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8"/>
  </p:notesMasterIdLst>
  <p:sldIdLst>
    <p:sldId id="256" r:id="rId2"/>
    <p:sldId id="259" r:id="rId3"/>
    <p:sldId id="346" r:id="rId4"/>
    <p:sldId id="347" r:id="rId5"/>
    <p:sldId id="343" r:id="rId6"/>
    <p:sldId id="348" r:id="rId7"/>
    <p:sldId id="350" r:id="rId8"/>
    <p:sldId id="351" r:id="rId9"/>
    <p:sldId id="353" r:id="rId10"/>
    <p:sldId id="349" r:id="rId11"/>
    <p:sldId id="354" r:id="rId12"/>
    <p:sldId id="355" r:id="rId13"/>
    <p:sldId id="356" r:id="rId14"/>
    <p:sldId id="360" r:id="rId15"/>
    <p:sldId id="491" r:id="rId16"/>
    <p:sldId id="469" r:id="rId17"/>
    <p:sldId id="428" r:id="rId18"/>
    <p:sldId id="407" r:id="rId19"/>
    <p:sldId id="439" r:id="rId20"/>
    <p:sldId id="395" r:id="rId21"/>
    <p:sldId id="476" r:id="rId22"/>
    <p:sldId id="432" r:id="rId23"/>
    <p:sldId id="490" r:id="rId24"/>
    <p:sldId id="462" r:id="rId25"/>
    <p:sldId id="358" r:id="rId26"/>
    <p:sldId id="357" r:id="rId2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81E"/>
    <a:srgbClr val="000000"/>
    <a:srgbClr val="005AA0"/>
    <a:srgbClr val="CCCCCC"/>
    <a:srgbClr val="C6C6C6"/>
    <a:srgbClr val="005A9A"/>
    <a:srgbClr val="E6007E"/>
    <a:srgbClr val="F5B891"/>
    <a:srgbClr val="7EABCB"/>
    <a:srgbClr val="EE73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26" autoAdjust="0"/>
    <p:restoredTop sz="95976" autoAdjust="0"/>
  </p:normalViewPr>
  <p:slideViewPr>
    <p:cSldViewPr snapToGrid="0">
      <p:cViewPr varScale="1">
        <p:scale>
          <a:sx n="85" d="100"/>
          <a:sy n="85" d="100"/>
        </p:scale>
        <p:origin x="200" y="97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701011-0765-4790-B63D-6254CB44ED75}" type="doc">
      <dgm:prSet loTypeId="urn:microsoft.com/office/officeart/2005/8/layout/hChevron3" loCatId="process" qsTypeId="urn:microsoft.com/office/officeart/2005/8/quickstyle/simple5" qsCatId="simple" csTypeId="urn:microsoft.com/office/officeart/2005/8/colors/accent1_2" csCatId="accent1" phldr="1"/>
      <dgm:spPr/>
    </dgm:pt>
    <dgm:pt modelId="{0EE91608-1E97-4508-A663-D7907D9C18E2}">
      <dgm:prSet phldrT="[Text]"/>
      <dgm:spPr/>
      <dgm:t>
        <a:bodyPr/>
        <a:lstStyle/>
        <a:p>
          <a:r>
            <a:rPr lang="en-US" dirty="0"/>
            <a:t>Radionuclide production</a:t>
          </a:r>
        </a:p>
      </dgm:t>
    </dgm:pt>
    <dgm:pt modelId="{02E56F04-4215-43E8-8F37-398E373CA177}" type="parTrans" cxnId="{109F0E4B-2428-4634-B87C-E7833886C9CB}">
      <dgm:prSet/>
      <dgm:spPr/>
      <dgm:t>
        <a:bodyPr/>
        <a:lstStyle/>
        <a:p>
          <a:endParaRPr lang="en-US">
            <a:solidFill>
              <a:schemeClr val="bg1"/>
            </a:solidFill>
          </a:endParaRPr>
        </a:p>
      </dgm:t>
    </dgm:pt>
    <dgm:pt modelId="{104972B8-15B6-440F-88FA-6EF5035F16AD}" type="sibTrans" cxnId="{109F0E4B-2428-4634-B87C-E7833886C9CB}">
      <dgm:prSet/>
      <dgm:spPr/>
      <dgm:t>
        <a:bodyPr/>
        <a:lstStyle/>
        <a:p>
          <a:endParaRPr lang="en-US">
            <a:solidFill>
              <a:schemeClr val="bg1"/>
            </a:solidFill>
          </a:endParaRPr>
        </a:p>
      </dgm:t>
    </dgm:pt>
    <dgm:pt modelId="{7A438956-7522-4A75-BB0F-368942250BF8}">
      <dgm:prSet phldrT="[Text]"/>
      <dgm:spPr/>
      <dgm:t>
        <a:bodyPr/>
        <a:lstStyle/>
        <a:p>
          <a:r>
            <a:rPr lang="en-US" dirty="0"/>
            <a:t>Radiochemistry</a:t>
          </a:r>
        </a:p>
      </dgm:t>
    </dgm:pt>
    <dgm:pt modelId="{D3CEC976-5519-40F1-9A92-AA78FC4F24D4}" type="parTrans" cxnId="{47C37305-0426-4EA9-BCD6-38075AA93F9A}">
      <dgm:prSet/>
      <dgm:spPr/>
      <dgm:t>
        <a:bodyPr/>
        <a:lstStyle/>
        <a:p>
          <a:endParaRPr lang="en-US">
            <a:solidFill>
              <a:schemeClr val="bg1"/>
            </a:solidFill>
          </a:endParaRPr>
        </a:p>
      </dgm:t>
    </dgm:pt>
    <dgm:pt modelId="{2021A766-2B44-4F4C-AF8C-037AECA3B9E6}" type="sibTrans" cxnId="{47C37305-0426-4EA9-BCD6-38075AA93F9A}">
      <dgm:prSet/>
      <dgm:spPr/>
      <dgm:t>
        <a:bodyPr/>
        <a:lstStyle/>
        <a:p>
          <a:endParaRPr lang="en-US">
            <a:solidFill>
              <a:schemeClr val="bg1"/>
            </a:solidFill>
          </a:endParaRPr>
        </a:p>
      </dgm:t>
    </dgm:pt>
    <dgm:pt modelId="{423D2758-F0DF-428B-9BBB-1EC2A0E15A92}">
      <dgm:prSet/>
      <dgm:spPr/>
      <dgm:t>
        <a:bodyPr/>
        <a:lstStyle/>
        <a:p>
          <a:r>
            <a:rPr lang="en-US"/>
            <a:t>Development of Radiopharmaceuticals</a:t>
          </a:r>
          <a:endParaRPr lang="en-US" dirty="0"/>
        </a:p>
      </dgm:t>
    </dgm:pt>
    <dgm:pt modelId="{8592F15B-5FE5-4E2C-B89C-68719FF36B0A}" type="parTrans" cxnId="{63D2B97B-9A00-4CCB-A066-7C01B0F2F49C}">
      <dgm:prSet/>
      <dgm:spPr/>
      <dgm:t>
        <a:bodyPr/>
        <a:lstStyle/>
        <a:p>
          <a:endParaRPr lang="en-US">
            <a:solidFill>
              <a:schemeClr val="bg1"/>
            </a:solidFill>
          </a:endParaRPr>
        </a:p>
      </dgm:t>
    </dgm:pt>
    <dgm:pt modelId="{0063E735-6357-41E6-AE0F-29FDEEF90153}" type="sibTrans" cxnId="{63D2B97B-9A00-4CCB-A066-7C01B0F2F49C}">
      <dgm:prSet/>
      <dgm:spPr/>
      <dgm:t>
        <a:bodyPr/>
        <a:lstStyle/>
        <a:p>
          <a:endParaRPr lang="en-US">
            <a:solidFill>
              <a:schemeClr val="bg1"/>
            </a:solidFill>
          </a:endParaRPr>
        </a:p>
      </dgm:t>
    </dgm:pt>
    <dgm:pt modelId="{6F3FB252-F1DD-4063-A49C-03FE1A98B81C}">
      <dgm:prSet/>
      <dgm:spPr/>
      <dgm:t>
        <a:bodyPr/>
        <a:lstStyle/>
        <a:p>
          <a:r>
            <a:rPr lang="en-US"/>
            <a:t>Innovative Test Systems and Models</a:t>
          </a:r>
          <a:endParaRPr lang="en-US" dirty="0"/>
        </a:p>
      </dgm:t>
    </dgm:pt>
    <dgm:pt modelId="{191DE2AC-0CE4-4254-9EA7-D663679FF478}" type="parTrans" cxnId="{27690300-BFF3-4936-96DD-E6D8BE15B431}">
      <dgm:prSet/>
      <dgm:spPr/>
      <dgm:t>
        <a:bodyPr/>
        <a:lstStyle/>
        <a:p>
          <a:endParaRPr lang="en-US">
            <a:solidFill>
              <a:schemeClr val="bg1"/>
            </a:solidFill>
          </a:endParaRPr>
        </a:p>
      </dgm:t>
    </dgm:pt>
    <dgm:pt modelId="{F7A96AA9-1897-4BD1-8A15-2620A7E712B2}" type="sibTrans" cxnId="{27690300-BFF3-4936-96DD-E6D8BE15B431}">
      <dgm:prSet/>
      <dgm:spPr/>
      <dgm:t>
        <a:bodyPr/>
        <a:lstStyle/>
        <a:p>
          <a:endParaRPr lang="en-US">
            <a:solidFill>
              <a:schemeClr val="bg1"/>
            </a:solidFill>
          </a:endParaRPr>
        </a:p>
      </dgm:t>
    </dgm:pt>
    <dgm:pt modelId="{AB7F37E6-5BED-49D2-9391-5C3827E50B6C}">
      <dgm:prSet/>
      <dgm:spPr/>
      <dgm:t>
        <a:bodyPr/>
        <a:lstStyle/>
        <a:p>
          <a:r>
            <a:rPr lang="en-US"/>
            <a:t>GMP</a:t>
          </a:r>
          <a:endParaRPr lang="en-US" dirty="0"/>
        </a:p>
      </dgm:t>
    </dgm:pt>
    <dgm:pt modelId="{AD815806-1AED-4FD9-93DA-DFDA6972273B}" type="parTrans" cxnId="{7A13909F-2802-4BFF-A82B-ACB65C1BE419}">
      <dgm:prSet/>
      <dgm:spPr/>
      <dgm:t>
        <a:bodyPr/>
        <a:lstStyle/>
        <a:p>
          <a:endParaRPr lang="en-US">
            <a:solidFill>
              <a:schemeClr val="bg1"/>
            </a:solidFill>
          </a:endParaRPr>
        </a:p>
      </dgm:t>
    </dgm:pt>
    <dgm:pt modelId="{78D22E13-6AAB-4669-B707-D1B108A852D7}" type="sibTrans" cxnId="{7A13909F-2802-4BFF-A82B-ACB65C1BE419}">
      <dgm:prSet/>
      <dgm:spPr/>
      <dgm:t>
        <a:bodyPr/>
        <a:lstStyle/>
        <a:p>
          <a:endParaRPr lang="en-US">
            <a:solidFill>
              <a:schemeClr val="bg1"/>
            </a:solidFill>
          </a:endParaRPr>
        </a:p>
      </dgm:t>
    </dgm:pt>
    <dgm:pt modelId="{5C0B2B60-78BB-4D27-BF1C-9EDCAB84F713}">
      <dgm:prSet/>
      <dgm:spPr/>
      <dgm:t>
        <a:bodyPr/>
        <a:lstStyle/>
        <a:p>
          <a:r>
            <a:rPr lang="en-US"/>
            <a:t>Innovative Test Systems and Models</a:t>
          </a:r>
          <a:endParaRPr lang="en-US" dirty="0"/>
        </a:p>
      </dgm:t>
    </dgm:pt>
    <dgm:pt modelId="{78E4C13D-EB7B-44BC-83C5-2CB8FFE75850}" type="parTrans" cxnId="{EE45DF98-A070-4156-BEC1-564F0D6B68EB}">
      <dgm:prSet/>
      <dgm:spPr/>
      <dgm:t>
        <a:bodyPr/>
        <a:lstStyle/>
        <a:p>
          <a:endParaRPr lang="de-DE"/>
        </a:p>
      </dgm:t>
    </dgm:pt>
    <dgm:pt modelId="{B72CFB9A-D161-4B63-AE03-15C4CCB67802}" type="sibTrans" cxnId="{EE45DF98-A070-4156-BEC1-564F0D6B68EB}">
      <dgm:prSet/>
      <dgm:spPr/>
      <dgm:t>
        <a:bodyPr/>
        <a:lstStyle/>
        <a:p>
          <a:endParaRPr lang="de-DE"/>
        </a:p>
      </dgm:t>
    </dgm:pt>
    <dgm:pt modelId="{07C52922-3454-437C-83F7-01F61DC20989}" type="pres">
      <dgm:prSet presAssocID="{14701011-0765-4790-B63D-6254CB44ED75}" presName="Name0" presStyleCnt="0">
        <dgm:presLayoutVars>
          <dgm:dir/>
          <dgm:resizeHandles val="exact"/>
        </dgm:presLayoutVars>
      </dgm:prSet>
      <dgm:spPr/>
    </dgm:pt>
    <dgm:pt modelId="{83051A3C-4194-462D-98EC-D5911060CBE4}" type="pres">
      <dgm:prSet presAssocID="{0EE91608-1E97-4508-A663-D7907D9C18E2}" presName="parTxOnly" presStyleLbl="node1" presStyleIdx="0" presStyleCnt="6" custScaleX="98372">
        <dgm:presLayoutVars>
          <dgm:bulletEnabled val="1"/>
        </dgm:presLayoutVars>
      </dgm:prSet>
      <dgm:spPr/>
    </dgm:pt>
    <dgm:pt modelId="{2C38B0D4-CC17-48DF-9765-9EE6FDF51A9C}" type="pres">
      <dgm:prSet presAssocID="{104972B8-15B6-440F-88FA-6EF5035F16AD}" presName="parSpace" presStyleCnt="0"/>
      <dgm:spPr/>
    </dgm:pt>
    <dgm:pt modelId="{0DFA38B3-8820-4381-B45D-1B68C646B3B1}" type="pres">
      <dgm:prSet presAssocID="{7A438956-7522-4A75-BB0F-368942250BF8}" presName="parTxOnly" presStyleLbl="node1" presStyleIdx="1" presStyleCnt="6">
        <dgm:presLayoutVars>
          <dgm:bulletEnabled val="1"/>
        </dgm:presLayoutVars>
      </dgm:prSet>
      <dgm:spPr/>
    </dgm:pt>
    <dgm:pt modelId="{ED7DC468-17B6-435F-8DC4-2CE6DCCC0B62}" type="pres">
      <dgm:prSet presAssocID="{2021A766-2B44-4F4C-AF8C-037AECA3B9E6}" presName="parSpace" presStyleCnt="0"/>
      <dgm:spPr/>
    </dgm:pt>
    <dgm:pt modelId="{B690FFCD-556F-46F8-96B0-D0AC7D9B8A43}" type="pres">
      <dgm:prSet presAssocID="{423D2758-F0DF-428B-9BBB-1EC2A0E15A92}" presName="parTxOnly" presStyleLbl="node1" presStyleIdx="2" presStyleCnt="6">
        <dgm:presLayoutVars>
          <dgm:bulletEnabled val="1"/>
        </dgm:presLayoutVars>
      </dgm:prSet>
      <dgm:spPr/>
    </dgm:pt>
    <dgm:pt modelId="{EB56A7B8-6A16-4BA7-89D2-6AFDDCAB0DFA}" type="pres">
      <dgm:prSet presAssocID="{0063E735-6357-41E6-AE0F-29FDEEF90153}" presName="parSpace" presStyleCnt="0"/>
      <dgm:spPr/>
    </dgm:pt>
    <dgm:pt modelId="{F5FFF298-3B2B-440E-988B-D2EF1BBD72C4}" type="pres">
      <dgm:prSet presAssocID="{6F3FB252-F1DD-4063-A49C-03FE1A98B81C}" presName="parTxOnly" presStyleLbl="node1" presStyleIdx="3" presStyleCnt="6">
        <dgm:presLayoutVars>
          <dgm:bulletEnabled val="1"/>
        </dgm:presLayoutVars>
      </dgm:prSet>
      <dgm:spPr/>
    </dgm:pt>
    <dgm:pt modelId="{A67F22A7-FAE3-4E83-ACBF-3DE77EDCB8DE}" type="pres">
      <dgm:prSet presAssocID="{F7A96AA9-1897-4BD1-8A15-2620A7E712B2}" presName="parSpace" presStyleCnt="0"/>
      <dgm:spPr/>
    </dgm:pt>
    <dgm:pt modelId="{6846260A-7E86-4087-A24A-7A0ADD706F90}" type="pres">
      <dgm:prSet presAssocID="{AB7F37E6-5BED-49D2-9391-5C3827E50B6C}" presName="parTxOnly" presStyleLbl="node1" presStyleIdx="4" presStyleCnt="6">
        <dgm:presLayoutVars>
          <dgm:bulletEnabled val="1"/>
        </dgm:presLayoutVars>
      </dgm:prSet>
      <dgm:spPr/>
    </dgm:pt>
    <dgm:pt modelId="{F0F1C104-336E-4C6F-9B5D-8732BF776BDC}" type="pres">
      <dgm:prSet presAssocID="{78D22E13-6AAB-4669-B707-D1B108A852D7}" presName="parSpace" presStyleCnt="0"/>
      <dgm:spPr/>
    </dgm:pt>
    <dgm:pt modelId="{35D11121-4C6B-43B7-AEBA-9CFEF9927662}" type="pres">
      <dgm:prSet presAssocID="{5C0B2B60-78BB-4D27-BF1C-9EDCAB84F713}" presName="parTxOnly" presStyleLbl="node1" presStyleIdx="5" presStyleCnt="6">
        <dgm:presLayoutVars>
          <dgm:bulletEnabled val="1"/>
        </dgm:presLayoutVars>
      </dgm:prSet>
      <dgm:spPr/>
    </dgm:pt>
  </dgm:ptLst>
  <dgm:cxnLst>
    <dgm:cxn modelId="{27690300-BFF3-4936-96DD-E6D8BE15B431}" srcId="{14701011-0765-4790-B63D-6254CB44ED75}" destId="{6F3FB252-F1DD-4063-A49C-03FE1A98B81C}" srcOrd="3" destOrd="0" parTransId="{191DE2AC-0CE4-4254-9EA7-D663679FF478}" sibTransId="{F7A96AA9-1897-4BD1-8A15-2620A7E712B2}"/>
    <dgm:cxn modelId="{47C37305-0426-4EA9-BCD6-38075AA93F9A}" srcId="{14701011-0765-4790-B63D-6254CB44ED75}" destId="{7A438956-7522-4A75-BB0F-368942250BF8}" srcOrd="1" destOrd="0" parTransId="{D3CEC976-5519-40F1-9A92-AA78FC4F24D4}" sibTransId="{2021A766-2B44-4F4C-AF8C-037AECA3B9E6}"/>
    <dgm:cxn modelId="{6FAC5C0A-B072-4BB4-9820-AE15FE74AA9E}" type="presOf" srcId="{423D2758-F0DF-428B-9BBB-1EC2A0E15A92}" destId="{B690FFCD-556F-46F8-96B0-D0AC7D9B8A43}" srcOrd="0" destOrd="0" presId="urn:microsoft.com/office/officeart/2005/8/layout/hChevron3"/>
    <dgm:cxn modelId="{F547660C-DE24-458D-9669-116C98CDB405}" type="presOf" srcId="{AB7F37E6-5BED-49D2-9391-5C3827E50B6C}" destId="{6846260A-7E86-4087-A24A-7A0ADD706F90}" srcOrd="0" destOrd="0" presId="urn:microsoft.com/office/officeart/2005/8/layout/hChevron3"/>
    <dgm:cxn modelId="{109F0E4B-2428-4634-B87C-E7833886C9CB}" srcId="{14701011-0765-4790-B63D-6254CB44ED75}" destId="{0EE91608-1E97-4508-A663-D7907D9C18E2}" srcOrd="0" destOrd="0" parTransId="{02E56F04-4215-43E8-8F37-398E373CA177}" sibTransId="{104972B8-15B6-440F-88FA-6EF5035F16AD}"/>
    <dgm:cxn modelId="{39571664-3C2E-4C7F-B4BD-01DEDE58BDEF}" type="presOf" srcId="{5C0B2B60-78BB-4D27-BF1C-9EDCAB84F713}" destId="{35D11121-4C6B-43B7-AEBA-9CFEF9927662}" srcOrd="0" destOrd="0" presId="urn:microsoft.com/office/officeart/2005/8/layout/hChevron3"/>
    <dgm:cxn modelId="{B89AA471-8A9B-4C12-A86B-A71B2B35F1EA}" type="presOf" srcId="{7A438956-7522-4A75-BB0F-368942250BF8}" destId="{0DFA38B3-8820-4381-B45D-1B68C646B3B1}" srcOrd="0" destOrd="0" presId="urn:microsoft.com/office/officeart/2005/8/layout/hChevron3"/>
    <dgm:cxn modelId="{63D2B97B-9A00-4CCB-A066-7C01B0F2F49C}" srcId="{14701011-0765-4790-B63D-6254CB44ED75}" destId="{423D2758-F0DF-428B-9BBB-1EC2A0E15A92}" srcOrd="2" destOrd="0" parTransId="{8592F15B-5FE5-4E2C-B89C-68719FF36B0A}" sibTransId="{0063E735-6357-41E6-AE0F-29FDEEF90153}"/>
    <dgm:cxn modelId="{B5C0F693-2278-4490-872C-C89F2ADA9AA3}" type="presOf" srcId="{0EE91608-1E97-4508-A663-D7907D9C18E2}" destId="{83051A3C-4194-462D-98EC-D5911060CBE4}" srcOrd="0" destOrd="0" presId="urn:microsoft.com/office/officeart/2005/8/layout/hChevron3"/>
    <dgm:cxn modelId="{EE45DF98-A070-4156-BEC1-564F0D6B68EB}" srcId="{14701011-0765-4790-B63D-6254CB44ED75}" destId="{5C0B2B60-78BB-4D27-BF1C-9EDCAB84F713}" srcOrd="5" destOrd="0" parTransId="{78E4C13D-EB7B-44BC-83C5-2CB8FFE75850}" sibTransId="{B72CFB9A-D161-4B63-AE03-15C4CCB67802}"/>
    <dgm:cxn modelId="{7A13909F-2802-4BFF-A82B-ACB65C1BE419}" srcId="{14701011-0765-4790-B63D-6254CB44ED75}" destId="{AB7F37E6-5BED-49D2-9391-5C3827E50B6C}" srcOrd="4" destOrd="0" parTransId="{AD815806-1AED-4FD9-93DA-DFDA6972273B}" sibTransId="{78D22E13-6AAB-4669-B707-D1B108A852D7}"/>
    <dgm:cxn modelId="{528477E2-1B3B-4BB7-873E-4D6854B532F1}" type="presOf" srcId="{6F3FB252-F1DD-4063-A49C-03FE1A98B81C}" destId="{F5FFF298-3B2B-440E-988B-D2EF1BBD72C4}" srcOrd="0" destOrd="0" presId="urn:microsoft.com/office/officeart/2005/8/layout/hChevron3"/>
    <dgm:cxn modelId="{A538E4FF-01A0-435D-89C3-0419DD2A4C14}" type="presOf" srcId="{14701011-0765-4790-B63D-6254CB44ED75}" destId="{07C52922-3454-437C-83F7-01F61DC20989}" srcOrd="0" destOrd="0" presId="urn:microsoft.com/office/officeart/2005/8/layout/hChevron3"/>
    <dgm:cxn modelId="{981B6C66-E92C-4F16-9CDD-1CF5FE7090A7}" type="presParOf" srcId="{07C52922-3454-437C-83F7-01F61DC20989}" destId="{83051A3C-4194-462D-98EC-D5911060CBE4}" srcOrd="0" destOrd="0" presId="urn:microsoft.com/office/officeart/2005/8/layout/hChevron3"/>
    <dgm:cxn modelId="{EB62CFBE-169C-4899-A125-66347F2A5CB3}" type="presParOf" srcId="{07C52922-3454-437C-83F7-01F61DC20989}" destId="{2C38B0D4-CC17-48DF-9765-9EE6FDF51A9C}" srcOrd="1" destOrd="0" presId="urn:microsoft.com/office/officeart/2005/8/layout/hChevron3"/>
    <dgm:cxn modelId="{BE59B12F-0AAA-4768-956E-5478B2FC8F76}" type="presParOf" srcId="{07C52922-3454-437C-83F7-01F61DC20989}" destId="{0DFA38B3-8820-4381-B45D-1B68C646B3B1}" srcOrd="2" destOrd="0" presId="urn:microsoft.com/office/officeart/2005/8/layout/hChevron3"/>
    <dgm:cxn modelId="{082DA01D-D958-48D5-94CD-B3960C6B49E3}" type="presParOf" srcId="{07C52922-3454-437C-83F7-01F61DC20989}" destId="{ED7DC468-17B6-435F-8DC4-2CE6DCCC0B62}" srcOrd="3" destOrd="0" presId="urn:microsoft.com/office/officeart/2005/8/layout/hChevron3"/>
    <dgm:cxn modelId="{A9757D77-3776-4103-8F78-CE46CCF6E012}" type="presParOf" srcId="{07C52922-3454-437C-83F7-01F61DC20989}" destId="{B690FFCD-556F-46F8-96B0-D0AC7D9B8A43}" srcOrd="4" destOrd="0" presId="urn:microsoft.com/office/officeart/2005/8/layout/hChevron3"/>
    <dgm:cxn modelId="{E6BB7A96-EB4F-4448-94FD-09342653527B}" type="presParOf" srcId="{07C52922-3454-437C-83F7-01F61DC20989}" destId="{EB56A7B8-6A16-4BA7-89D2-6AFDDCAB0DFA}" srcOrd="5" destOrd="0" presId="urn:microsoft.com/office/officeart/2005/8/layout/hChevron3"/>
    <dgm:cxn modelId="{D0750F9C-2FE1-4F3F-BC73-D48AA2C6809F}" type="presParOf" srcId="{07C52922-3454-437C-83F7-01F61DC20989}" destId="{F5FFF298-3B2B-440E-988B-D2EF1BBD72C4}" srcOrd="6" destOrd="0" presId="urn:microsoft.com/office/officeart/2005/8/layout/hChevron3"/>
    <dgm:cxn modelId="{04CE734F-C471-475F-B086-8A9C697EC6AD}" type="presParOf" srcId="{07C52922-3454-437C-83F7-01F61DC20989}" destId="{A67F22A7-FAE3-4E83-ACBF-3DE77EDCB8DE}" srcOrd="7" destOrd="0" presId="urn:microsoft.com/office/officeart/2005/8/layout/hChevron3"/>
    <dgm:cxn modelId="{DA22E40E-7AF3-48CC-9991-D926DDCA0A25}" type="presParOf" srcId="{07C52922-3454-437C-83F7-01F61DC20989}" destId="{6846260A-7E86-4087-A24A-7A0ADD706F90}" srcOrd="8" destOrd="0" presId="urn:microsoft.com/office/officeart/2005/8/layout/hChevron3"/>
    <dgm:cxn modelId="{E741F3BA-F8EA-4BA0-A7C9-5F1E83852725}" type="presParOf" srcId="{07C52922-3454-437C-83F7-01F61DC20989}" destId="{F0F1C104-336E-4C6F-9B5D-8732BF776BDC}" srcOrd="9" destOrd="0" presId="urn:microsoft.com/office/officeart/2005/8/layout/hChevron3"/>
    <dgm:cxn modelId="{9AB6599F-44CD-4BD5-B998-8D46FEA92A0C}" type="presParOf" srcId="{07C52922-3454-437C-83F7-01F61DC20989}" destId="{35D11121-4C6B-43B7-AEBA-9CFEF9927662}" srcOrd="10"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51A3C-4194-462D-98EC-D5911060CBE4}">
      <dsp:nvSpPr>
        <dsp:cNvPr id="0" name=""/>
        <dsp:cNvSpPr/>
      </dsp:nvSpPr>
      <dsp:spPr>
        <a:xfrm>
          <a:off x="5701" y="0"/>
          <a:ext cx="2109418" cy="601830"/>
        </a:xfrm>
        <a:prstGeom prst="homePlat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kern="1200" dirty="0"/>
            <a:t>Radionuclide production</a:t>
          </a:r>
        </a:p>
      </dsp:txBody>
      <dsp:txXfrm>
        <a:off x="5701" y="0"/>
        <a:ext cx="1958961" cy="601830"/>
      </dsp:txXfrm>
    </dsp:sp>
    <dsp:sp modelId="{0DFA38B3-8820-4381-B45D-1B68C646B3B1}">
      <dsp:nvSpPr>
        <dsp:cNvPr id="0" name=""/>
        <dsp:cNvSpPr/>
      </dsp:nvSpPr>
      <dsp:spPr>
        <a:xfrm>
          <a:off x="1686254" y="0"/>
          <a:ext cx="2144328" cy="601830"/>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kern="1200" dirty="0"/>
            <a:t>Radiochemistry</a:t>
          </a:r>
        </a:p>
      </dsp:txBody>
      <dsp:txXfrm>
        <a:off x="1987169" y="0"/>
        <a:ext cx="1542498" cy="601830"/>
      </dsp:txXfrm>
    </dsp:sp>
    <dsp:sp modelId="{B690FFCD-556F-46F8-96B0-D0AC7D9B8A43}">
      <dsp:nvSpPr>
        <dsp:cNvPr id="0" name=""/>
        <dsp:cNvSpPr/>
      </dsp:nvSpPr>
      <dsp:spPr>
        <a:xfrm>
          <a:off x="3401717" y="0"/>
          <a:ext cx="2144328" cy="601830"/>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kern="1200"/>
            <a:t>Development of Radiopharmaceuticals</a:t>
          </a:r>
          <a:endParaRPr lang="en-US" sz="1100" kern="1200" dirty="0"/>
        </a:p>
      </dsp:txBody>
      <dsp:txXfrm>
        <a:off x="3702632" y="0"/>
        <a:ext cx="1542498" cy="601830"/>
      </dsp:txXfrm>
    </dsp:sp>
    <dsp:sp modelId="{F5FFF298-3B2B-440E-988B-D2EF1BBD72C4}">
      <dsp:nvSpPr>
        <dsp:cNvPr id="0" name=""/>
        <dsp:cNvSpPr/>
      </dsp:nvSpPr>
      <dsp:spPr>
        <a:xfrm>
          <a:off x="5117180" y="0"/>
          <a:ext cx="2144328" cy="601830"/>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kern="1200"/>
            <a:t>Innovative Test Systems and Models</a:t>
          </a:r>
          <a:endParaRPr lang="en-US" sz="1100" kern="1200" dirty="0"/>
        </a:p>
      </dsp:txBody>
      <dsp:txXfrm>
        <a:off x="5418095" y="0"/>
        <a:ext cx="1542498" cy="601830"/>
      </dsp:txXfrm>
    </dsp:sp>
    <dsp:sp modelId="{6846260A-7E86-4087-A24A-7A0ADD706F90}">
      <dsp:nvSpPr>
        <dsp:cNvPr id="0" name=""/>
        <dsp:cNvSpPr/>
      </dsp:nvSpPr>
      <dsp:spPr>
        <a:xfrm>
          <a:off x="6832643" y="0"/>
          <a:ext cx="2144328" cy="601830"/>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kern="1200"/>
            <a:t>GMP</a:t>
          </a:r>
          <a:endParaRPr lang="en-US" sz="1100" kern="1200" dirty="0"/>
        </a:p>
      </dsp:txBody>
      <dsp:txXfrm>
        <a:off x="7133558" y="0"/>
        <a:ext cx="1542498" cy="601830"/>
      </dsp:txXfrm>
    </dsp:sp>
    <dsp:sp modelId="{35D11121-4C6B-43B7-AEBA-9CFEF9927662}">
      <dsp:nvSpPr>
        <dsp:cNvPr id="0" name=""/>
        <dsp:cNvSpPr/>
      </dsp:nvSpPr>
      <dsp:spPr>
        <a:xfrm>
          <a:off x="8548105" y="0"/>
          <a:ext cx="2144328" cy="601830"/>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kern="1200"/>
            <a:t>Innovative Test Systems and Models</a:t>
          </a:r>
          <a:endParaRPr lang="en-US" sz="1100" kern="1200" dirty="0"/>
        </a:p>
      </dsp:txBody>
      <dsp:txXfrm>
        <a:off x="8849020" y="0"/>
        <a:ext cx="1542498" cy="60183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BAB56A-BD67-4CEB-9E59-5B3B38DB9011}" type="datetimeFigureOut">
              <a:rPr lang="de-DE" smtClean="0"/>
              <a:t>07.09.26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4E3DEF-1916-4A4B-BD23-D9E031A78E84}" type="slidenum">
              <a:rPr lang="de-DE" smtClean="0"/>
              <a:t>‹#›</a:t>
            </a:fld>
            <a:endParaRPr lang="de-DE"/>
          </a:p>
        </p:txBody>
      </p:sp>
    </p:spTree>
    <p:extLst>
      <p:ext uri="{BB962C8B-B14F-4D97-AF65-F5344CB8AC3E}">
        <p14:creationId xmlns:p14="http://schemas.microsoft.com/office/powerpoint/2010/main" val="2698242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name, working at HZDR that prof. Schmidt presented earlier today. Happy to be here in Tbilisi and glad to present my institute today.</a:t>
            </a:r>
          </a:p>
        </p:txBody>
      </p:sp>
      <p:sp>
        <p:nvSpPr>
          <p:cNvPr id="4" name="Slide Number Placeholder 3"/>
          <p:cNvSpPr>
            <a:spLocks noGrp="1"/>
          </p:cNvSpPr>
          <p:nvPr>
            <p:ph type="sldNum" sz="quarter" idx="5"/>
          </p:nvPr>
        </p:nvSpPr>
        <p:spPr/>
        <p:txBody>
          <a:bodyPr/>
          <a:lstStyle/>
          <a:p>
            <a:fld id="{014E3DEF-1916-4A4B-BD23-D9E031A78E84}" type="slidenum">
              <a:rPr lang="de-DE" smtClean="0"/>
              <a:t>1</a:t>
            </a:fld>
            <a:endParaRPr lang="de-DE"/>
          </a:p>
        </p:txBody>
      </p:sp>
    </p:spTree>
    <p:extLst>
      <p:ext uri="{BB962C8B-B14F-4D97-AF65-F5344CB8AC3E}">
        <p14:creationId xmlns:p14="http://schemas.microsoft.com/office/powerpoint/2010/main" val="373089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2</a:t>
            </a:fld>
            <a:endParaRPr lang="de-DE"/>
          </a:p>
        </p:txBody>
      </p:sp>
    </p:spTree>
    <p:extLst>
      <p:ext uri="{BB962C8B-B14F-4D97-AF65-F5344CB8AC3E}">
        <p14:creationId xmlns:p14="http://schemas.microsoft.com/office/powerpoint/2010/main" val="4291401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3</a:t>
            </a:fld>
            <a:endParaRPr lang="de-DE"/>
          </a:p>
        </p:txBody>
      </p:sp>
    </p:spTree>
    <p:extLst>
      <p:ext uri="{BB962C8B-B14F-4D97-AF65-F5344CB8AC3E}">
        <p14:creationId xmlns:p14="http://schemas.microsoft.com/office/powerpoint/2010/main" val="459403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4</a:t>
            </a:fld>
            <a:endParaRPr lang="de-DE"/>
          </a:p>
        </p:txBody>
      </p:sp>
    </p:spTree>
    <p:extLst>
      <p:ext uri="{BB962C8B-B14F-4D97-AF65-F5344CB8AC3E}">
        <p14:creationId xmlns:p14="http://schemas.microsoft.com/office/powerpoint/2010/main" val="2792307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5</a:t>
            </a:fld>
            <a:endParaRPr lang="de-DE"/>
          </a:p>
        </p:txBody>
      </p:sp>
    </p:spTree>
    <p:extLst>
      <p:ext uri="{BB962C8B-B14F-4D97-AF65-F5344CB8AC3E}">
        <p14:creationId xmlns:p14="http://schemas.microsoft.com/office/powerpoint/2010/main" val="1755218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6</a:t>
            </a:fld>
            <a:endParaRPr lang="de-DE"/>
          </a:p>
        </p:txBody>
      </p:sp>
    </p:spTree>
    <p:extLst>
      <p:ext uri="{BB962C8B-B14F-4D97-AF65-F5344CB8AC3E}">
        <p14:creationId xmlns:p14="http://schemas.microsoft.com/office/powerpoint/2010/main" val="349621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7</a:t>
            </a:fld>
            <a:endParaRPr lang="de-DE"/>
          </a:p>
        </p:txBody>
      </p:sp>
    </p:spTree>
    <p:extLst>
      <p:ext uri="{BB962C8B-B14F-4D97-AF65-F5344CB8AC3E}">
        <p14:creationId xmlns:p14="http://schemas.microsoft.com/office/powerpoint/2010/main" val="1480272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8</a:t>
            </a:fld>
            <a:endParaRPr lang="de-DE"/>
          </a:p>
        </p:txBody>
      </p:sp>
    </p:spTree>
    <p:extLst>
      <p:ext uri="{BB962C8B-B14F-4D97-AF65-F5344CB8AC3E}">
        <p14:creationId xmlns:p14="http://schemas.microsoft.com/office/powerpoint/2010/main" val="203126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9</a:t>
            </a:fld>
            <a:endParaRPr lang="de-DE"/>
          </a:p>
        </p:txBody>
      </p:sp>
    </p:spTree>
    <p:extLst>
      <p:ext uri="{BB962C8B-B14F-4D97-AF65-F5344CB8AC3E}">
        <p14:creationId xmlns:p14="http://schemas.microsoft.com/office/powerpoint/2010/main" val="3335696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10</a:t>
            </a:fld>
            <a:endParaRPr lang="de-DE"/>
          </a:p>
        </p:txBody>
      </p:sp>
    </p:spTree>
    <p:extLst>
      <p:ext uri="{BB962C8B-B14F-4D97-AF65-F5344CB8AC3E}">
        <p14:creationId xmlns:p14="http://schemas.microsoft.com/office/powerpoint/2010/main" val="1052330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In </a:t>
            </a:r>
            <a:r>
              <a:rPr lang="de-DE" dirty="0" err="1"/>
              <a:t>cyclotrone</a:t>
            </a:r>
            <a:r>
              <a:rPr lang="de-DE" dirty="0"/>
              <a:t> </a:t>
            </a:r>
            <a:r>
              <a:rPr lang="de-DE" dirty="0" err="1"/>
              <a:t>we</a:t>
            </a:r>
            <a:r>
              <a:rPr lang="de-DE" dirty="0"/>
              <a:t> </a:t>
            </a:r>
            <a:r>
              <a:rPr lang="de-DE" dirty="0" err="1"/>
              <a:t>accelerate</a:t>
            </a:r>
            <a:r>
              <a:rPr lang="de-DE" dirty="0"/>
              <a:t> hydrogen </a:t>
            </a:r>
            <a:r>
              <a:rPr lang="de-DE" dirty="0" err="1"/>
              <a:t>ions</a:t>
            </a:r>
            <a:r>
              <a:rPr lang="de-DE" dirty="0"/>
              <a:t>, </a:t>
            </a:r>
            <a:r>
              <a:rPr lang="de-DE" dirty="0" err="1"/>
              <a:t>that</a:t>
            </a:r>
            <a:r>
              <a:rPr lang="de-DE" dirty="0"/>
              <a:t> </a:t>
            </a:r>
            <a:r>
              <a:rPr lang="de-DE" dirty="0" err="1"/>
              <a:t>are</a:t>
            </a:r>
            <a:r>
              <a:rPr lang="de-DE" dirty="0"/>
              <a:t> </a:t>
            </a:r>
            <a:r>
              <a:rPr lang="de-DE" dirty="0" err="1"/>
              <a:t>later</a:t>
            </a:r>
            <a:r>
              <a:rPr lang="de-DE" dirty="0"/>
              <a:t> </a:t>
            </a:r>
            <a:r>
              <a:rPr lang="de-DE" dirty="0" err="1"/>
              <a:t>extracted</a:t>
            </a:r>
            <a:r>
              <a:rPr lang="de-DE" dirty="0"/>
              <a:t> </a:t>
            </a:r>
            <a:r>
              <a:rPr lang="de-DE" dirty="0" err="1"/>
              <a:t>as</a:t>
            </a:r>
            <a:r>
              <a:rPr lang="de-DE" dirty="0"/>
              <a:t> </a:t>
            </a:r>
            <a:r>
              <a:rPr lang="de-DE" dirty="0" err="1"/>
              <a:t>protons</a:t>
            </a:r>
            <a:endParaRPr lang="de-DE" dirty="0"/>
          </a:p>
        </p:txBody>
      </p:sp>
      <p:sp>
        <p:nvSpPr>
          <p:cNvPr id="4" name="Foliennummernplatzhalter 3"/>
          <p:cNvSpPr>
            <a:spLocks noGrp="1"/>
          </p:cNvSpPr>
          <p:nvPr>
            <p:ph type="sldNum" sz="quarter" idx="10"/>
          </p:nvPr>
        </p:nvSpPr>
        <p:spPr/>
        <p:txBody>
          <a:bodyPr/>
          <a:lstStyle/>
          <a:p>
            <a:fld id="{014E3DEF-1916-4A4B-BD23-D9E031A78E84}" type="slidenum">
              <a:rPr lang="de-DE" smtClean="0"/>
              <a:t>11</a:t>
            </a:fld>
            <a:endParaRPr lang="de-DE"/>
          </a:p>
        </p:txBody>
      </p:sp>
    </p:spTree>
    <p:extLst>
      <p:ext uri="{BB962C8B-B14F-4D97-AF65-F5344CB8AC3E}">
        <p14:creationId xmlns:p14="http://schemas.microsoft.com/office/powerpoint/2010/main" val="1660342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12</a:t>
            </a:fld>
            <a:endParaRPr lang="de-DE"/>
          </a:p>
        </p:txBody>
      </p:sp>
    </p:spTree>
    <p:extLst>
      <p:ext uri="{BB962C8B-B14F-4D97-AF65-F5344CB8AC3E}">
        <p14:creationId xmlns:p14="http://schemas.microsoft.com/office/powerpoint/2010/main" val="238738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13</a:t>
            </a:fld>
            <a:endParaRPr lang="de-DE"/>
          </a:p>
        </p:txBody>
      </p:sp>
    </p:spTree>
    <p:extLst>
      <p:ext uri="{BB962C8B-B14F-4D97-AF65-F5344CB8AC3E}">
        <p14:creationId xmlns:p14="http://schemas.microsoft.com/office/powerpoint/2010/main" val="2865968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14</a:t>
            </a:fld>
            <a:endParaRPr lang="de-DE"/>
          </a:p>
        </p:txBody>
      </p:sp>
    </p:spTree>
    <p:extLst>
      <p:ext uri="{BB962C8B-B14F-4D97-AF65-F5344CB8AC3E}">
        <p14:creationId xmlns:p14="http://schemas.microsoft.com/office/powerpoint/2010/main" val="2559217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15</a:t>
            </a:fld>
            <a:endParaRPr lang="de-DE"/>
          </a:p>
        </p:txBody>
      </p:sp>
    </p:spTree>
    <p:extLst>
      <p:ext uri="{BB962C8B-B14F-4D97-AF65-F5344CB8AC3E}">
        <p14:creationId xmlns:p14="http://schemas.microsoft.com/office/powerpoint/2010/main" val="3494831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70Zn 97.5% enrichment</a:t>
            </a:r>
          </a:p>
        </p:txBody>
      </p:sp>
      <p:sp>
        <p:nvSpPr>
          <p:cNvPr id="4" name="Slide Number Placeholder 3"/>
          <p:cNvSpPr>
            <a:spLocks noGrp="1"/>
          </p:cNvSpPr>
          <p:nvPr>
            <p:ph type="sldNum" sz="quarter" idx="5"/>
          </p:nvPr>
        </p:nvSpPr>
        <p:spPr/>
        <p:txBody>
          <a:bodyPr/>
          <a:lstStyle/>
          <a:p>
            <a:fld id="{014E3DEF-1916-4A4B-BD23-D9E031A78E84}" type="slidenum">
              <a:rPr lang="de-DE" smtClean="0"/>
              <a:t>17</a:t>
            </a:fld>
            <a:endParaRPr lang="de-DE"/>
          </a:p>
        </p:txBody>
      </p:sp>
    </p:spTree>
    <p:extLst>
      <p:ext uri="{BB962C8B-B14F-4D97-AF65-F5344CB8AC3E}">
        <p14:creationId xmlns:p14="http://schemas.microsoft.com/office/powerpoint/2010/main" val="3817130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 </a:t>
            </a:r>
            <a:r>
              <a:rPr lang="en-GB" dirty="0"/>
              <a:t>⁶⁷Ga has a half-life of about 78.3 hours. Vertical dashed line- incident proton energy, dotted lines – proton exiting energies </a:t>
            </a:r>
            <a:endParaRPr lang="en-FR" dirty="0"/>
          </a:p>
        </p:txBody>
      </p:sp>
      <p:sp>
        <p:nvSpPr>
          <p:cNvPr id="4" name="Slide Number Placeholder 3"/>
          <p:cNvSpPr>
            <a:spLocks noGrp="1"/>
          </p:cNvSpPr>
          <p:nvPr>
            <p:ph type="sldNum" sz="quarter" idx="5"/>
          </p:nvPr>
        </p:nvSpPr>
        <p:spPr/>
        <p:txBody>
          <a:bodyPr/>
          <a:lstStyle/>
          <a:p>
            <a:fld id="{014E3DEF-1916-4A4B-BD23-D9E031A78E84}" type="slidenum">
              <a:rPr lang="de-DE" smtClean="0"/>
              <a:t>18</a:t>
            </a:fld>
            <a:endParaRPr lang="de-DE"/>
          </a:p>
        </p:txBody>
      </p:sp>
    </p:spTree>
    <p:extLst>
      <p:ext uri="{BB962C8B-B14F-4D97-AF65-F5344CB8AC3E}">
        <p14:creationId xmlns:p14="http://schemas.microsoft.com/office/powerpoint/2010/main" val="3671370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we irradiate @ 60 micro amps</a:t>
            </a:r>
          </a:p>
        </p:txBody>
      </p:sp>
      <p:sp>
        <p:nvSpPr>
          <p:cNvPr id="4" name="Slide Number Placeholder 3"/>
          <p:cNvSpPr>
            <a:spLocks noGrp="1"/>
          </p:cNvSpPr>
          <p:nvPr>
            <p:ph type="sldNum" sz="quarter" idx="5"/>
          </p:nvPr>
        </p:nvSpPr>
        <p:spPr/>
        <p:txBody>
          <a:bodyPr/>
          <a:lstStyle/>
          <a:p>
            <a:fld id="{014E3DEF-1916-4A4B-BD23-D9E031A78E84}" type="slidenum">
              <a:rPr lang="de-DE" smtClean="0"/>
              <a:t>19</a:t>
            </a:fld>
            <a:endParaRPr lang="de-DE"/>
          </a:p>
        </p:txBody>
      </p:sp>
    </p:spTree>
    <p:extLst>
      <p:ext uri="{BB962C8B-B14F-4D97-AF65-F5344CB8AC3E}">
        <p14:creationId xmlns:p14="http://schemas.microsoft.com/office/powerpoint/2010/main" val="1197743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endParaRPr lang="de-DE" dirty="0"/>
          </a:p>
        </p:txBody>
      </p:sp>
      <p:sp>
        <p:nvSpPr>
          <p:cNvPr id="4" name="Slide Number Placeholder 3"/>
          <p:cNvSpPr>
            <a:spLocks noGrp="1"/>
          </p:cNvSpPr>
          <p:nvPr>
            <p:ph type="sldNum" sz="quarter" idx="5"/>
          </p:nvPr>
        </p:nvSpPr>
        <p:spPr/>
        <p:txBody>
          <a:bodyPr/>
          <a:lstStyle/>
          <a:p>
            <a:fld id="{014E3DEF-1916-4A4B-BD23-D9E031A78E84}" type="slidenum">
              <a:rPr lang="de-DE" smtClean="0"/>
              <a:t>20</a:t>
            </a:fld>
            <a:endParaRPr lang="de-DE"/>
          </a:p>
        </p:txBody>
      </p:sp>
    </p:spTree>
    <p:extLst>
      <p:ext uri="{BB962C8B-B14F-4D97-AF65-F5344CB8AC3E}">
        <p14:creationId xmlns:p14="http://schemas.microsoft.com/office/powerpoint/2010/main" val="33683322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R" dirty="0"/>
              <a:t>as well - (apparent) molar activity to see stable impurities (ICP-MS)</a:t>
            </a:r>
          </a:p>
          <a:p>
            <a:r>
              <a:rPr lang="en-FR" dirty="0"/>
              <a:t>test radiolabelling and verification by radio-TLC</a:t>
            </a:r>
          </a:p>
        </p:txBody>
      </p:sp>
      <p:sp>
        <p:nvSpPr>
          <p:cNvPr id="4" name="Slide Number Placeholder 3"/>
          <p:cNvSpPr>
            <a:spLocks noGrp="1"/>
          </p:cNvSpPr>
          <p:nvPr>
            <p:ph type="sldNum" sz="quarter" idx="5"/>
          </p:nvPr>
        </p:nvSpPr>
        <p:spPr/>
        <p:txBody>
          <a:bodyPr/>
          <a:lstStyle/>
          <a:p>
            <a:fld id="{014E3DEF-1916-4A4B-BD23-D9E031A78E84}" type="slidenum">
              <a:rPr lang="de-DE" smtClean="0"/>
              <a:t>21</a:t>
            </a:fld>
            <a:endParaRPr lang="de-DE"/>
          </a:p>
        </p:txBody>
      </p:sp>
    </p:spTree>
    <p:extLst>
      <p:ext uri="{BB962C8B-B14F-4D97-AF65-F5344CB8AC3E}">
        <p14:creationId xmlns:p14="http://schemas.microsoft.com/office/powerpoint/2010/main" val="817632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09575" y="1233488"/>
            <a:ext cx="5916613" cy="3328987"/>
          </a:xfrm>
        </p:spPr>
      </p:sp>
      <p:sp>
        <p:nvSpPr>
          <p:cNvPr id="3" name="Notizenplatzhalter 2"/>
          <p:cNvSpPr>
            <a:spLocks noGrp="1"/>
          </p:cNvSpPr>
          <p:nvPr>
            <p:ph type="body" idx="1"/>
          </p:nvPr>
        </p:nvSpPr>
        <p:spPr/>
        <p:txBody>
          <a:bodyPr/>
          <a:lstStyle/>
          <a:p>
            <a:r>
              <a:rPr lang="de-DE" dirty="0"/>
              <a:t>511 keV – </a:t>
            </a:r>
            <a:r>
              <a:rPr lang="de-DE" dirty="0" err="1"/>
              <a:t>electron</a:t>
            </a:r>
            <a:r>
              <a:rPr lang="de-DE" dirty="0"/>
              <a:t>-positron </a:t>
            </a:r>
            <a:r>
              <a:rPr lang="de-DE" dirty="0" err="1"/>
              <a:t>annhilation</a:t>
            </a:r>
            <a:r>
              <a:rPr lang="de-DE" dirty="0"/>
              <a:t> </a:t>
            </a:r>
            <a:r>
              <a:rPr lang="de-DE" dirty="0" err="1"/>
              <a:t>peak</a:t>
            </a:r>
            <a:r>
              <a:rPr lang="de-DE" dirty="0"/>
              <a:t>, </a:t>
            </a:r>
            <a:r>
              <a:rPr lang="en-GB" dirty="0"/>
              <a:t>⁶⁷Ga has a half-life of about 78.3 hours</a:t>
            </a:r>
          </a:p>
          <a:p>
            <a:r>
              <a:rPr lang="en-FR" dirty="0"/>
              <a:t>as well - (apparent) molar activity to see stable impurities (ICP-MS)</a:t>
            </a:r>
          </a:p>
          <a:p>
            <a:r>
              <a:rPr lang="en-FR" dirty="0"/>
              <a:t>test radiolabelling and verification by radio-TLC</a:t>
            </a:r>
          </a:p>
          <a:p>
            <a:endParaRPr lang="de-DE" dirty="0"/>
          </a:p>
        </p:txBody>
      </p:sp>
      <p:sp>
        <p:nvSpPr>
          <p:cNvPr id="4" name="Foliennummernplatzhalter 3"/>
          <p:cNvSpPr>
            <a:spLocks noGrp="1"/>
          </p:cNvSpPr>
          <p:nvPr>
            <p:ph type="sldNum" sz="quarter" idx="10"/>
          </p:nvPr>
        </p:nvSpPr>
        <p:spPr/>
        <p:txBody>
          <a:bodyPr/>
          <a:lstStyle/>
          <a:p>
            <a:fld id="{014E3DEF-1916-4A4B-BD23-D9E031A78E84}" type="slidenum">
              <a:rPr lang="de-DE" smtClean="0"/>
              <a:t>22</a:t>
            </a:fld>
            <a:endParaRPr lang="de-DE"/>
          </a:p>
        </p:txBody>
      </p:sp>
    </p:spTree>
    <p:extLst>
      <p:ext uri="{BB962C8B-B14F-4D97-AF65-F5344CB8AC3E}">
        <p14:creationId xmlns:p14="http://schemas.microsoft.com/office/powerpoint/2010/main" val="4063075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4E3DEF-1916-4A4B-BD23-D9E031A78E84}" type="slidenum">
              <a:rPr lang="de-DE" smtClean="0"/>
              <a:t>24</a:t>
            </a:fld>
            <a:endParaRPr lang="de-DE"/>
          </a:p>
        </p:txBody>
      </p:sp>
    </p:spTree>
    <p:extLst>
      <p:ext uri="{BB962C8B-B14F-4D97-AF65-F5344CB8AC3E}">
        <p14:creationId xmlns:p14="http://schemas.microsoft.com/office/powerpoint/2010/main" val="4061343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014E3DEF-1916-4A4B-BD23-D9E031A78E84}" type="slidenum">
              <a:rPr lang="de-DE" smtClean="0"/>
              <a:t>25</a:t>
            </a:fld>
            <a:endParaRPr lang="de-DE"/>
          </a:p>
        </p:txBody>
      </p:sp>
    </p:spTree>
    <p:extLst>
      <p:ext uri="{BB962C8B-B14F-4D97-AF65-F5344CB8AC3E}">
        <p14:creationId xmlns:p14="http://schemas.microsoft.com/office/powerpoint/2010/main" val="817269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a-GE" b="1" dirty="0"/>
              <a:t>გმადლობთ</a:t>
            </a:r>
            <a:r>
              <a:rPr lang="ka-GE" dirty="0"/>
              <a:t> (</a:t>
            </a:r>
            <a:r>
              <a:rPr lang="de-DE" dirty="0" err="1"/>
              <a:t>pronounced</a:t>
            </a:r>
            <a:r>
              <a:rPr lang="de-DE" dirty="0"/>
              <a:t> </a:t>
            </a:r>
            <a:r>
              <a:rPr lang="de-DE" dirty="0" err="1"/>
              <a:t>roughly</a:t>
            </a:r>
            <a:r>
              <a:rPr lang="de-DE" dirty="0"/>
              <a:t> </a:t>
            </a:r>
            <a:r>
              <a:rPr lang="de-DE" i="1" dirty="0" err="1"/>
              <a:t>gmadlobt</a:t>
            </a:r>
            <a:r>
              <a:rPr lang="de-DE" dirty="0"/>
              <a:t>)</a:t>
            </a:r>
          </a:p>
        </p:txBody>
      </p:sp>
      <p:sp>
        <p:nvSpPr>
          <p:cNvPr id="4" name="Slide Number Placeholder 3"/>
          <p:cNvSpPr>
            <a:spLocks noGrp="1"/>
          </p:cNvSpPr>
          <p:nvPr>
            <p:ph type="sldNum" sz="quarter" idx="5"/>
          </p:nvPr>
        </p:nvSpPr>
        <p:spPr/>
        <p:txBody>
          <a:bodyPr/>
          <a:lstStyle/>
          <a:p>
            <a:fld id="{014E3DEF-1916-4A4B-BD23-D9E031A78E84}" type="slidenum">
              <a:rPr lang="de-DE" smtClean="0"/>
              <a:t>26</a:t>
            </a:fld>
            <a:endParaRPr lang="de-DE"/>
          </a:p>
        </p:txBody>
      </p:sp>
    </p:spTree>
    <p:extLst>
      <p:ext uri="{BB962C8B-B14F-4D97-AF65-F5344CB8AC3E}">
        <p14:creationId xmlns:p14="http://schemas.microsoft.com/office/powerpoint/2010/main" val="4014000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_1">
    <p:spTree>
      <p:nvGrpSpPr>
        <p:cNvPr id="1" name=""/>
        <p:cNvGrpSpPr/>
        <p:nvPr/>
      </p:nvGrpSpPr>
      <p:grpSpPr>
        <a:xfrm>
          <a:off x="0" y="0"/>
          <a:ext cx="0" cy="0"/>
          <a:chOff x="0" y="0"/>
          <a:chExt cx="0" cy="0"/>
        </a:xfrm>
      </p:grpSpPr>
      <p:sp>
        <p:nvSpPr>
          <p:cNvPr id="18" name="Rechteck 17"/>
          <p:cNvSpPr/>
          <p:nvPr userDrawn="1"/>
        </p:nvSpPr>
        <p:spPr>
          <a:xfrm>
            <a:off x="8953501" y="5943600"/>
            <a:ext cx="32385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9" name="Bildplatzhalter 8"/>
          <p:cNvSpPr>
            <a:spLocks noGrp="1"/>
          </p:cNvSpPr>
          <p:nvPr>
            <p:ph type="pic" sz="quarter" idx="13" hasCustomPrompt="1"/>
          </p:nvPr>
        </p:nvSpPr>
        <p:spPr>
          <a:xfrm>
            <a:off x="408000" y="1409700"/>
            <a:ext cx="11376000" cy="3657600"/>
          </a:xfrm>
          <a:solidFill>
            <a:srgbClr val="E6007E"/>
          </a:solidFill>
          <a:ln>
            <a:noFill/>
          </a:ln>
        </p:spPr>
        <p:txBody>
          <a:bodyPr/>
          <a:lstStyle>
            <a:lvl1pPr>
              <a:defRPr>
                <a:solidFill>
                  <a:schemeClr val="bg1"/>
                </a:solidFill>
              </a:defRPr>
            </a:lvl1pPr>
          </a:lstStyle>
          <a:p>
            <a:r>
              <a:rPr lang="en-US" dirty="0"/>
              <a:t>Click </a:t>
            </a:r>
            <a:r>
              <a:rPr lang="en-US" noProof="0" dirty="0"/>
              <a:t>on</a:t>
            </a:r>
            <a:r>
              <a:rPr lang="en-US" dirty="0"/>
              <a:t> symbol to add image</a:t>
            </a:r>
          </a:p>
        </p:txBody>
      </p:sp>
      <p:sp>
        <p:nvSpPr>
          <p:cNvPr id="10" name="Rechteck 9"/>
          <p:cNvSpPr/>
          <p:nvPr userDrawn="1"/>
        </p:nvSpPr>
        <p:spPr>
          <a:xfrm>
            <a:off x="408000" y="5067300"/>
            <a:ext cx="11376000" cy="14946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 name="Title 1"/>
          <p:cNvSpPr>
            <a:spLocks noGrp="1"/>
          </p:cNvSpPr>
          <p:nvPr>
            <p:ph type="ctrTitle" hasCustomPrompt="1"/>
          </p:nvPr>
        </p:nvSpPr>
        <p:spPr>
          <a:xfrm>
            <a:off x="964710" y="5158740"/>
            <a:ext cx="10503391" cy="503952"/>
          </a:xfrm>
        </p:spPr>
        <p:txBody>
          <a:bodyPr anchor="b">
            <a:normAutofit/>
          </a:bodyPr>
          <a:lstStyle>
            <a:lvl1pPr algn="l">
              <a:defRPr sz="3000" b="1">
                <a:solidFill>
                  <a:schemeClr val="bg1"/>
                </a:solidFill>
              </a:defRPr>
            </a:lvl1pPr>
          </a:lstStyle>
          <a:p>
            <a:r>
              <a:rPr lang="en-US" noProof="0" dirty="0"/>
              <a:t>Click to edit title master format</a:t>
            </a:r>
          </a:p>
        </p:txBody>
      </p:sp>
      <p:sp>
        <p:nvSpPr>
          <p:cNvPr id="3" name="Subtitle 2"/>
          <p:cNvSpPr>
            <a:spLocks noGrp="1"/>
          </p:cNvSpPr>
          <p:nvPr>
            <p:ph type="subTitle" idx="1" hasCustomPrompt="1"/>
          </p:nvPr>
        </p:nvSpPr>
        <p:spPr>
          <a:xfrm>
            <a:off x="964710" y="5711297"/>
            <a:ext cx="8786497" cy="332742"/>
          </a:xfrm>
        </p:spPr>
        <p:txBody>
          <a:bodyPr>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master format</a:t>
            </a:r>
          </a:p>
        </p:txBody>
      </p:sp>
      <p:sp>
        <p:nvSpPr>
          <p:cNvPr id="15" name="Textplatzhalter 14"/>
          <p:cNvSpPr>
            <a:spLocks noGrp="1"/>
          </p:cNvSpPr>
          <p:nvPr>
            <p:ph type="body" sz="quarter" idx="14" hasCustomPrompt="1"/>
          </p:nvPr>
        </p:nvSpPr>
        <p:spPr>
          <a:xfrm>
            <a:off x="964710" y="6187442"/>
            <a:ext cx="8786497" cy="137506"/>
          </a:xfrm>
        </p:spPr>
        <p:txBody>
          <a:bodyPr anchor="ctr" anchorCtr="0">
            <a:noAutofit/>
          </a:bodyPr>
          <a:lstStyle>
            <a:lvl1pPr>
              <a:defRPr sz="1000">
                <a:solidFill>
                  <a:schemeClr val="bg1"/>
                </a:solidFill>
              </a:defRPr>
            </a:lvl1pPr>
          </a:lstStyle>
          <a:p>
            <a:pPr lvl="0"/>
            <a:r>
              <a:rPr lang="de-DE" dirty="0"/>
              <a:t>Edit Text Master Styles</a:t>
            </a:r>
          </a:p>
        </p:txBody>
      </p:sp>
      <p:pic>
        <p:nvPicPr>
          <p:cNvPr id="14" name="Grafik 13">
            <a:extLst>
              <a:ext uri="{FF2B5EF4-FFF2-40B4-BE49-F238E27FC236}">
                <a16:creationId xmlns:a16="http://schemas.microsoft.com/office/drawing/2014/main" id="{BF7CD036-ED6C-4ECF-9230-9F954A24C9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0101" y="418338"/>
            <a:ext cx="1810516" cy="743714"/>
          </a:xfrm>
          <a:prstGeom prst="rect">
            <a:avLst/>
          </a:prstGeom>
        </p:spPr>
      </p:pic>
      <p:sp>
        <p:nvSpPr>
          <p:cNvPr id="21" name="Bildplatzhalter 4">
            <a:extLst>
              <a:ext uri="{FF2B5EF4-FFF2-40B4-BE49-F238E27FC236}">
                <a16:creationId xmlns:a16="http://schemas.microsoft.com/office/drawing/2014/main" id="{122D4B7E-6FB3-4913-8B6C-C5E1D8CF923E}"/>
              </a:ext>
            </a:extLst>
          </p:cNvPr>
          <p:cNvSpPr>
            <a:spLocks noGrp="1"/>
          </p:cNvSpPr>
          <p:nvPr>
            <p:ph type="pic" sz="quarter" idx="15" hasCustomPrompt="1"/>
          </p:nvPr>
        </p:nvSpPr>
        <p:spPr>
          <a:xfrm>
            <a:off x="974235" y="418337"/>
            <a:ext cx="1417637" cy="738188"/>
          </a:xfrm>
          <a:noFill/>
        </p:spPr>
        <p:txBody>
          <a:bodyPr anchor="ctr" anchorCtr="0">
            <a:normAutofit/>
          </a:bodyPr>
          <a:lstStyle>
            <a:lvl1pPr algn="ctr">
              <a:defRPr sz="1200">
                <a:solidFill>
                  <a:schemeClr val="accent5"/>
                </a:solidFill>
              </a:defRPr>
            </a:lvl1pPr>
          </a:lstStyle>
          <a:p>
            <a:r>
              <a:rPr lang="en-US" noProof="0" dirty="0"/>
              <a:t>partner logo</a:t>
            </a:r>
          </a:p>
        </p:txBody>
      </p:sp>
      <p:sp>
        <p:nvSpPr>
          <p:cNvPr id="22" name="Bildplatzhalter 4">
            <a:extLst>
              <a:ext uri="{FF2B5EF4-FFF2-40B4-BE49-F238E27FC236}">
                <a16:creationId xmlns:a16="http://schemas.microsoft.com/office/drawing/2014/main" id="{1D5C0AFF-1970-45EF-A4B2-C56B8DA1B855}"/>
              </a:ext>
            </a:extLst>
          </p:cNvPr>
          <p:cNvSpPr>
            <a:spLocks noGrp="1"/>
          </p:cNvSpPr>
          <p:nvPr>
            <p:ph type="pic" sz="quarter" idx="16" hasCustomPrompt="1"/>
          </p:nvPr>
        </p:nvSpPr>
        <p:spPr>
          <a:xfrm>
            <a:off x="2631585" y="418337"/>
            <a:ext cx="1417637" cy="738188"/>
          </a:xfrm>
          <a:noFill/>
        </p:spPr>
        <p:txBody>
          <a:bodyPr anchor="ctr" anchorCtr="0">
            <a:normAutofit/>
          </a:bodyPr>
          <a:lstStyle>
            <a:lvl1pPr algn="ctr">
              <a:defRPr sz="1200">
                <a:solidFill>
                  <a:schemeClr val="accent5"/>
                </a:solidFill>
              </a:defRPr>
            </a:lvl1pPr>
          </a:lstStyle>
          <a:p>
            <a:r>
              <a:rPr lang="en-US" noProof="0" dirty="0"/>
              <a:t>partner logo</a:t>
            </a:r>
          </a:p>
        </p:txBody>
      </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712" y="5945880"/>
            <a:ext cx="1371783" cy="509397"/>
          </a:xfrm>
          <a:prstGeom prst="rect">
            <a:avLst/>
          </a:prstGeom>
        </p:spPr>
      </p:pic>
    </p:spTree>
    <p:extLst>
      <p:ext uri="{BB962C8B-B14F-4D97-AF65-F5344CB8AC3E}">
        <p14:creationId xmlns:p14="http://schemas.microsoft.com/office/powerpoint/2010/main" val="1203795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_2">
    <p:spTree>
      <p:nvGrpSpPr>
        <p:cNvPr id="1" name=""/>
        <p:cNvGrpSpPr/>
        <p:nvPr/>
      </p:nvGrpSpPr>
      <p:grpSpPr>
        <a:xfrm>
          <a:off x="0" y="0"/>
          <a:ext cx="0" cy="0"/>
          <a:chOff x="0" y="0"/>
          <a:chExt cx="0" cy="0"/>
        </a:xfrm>
      </p:grpSpPr>
      <p:sp>
        <p:nvSpPr>
          <p:cNvPr id="18" name="Rechteck 17"/>
          <p:cNvSpPr/>
          <p:nvPr userDrawn="1"/>
        </p:nvSpPr>
        <p:spPr>
          <a:xfrm>
            <a:off x="8953501" y="5943600"/>
            <a:ext cx="32385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0" name="Rechteck 9"/>
          <p:cNvSpPr/>
          <p:nvPr userDrawn="1"/>
        </p:nvSpPr>
        <p:spPr>
          <a:xfrm>
            <a:off x="408000" y="1409700"/>
            <a:ext cx="11376000" cy="51522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 name="Title 1"/>
          <p:cNvSpPr>
            <a:spLocks noGrp="1"/>
          </p:cNvSpPr>
          <p:nvPr>
            <p:ph type="ctrTitle" hasCustomPrompt="1"/>
          </p:nvPr>
        </p:nvSpPr>
        <p:spPr>
          <a:xfrm>
            <a:off x="964710" y="3428730"/>
            <a:ext cx="10583828" cy="503952"/>
          </a:xfrm>
        </p:spPr>
        <p:txBody>
          <a:bodyPr anchor="b">
            <a:noAutofit/>
          </a:bodyPr>
          <a:lstStyle>
            <a:lvl1pPr algn="l">
              <a:defRPr sz="3000" b="1">
                <a:solidFill>
                  <a:schemeClr val="bg1"/>
                </a:solidFill>
              </a:defRPr>
            </a:lvl1pPr>
          </a:lstStyle>
          <a:p>
            <a:r>
              <a:rPr lang="en-US" noProof="0" dirty="0"/>
              <a:t>Click to edit title master format</a:t>
            </a:r>
          </a:p>
        </p:txBody>
      </p:sp>
      <p:sp>
        <p:nvSpPr>
          <p:cNvPr id="3" name="Subtitle 2"/>
          <p:cNvSpPr>
            <a:spLocks noGrp="1"/>
          </p:cNvSpPr>
          <p:nvPr>
            <p:ph type="subTitle" idx="1" hasCustomPrompt="1"/>
          </p:nvPr>
        </p:nvSpPr>
        <p:spPr>
          <a:xfrm>
            <a:off x="964710" y="3976725"/>
            <a:ext cx="10600756" cy="332742"/>
          </a:xfrm>
        </p:spPr>
        <p:txBody>
          <a:bodyPr>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master format</a:t>
            </a:r>
          </a:p>
        </p:txBody>
      </p:sp>
      <p:sp>
        <p:nvSpPr>
          <p:cNvPr id="15" name="Textplatzhalter 14"/>
          <p:cNvSpPr>
            <a:spLocks noGrp="1"/>
          </p:cNvSpPr>
          <p:nvPr>
            <p:ph type="body" sz="quarter" idx="14" hasCustomPrompt="1"/>
          </p:nvPr>
        </p:nvSpPr>
        <p:spPr>
          <a:xfrm>
            <a:off x="964711" y="6187441"/>
            <a:ext cx="8709000" cy="197317"/>
          </a:xfrm>
        </p:spPr>
        <p:txBody>
          <a:bodyPr anchor="ctr" anchorCtr="0">
            <a:noAutofit/>
          </a:bodyPr>
          <a:lstStyle>
            <a:lvl1pPr>
              <a:defRPr sz="1000">
                <a:solidFill>
                  <a:schemeClr val="bg1"/>
                </a:solidFill>
              </a:defRPr>
            </a:lvl1pPr>
          </a:lstStyle>
          <a:p>
            <a:pPr lvl="0"/>
            <a:r>
              <a:rPr lang="de-DE" dirty="0"/>
              <a:t>Edit Text Master Styles</a:t>
            </a:r>
          </a:p>
        </p:txBody>
      </p:sp>
      <p:sp>
        <p:nvSpPr>
          <p:cNvPr id="14" name="Bildplatzhalter 4">
            <a:extLst>
              <a:ext uri="{FF2B5EF4-FFF2-40B4-BE49-F238E27FC236}">
                <a16:creationId xmlns:a16="http://schemas.microsoft.com/office/drawing/2014/main" id="{5F965800-EC66-4256-A2B9-6F514E0D6316}"/>
              </a:ext>
            </a:extLst>
          </p:cNvPr>
          <p:cNvSpPr>
            <a:spLocks noGrp="1"/>
          </p:cNvSpPr>
          <p:nvPr>
            <p:ph type="pic" sz="quarter" idx="15" hasCustomPrompt="1"/>
          </p:nvPr>
        </p:nvSpPr>
        <p:spPr>
          <a:xfrm>
            <a:off x="974235" y="418337"/>
            <a:ext cx="1417637" cy="738188"/>
          </a:xfrm>
          <a:noFill/>
        </p:spPr>
        <p:txBody>
          <a:bodyPr anchor="ctr" anchorCtr="0">
            <a:normAutofit/>
          </a:bodyPr>
          <a:lstStyle>
            <a:lvl1pPr algn="ctr">
              <a:defRPr sz="1200">
                <a:solidFill>
                  <a:schemeClr val="accent5"/>
                </a:solidFill>
              </a:defRPr>
            </a:lvl1pPr>
          </a:lstStyle>
          <a:p>
            <a:r>
              <a:rPr lang="en-US" noProof="0" dirty="0"/>
              <a:t>partner logo</a:t>
            </a:r>
          </a:p>
        </p:txBody>
      </p:sp>
      <p:sp>
        <p:nvSpPr>
          <p:cNvPr id="16" name="Bildplatzhalter 4">
            <a:extLst>
              <a:ext uri="{FF2B5EF4-FFF2-40B4-BE49-F238E27FC236}">
                <a16:creationId xmlns:a16="http://schemas.microsoft.com/office/drawing/2014/main" id="{58792609-4929-4ECD-98A4-64618D34E47C}"/>
              </a:ext>
            </a:extLst>
          </p:cNvPr>
          <p:cNvSpPr>
            <a:spLocks noGrp="1"/>
          </p:cNvSpPr>
          <p:nvPr>
            <p:ph type="pic" sz="quarter" idx="16" hasCustomPrompt="1"/>
          </p:nvPr>
        </p:nvSpPr>
        <p:spPr>
          <a:xfrm>
            <a:off x="2631585" y="418337"/>
            <a:ext cx="1417637" cy="738188"/>
          </a:xfrm>
          <a:noFill/>
        </p:spPr>
        <p:txBody>
          <a:bodyPr anchor="ctr" anchorCtr="0">
            <a:normAutofit/>
          </a:bodyPr>
          <a:lstStyle>
            <a:lvl1pPr algn="ctr">
              <a:defRPr sz="1200">
                <a:solidFill>
                  <a:schemeClr val="accent5"/>
                </a:solidFill>
              </a:defRPr>
            </a:lvl1pPr>
          </a:lstStyle>
          <a:p>
            <a:r>
              <a:rPr lang="en-US" noProof="0" dirty="0"/>
              <a:t>partner logo</a:t>
            </a:r>
          </a:p>
        </p:txBody>
      </p:sp>
      <p:pic>
        <p:nvPicPr>
          <p:cNvPr id="17" name="Grafik 16">
            <a:extLst>
              <a:ext uri="{FF2B5EF4-FFF2-40B4-BE49-F238E27FC236}">
                <a16:creationId xmlns:a16="http://schemas.microsoft.com/office/drawing/2014/main" id="{A7F16462-43AC-4369-B784-9087FA5BEA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0101" y="418338"/>
            <a:ext cx="1810516" cy="743714"/>
          </a:xfrm>
          <a:prstGeom prst="rect">
            <a:avLst/>
          </a:prstGeom>
        </p:spPr>
      </p:pic>
      <p:pic>
        <p:nvPicPr>
          <p:cNvPr id="11" name="Grafik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712" y="5945880"/>
            <a:ext cx="1371783" cy="509397"/>
          </a:xfrm>
          <a:prstGeom prst="rect">
            <a:avLst/>
          </a:prstGeom>
        </p:spPr>
      </p:pic>
    </p:spTree>
    <p:extLst>
      <p:ext uri="{BB962C8B-B14F-4D97-AF65-F5344CB8AC3E}">
        <p14:creationId xmlns:p14="http://schemas.microsoft.com/office/powerpoint/2010/main" val="2019910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eite">
    <p:spTree>
      <p:nvGrpSpPr>
        <p:cNvPr id="1" name=""/>
        <p:cNvGrpSpPr/>
        <p:nvPr/>
      </p:nvGrpSpPr>
      <p:grpSpPr>
        <a:xfrm>
          <a:off x="0" y="0"/>
          <a:ext cx="0" cy="0"/>
          <a:chOff x="0" y="0"/>
          <a:chExt cx="0" cy="0"/>
        </a:xfrm>
      </p:grpSpPr>
      <p:sp>
        <p:nvSpPr>
          <p:cNvPr id="18" name="Rechteck 17"/>
          <p:cNvSpPr/>
          <p:nvPr userDrawn="1"/>
        </p:nvSpPr>
        <p:spPr>
          <a:xfrm>
            <a:off x="8953501" y="5943600"/>
            <a:ext cx="32385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0" name="Rechteck 9"/>
          <p:cNvSpPr/>
          <p:nvPr userDrawn="1"/>
        </p:nvSpPr>
        <p:spPr>
          <a:xfrm>
            <a:off x="408000" y="293078"/>
            <a:ext cx="11376000" cy="62688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5" name="Textplatzhalter 14"/>
          <p:cNvSpPr>
            <a:spLocks noGrp="1"/>
          </p:cNvSpPr>
          <p:nvPr>
            <p:ph type="body" sz="quarter" idx="14" hasCustomPrompt="1"/>
          </p:nvPr>
        </p:nvSpPr>
        <p:spPr>
          <a:xfrm>
            <a:off x="964712" y="6187441"/>
            <a:ext cx="8786496" cy="189296"/>
          </a:xfrm>
        </p:spPr>
        <p:txBody>
          <a:bodyPr anchor="ctr" anchorCtr="0">
            <a:noAutofit/>
          </a:bodyPr>
          <a:lstStyle>
            <a:lvl1pPr>
              <a:defRPr sz="1000">
                <a:solidFill>
                  <a:schemeClr val="bg1"/>
                </a:solidFill>
              </a:defRPr>
            </a:lvl1pPr>
          </a:lstStyle>
          <a:p>
            <a:pPr lvl="0"/>
            <a:r>
              <a:rPr lang="de-DE" dirty="0"/>
              <a:t>Edit Text Master Styles</a:t>
            </a:r>
          </a:p>
        </p:txBody>
      </p:sp>
      <p:sp>
        <p:nvSpPr>
          <p:cNvPr id="2" name="Title 1"/>
          <p:cNvSpPr>
            <a:spLocks noGrp="1"/>
          </p:cNvSpPr>
          <p:nvPr>
            <p:ph type="ctrTitle" hasCustomPrompt="1"/>
          </p:nvPr>
        </p:nvSpPr>
        <p:spPr>
          <a:xfrm>
            <a:off x="964710" y="2906606"/>
            <a:ext cx="10583828" cy="503952"/>
          </a:xfrm>
        </p:spPr>
        <p:txBody>
          <a:bodyPr anchor="b">
            <a:noAutofit/>
          </a:bodyPr>
          <a:lstStyle>
            <a:lvl1pPr algn="l">
              <a:defRPr sz="3000" b="1">
                <a:solidFill>
                  <a:schemeClr val="bg1"/>
                </a:solidFill>
              </a:defRPr>
            </a:lvl1pPr>
          </a:lstStyle>
          <a:p>
            <a:r>
              <a:rPr lang="en-US" noProof="0" dirty="0"/>
              <a:t>Click to edit title master format</a:t>
            </a:r>
          </a:p>
        </p:txBody>
      </p:sp>
      <p:sp>
        <p:nvSpPr>
          <p:cNvPr id="3" name="Subtitle 2"/>
          <p:cNvSpPr>
            <a:spLocks noGrp="1"/>
          </p:cNvSpPr>
          <p:nvPr>
            <p:ph type="subTitle" idx="1" hasCustomPrompt="1"/>
          </p:nvPr>
        </p:nvSpPr>
        <p:spPr>
          <a:xfrm>
            <a:off x="964710" y="3463147"/>
            <a:ext cx="10600756" cy="332742"/>
          </a:xfrm>
        </p:spPr>
        <p:txBody>
          <a:bodyPr>
            <a:no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master format</a:t>
            </a:r>
          </a:p>
        </p:txBody>
      </p:sp>
      <p:pic>
        <p:nvPicPr>
          <p:cNvPr id="14" name="Grafik 13">
            <a:extLst>
              <a:ext uri="{FF2B5EF4-FFF2-40B4-BE49-F238E27FC236}">
                <a16:creationId xmlns:a16="http://schemas.microsoft.com/office/drawing/2014/main" id="{5557E734-8DBE-47CE-94F7-8E7E9694F9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54950" y="421513"/>
            <a:ext cx="1810516" cy="743714"/>
          </a:xfrm>
          <a:prstGeom prst="rect">
            <a:avLst/>
          </a:prstGeom>
        </p:spPr>
      </p:pic>
      <p:pic>
        <p:nvPicPr>
          <p:cNvPr id="9" name="Grafik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1712" y="5945880"/>
            <a:ext cx="1371783" cy="509397"/>
          </a:xfrm>
          <a:prstGeom prst="rect">
            <a:avLst/>
          </a:prstGeom>
        </p:spPr>
      </p:pic>
    </p:spTree>
    <p:extLst>
      <p:ext uri="{BB962C8B-B14F-4D97-AF65-F5344CB8AC3E}">
        <p14:creationId xmlns:p14="http://schemas.microsoft.com/office/powerpoint/2010/main" val="2558806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9" name="Bildplatzhalter 4">
            <a:extLst>
              <a:ext uri="{FF2B5EF4-FFF2-40B4-BE49-F238E27FC236}">
                <a16:creationId xmlns:a16="http://schemas.microsoft.com/office/drawing/2014/main" id="{24381DEF-DABA-4270-8BAD-E4011AECFB7F}"/>
              </a:ext>
            </a:extLst>
          </p:cNvPr>
          <p:cNvSpPr>
            <a:spLocks noGrp="1"/>
          </p:cNvSpPr>
          <p:nvPr>
            <p:ph type="pic" sz="quarter" idx="15" hasCustomPrompt="1"/>
          </p:nvPr>
        </p:nvSpPr>
        <p:spPr>
          <a:xfrm>
            <a:off x="6305786" y="6352479"/>
            <a:ext cx="1209844" cy="285146"/>
          </a:xfrm>
          <a:noFill/>
        </p:spPr>
        <p:txBody>
          <a:bodyPr rIns="0" anchor="ctr" anchorCtr="0">
            <a:noAutofit/>
          </a:bodyPr>
          <a:lstStyle>
            <a:lvl1pPr algn="ctr">
              <a:defRPr sz="1000">
                <a:solidFill>
                  <a:schemeClr val="accent5"/>
                </a:solidFill>
              </a:defRPr>
            </a:lvl1pPr>
          </a:lstStyle>
          <a:p>
            <a:r>
              <a:rPr lang="en-US" noProof="0" dirty="0"/>
              <a:t>partner logo</a:t>
            </a:r>
          </a:p>
        </p:txBody>
      </p:sp>
      <p:sp>
        <p:nvSpPr>
          <p:cNvPr id="20" name="Bildplatzhalter 4">
            <a:extLst>
              <a:ext uri="{FF2B5EF4-FFF2-40B4-BE49-F238E27FC236}">
                <a16:creationId xmlns:a16="http://schemas.microsoft.com/office/drawing/2014/main" id="{BF652E5A-5CA0-445F-BB46-1D00FFAB13A3}"/>
              </a:ext>
            </a:extLst>
          </p:cNvPr>
          <p:cNvSpPr>
            <a:spLocks noGrp="1"/>
          </p:cNvSpPr>
          <p:nvPr>
            <p:ph type="pic" sz="quarter" idx="16" hasCustomPrompt="1"/>
          </p:nvPr>
        </p:nvSpPr>
        <p:spPr>
          <a:xfrm>
            <a:off x="7718257" y="6352479"/>
            <a:ext cx="1209844" cy="285146"/>
          </a:xfrm>
          <a:noFill/>
        </p:spPr>
        <p:txBody>
          <a:bodyPr rIns="0" anchor="ctr" anchorCtr="0">
            <a:noAutofit/>
          </a:bodyPr>
          <a:lstStyle>
            <a:lvl1pPr algn="ctr">
              <a:defRPr sz="1000">
                <a:solidFill>
                  <a:schemeClr val="accent5"/>
                </a:solidFill>
              </a:defRPr>
            </a:lvl1pPr>
          </a:lstStyle>
          <a:p>
            <a:r>
              <a:rPr lang="en-US" noProof="0" dirty="0"/>
              <a:t>partner logo</a:t>
            </a:r>
          </a:p>
        </p:txBody>
      </p:sp>
      <p:sp>
        <p:nvSpPr>
          <p:cNvPr id="2" name="Title 1"/>
          <p:cNvSpPr>
            <a:spLocks noGrp="1"/>
          </p:cNvSpPr>
          <p:nvPr>
            <p:ph type="title" hasCustomPrompt="1"/>
          </p:nvPr>
        </p:nvSpPr>
        <p:spPr>
          <a:xfrm>
            <a:off x="698501" y="492369"/>
            <a:ext cx="11087100" cy="409714"/>
          </a:xfrm>
        </p:spPr>
        <p:txBody>
          <a:bodyPr>
            <a:normAutofit/>
          </a:bodyPr>
          <a:lstStyle/>
          <a:p>
            <a:r>
              <a:rPr lang="en-US" noProof="0" dirty="0"/>
              <a:t>Click to edit title master format</a:t>
            </a:r>
          </a:p>
        </p:txBody>
      </p:sp>
      <p:sp>
        <p:nvSpPr>
          <p:cNvPr id="3" name="Content Placeholder 2"/>
          <p:cNvSpPr>
            <a:spLocks noGrp="1"/>
          </p:cNvSpPr>
          <p:nvPr>
            <p:ph idx="1" hasCustomPrompt="1"/>
          </p:nvPr>
        </p:nvSpPr>
        <p:spPr/>
        <p:txBody>
          <a:bodyPr/>
          <a:lstStyle/>
          <a:p>
            <a:pPr lvl="0"/>
            <a:r>
              <a:rPr lang="en-US" dirty="0"/>
              <a:t>Edit Text Master Styles</a:t>
            </a:r>
          </a:p>
          <a:p>
            <a:pPr lvl="1"/>
            <a:r>
              <a:rPr lang="en-US" dirty="0"/>
              <a:t>Second level</a:t>
            </a:r>
          </a:p>
          <a:p>
            <a:pPr lvl="2"/>
            <a:r>
              <a:rPr lang="en-US" dirty="0"/>
              <a:t>Third </a:t>
            </a:r>
            <a:r>
              <a:rPr lang="en-US" noProof="0" dirty="0"/>
              <a:t>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fr-FR"/>
              <a:t>07.09.2026</a:t>
            </a:r>
            <a:endParaRPr lang="en-US" noProof="0" dirty="0"/>
          </a:p>
        </p:txBody>
      </p:sp>
      <p:sp>
        <p:nvSpPr>
          <p:cNvPr id="5" name="Footer Placeholder 4"/>
          <p:cNvSpPr>
            <a:spLocks noGrp="1"/>
          </p:cNvSpPr>
          <p:nvPr>
            <p:ph type="ftr" sz="quarter" idx="11"/>
          </p:nvPr>
        </p:nvSpPr>
        <p:spPr/>
        <p:txBody>
          <a:bodyPr/>
          <a:lstStyle/>
          <a:p>
            <a:r>
              <a:rPr lang="en-US" noProof="0"/>
              <a:t>Medical Radionuclide Production at HZDR - GGSB 2026</a:t>
            </a:r>
            <a:endParaRPr lang="en-US" noProof="0" dirty="0"/>
          </a:p>
        </p:txBody>
      </p:sp>
      <p:sp>
        <p:nvSpPr>
          <p:cNvPr id="6" name="Slide Number Placeholder 5"/>
          <p:cNvSpPr>
            <a:spLocks noGrp="1"/>
          </p:cNvSpPr>
          <p:nvPr>
            <p:ph type="sldNum" sz="quarter" idx="12"/>
          </p:nvPr>
        </p:nvSpPr>
        <p:spPr/>
        <p:txBody>
          <a:bodyPr/>
          <a:lstStyle/>
          <a:p>
            <a:fld id="{EBEB721F-1515-4815-8BAC-2C06E19CB9A5}" type="slidenum">
              <a:rPr lang="en-US" noProof="0" smtClean="0"/>
              <a:t>‹#›</a:t>
            </a:fld>
            <a:endParaRPr lang="en-US" noProof="0" dirty="0"/>
          </a:p>
        </p:txBody>
      </p:sp>
      <p:sp>
        <p:nvSpPr>
          <p:cNvPr id="8" name="Subtitle 2"/>
          <p:cNvSpPr>
            <a:spLocks noGrp="1"/>
          </p:cNvSpPr>
          <p:nvPr>
            <p:ph type="subTitle" idx="13" hasCustomPrompt="1"/>
          </p:nvPr>
        </p:nvSpPr>
        <p:spPr>
          <a:xfrm>
            <a:off x="698501" y="931362"/>
            <a:ext cx="11087100" cy="332742"/>
          </a:xfrm>
        </p:spPr>
        <p:txBody>
          <a:bodyPr>
            <a:no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master format</a:t>
            </a:r>
          </a:p>
        </p:txBody>
      </p:sp>
      <p:grpSp>
        <p:nvGrpSpPr>
          <p:cNvPr id="35" name="Gruppieren 34">
            <a:extLst>
              <a:ext uri="{FF2B5EF4-FFF2-40B4-BE49-F238E27FC236}">
                <a16:creationId xmlns:a16="http://schemas.microsoft.com/office/drawing/2014/main" id="{F5D9C9A0-7951-4196-AEE3-92BFCF5721F7}"/>
              </a:ext>
            </a:extLst>
          </p:cNvPr>
          <p:cNvGrpSpPr/>
          <p:nvPr userDrawn="1"/>
        </p:nvGrpSpPr>
        <p:grpSpPr>
          <a:xfrm>
            <a:off x="-2089900" y="977046"/>
            <a:ext cx="1980000" cy="2129997"/>
            <a:chOff x="-2089900" y="977046"/>
            <a:chExt cx="1980000" cy="2129997"/>
          </a:xfrm>
        </p:grpSpPr>
        <p:sp>
          <p:nvSpPr>
            <p:cNvPr id="36" name="Folie Wechsel/Zurücksetzen/Textebenen">
              <a:extLst>
                <a:ext uri="{FF2B5EF4-FFF2-40B4-BE49-F238E27FC236}">
                  <a16:creationId xmlns:a16="http://schemas.microsoft.com/office/drawing/2014/main" id="{2AD43816-91E0-48A9-9BB1-AA81AD6B42F8}"/>
                </a:ext>
              </a:extLst>
            </p:cNvPr>
            <p:cNvSpPr txBox="1"/>
            <p:nvPr userDrawn="1"/>
          </p:nvSpPr>
          <p:spPr>
            <a:xfrm rot="10800000" flipH="1" flipV="1">
              <a:off x="-2089900" y="977046"/>
              <a:ext cx="1980000" cy="1980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r"/>
              <a:r>
                <a:rPr lang="en-US" sz="1000" noProof="0" dirty="0">
                  <a:solidFill>
                    <a:srgbClr val="333333"/>
                  </a:solidFill>
                </a:rPr>
                <a:t>Change slide layout in the menu via:</a:t>
              </a:r>
            </a:p>
            <a:p>
              <a:pPr algn="r" defTabSz="913990">
                <a:defRPr/>
              </a:pPr>
              <a:r>
                <a:rPr lang="en-US" sz="1000" noProof="0" dirty="0">
                  <a:solidFill>
                    <a:srgbClr val="333333"/>
                  </a:solidFill>
                </a:rPr>
                <a:t>home // slides // layout</a:t>
              </a:r>
            </a:p>
            <a:p>
              <a:pPr algn="r" defTabSz="913990">
                <a:defRPr/>
              </a:pPr>
              <a:endParaRPr lang="en-US" sz="1000" noProof="0" dirty="0">
                <a:solidFill>
                  <a:srgbClr val="333333"/>
                </a:solidFill>
              </a:endParaRPr>
            </a:p>
            <a:p>
              <a:pPr algn="r" defTabSz="913990">
                <a:defRPr/>
              </a:pPr>
              <a:r>
                <a:rPr lang="en-US" sz="1000" noProof="0" dirty="0">
                  <a:solidFill>
                    <a:srgbClr val="333333"/>
                  </a:solidFill>
                </a:rPr>
                <a:t>Change text level</a:t>
              </a:r>
            </a:p>
            <a:p>
              <a:pPr algn="r" defTabSz="913990">
                <a:defRPr/>
              </a:pPr>
              <a:r>
                <a:rPr lang="en-US" sz="1000" noProof="0" dirty="0">
                  <a:solidFill>
                    <a:srgbClr val="333333"/>
                  </a:solidFill>
                </a:rPr>
                <a:t>in the menu via:</a:t>
              </a:r>
              <a:br>
                <a:rPr lang="en-US" sz="1000" noProof="0" dirty="0">
                  <a:solidFill>
                    <a:srgbClr val="333333"/>
                  </a:solidFill>
                </a:rPr>
              </a:br>
              <a:r>
                <a:rPr lang="en-US" sz="1000" noProof="0" dirty="0">
                  <a:solidFill>
                    <a:srgbClr val="333333"/>
                  </a:solidFill>
                </a:rPr>
                <a:t>home // paragraph // list level</a:t>
              </a:r>
            </a:p>
          </p:txBody>
        </p:sp>
        <p:grpSp>
          <p:nvGrpSpPr>
            <p:cNvPr id="37" name="Gruppieren 36">
              <a:extLst>
                <a:ext uri="{FF2B5EF4-FFF2-40B4-BE49-F238E27FC236}">
                  <a16:creationId xmlns:a16="http://schemas.microsoft.com/office/drawing/2014/main" id="{EF9548FA-1BF5-4FE2-AF99-BF36A949B5B1}"/>
                </a:ext>
              </a:extLst>
            </p:cNvPr>
            <p:cNvGrpSpPr/>
            <p:nvPr userDrawn="1"/>
          </p:nvGrpSpPr>
          <p:grpSpPr>
            <a:xfrm>
              <a:off x="-1549900" y="2315043"/>
              <a:ext cx="1438338" cy="792000"/>
              <a:chOff x="-1549900" y="3064343"/>
              <a:chExt cx="1438338" cy="792000"/>
            </a:xfrm>
          </p:grpSpPr>
          <p:pic>
            <p:nvPicPr>
              <p:cNvPr id="38" name="Listenebene erhöhen">
                <a:extLst>
                  <a:ext uri="{FF2B5EF4-FFF2-40B4-BE49-F238E27FC236}">
                    <a16:creationId xmlns:a16="http://schemas.microsoft.com/office/drawing/2014/main" id="{245DC52B-8031-479C-9378-4A9805176643}"/>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47100" y="3064343"/>
                <a:ext cx="635538"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Listenebene verringern">
                <a:extLst>
                  <a:ext uri="{FF2B5EF4-FFF2-40B4-BE49-F238E27FC236}">
                    <a16:creationId xmlns:a16="http://schemas.microsoft.com/office/drawing/2014/main" id="{C6C92D6C-97C2-4218-8E48-AE686D7B0D00}"/>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47100" y="3532343"/>
                <a:ext cx="635538"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 // Listenebene erhöhen">
                <a:extLst>
                  <a:ext uri="{FF2B5EF4-FFF2-40B4-BE49-F238E27FC236}">
                    <a16:creationId xmlns:a16="http://schemas.microsoft.com/office/drawing/2014/main" id="{1A822F79-4571-4D0A-A7F2-0324FFA06956}"/>
                  </a:ext>
                </a:extLst>
              </p:cNvPr>
              <p:cNvSpPr txBox="1"/>
              <p:nvPr userDrawn="1"/>
            </p:nvSpPr>
            <p:spPr>
              <a:xfrm>
                <a:off x="-1549900" y="3064343"/>
                <a:ext cx="720000" cy="324000"/>
              </a:xfrm>
              <a:prstGeom prst="rect">
                <a:avLst/>
              </a:prstGeom>
              <a:noFill/>
            </p:spPr>
            <p:txBody>
              <a:bodyPr wrap="square" lIns="0" tIns="0" rIns="0" bIns="0" rtlCol="0">
                <a:noAutofit/>
              </a:bodyPr>
              <a:lstStyle/>
              <a:p>
                <a:pPr algn="r" defTabSz="913990">
                  <a:defRPr/>
                </a:pPr>
                <a:r>
                  <a:rPr lang="en-US" sz="1000" noProof="0" dirty="0">
                    <a:solidFill>
                      <a:srgbClr val="333333"/>
                    </a:solidFill>
                  </a:rPr>
                  <a:t>Increase list level</a:t>
                </a:r>
              </a:p>
            </p:txBody>
          </p:sp>
          <p:sp>
            <p:nvSpPr>
              <p:cNvPr id="41" name="Text // Listenebene verringern">
                <a:extLst>
                  <a:ext uri="{FF2B5EF4-FFF2-40B4-BE49-F238E27FC236}">
                    <a16:creationId xmlns:a16="http://schemas.microsoft.com/office/drawing/2014/main" id="{5EEE0D9C-887A-487D-B6CE-1E98B27964DB}"/>
                  </a:ext>
                </a:extLst>
              </p:cNvPr>
              <p:cNvSpPr txBox="1"/>
              <p:nvPr userDrawn="1"/>
            </p:nvSpPr>
            <p:spPr>
              <a:xfrm>
                <a:off x="-1549900" y="3532343"/>
                <a:ext cx="720000" cy="324000"/>
              </a:xfrm>
              <a:prstGeom prst="rect">
                <a:avLst/>
              </a:prstGeom>
              <a:noFill/>
            </p:spPr>
            <p:txBody>
              <a:bodyPr wrap="square" lIns="0" tIns="0" rIns="0" bIns="0" rtlCol="0">
                <a:noAutofit/>
              </a:bodyPr>
              <a:lstStyle/>
              <a:p>
                <a:pPr algn="r" defTabSz="913990">
                  <a:defRPr/>
                </a:pPr>
                <a:r>
                  <a:rPr lang="en-US" sz="1000" noProof="0" dirty="0">
                    <a:solidFill>
                      <a:srgbClr val="333333"/>
                    </a:solidFill>
                  </a:rPr>
                  <a:t>Lower</a:t>
                </a:r>
              </a:p>
              <a:p>
                <a:pPr algn="r" defTabSz="913990">
                  <a:defRPr/>
                </a:pPr>
                <a:r>
                  <a:rPr lang="en-US" sz="1000" noProof="0" dirty="0">
                    <a:solidFill>
                      <a:srgbClr val="333333"/>
                    </a:solidFill>
                  </a:rPr>
                  <a:t>list level</a:t>
                </a:r>
              </a:p>
            </p:txBody>
          </p:sp>
        </p:grpSp>
      </p:grpSp>
    </p:spTree>
    <p:extLst>
      <p:ext uri="{BB962C8B-B14F-4D97-AF65-F5344CB8AC3E}">
        <p14:creationId xmlns:p14="http://schemas.microsoft.com/office/powerpoint/2010/main" val="1206301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Inhalt re, Bild l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44344" y="492369"/>
            <a:ext cx="5341257" cy="409714"/>
          </a:xfrm>
        </p:spPr>
        <p:txBody>
          <a:bodyPr>
            <a:normAutofit/>
          </a:bodyPr>
          <a:lstStyle>
            <a:lvl1pPr>
              <a:defRPr/>
            </a:lvl1pPr>
          </a:lstStyle>
          <a:p>
            <a:r>
              <a:rPr lang="en-US" noProof="0" dirty="0"/>
              <a:t>Title</a:t>
            </a:r>
          </a:p>
        </p:txBody>
      </p:sp>
      <p:sp>
        <p:nvSpPr>
          <p:cNvPr id="3" name="Content Placeholder 2"/>
          <p:cNvSpPr>
            <a:spLocks noGrp="1"/>
          </p:cNvSpPr>
          <p:nvPr>
            <p:ph idx="1" hasCustomPrompt="1"/>
          </p:nvPr>
        </p:nvSpPr>
        <p:spPr>
          <a:xfrm>
            <a:off x="6444344" y="1535723"/>
            <a:ext cx="5341257" cy="4641241"/>
          </a:xfrm>
        </p:spPr>
        <p:txBody>
          <a:bodyPr>
            <a:noAutofit/>
          </a:bodyPr>
          <a:lstStyle/>
          <a:p>
            <a:pPr lvl="0"/>
            <a:r>
              <a:rPr lang="en-US" noProof="0" dirty="0"/>
              <a:t>Edit Text Master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Date Placeholder 3"/>
          <p:cNvSpPr>
            <a:spLocks noGrp="1"/>
          </p:cNvSpPr>
          <p:nvPr>
            <p:ph type="dt" sz="half" idx="10"/>
          </p:nvPr>
        </p:nvSpPr>
        <p:spPr/>
        <p:txBody>
          <a:bodyPr/>
          <a:lstStyle/>
          <a:p>
            <a:r>
              <a:rPr lang="fr-FR"/>
              <a:t>07.09.2026</a:t>
            </a:r>
            <a:endParaRPr lang="en-US" noProof="0" dirty="0"/>
          </a:p>
        </p:txBody>
      </p:sp>
      <p:sp>
        <p:nvSpPr>
          <p:cNvPr id="5" name="Footer Placeholder 4"/>
          <p:cNvSpPr>
            <a:spLocks noGrp="1"/>
          </p:cNvSpPr>
          <p:nvPr>
            <p:ph type="ftr" sz="quarter" idx="11"/>
          </p:nvPr>
        </p:nvSpPr>
        <p:spPr/>
        <p:txBody>
          <a:bodyPr/>
          <a:lstStyle/>
          <a:p>
            <a:r>
              <a:rPr lang="en-US" noProof="0"/>
              <a:t>Medical Radionuclide Production at HZDR - GGSB 2026</a:t>
            </a:r>
            <a:endParaRPr lang="en-US" noProof="0" dirty="0"/>
          </a:p>
        </p:txBody>
      </p:sp>
      <p:sp>
        <p:nvSpPr>
          <p:cNvPr id="6" name="Slide Number Placeholder 5"/>
          <p:cNvSpPr>
            <a:spLocks noGrp="1"/>
          </p:cNvSpPr>
          <p:nvPr>
            <p:ph type="sldNum" sz="quarter" idx="12"/>
          </p:nvPr>
        </p:nvSpPr>
        <p:spPr/>
        <p:txBody>
          <a:bodyPr/>
          <a:lstStyle/>
          <a:p>
            <a:fld id="{EBEB721F-1515-4815-8BAC-2C06E19CB9A5}" type="slidenum">
              <a:rPr lang="en-US" noProof="0" smtClean="0"/>
              <a:t>‹#›</a:t>
            </a:fld>
            <a:endParaRPr lang="en-US" noProof="0" dirty="0"/>
          </a:p>
        </p:txBody>
      </p:sp>
      <p:sp>
        <p:nvSpPr>
          <p:cNvPr id="8" name="Subtitle 2"/>
          <p:cNvSpPr>
            <a:spLocks noGrp="1"/>
          </p:cNvSpPr>
          <p:nvPr>
            <p:ph type="subTitle" idx="13" hasCustomPrompt="1"/>
          </p:nvPr>
        </p:nvSpPr>
        <p:spPr>
          <a:xfrm>
            <a:off x="6444344" y="931362"/>
            <a:ext cx="5341257" cy="332742"/>
          </a:xfrm>
        </p:spPr>
        <p:txBody>
          <a:bodyPr>
            <a:no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master format</a:t>
            </a:r>
          </a:p>
        </p:txBody>
      </p:sp>
      <p:sp>
        <p:nvSpPr>
          <p:cNvPr id="13" name="Bildplatzhalter 12"/>
          <p:cNvSpPr>
            <a:spLocks noGrp="1"/>
          </p:cNvSpPr>
          <p:nvPr>
            <p:ph type="pic" sz="quarter" idx="14" hasCustomPrompt="1"/>
          </p:nvPr>
        </p:nvSpPr>
        <p:spPr>
          <a:xfrm>
            <a:off x="381000" y="285750"/>
            <a:ext cx="5579533" cy="5911850"/>
          </a:xfrm>
          <a:solidFill>
            <a:srgbClr val="E6007E"/>
          </a:solidFill>
        </p:spPr>
        <p:txBody>
          <a:bodyPr/>
          <a:lstStyle>
            <a:lvl1pPr>
              <a:defRPr>
                <a:solidFill>
                  <a:schemeClr val="bg1"/>
                </a:solidFill>
              </a:defRPr>
            </a:lvl1pPr>
          </a:lstStyle>
          <a:p>
            <a:r>
              <a:rPr lang="en-US" noProof="0" dirty="0"/>
              <a:t>Click on symbol to add image</a:t>
            </a:r>
          </a:p>
        </p:txBody>
      </p:sp>
      <p:sp>
        <p:nvSpPr>
          <p:cNvPr id="20" name="Bildplatzhalter 4">
            <a:extLst>
              <a:ext uri="{FF2B5EF4-FFF2-40B4-BE49-F238E27FC236}">
                <a16:creationId xmlns:a16="http://schemas.microsoft.com/office/drawing/2014/main" id="{E2BBD6BF-7910-48C7-BC5B-D3F3BACCD6F1}"/>
              </a:ext>
            </a:extLst>
          </p:cNvPr>
          <p:cNvSpPr>
            <a:spLocks noGrp="1"/>
          </p:cNvSpPr>
          <p:nvPr>
            <p:ph type="pic" sz="quarter" idx="15" hasCustomPrompt="1"/>
          </p:nvPr>
        </p:nvSpPr>
        <p:spPr>
          <a:xfrm>
            <a:off x="6305786" y="6352479"/>
            <a:ext cx="1209844" cy="285146"/>
          </a:xfrm>
          <a:noFill/>
        </p:spPr>
        <p:txBody>
          <a:bodyPr rIns="0" anchor="ctr" anchorCtr="0">
            <a:noAutofit/>
          </a:bodyPr>
          <a:lstStyle>
            <a:lvl1pPr marL="0" marR="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sz="1000">
                <a:solidFill>
                  <a:schemeClr val="accent5"/>
                </a:solidFill>
              </a:defRPr>
            </a:lvl1p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noProof="0" dirty="0"/>
              <a:t>partner logo</a:t>
            </a:r>
          </a:p>
        </p:txBody>
      </p:sp>
      <p:sp>
        <p:nvSpPr>
          <p:cNvPr id="21" name="Bildplatzhalter 4">
            <a:extLst>
              <a:ext uri="{FF2B5EF4-FFF2-40B4-BE49-F238E27FC236}">
                <a16:creationId xmlns:a16="http://schemas.microsoft.com/office/drawing/2014/main" id="{01142CDC-0FF1-4F93-A609-E3A4A263AB1E}"/>
              </a:ext>
            </a:extLst>
          </p:cNvPr>
          <p:cNvSpPr>
            <a:spLocks noGrp="1"/>
          </p:cNvSpPr>
          <p:nvPr>
            <p:ph type="pic" sz="quarter" idx="16" hasCustomPrompt="1"/>
          </p:nvPr>
        </p:nvSpPr>
        <p:spPr>
          <a:xfrm>
            <a:off x="7718257" y="6352479"/>
            <a:ext cx="1209844" cy="285146"/>
          </a:xfrm>
          <a:noFill/>
        </p:spPr>
        <p:txBody>
          <a:bodyPr rIns="0" anchor="ctr" anchorCtr="0">
            <a:noAutofit/>
          </a:bodyPr>
          <a:lstStyle>
            <a:lvl1pPr marL="0" marR="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sz="1000">
                <a:solidFill>
                  <a:schemeClr val="accent5"/>
                </a:solidFill>
              </a:defRPr>
            </a:lvl1p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noProof="0" dirty="0"/>
              <a:t>partner logo</a:t>
            </a:r>
          </a:p>
        </p:txBody>
      </p:sp>
      <p:grpSp>
        <p:nvGrpSpPr>
          <p:cNvPr id="43" name="Gruppieren 42">
            <a:extLst>
              <a:ext uri="{FF2B5EF4-FFF2-40B4-BE49-F238E27FC236}">
                <a16:creationId xmlns:a16="http://schemas.microsoft.com/office/drawing/2014/main" id="{F5D9C9A0-7951-4196-AEE3-92BFCF5721F7}"/>
              </a:ext>
            </a:extLst>
          </p:cNvPr>
          <p:cNvGrpSpPr/>
          <p:nvPr userDrawn="1"/>
        </p:nvGrpSpPr>
        <p:grpSpPr>
          <a:xfrm>
            <a:off x="-2089900" y="977046"/>
            <a:ext cx="1980000" cy="2129997"/>
            <a:chOff x="-2089900" y="977046"/>
            <a:chExt cx="1980000" cy="2129997"/>
          </a:xfrm>
        </p:grpSpPr>
        <p:sp>
          <p:nvSpPr>
            <p:cNvPr id="44" name="Folie Wechsel/Zurücksetzen/Textebenen">
              <a:extLst>
                <a:ext uri="{FF2B5EF4-FFF2-40B4-BE49-F238E27FC236}">
                  <a16:creationId xmlns:a16="http://schemas.microsoft.com/office/drawing/2014/main" id="{2AD43816-91E0-48A9-9BB1-AA81AD6B42F8}"/>
                </a:ext>
              </a:extLst>
            </p:cNvPr>
            <p:cNvSpPr txBox="1"/>
            <p:nvPr userDrawn="1"/>
          </p:nvSpPr>
          <p:spPr>
            <a:xfrm rot="10800000" flipH="1" flipV="1">
              <a:off x="-2089900" y="977046"/>
              <a:ext cx="1980000" cy="1980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r"/>
              <a:r>
                <a:rPr lang="en-US" sz="1000" noProof="0" dirty="0">
                  <a:solidFill>
                    <a:srgbClr val="333333"/>
                  </a:solidFill>
                </a:rPr>
                <a:t>Change slide layout in the menu via:</a:t>
              </a:r>
            </a:p>
            <a:p>
              <a:pPr algn="r" defTabSz="913990">
                <a:defRPr/>
              </a:pPr>
              <a:r>
                <a:rPr lang="en-US" sz="1000" noProof="0" dirty="0">
                  <a:solidFill>
                    <a:srgbClr val="333333"/>
                  </a:solidFill>
                </a:rPr>
                <a:t>home // slides // layout</a:t>
              </a:r>
            </a:p>
            <a:p>
              <a:pPr algn="r" defTabSz="913990">
                <a:defRPr/>
              </a:pPr>
              <a:endParaRPr lang="en-US" sz="1000" noProof="0" dirty="0">
                <a:solidFill>
                  <a:srgbClr val="333333"/>
                </a:solidFill>
              </a:endParaRPr>
            </a:p>
            <a:p>
              <a:pPr algn="r" defTabSz="913990">
                <a:defRPr/>
              </a:pPr>
              <a:r>
                <a:rPr lang="en-US" sz="1000" noProof="0" dirty="0">
                  <a:solidFill>
                    <a:srgbClr val="333333"/>
                  </a:solidFill>
                </a:rPr>
                <a:t>Change text level</a:t>
              </a:r>
            </a:p>
            <a:p>
              <a:pPr algn="r" defTabSz="913990">
                <a:defRPr/>
              </a:pPr>
              <a:r>
                <a:rPr lang="en-US" sz="1000" noProof="0" dirty="0">
                  <a:solidFill>
                    <a:srgbClr val="333333"/>
                  </a:solidFill>
                </a:rPr>
                <a:t>in the menu via:</a:t>
              </a:r>
              <a:br>
                <a:rPr lang="en-US" sz="1000" noProof="0" dirty="0">
                  <a:solidFill>
                    <a:srgbClr val="333333"/>
                  </a:solidFill>
                </a:rPr>
              </a:br>
              <a:r>
                <a:rPr lang="en-US" sz="1000" noProof="0" dirty="0">
                  <a:solidFill>
                    <a:srgbClr val="333333"/>
                  </a:solidFill>
                </a:rPr>
                <a:t>home // paragraph // list level</a:t>
              </a:r>
            </a:p>
          </p:txBody>
        </p:sp>
        <p:grpSp>
          <p:nvGrpSpPr>
            <p:cNvPr id="45" name="Gruppieren 44">
              <a:extLst>
                <a:ext uri="{FF2B5EF4-FFF2-40B4-BE49-F238E27FC236}">
                  <a16:creationId xmlns:a16="http://schemas.microsoft.com/office/drawing/2014/main" id="{EF9548FA-1BF5-4FE2-AF99-BF36A949B5B1}"/>
                </a:ext>
              </a:extLst>
            </p:cNvPr>
            <p:cNvGrpSpPr/>
            <p:nvPr userDrawn="1"/>
          </p:nvGrpSpPr>
          <p:grpSpPr>
            <a:xfrm>
              <a:off x="-1549900" y="2315043"/>
              <a:ext cx="1438338" cy="792000"/>
              <a:chOff x="-1549900" y="3064343"/>
              <a:chExt cx="1438338" cy="792000"/>
            </a:xfrm>
          </p:grpSpPr>
          <p:pic>
            <p:nvPicPr>
              <p:cNvPr id="46" name="Listenebene erhöhen">
                <a:extLst>
                  <a:ext uri="{FF2B5EF4-FFF2-40B4-BE49-F238E27FC236}">
                    <a16:creationId xmlns:a16="http://schemas.microsoft.com/office/drawing/2014/main" id="{245DC52B-8031-479C-9378-4A9805176643}"/>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47100" y="3064343"/>
                <a:ext cx="635538"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Listenebene verringern">
                <a:extLst>
                  <a:ext uri="{FF2B5EF4-FFF2-40B4-BE49-F238E27FC236}">
                    <a16:creationId xmlns:a16="http://schemas.microsoft.com/office/drawing/2014/main" id="{C6C92D6C-97C2-4218-8E48-AE686D7B0D00}"/>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47100" y="3532343"/>
                <a:ext cx="635538"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Text // Listenebene erhöhen">
                <a:extLst>
                  <a:ext uri="{FF2B5EF4-FFF2-40B4-BE49-F238E27FC236}">
                    <a16:creationId xmlns:a16="http://schemas.microsoft.com/office/drawing/2014/main" id="{1A822F79-4571-4D0A-A7F2-0324FFA06956}"/>
                  </a:ext>
                </a:extLst>
              </p:cNvPr>
              <p:cNvSpPr txBox="1"/>
              <p:nvPr userDrawn="1"/>
            </p:nvSpPr>
            <p:spPr>
              <a:xfrm>
                <a:off x="-1549900" y="3064343"/>
                <a:ext cx="720000" cy="324000"/>
              </a:xfrm>
              <a:prstGeom prst="rect">
                <a:avLst/>
              </a:prstGeom>
              <a:noFill/>
            </p:spPr>
            <p:txBody>
              <a:bodyPr wrap="square" lIns="0" tIns="0" rIns="0" bIns="0" rtlCol="0">
                <a:noAutofit/>
              </a:bodyPr>
              <a:lstStyle/>
              <a:p>
                <a:pPr algn="r" defTabSz="913990">
                  <a:defRPr/>
                </a:pPr>
                <a:r>
                  <a:rPr lang="en-US" sz="1000" noProof="0" dirty="0">
                    <a:solidFill>
                      <a:srgbClr val="333333"/>
                    </a:solidFill>
                  </a:rPr>
                  <a:t>Increase list level</a:t>
                </a:r>
              </a:p>
            </p:txBody>
          </p:sp>
          <p:sp>
            <p:nvSpPr>
              <p:cNvPr id="49" name="Text // Listenebene verringern">
                <a:extLst>
                  <a:ext uri="{FF2B5EF4-FFF2-40B4-BE49-F238E27FC236}">
                    <a16:creationId xmlns:a16="http://schemas.microsoft.com/office/drawing/2014/main" id="{5EEE0D9C-887A-487D-B6CE-1E98B27964DB}"/>
                  </a:ext>
                </a:extLst>
              </p:cNvPr>
              <p:cNvSpPr txBox="1"/>
              <p:nvPr userDrawn="1"/>
            </p:nvSpPr>
            <p:spPr>
              <a:xfrm>
                <a:off x="-1549900" y="3532343"/>
                <a:ext cx="720000" cy="324000"/>
              </a:xfrm>
              <a:prstGeom prst="rect">
                <a:avLst/>
              </a:prstGeom>
              <a:noFill/>
            </p:spPr>
            <p:txBody>
              <a:bodyPr wrap="square" lIns="0" tIns="0" rIns="0" bIns="0" rtlCol="0">
                <a:noAutofit/>
              </a:bodyPr>
              <a:lstStyle/>
              <a:p>
                <a:pPr algn="r" defTabSz="913990">
                  <a:defRPr/>
                </a:pPr>
                <a:r>
                  <a:rPr lang="en-US" sz="1000" noProof="0" dirty="0">
                    <a:solidFill>
                      <a:srgbClr val="333333"/>
                    </a:solidFill>
                  </a:rPr>
                  <a:t>Lower</a:t>
                </a:r>
              </a:p>
              <a:p>
                <a:pPr algn="r" defTabSz="913990">
                  <a:defRPr/>
                </a:pPr>
                <a:r>
                  <a:rPr lang="en-US" sz="1000" noProof="0" dirty="0">
                    <a:solidFill>
                      <a:srgbClr val="333333"/>
                    </a:solidFill>
                  </a:rPr>
                  <a:t>list level</a:t>
                </a:r>
              </a:p>
            </p:txBody>
          </p:sp>
        </p:grpSp>
      </p:grpSp>
    </p:spTree>
    <p:extLst>
      <p:ext uri="{BB962C8B-B14F-4D97-AF65-F5344CB8AC3E}">
        <p14:creationId xmlns:p14="http://schemas.microsoft.com/office/powerpoint/2010/main" val="27865781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Inhalt und 2 Bilder 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8501" y="492369"/>
            <a:ext cx="7019756" cy="409714"/>
          </a:xfrm>
        </p:spPr>
        <p:txBody>
          <a:bodyPr>
            <a:normAutofit/>
          </a:bodyPr>
          <a:lstStyle/>
          <a:p>
            <a:r>
              <a:rPr lang="en-US" noProof="0" dirty="0"/>
              <a:t>Click to edit title master format</a:t>
            </a:r>
          </a:p>
        </p:txBody>
      </p:sp>
      <p:sp>
        <p:nvSpPr>
          <p:cNvPr id="3" name="Content Placeholder 2"/>
          <p:cNvSpPr>
            <a:spLocks noGrp="1"/>
          </p:cNvSpPr>
          <p:nvPr>
            <p:ph idx="1" hasCustomPrompt="1"/>
          </p:nvPr>
        </p:nvSpPr>
        <p:spPr>
          <a:xfrm>
            <a:off x="698501" y="1535723"/>
            <a:ext cx="7019756" cy="4641240"/>
          </a:xfrm>
        </p:spPr>
        <p:txBody>
          <a:bodyPr/>
          <a:lstStyle/>
          <a:p>
            <a:pPr lvl="0"/>
            <a:r>
              <a:rPr lang="en-US" noProof="0" dirty="0"/>
              <a:t>Edit Text Master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Date Placeholder 3"/>
          <p:cNvSpPr>
            <a:spLocks noGrp="1"/>
          </p:cNvSpPr>
          <p:nvPr>
            <p:ph type="dt" sz="half" idx="10"/>
          </p:nvPr>
        </p:nvSpPr>
        <p:spPr/>
        <p:txBody>
          <a:bodyPr/>
          <a:lstStyle/>
          <a:p>
            <a:r>
              <a:rPr lang="fr-FR"/>
              <a:t>07.09.2026</a:t>
            </a:r>
            <a:endParaRPr lang="en-US" noProof="0" dirty="0"/>
          </a:p>
        </p:txBody>
      </p:sp>
      <p:sp>
        <p:nvSpPr>
          <p:cNvPr id="5" name="Footer Placeholder 4"/>
          <p:cNvSpPr>
            <a:spLocks noGrp="1"/>
          </p:cNvSpPr>
          <p:nvPr>
            <p:ph type="ftr" sz="quarter" idx="11"/>
          </p:nvPr>
        </p:nvSpPr>
        <p:spPr/>
        <p:txBody>
          <a:bodyPr/>
          <a:lstStyle/>
          <a:p>
            <a:r>
              <a:rPr lang="en-US" noProof="0"/>
              <a:t>Medical Radionuclide Production at HZDR - GGSB 2026</a:t>
            </a:r>
            <a:endParaRPr lang="en-US" noProof="0" dirty="0"/>
          </a:p>
        </p:txBody>
      </p:sp>
      <p:sp>
        <p:nvSpPr>
          <p:cNvPr id="6" name="Slide Number Placeholder 5"/>
          <p:cNvSpPr>
            <a:spLocks noGrp="1"/>
          </p:cNvSpPr>
          <p:nvPr>
            <p:ph type="sldNum" sz="quarter" idx="12"/>
          </p:nvPr>
        </p:nvSpPr>
        <p:spPr/>
        <p:txBody>
          <a:bodyPr/>
          <a:lstStyle/>
          <a:p>
            <a:fld id="{EBEB721F-1515-4815-8BAC-2C06E19CB9A5}" type="slidenum">
              <a:rPr lang="en-US" noProof="0" smtClean="0"/>
              <a:t>‹#›</a:t>
            </a:fld>
            <a:endParaRPr lang="en-US" noProof="0" dirty="0"/>
          </a:p>
        </p:txBody>
      </p:sp>
      <p:sp>
        <p:nvSpPr>
          <p:cNvPr id="8" name="Subtitle 2"/>
          <p:cNvSpPr>
            <a:spLocks noGrp="1"/>
          </p:cNvSpPr>
          <p:nvPr>
            <p:ph type="subTitle" idx="13" hasCustomPrompt="1"/>
          </p:nvPr>
        </p:nvSpPr>
        <p:spPr>
          <a:xfrm>
            <a:off x="698501" y="931362"/>
            <a:ext cx="7019756" cy="332742"/>
          </a:xfrm>
        </p:spPr>
        <p:txBody>
          <a:bodyPr>
            <a:no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master format</a:t>
            </a:r>
          </a:p>
        </p:txBody>
      </p:sp>
      <p:sp>
        <p:nvSpPr>
          <p:cNvPr id="12" name="Bildplatzhalter 12"/>
          <p:cNvSpPr>
            <a:spLocks noGrp="1"/>
          </p:cNvSpPr>
          <p:nvPr>
            <p:ph type="pic" sz="quarter" idx="14" hasCustomPrompt="1"/>
          </p:nvPr>
        </p:nvSpPr>
        <p:spPr>
          <a:xfrm>
            <a:off x="8147352" y="285751"/>
            <a:ext cx="3638248" cy="2849336"/>
          </a:xfrm>
          <a:solidFill>
            <a:srgbClr val="E6007E"/>
          </a:solidFill>
        </p:spPr>
        <p:txBody>
          <a:bodyPr/>
          <a:lstStyle>
            <a:lvl1pPr>
              <a:defRPr>
                <a:solidFill>
                  <a:schemeClr val="bg1"/>
                </a:solidFill>
              </a:defRPr>
            </a:lvl1pPr>
          </a:lstStyle>
          <a:p>
            <a:r>
              <a:rPr lang="en-US" noProof="0" dirty="0"/>
              <a:t>Click on symbol to add image</a:t>
            </a:r>
          </a:p>
        </p:txBody>
      </p:sp>
      <p:sp>
        <p:nvSpPr>
          <p:cNvPr id="13" name="Bildplatzhalter 12"/>
          <p:cNvSpPr>
            <a:spLocks noGrp="1"/>
          </p:cNvSpPr>
          <p:nvPr>
            <p:ph type="pic" sz="quarter" idx="15" hasCustomPrompt="1"/>
          </p:nvPr>
        </p:nvSpPr>
        <p:spPr>
          <a:xfrm>
            <a:off x="8147352" y="3327627"/>
            <a:ext cx="3638248" cy="2849336"/>
          </a:xfrm>
          <a:solidFill>
            <a:srgbClr val="E6007E"/>
          </a:solidFill>
        </p:spPr>
        <p:txBody>
          <a:bodyPr/>
          <a:lstStyle>
            <a:lvl1pPr>
              <a:defRPr>
                <a:solidFill>
                  <a:schemeClr val="bg1"/>
                </a:solidFill>
              </a:defRPr>
            </a:lvl1pPr>
          </a:lstStyle>
          <a:p>
            <a:r>
              <a:rPr lang="en-US" noProof="0" dirty="0"/>
              <a:t>Click on symbol to add image</a:t>
            </a:r>
          </a:p>
        </p:txBody>
      </p:sp>
      <p:sp>
        <p:nvSpPr>
          <p:cNvPr id="21" name="Bildplatzhalter 4">
            <a:extLst>
              <a:ext uri="{FF2B5EF4-FFF2-40B4-BE49-F238E27FC236}">
                <a16:creationId xmlns:a16="http://schemas.microsoft.com/office/drawing/2014/main" id="{6BB26055-2A6A-48FB-BDD8-76CA4A52F201}"/>
              </a:ext>
            </a:extLst>
          </p:cNvPr>
          <p:cNvSpPr>
            <a:spLocks noGrp="1"/>
          </p:cNvSpPr>
          <p:nvPr>
            <p:ph type="pic" sz="quarter" idx="16" hasCustomPrompt="1"/>
          </p:nvPr>
        </p:nvSpPr>
        <p:spPr>
          <a:xfrm>
            <a:off x="6305786" y="6352479"/>
            <a:ext cx="1209844" cy="285146"/>
          </a:xfrm>
          <a:noFill/>
        </p:spPr>
        <p:txBody>
          <a:bodyPr rIns="0" anchor="ctr" anchorCtr="0">
            <a:noAutofit/>
          </a:bodyPr>
          <a:lstStyle>
            <a:lvl1pPr marL="0" marR="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sz="1000">
                <a:solidFill>
                  <a:schemeClr val="accent5"/>
                </a:solidFill>
              </a:defRPr>
            </a:lvl1p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noProof="0" dirty="0"/>
              <a:t>partner logo</a:t>
            </a:r>
          </a:p>
        </p:txBody>
      </p:sp>
      <p:sp>
        <p:nvSpPr>
          <p:cNvPr id="22" name="Bildplatzhalter 4">
            <a:extLst>
              <a:ext uri="{FF2B5EF4-FFF2-40B4-BE49-F238E27FC236}">
                <a16:creationId xmlns:a16="http://schemas.microsoft.com/office/drawing/2014/main" id="{BC7C8351-B0D1-4526-99A8-C5A15539A901}"/>
              </a:ext>
            </a:extLst>
          </p:cNvPr>
          <p:cNvSpPr>
            <a:spLocks noGrp="1"/>
          </p:cNvSpPr>
          <p:nvPr>
            <p:ph type="pic" sz="quarter" idx="17" hasCustomPrompt="1"/>
          </p:nvPr>
        </p:nvSpPr>
        <p:spPr>
          <a:xfrm>
            <a:off x="7718257" y="6352479"/>
            <a:ext cx="1209844" cy="285146"/>
          </a:xfrm>
          <a:noFill/>
        </p:spPr>
        <p:txBody>
          <a:bodyPr rIns="0" anchor="ctr" anchorCtr="0">
            <a:noAutofit/>
          </a:bodyPr>
          <a:lstStyle>
            <a:lvl1pPr marL="0" marR="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sz="1000">
                <a:solidFill>
                  <a:schemeClr val="accent5"/>
                </a:solidFill>
              </a:defRPr>
            </a:lvl1p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noProof="0" dirty="0"/>
              <a:t>partner logo</a:t>
            </a:r>
          </a:p>
        </p:txBody>
      </p:sp>
      <p:grpSp>
        <p:nvGrpSpPr>
          <p:cNvPr id="37" name="Gruppieren 36">
            <a:extLst>
              <a:ext uri="{FF2B5EF4-FFF2-40B4-BE49-F238E27FC236}">
                <a16:creationId xmlns:a16="http://schemas.microsoft.com/office/drawing/2014/main" id="{F5D9C9A0-7951-4196-AEE3-92BFCF5721F7}"/>
              </a:ext>
            </a:extLst>
          </p:cNvPr>
          <p:cNvGrpSpPr/>
          <p:nvPr userDrawn="1"/>
        </p:nvGrpSpPr>
        <p:grpSpPr>
          <a:xfrm>
            <a:off x="-2089900" y="977046"/>
            <a:ext cx="1980000" cy="2129997"/>
            <a:chOff x="-2089900" y="977046"/>
            <a:chExt cx="1980000" cy="2129997"/>
          </a:xfrm>
        </p:grpSpPr>
        <p:sp>
          <p:nvSpPr>
            <p:cNvPr id="38" name="Folie Wechsel/Zurücksetzen/Textebenen">
              <a:extLst>
                <a:ext uri="{FF2B5EF4-FFF2-40B4-BE49-F238E27FC236}">
                  <a16:creationId xmlns:a16="http://schemas.microsoft.com/office/drawing/2014/main" id="{2AD43816-91E0-48A9-9BB1-AA81AD6B42F8}"/>
                </a:ext>
              </a:extLst>
            </p:cNvPr>
            <p:cNvSpPr txBox="1"/>
            <p:nvPr userDrawn="1"/>
          </p:nvSpPr>
          <p:spPr>
            <a:xfrm rot="10800000" flipH="1" flipV="1">
              <a:off x="-2089900" y="977046"/>
              <a:ext cx="1980000" cy="1980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r"/>
              <a:r>
                <a:rPr lang="en-US" sz="1000" noProof="0" dirty="0">
                  <a:solidFill>
                    <a:srgbClr val="333333"/>
                  </a:solidFill>
                </a:rPr>
                <a:t>Change slide layout in the menu via:</a:t>
              </a:r>
            </a:p>
            <a:p>
              <a:pPr algn="r" defTabSz="913990">
                <a:defRPr/>
              </a:pPr>
              <a:r>
                <a:rPr lang="en-US" sz="1000" noProof="0" dirty="0">
                  <a:solidFill>
                    <a:srgbClr val="333333"/>
                  </a:solidFill>
                </a:rPr>
                <a:t>home // slides // layout</a:t>
              </a:r>
            </a:p>
            <a:p>
              <a:pPr algn="r" defTabSz="913990">
                <a:defRPr/>
              </a:pPr>
              <a:endParaRPr lang="en-US" sz="1000" noProof="0" dirty="0">
                <a:solidFill>
                  <a:srgbClr val="333333"/>
                </a:solidFill>
              </a:endParaRPr>
            </a:p>
            <a:p>
              <a:pPr algn="r" defTabSz="913990">
                <a:defRPr/>
              </a:pPr>
              <a:r>
                <a:rPr lang="en-US" sz="1000" noProof="0" dirty="0">
                  <a:solidFill>
                    <a:srgbClr val="333333"/>
                  </a:solidFill>
                </a:rPr>
                <a:t>Change text level</a:t>
              </a:r>
            </a:p>
            <a:p>
              <a:pPr algn="r" defTabSz="913990">
                <a:defRPr/>
              </a:pPr>
              <a:r>
                <a:rPr lang="en-US" sz="1000" noProof="0" dirty="0">
                  <a:solidFill>
                    <a:srgbClr val="333333"/>
                  </a:solidFill>
                </a:rPr>
                <a:t>in the menu via:</a:t>
              </a:r>
              <a:br>
                <a:rPr lang="en-US" sz="1000" noProof="0" dirty="0">
                  <a:solidFill>
                    <a:srgbClr val="333333"/>
                  </a:solidFill>
                </a:rPr>
              </a:br>
              <a:r>
                <a:rPr lang="en-US" sz="1000" noProof="0" dirty="0">
                  <a:solidFill>
                    <a:srgbClr val="333333"/>
                  </a:solidFill>
                </a:rPr>
                <a:t>home // paragraph // list level</a:t>
              </a:r>
            </a:p>
          </p:txBody>
        </p:sp>
        <p:grpSp>
          <p:nvGrpSpPr>
            <p:cNvPr id="39" name="Gruppieren 38">
              <a:extLst>
                <a:ext uri="{FF2B5EF4-FFF2-40B4-BE49-F238E27FC236}">
                  <a16:creationId xmlns:a16="http://schemas.microsoft.com/office/drawing/2014/main" id="{EF9548FA-1BF5-4FE2-AF99-BF36A949B5B1}"/>
                </a:ext>
              </a:extLst>
            </p:cNvPr>
            <p:cNvGrpSpPr/>
            <p:nvPr userDrawn="1"/>
          </p:nvGrpSpPr>
          <p:grpSpPr>
            <a:xfrm>
              <a:off x="-1549900" y="2315043"/>
              <a:ext cx="1438338" cy="792000"/>
              <a:chOff x="-1549900" y="3064343"/>
              <a:chExt cx="1438338" cy="792000"/>
            </a:xfrm>
          </p:grpSpPr>
          <p:pic>
            <p:nvPicPr>
              <p:cNvPr id="40" name="Listenebene erhöhen">
                <a:extLst>
                  <a:ext uri="{FF2B5EF4-FFF2-40B4-BE49-F238E27FC236}">
                    <a16:creationId xmlns:a16="http://schemas.microsoft.com/office/drawing/2014/main" id="{245DC52B-8031-479C-9378-4A9805176643}"/>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47100" y="3064343"/>
                <a:ext cx="635538"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Listenebene verringern">
                <a:extLst>
                  <a:ext uri="{FF2B5EF4-FFF2-40B4-BE49-F238E27FC236}">
                    <a16:creationId xmlns:a16="http://schemas.microsoft.com/office/drawing/2014/main" id="{C6C92D6C-97C2-4218-8E48-AE686D7B0D00}"/>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47100" y="3532343"/>
                <a:ext cx="635538"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Text // Listenebene erhöhen">
                <a:extLst>
                  <a:ext uri="{FF2B5EF4-FFF2-40B4-BE49-F238E27FC236}">
                    <a16:creationId xmlns:a16="http://schemas.microsoft.com/office/drawing/2014/main" id="{1A822F79-4571-4D0A-A7F2-0324FFA06956}"/>
                  </a:ext>
                </a:extLst>
              </p:cNvPr>
              <p:cNvSpPr txBox="1"/>
              <p:nvPr userDrawn="1"/>
            </p:nvSpPr>
            <p:spPr>
              <a:xfrm>
                <a:off x="-1549900" y="3064343"/>
                <a:ext cx="720000" cy="324000"/>
              </a:xfrm>
              <a:prstGeom prst="rect">
                <a:avLst/>
              </a:prstGeom>
              <a:noFill/>
            </p:spPr>
            <p:txBody>
              <a:bodyPr wrap="square" lIns="0" tIns="0" rIns="0" bIns="0" rtlCol="0">
                <a:noAutofit/>
              </a:bodyPr>
              <a:lstStyle/>
              <a:p>
                <a:pPr algn="r" defTabSz="913990">
                  <a:defRPr/>
                </a:pPr>
                <a:r>
                  <a:rPr lang="en-US" sz="1000" noProof="0" dirty="0">
                    <a:solidFill>
                      <a:srgbClr val="333333"/>
                    </a:solidFill>
                  </a:rPr>
                  <a:t>Increase list level</a:t>
                </a:r>
              </a:p>
            </p:txBody>
          </p:sp>
          <p:sp>
            <p:nvSpPr>
              <p:cNvPr id="43" name="Text // Listenebene verringern">
                <a:extLst>
                  <a:ext uri="{FF2B5EF4-FFF2-40B4-BE49-F238E27FC236}">
                    <a16:creationId xmlns:a16="http://schemas.microsoft.com/office/drawing/2014/main" id="{5EEE0D9C-887A-487D-B6CE-1E98B27964DB}"/>
                  </a:ext>
                </a:extLst>
              </p:cNvPr>
              <p:cNvSpPr txBox="1"/>
              <p:nvPr userDrawn="1"/>
            </p:nvSpPr>
            <p:spPr>
              <a:xfrm>
                <a:off x="-1549900" y="3532343"/>
                <a:ext cx="720000" cy="324000"/>
              </a:xfrm>
              <a:prstGeom prst="rect">
                <a:avLst/>
              </a:prstGeom>
              <a:noFill/>
            </p:spPr>
            <p:txBody>
              <a:bodyPr wrap="square" lIns="0" tIns="0" rIns="0" bIns="0" rtlCol="0">
                <a:noAutofit/>
              </a:bodyPr>
              <a:lstStyle/>
              <a:p>
                <a:pPr algn="r" defTabSz="913990">
                  <a:defRPr/>
                </a:pPr>
                <a:r>
                  <a:rPr lang="en-US" sz="1000" noProof="0" dirty="0">
                    <a:solidFill>
                      <a:srgbClr val="333333"/>
                    </a:solidFill>
                  </a:rPr>
                  <a:t>Lower</a:t>
                </a:r>
              </a:p>
              <a:p>
                <a:pPr algn="r" defTabSz="913990">
                  <a:defRPr/>
                </a:pPr>
                <a:r>
                  <a:rPr lang="en-US" sz="1000" noProof="0" dirty="0">
                    <a:solidFill>
                      <a:srgbClr val="333333"/>
                    </a:solidFill>
                  </a:rPr>
                  <a:t>list level</a:t>
                </a:r>
              </a:p>
            </p:txBody>
          </p:sp>
        </p:grpSp>
      </p:grpSp>
    </p:spTree>
    <p:extLst>
      <p:ext uri="{BB962C8B-B14F-4D97-AF65-F5344CB8AC3E}">
        <p14:creationId xmlns:p14="http://schemas.microsoft.com/office/powerpoint/2010/main" val="3437128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US" noProof="0" dirty="0"/>
              <a:t>Click to edit title master format</a:t>
            </a:r>
            <a:endParaRPr lang="de-DE" dirty="0"/>
          </a:p>
        </p:txBody>
      </p:sp>
      <p:sp>
        <p:nvSpPr>
          <p:cNvPr id="3" name="Datumsplatzhalter 2"/>
          <p:cNvSpPr>
            <a:spLocks noGrp="1"/>
          </p:cNvSpPr>
          <p:nvPr>
            <p:ph type="dt" sz="half" idx="10"/>
          </p:nvPr>
        </p:nvSpPr>
        <p:spPr/>
        <p:txBody>
          <a:bodyPr/>
          <a:lstStyle/>
          <a:p>
            <a:r>
              <a:rPr lang="fr-FR"/>
              <a:t>07.09.2026</a:t>
            </a:r>
            <a:endParaRPr lang="en-US" noProof="0" dirty="0"/>
          </a:p>
        </p:txBody>
      </p:sp>
      <p:sp>
        <p:nvSpPr>
          <p:cNvPr id="4" name="Fußzeilenplatzhalter 3"/>
          <p:cNvSpPr>
            <a:spLocks noGrp="1"/>
          </p:cNvSpPr>
          <p:nvPr>
            <p:ph type="ftr" sz="quarter" idx="11"/>
          </p:nvPr>
        </p:nvSpPr>
        <p:spPr/>
        <p:txBody>
          <a:bodyPr/>
          <a:lstStyle/>
          <a:p>
            <a:r>
              <a:rPr lang="en-US" noProof="0"/>
              <a:t>Medical Radionuclide Production at HZDR - GGSB 2026</a:t>
            </a:r>
            <a:endParaRPr lang="en-US" noProof="0" dirty="0"/>
          </a:p>
        </p:txBody>
      </p:sp>
      <p:sp>
        <p:nvSpPr>
          <p:cNvPr id="5" name="Foliennummernplatzhalter 4"/>
          <p:cNvSpPr>
            <a:spLocks noGrp="1"/>
          </p:cNvSpPr>
          <p:nvPr>
            <p:ph type="sldNum" sz="quarter" idx="12"/>
          </p:nvPr>
        </p:nvSpPr>
        <p:spPr/>
        <p:txBody>
          <a:bodyPr/>
          <a:lstStyle/>
          <a:p>
            <a:fld id="{EBEB721F-1515-4815-8BAC-2C06E19CB9A5}" type="slidenum">
              <a:rPr lang="en-US" noProof="0" smtClean="0"/>
              <a:pPr/>
              <a:t>‹#›</a:t>
            </a:fld>
            <a:endParaRPr lang="en-US" noProof="0" dirty="0"/>
          </a:p>
        </p:txBody>
      </p:sp>
    </p:spTree>
    <p:extLst>
      <p:ext uri="{BB962C8B-B14F-4D97-AF65-F5344CB8AC3E}">
        <p14:creationId xmlns:p14="http://schemas.microsoft.com/office/powerpoint/2010/main" val="268050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9" name="Grafik 28">
            <a:extLst>
              <a:ext uri="{FF2B5EF4-FFF2-40B4-BE49-F238E27FC236}">
                <a16:creationId xmlns:a16="http://schemas.microsoft.com/office/drawing/2014/main" id="{1B29FB91-D68B-4962-B3D3-C04392BD12AD}"/>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779758" y="6396800"/>
            <a:ext cx="1005842" cy="188976"/>
          </a:xfrm>
          <a:prstGeom prst="rect">
            <a:avLst/>
          </a:prstGeom>
        </p:spPr>
      </p:pic>
      <p:sp>
        <p:nvSpPr>
          <p:cNvPr id="2" name="Title Placeholder 1"/>
          <p:cNvSpPr>
            <a:spLocks noGrp="1"/>
          </p:cNvSpPr>
          <p:nvPr>
            <p:ph type="title"/>
          </p:nvPr>
        </p:nvSpPr>
        <p:spPr>
          <a:xfrm>
            <a:off x="698501" y="492369"/>
            <a:ext cx="11087100" cy="914400"/>
          </a:xfrm>
          <a:prstGeom prst="rect">
            <a:avLst/>
          </a:prstGeom>
        </p:spPr>
        <p:txBody>
          <a:bodyPr vert="horz" lIns="0" tIns="0" rIns="0" bIns="0" rtlCol="0" anchor="t" anchorCtr="0">
            <a:noAutofit/>
          </a:bodyPr>
          <a:lstStyle/>
          <a:p>
            <a:r>
              <a:rPr lang="en-US" noProof="0" dirty="0"/>
              <a:t>Click to edit title master format</a:t>
            </a:r>
          </a:p>
        </p:txBody>
      </p:sp>
      <p:sp>
        <p:nvSpPr>
          <p:cNvPr id="3" name="Text Placeholder 2"/>
          <p:cNvSpPr>
            <a:spLocks noGrp="1"/>
          </p:cNvSpPr>
          <p:nvPr>
            <p:ph type="body" idx="1"/>
          </p:nvPr>
        </p:nvSpPr>
        <p:spPr>
          <a:xfrm>
            <a:off x="698501" y="1535723"/>
            <a:ext cx="11087100" cy="4641240"/>
          </a:xfrm>
          <a:prstGeom prst="rect">
            <a:avLst/>
          </a:prstGeom>
        </p:spPr>
        <p:txBody>
          <a:bodyPr vert="horz" lIns="0" tIns="0" rIns="0" bIns="0" rtlCol="0">
            <a:noAutofit/>
          </a:bodyPr>
          <a:lstStyle/>
          <a:p>
            <a:pPr lvl="0"/>
            <a:r>
              <a:rPr lang="en-US" noProof="0" dirty="0"/>
              <a:t>Edit text master format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 name="Date Placeholder 3"/>
          <p:cNvSpPr>
            <a:spLocks noGrp="1"/>
          </p:cNvSpPr>
          <p:nvPr>
            <p:ph type="dt" sz="half" idx="2"/>
          </p:nvPr>
        </p:nvSpPr>
        <p:spPr>
          <a:xfrm>
            <a:off x="653807" y="6308727"/>
            <a:ext cx="614276" cy="365125"/>
          </a:xfrm>
          <a:prstGeom prst="rect">
            <a:avLst/>
          </a:prstGeom>
        </p:spPr>
        <p:txBody>
          <a:bodyPr vert="horz" lIns="0" tIns="0" rIns="0" bIns="0" rtlCol="0" anchor="ctr"/>
          <a:lstStyle>
            <a:lvl1pPr algn="r">
              <a:defRPr sz="800">
                <a:solidFill>
                  <a:schemeClr val="tx2"/>
                </a:solidFill>
              </a:defRPr>
            </a:lvl1pPr>
          </a:lstStyle>
          <a:p>
            <a:r>
              <a:rPr lang="fr-FR"/>
              <a:t>07.09.2026</a:t>
            </a:r>
            <a:endParaRPr lang="en-US" dirty="0"/>
          </a:p>
        </p:txBody>
      </p:sp>
      <p:sp>
        <p:nvSpPr>
          <p:cNvPr id="5" name="Footer Placeholder 4"/>
          <p:cNvSpPr>
            <a:spLocks noGrp="1"/>
          </p:cNvSpPr>
          <p:nvPr>
            <p:ph type="ftr" sz="quarter" idx="3"/>
          </p:nvPr>
        </p:nvSpPr>
        <p:spPr>
          <a:xfrm>
            <a:off x="1347335" y="6308727"/>
            <a:ext cx="4529668" cy="365125"/>
          </a:xfrm>
          <a:prstGeom prst="rect">
            <a:avLst/>
          </a:prstGeom>
        </p:spPr>
        <p:txBody>
          <a:bodyPr vert="horz" lIns="0" tIns="0" rIns="0" bIns="0" rtlCol="0" anchor="ctr"/>
          <a:lstStyle>
            <a:lvl1pPr algn="l">
              <a:defRPr sz="800">
                <a:solidFill>
                  <a:schemeClr val="tx2"/>
                </a:solidFill>
              </a:defRPr>
            </a:lvl1pPr>
          </a:lstStyle>
          <a:p>
            <a:r>
              <a:rPr lang="en-US" noProof="0"/>
              <a:t>Medical Radionuclide Production at HZDR - GGSB 2026</a:t>
            </a:r>
            <a:endParaRPr lang="en-US" noProof="0" dirty="0"/>
          </a:p>
        </p:txBody>
      </p:sp>
      <p:sp>
        <p:nvSpPr>
          <p:cNvPr id="6" name="Slide Number Placeholder 5"/>
          <p:cNvSpPr>
            <a:spLocks noGrp="1"/>
          </p:cNvSpPr>
          <p:nvPr>
            <p:ph type="sldNum" sz="quarter" idx="4"/>
          </p:nvPr>
        </p:nvSpPr>
        <p:spPr>
          <a:xfrm>
            <a:off x="41155" y="6308727"/>
            <a:ext cx="533400" cy="365125"/>
          </a:xfrm>
          <a:prstGeom prst="rect">
            <a:avLst/>
          </a:prstGeom>
        </p:spPr>
        <p:txBody>
          <a:bodyPr vert="horz" lIns="0" tIns="0" rIns="0" bIns="0" rtlCol="0" anchor="ctr"/>
          <a:lstStyle>
            <a:lvl1pPr algn="r">
              <a:defRPr sz="800">
                <a:solidFill>
                  <a:schemeClr val="tx2"/>
                </a:solidFill>
              </a:defRPr>
            </a:lvl1pPr>
          </a:lstStyle>
          <a:p>
            <a:fld id="{EBEB721F-1515-4815-8BAC-2C06E19CB9A5}" type="slidenum">
              <a:rPr lang="en-US" noProof="0" smtClean="0"/>
              <a:pPr/>
              <a:t>‹#›</a:t>
            </a:fld>
            <a:endParaRPr lang="en-US" noProof="0" dirty="0"/>
          </a:p>
        </p:txBody>
      </p:sp>
      <p:grpSp>
        <p:nvGrpSpPr>
          <p:cNvPr id="11" name="Gruppieren 10">
            <a:extLst>
              <a:ext uri="{FF2B5EF4-FFF2-40B4-BE49-F238E27FC236}">
                <a16:creationId xmlns:a16="http://schemas.microsoft.com/office/drawing/2014/main" id="{9E931392-A1E0-4D48-8861-E04FD216DF05}"/>
              </a:ext>
            </a:extLst>
          </p:cNvPr>
          <p:cNvGrpSpPr/>
          <p:nvPr userDrawn="1"/>
        </p:nvGrpSpPr>
        <p:grpSpPr>
          <a:xfrm>
            <a:off x="-626533" y="-469900"/>
            <a:ext cx="13400133" cy="7764100"/>
            <a:chOff x="-469900" y="-469900"/>
            <a:chExt cx="10050100" cy="7764100"/>
          </a:xfrm>
        </p:grpSpPr>
        <p:grpSp>
          <p:nvGrpSpPr>
            <p:cNvPr id="13" name="Gruppieren 12">
              <a:extLst>
                <a:ext uri="{FF2B5EF4-FFF2-40B4-BE49-F238E27FC236}">
                  <a16:creationId xmlns:a16="http://schemas.microsoft.com/office/drawing/2014/main" id="{AB8C7248-3EE2-433A-ADE9-88EDFE8891BC}"/>
                </a:ext>
              </a:extLst>
            </p:cNvPr>
            <p:cNvGrpSpPr/>
            <p:nvPr userDrawn="1"/>
          </p:nvGrpSpPr>
          <p:grpSpPr>
            <a:xfrm>
              <a:off x="511175" y="-469900"/>
              <a:ext cx="0" cy="7764100"/>
              <a:chOff x="523875" y="-469900"/>
              <a:chExt cx="0" cy="7764100"/>
            </a:xfrm>
          </p:grpSpPr>
          <p:cxnSp>
            <p:nvCxnSpPr>
              <p:cNvPr id="26" name="Gerader Verbinder 25">
                <a:extLst>
                  <a:ext uri="{FF2B5EF4-FFF2-40B4-BE49-F238E27FC236}">
                    <a16:creationId xmlns:a16="http://schemas.microsoft.com/office/drawing/2014/main" id="{F504C1D3-B806-4A63-9021-4438B44D294B}"/>
                  </a:ext>
                </a:extLst>
              </p:cNvPr>
              <p:cNvCxnSpPr/>
              <p:nvPr userDrawn="1"/>
            </p:nvCxnSpPr>
            <p:spPr>
              <a:xfrm>
                <a:off x="523875" y="-469900"/>
                <a:ext cx="0" cy="36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7D68EEE1-138B-464F-94A9-9A7B8D366E6D}"/>
                  </a:ext>
                </a:extLst>
              </p:cNvPr>
              <p:cNvCxnSpPr/>
              <p:nvPr userDrawn="1"/>
            </p:nvCxnSpPr>
            <p:spPr>
              <a:xfrm>
                <a:off x="523875" y="6934200"/>
                <a:ext cx="0" cy="36000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 name="Gruppieren 13">
              <a:extLst>
                <a:ext uri="{FF2B5EF4-FFF2-40B4-BE49-F238E27FC236}">
                  <a16:creationId xmlns:a16="http://schemas.microsoft.com/office/drawing/2014/main" id="{00E6947D-6BC0-4772-9A13-FCC219252CD2}"/>
                </a:ext>
              </a:extLst>
            </p:cNvPr>
            <p:cNvGrpSpPr/>
            <p:nvPr userDrawn="1"/>
          </p:nvGrpSpPr>
          <p:grpSpPr>
            <a:xfrm>
              <a:off x="8832850" y="-469900"/>
              <a:ext cx="0" cy="7764100"/>
              <a:chOff x="8515350" y="-469900"/>
              <a:chExt cx="0" cy="7764100"/>
            </a:xfrm>
          </p:grpSpPr>
          <p:cxnSp>
            <p:nvCxnSpPr>
              <p:cNvPr id="24" name="Gerader Verbinder 23">
                <a:extLst>
                  <a:ext uri="{FF2B5EF4-FFF2-40B4-BE49-F238E27FC236}">
                    <a16:creationId xmlns:a16="http://schemas.microsoft.com/office/drawing/2014/main" id="{83107247-8158-465C-91EE-38F232EF9002}"/>
                  </a:ext>
                </a:extLst>
              </p:cNvPr>
              <p:cNvCxnSpPr/>
              <p:nvPr userDrawn="1"/>
            </p:nvCxnSpPr>
            <p:spPr>
              <a:xfrm>
                <a:off x="8515350" y="-469900"/>
                <a:ext cx="0" cy="36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Gerader Verbinder 24">
                <a:extLst>
                  <a:ext uri="{FF2B5EF4-FFF2-40B4-BE49-F238E27FC236}">
                    <a16:creationId xmlns:a16="http://schemas.microsoft.com/office/drawing/2014/main" id="{BF9E29DE-C229-4366-B67D-84601A075A78}"/>
                  </a:ext>
                </a:extLst>
              </p:cNvPr>
              <p:cNvCxnSpPr/>
              <p:nvPr userDrawn="1"/>
            </p:nvCxnSpPr>
            <p:spPr>
              <a:xfrm>
                <a:off x="8515350" y="6934200"/>
                <a:ext cx="0" cy="36000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 name="Gruppieren 15">
              <a:extLst>
                <a:ext uri="{FF2B5EF4-FFF2-40B4-BE49-F238E27FC236}">
                  <a16:creationId xmlns:a16="http://schemas.microsoft.com/office/drawing/2014/main" id="{7A546391-9534-4D35-8625-78FFDFCCC7A9}"/>
                </a:ext>
              </a:extLst>
            </p:cNvPr>
            <p:cNvGrpSpPr/>
            <p:nvPr userDrawn="1"/>
          </p:nvGrpSpPr>
          <p:grpSpPr>
            <a:xfrm>
              <a:off x="-469900" y="6202364"/>
              <a:ext cx="10050100" cy="0"/>
              <a:chOff x="-469900" y="6354764"/>
              <a:chExt cx="10050100" cy="0"/>
            </a:xfrm>
          </p:grpSpPr>
          <p:cxnSp>
            <p:nvCxnSpPr>
              <p:cNvPr id="22" name="Gerader Verbinder 21">
                <a:extLst>
                  <a:ext uri="{FF2B5EF4-FFF2-40B4-BE49-F238E27FC236}">
                    <a16:creationId xmlns:a16="http://schemas.microsoft.com/office/drawing/2014/main" id="{1FD58811-5F05-4092-B10D-7C37F321F784}"/>
                  </a:ext>
                </a:extLst>
              </p:cNvPr>
              <p:cNvCxnSpPr/>
              <p:nvPr userDrawn="1"/>
            </p:nvCxnSpPr>
            <p:spPr>
              <a:xfrm>
                <a:off x="9220200" y="6354764"/>
                <a:ext cx="36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E2981AC0-EE73-476A-9A1D-EABC661E12D3}"/>
                  </a:ext>
                </a:extLst>
              </p:cNvPr>
              <p:cNvCxnSpPr/>
              <p:nvPr userDrawn="1"/>
            </p:nvCxnSpPr>
            <p:spPr>
              <a:xfrm>
                <a:off x="-469900" y="6354764"/>
                <a:ext cx="3600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 name="Hilfslinien">
              <a:extLst>
                <a:ext uri="{FF2B5EF4-FFF2-40B4-BE49-F238E27FC236}">
                  <a16:creationId xmlns:a16="http://schemas.microsoft.com/office/drawing/2014/main" id="{63D7143B-9222-48EF-961F-8FB7100D79FE}"/>
                </a:ext>
              </a:extLst>
            </p:cNvPr>
            <p:cNvSpPr txBox="1"/>
            <p:nvPr userDrawn="1"/>
          </p:nvSpPr>
          <p:spPr>
            <a:xfrm rot="10800000" flipH="1" flipV="1">
              <a:off x="634998" y="-468000"/>
              <a:ext cx="5246253" cy="360000"/>
            </a:xfrm>
            <a:prstGeom prst="rect">
              <a:avLst/>
            </a:prstGeom>
            <a:noFill/>
            <a:ln w="12700">
              <a:noFill/>
            </a:ln>
          </p:spPr>
          <p:txBody>
            <a:bodyPr vert="horz" wrap="square" lIns="0" tIns="0" rIns="0" bIns="0" rtlCol="0" anchor="b" anchorCtr="0">
              <a:noAutofit/>
            </a:bodyPr>
            <a:lstStyle>
              <a:defPPr>
                <a:defRPr lang="de-DE"/>
              </a:defPPr>
              <a:lvl1pPr marL="0" algn="l" defTabSz="914271" rtl="0" eaLnBrk="1" latinLnBrk="0" hangingPunct="1">
                <a:defRPr sz="1800" kern="1200">
                  <a:solidFill>
                    <a:schemeClr val="tx1"/>
                  </a:solidFill>
                  <a:latin typeface="+mn-lt"/>
                  <a:ea typeface="+mn-ea"/>
                  <a:cs typeface="+mn-cs"/>
                </a:defRPr>
              </a:lvl1pPr>
              <a:lvl2pPr marL="457135" algn="l" defTabSz="914271" rtl="0" eaLnBrk="1" latinLnBrk="0" hangingPunct="1">
                <a:defRPr sz="1800" kern="1200">
                  <a:solidFill>
                    <a:schemeClr val="tx1"/>
                  </a:solidFill>
                  <a:latin typeface="+mn-lt"/>
                  <a:ea typeface="+mn-ea"/>
                  <a:cs typeface="+mn-cs"/>
                </a:defRPr>
              </a:lvl2pPr>
              <a:lvl3pPr marL="914271" algn="l" defTabSz="914271" rtl="0" eaLnBrk="1" latinLnBrk="0" hangingPunct="1">
                <a:defRPr sz="1800" kern="1200">
                  <a:solidFill>
                    <a:schemeClr val="tx1"/>
                  </a:solidFill>
                  <a:latin typeface="+mn-lt"/>
                  <a:ea typeface="+mn-ea"/>
                  <a:cs typeface="+mn-cs"/>
                </a:defRPr>
              </a:lvl3pPr>
              <a:lvl4pPr marL="1371406" algn="l" defTabSz="914271" rtl="0" eaLnBrk="1" latinLnBrk="0" hangingPunct="1">
                <a:defRPr sz="1800" kern="1200">
                  <a:solidFill>
                    <a:schemeClr val="tx1"/>
                  </a:solidFill>
                  <a:latin typeface="+mn-lt"/>
                  <a:ea typeface="+mn-ea"/>
                  <a:cs typeface="+mn-cs"/>
                </a:defRPr>
              </a:lvl4pPr>
              <a:lvl5pPr marL="1828542" algn="l" defTabSz="914271" rtl="0" eaLnBrk="1" latinLnBrk="0" hangingPunct="1">
                <a:defRPr sz="1800" kern="1200">
                  <a:solidFill>
                    <a:schemeClr val="tx1"/>
                  </a:solidFill>
                  <a:latin typeface="+mn-lt"/>
                  <a:ea typeface="+mn-ea"/>
                  <a:cs typeface="+mn-cs"/>
                </a:defRPr>
              </a:lvl5pPr>
              <a:lvl6pPr marL="2285678" algn="l" defTabSz="914271" rtl="0" eaLnBrk="1" latinLnBrk="0" hangingPunct="1">
                <a:defRPr sz="1800" kern="1200">
                  <a:solidFill>
                    <a:schemeClr val="tx1"/>
                  </a:solidFill>
                  <a:latin typeface="+mn-lt"/>
                  <a:ea typeface="+mn-ea"/>
                  <a:cs typeface="+mn-cs"/>
                </a:defRPr>
              </a:lvl6pPr>
              <a:lvl7pPr marL="2742814" algn="l" defTabSz="914271" rtl="0" eaLnBrk="1" latinLnBrk="0" hangingPunct="1">
                <a:defRPr sz="1800" kern="1200">
                  <a:solidFill>
                    <a:schemeClr val="tx1"/>
                  </a:solidFill>
                  <a:latin typeface="+mn-lt"/>
                  <a:ea typeface="+mn-ea"/>
                  <a:cs typeface="+mn-cs"/>
                </a:defRPr>
              </a:lvl7pPr>
              <a:lvl8pPr marL="3199949" algn="l" defTabSz="914271" rtl="0" eaLnBrk="1" latinLnBrk="0" hangingPunct="1">
                <a:defRPr sz="1800" kern="1200">
                  <a:solidFill>
                    <a:schemeClr val="tx1"/>
                  </a:solidFill>
                  <a:latin typeface="+mn-lt"/>
                  <a:ea typeface="+mn-ea"/>
                  <a:cs typeface="+mn-cs"/>
                </a:defRPr>
              </a:lvl8pPr>
              <a:lvl9pPr marL="3657085" algn="l" defTabSz="914271" rtl="0" eaLnBrk="1" latinLnBrk="0" hangingPunct="1">
                <a:defRPr sz="1800" kern="1200">
                  <a:solidFill>
                    <a:schemeClr val="tx1"/>
                  </a:solidFill>
                  <a:latin typeface="+mn-lt"/>
                  <a:ea typeface="+mn-ea"/>
                  <a:cs typeface="+mn-cs"/>
                </a:defRPr>
              </a:lvl9pPr>
            </a:lstStyle>
            <a:p>
              <a:pPr marL="0" marR="0" lvl="0" indent="0" algn="l" defTabSz="104290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solidFill>
                  <a:effectLst/>
                  <a:uLnTx/>
                  <a:uFillTx/>
                  <a:latin typeface="+mn-lt"/>
                  <a:ea typeface="+mn-ea"/>
                  <a:cs typeface="+mn-cs"/>
                </a:rPr>
                <a:t>Show guides via menu: View // Guides // click guides checkbox</a:t>
              </a:r>
            </a:p>
          </p:txBody>
        </p:sp>
        <p:sp>
          <p:nvSpPr>
            <p:cNvPr id="18" name="Fußzeile">
              <a:extLst>
                <a:ext uri="{FF2B5EF4-FFF2-40B4-BE49-F238E27FC236}">
                  <a16:creationId xmlns:a16="http://schemas.microsoft.com/office/drawing/2014/main" id="{4AB8BBB8-563C-4B63-AD33-4CFEF37AC6B1}"/>
                </a:ext>
              </a:extLst>
            </p:cNvPr>
            <p:cNvSpPr txBox="1"/>
            <p:nvPr userDrawn="1"/>
          </p:nvSpPr>
          <p:spPr>
            <a:xfrm rot="10800000" flipH="1" flipV="1">
              <a:off x="634999" y="6934200"/>
              <a:ext cx="7477501" cy="360000"/>
            </a:xfrm>
            <a:prstGeom prst="rect">
              <a:avLst/>
            </a:prstGeom>
            <a:noFill/>
            <a:ln w="12700">
              <a:noFill/>
            </a:ln>
          </p:spPr>
          <p:txBody>
            <a:bodyPr vert="horz" wrap="square" lIns="0" tIns="0" rIns="0" bIns="0" rtlCol="0" anchor="t" anchorCtr="0">
              <a:noAutofit/>
            </a:bodyPr>
            <a:lstStyle>
              <a:defPPr>
                <a:defRPr lang="de-DE"/>
              </a:defPPr>
              <a:lvl1pPr marL="0" algn="l" defTabSz="914271" rtl="0" eaLnBrk="1" latinLnBrk="0" hangingPunct="1">
                <a:defRPr sz="1800" kern="1200">
                  <a:solidFill>
                    <a:schemeClr val="tx1"/>
                  </a:solidFill>
                  <a:latin typeface="+mn-lt"/>
                  <a:ea typeface="+mn-ea"/>
                  <a:cs typeface="+mn-cs"/>
                </a:defRPr>
              </a:lvl1pPr>
              <a:lvl2pPr marL="457135" algn="l" defTabSz="914271" rtl="0" eaLnBrk="1" latinLnBrk="0" hangingPunct="1">
                <a:defRPr sz="1800" kern="1200">
                  <a:solidFill>
                    <a:schemeClr val="tx1"/>
                  </a:solidFill>
                  <a:latin typeface="+mn-lt"/>
                  <a:ea typeface="+mn-ea"/>
                  <a:cs typeface="+mn-cs"/>
                </a:defRPr>
              </a:lvl2pPr>
              <a:lvl3pPr marL="914271" algn="l" defTabSz="914271" rtl="0" eaLnBrk="1" latinLnBrk="0" hangingPunct="1">
                <a:defRPr sz="1800" kern="1200">
                  <a:solidFill>
                    <a:schemeClr val="tx1"/>
                  </a:solidFill>
                  <a:latin typeface="+mn-lt"/>
                  <a:ea typeface="+mn-ea"/>
                  <a:cs typeface="+mn-cs"/>
                </a:defRPr>
              </a:lvl3pPr>
              <a:lvl4pPr marL="1371406" algn="l" defTabSz="914271" rtl="0" eaLnBrk="1" latinLnBrk="0" hangingPunct="1">
                <a:defRPr sz="1800" kern="1200">
                  <a:solidFill>
                    <a:schemeClr val="tx1"/>
                  </a:solidFill>
                  <a:latin typeface="+mn-lt"/>
                  <a:ea typeface="+mn-ea"/>
                  <a:cs typeface="+mn-cs"/>
                </a:defRPr>
              </a:lvl4pPr>
              <a:lvl5pPr marL="1828542" algn="l" defTabSz="914271" rtl="0" eaLnBrk="1" latinLnBrk="0" hangingPunct="1">
                <a:defRPr sz="1800" kern="1200">
                  <a:solidFill>
                    <a:schemeClr val="tx1"/>
                  </a:solidFill>
                  <a:latin typeface="+mn-lt"/>
                  <a:ea typeface="+mn-ea"/>
                  <a:cs typeface="+mn-cs"/>
                </a:defRPr>
              </a:lvl5pPr>
              <a:lvl6pPr marL="2285678" algn="l" defTabSz="914271" rtl="0" eaLnBrk="1" latinLnBrk="0" hangingPunct="1">
                <a:defRPr sz="1800" kern="1200">
                  <a:solidFill>
                    <a:schemeClr val="tx1"/>
                  </a:solidFill>
                  <a:latin typeface="+mn-lt"/>
                  <a:ea typeface="+mn-ea"/>
                  <a:cs typeface="+mn-cs"/>
                </a:defRPr>
              </a:lvl6pPr>
              <a:lvl7pPr marL="2742814" algn="l" defTabSz="914271" rtl="0" eaLnBrk="1" latinLnBrk="0" hangingPunct="1">
                <a:defRPr sz="1800" kern="1200">
                  <a:solidFill>
                    <a:schemeClr val="tx1"/>
                  </a:solidFill>
                  <a:latin typeface="+mn-lt"/>
                  <a:ea typeface="+mn-ea"/>
                  <a:cs typeface="+mn-cs"/>
                </a:defRPr>
              </a:lvl7pPr>
              <a:lvl8pPr marL="3199949" algn="l" defTabSz="914271" rtl="0" eaLnBrk="1" latinLnBrk="0" hangingPunct="1">
                <a:defRPr sz="1800" kern="1200">
                  <a:solidFill>
                    <a:schemeClr val="tx1"/>
                  </a:solidFill>
                  <a:latin typeface="+mn-lt"/>
                  <a:ea typeface="+mn-ea"/>
                  <a:cs typeface="+mn-cs"/>
                </a:defRPr>
              </a:lvl8pPr>
              <a:lvl9pPr marL="3657085" algn="l" defTabSz="914271" rtl="0" eaLnBrk="1" latinLnBrk="0" hangingPunct="1">
                <a:defRPr sz="1800" kern="1200">
                  <a:solidFill>
                    <a:schemeClr val="tx1"/>
                  </a:solidFill>
                  <a:latin typeface="+mn-lt"/>
                  <a:ea typeface="+mn-ea"/>
                  <a:cs typeface="+mn-cs"/>
                </a:defRPr>
              </a:lvl9pPr>
            </a:lstStyle>
            <a:p>
              <a:pPr marL="0" marR="0" lvl="0" indent="0" algn="l" defTabSz="1042909" rtl="0" eaLnBrk="1" fontAlgn="auto" latinLnBrk="0" hangingPunct="1">
                <a:lnSpc>
                  <a:spcPct val="100000"/>
                </a:lnSpc>
                <a:spcBef>
                  <a:spcPts val="0"/>
                </a:spcBef>
                <a:spcAft>
                  <a:spcPts val="0"/>
                </a:spcAft>
                <a:buClrTx/>
                <a:buSzTx/>
                <a:buFontTx/>
                <a:buNone/>
                <a:tabLst/>
                <a:defRPr/>
              </a:pPr>
              <a:r>
                <a:rPr lang="en-US" sz="1000" b="0" baseline="0" noProof="0" dirty="0">
                  <a:solidFill>
                    <a:schemeClr val="tx1"/>
                  </a:solidFill>
                  <a:latin typeface="+mn-lt"/>
                </a:rPr>
                <a:t>Set footer per slide or for all/some via menu: Insert // text // Header &amp; Footer</a:t>
              </a:r>
            </a:p>
          </p:txBody>
        </p:sp>
        <p:grpSp>
          <p:nvGrpSpPr>
            <p:cNvPr id="19" name="Gruppieren 18">
              <a:extLst>
                <a:ext uri="{FF2B5EF4-FFF2-40B4-BE49-F238E27FC236}">
                  <a16:creationId xmlns:a16="http://schemas.microsoft.com/office/drawing/2014/main" id="{167CA611-DFAA-4EA5-A690-281B0DBADDFD}"/>
                </a:ext>
              </a:extLst>
            </p:cNvPr>
            <p:cNvGrpSpPr/>
            <p:nvPr userDrawn="1"/>
          </p:nvGrpSpPr>
          <p:grpSpPr>
            <a:xfrm>
              <a:off x="-469900" y="1520866"/>
              <a:ext cx="10050100" cy="2157"/>
              <a:chOff x="-469900" y="1520866"/>
              <a:chExt cx="10050100" cy="2157"/>
            </a:xfrm>
          </p:grpSpPr>
          <p:cxnSp>
            <p:nvCxnSpPr>
              <p:cNvPr id="20" name="Gerader Verbinder 19">
                <a:extLst>
                  <a:ext uri="{FF2B5EF4-FFF2-40B4-BE49-F238E27FC236}">
                    <a16:creationId xmlns:a16="http://schemas.microsoft.com/office/drawing/2014/main" id="{12E7E94B-6545-460C-B370-BE200C4BE355}"/>
                  </a:ext>
                </a:extLst>
              </p:cNvPr>
              <p:cNvCxnSpPr/>
              <p:nvPr userDrawn="1"/>
            </p:nvCxnSpPr>
            <p:spPr>
              <a:xfrm>
                <a:off x="9220200" y="1523023"/>
                <a:ext cx="36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Gerader Verbinder 20">
                <a:extLst>
                  <a:ext uri="{FF2B5EF4-FFF2-40B4-BE49-F238E27FC236}">
                    <a16:creationId xmlns:a16="http://schemas.microsoft.com/office/drawing/2014/main" id="{97289D65-223E-4BF4-BB12-B5E565B7BA18}"/>
                  </a:ext>
                </a:extLst>
              </p:cNvPr>
              <p:cNvCxnSpPr/>
              <p:nvPr userDrawn="1"/>
            </p:nvCxnSpPr>
            <p:spPr>
              <a:xfrm>
                <a:off x="-469900" y="1520866"/>
                <a:ext cx="360000"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30" name="Rechteck 29">
            <a:extLst>
              <a:ext uri="{FF2B5EF4-FFF2-40B4-BE49-F238E27FC236}">
                <a16:creationId xmlns:a16="http://schemas.microsoft.com/office/drawing/2014/main" id="{A1960674-AA03-4969-8CF8-731ED6176232}"/>
              </a:ext>
            </a:extLst>
          </p:cNvPr>
          <p:cNvSpPr/>
          <p:nvPr userDrawn="1"/>
        </p:nvSpPr>
        <p:spPr>
          <a:xfrm>
            <a:off x="0" y="0"/>
            <a:ext cx="288000" cy="288000"/>
          </a:xfrm>
          <a:prstGeom prst="rect">
            <a:avLst/>
          </a:prstGeom>
          <a:solidFill>
            <a:srgbClr val="F078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9593179" y="6267768"/>
            <a:ext cx="919040" cy="447039"/>
          </a:xfrm>
          <a:prstGeom prst="rect">
            <a:avLst/>
          </a:prstGeom>
        </p:spPr>
      </p:pic>
    </p:spTree>
    <p:extLst>
      <p:ext uri="{BB962C8B-B14F-4D97-AF65-F5344CB8AC3E}">
        <p14:creationId xmlns:p14="http://schemas.microsoft.com/office/powerpoint/2010/main" val="28870320"/>
      </p:ext>
    </p:extLst>
  </p:cSld>
  <p:clrMap bg1="lt1" tx1="dk1" bg2="lt2" tx2="dk2" accent1="accent1" accent2="accent2" accent3="accent3" accent4="accent4" accent5="accent5" accent6="accent6" hlink="hlink" folHlink="folHlink"/>
  <p:sldLayoutIdLst>
    <p:sldLayoutId id="2147483685" r:id="rId1"/>
    <p:sldLayoutId id="2147483696" r:id="rId2"/>
    <p:sldLayoutId id="2147483697" r:id="rId3"/>
    <p:sldLayoutId id="2147483686" r:id="rId4"/>
    <p:sldLayoutId id="2147483698" r:id="rId5"/>
    <p:sldLayoutId id="2147483699" r:id="rId6"/>
    <p:sldLayoutId id="2147483700" r:id="rId7"/>
  </p:sldLayoutIdLst>
  <p:hf hdr="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3pPr>
      <a:lvl4pPr marL="533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4pPr>
      <a:lvl5pPr marL="9017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04" userDrawn="1">
          <p15:clr>
            <a:srgbClr val="F26B43"/>
          </p15:clr>
        </p15:guide>
        <p15:guide id="2" pos="7424" userDrawn="1">
          <p15:clr>
            <a:srgbClr val="F26B43"/>
          </p15:clr>
        </p15:guide>
        <p15:guide id="3" pos="427" userDrawn="1">
          <p15:clr>
            <a:srgbClr val="F26B43"/>
          </p15:clr>
        </p15:guide>
        <p15:guide id="4" orient="horz" pos="95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microsoft.com/office/2007/relationships/diagramDrawing" Target="../diagrams/drawing1.xml"/><Relationship Id="rId17" Type="http://schemas.openxmlformats.org/officeDocument/2006/relationships/image" Target="../media/image18.svg"/><Relationship Id="rId2" Type="http://schemas.openxmlformats.org/officeDocument/2006/relationships/notesSlide" Target="../notesSlides/notesSlide3.xml"/><Relationship Id="rId16"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12.jpeg"/><Relationship Id="rId11" Type="http://schemas.openxmlformats.org/officeDocument/2006/relationships/diagramColors" Target="../diagrams/colors1.xml"/><Relationship Id="rId5" Type="http://schemas.openxmlformats.org/officeDocument/2006/relationships/image" Target="../media/image11.png"/><Relationship Id="rId15" Type="http://schemas.openxmlformats.org/officeDocument/2006/relationships/image" Target="../media/image16.png"/><Relationship Id="rId10" Type="http://schemas.openxmlformats.org/officeDocument/2006/relationships/diagramQuickStyle" Target="../diagrams/quickStyle1.xml"/><Relationship Id="rId19" Type="http://schemas.openxmlformats.org/officeDocument/2006/relationships/image" Target="../media/image20.emf"/><Relationship Id="rId4" Type="http://schemas.openxmlformats.org/officeDocument/2006/relationships/image" Target="../media/image10.png"/><Relationship Id="rId9" Type="http://schemas.openxmlformats.org/officeDocument/2006/relationships/diagramLayout" Target="../diagrams/layout1.xml"/><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svg"/><Relationship Id="rId18" Type="http://schemas.openxmlformats.org/officeDocument/2006/relationships/image" Target="../media/image42.png"/><Relationship Id="rId3" Type="http://schemas.openxmlformats.org/officeDocument/2006/relationships/image" Target="../media/image25.jpeg"/><Relationship Id="rId21" Type="http://schemas.openxmlformats.org/officeDocument/2006/relationships/image" Target="../media/image45.svg"/><Relationship Id="rId7" Type="http://schemas.openxmlformats.org/officeDocument/2006/relationships/image" Target="../media/image31.svg"/><Relationship Id="rId12" Type="http://schemas.openxmlformats.org/officeDocument/2006/relationships/image" Target="../media/image36.png"/><Relationship Id="rId17" Type="http://schemas.openxmlformats.org/officeDocument/2006/relationships/image" Target="../media/image41.svg"/><Relationship Id="rId2" Type="http://schemas.openxmlformats.org/officeDocument/2006/relationships/notesSlide" Target="../notesSlides/notesSlide12.xml"/><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29.svg"/><Relationship Id="rId15" Type="http://schemas.openxmlformats.org/officeDocument/2006/relationships/image" Target="../media/image39.svg"/><Relationship Id="rId10" Type="http://schemas.openxmlformats.org/officeDocument/2006/relationships/image" Target="../media/image34.png"/><Relationship Id="rId19" Type="http://schemas.openxmlformats.org/officeDocument/2006/relationships/image" Target="../media/image43.svg"/><Relationship Id="rId4" Type="http://schemas.openxmlformats.org/officeDocument/2006/relationships/image" Target="../media/image28.png"/><Relationship Id="rId9" Type="http://schemas.openxmlformats.org/officeDocument/2006/relationships/image" Target="../media/image33.svg"/><Relationship Id="rId1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51.sv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52.jpeg"/><Relationship Id="rId7" Type="http://schemas.openxmlformats.org/officeDocument/2006/relationships/image" Target="../media/image41.sv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54.svg"/><Relationship Id="rId10" Type="http://schemas.openxmlformats.org/officeDocument/2006/relationships/image" Target="../media/image55.png"/><Relationship Id="rId4" Type="http://schemas.openxmlformats.org/officeDocument/2006/relationships/image" Target="../media/image53.png"/><Relationship Id="rId9" Type="http://schemas.openxmlformats.org/officeDocument/2006/relationships/image" Target="../media/image43.sv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6.emf"/><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8.png"/><Relationship Id="rId7"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60.svg"/><Relationship Id="rId4" Type="http://schemas.openxmlformats.org/officeDocument/2006/relationships/image" Target="../media/image29.svg"/><Relationship Id="rId9" Type="http://schemas.openxmlformats.org/officeDocument/2006/relationships/image" Target="../media/image59.png"/></Relationships>
</file>

<file path=ppt/slides/_rels/slide20.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63.jpeg"/><Relationship Id="rId4" Type="http://schemas.openxmlformats.org/officeDocument/2006/relationships/image" Target="../media/image35.svg"/><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sv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6.png"/><Relationship Id="rId5" Type="http://schemas.openxmlformats.org/officeDocument/2006/relationships/image" Target="../media/image65.svg"/><Relationship Id="rId4" Type="http://schemas.openxmlformats.org/officeDocument/2006/relationships/image" Target="../media/image64.png"/><Relationship Id="rId9" Type="http://schemas.openxmlformats.org/officeDocument/2006/relationships/image" Target="../media/image69.svg"/></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65.svg"/><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73.png"/><Relationship Id="rId5" Type="http://schemas.openxmlformats.org/officeDocument/2006/relationships/image" Target="../media/image72.jpeg"/><Relationship Id="rId4" Type="http://schemas.openxmlformats.org/officeDocument/2006/relationships/image" Target="../media/image71.jpeg"/></Relationships>
</file>

<file path=ppt/slides/_rels/slide2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1.svg"/><Relationship Id="rId18" Type="http://schemas.openxmlformats.org/officeDocument/2006/relationships/image" Target="../media/image75.png"/><Relationship Id="rId3" Type="http://schemas.openxmlformats.org/officeDocument/2006/relationships/image" Target="../media/image74.jpeg"/><Relationship Id="rId7" Type="http://schemas.openxmlformats.org/officeDocument/2006/relationships/image" Target="../media/image35.svg"/><Relationship Id="rId12" Type="http://schemas.openxmlformats.org/officeDocument/2006/relationships/image" Target="../media/image30.png"/><Relationship Id="rId17" Type="http://schemas.openxmlformats.org/officeDocument/2006/relationships/image" Target="../media/image43.svg"/><Relationship Id="rId2" Type="http://schemas.openxmlformats.org/officeDocument/2006/relationships/notesSlide" Target="../notesSlides/notesSlide22.xml"/><Relationship Id="rId16" Type="http://schemas.openxmlformats.org/officeDocument/2006/relationships/image" Target="../media/image42.png"/><Relationship Id="rId20" Type="http://schemas.openxmlformats.org/officeDocument/2006/relationships/image" Target="../media/image46.jpeg"/><Relationship Id="rId1" Type="http://schemas.openxmlformats.org/officeDocument/2006/relationships/slideLayout" Target="../slideLayouts/slideLayout4.xml"/><Relationship Id="rId6" Type="http://schemas.openxmlformats.org/officeDocument/2006/relationships/image" Target="../media/image34.png"/><Relationship Id="rId11" Type="http://schemas.openxmlformats.org/officeDocument/2006/relationships/image" Target="../media/image29.svg"/><Relationship Id="rId5" Type="http://schemas.openxmlformats.org/officeDocument/2006/relationships/image" Target="../media/image45.svg"/><Relationship Id="rId15" Type="http://schemas.openxmlformats.org/officeDocument/2006/relationships/image" Target="../media/image41.svg"/><Relationship Id="rId10" Type="http://schemas.openxmlformats.org/officeDocument/2006/relationships/image" Target="../media/image28.png"/><Relationship Id="rId19" Type="http://schemas.openxmlformats.org/officeDocument/2006/relationships/image" Target="../media/image76.svg"/><Relationship Id="rId4" Type="http://schemas.openxmlformats.org/officeDocument/2006/relationships/image" Target="../media/image44.png"/><Relationship Id="rId9" Type="http://schemas.openxmlformats.org/officeDocument/2006/relationships/image" Target="../media/image37.svg"/><Relationship Id="rId1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79.png"/><Relationship Id="rId4" Type="http://schemas.openxmlformats.org/officeDocument/2006/relationships/image" Target="../media/image78.jpg"/></Relationships>
</file>

<file path=ppt/slides/_rels/slide2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a:extLst>
              <a:ext uri="{FF2B5EF4-FFF2-40B4-BE49-F238E27FC236}">
                <a16:creationId xmlns:a16="http://schemas.microsoft.com/office/drawing/2014/main" id="{26B704E9-9C0A-EBD3-BACC-C7BA458C24C8}"/>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4" t="18622" r="14" b="35786"/>
          <a:stretch/>
        </p:blipFill>
        <p:spPr>
          <a:xfrm>
            <a:off x="408000" y="1409700"/>
            <a:ext cx="11376000" cy="3657600"/>
          </a:xfrm>
          <a:prstGeom prst="rect">
            <a:avLst/>
          </a:prstGeom>
        </p:spPr>
      </p:pic>
      <p:sp>
        <p:nvSpPr>
          <p:cNvPr id="11" name="Titel 10"/>
          <p:cNvSpPr>
            <a:spLocks noGrp="1"/>
          </p:cNvSpPr>
          <p:nvPr>
            <p:ph type="ctrTitle"/>
          </p:nvPr>
        </p:nvSpPr>
        <p:spPr/>
        <p:txBody>
          <a:bodyPr/>
          <a:lstStyle/>
          <a:p>
            <a:r>
              <a:rPr lang="en-US" dirty="0"/>
              <a:t>Medical Radionuclide Production at HZDR</a:t>
            </a:r>
          </a:p>
        </p:txBody>
      </p:sp>
      <p:sp>
        <p:nvSpPr>
          <p:cNvPr id="12" name="Untertitel 11"/>
          <p:cNvSpPr>
            <a:spLocks noGrp="1"/>
          </p:cNvSpPr>
          <p:nvPr>
            <p:ph type="subTitle" idx="1"/>
          </p:nvPr>
        </p:nvSpPr>
        <p:spPr/>
        <p:txBody>
          <a:bodyPr>
            <a:noAutofit/>
          </a:bodyPr>
          <a:lstStyle/>
          <a:p>
            <a:r>
              <a:rPr lang="de-DE" sz="2000" b="1" dirty="0"/>
              <a:t>Nadiya Zhutova, </a:t>
            </a:r>
            <a:r>
              <a:rPr lang="de-DE" sz="2000" dirty="0"/>
              <a:t>Institute </a:t>
            </a:r>
            <a:r>
              <a:rPr lang="de-DE" sz="2000" dirty="0" err="1"/>
              <a:t>of</a:t>
            </a:r>
            <a:r>
              <a:rPr lang="de-DE" sz="2000" dirty="0"/>
              <a:t> </a:t>
            </a:r>
            <a:r>
              <a:rPr lang="de-DE" sz="2000" dirty="0" err="1"/>
              <a:t>Radiopharmaceutical</a:t>
            </a:r>
            <a:r>
              <a:rPr lang="de-DE" sz="2000" dirty="0"/>
              <a:t> Cancer Research </a:t>
            </a:r>
          </a:p>
        </p:txBody>
      </p:sp>
      <p:sp>
        <p:nvSpPr>
          <p:cNvPr id="14" name="Textplatzhalter 13"/>
          <p:cNvSpPr>
            <a:spLocks noGrp="1"/>
          </p:cNvSpPr>
          <p:nvPr>
            <p:ph type="body" sz="quarter" idx="14"/>
          </p:nvPr>
        </p:nvSpPr>
        <p:spPr/>
        <p:txBody>
          <a:bodyPr/>
          <a:lstStyle/>
          <a:p>
            <a:r>
              <a:rPr lang="en-US" sz="1000" dirty="0"/>
              <a:t>Georgian-German Science Bridge, </a:t>
            </a:r>
            <a:r>
              <a:rPr lang="es-AR" dirty="0" err="1"/>
              <a:t>September</a:t>
            </a:r>
            <a:r>
              <a:rPr lang="en-US" sz="1000" dirty="0"/>
              <a:t> 7</a:t>
            </a:r>
            <a:r>
              <a:rPr lang="en-US" sz="1000" baseline="30000" dirty="0"/>
              <a:t>th</a:t>
            </a:r>
            <a:r>
              <a:rPr lang="en-US" sz="1000" dirty="0"/>
              <a:t> to 12</a:t>
            </a:r>
            <a:r>
              <a:rPr lang="en-US" sz="1000" baseline="30000" dirty="0"/>
              <a:t>th</a:t>
            </a:r>
            <a:r>
              <a:rPr lang="en-US" sz="1000" dirty="0"/>
              <a:t> 2026</a:t>
            </a:r>
            <a:endParaRPr lang="de-DE" sz="1000" dirty="0"/>
          </a:p>
        </p:txBody>
      </p:sp>
      <p:sp>
        <p:nvSpPr>
          <p:cNvPr id="6" name="Bildplatzhalter 5">
            <a:extLst>
              <a:ext uri="{FF2B5EF4-FFF2-40B4-BE49-F238E27FC236}">
                <a16:creationId xmlns:a16="http://schemas.microsoft.com/office/drawing/2014/main" id="{145AAD55-0D6A-4C99-A5E2-9B4637D8A3A4}"/>
              </a:ext>
            </a:extLst>
          </p:cNvPr>
          <p:cNvSpPr>
            <a:spLocks noGrp="1"/>
          </p:cNvSpPr>
          <p:nvPr>
            <p:ph type="pic" sz="quarter" idx="15"/>
          </p:nvPr>
        </p:nvSpPr>
        <p:spPr/>
      </p:sp>
      <p:sp>
        <p:nvSpPr>
          <p:cNvPr id="7" name="Bildplatzhalter 6">
            <a:extLst>
              <a:ext uri="{FF2B5EF4-FFF2-40B4-BE49-F238E27FC236}">
                <a16:creationId xmlns:a16="http://schemas.microsoft.com/office/drawing/2014/main" id="{9E2614CA-E44D-4D87-831C-750505969C1A}"/>
              </a:ext>
            </a:extLst>
          </p:cNvPr>
          <p:cNvSpPr>
            <a:spLocks noGrp="1"/>
          </p:cNvSpPr>
          <p:nvPr>
            <p:ph type="pic" sz="quarter" idx="16"/>
          </p:nvPr>
        </p:nvSpPr>
        <p:spPr/>
      </p:sp>
    </p:spTree>
    <p:extLst>
      <p:ext uri="{BB962C8B-B14F-4D97-AF65-F5344CB8AC3E}">
        <p14:creationId xmlns:p14="http://schemas.microsoft.com/office/powerpoint/2010/main" val="666139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A15430B8-D3AA-3675-C4E4-26C1C1467ABA}"/>
              </a:ext>
            </a:extLst>
          </p:cNvPr>
          <p:cNvPicPr>
            <a:picLocks noChangeAspect="1"/>
          </p:cNvPicPr>
          <p:nvPr/>
        </p:nvPicPr>
        <p:blipFill>
          <a:blip r:embed="rId3"/>
          <a:srcRect l="32105" t="13870" r="23043" b="8803"/>
          <a:stretch/>
        </p:blipFill>
        <p:spPr>
          <a:xfrm>
            <a:off x="1045090" y="1629000"/>
            <a:ext cx="3600000" cy="3600000"/>
          </a:xfrm>
          <a:custGeom>
            <a:avLst/>
            <a:gdLst>
              <a:gd name="connsiteX0" fmla="*/ 1800000 w 3600000"/>
              <a:gd name="connsiteY0" fmla="*/ 0 h 3600000"/>
              <a:gd name="connsiteX1" fmla="*/ 3600000 w 3600000"/>
              <a:gd name="connsiteY1" fmla="*/ 1800000 h 3600000"/>
              <a:gd name="connsiteX2" fmla="*/ 1800000 w 3600000"/>
              <a:gd name="connsiteY2" fmla="*/ 3600000 h 3600000"/>
              <a:gd name="connsiteX3" fmla="*/ 0 w 3600000"/>
              <a:gd name="connsiteY3" fmla="*/ 1800000 h 3600000"/>
              <a:gd name="connsiteX4" fmla="*/ 1800000 w 3600000"/>
              <a:gd name="connsiteY4" fmla="*/ 0 h 36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3600000">
                <a:moveTo>
                  <a:pt x="1800000" y="0"/>
                </a:moveTo>
                <a:cubicBezTo>
                  <a:pt x="2794113" y="0"/>
                  <a:pt x="3600000" y="805887"/>
                  <a:pt x="3600000" y="1800000"/>
                </a:cubicBezTo>
                <a:cubicBezTo>
                  <a:pt x="3600000" y="2794113"/>
                  <a:pt x="2794113" y="3600000"/>
                  <a:pt x="1800000" y="3600000"/>
                </a:cubicBezTo>
                <a:cubicBezTo>
                  <a:pt x="805887" y="3600000"/>
                  <a:pt x="0" y="2794113"/>
                  <a:pt x="0" y="1800000"/>
                </a:cubicBezTo>
                <a:cubicBezTo>
                  <a:pt x="0" y="805887"/>
                  <a:pt x="805887" y="0"/>
                  <a:pt x="1800000" y="0"/>
                </a:cubicBezTo>
                <a:close/>
              </a:path>
            </a:pathLst>
          </a:custGeom>
          <a:ln w="28575">
            <a:solidFill>
              <a:srgbClr val="F0781E"/>
            </a:solidFill>
          </a:ln>
        </p:spPr>
      </p:pic>
      <p:sp>
        <p:nvSpPr>
          <p:cNvPr id="2" name="Titel 1"/>
          <p:cNvSpPr>
            <a:spLocks noGrp="1"/>
          </p:cNvSpPr>
          <p:nvPr>
            <p:ph type="title"/>
          </p:nvPr>
        </p:nvSpPr>
        <p:spPr/>
        <p:txBody>
          <a:bodyPr>
            <a:normAutofit fontScale="90000"/>
          </a:bodyPr>
          <a:lstStyle/>
          <a:p>
            <a:r>
              <a:rPr lang="en-US" dirty="0"/>
              <a:t>Institute of Radiopharmaceutical Cancer Research</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2</a:t>
            </a:fld>
            <a:endParaRPr lang="en-US" dirty="0"/>
          </a:p>
        </p:txBody>
      </p:sp>
      <p:sp>
        <p:nvSpPr>
          <p:cNvPr id="32" name="Rectangle: Rounded Corners 31">
            <a:extLst>
              <a:ext uri="{FF2B5EF4-FFF2-40B4-BE49-F238E27FC236}">
                <a16:creationId xmlns:a16="http://schemas.microsoft.com/office/drawing/2014/main" id="{138213A5-2234-63E0-9127-BFA3F7502A39}"/>
              </a:ext>
            </a:extLst>
          </p:cNvPr>
          <p:cNvSpPr/>
          <p:nvPr/>
        </p:nvSpPr>
        <p:spPr>
          <a:xfrm>
            <a:off x="5152732" y="3216875"/>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Radioimmunology</a:t>
            </a:r>
            <a:endParaRPr lang="de-DE" sz="1500" dirty="0">
              <a:solidFill>
                <a:schemeClr val="bg1"/>
              </a:solidFill>
            </a:endParaRPr>
          </a:p>
        </p:txBody>
      </p:sp>
      <p:sp>
        <p:nvSpPr>
          <p:cNvPr id="31" name="Rectangle: Rounded Corners 30">
            <a:extLst>
              <a:ext uri="{FF2B5EF4-FFF2-40B4-BE49-F238E27FC236}">
                <a16:creationId xmlns:a16="http://schemas.microsoft.com/office/drawing/2014/main" id="{64B600F4-C7DB-ADE6-0D4F-C0A41B3C8C3F}"/>
              </a:ext>
            </a:extLst>
          </p:cNvPr>
          <p:cNvSpPr/>
          <p:nvPr/>
        </p:nvSpPr>
        <p:spPr>
          <a:xfrm>
            <a:off x="4927445" y="2616720"/>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Positron Emission Tomography</a:t>
            </a:r>
            <a:endParaRPr lang="de-DE" sz="1500" dirty="0">
              <a:solidFill>
                <a:schemeClr val="bg1"/>
              </a:solidFill>
            </a:endParaRPr>
          </a:p>
        </p:txBody>
      </p:sp>
      <p:sp>
        <p:nvSpPr>
          <p:cNvPr id="33" name="Rectangle: Rounded Corners 32">
            <a:extLst>
              <a:ext uri="{FF2B5EF4-FFF2-40B4-BE49-F238E27FC236}">
                <a16:creationId xmlns:a16="http://schemas.microsoft.com/office/drawing/2014/main" id="{1D8C15EE-C4B1-E8A4-98C3-7E86646E2EBB}"/>
              </a:ext>
            </a:extLst>
          </p:cNvPr>
          <p:cNvSpPr/>
          <p:nvPr/>
        </p:nvSpPr>
        <p:spPr>
          <a:xfrm>
            <a:off x="4927445" y="3816632"/>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Nano-Microsystems for Life Sciences</a:t>
            </a:r>
            <a:endParaRPr lang="de-DE" sz="1500" dirty="0">
              <a:solidFill>
                <a:schemeClr val="bg1"/>
              </a:solidFill>
            </a:endParaRPr>
          </a:p>
        </p:txBody>
      </p:sp>
      <p:sp>
        <p:nvSpPr>
          <p:cNvPr id="30" name="Rectangle: Rounded Corners 29">
            <a:extLst>
              <a:ext uri="{FF2B5EF4-FFF2-40B4-BE49-F238E27FC236}">
                <a16:creationId xmlns:a16="http://schemas.microsoft.com/office/drawing/2014/main" id="{CCA5F2A9-4B5D-623C-459E-BB4942C06BCC}"/>
              </a:ext>
            </a:extLst>
          </p:cNvPr>
          <p:cNvSpPr/>
          <p:nvPr/>
        </p:nvSpPr>
        <p:spPr>
          <a:xfrm>
            <a:off x="4550290" y="2024232"/>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Radiopharmaceutical and Chemical Biology</a:t>
            </a:r>
            <a:endParaRPr lang="de-DE" sz="1500" dirty="0">
              <a:solidFill>
                <a:schemeClr val="bg1"/>
              </a:solidFill>
            </a:endParaRPr>
          </a:p>
        </p:txBody>
      </p:sp>
      <p:sp>
        <p:nvSpPr>
          <p:cNvPr id="34" name="Rectangle: Rounded Corners 33">
            <a:extLst>
              <a:ext uri="{FF2B5EF4-FFF2-40B4-BE49-F238E27FC236}">
                <a16:creationId xmlns:a16="http://schemas.microsoft.com/office/drawing/2014/main" id="{9EA858A6-C12B-DDB4-E5E5-FD0C40372D3C}"/>
              </a:ext>
            </a:extLst>
          </p:cNvPr>
          <p:cNvSpPr/>
          <p:nvPr/>
        </p:nvSpPr>
        <p:spPr>
          <a:xfrm>
            <a:off x="4550290" y="4424055"/>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Experimental Neurooncological Radiopharmacy</a:t>
            </a:r>
            <a:endParaRPr lang="de-DE" sz="1500" dirty="0">
              <a:solidFill>
                <a:schemeClr val="bg1"/>
              </a:solidFill>
            </a:endParaRPr>
          </a:p>
        </p:txBody>
      </p:sp>
      <p:sp>
        <p:nvSpPr>
          <p:cNvPr id="24" name="Rectangle: Rounded Corners 23">
            <a:extLst>
              <a:ext uri="{FF2B5EF4-FFF2-40B4-BE49-F238E27FC236}">
                <a16:creationId xmlns:a16="http://schemas.microsoft.com/office/drawing/2014/main" id="{DF1050E3-B2A6-721A-284D-21E1CD96EBDB}"/>
              </a:ext>
            </a:extLst>
          </p:cNvPr>
          <p:cNvSpPr/>
          <p:nvPr/>
        </p:nvSpPr>
        <p:spPr>
          <a:xfrm>
            <a:off x="4278089" y="1424276"/>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Medicinal Radiochemistry</a:t>
            </a:r>
            <a:endParaRPr lang="de-DE" sz="1500" dirty="0">
              <a:solidFill>
                <a:schemeClr val="bg1"/>
              </a:solidFill>
            </a:endParaRPr>
          </a:p>
        </p:txBody>
      </p:sp>
      <p:sp>
        <p:nvSpPr>
          <p:cNvPr id="35" name="Rectangle: Rounded Corners 34">
            <a:extLst>
              <a:ext uri="{FF2B5EF4-FFF2-40B4-BE49-F238E27FC236}">
                <a16:creationId xmlns:a16="http://schemas.microsoft.com/office/drawing/2014/main" id="{44AC1021-2F90-959C-78F6-F0466B794FB2}"/>
              </a:ext>
            </a:extLst>
          </p:cNvPr>
          <p:cNvSpPr/>
          <p:nvPr/>
        </p:nvSpPr>
        <p:spPr>
          <a:xfrm>
            <a:off x="4278089" y="5024009"/>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bg1"/>
                </a:solidFill>
              </a:rPr>
              <a:t>Targetry</a:t>
            </a:r>
            <a:r>
              <a:rPr lang="en-US" sz="1500" dirty="0">
                <a:solidFill>
                  <a:schemeClr val="bg1"/>
                </a:solidFill>
              </a:rPr>
              <a:t>, Target Chemistry and Radiopharmacy</a:t>
            </a:r>
            <a:endParaRPr lang="de-DE" sz="1500" dirty="0">
              <a:solidFill>
                <a:schemeClr val="bg1"/>
              </a:solidFill>
            </a:endParaRPr>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Departments</a:t>
            </a:r>
          </a:p>
        </p:txBody>
      </p:sp>
    </p:spTree>
    <p:extLst>
      <p:ext uri="{BB962C8B-B14F-4D97-AF65-F5344CB8AC3E}">
        <p14:creationId xmlns:p14="http://schemas.microsoft.com/office/powerpoint/2010/main" val="70718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A15430B8-D3AA-3675-C4E4-26C1C1467ABA}"/>
              </a:ext>
            </a:extLst>
          </p:cNvPr>
          <p:cNvPicPr>
            <a:picLocks noChangeAspect="1"/>
          </p:cNvPicPr>
          <p:nvPr/>
        </p:nvPicPr>
        <p:blipFill>
          <a:blip r:embed="rId3"/>
          <a:srcRect l="32105" t="13870" r="23043" b="8803"/>
          <a:stretch/>
        </p:blipFill>
        <p:spPr>
          <a:xfrm>
            <a:off x="1931437" y="1328372"/>
            <a:ext cx="2346652" cy="2346652"/>
          </a:xfrm>
          <a:custGeom>
            <a:avLst/>
            <a:gdLst>
              <a:gd name="connsiteX0" fmla="*/ 1800000 w 3600000"/>
              <a:gd name="connsiteY0" fmla="*/ 0 h 3600000"/>
              <a:gd name="connsiteX1" fmla="*/ 3600000 w 3600000"/>
              <a:gd name="connsiteY1" fmla="*/ 1800000 h 3600000"/>
              <a:gd name="connsiteX2" fmla="*/ 1800000 w 3600000"/>
              <a:gd name="connsiteY2" fmla="*/ 3600000 h 3600000"/>
              <a:gd name="connsiteX3" fmla="*/ 0 w 3600000"/>
              <a:gd name="connsiteY3" fmla="*/ 1800000 h 3600000"/>
              <a:gd name="connsiteX4" fmla="*/ 1800000 w 3600000"/>
              <a:gd name="connsiteY4" fmla="*/ 0 h 36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3600000">
                <a:moveTo>
                  <a:pt x="1800000" y="0"/>
                </a:moveTo>
                <a:cubicBezTo>
                  <a:pt x="2794113" y="0"/>
                  <a:pt x="3600000" y="805887"/>
                  <a:pt x="3600000" y="1800000"/>
                </a:cubicBezTo>
                <a:cubicBezTo>
                  <a:pt x="3600000" y="2794113"/>
                  <a:pt x="2794113" y="3600000"/>
                  <a:pt x="1800000" y="3600000"/>
                </a:cubicBezTo>
                <a:cubicBezTo>
                  <a:pt x="805887" y="3600000"/>
                  <a:pt x="0" y="2794113"/>
                  <a:pt x="0" y="1800000"/>
                </a:cubicBezTo>
                <a:cubicBezTo>
                  <a:pt x="0" y="805887"/>
                  <a:pt x="805887" y="0"/>
                  <a:pt x="1800000" y="0"/>
                </a:cubicBezTo>
                <a:close/>
              </a:path>
            </a:pathLst>
          </a:custGeom>
          <a:ln w="28575">
            <a:solidFill>
              <a:srgbClr val="F0781E"/>
            </a:solidFill>
          </a:ln>
        </p:spPr>
      </p:pic>
      <p:sp>
        <p:nvSpPr>
          <p:cNvPr id="2" name="Titel 1"/>
          <p:cNvSpPr>
            <a:spLocks noGrp="1"/>
          </p:cNvSpPr>
          <p:nvPr>
            <p:ph type="title"/>
          </p:nvPr>
        </p:nvSpPr>
        <p:spPr/>
        <p:txBody>
          <a:bodyPr>
            <a:normAutofit fontScale="90000"/>
          </a:bodyPr>
          <a:lstStyle/>
          <a:p>
            <a:r>
              <a:rPr lang="en-US" dirty="0"/>
              <a:t>Institute of Radiopharmaceutical Cancer Research</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3</a:t>
            </a:fld>
            <a:endParaRPr lang="en-US" dirty="0"/>
          </a:p>
        </p:txBody>
      </p:sp>
      <p:sp>
        <p:nvSpPr>
          <p:cNvPr id="32" name="Rectangle: Rounded Corners 31">
            <a:extLst>
              <a:ext uri="{FF2B5EF4-FFF2-40B4-BE49-F238E27FC236}">
                <a16:creationId xmlns:a16="http://schemas.microsoft.com/office/drawing/2014/main" id="{138213A5-2234-63E0-9127-BFA3F7502A39}"/>
              </a:ext>
            </a:extLst>
          </p:cNvPr>
          <p:cNvSpPr>
            <a:spLocks noChangeAspect="1"/>
          </p:cNvSpPr>
          <p:nvPr/>
        </p:nvSpPr>
        <p:spPr>
          <a:xfrm>
            <a:off x="5152732" y="2362751"/>
            <a:ext cx="3492000" cy="26482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rPr>
              <a:t>Radioimmunology</a:t>
            </a:r>
            <a:endParaRPr lang="de-DE" sz="1000" dirty="0">
              <a:solidFill>
                <a:schemeClr val="bg1"/>
              </a:solidFill>
            </a:endParaRPr>
          </a:p>
        </p:txBody>
      </p:sp>
      <p:sp>
        <p:nvSpPr>
          <p:cNvPr id="31" name="Rectangle: Rounded Corners 30">
            <a:extLst>
              <a:ext uri="{FF2B5EF4-FFF2-40B4-BE49-F238E27FC236}">
                <a16:creationId xmlns:a16="http://schemas.microsoft.com/office/drawing/2014/main" id="{64B600F4-C7DB-ADE6-0D4F-C0A41B3C8C3F}"/>
              </a:ext>
            </a:extLst>
          </p:cNvPr>
          <p:cNvSpPr>
            <a:spLocks noChangeAspect="1"/>
          </p:cNvSpPr>
          <p:nvPr/>
        </p:nvSpPr>
        <p:spPr>
          <a:xfrm>
            <a:off x="4927445" y="1963788"/>
            <a:ext cx="3492000" cy="26482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rPr>
              <a:t>Positron Emission Tomography</a:t>
            </a:r>
            <a:endParaRPr lang="de-DE" sz="1000" dirty="0">
              <a:solidFill>
                <a:schemeClr val="bg1"/>
              </a:solidFill>
            </a:endParaRPr>
          </a:p>
        </p:txBody>
      </p:sp>
      <p:sp>
        <p:nvSpPr>
          <p:cNvPr id="33" name="Rectangle: Rounded Corners 32">
            <a:extLst>
              <a:ext uri="{FF2B5EF4-FFF2-40B4-BE49-F238E27FC236}">
                <a16:creationId xmlns:a16="http://schemas.microsoft.com/office/drawing/2014/main" id="{1D8C15EE-C4B1-E8A4-98C3-7E86646E2EBB}"/>
              </a:ext>
            </a:extLst>
          </p:cNvPr>
          <p:cNvSpPr>
            <a:spLocks noChangeAspect="1"/>
          </p:cNvSpPr>
          <p:nvPr/>
        </p:nvSpPr>
        <p:spPr>
          <a:xfrm>
            <a:off x="4927445" y="2761714"/>
            <a:ext cx="3492000" cy="26482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rPr>
              <a:t>Nano-Microsystems for Life Sciences</a:t>
            </a:r>
            <a:endParaRPr lang="de-DE" sz="1000" dirty="0">
              <a:solidFill>
                <a:schemeClr val="bg1"/>
              </a:solidFill>
            </a:endParaRPr>
          </a:p>
        </p:txBody>
      </p:sp>
      <p:sp>
        <p:nvSpPr>
          <p:cNvPr id="30" name="Rectangle: Rounded Corners 29">
            <a:extLst>
              <a:ext uri="{FF2B5EF4-FFF2-40B4-BE49-F238E27FC236}">
                <a16:creationId xmlns:a16="http://schemas.microsoft.com/office/drawing/2014/main" id="{CCA5F2A9-4B5D-623C-459E-BB4942C06BCC}"/>
              </a:ext>
            </a:extLst>
          </p:cNvPr>
          <p:cNvSpPr>
            <a:spLocks noChangeAspect="1"/>
          </p:cNvSpPr>
          <p:nvPr/>
        </p:nvSpPr>
        <p:spPr>
          <a:xfrm>
            <a:off x="4550290" y="1564825"/>
            <a:ext cx="3492000" cy="26482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rPr>
              <a:t>Radiopharmaceutical and Chemical Biology</a:t>
            </a:r>
            <a:endParaRPr lang="de-DE" sz="1000" dirty="0">
              <a:solidFill>
                <a:schemeClr val="bg1"/>
              </a:solidFill>
            </a:endParaRPr>
          </a:p>
        </p:txBody>
      </p:sp>
      <p:sp>
        <p:nvSpPr>
          <p:cNvPr id="34" name="Rectangle: Rounded Corners 33">
            <a:extLst>
              <a:ext uri="{FF2B5EF4-FFF2-40B4-BE49-F238E27FC236}">
                <a16:creationId xmlns:a16="http://schemas.microsoft.com/office/drawing/2014/main" id="{9EA858A6-C12B-DDB4-E5E5-FD0C40372D3C}"/>
              </a:ext>
            </a:extLst>
          </p:cNvPr>
          <p:cNvSpPr>
            <a:spLocks noChangeAspect="1"/>
          </p:cNvSpPr>
          <p:nvPr/>
        </p:nvSpPr>
        <p:spPr>
          <a:xfrm>
            <a:off x="4550290" y="3160677"/>
            <a:ext cx="3492000" cy="26482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rPr>
              <a:t>Experimental Neurooncological Radiopharmacy</a:t>
            </a:r>
            <a:endParaRPr lang="de-DE" sz="1000" dirty="0">
              <a:solidFill>
                <a:schemeClr val="bg1"/>
              </a:solidFill>
            </a:endParaRPr>
          </a:p>
        </p:txBody>
      </p:sp>
      <p:sp>
        <p:nvSpPr>
          <p:cNvPr id="24" name="Rectangle: Rounded Corners 23">
            <a:extLst>
              <a:ext uri="{FF2B5EF4-FFF2-40B4-BE49-F238E27FC236}">
                <a16:creationId xmlns:a16="http://schemas.microsoft.com/office/drawing/2014/main" id="{DF1050E3-B2A6-721A-284D-21E1CD96EBDB}"/>
              </a:ext>
            </a:extLst>
          </p:cNvPr>
          <p:cNvSpPr>
            <a:spLocks noChangeAspect="1"/>
          </p:cNvSpPr>
          <p:nvPr/>
        </p:nvSpPr>
        <p:spPr>
          <a:xfrm>
            <a:off x="4278089" y="1165861"/>
            <a:ext cx="3492000" cy="264821"/>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rPr>
              <a:t>Medicinal Radiochemistry</a:t>
            </a:r>
            <a:endParaRPr lang="de-DE" sz="1000" dirty="0">
              <a:solidFill>
                <a:schemeClr val="bg1"/>
              </a:solidFill>
            </a:endParaRPr>
          </a:p>
        </p:txBody>
      </p:sp>
      <p:sp>
        <p:nvSpPr>
          <p:cNvPr id="35" name="Rectangle: Rounded Corners 34">
            <a:extLst>
              <a:ext uri="{FF2B5EF4-FFF2-40B4-BE49-F238E27FC236}">
                <a16:creationId xmlns:a16="http://schemas.microsoft.com/office/drawing/2014/main" id="{44AC1021-2F90-959C-78F6-F0466B794FB2}"/>
              </a:ext>
            </a:extLst>
          </p:cNvPr>
          <p:cNvSpPr>
            <a:spLocks noChangeAspect="1"/>
          </p:cNvSpPr>
          <p:nvPr/>
        </p:nvSpPr>
        <p:spPr>
          <a:xfrm>
            <a:off x="4278089" y="3559641"/>
            <a:ext cx="3492000" cy="26482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a:solidFill>
                  <a:schemeClr val="bg1"/>
                </a:solidFill>
              </a:rPr>
              <a:t>Targetry</a:t>
            </a:r>
            <a:r>
              <a:rPr lang="en-US" sz="1000" dirty="0">
                <a:solidFill>
                  <a:schemeClr val="bg1"/>
                </a:solidFill>
              </a:rPr>
              <a:t>, Target Chemistry and Radiopharmacy</a:t>
            </a:r>
            <a:endParaRPr lang="de-DE" sz="1000" dirty="0">
              <a:solidFill>
                <a:schemeClr val="bg1"/>
              </a:solidFill>
            </a:endParaRPr>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Departments</a:t>
            </a:r>
          </a:p>
        </p:txBody>
      </p:sp>
      <p:graphicFrame>
        <p:nvGraphicFramePr>
          <p:cNvPr id="4" name="Table 3">
            <a:extLst>
              <a:ext uri="{FF2B5EF4-FFF2-40B4-BE49-F238E27FC236}">
                <a16:creationId xmlns:a16="http://schemas.microsoft.com/office/drawing/2014/main" id="{018BC1C1-03F0-4FCE-85D3-D9FC04C02025}"/>
              </a:ext>
            </a:extLst>
          </p:cNvPr>
          <p:cNvGraphicFramePr>
            <a:graphicFrameLocks noGrp="1"/>
          </p:cNvGraphicFramePr>
          <p:nvPr>
            <p:extLst>
              <p:ext uri="{D42A27DB-BD31-4B8C-83A1-F6EECF244321}">
                <p14:modId xmlns:p14="http://schemas.microsoft.com/office/powerpoint/2010/main" val="2341069008"/>
              </p:ext>
            </p:extLst>
          </p:nvPr>
        </p:nvGraphicFramePr>
        <p:xfrm>
          <a:off x="472453" y="4862311"/>
          <a:ext cx="10388071" cy="1232452"/>
        </p:xfrm>
        <a:graphic>
          <a:graphicData uri="http://schemas.openxmlformats.org/drawingml/2006/table">
            <a:tbl>
              <a:tblPr firstRow="1" bandRow="1">
                <a:effectLst>
                  <a:outerShdw blurRad="50800" dist="38100" dir="8100000" algn="tr" rotWithShape="0">
                    <a:prstClr val="black">
                      <a:alpha val="40000"/>
                    </a:prstClr>
                  </a:outerShdw>
                </a:effectLst>
                <a:tableStyleId>{5940675A-B579-460E-94D1-54222C63F5DA}</a:tableStyleId>
              </a:tblPr>
              <a:tblGrid>
                <a:gridCol w="1720781">
                  <a:extLst>
                    <a:ext uri="{9D8B030D-6E8A-4147-A177-3AD203B41FA5}">
                      <a16:colId xmlns:a16="http://schemas.microsoft.com/office/drawing/2014/main" val="1004728220"/>
                    </a:ext>
                  </a:extLst>
                </a:gridCol>
                <a:gridCol w="1736035">
                  <a:extLst>
                    <a:ext uri="{9D8B030D-6E8A-4147-A177-3AD203B41FA5}">
                      <a16:colId xmlns:a16="http://schemas.microsoft.com/office/drawing/2014/main" val="2241248183"/>
                    </a:ext>
                  </a:extLst>
                </a:gridCol>
                <a:gridCol w="1707322">
                  <a:extLst>
                    <a:ext uri="{9D8B030D-6E8A-4147-A177-3AD203B41FA5}">
                      <a16:colId xmlns:a16="http://schemas.microsoft.com/office/drawing/2014/main" val="1710079"/>
                    </a:ext>
                  </a:extLst>
                </a:gridCol>
                <a:gridCol w="1710267">
                  <a:extLst>
                    <a:ext uri="{9D8B030D-6E8A-4147-A177-3AD203B41FA5}">
                      <a16:colId xmlns:a16="http://schemas.microsoft.com/office/drawing/2014/main" val="2011126214"/>
                    </a:ext>
                  </a:extLst>
                </a:gridCol>
                <a:gridCol w="1718733">
                  <a:extLst>
                    <a:ext uri="{9D8B030D-6E8A-4147-A177-3AD203B41FA5}">
                      <a16:colId xmlns:a16="http://schemas.microsoft.com/office/drawing/2014/main" val="3008279907"/>
                    </a:ext>
                  </a:extLst>
                </a:gridCol>
                <a:gridCol w="1794933">
                  <a:extLst>
                    <a:ext uri="{9D8B030D-6E8A-4147-A177-3AD203B41FA5}">
                      <a16:colId xmlns:a16="http://schemas.microsoft.com/office/drawing/2014/main" val="3637681514"/>
                    </a:ext>
                  </a:extLst>
                </a:gridCol>
              </a:tblGrid>
              <a:tr h="1232452">
                <a:tc>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GB" dirty="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22360582"/>
                  </a:ext>
                </a:extLst>
              </a:tr>
            </a:tbl>
          </a:graphicData>
        </a:graphic>
      </p:graphicFrame>
      <p:grpSp>
        <p:nvGrpSpPr>
          <p:cNvPr id="8" name="Gruppieren 27">
            <a:extLst>
              <a:ext uri="{FF2B5EF4-FFF2-40B4-BE49-F238E27FC236}">
                <a16:creationId xmlns:a16="http://schemas.microsoft.com/office/drawing/2014/main" id="{67254BBB-1C4D-F931-E6E3-140BBFD8FED2}"/>
              </a:ext>
            </a:extLst>
          </p:cNvPr>
          <p:cNvGrpSpPr/>
          <p:nvPr/>
        </p:nvGrpSpPr>
        <p:grpSpPr>
          <a:xfrm>
            <a:off x="11106057" y="3936189"/>
            <a:ext cx="772893" cy="946368"/>
            <a:chOff x="4895850" y="2028825"/>
            <a:chExt cx="2400300" cy="2800350"/>
          </a:xfrm>
        </p:grpSpPr>
        <p:pic>
          <p:nvPicPr>
            <p:cNvPr id="9" name="Grafik 32">
              <a:extLst>
                <a:ext uri="{FF2B5EF4-FFF2-40B4-BE49-F238E27FC236}">
                  <a16:creationId xmlns:a16="http://schemas.microsoft.com/office/drawing/2014/main" id="{B4EAECD8-3B7A-F36D-B71F-E03A30BB18DA}"/>
                </a:ext>
              </a:extLst>
            </p:cNvPr>
            <p:cNvPicPr>
              <a:picLocks noChangeAspect="1"/>
            </p:cNvPicPr>
            <p:nvPr/>
          </p:nvPicPr>
          <p:blipFill>
            <a:blip r:embed="rId4"/>
            <a:stretch>
              <a:fillRect/>
            </a:stretch>
          </p:blipFill>
          <p:spPr>
            <a:xfrm>
              <a:off x="4895850" y="2028825"/>
              <a:ext cx="2400300" cy="2800350"/>
            </a:xfrm>
            <a:prstGeom prst="rect">
              <a:avLst/>
            </a:prstGeom>
          </p:spPr>
        </p:pic>
        <p:sp>
          <p:nvSpPr>
            <p:cNvPr id="10" name="Rechteck 34">
              <a:extLst>
                <a:ext uri="{FF2B5EF4-FFF2-40B4-BE49-F238E27FC236}">
                  <a16:creationId xmlns:a16="http://schemas.microsoft.com/office/drawing/2014/main" id="{033F2FDF-A5E9-E55E-E0FA-5C44D8293E67}"/>
                </a:ext>
              </a:extLst>
            </p:cNvPr>
            <p:cNvSpPr/>
            <p:nvPr/>
          </p:nvSpPr>
          <p:spPr>
            <a:xfrm>
              <a:off x="4969933" y="2146238"/>
              <a:ext cx="518698" cy="6792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00" dirty="0">
                <a:solidFill>
                  <a:schemeClr val="bg1"/>
                </a:solidFill>
              </a:endParaRPr>
            </a:p>
          </p:txBody>
        </p:sp>
      </p:grpSp>
      <p:pic>
        <p:nvPicPr>
          <p:cNvPr id="11" name="Grafik 20">
            <a:extLst>
              <a:ext uri="{FF2B5EF4-FFF2-40B4-BE49-F238E27FC236}">
                <a16:creationId xmlns:a16="http://schemas.microsoft.com/office/drawing/2014/main" id="{20219739-AABF-3280-53B8-090C37DAB8C7}"/>
              </a:ext>
            </a:extLst>
          </p:cNvPr>
          <p:cNvPicPr>
            <a:picLocks noChangeAspect="1"/>
          </p:cNvPicPr>
          <p:nvPr/>
        </p:nvPicPr>
        <p:blipFill>
          <a:blip r:embed="rId5"/>
          <a:stretch>
            <a:fillRect/>
          </a:stretch>
        </p:blipFill>
        <p:spPr>
          <a:xfrm>
            <a:off x="4775188" y="5229959"/>
            <a:ext cx="743620" cy="724847"/>
          </a:xfrm>
          <a:prstGeom prst="rect">
            <a:avLst/>
          </a:prstGeom>
          <a:ln>
            <a:noFill/>
          </a:ln>
        </p:spPr>
      </p:pic>
      <p:pic>
        <p:nvPicPr>
          <p:cNvPr id="12" name="Picture 34">
            <a:extLst>
              <a:ext uri="{FF2B5EF4-FFF2-40B4-BE49-F238E27FC236}">
                <a16:creationId xmlns:a16="http://schemas.microsoft.com/office/drawing/2014/main" id="{A551D1E2-ADF1-B3C7-5A67-AF2E2AC1EE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2287" r="15839" b="1781"/>
          <a:stretch/>
        </p:blipFill>
        <p:spPr>
          <a:xfrm>
            <a:off x="687092" y="5020723"/>
            <a:ext cx="1250015" cy="850870"/>
          </a:xfrm>
          <a:prstGeom prst="rect">
            <a:avLst/>
          </a:prstGeom>
          <a:ln>
            <a:noFill/>
          </a:ln>
          <a:effectLst>
            <a:outerShdw blurRad="50800" dist="38100" dir="8100000" algn="tr" rotWithShape="0">
              <a:prstClr val="black">
                <a:alpha val="40000"/>
              </a:prstClr>
            </a:outerShdw>
          </a:effectLst>
        </p:spPr>
      </p:pic>
      <p:pic>
        <p:nvPicPr>
          <p:cNvPr id="13" name="Picture 2">
            <a:extLst>
              <a:ext uri="{FF2B5EF4-FFF2-40B4-BE49-F238E27FC236}">
                <a16:creationId xmlns:a16="http://schemas.microsoft.com/office/drawing/2014/main" id="{A6F18656-EC42-6899-64C7-59AE21ED0026}"/>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112" t="35521" r="35088" b="36663"/>
          <a:stretch/>
        </p:blipFill>
        <p:spPr bwMode="auto">
          <a:xfrm>
            <a:off x="6514543" y="5507645"/>
            <a:ext cx="783550" cy="617677"/>
          </a:xfrm>
          <a:prstGeom prst="rect">
            <a:avLst/>
          </a:prstGeom>
          <a:ln>
            <a:noFill/>
          </a:ln>
          <a:effectLst/>
          <a:extLst>
            <a:ext uri="{909E8E84-426E-40DD-AFC4-6F175D3DCCD1}">
              <a14:hiddenFill xmlns:a14="http://schemas.microsoft.com/office/drawing/2010/main">
                <a:solidFill>
                  <a:srgbClr val="FFFFFF"/>
                </a:solidFill>
              </a14:hiddenFill>
            </a:ext>
          </a:extLst>
        </p:spPr>
      </p:pic>
      <p:graphicFrame>
        <p:nvGraphicFramePr>
          <p:cNvPr id="14" name="Content Placeholder 24">
            <a:extLst>
              <a:ext uri="{FF2B5EF4-FFF2-40B4-BE49-F238E27FC236}">
                <a16:creationId xmlns:a16="http://schemas.microsoft.com/office/drawing/2014/main" id="{E97055F3-3ADC-806E-0AD0-664A6A8B6E13}"/>
              </a:ext>
            </a:extLst>
          </p:cNvPr>
          <p:cNvGraphicFramePr>
            <a:graphicFrameLocks/>
          </p:cNvGraphicFramePr>
          <p:nvPr>
            <p:extLst>
              <p:ext uri="{D42A27DB-BD31-4B8C-83A1-F6EECF244321}">
                <p14:modId xmlns:p14="http://schemas.microsoft.com/office/powerpoint/2010/main" val="361033176"/>
              </p:ext>
            </p:extLst>
          </p:nvPr>
        </p:nvGraphicFramePr>
        <p:xfrm>
          <a:off x="493092" y="4199044"/>
          <a:ext cx="10698136" cy="60183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5" name="Picture 1">
            <a:extLst>
              <a:ext uri="{FF2B5EF4-FFF2-40B4-BE49-F238E27FC236}">
                <a16:creationId xmlns:a16="http://schemas.microsoft.com/office/drawing/2014/main" id="{3AF6AA3E-AD7A-834F-3A27-6E8C12B47149}"/>
              </a:ext>
            </a:extLst>
          </p:cNvPr>
          <p:cNvPicPr>
            <a:picLocks noChangeAspect="1"/>
          </p:cNvPicPr>
          <p:nvPr/>
        </p:nvPicPr>
        <p:blipFill rotWithShape="1">
          <a:blip r:embed="rId13"/>
          <a:srcRect r="76432"/>
          <a:stretch/>
        </p:blipFill>
        <p:spPr>
          <a:xfrm>
            <a:off x="7522027" y="5004224"/>
            <a:ext cx="1301291" cy="916047"/>
          </a:xfrm>
          <a:prstGeom prst="rect">
            <a:avLst/>
          </a:prstGeom>
          <a:ln w="0">
            <a:noFill/>
          </a:ln>
          <a:effectLst>
            <a:outerShdw blurRad="50800" dist="38100" dir="8100000" algn="tr" rotWithShape="0">
              <a:prstClr val="black">
                <a:alpha val="40000"/>
              </a:prstClr>
            </a:outerShdw>
          </a:effectLst>
        </p:spPr>
      </p:pic>
      <p:pic>
        <p:nvPicPr>
          <p:cNvPr id="16" name="Grafik 25">
            <a:extLst>
              <a:ext uri="{FF2B5EF4-FFF2-40B4-BE49-F238E27FC236}">
                <a16:creationId xmlns:a16="http://schemas.microsoft.com/office/drawing/2014/main" id="{BCA762A2-1A0C-72B9-0DF1-91FDA162DE3D}"/>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514220" y="5403757"/>
            <a:ext cx="1250015" cy="530214"/>
          </a:xfrm>
          <a:prstGeom prst="rect">
            <a:avLst/>
          </a:prstGeom>
          <a:noFill/>
          <a:ln>
            <a:noFill/>
          </a:ln>
        </p:spPr>
      </p:pic>
      <p:pic>
        <p:nvPicPr>
          <p:cNvPr id="17" name="Picture 25">
            <a:extLst>
              <a:ext uri="{FF2B5EF4-FFF2-40B4-BE49-F238E27FC236}">
                <a16:creationId xmlns:a16="http://schemas.microsoft.com/office/drawing/2014/main" id="{B6D52593-A25C-94AD-879E-139CB5C111AA}"/>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44393" t="68765" r="40066" b="6341"/>
          <a:stretch/>
        </p:blipFill>
        <p:spPr>
          <a:xfrm rot="5400000">
            <a:off x="3973456" y="4710407"/>
            <a:ext cx="751643" cy="842833"/>
          </a:xfrm>
          <a:prstGeom prst="rect">
            <a:avLst/>
          </a:prstGeom>
          <a:ln>
            <a:noFill/>
          </a:ln>
        </p:spPr>
      </p:pic>
      <p:pic>
        <p:nvPicPr>
          <p:cNvPr id="18" name="Graphic 7">
            <a:extLst>
              <a:ext uri="{FF2B5EF4-FFF2-40B4-BE49-F238E27FC236}">
                <a16:creationId xmlns:a16="http://schemas.microsoft.com/office/drawing/2014/main" id="{3E6037BF-4B13-D03F-A864-2B9681C41A7C}"/>
              </a:ext>
            </a:extLst>
          </p:cNvPr>
          <p:cNvPicPr>
            <a:picLocks noChangeAspect="1"/>
          </p:cNvPicPr>
          <p:nvPr/>
        </p:nvPicPr>
        <p:blipFill rotWithShape="1">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r="-6"/>
          <a:stretch/>
        </p:blipFill>
        <p:spPr>
          <a:xfrm>
            <a:off x="2311091" y="4959755"/>
            <a:ext cx="1334776" cy="401779"/>
          </a:xfrm>
          <a:prstGeom prst="rect">
            <a:avLst/>
          </a:prstGeom>
        </p:spPr>
      </p:pic>
      <p:pic>
        <p:nvPicPr>
          <p:cNvPr id="19" name="Grafik 24">
            <a:extLst>
              <a:ext uri="{FF2B5EF4-FFF2-40B4-BE49-F238E27FC236}">
                <a16:creationId xmlns:a16="http://schemas.microsoft.com/office/drawing/2014/main" id="{377101BD-C5B5-B033-4D9D-1C805E1987EE}"/>
              </a:ext>
            </a:extLst>
          </p:cNvPr>
          <p:cNvPicPr>
            <a:picLocks noChangeAspect="1"/>
          </p:cNvPicPr>
          <p:nvPr/>
        </p:nvPicPr>
        <p:blipFill rotWithShape="1">
          <a:blip r:embed="rId18"/>
          <a:srcRect l="30068" t="75376" r="56762" b="4429"/>
          <a:stretch/>
        </p:blipFill>
        <p:spPr>
          <a:xfrm>
            <a:off x="5781647" y="4944126"/>
            <a:ext cx="789518" cy="751643"/>
          </a:xfrm>
          <a:prstGeom prst="rect">
            <a:avLst/>
          </a:prstGeom>
          <a:ln>
            <a:noFill/>
          </a:ln>
        </p:spPr>
      </p:pic>
      <p:pic>
        <p:nvPicPr>
          <p:cNvPr id="20" name="Picture 19">
            <a:extLst>
              <a:ext uri="{FF2B5EF4-FFF2-40B4-BE49-F238E27FC236}">
                <a16:creationId xmlns:a16="http://schemas.microsoft.com/office/drawing/2014/main" id="{3B4349BB-51B8-3ECC-4F3E-D70AC952142A}"/>
              </a:ext>
            </a:extLst>
          </p:cNvPr>
          <p:cNvPicPr>
            <a:picLocks noChangeAspect="1"/>
          </p:cNvPicPr>
          <p:nvPr/>
        </p:nvPicPr>
        <p:blipFill>
          <a:blip r:embed="rId19"/>
          <a:stretch>
            <a:fillRect/>
          </a:stretch>
        </p:blipFill>
        <p:spPr>
          <a:xfrm>
            <a:off x="9346186" y="5002913"/>
            <a:ext cx="1272448" cy="963976"/>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3265494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75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7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250"/>
                                        <p:tgtEl>
                                          <p:spTgt spid="16"/>
                                        </p:tgtEl>
                                      </p:cBhvr>
                                    </p:animEffect>
                                    <p:anim calcmode="lin" valueType="num">
                                      <p:cBhvr>
                                        <p:cTn id="17" dur="250" fill="hold"/>
                                        <p:tgtEl>
                                          <p:spTgt spid="16"/>
                                        </p:tgtEl>
                                        <p:attrNameLst>
                                          <p:attrName>ppt_x</p:attrName>
                                        </p:attrNameLst>
                                      </p:cBhvr>
                                      <p:tavLst>
                                        <p:tav tm="0">
                                          <p:val>
                                            <p:strVal val="#ppt_x"/>
                                          </p:val>
                                        </p:tav>
                                        <p:tav tm="100000">
                                          <p:val>
                                            <p:strVal val="#ppt_x"/>
                                          </p:val>
                                        </p:tav>
                                      </p:tavLst>
                                    </p:anim>
                                    <p:anim calcmode="lin" valueType="num">
                                      <p:cBhvr>
                                        <p:cTn id="18" dur="25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7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50"/>
                                        <p:tgtEl>
                                          <p:spTgt spid="12"/>
                                        </p:tgtEl>
                                      </p:cBhvr>
                                    </p:animEffect>
                                    <p:anim calcmode="lin" valueType="num">
                                      <p:cBhvr>
                                        <p:cTn id="22" dur="250" fill="hold"/>
                                        <p:tgtEl>
                                          <p:spTgt spid="12"/>
                                        </p:tgtEl>
                                        <p:attrNameLst>
                                          <p:attrName>ppt_x</p:attrName>
                                        </p:attrNameLst>
                                      </p:cBhvr>
                                      <p:tavLst>
                                        <p:tav tm="0">
                                          <p:val>
                                            <p:strVal val="#ppt_x"/>
                                          </p:val>
                                        </p:tav>
                                        <p:tav tm="100000">
                                          <p:val>
                                            <p:strVal val="#ppt_x"/>
                                          </p:val>
                                        </p:tav>
                                      </p:tavLst>
                                    </p:anim>
                                    <p:anim calcmode="lin" valueType="num">
                                      <p:cBhvr>
                                        <p:cTn id="23" dur="25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250"/>
                                        <p:tgtEl>
                                          <p:spTgt spid="17"/>
                                        </p:tgtEl>
                                      </p:cBhvr>
                                    </p:animEffect>
                                    <p:anim calcmode="lin" valueType="num">
                                      <p:cBhvr>
                                        <p:cTn id="27" dur="250" fill="hold"/>
                                        <p:tgtEl>
                                          <p:spTgt spid="17"/>
                                        </p:tgtEl>
                                        <p:attrNameLst>
                                          <p:attrName>ppt_x</p:attrName>
                                        </p:attrNameLst>
                                      </p:cBhvr>
                                      <p:tavLst>
                                        <p:tav tm="0">
                                          <p:val>
                                            <p:strVal val="#ppt_x"/>
                                          </p:val>
                                        </p:tav>
                                        <p:tav tm="100000">
                                          <p:val>
                                            <p:strVal val="#ppt_x"/>
                                          </p:val>
                                        </p:tav>
                                      </p:tavLst>
                                    </p:anim>
                                    <p:anim calcmode="lin" valueType="num">
                                      <p:cBhvr>
                                        <p:cTn id="28" dur="25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75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anim calcmode="lin" valueType="num">
                                      <p:cBhvr>
                                        <p:cTn id="32" dur="250" fill="hold"/>
                                        <p:tgtEl>
                                          <p:spTgt spid="11"/>
                                        </p:tgtEl>
                                        <p:attrNameLst>
                                          <p:attrName>ppt_x</p:attrName>
                                        </p:attrNameLst>
                                      </p:cBhvr>
                                      <p:tavLst>
                                        <p:tav tm="0">
                                          <p:val>
                                            <p:strVal val="#ppt_x"/>
                                          </p:val>
                                        </p:tav>
                                        <p:tav tm="100000">
                                          <p:val>
                                            <p:strVal val="#ppt_x"/>
                                          </p:val>
                                        </p:tav>
                                      </p:tavLst>
                                    </p:anim>
                                    <p:anim calcmode="lin" valueType="num">
                                      <p:cBhvr>
                                        <p:cTn id="33" dur="25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75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anim calcmode="lin" valueType="num">
                                      <p:cBhvr>
                                        <p:cTn id="37" dur="250" fill="hold"/>
                                        <p:tgtEl>
                                          <p:spTgt spid="19"/>
                                        </p:tgtEl>
                                        <p:attrNameLst>
                                          <p:attrName>ppt_x</p:attrName>
                                        </p:attrNameLst>
                                      </p:cBhvr>
                                      <p:tavLst>
                                        <p:tav tm="0">
                                          <p:val>
                                            <p:strVal val="#ppt_x"/>
                                          </p:val>
                                        </p:tav>
                                        <p:tav tm="100000">
                                          <p:val>
                                            <p:strVal val="#ppt_x"/>
                                          </p:val>
                                        </p:tav>
                                      </p:tavLst>
                                    </p:anim>
                                    <p:anim calcmode="lin" valueType="num">
                                      <p:cBhvr>
                                        <p:cTn id="38" dur="25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75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7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250"/>
                                        <p:tgtEl>
                                          <p:spTgt spid="15"/>
                                        </p:tgtEl>
                                      </p:cBhvr>
                                    </p:animEffect>
                                    <p:anim calcmode="lin" valueType="num">
                                      <p:cBhvr>
                                        <p:cTn id="47" dur="250" fill="hold"/>
                                        <p:tgtEl>
                                          <p:spTgt spid="15"/>
                                        </p:tgtEl>
                                        <p:attrNameLst>
                                          <p:attrName>ppt_x</p:attrName>
                                        </p:attrNameLst>
                                      </p:cBhvr>
                                      <p:tavLst>
                                        <p:tav tm="0">
                                          <p:val>
                                            <p:strVal val="#ppt_x"/>
                                          </p:val>
                                        </p:tav>
                                        <p:tav tm="100000">
                                          <p:val>
                                            <p:strVal val="#ppt_x"/>
                                          </p:val>
                                        </p:tav>
                                      </p:tavLst>
                                    </p:anim>
                                    <p:anim calcmode="lin" valueType="num">
                                      <p:cBhvr>
                                        <p:cTn id="48" dur="25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75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250"/>
                                        <p:tgtEl>
                                          <p:spTgt spid="20"/>
                                        </p:tgtEl>
                                      </p:cBhvr>
                                    </p:animEffect>
                                    <p:anim calcmode="lin" valueType="num">
                                      <p:cBhvr>
                                        <p:cTn id="52" dur="250" fill="hold"/>
                                        <p:tgtEl>
                                          <p:spTgt spid="20"/>
                                        </p:tgtEl>
                                        <p:attrNameLst>
                                          <p:attrName>ppt_x</p:attrName>
                                        </p:attrNameLst>
                                      </p:cBhvr>
                                      <p:tavLst>
                                        <p:tav tm="0">
                                          <p:val>
                                            <p:strVal val="#ppt_x"/>
                                          </p:val>
                                        </p:tav>
                                        <p:tav tm="100000">
                                          <p:val>
                                            <p:strVal val="#ppt_x"/>
                                          </p:val>
                                        </p:tav>
                                      </p:tavLst>
                                    </p:anim>
                                    <p:anim calcmode="lin" valueType="num">
                                      <p:cBhvr>
                                        <p:cTn id="53" dur="25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75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250"/>
                                        <p:tgtEl>
                                          <p:spTgt spid="4"/>
                                        </p:tgtEl>
                                      </p:cBhvr>
                                    </p:animEffect>
                                    <p:anim calcmode="lin" valueType="num">
                                      <p:cBhvr>
                                        <p:cTn id="57" dur="250" fill="hold"/>
                                        <p:tgtEl>
                                          <p:spTgt spid="4"/>
                                        </p:tgtEl>
                                        <p:attrNameLst>
                                          <p:attrName>ppt_x</p:attrName>
                                        </p:attrNameLst>
                                      </p:cBhvr>
                                      <p:tavLst>
                                        <p:tav tm="0">
                                          <p:val>
                                            <p:strVal val="#ppt_x"/>
                                          </p:val>
                                        </p:tav>
                                        <p:tav tm="100000">
                                          <p:val>
                                            <p:strVal val="#ppt_x"/>
                                          </p:val>
                                        </p:tav>
                                      </p:tavLst>
                                    </p:anim>
                                    <p:anim calcmode="lin" valueType="num">
                                      <p:cBhvr>
                                        <p:cTn id="58" dur="250" fill="hold"/>
                                        <p:tgtEl>
                                          <p:spTgt spid="4"/>
                                        </p:tgtEl>
                                        <p:attrNameLst>
                                          <p:attrName>ppt_y</p:attrName>
                                        </p:attrNameLst>
                                      </p:cBhvr>
                                      <p:tavLst>
                                        <p:tav tm="0">
                                          <p:val>
                                            <p:strVal val="#ppt_y+.1"/>
                                          </p:val>
                                        </p:tav>
                                        <p:tav tm="100000">
                                          <p:val>
                                            <p:strVal val="#ppt_y"/>
                                          </p:val>
                                        </p:tav>
                                      </p:tavLst>
                                    </p:anim>
                                  </p:childTnLst>
                                </p:cTn>
                              </p:par>
                              <p:par>
                                <p:cTn id="59" presetID="10" presetClass="entr" presetSubtype="0" fill="hold" nodeType="withEffect">
                                  <p:stCondLst>
                                    <p:cond delay="75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A15430B8-D3AA-3675-C4E4-26C1C1467ABA}"/>
              </a:ext>
            </a:extLst>
          </p:cNvPr>
          <p:cNvPicPr>
            <a:picLocks noChangeAspect="1"/>
          </p:cNvPicPr>
          <p:nvPr/>
        </p:nvPicPr>
        <p:blipFill>
          <a:blip r:embed="rId3"/>
          <a:srcRect l="32105" t="13870" r="23043" b="8803"/>
          <a:stretch/>
        </p:blipFill>
        <p:spPr>
          <a:xfrm>
            <a:off x="1045090" y="1629000"/>
            <a:ext cx="3600000" cy="3600000"/>
          </a:xfrm>
          <a:custGeom>
            <a:avLst/>
            <a:gdLst>
              <a:gd name="connsiteX0" fmla="*/ 1800000 w 3600000"/>
              <a:gd name="connsiteY0" fmla="*/ 0 h 3600000"/>
              <a:gd name="connsiteX1" fmla="*/ 3600000 w 3600000"/>
              <a:gd name="connsiteY1" fmla="*/ 1800000 h 3600000"/>
              <a:gd name="connsiteX2" fmla="*/ 1800000 w 3600000"/>
              <a:gd name="connsiteY2" fmla="*/ 3600000 h 3600000"/>
              <a:gd name="connsiteX3" fmla="*/ 0 w 3600000"/>
              <a:gd name="connsiteY3" fmla="*/ 1800000 h 3600000"/>
              <a:gd name="connsiteX4" fmla="*/ 1800000 w 3600000"/>
              <a:gd name="connsiteY4" fmla="*/ 0 h 36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3600000">
                <a:moveTo>
                  <a:pt x="1800000" y="0"/>
                </a:moveTo>
                <a:cubicBezTo>
                  <a:pt x="2794113" y="0"/>
                  <a:pt x="3600000" y="805887"/>
                  <a:pt x="3600000" y="1800000"/>
                </a:cubicBezTo>
                <a:cubicBezTo>
                  <a:pt x="3600000" y="2794113"/>
                  <a:pt x="2794113" y="3600000"/>
                  <a:pt x="1800000" y="3600000"/>
                </a:cubicBezTo>
                <a:cubicBezTo>
                  <a:pt x="805887" y="3600000"/>
                  <a:pt x="0" y="2794113"/>
                  <a:pt x="0" y="1800000"/>
                </a:cubicBezTo>
                <a:cubicBezTo>
                  <a:pt x="0" y="805887"/>
                  <a:pt x="805887" y="0"/>
                  <a:pt x="1800000" y="0"/>
                </a:cubicBezTo>
                <a:close/>
              </a:path>
            </a:pathLst>
          </a:custGeom>
          <a:ln w="28575">
            <a:solidFill>
              <a:srgbClr val="F0781E"/>
            </a:solidFill>
          </a:ln>
        </p:spPr>
      </p:pic>
      <p:sp>
        <p:nvSpPr>
          <p:cNvPr id="2" name="Titel 1"/>
          <p:cNvSpPr>
            <a:spLocks noGrp="1"/>
          </p:cNvSpPr>
          <p:nvPr>
            <p:ph type="title"/>
          </p:nvPr>
        </p:nvSpPr>
        <p:spPr/>
        <p:txBody>
          <a:bodyPr>
            <a:normAutofit fontScale="90000"/>
          </a:bodyPr>
          <a:lstStyle/>
          <a:p>
            <a:r>
              <a:rPr lang="en-US" dirty="0"/>
              <a:t>Institute of Radiopharmaceutical Cancer Research</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4</a:t>
            </a:fld>
            <a:endParaRPr lang="en-US" dirty="0"/>
          </a:p>
        </p:txBody>
      </p:sp>
      <p:sp>
        <p:nvSpPr>
          <p:cNvPr id="32" name="Rectangle: Rounded Corners 31">
            <a:extLst>
              <a:ext uri="{FF2B5EF4-FFF2-40B4-BE49-F238E27FC236}">
                <a16:creationId xmlns:a16="http://schemas.microsoft.com/office/drawing/2014/main" id="{138213A5-2234-63E0-9127-BFA3F7502A39}"/>
              </a:ext>
            </a:extLst>
          </p:cNvPr>
          <p:cNvSpPr/>
          <p:nvPr/>
        </p:nvSpPr>
        <p:spPr>
          <a:xfrm>
            <a:off x="5152732" y="3216875"/>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Radioimmunology</a:t>
            </a:r>
            <a:endParaRPr lang="de-DE" sz="1500" dirty="0">
              <a:solidFill>
                <a:schemeClr val="bg1"/>
              </a:solidFill>
            </a:endParaRPr>
          </a:p>
        </p:txBody>
      </p:sp>
      <p:sp>
        <p:nvSpPr>
          <p:cNvPr id="31" name="Rectangle: Rounded Corners 30">
            <a:extLst>
              <a:ext uri="{FF2B5EF4-FFF2-40B4-BE49-F238E27FC236}">
                <a16:creationId xmlns:a16="http://schemas.microsoft.com/office/drawing/2014/main" id="{64B600F4-C7DB-ADE6-0D4F-C0A41B3C8C3F}"/>
              </a:ext>
            </a:extLst>
          </p:cNvPr>
          <p:cNvSpPr/>
          <p:nvPr/>
        </p:nvSpPr>
        <p:spPr>
          <a:xfrm>
            <a:off x="4927445" y="2616720"/>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Positron Emission Tomography</a:t>
            </a:r>
            <a:endParaRPr lang="de-DE" sz="1500" dirty="0">
              <a:solidFill>
                <a:schemeClr val="bg1"/>
              </a:solidFill>
            </a:endParaRPr>
          </a:p>
        </p:txBody>
      </p:sp>
      <p:sp>
        <p:nvSpPr>
          <p:cNvPr id="33" name="Rectangle: Rounded Corners 32">
            <a:extLst>
              <a:ext uri="{FF2B5EF4-FFF2-40B4-BE49-F238E27FC236}">
                <a16:creationId xmlns:a16="http://schemas.microsoft.com/office/drawing/2014/main" id="{1D8C15EE-C4B1-E8A4-98C3-7E86646E2EBB}"/>
              </a:ext>
            </a:extLst>
          </p:cNvPr>
          <p:cNvSpPr/>
          <p:nvPr/>
        </p:nvSpPr>
        <p:spPr>
          <a:xfrm>
            <a:off x="4927445" y="3816632"/>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Nano-Microsystems for Life Sciences</a:t>
            </a:r>
            <a:endParaRPr lang="de-DE" sz="1500" dirty="0">
              <a:solidFill>
                <a:schemeClr val="bg1"/>
              </a:solidFill>
            </a:endParaRPr>
          </a:p>
        </p:txBody>
      </p:sp>
      <p:sp>
        <p:nvSpPr>
          <p:cNvPr id="30" name="Rectangle: Rounded Corners 29">
            <a:extLst>
              <a:ext uri="{FF2B5EF4-FFF2-40B4-BE49-F238E27FC236}">
                <a16:creationId xmlns:a16="http://schemas.microsoft.com/office/drawing/2014/main" id="{CCA5F2A9-4B5D-623C-459E-BB4942C06BCC}"/>
              </a:ext>
            </a:extLst>
          </p:cNvPr>
          <p:cNvSpPr/>
          <p:nvPr/>
        </p:nvSpPr>
        <p:spPr>
          <a:xfrm>
            <a:off x="4550290" y="2024232"/>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Radiopharmaceutical and Chemical Biology</a:t>
            </a:r>
            <a:endParaRPr lang="de-DE" sz="1500" dirty="0">
              <a:solidFill>
                <a:schemeClr val="bg1"/>
              </a:solidFill>
            </a:endParaRPr>
          </a:p>
        </p:txBody>
      </p:sp>
      <p:sp>
        <p:nvSpPr>
          <p:cNvPr id="34" name="Rectangle: Rounded Corners 33">
            <a:extLst>
              <a:ext uri="{FF2B5EF4-FFF2-40B4-BE49-F238E27FC236}">
                <a16:creationId xmlns:a16="http://schemas.microsoft.com/office/drawing/2014/main" id="{9EA858A6-C12B-DDB4-E5E5-FD0C40372D3C}"/>
              </a:ext>
            </a:extLst>
          </p:cNvPr>
          <p:cNvSpPr/>
          <p:nvPr/>
        </p:nvSpPr>
        <p:spPr>
          <a:xfrm>
            <a:off x="4550290" y="4424055"/>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Experimental Neurooncological Radiopharmacy</a:t>
            </a:r>
            <a:endParaRPr lang="de-DE" sz="1500" dirty="0">
              <a:solidFill>
                <a:schemeClr val="bg1"/>
              </a:solidFill>
            </a:endParaRPr>
          </a:p>
        </p:txBody>
      </p:sp>
      <p:sp>
        <p:nvSpPr>
          <p:cNvPr id="24" name="Rectangle: Rounded Corners 23">
            <a:extLst>
              <a:ext uri="{FF2B5EF4-FFF2-40B4-BE49-F238E27FC236}">
                <a16:creationId xmlns:a16="http://schemas.microsoft.com/office/drawing/2014/main" id="{DF1050E3-B2A6-721A-284D-21E1CD96EBDB}"/>
              </a:ext>
            </a:extLst>
          </p:cNvPr>
          <p:cNvSpPr/>
          <p:nvPr/>
        </p:nvSpPr>
        <p:spPr>
          <a:xfrm>
            <a:off x="4278089" y="1424276"/>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Medicinal Radiochemistry</a:t>
            </a:r>
            <a:endParaRPr lang="de-DE" sz="1500" dirty="0">
              <a:solidFill>
                <a:schemeClr val="bg1"/>
              </a:solidFill>
            </a:endParaRPr>
          </a:p>
        </p:txBody>
      </p:sp>
      <p:sp>
        <p:nvSpPr>
          <p:cNvPr id="35" name="Rectangle: Rounded Corners 34">
            <a:extLst>
              <a:ext uri="{FF2B5EF4-FFF2-40B4-BE49-F238E27FC236}">
                <a16:creationId xmlns:a16="http://schemas.microsoft.com/office/drawing/2014/main" id="{44AC1021-2F90-959C-78F6-F0466B794FB2}"/>
              </a:ext>
            </a:extLst>
          </p:cNvPr>
          <p:cNvSpPr/>
          <p:nvPr/>
        </p:nvSpPr>
        <p:spPr>
          <a:xfrm>
            <a:off x="4278089" y="5024009"/>
            <a:ext cx="5402623" cy="409715"/>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bg1"/>
                </a:solidFill>
              </a:rPr>
              <a:t>Targetry</a:t>
            </a:r>
            <a:r>
              <a:rPr lang="en-US" sz="1500" dirty="0">
                <a:solidFill>
                  <a:schemeClr val="bg1"/>
                </a:solidFill>
              </a:rPr>
              <a:t>, Target Chemistry and Radiopharmacy</a:t>
            </a:r>
            <a:endParaRPr lang="de-DE" sz="1500" dirty="0">
              <a:solidFill>
                <a:schemeClr val="bg1"/>
              </a:solidFill>
            </a:endParaRPr>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Departments</a:t>
            </a:r>
          </a:p>
        </p:txBody>
      </p:sp>
    </p:spTree>
    <p:extLst>
      <p:ext uri="{BB962C8B-B14F-4D97-AF65-F5344CB8AC3E}">
        <p14:creationId xmlns:p14="http://schemas.microsoft.com/office/powerpoint/2010/main" val="42933277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A15430B8-D3AA-3675-C4E4-26C1C1467ABA}"/>
              </a:ext>
            </a:extLst>
          </p:cNvPr>
          <p:cNvPicPr>
            <a:picLocks noChangeAspect="1"/>
          </p:cNvPicPr>
          <p:nvPr/>
        </p:nvPicPr>
        <p:blipFill>
          <a:blip r:embed="rId3"/>
          <a:srcRect l="32105" t="13870" r="23043" b="8803"/>
          <a:stretch/>
        </p:blipFill>
        <p:spPr>
          <a:xfrm>
            <a:off x="1045090" y="1629000"/>
            <a:ext cx="3600000" cy="3600000"/>
          </a:xfrm>
          <a:custGeom>
            <a:avLst/>
            <a:gdLst>
              <a:gd name="connsiteX0" fmla="*/ 1800000 w 3600000"/>
              <a:gd name="connsiteY0" fmla="*/ 0 h 3600000"/>
              <a:gd name="connsiteX1" fmla="*/ 3600000 w 3600000"/>
              <a:gd name="connsiteY1" fmla="*/ 1800000 h 3600000"/>
              <a:gd name="connsiteX2" fmla="*/ 1800000 w 3600000"/>
              <a:gd name="connsiteY2" fmla="*/ 3600000 h 3600000"/>
              <a:gd name="connsiteX3" fmla="*/ 0 w 3600000"/>
              <a:gd name="connsiteY3" fmla="*/ 1800000 h 3600000"/>
              <a:gd name="connsiteX4" fmla="*/ 1800000 w 3600000"/>
              <a:gd name="connsiteY4" fmla="*/ 0 h 360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0000" h="3600000">
                <a:moveTo>
                  <a:pt x="1800000" y="0"/>
                </a:moveTo>
                <a:cubicBezTo>
                  <a:pt x="2794113" y="0"/>
                  <a:pt x="3600000" y="805887"/>
                  <a:pt x="3600000" y="1800000"/>
                </a:cubicBezTo>
                <a:cubicBezTo>
                  <a:pt x="3600000" y="2794113"/>
                  <a:pt x="2794113" y="3600000"/>
                  <a:pt x="1800000" y="3600000"/>
                </a:cubicBezTo>
                <a:cubicBezTo>
                  <a:pt x="805887" y="3600000"/>
                  <a:pt x="0" y="2794113"/>
                  <a:pt x="0" y="1800000"/>
                </a:cubicBezTo>
                <a:cubicBezTo>
                  <a:pt x="0" y="805887"/>
                  <a:pt x="805887" y="0"/>
                  <a:pt x="1800000" y="0"/>
                </a:cubicBezTo>
                <a:close/>
              </a:path>
            </a:pathLst>
          </a:custGeom>
          <a:ln w="28575">
            <a:solidFill>
              <a:srgbClr val="F0781E"/>
            </a:solidFill>
          </a:ln>
        </p:spPr>
      </p:pic>
      <p:sp>
        <p:nvSpPr>
          <p:cNvPr id="2" name="Titel 1"/>
          <p:cNvSpPr>
            <a:spLocks noGrp="1"/>
          </p:cNvSpPr>
          <p:nvPr>
            <p:ph type="title"/>
          </p:nvPr>
        </p:nvSpPr>
        <p:spPr/>
        <p:txBody>
          <a:bodyPr>
            <a:normAutofit fontScale="90000"/>
          </a:bodyPr>
          <a:lstStyle/>
          <a:p>
            <a:r>
              <a:rPr lang="en-US" dirty="0"/>
              <a:t>Institute of Radiopharmaceutical Cancer Research</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5</a:t>
            </a:fld>
            <a:endParaRPr lang="en-US" dirty="0"/>
          </a:p>
        </p:txBody>
      </p:sp>
      <p:sp>
        <p:nvSpPr>
          <p:cNvPr id="32" name="Rectangle: Rounded Corners 31">
            <a:extLst>
              <a:ext uri="{FF2B5EF4-FFF2-40B4-BE49-F238E27FC236}">
                <a16:creationId xmlns:a16="http://schemas.microsoft.com/office/drawing/2014/main" id="{138213A5-2234-63E0-9127-BFA3F7502A39}"/>
              </a:ext>
            </a:extLst>
          </p:cNvPr>
          <p:cNvSpPr/>
          <p:nvPr/>
        </p:nvSpPr>
        <p:spPr>
          <a:xfrm>
            <a:off x="5152732" y="3216875"/>
            <a:ext cx="5402623" cy="409715"/>
          </a:xfrm>
          <a:prstGeom prst="round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Radioimmunology</a:t>
            </a:r>
            <a:endParaRPr lang="de-DE" sz="1500" dirty="0">
              <a:solidFill>
                <a:schemeClr val="bg1"/>
              </a:solidFill>
            </a:endParaRPr>
          </a:p>
        </p:txBody>
      </p:sp>
      <p:sp>
        <p:nvSpPr>
          <p:cNvPr id="31" name="Rectangle: Rounded Corners 30">
            <a:extLst>
              <a:ext uri="{FF2B5EF4-FFF2-40B4-BE49-F238E27FC236}">
                <a16:creationId xmlns:a16="http://schemas.microsoft.com/office/drawing/2014/main" id="{64B600F4-C7DB-ADE6-0D4F-C0A41B3C8C3F}"/>
              </a:ext>
            </a:extLst>
          </p:cNvPr>
          <p:cNvSpPr/>
          <p:nvPr/>
        </p:nvSpPr>
        <p:spPr>
          <a:xfrm>
            <a:off x="4927445" y="2616720"/>
            <a:ext cx="5402623" cy="409715"/>
          </a:xfrm>
          <a:prstGeom prst="round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Positron Emission Tomography</a:t>
            </a:r>
            <a:endParaRPr lang="de-DE" sz="1500" dirty="0">
              <a:solidFill>
                <a:schemeClr val="bg1"/>
              </a:solidFill>
            </a:endParaRPr>
          </a:p>
        </p:txBody>
      </p:sp>
      <p:sp>
        <p:nvSpPr>
          <p:cNvPr id="33" name="Rectangle: Rounded Corners 32">
            <a:extLst>
              <a:ext uri="{FF2B5EF4-FFF2-40B4-BE49-F238E27FC236}">
                <a16:creationId xmlns:a16="http://schemas.microsoft.com/office/drawing/2014/main" id="{1D8C15EE-C4B1-E8A4-98C3-7E86646E2EBB}"/>
              </a:ext>
            </a:extLst>
          </p:cNvPr>
          <p:cNvSpPr/>
          <p:nvPr/>
        </p:nvSpPr>
        <p:spPr>
          <a:xfrm>
            <a:off x="4927445" y="3816632"/>
            <a:ext cx="5402623" cy="409715"/>
          </a:xfrm>
          <a:prstGeom prst="round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Nano-Microsystems for Life Sciences</a:t>
            </a:r>
            <a:endParaRPr lang="de-DE" sz="1500" dirty="0">
              <a:solidFill>
                <a:schemeClr val="bg1"/>
              </a:solidFill>
            </a:endParaRPr>
          </a:p>
        </p:txBody>
      </p:sp>
      <p:sp>
        <p:nvSpPr>
          <p:cNvPr id="30" name="Rectangle: Rounded Corners 29">
            <a:extLst>
              <a:ext uri="{FF2B5EF4-FFF2-40B4-BE49-F238E27FC236}">
                <a16:creationId xmlns:a16="http://schemas.microsoft.com/office/drawing/2014/main" id="{CCA5F2A9-4B5D-623C-459E-BB4942C06BCC}"/>
              </a:ext>
            </a:extLst>
          </p:cNvPr>
          <p:cNvSpPr/>
          <p:nvPr/>
        </p:nvSpPr>
        <p:spPr>
          <a:xfrm>
            <a:off x="4550290" y="2024232"/>
            <a:ext cx="5402623" cy="409715"/>
          </a:xfrm>
          <a:prstGeom prst="round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Radiopharmaceutical and Chemical Biology</a:t>
            </a:r>
            <a:endParaRPr lang="de-DE" sz="1500" dirty="0">
              <a:solidFill>
                <a:schemeClr val="bg1"/>
              </a:solidFill>
            </a:endParaRPr>
          </a:p>
        </p:txBody>
      </p:sp>
      <p:sp>
        <p:nvSpPr>
          <p:cNvPr id="34" name="Rectangle: Rounded Corners 33">
            <a:extLst>
              <a:ext uri="{FF2B5EF4-FFF2-40B4-BE49-F238E27FC236}">
                <a16:creationId xmlns:a16="http://schemas.microsoft.com/office/drawing/2014/main" id="{9EA858A6-C12B-DDB4-E5E5-FD0C40372D3C}"/>
              </a:ext>
            </a:extLst>
          </p:cNvPr>
          <p:cNvSpPr/>
          <p:nvPr/>
        </p:nvSpPr>
        <p:spPr>
          <a:xfrm>
            <a:off x="4550290" y="4424055"/>
            <a:ext cx="5402623" cy="409715"/>
          </a:xfrm>
          <a:prstGeom prst="round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Experimental Neurooncological Radiopharmacy</a:t>
            </a:r>
            <a:endParaRPr lang="de-DE" sz="1500" dirty="0">
              <a:solidFill>
                <a:schemeClr val="bg1"/>
              </a:solidFill>
            </a:endParaRPr>
          </a:p>
        </p:txBody>
      </p:sp>
      <p:sp>
        <p:nvSpPr>
          <p:cNvPr id="24" name="Rectangle: Rounded Corners 23">
            <a:extLst>
              <a:ext uri="{FF2B5EF4-FFF2-40B4-BE49-F238E27FC236}">
                <a16:creationId xmlns:a16="http://schemas.microsoft.com/office/drawing/2014/main" id="{DF1050E3-B2A6-721A-284D-21E1CD96EBDB}"/>
              </a:ext>
            </a:extLst>
          </p:cNvPr>
          <p:cNvSpPr/>
          <p:nvPr/>
        </p:nvSpPr>
        <p:spPr>
          <a:xfrm>
            <a:off x="4278089" y="1424276"/>
            <a:ext cx="5402623" cy="409715"/>
          </a:xfrm>
          <a:prstGeom prst="roundRect">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solidFill>
                  <a:schemeClr val="bg1"/>
                </a:solidFill>
              </a:rPr>
              <a:t>Medicinal Radiochemistry</a:t>
            </a:r>
            <a:endParaRPr lang="de-DE" sz="1500" dirty="0">
              <a:solidFill>
                <a:schemeClr val="bg1"/>
              </a:solidFill>
            </a:endParaRPr>
          </a:p>
        </p:txBody>
      </p:sp>
      <p:sp>
        <p:nvSpPr>
          <p:cNvPr id="35" name="Rectangle: Rounded Corners 34">
            <a:extLst>
              <a:ext uri="{FF2B5EF4-FFF2-40B4-BE49-F238E27FC236}">
                <a16:creationId xmlns:a16="http://schemas.microsoft.com/office/drawing/2014/main" id="{44AC1021-2F90-959C-78F6-F0466B794FB2}"/>
              </a:ext>
            </a:extLst>
          </p:cNvPr>
          <p:cNvSpPr/>
          <p:nvPr/>
        </p:nvSpPr>
        <p:spPr>
          <a:xfrm>
            <a:off x="4278089" y="5024009"/>
            <a:ext cx="5402623" cy="409715"/>
          </a:xfrm>
          <a:prstGeom prst="roundRect">
            <a:avLst/>
          </a:prstGeom>
          <a:solidFill>
            <a:schemeClr val="tx2"/>
          </a:solidFill>
          <a:ln>
            <a:noFill/>
          </a:ln>
          <a:effectLst>
            <a:glow rad="101600">
              <a:srgbClr val="F0781E">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err="1">
                <a:solidFill>
                  <a:schemeClr val="bg1"/>
                </a:solidFill>
              </a:rPr>
              <a:t>Targetry</a:t>
            </a:r>
            <a:r>
              <a:rPr lang="en-US" sz="1500" dirty="0">
                <a:solidFill>
                  <a:schemeClr val="bg1"/>
                </a:solidFill>
              </a:rPr>
              <a:t>, Target Chemistry and Radiopharmacy</a:t>
            </a:r>
            <a:endParaRPr lang="de-DE" sz="1500" dirty="0">
              <a:solidFill>
                <a:schemeClr val="bg1"/>
              </a:solidFill>
            </a:endParaRPr>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Departments</a:t>
            </a:r>
          </a:p>
        </p:txBody>
      </p:sp>
    </p:spTree>
    <p:extLst>
      <p:ext uri="{BB962C8B-B14F-4D97-AF65-F5344CB8AC3E}">
        <p14:creationId xmlns:p14="http://schemas.microsoft.com/office/powerpoint/2010/main" val="3269954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Radiopharmaceuticals</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6</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What is it and how does it work?</a:t>
            </a:r>
          </a:p>
        </p:txBody>
      </p:sp>
      <p:sp>
        <p:nvSpPr>
          <p:cNvPr id="10" name="Textplatzhalter 7">
            <a:extLst>
              <a:ext uri="{FF2B5EF4-FFF2-40B4-BE49-F238E27FC236}">
                <a16:creationId xmlns:a16="http://schemas.microsoft.com/office/drawing/2014/main" id="{172E6E02-4559-2DDC-D230-1E0315763835}"/>
              </a:ext>
            </a:extLst>
          </p:cNvPr>
          <p:cNvSpPr txBox="1">
            <a:spLocks/>
          </p:cNvSpPr>
          <p:nvPr/>
        </p:nvSpPr>
        <p:spPr>
          <a:xfrm>
            <a:off x="554979" y="1746590"/>
            <a:ext cx="5096826" cy="1035879"/>
          </a:xfrm>
          <a:prstGeom prst="rect">
            <a:avLst/>
          </a:prstGeom>
        </p:spPr>
        <p:txBody>
          <a:bodyPr/>
          <a:lstStyle>
            <a:lvl1pPr marL="0" indent="0" algn="l" defTabSz="914377"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230394" indent="-228594" algn="l" defTabSz="914377" rtl="0" eaLnBrk="1" latinLnBrk="0" hangingPunct="1">
              <a:lnSpc>
                <a:spcPct val="100000"/>
              </a:lnSpc>
              <a:spcBef>
                <a:spcPts val="500"/>
              </a:spcBef>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460788" indent="-228594" algn="l" defTabSz="914377" rtl="0" eaLnBrk="1" latinLnBrk="0" hangingPunct="1">
              <a:lnSpc>
                <a:spcPct val="100000"/>
              </a:lnSpc>
              <a:spcBef>
                <a:spcPts val="500"/>
              </a:spcBef>
              <a:buClr>
                <a:schemeClr val="tx1"/>
              </a:buClr>
              <a:buSzPct val="80000"/>
              <a:buFont typeface="Systemschrift Normal"/>
              <a:buChar char="○"/>
              <a:defRPr sz="1400" kern="1200">
                <a:solidFill>
                  <a:schemeClr val="tx1"/>
                </a:solidFill>
                <a:latin typeface="+mn-lt"/>
                <a:ea typeface="+mn-ea"/>
                <a:cs typeface="+mn-cs"/>
              </a:defRPr>
            </a:lvl3pPr>
            <a:lvl4pPr marL="342891" indent="-342891" algn="l" defTabSz="914377" rtl="0" eaLnBrk="1" latinLnBrk="0" hangingPunct="1">
              <a:lnSpc>
                <a:spcPct val="100000"/>
              </a:lnSpc>
              <a:spcBef>
                <a:spcPts val="1000"/>
              </a:spcBef>
              <a:buFont typeface="+mj-lt"/>
              <a:buAutoNum type="arabicPeriod"/>
              <a:defRPr sz="1400" b="0" kern="1200">
                <a:solidFill>
                  <a:schemeClr val="tx1"/>
                </a:solidFill>
                <a:latin typeface="+mn-lt"/>
                <a:ea typeface="+mn-ea"/>
                <a:cs typeface="+mn-cs"/>
              </a:defRPr>
            </a:lvl4pPr>
            <a:lvl5pPr marL="1800" indent="0" algn="l" defTabSz="914377" rtl="0" eaLnBrk="1" latinLnBrk="0" hangingPunct="1">
              <a:lnSpc>
                <a:spcPct val="100000"/>
              </a:lnSpc>
              <a:spcBef>
                <a:spcPts val="1000"/>
              </a:spcBef>
              <a:buClrTx/>
              <a:buFont typeface="Wingdings" panose="05000000000000000000" pitchFamily="2" charset="2"/>
              <a:buNone/>
              <a:defRPr sz="1400" b="1" kern="1200">
                <a:solidFill>
                  <a:schemeClr val="accent1"/>
                </a:solidFill>
                <a:latin typeface="+mn-lt"/>
                <a:ea typeface="+mn-ea"/>
                <a:cs typeface="+mn-cs"/>
              </a:defRPr>
            </a:lvl5pPr>
            <a:lvl6pPr marL="1800" indent="0" algn="l" defTabSz="914377" rtl="0" eaLnBrk="1" latinLnBrk="0" hangingPunct="1">
              <a:lnSpc>
                <a:spcPct val="100000"/>
              </a:lnSpc>
              <a:spcBef>
                <a:spcPts val="1000"/>
              </a:spcBef>
              <a:buClrTx/>
              <a:buFont typeface="Wingdings 3" panose="05040102010807070707" pitchFamily="18" charset="2"/>
              <a:buNone/>
              <a:defRPr sz="1400" b="1" kern="1200">
                <a:solidFill>
                  <a:schemeClr val="tx1"/>
                </a:solidFill>
                <a:latin typeface="+mn-lt"/>
                <a:ea typeface="+mn-ea"/>
                <a:cs typeface="+mn-cs"/>
              </a:defRPr>
            </a:lvl6pPr>
            <a:lvl7pPr marL="0" indent="0" algn="l" defTabSz="914377" rtl="0" eaLnBrk="1" latinLnBrk="0" hangingPunct="1">
              <a:lnSpc>
                <a:spcPct val="100000"/>
              </a:lnSpc>
              <a:spcBef>
                <a:spcPts val="1000"/>
              </a:spcBef>
              <a:buFont typeface="+mj-lt"/>
              <a:buNone/>
              <a:defRPr sz="1400" b="0" i="1" kern="1200" cap="none" spc="0" baseline="0">
                <a:solidFill>
                  <a:schemeClr val="tx1"/>
                </a:solidFill>
                <a:latin typeface="+mn-lt"/>
                <a:ea typeface="+mn-ea"/>
                <a:cs typeface="+mn-cs"/>
              </a:defRPr>
            </a:lvl7pPr>
            <a:lvl8pPr marL="0" indent="0" algn="l" defTabSz="914377" rtl="0" eaLnBrk="1" latinLnBrk="0" hangingPunct="1">
              <a:lnSpc>
                <a:spcPct val="114000"/>
              </a:lnSpc>
              <a:spcBef>
                <a:spcPts val="500"/>
              </a:spcBef>
              <a:buClr>
                <a:schemeClr val="accent2"/>
              </a:buClr>
              <a:buFont typeface="Arial" panose="020B0604020202020204" pitchFamily="34" charset="0"/>
              <a:buNone/>
              <a:defRPr sz="1400" b="0" i="1" kern="1200">
                <a:solidFill>
                  <a:schemeClr val="tx1"/>
                </a:solidFill>
                <a:latin typeface="+mn-lt"/>
                <a:ea typeface="+mn-ea"/>
                <a:cs typeface="+mn-cs"/>
              </a:defRPr>
            </a:lvl8pPr>
            <a:lvl9pPr marL="0" indent="0" algn="l" defTabSz="914377" rtl="0" eaLnBrk="1" latinLnBrk="0" hangingPunct="1">
              <a:lnSpc>
                <a:spcPct val="114000"/>
              </a:lnSpc>
              <a:spcBef>
                <a:spcPts val="1000"/>
              </a:spcBef>
              <a:buFont typeface="Arial" panose="020B0604020202020204" pitchFamily="34" charset="0"/>
              <a:buNone/>
              <a:defRPr sz="1400" b="1" kern="1200">
                <a:solidFill>
                  <a:schemeClr val="accent1"/>
                </a:solidFill>
                <a:latin typeface="+mn-lt"/>
                <a:ea typeface="+mn-ea"/>
                <a:cs typeface="+mn-cs"/>
              </a:defRPr>
            </a:lvl9pPr>
          </a:lstStyle>
          <a:p>
            <a:pPr defTabSz="756026"/>
            <a:r>
              <a:rPr lang="de-DE" sz="1600" dirty="0">
                <a:latin typeface="Arial"/>
              </a:rPr>
              <a:t>A </a:t>
            </a:r>
            <a:r>
              <a:rPr lang="de-DE" sz="1600" dirty="0" err="1">
                <a:latin typeface="Arial"/>
              </a:rPr>
              <a:t>radiopharmaceutical</a:t>
            </a:r>
            <a:r>
              <a:rPr lang="de-DE" sz="1600" dirty="0">
                <a:latin typeface="Arial"/>
              </a:rPr>
              <a:t> </a:t>
            </a:r>
            <a:r>
              <a:rPr lang="de-DE" sz="1600" dirty="0" err="1">
                <a:latin typeface="Arial"/>
              </a:rPr>
              <a:t>is</a:t>
            </a:r>
            <a:r>
              <a:rPr lang="de-DE" sz="1600" dirty="0">
                <a:latin typeface="Arial"/>
              </a:rPr>
              <a:t> a </a:t>
            </a:r>
            <a:r>
              <a:rPr lang="de-DE" sz="1600" dirty="0" err="1">
                <a:latin typeface="Arial"/>
              </a:rPr>
              <a:t>drug</a:t>
            </a:r>
            <a:r>
              <a:rPr lang="de-DE" sz="1600" dirty="0">
                <a:latin typeface="Arial"/>
              </a:rPr>
              <a:t> </a:t>
            </a:r>
            <a:r>
              <a:rPr lang="de-DE" sz="1600" dirty="0" err="1">
                <a:latin typeface="Arial"/>
              </a:rPr>
              <a:t>that</a:t>
            </a:r>
            <a:r>
              <a:rPr lang="de-DE" sz="1600" dirty="0">
                <a:latin typeface="Arial"/>
              </a:rPr>
              <a:t> </a:t>
            </a:r>
            <a:r>
              <a:rPr lang="de-DE" sz="1600" b="1" dirty="0" err="1">
                <a:latin typeface="Arial"/>
              </a:rPr>
              <a:t>specifically</a:t>
            </a:r>
            <a:r>
              <a:rPr lang="de-DE" sz="1600" b="1" dirty="0">
                <a:latin typeface="Arial"/>
              </a:rPr>
              <a:t> </a:t>
            </a:r>
            <a:r>
              <a:rPr lang="de-DE" sz="1600" b="1" dirty="0" err="1">
                <a:latin typeface="Arial"/>
              </a:rPr>
              <a:t>targets</a:t>
            </a:r>
            <a:r>
              <a:rPr lang="de-DE" sz="1600" b="1" dirty="0">
                <a:latin typeface="Arial"/>
              </a:rPr>
              <a:t> </a:t>
            </a:r>
            <a:r>
              <a:rPr lang="de-DE" sz="1600" b="1" dirty="0" err="1">
                <a:latin typeface="Arial"/>
              </a:rPr>
              <a:t>certain</a:t>
            </a:r>
            <a:r>
              <a:rPr lang="de-DE" sz="1600" b="1" dirty="0">
                <a:latin typeface="Arial"/>
              </a:rPr>
              <a:t> </a:t>
            </a:r>
            <a:r>
              <a:rPr lang="de-DE" sz="1600" b="1" dirty="0" err="1">
                <a:latin typeface="Arial"/>
              </a:rPr>
              <a:t>cells</a:t>
            </a:r>
            <a:r>
              <a:rPr lang="de-DE" sz="1600" b="1" dirty="0">
                <a:latin typeface="Arial"/>
              </a:rPr>
              <a:t> </a:t>
            </a:r>
            <a:r>
              <a:rPr lang="de-DE" sz="1600" b="1" dirty="0" err="1">
                <a:latin typeface="Arial"/>
              </a:rPr>
              <a:t>or</a:t>
            </a:r>
            <a:r>
              <a:rPr lang="de-DE" sz="1600" b="1" dirty="0">
                <a:latin typeface="Arial"/>
              </a:rPr>
              <a:t> </a:t>
            </a:r>
            <a:r>
              <a:rPr lang="de-DE" sz="1600" b="1" dirty="0" err="1">
                <a:latin typeface="Arial"/>
              </a:rPr>
              <a:t>functions</a:t>
            </a:r>
            <a:r>
              <a:rPr lang="de-DE" sz="1600" dirty="0">
                <a:latin typeface="Arial"/>
              </a:rPr>
              <a:t> in </a:t>
            </a:r>
            <a:r>
              <a:rPr lang="de-DE" sz="1600" dirty="0" err="1">
                <a:latin typeface="Arial"/>
              </a:rPr>
              <a:t>the</a:t>
            </a:r>
            <a:r>
              <a:rPr lang="de-DE" sz="1600" dirty="0">
                <a:latin typeface="Arial"/>
              </a:rPr>
              <a:t> </a:t>
            </a:r>
            <a:r>
              <a:rPr lang="de-DE" sz="1600" dirty="0" err="1">
                <a:latin typeface="Arial"/>
              </a:rPr>
              <a:t>body</a:t>
            </a:r>
            <a:r>
              <a:rPr lang="de-DE" sz="1600" dirty="0">
                <a:latin typeface="Arial"/>
              </a:rPr>
              <a:t> and </a:t>
            </a:r>
            <a:r>
              <a:rPr lang="de-DE" sz="1600" dirty="0" err="1">
                <a:latin typeface="Arial"/>
              </a:rPr>
              <a:t>uses</a:t>
            </a:r>
            <a:r>
              <a:rPr lang="de-DE" sz="1600" dirty="0">
                <a:latin typeface="Arial"/>
              </a:rPr>
              <a:t> </a:t>
            </a:r>
            <a:r>
              <a:rPr lang="de-DE" sz="1600" b="1" dirty="0" err="1">
                <a:latin typeface="Arial"/>
              </a:rPr>
              <a:t>radioactive</a:t>
            </a:r>
            <a:r>
              <a:rPr lang="de-DE" sz="1600" b="1" dirty="0">
                <a:latin typeface="Arial"/>
              </a:rPr>
              <a:t> isotopes</a:t>
            </a:r>
            <a:r>
              <a:rPr lang="de-DE" sz="1600" dirty="0">
                <a:latin typeface="Arial"/>
              </a:rPr>
              <a:t> </a:t>
            </a:r>
            <a:r>
              <a:rPr lang="de-DE" sz="1600" dirty="0" err="1">
                <a:latin typeface="Arial"/>
              </a:rPr>
              <a:t>for</a:t>
            </a:r>
            <a:r>
              <a:rPr lang="de-DE" sz="1600" dirty="0">
                <a:latin typeface="Arial"/>
              </a:rPr>
              <a:t> </a:t>
            </a:r>
            <a:r>
              <a:rPr lang="de-DE" sz="1600" b="1" dirty="0" err="1">
                <a:latin typeface="Arial"/>
              </a:rPr>
              <a:t>diagnostics</a:t>
            </a:r>
            <a:r>
              <a:rPr lang="de-DE" sz="1600" dirty="0">
                <a:latin typeface="Arial"/>
              </a:rPr>
              <a:t> </a:t>
            </a:r>
            <a:r>
              <a:rPr lang="de-DE" sz="1600" dirty="0" err="1">
                <a:latin typeface="Arial"/>
              </a:rPr>
              <a:t>or</a:t>
            </a:r>
            <a:r>
              <a:rPr lang="de-DE" sz="1600" dirty="0">
                <a:latin typeface="Arial"/>
              </a:rPr>
              <a:t> </a:t>
            </a:r>
            <a:r>
              <a:rPr lang="de-DE" sz="1600" b="1" dirty="0" err="1">
                <a:latin typeface="Arial"/>
              </a:rPr>
              <a:t>therapy</a:t>
            </a:r>
            <a:r>
              <a:rPr lang="de-DE" sz="1600" dirty="0">
                <a:latin typeface="Arial"/>
              </a:rPr>
              <a:t>.</a:t>
            </a:r>
            <a:endParaRPr lang="en-US" sz="1600" dirty="0">
              <a:latin typeface="Calibri"/>
            </a:endParaRPr>
          </a:p>
          <a:p>
            <a:endParaRPr lang="en-US" sz="1600" dirty="0">
              <a:latin typeface="Arial" panose="020B0604020202020204" pitchFamily="34" charset="0"/>
              <a:cs typeface="Arial" panose="020B0604020202020204" pitchFamily="34" charset="0"/>
            </a:endParaRPr>
          </a:p>
        </p:txBody>
      </p:sp>
      <p:pic>
        <p:nvPicPr>
          <p:cNvPr id="11" name="Picture 2">
            <a:extLst>
              <a:ext uri="{FF2B5EF4-FFF2-40B4-BE49-F238E27FC236}">
                <a16:creationId xmlns:a16="http://schemas.microsoft.com/office/drawing/2014/main" id="{E1D9727F-89B3-4E99-1830-6994AE4A7942}"/>
              </a:ext>
            </a:extLst>
          </p:cNvPr>
          <p:cNvPicPr/>
          <p:nvPr/>
        </p:nvPicPr>
        <p:blipFill>
          <a:blip r:embed="rId3"/>
          <a:stretch/>
        </p:blipFill>
        <p:spPr>
          <a:xfrm>
            <a:off x="663702" y="3008160"/>
            <a:ext cx="3788569" cy="2127052"/>
          </a:xfrm>
          <a:prstGeom prst="rect">
            <a:avLst/>
          </a:prstGeom>
          <a:noFill/>
          <a:ln w="0">
            <a:noFill/>
          </a:ln>
        </p:spPr>
      </p:pic>
      <p:sp>
        <p:nvSpPr>
          <p:cNvPr id="3" name="TextBox 2">
            <a:extLst>
              <a:ext uri="{FF2B5EF4-FFF2-40B4-BE49-F238E27FC236}">
                <a16:creationId xmlns:a16="http://schemas.microsoft.com/office/drawing/2014/main" id="{972F6174-7697-EAC7-724F-72A6B1FF8A29}"/>
              </a:ext>
            </a:extLst>
          </p:cNvPr>
          <p:cNvSpPr txBox="1"/>
          <p:nvPr/>
        </p:nvSpPr>
        <p:spPr>
          <a:xfrm>
            <a:off x="14180967" y="2796267"/>
            <a:ext cx="5767753" cy="261610"/>
          </a:xfrm>
          <a:prstGeom prst="rect">
            <a:avLst/>
          </a:prstGeom>
          <a:noFill/>
        </p:spPr>
        <p:txBody>
          <a:bodyPr wrap="square" rtlCol="0">
            <a:spAutoFit/>
          </a:bodyPr>
          <a:lstStyle/>
          <a:p>
            <a:r>
              <a:rPr lang="en-US" sz="1100" dirty="0"/>
              <a:t>Fig. from: [1] </a:t>
            </a:r>
            <a:r>
              <a:rPr lang="en-US" sz="1100" dirty="0" err="1"/>
              <a:t>Kostelnik</a:t>
            </a:r>
            <a:r>
              <a:rPr lang="en-US" sz="1100" dirty="0"/>
              <a:t>, T.I. and </a:t>
            </a:r>
            <a:r>
              <a:rPr lang="en-US" sz="1100" dirty="0" err="1"/>
              <a:t>Orvig</a:t>
            </a:r>
            <a:r>
              <a:rPr lang="en-US" sz="1100" dirty="0"/>
              <a:t>, C., </a:t>
            </a:r>
            <a:r>
              <a:rPr lang="de-DE" sz="1100" i="1" dirty="0"/>
              <a:t>Chem. Rev. </a:t>
            </a:r>
            <a:r>
              <a:rPr lang="de-DE" sz="1100" b="1" dirty="0"/>
              <a:t>2019</a:t>
            </a:r>
            <a:r>
              <a:rPr lang="de-DE" sz="1100" dirty="0"/>
              <a:t>, 119, 2, 902.</a:t>
            </a:r>
            <a:endParaRPr lang="en-US" sz="1100" dirty="0"/>
          </a:p>
        </p:txBody>
      </p:sp>
      <p:sp>
        <p:nvSpPr>
          <p:cNvPr id="4" name="Content Placeholder 5">
            <a:extLst>
              <a:ext uri="{FF2B5EF4-FFF2-40B4-BE49-F238E27FC236}">
                <a16:creationId xmlns:a16="http://schemas.microsoft.com/office/drawing/2014/main" id="{B01F9C94-3812-905B-A955-44309D13F186}"/>
              </a:ext>
            </a:extLst>
          </p:cNvPr>
          <p:cNvSpPr txBox="1">
            <a:spLocks/>
          </p:cNvSpPr>
          <p:nvPr/>
        </p:nvSpPr>
        <p:spPr>
          <a:xfrm>
            <a:off x="13560659" y="-2068403"/>
            <a:ext cx="4363194" cy="33274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3pPr>
            <a:lvl4pPr marL="533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4pPr>
            <a:lvl5pPr marL="9017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Diagnostics &amp;  Therapeutics</a:t>
            </a:r>
            <a:endParaRPr lang="en-US" sz="2400" dirty="0"/>
          </a:p>
        </p:txBody>
      </p:sp>
      <p:pic>
        <p:nvPicPr>
          <p:cNvPr id="8" name="Picture 7">
            <a:extLst>
              <a:ext uri="{FF2B5EF4-FFF2-40B4-BE49-F238E27FC236}">
                <a16:creationId xmlns:a16="http://schemas.microsoft.com/office/drawing/2014/main" id="{EC77E95A-B111-119D-AB71-9A7F4A7508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51414" y="-435682"/>
            <a:ext cx="4981683" cy="3066829"/>
          </a:xfrm>
          <a:prstGeom prst="rect">
            <a:avLst/>
          </a:prstGeom>
        </p:spPr>
      </p:pic>
      <p:sp>
        <p:nvSpPr>
          <p:cNvPr id="9" name="TextBox 8">
            <a:extLst>
              <a:ext uri="{FF2B5EF4-FFF2-40B4-BE49-F238E27FC236}">
                <a16:creationId xmlns:a16="http://schemas.microsoft.com/office/drawing/2014/main" id="{47699B4D-2EB4-BCCC-7F42-FE49882525DB}"/>
              </a:ext>
            </a:extLst>
          </p:cNvPr>
          <p:cNvSpPr txBox="1"/>
          <p:nvPr/>
        </p:nvSpPr>
        <p:spPr>
          <a:xfrm>
            <a:off x="3196920" y="4892645"/>
            <a:ext cx="1164101" cy="246221"/>
          </a:xfrm>
          <a:prstGeom prst="rect">
            <a:avLst/>
          </a:prstGeom>
          <a:noFill/>
        </p:spPr>
        <p:txBody>
          <a:bodyPr wrap="none" rtlCol="0">
            <a:spAutoFit/>
          </a:bodyPr>
          <a:lstStyle/>
          <a:p>
            <a:r>
              <a:rPr lang="en-FR" sz="1000" dirty="0">
                <a:solidFill>
                  <a:schemeClr val="bg2"/>
                </a:solidFill>
                <a:latin typeface="Arial" panose="020B0604020202020204" pitchFamily="34" charset="0"/>
                <a:cs typeface="Arial" panose="020B0604020202020204" pitchFamily="34" charset="0"/>
              </a:rPr>
              <a:t>© </a:t>
            </a:r>
            <a:r>
              <a:rPr lang="en-GB" sz="1000" b="0" i="0" dirty="0" err="1">
                <a:solidFill>
                  <a:schemeClr val="bg2"/>
                </a:solidFill>
                <a:effectLst/>
                <a:latin typeface="Arial" panose="020B0604020202020204" pitchFamily="34" charset="0"/>
                <a:cs typeface="Arial" panose="020B0604020202020204" pitchFamily="34" charset="0"/>
              </a:rPr>
              <a:t>A.Vargas</a:t>
            </a:r>
            <a:r>
              <a:rPr lang="en-GB" sz="1000" b="0" i="0" dirty="0">
                <a:solidFill>
                  <a:schemeClr val="bg2"/>
                </a:solidFill>
                <a:effectLst/>
                <a:latin typeface="Arial" panose="020B0604020202020204" pitchFamily="34" charset="0"/>
                <a:cs typeface="Arial" panose="020B0604020202020204" pitchFamily="34" charset="0"/>
              </a:rPr>
              <a:t>/IAEA</a:t>
            </a:r>
            <a:endParaRPr lang="en-FR" sz="10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639432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7</a:t>
            </a:fld>
            <a:endParaRPr lang="en-US" dirty="0"/>
          </a:p>
        </p:txBody>
      </p:sp>
      <p:sp>
        <p:nvSpPr>
          <p:cNvPr id="10" name="Textplatzhalter 7">
            <a:extLst>
              <a:ext uri="{FF2B5EF4-FFF2-40B4-BE49-F238E27FC236}">
                <a16:creationId xmlns:a16="http://schemas.microsoft.com/office/drawing/2014/main" id="{172E6E02-4559-2DDC-D230-1E0315763835}"/>
              </a:ext>
            </a:extLst>
          </p:cNvPr>
          <p:cNvSpPr txBox="1">
            <a:spLocks/>
          </p:cNvSpPr>
          <p:nvPr/>
        </p:nvSpPr>
        <p:spPr>
          <a:xfrm>
            <a:off x="554979" y="1746590"/>
            <a:ext cx="5096826" cy="1035879"/>
          </a:xfrm>
          <a:prstGeom prst="rect">
            <a:avLst/>
          </a:prstGeom>
        </p:spPr>
        <p:txBody>
          <a:bodyPr/>
          <a:lstStyle>
            <a:lvl1pPr marL="0" indent="0" algn="l" defTabSz="914377"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230394" indent="-228594" algn="l" defTabSz="914377" rtl="0" eaLnBrk="1" latinLnBrk="0" hangingPunct="1">
              <a:lnSpc>
                <a:spcPct val="100000"/>
              </a:lnSpc>
              <a:spcBef>
                <a:spcPts val="500"/>
              </a:spcBef>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460788" indent="-228594" algn="l" defTabSz="914377" rtl="0" eaLnBrk="1" latinLnBrk="0" hangingPunct="1">
              <a:lnSpc>
                <a:spcPct val="100000"/>
              </a:lnSpc>
              <a:spcBef>
                <a:spcPts val="500"/>
              </a:spcBef>
              <a:buClr>
                <a:schemeClr val="tx1"/>
              </a:buClr>
              <a:buSzPct val="80000"/>
              <a:buFont typeface="Systemschrift Normal"/>
              <a:buChar char="○"/>
              <a:defRPr sz="1400" kern="1200">
                <a:solidFill>
                  <a:schemeClr val="tx1"/>
                </a:solidFill>
                <a:latin typeface="+mn-lt"/>
                <a:ea typeface="+mn-ea"/>
                <a:cs typeface="+mn-cs"/>
              </a:defRPr>
            </a:lvl3pPr>
            <a:lvl4pPr marL="342891" indent="-342891" algn="l" defTabSz="914377" rtl="0" eaLnBrk="1" latinLnBrk="0" hangingPunct="1">
              <a:lnSpc>
                <a:spcPct val="100000"/>
              </a:lnSpc>
              <a:spcBef>
                <a:spcPts val="1000"/>
              </a:spcBef>
              <a:buFont typeface="+mj-lt"/>
              <a:buAutoNum type="arabicPeriod"/>
              <a:defRPr sz="1400" b="0" kern="1200">
                <a:solidFill>
                  <a:schemeClr val="tx1"/>
                </a:solidFill>
                <a:latin typeface="+mn-lt"/>
                <a:ea typeface="+mn-ea"/>
                <a:cs typeface="+mn-cs"/>
              </a:defRPr>
            </a:lvl4pPr>
            <a:lvl5pPr marL="1800" indent="0" algn="l" defTabSz="914377" rtl="0" eaLnBrk="1" latinLnBrk="0" hangingPunct="1">
              <a:lnSpc>
                <a:spcPct val="100000"/>
              </a:lnSpc>
              <a:spcBef>
                <a:spcPts val="1000"/>
              </a:spcBef>
              <a:buClrTx/>
              <a:buFont typeface="Wingdings" panose="05000000000000000000" pitchFamily="2" charset="2"/>
              <a:buNone/>
              <a:defRPr sz="1400" b="1" kern="1200">
                <a:solidFill>
                  <a:schemeClr val="accent1"/>
                </a:solidFill>
                <a:latin typeface="+mn-lt"/>
                <a:ea typeface="+mn-ea"/>
                <a:cs typeface="+mn-cs"/>
              </a:defRPr>
            </a:lvl5pPr>
            <a:lvl6pPr marL="1800" indent="0" algn="l" defTabSz="914377" rtl="0" eaLnBrk="1" latinLnBrk="0" hangingPunct="1">
              <a:lnSpc>
                <a:spcPct val="100000"/>
              </a:lnSpc>
              <a:spcBef>
                <a:spcPts val="1000"/>
              </a:spcBef>
              <a:buClrTx/>
              <a:buFont typeface="Wingdings 3" panose="05040102010807070707" pitchFamily="18" charset="2"/>
              <a:buNone/>
              <a:defRPr sz="1400" b="1" kern="1200">
                <a:solidFill>
                  <a:schemeClr val="tx1"/>
                </a:solidFill>
                <a:latin typeface="+mn-lt"/>
                <a:ea typeface="+mn-ea"/>
                <a:cs typeface="+mn-cs"/>
              </a:defRPr>
            </a:lvl6pPr>
            <a:lvl7pPr marL="0" indent="0" algn="l" defTabSz="914377" rtl="0" eaLnBrk="1" latinLnBrk="0" hangingPunct="1">
              <a:lnSpc>
                <a:spcPct val="100000"/>
              </a:lnSpc>
              <a:spcBef>
                <a:spcPts val="1000"/>
              </a:spcBef>
              <a:buFont typeface="+mj-lt"/>
              <a:buNone/>
              <a:defRPr sz="1400" b="0" i="1" kern="1200" cap="none" spc="0" baseline="0">
                <a:solidFill>
                  <a:schemeClr val="tx1"/>
                </a:solidFill>
                <a:latin typeface="+mn-lt"/>
                <a:ea typeface="+mn-ea"/>
                <a:cs typeface="+mn-cs"/>
              </a:defRPr>
            </a:lvl7pPr>
            <a:lvl8pPr marL="0" indent="0" algn="l" defTabSz="914377" rtl="0" eaLnBrk="1" latinLnBrk="0" hangingPunct="1">
              <a:lnSpc>
                <a:spcPct val="114000"/>
              </a:lnSpc>
              <a:spcBef>
                <a:spcPts val="500"/>
              </a:spcBef>
              <a:buClr>
                <a:schemeClr val="accent2"/>
              </a:buClr>
              <a:buFont typeface="Arial" panose="020B0604020202020204" pitchFamily="34" charset="0"/>
              <a:buNone/>
              <a:defRPr sz="1400" b="0" i="1" kern="1200">
                <a:solidFill>
                  <a:schemeClr val="tx1"/>
                </a:solidFill>
                <a:latin typeface="+mn-lt"/>
                <a:ea typeface="+mn-ea"/>
                <a:cs typeface="+mn-cs"/>
              </a:defRPr>
            </a:lvl8pPr>
            <a:lvl9pPr marL="0" indent="0" algn="l" defTabSz="914377" rtl="0" eaLnBrk="1" latinLnBrk="0" hangingPunct="1">
              <a:lnSpc>
                <a:spcPct val="114000"/>
              </a:lnSpc>
              <a:spcBef>
                <a:spcPts val="1000"/>
              </a:spcBef>
              <a:buFont typeface="Arial" panose="020B0604020202020204" pitchFamily="34" charset="0"/>
              <a:buNone/>
              <a:defRPr sz="1400" b="1" kern="1200">
                <a:solidFill>
                  <a:schemeClr val="accent1"/>
                </a:solidFill>
                <a:latin typeface="+mn-lt"/>
                <a:ea typeface="+mn-ea"/>
                <a:cs typeface="+mn-cs"/>
              </a:defRPr>
            </a:lvl9pPr>
          </a:lstStyle>
          <a:p>
            <a:pPr defTabSz="756026"/>
            <a:r>
              <a:rPr lang="de-DE" sz="1600" dirty="0">
                <a:latin typeface="Arial"/>
              </a:rPr>
              <a:t>A </a:t>
            </a:r>
            <a:r>
              <a:rPr lang="de-DE" sz="1600" dirty="0" err="1">
                <a:latin typeface="Arial"/>
              </a:rPr>
              <a:t>radiopharmaceutical</a:t>
            </a:r>
            <a:r>
              <a:rPr lang="de-DE" sz="1600" dirty="0">
                <a:latin typeface="Arial"/>
              </a:rPr>
              <a:t> </a:t>
            </a:r>
            <a:r>
              <a:rPr lang="de-DE" sz="1600" dirty="0" err="1">
                <a:latin typeface="Arial"/>
              </a:rPr>
              <a:t>is</a:t>
            </a:r>
            <a:r>
              <a:rPr lang="de-DE" sz="1600" dirty="0">
                <a:latin typeface="Arial"/>
              </a:rPr>
              <a:t> a </a:t>
            </a:r>
            <a:r>
              <a:rPr lang="de-DE" sz="1600" dirty="0" err="1">
                <a:latin typeface="Arial"/>
              </a:rPr>
              <a:t>drug</a:t>
            </a:r>
            <a:r>
              <a:rPr lang="de-DE" sz="1600" dirty="0">
                <a:latin typeface="Arial"/>
              </a:rPr>
              <a:t> </a:t>
            </a:r>
            <a:r>
              <a:rPr lang="de-DE" sz="1600" dirty="0" err="1">
                <a:latin typeface="Arial"/>
              </a:rPr>
              <a:t>that</a:t>
            </a:r>
            <a:r>
              <a:rPr lang="de-DE" sz="1600" dirty="0">
                <a:latin typeface="Arial"/>
              </a:rPr>
              <a:t> </a:t>
            </a:r>
            <a:r>
              <a:rPr lang="de-DE" sz="1600" b="1" dirty="0" err="1">
                <a:latin typeface="Arial"/>
              </a:rPr>
              <a:t>specifically</a:t>
            </a:r>
            <a:r>
              <a:rPr lang="de-DE" sz="1600" b="1" dirty="0">
                <a:latin typeface="Arial"/>
              </a:rPr>
              <a:t> </a:t>
            </a:r>
            <a:r>
              <a:rPr lang="de-DE" sz="1600" b="1" dirty="0" err="1">
                <a:latin typeface="Arial"/>
              </a:rPr>
              <a:t>targets</a:t>
            </a:r>
            <a:r>
              <a:rPr lang="de-DE" sz="1600" b="1" dirty="0">
                <a:latin typeface="Arial"/>
              </a:rPr>
              <a:t> </a:t>
            </a:r>
            <a:r>
              <a:rPr lang="de-DE" sz="1600" b="1" dirty="0" err="1">
                <a:latin typeface="Arial"/>
              </a:rPr>
              <a:t>certain</a:t>
            </a:r>
            <a:r>
              <a:rPr lang="de-DE" sz="1600" b="1" dirty="0">
                <a:latin typeface="Arial"/>
              </a:rPr>
              <a:t> </a:t>
            </a:r>
            <a:r>
              <a:rPr lang="de-DE" sz="1600" b="1" dirty="0" err="1">
                <a:latin typeface="Arial"/>
              </a:rPr>
              <a:t>cells</a:t>
            </a:r>
            <a:r>
              <a:rPr lang="de-DE" sz="1600" b="1" dirty="0">
                <a:latin typeface="Arial"/>
              </a:rPr>
              <a:t> </a:t>
            </a:r>
            <a:r>
              <a:rPr lang="de-DE" sz="1600" b="1" dirty="0" err="1">
                <a:latin typeface="Arial"/>
              </a:rPr>
              <a:t>or</a:t>
            </a:r>
            <a:r>
              <a:rPr lang="de-DE" sz="1600" b="1" dirty="0">
                <a:latin typeface="Arial"/>
              </a:rPr>
              <a:t> </a:t>
            </a:r>
            <a:r>
              <a:rPr lang="de-DE" sz="1600" b="1" dirty="0" err="1">
                <a:latin typeface="Arial"/>
              </a:rPr>
              <a:t>functions</a:t>
            </a:r>
            <a:r>
              <a:rPr lang="de-DE" sz="1600" dirty="0">
                <a:latin typeface="Arial"/>
              </a:rPr>
              <a:t> in </a:t>
            </a:r>
            <a:r>
              <a:rPr lang="de-DE" sz="1600" dirty="0" err="1">
                <a:latin typeface="Arial"/>
              </a:rPr>
              <a:t>the</a:t>
            </a:r>
            <a:r>
              <a:rPr lang="de-DE" sz="1600" dirty="0">
                <a:latin typeface="Arial"/>
              </a:rPr>
              <a:t> </a:t>
            </a:r>
            <a:r>
              <a:rPr lang="de-DE" sz="1600" dirty="0" err="1">
                <a:latin typeface="Arial"/>
              </a:rPr>
              <a:t>body</a:t>
            </a:r>
            <a:r>
              <a:rPr lang="de-DE" sz="1600" dirty="0">
                <a:latin typeface="Arial"/>
              </a:rPr>
              <a:t> and </a:t>
            </a:r>
            <a:r>
              <a:rPr lang="de-DE" sz="1600" dirty="0" err="1">
                <a:latin typeface="Arial"/>
              </a:rPr>
              <a:t>uses</a:t>
            </a:r>
            <a:r>
              <a:rPr lang="de-DE" sz="1600" dirty="0">
                <a:latin typeface="Arial"/>
              </a:rPr>
              <a:t> </a:t>
            </a:r>
            <a:r>
              <a:rPr lang="de-DE" sz="1600" b="1" dirty="0" err="1">
                <a:latin typeface="Arial"/>
              </a:rPr>
              <a:t>radioactive</a:t>
            </a:r>
            <a:r>
              <a:rPr lang="de-DE" sz="1600" b="1" dirty="0">
                <a:latin typeface="Arial"/>
              </a:rPr>
              <a:t> isotopes</a:t>
            </a:r>
            <a:r>
              <a:rPr lang="de-DE" sz="1600" dirty="0">
                <a:latin typeface="Arial"/>
              </a:rPr>
              <a:t> </a:t>
            </a:r>
            <a:r>
              <a:rPr lang="de-DE" sz="1600" dirty="0" err="1">
                <a:latin typeface="Arial"/>
              </a:rPr>
              <a:t>for</a:t>
            </a:r>
            <a:r>
              <a:rPr lang="de-DE" sz="1600" dirty="0">
                <a:latin typeface="Arial"/>
              </a:rPr>
              <a:t> </a:t>
            </a:r>
            <a:r>
              <a:rPr lang="de-DE" sz="1600" b="1" dirty="0" err="1">
                <a:latin typeface="Arial"/>
              </a:rPr>
              <a:t>diagnostics</a:t>
            </a:r>
            <a:r>
              <a:rPr lang="de-DE" sz="1600" dirty="0">
                <a:latin typeface="Arial"/>
              </a:rPr>
              <a:t> </a:t>
            </a:r>
            <a:r>
              <a:rPr lang="de-DE" sz="1600" dirty="0" err="1">
                <a:latin typeface="Arial"/>
              </a:rPr>
              <a:t>or</a:t>
            </a:r>
            <a:r>
              <a:rPr lang="de-DE" sz="1600" dirty="0">
                <a:latin typeface="Arial"/>
              </a:rPr>
              <a:t> </a:t>
            </a:r>
            <a:r>
              <a:rPr lang="de-DE" sz="1600" b="1" dirty="0" err="1">
                <a:latin typeface="Arial"/>
              </a:rPr>
              <a:t>therapy</a:t>
            </a:r>
            <a:r>
              <a:rPr lang="de-DE" sz="1600" dirty="0">
                <a:latin typeface="Arial"/>
              </a:rPr>
              <a:t>.</a:t>
            </a:r>
            <a:endParaRPr lang="en-US" sz="1600" dirty="0">
              <a:latin typeface="Calibri"/>
            </a:endParaRPr>
          </a:p>
          <a:p>
            <a:endParaRPr lang="en-US" sz="1600" dirty="0">
              <a:latin typeface="Arial" panose="020B0604020202020204" pitchFamily="34" charset="0"/>
              <a:cs typeface="Arial" panose="020B0604020202020204" pitchFamily="34" charset="0"/>
            </a:endParaRPr>
          </a:p>
        </p:txBody>
      </p:sp>
      <p:pic>
        <p:nvPicPr>
          <p:cNvPr id="11" name="Picture 2">
            <a:extLst>
              <a:ext uri="{FF2B5EF4-FFF2-40B4-BE49-F238E27FC236}">
                <a16:creationId xmlns:a16="http://schemas.microsoft.com/office/drawing/2014/main" id="{E1D9727F-89B3-4E99-1830-6994AE4A7942}"/>
              </a:ext>
            </a:extLst>
          </p:cNvPr>
          <p:cNvPicPr/>
          <p:nvPr/>
        </p:nvPicPr>
        <p:blipFill>
          <a:blip r:embed="rId3"/>
          <a:stretch/>
        </p:blipFill>
        <p:spPr>
          <a:xfrm>
            <a:off x="663702" y="3008160"/>
            <a:ext cx="3788569" cy="2127052"/>
          </a:xfrm>
          <a:prstGeom prst="rect">
            <a:avLst/>
          </a:prstGeom>
          <a:noFill/>
          <a:ln w="0">
            <a:noFill/>
          </a:ln>
        </p:spPr>
      </p:pic>
      <p:sp>
        <p:nvSpPr>
          <p:cNvPr id="3" name="TextBox 2">
            <a:extLst>
              <a:ext uri="{FF2B5EF4-FFF2-40B4-BE49-F238E27FC236}">
                <a16:creationId xmlns:a16="http://schemas.microsoft.com/office/drawing/2014/main" id="{972F6174-7697-EAC7-724F-72A6B1FF8A29}"/>
              </a:ext>
            </a:extLst>
          </p:cNvPr>
          <p:cNvSpPr txBox="1"/>
          <p:nvPr/>
        </p:nvSpPr>
        <p:spPr>
          <a:xfrm>
            <a:off x="7452375" y="5307720"/>
            <a:ext cx="3788569" cy="246221"/>
          </a:xfrm>
          <a:prstGeom prst="rect">
            <a:avLst/>
          </a:prstGeom>
          <a:noFill/>
        </p:spPr>
        <p:txBody>
          <a:bodyPr wrap="square" rtlCol="0">
            <a:spAutoFit/>
          </a:bodyPr>
          <a:lstStyle/>
          <a:p>
            <a:pPr algn="r"/>
            <a:r>
              <a:rPr lang="en-FR" sz="1000" dirty="0">
                <a:solidFill>
                  <a:schemeClr val="bg2"/>
                </a:solidFill>
                <a:latin typeface="Arial" panose="020B0604020202020204" pitchFamily="34" charset="0"/>
                <a:cs typeface="Arial" panose="020B0604020202020204" pitchFamily="34" charset="0"/>
              </a:rPr>
              <a:t>©</a:t>
            </a:r>
            <a:r>
              <a:rPr lang="en-US" sz="1000" dirty="0">
                <a:solidFill>
                  <a:srgbClr val="CCCCCC"/>
                </a:solidFill>
              </a:rPr>
              <a:t> </a:t>
            </a:r>
            <a:r>
              <a:rPr lang="en-US" sz="1000" dirty="0" err="1">
                <a:solidFill>
                  <a:srgbClr val="CCCCCC"/>
                </a:solidFill>
              </a:rPr>
              <a:t>Kostelnik</a:t>
            </a:r>
            <a:r>
              <a:rPr lang="en-US" sz="1000" dirty="0">
                <a:solidFill>
                  <a:srgbClr val="CCCCCC"/>
                </a:solidFill>
              </a:rPr>
              <a:t>, T.I. and </a:t>
            </a:r>
            <a:r>
              <a:rPr lang="en-US" sz="1000" dirty="0" err="1">
                <a:solidFill>
                  <a:srgbClr val="CCCCCC"/>
                </a:solidFill>
              </a:rPr>
              <a:t>Orvig</a:t>
            </a:r>
            <a:r>
              <a:rPr lang="en-US" sz="1000" dirty="0">
                <a:solidFill>
                  <a:srgbClr val="CCCCCC"/>
                </a:solidFill>
              </a:rPr>
              <a:t>, C., </a:t>
            </a:r>
            <a:r>
              <a:rPr lang="de-DE" sz="1000" i="1" dirty="0">
                <a:solidFill>
                  <a:srgbClr val="CCCCCC"/>
                </a:solidFill>
              </a:rPr>
              <a:t>Chem. Rev. </a:t>
            </a:r>
            <a:r>
              <a:rPr lang="de-DE" sz="1000" b="1" dirty="0">
                <a:solidFill>
                  <a:srgbClr val="CCCCCC"/>
                </a:solidFill>
              </a:rPr>
              <a:t>2019</a:t>
            </a:r>
            <a:r>
              <a:rPr lang="de-DE" sz="1000" dirty="0">
                <a:solidFill>
                  <a:srgbClr val="CCCCCC"/>
                </a:solidFill>
              </a:rPr>
              <a:t>, 119, 2, 902.</a:t>
            </a:r>
            <a:endParaRPr lang="en-US" sz="1000" dirty="0">
              <a:solidFill>
                <a:srgbClr val="CCCCCC"/>
              </a:solidFill>
            </a:endParaRPr>
          </a:p>
        </p:txBody>
      </p:sp>
      <p:sp>
        <p:nvSpPr>
          <p:cNvPr id="4" name="Content Placeholder 5">
            <a:extLst>
              <a:ext uri="{FF2B5EF4-FFF2-40B4-BE49-F238E27FC236}">
                <a16:creationId xmlns:a16="http://schemas.microsoft.com/office/drawing/2014/main" id="{B01F9C94-3812-905B-A955-44309D13F186}"/>
              </a:ext>
            </a:extLst>
          </p:cNvPr>
          <p:cNvSpPr txBox="1">
            <a:spLocks/>
          </p:cNvSpPr>
          <p:nvPr/>
        </p:nvSpPr>
        <p:spPr>
          <a:xfrm>
            <a:off x="6593476" y="1413847"/>
            <a:ext cx="4363194" cy="33274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3pPr>
            <a:lvl4pPr marL="533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4pPr>
            <a:lvl5pPr marL="9017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Diagnostics &amp;  Therapeutics</a:t>
            </a:r>
            <a:endParaRPr lang="en-US" sz="2400" dirty="0"/>
          </a:p>
        </p:txBody>
      </p:sp>
      <p:pic>
        <p:nvPicPr>
          <p:cNvPr id="8" name="Picture 7">
            <a:extLst>
              <a:ext uri="{FF2B5EF4-FFF2-40B4-BE49-F238E27FC236}">
                <a16:creationId xmlns:a16="http://schemas.microsoft.com/office/drawing/2014/main" id="{EC77E95A-B111-119D-AB71-9A7F4A7508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035325"/>
            <a:ext cx="5144944" cy="3167336"/>
          </a:xfrm>
          <a:prstGeom prst="rect">
            <a:avLst/>
          </a:prstGeom>
        </p:spPr>
      </p:pic>
      <p:sp>
        <p:nvSpPr>
          <p:cNvPr id="9" name="TextBox 8">
            <a:extLst>
              <a:ext uri="{FF2B5EF4-FFF2-40B4-BE49-F238E27FC236}">
                <a16:creationId xmlns:a16="http://schemas.microsoft.com/office/drawing/2014/main" id="{F3450A02-060B-4BBC-D4DC-F546814AAB84}"/>
              </a:ext>
            </a:extLst>
          </p:cNvPr>
          <p:cNvSpPr txBox="1"/>
          <p:nvPr/>
        </p:nvSpPr>
        <p:spPr>
          <a:xfrm>
            <a:off x="3196920" y="4892645"/>
            <a:ext cx="1164101" cy="246221"/>
          </a:xfrm>
          <a:prstGeom prst="rect">
            <a:avLst/>
          </a:prstGeom>
          <a:noFill/>
        </p:spPr>
        <p:txBody>
          <a:bodyPr wrap="none" rtlCol="0">
            <a:spAutoFit/>
          </a:bodyPr>
          <a:lstStyle/>
          <a:p>
            <a:r>
              <a:rPr lang="en-FR" sz="1000" dirty="0">
                <a:solidFill>
                  <a:schemeClr val="bg2"/>
                </a:solidFill>
                <a:latin typeface="Arial" panose="020B0604020202020204" pitchFamily="34" charset="0"/>
                <a:cs typeface="Arial" panose="020B0604020202020204" pitchFamily="34" charset="0"/>
              </a:rPr>
              <a:t>© </a:t>
            </a:r>
            <a:r>
              <a:rPr lang="en-GB" sz="1000" b="0" i="0" dirty="0" err="1">
                <a:solidFill>
                  <a:schemeClr val="bg2"/>
                </a:solidFill>
                <a:effectLst/>
                <a:latin typeface="Arial" panose="020B0604020202020204" pitchFamily="34" charset="0"/>
                <a:cs typeface="Arial" panose="020B0604020202020204" pitchFamily="34" charset="0"/>
              </a:rPr>
              <a:t>A.Vargas</a:t>
            </a:r>
            <a:r>
              <a:rPr lang="en-GB" sz="1000" b="0" i="0" dirty="0">
                <a:solidFill>
                  <a:schemeClr val="bg2"/>
                </a:solidFill>
                <a:effectLst/>
                <a:latin typeface="Arial" panose="020B0604020202020204" pitchFamily="34" charset="0"/>
                <a:cs typeface="Arial" panose="020B0604020202020204" pitchFamily="34" charset="0"/>
              </a:rPr>
              <a:t>/IAEA</a:t>
            </a:r>
            <a:endParaRPr lang="en-FR" sz="1000" dirty="0">
              <a:solidFill>
                <a:schemeClr val="bg2"/>
              </a:solidFill>
              <a:latin typeface="Arial" panose="020B0604020202020204" pitchFamily="34" charset="0"/>
              <a:cs typeface="Arial" panose="020B0604020202020204" pitchFamily="34" charset="0"/>
            </a:endParaRPr>
          </a:p>
        </p:txBody>
      </p:sp>
      <p:pic>
        <p:nvPicPr>
          <p:cNvPr id="12" name="Grafik 3" descr="Ein Bild, das medizinische Bildgebung, Radiologie, Röntgenfilm, Vergleich enthält.&#10;&#10;KI-generierte Inhalte können fehlerhaft sein.">
            <a:extLst>
              <a:ext uri="{FF2B5EF4-FFF2-40B4-BE49-F238E27FC236}">
                <a16:creationId xmlns:a16="http://schemas.microsoft.com/office/drawing/2014/main" id="{75F194F8-3F7A-CB78-240D-E237F63EF104}"/>
              </a:ext>
            </a:extLst>
          </p:cNvPr>
          <p:cNvPicPr>
            <a:picLocks noChangeAspect="1"/>
          </p:cNvPicPr>
          <p:nvPr/>
        </p:nvPicPr>
        <p:blipFill>
          <a:blip r:embed="rId5"/>
          <a:stretch/>
        </p:blipFill>
        <p:spPr>
          <a:xfrm>
            <a:off x="12372969" y="-462598"/>
            <a:ext cx="5952821" cy="3942818"/>
          </a:xfrm>
          <a:prstGeom prst="rect">
            <a:avLst/>
          </a:prstGeom>
          <a:noFill/>
          <a:ln w="0">
            <a:noFill/>
          </a:ln>
        </p:spPr>
      </p:pic>
      <p:sp>
        <p:nvSpPr>
          <p:cNvPr id="13" name="TextBox 3">
            <a:extLst>
              <a:ext uri="{FF2B5EF4-FFF2-40B4-BE49-F238E27FC236}">
                <a16:creationId xmlns:a16="http://schemas.microsoft.com/office/drawing/2014/main" id="{7B158FEF-3842-3626-B639-B2B54DEEC54F}"/>
              </a:ext>
            </a:extLst>
          </p:cNvPr>
          <p:cNvSpPr/>
          <p:nvPr/>
        </p:nvSpPr>
        <p:spPr>
          <a:xfrm>
            <a:off x="14414263" y="3479160"/>
            <a:ext cx="3805128" cy="227811"/>
          </a:xfrm>
          <a:prstGeom prst="rect">
            <a:avLst/>
          </a:prstGeom>
          <a:noFill/>
          <a:ln w="0">
            <a:noFill/>
          </a:ln>
        </p:spPr>
        <p:style>
          <a:lnRef idx="0">
            <a:scrgbClr r="0" g="0" b="0"/>
          </a:lnRef>
          <a:fillRef idx="0">
            <a:scrgbClr r="0" g="0" b="0"/>
          </a:fillRef>
          <a:effectRef idx="0">
            <a:scrgbClr r="0" g="0" b="0"/>
          </a:effectRef>
          <a:fontRef idx="minor"/>
        </p:style>
        <p:txBody>
          <a:bodyPr wrap="none" lIns="74414" tIns="37207" rIns="74414" bIns="37207" anchor="t">
            <a:spAutoFit/>
          </a:bodyPr>
          <a:lstStyle/>
          <a:p>
            <a:pPr defTabSz="756026"/>
            <a:r>
              <a:rPr lang="en-FR" sz="992" dirty="0">
                <a:solidFill>
                  <a:schemeClr val="bg1">
                    <a:lumMod val="65000"/>
                  </a:schemeClr>
                </a:solidFill>
                <a:latin typeface="Arial"/>
              </a:rPr>
              <a:t>© </a:t>
            </a:r>
            <a:r>
              <a:rPr lang="en-GB" sz="992" dirty="0">
                <a:solidFill>
                  <a:schemeClr val="bg1">
                    <a:lumMod val="65000"/>
                  </a:schemeClr>
                </a:solidFill>
                <a:latin typeface="Arial"/>
              </a:rPr>
              <a:t>Clarity Pharmaceuticals, Quarterly Activity Report, March 2026</a:t>
            </a:r>
            <a:endParaRPr lang="en-US" sz="992" dirty="0">
              <a:solidFill>
                <a:schemeClr val="bg1">
                  <a:lumMod val="65000"/>
                </a:schemeClr>
              </a:solidFill>
              <a:latin typeface="Calibri"/>
            </a:endParaRPr>
          </a:p>
        </p:txBody>
      </p:sp>
      <p:sp>
        <p:nvSpPr>
          <p:cNvPr id="20" name="Titel 1">
            <a:extLst>
              <a:ext uri="{FF2B5EF4-FFF2-40B4-BE49-F238E27FC236}">
                <a16:creationId xmlns:a16="http://schemas.microsoft.com/office/drawing/2014/main" id="{84FF4E30-5F79-E8B9-086E-C4AD526F01F1}"/>
              </a:ext>
            </a:extLst>
          </p:cNvPr>
          <p:cNvSpPr>
            <a:spLocks noGrp="1"/>
          </p:cNvSpPr>
          <p:nvPr>
            <p:ph type="title"/>
          </p:nvPr>
        </p:nvSpPr>
        <p:spPr>
          <a:xfrm>
            <a:off x="698501" y="492369"/>
            <a:ext cx="11087100" cy="409714"/>
          </a:xfrm>
        </p:spPr>
        <p:txBody>
          <a:bodyPr>
            <a:normAutofit fontScale="90000"/>
          </a:bodyPr>
          <a:lstStyle/>
          <a:p>
            <a:r>
              <a:rPr lang="en-US" dirty="0"/>
              <a:t>Radiopharmaceuticals</a:t>
            </a:r>
          </a:p>
        </p:txBody>
      </p:sp>
      <p:sp>
        <p:nvSpPr>
          <p:cNvPr id="21" name="Untertitel 3">
            <a:extLst>
              <a:ext uri="{FF2B5EF4-FFF2-40B4-BE49-F238E27FC236}">
                <a16:creationId xmlns:a16="http://schemas.microsoft.com/office/drawing/2014/main" id="{7CEC3F01-063B-F2E7-E4A8-3128EF72F74C}"/>
              </a:ext>
            </a:extLst>
          </p:cNvPr>
          <p:cNvSpPr>
            <a:spLocks noGrp="1"/>
          </p:cNvSpPr>
          <p:nvPr>
            <p:ph type="subTitle" idx="13"/>
          </p:nvPr>
        </p:nvSpPr>
        <p:spPr>
          <a:xfrm>
            <a:off x="698501" y="931362"/>
            <a:ext cx="11087100" cy="332742"/>
          </a:xfrm>
        </p:spPr>
        <p:txBody>
          <a:bodyPr>
            <a:noAutofit/>
          </a:bodyPr>
          <a:lstStyle/>
          <a:p>
            <a:r>
              <a:rPr lang="en-US" dirty="0"/>
              <a:t>What is it and how does it work?</a:t>
            </a:r>
          </a:p>
        </p:txBody>
      </p:sp>
    </p:spTree>
    <p:extLst>
      <p:ext uri="{BB962C8B-B14F-4D97-AF65-F5344CB8AC3E}">
        <p14:creationId xmlns:p14="http://schemas.microsoft.com/office/powerpoint/2010/main" val="3801334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8</a:t>
            </a:fld>
            <a:endParaRPr lang="en-US" dirty="0"/>
          </a:p>
        </p:txBody>
      </p:sp>
      <p:sp>
        <p:nvSpPr>
          <p:cNvPr id="3" name="TextBox 2">
            <a:extLst>
              <a:ext uri="{FF2B5EF4-FFF2-40B4-BE49-F238E27FC236}">
                <a16:creationId xmlns:a16="http://schemas.microsoft.com/office/drawing/2014/main" id="{972F6174-7697-EAC7-724F-72A6B1FF8A29}"/>
              </a:ext>
            </a:extLst>
          </p:cNvPr>
          <p:cNvSpPr txBox="1"/>
          <p:nvPr/>
        </p:nvSpPr>
        <p:spPr>
          <a:xfrm>
            <a:off x="1740787" y="5328191"/>
            <a:ext cx="3788569" cy="246221"/>
          </a:xfrm>
          <a:prstGeom prst="rect">
            <a:avLst/>
          </a:prstGeom>
          <a:noFill/>
        </p:spPr>
        <p:txBody>
          <a:bodyPr wrap="square" rtlCol="0">
            <a:spAutoFit/>
          </a:bodyPr>
          <a:lstStyle/>
          <a:p>
            <a:pPr algn="r"/>
            <a:r>
              <a:rPr lang="en-FR" sz="1000" dirty="0">
                <a:solidFill>
                  <a:schemeClr val="bg2"/>
                </a:solidFill>
                <a:latin typeface="Arial" panose="020B0604020202020204" pitchFamily="34" charset="0"/>
                <a:cs typeface="Arial" panose="020B0604020202020204" pitchFamily="34" charset="0"/>
              </a:rPr>
              <a:t>©</a:t>
            </a:r>
            <a:r>
              <a:rPr lang="en-US" sz="1000" dirty="0">
                <a:solidFill>
                  <a:srgbClr val="CCCCCC"/>
                </a:solidFill>
              </a:rPr>
              <a:t> </a:t>
            </a:r>
            <a:r>
              <a:rPr lang="en-US" sz="1000" dirty="0" err="1">
                <a:solidFill>
                  <a:srgbClr val="CCCCCC"/>
                </a:solidFill>
              </a:rPr>
              <a:t>Kostelnik</a:t>
            </a:r>
            <a:r>
              <a:rPr lang="en-US" sz="1000" dirty="0">
                <a:solidFill>
                  <a:srgbClr val="CCCCCC"/>
                </a:solidFill>
              </a:rPr>
              <a:t>, T.I. and </a:t>
            </a:r>
            <a:r>
              <a:rPr lang="en-US" sz="1000" dirty="0" err="1">
                <a:solidFill>
                  <a:srgbClr val="CCCCCC"/>
                </a:solidFill>
              </a:rPr>
              <a:t>Orvig</a:t>
            </a:r>
            <a:r>
              <a:rPr lang="en-US" sz="1000" dirty="0">
                <a:solidFill>
                  <a:srgbClr val="CCCCCC"/>
                </a:solidFill>
              </a:rPr>
              <a:t>, C., </a:t>
            </a:r>
            <a:r>
              <a:rPr lang="de-DE" sz="1000" i="1" dirty="0">
                <a:solidFill>
                  <a:srgbClr val="CCCCCC"/>
                </a:solidFill>
              </a:rPr>
              <a:t>Chem. Rev. </a:t>
            </a:r>
            <a:r>
              <a:rPr lang="de-DE" sz="1000" b="1" dirty="0">
                <a:solidFill>
                  <a:srgbClr val="CCCCCC"/>
                </a:solidFill>
              </a:rPr>
              <a:t>2019</a:t>
            </a:r>
            <a:r>
              <a:rPr lang="de-DE" sz="1000" dirty="0">
                <a:solidFill>
                  <a:srgbClr val="CCCCCC"/>
                </a:solidFill>
              </a:rPr>
              <a:t>, 119, 2, 902.</a:t>
            </a:r>
            <a:endParaRPr lang="en-US" sz="1000" dirty="0">
              <a:solidFill>
                <a:srgbClr val="CCCCCC"/>
              </a:solidFill>
            </a:endParaRPr>
          </a:p>
        </p:txBody>
      </p:sp>
      <p:sp>
        <p:nvSpPr>
          <p:cNvPr id="4" name="Content Placeholder 5">
            <a:extLst>
              <a:ext uri="{FF2B5EF4-FFF2-40B4-BE49-F238E27FC236}">
                <a16:creationId xmlns:a16="http://schemas.microsoft.com/office/drawing/2014/main" id="{B01F9C94-3812-905B-A955-44309D13F186}"/>
              </a:ext>
            </a:extLst>
          </p:cNvPr>
          <p:cNvSpPr txBox="1">
            <a:spLocks/>
          </p:cNvSpPr>
          <p:nvPr/>
        </p:nvSpPr>
        <p:spPr>
          <a:xfrm>
            <a:off x="875065" y="1435266"/>
            <a:ext cx="4363194" cy="33274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3pPr>
            <a:lvl4pPr marL="533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4pPr>
            <a:lvl5pPr marL="9017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Diagnostics &amp;  Therapeutics</a:t>
            </a:r>
            <a:endParaRPr lang="en-US" sz="2400" dirty="0"/>
          </a:p>
        </p:txBody>
      </p:sp>
      <p:pic>
        <p:nvPicPr>
          <p:cNvPr id="8" name="Picture 7">
            <a:extLst>
              <a:ext uri="{FF2B5EF4-FFF2-40B4-BE49-F238E27FC236}">
                <a16:creationId xmlns:a16="http://schemas.microsoft.com/office/drawing/2014/main" id="{EC77E95A-B111-119D-AB71-9A7F4A7508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412" y="2055796"/>
            <a:ext cx="5144944" cy="3167336"/>
          </a:xfrm>
          <a:prstGeom prst="rect">
            <a:avLst/>
          </a:prstGeom>
        </p:spPr>
      </p:pic>
      <p:pic>
        <p:nvPicPr>
          <p:cNvPr id="12" name="Grafik 3" descr="Ein Bild, das medizinische Bildgebung, Radiologie, Röntgenfilm, Vergleich enthält.&#10;&#10;KI-generierte Inhalte können fehlerhaft sein.">
            <a:extLst>
              <a:ext uri="{FF2B5EF4-FFF2-40B4-BE49-F238E27FC236}">
                <a16:creationId xmlns:a16="http://schemas.microsoft.com/office/drawing/2014/main" id="{767F208A-FDCF-1364-49CC-1DEC73FEF067}"/>
              </a:ext>
            </a:extLst>
          </p:cNvPr>
          <p:cNvPicPr>
            <a:picLocks noChangeAspect="1"/>
          </p:cNvPicPr>
          <p:nvPr/>
        </p:nvPicPr>
        <p:blipFill>
          <a:blip r:embed="rId4"/>
          <a:stretch/>
        </p:blipFill>
        <p:spPr>
          <a:xfrm>
            <a:off x="5877003" y="1457591"/>
            <a:ext cx="5952821" cy="3942818"/>
          </a:xfrm>
          <a:prstGeom prst="rect">
            <a:avLst/>
          </a:prstGeom>
          <a:noFill/>
          <a:ln w="0">
            <a:noFill/>
          </a:ln>
        </p:spPr>
      </p:pic>
      <p:sp>
        <p:nvSpPr>
          <p:cNvPr id="13" name="TextBox 3">
            <a:extLst>
              <a:ext uri="{FF2B5EF4-FFF2-40B4-BE49-F238E27FC236}">
                <a16:creationId xmlns:a16="http://schemas.microsoft.com/office/drawing/2014/main" id="{5FCCF25D-1E55-9B55-1090-CF5B9ED827C5}"/>
              </a:ext>
            </a:extLst>
          </p:cNvPr>
          <p:cNvSpPr/>
          <p:nvPr/>
        </p:nvSpPr>
        <p:spPr>
          <a:xfrm>
            <a:off x="7918297" y="5399349"/>
            <a:ext cx="3805128" cy="227811"/>
          </a:xfrm>
          <a:prstGeom prst="rect">
            <a:avLst/>
          </a:prstGeom>
          <a:noFill/>
          <a:ln w="0">
            <a:noFill/>
          </a:ln>
        </p:spPr>
        <p:style>
          <a:lnRef idx="0">
            <a:scrgbClr r="0" g="0" b="0"/>
          </a:lnRef>
          <a:fillRef idx="0">
            <a:scrgbClr r="0" g="0" b="0"/>
          </a:fillRef>
          <a:effectRef idx="0">
            <a:scrgbClr r="0" g="0" b="0"/>
          </a:effectRef>
          <a:fontRef idx="minor"/>
        </p:style>
        <p:txBody>
          <a:bodyPr wrap="none" lIns="74414" tIns="37207" rIns="74414" bIns="37207" anchor="t">
            <a:spAutoFit/>
          </a:bodyPr>
          <a:lstStyle/>
          <a:p>
            <a:pPr defTabSz="756026"/>
            <a:r>
              <a:rPr lang="en-FR" sz="992" dirty="0">
                <a:solidFill>
                  <a:schemeClr val="bg1">
                    <a:lumMod val="65000"/>
                  </a:schemeClr>
                </a:solidFill>
                <a:latin typeface="Arial"/>
              </a:rPr>
              <a:t>© </a:t>
            </a:r>
            <a:r>
              <a:rPr lang="en-GB" sz="992" dirty="0">
                <a:solidFill>
                  <a:schemeClr val="bg1">
                    <a:lumMod val="65000"/>
                  </a:schemeClr>
                </a:solidFill>
                <a:latin typeface="Arial"/>
              </a:rPr>
              <a:t>Clarity Pharmaceuticals, Quarterly Activity Report, March 2026</a:t>
            </a:r>
            <a:endParaRPr lang="en-US" sz="992" dirty="0">
              <a:solidFill>
                <a:schemeClr val="bg1">
                  <a:lumMod val="65000"/>
                </a:schemeClr>
              </a:solidFill>
              <a:latin typeface="Calibri"/>
            </a:endParaRPr>
          </a:p>
        </p:txBody>
      </p:sp>
      <p:sp>
        <p:nvSpPr>
          <p:cNvPr id="14" name="Inhaltsplatzhalter 2">
            <a:extLst>
              <a:ext uri="{FF2B5EF4-FFF2-40B4-BE49-F238E27FC236}">
                <a16:creationId xmlns:a16="http://schemas.microsoft.com/office/drawing/2014/main" id="{54638EEF-8068-24F5-735F-1C50616A2F44}"/>
              </a:ext>
            </a:extLst>
          </p:cNvPr>
          <p:cNvSpPr>
            <a:spLocks noGrp="1"/>
          </p:cNvSpPr>
          <p:nvPr>
            <p:ph idx="1"/>
          </p:nvPr>
        </p:nvSpPr>
        <p:spPr>
          <a:xfrm>
            <a:off x="12551391" y="-25609"/>
            <a:ext cx="3668973" cy="2889995"/>
          </a:xfrm>
        </p:spPr>
        <p:txBody>
          <a:bodyPr>
            <a:noAutofit/>
          </a:bodyPr>
          <a:lstStyle/>
          <a:p>
            <a:pPr fontAlgn="base">
              <a:buClr>
                <a:schemeClr val="tx1"/>
              </a:buClr>
            </a:pPr>
            <a:r>
              <a:rPr lang="en-US" b="1" dirty="0">
                <a:solidFill>
                  <a:schemeClr val="tx1">
                    <a:lumMod val="85000"/>
                    <a:lumOff val="15000"/>
                  </a:schemeClr>
                </a:solidFill>
              </a:rPr>
              <a:t>True theranostic matched pairs:</a:t>
            </a:r>
          </a:p>
          <a:p>
            <a:pPr marL="285750" indent="-285750" fontAlgn="base">
              <a:buClr>
                <a:schemeClr val="tx1"/>
              </a:buClr>
              <a:buFont typeface="Arial" panose="020B0604020202020204" pitchFamily="34" charset="0"/>
              <a:buChar char="•"/>
            </a:pP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43/44</a:t>
            </a:r>
            <a:r>
              <a:rPr lang="en-US" dirty="0">
                <a:solidFill>
                  <a:srgbClr val="FF0000"/>
                </a:solidFill>
              </a:rPr>
              <a:t>Sc</a:t>
            </a:r>
            <a:r>
              <a:rPr lang="en-US" dirty="0">
                <a:solidFill>
                  <a:schemeClr val="tx1">
                    <a:lumMod val="85000"/>
                    <a:lumOff val="15000"/>
                  </a:schemeClr>
                </a:solidFill>
              </a:rPr>
              <a:t>/</a:t>
            </a:r>
            <a:r>
              <a:rPr lang="en-US" baseline="30000" dirty="0">
                <a:solidFill>
                  <a:schemeClr val="tx2"/>
                </a:solidFill>
              </a:rPr>
              <a:t>47</a:t>
            </a:r>
            <a:r>
              <a:rPr lang="en-US" dirty="0">
                <a:solidFill>
                  <a:schemeClr val="tx2"/>
                </a:solidFill>
              </a:rPr>
              <a:t>Sc</a:t>
            </a:r>
          </a:p>
          <a:p>
            <a:pPr marL="514350" lvl="2" indent="-285750" fontAlgn="base">
              <a:buClr>
                <a:schemeClr val="tx2"/>
              </a:buClr>
              <a:buFont typeface="Arial" panose="020B0604020202020204" pitchFamily="34" charset="0"/>
              <a:buChar char="•"/>
            </a:pPr>
            <a:r>
              <a:rPr lang="en-US" baseline="30000" dirty="0">
                <a:solidFill>
                  <a:srgbClr val="FF0000"/>
                </a:solidFill>
              </a:rPr>
              <a:t>61/64</a:t>
            </a:r>
            <a:r>
              <a:rPr lang="en-US" dirty="0">
                <a:solidFill>
                  <a:srgbClr val="FF0000"/>
                </a:solidFill>
              </a:rPr>
              <a:t>Cu</a:t>
            </a:r>
            <a:r>
              <a:rPr lang="en-US" dirty="0">
                <a:solidFill>
                  <a:schemeClr val="tx1">
                    <a:lumMod val="85000"/>
                    <a:lumOff val="15000"/>
                  </a:schemeClr>
                </a:solidFill>
              </a:rPr>
              <a:t>/</a:t>
            </a:r>
            <a:r>
              <a:rPr lang="en-US" baseline="30000" dirty="0">
                <a:solidFill>
                  <a:schemeClr val="tx2"/>
                </a:solidFill>
              </a:rPr>
              <a:t>67</a:t>
            </a:r>
            <a:r>
              <a:rPr lang="en-US" dirty="0">
                <a:solidFill>
                  <a:schemeClr val="tx2"/>
                </a:solidFill>
              </a:rPr>
              <a:t>Cu</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86</a:t>
            </a:r>
            <a:r>
              <a:rPr lang="en-US" dirty="0">
                <a:solidFill>
                  <a:srgbClr val="FF0000"/>
                </a:solidFill>
              </a:rPr>
              <a:t>Y</a:t>
            </a:r>
            <a:r>
              <a:rPr lang="en-US" dirty="0">
                <a:solidFill>
                  <a:schemeClr val="tx1">
                    <a:lumMod val="85000"/>
                    <a:lumOff val="15000"/>
                  </a:schemeClr>
                </a:solidFill>
              </a:rPr>
              <a:t>/</a:t>
            </a:r>
            <a:r>
              <a:rPr lang="en-US" baseline="30000" dirty="0">
                <a:solidFill>
                  <a:schemeClr val="tx2"/>
                </a:solidFill>
              </a:rPr>
              <a:t>90</a:t>
            </a:r>
            <a:r>
              <a:rPr lang="en-US" dirty="0">
                <a:solidFill>
                  <a:schemeClr val="tx2"/>
                </a:solidFill>
              </a:rPr>
              <a:t>Y</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44AF3B"/>
                </a:solidFill>
              </a:rPr>
              <a:t>123</a:t>
            </a:r>
            <a:r>
              <a:rPr lang="en-US" dirty="0">
                <a:solidFill>
                  <a:srgbClr val="44AF3B"/>
                </a:solidFill>
              </a:rPr>
              <a:t>I</a:t>
            </a:r>
            <a:r>
              <a:rPr lang="en-US" dirty="0">
                <a:solidFill>
                  <a:schemeClr val="tx1">
                    <a:lumMod val="85000"/>
                    <a:lumOff val="15000"/>
                  </a:schemeClr>
                </a:solidFill>
              </a:rPr>
              <a:t>/</a:t>
            </a:r>
            <a:r>
              <a:rPr lang="en-US" baseline="30000" dirty="0">
                <a:solidFill>
                  <a:schemeClr val="tx2"/>
                </a:solidFill>
              </a:rPr>
              <a:t>131</a:t>
            </a:r>
            <a:r>
              <a:rPr lang="en-US" dirty="0">
                <a:solidFill>
                  <a:schemeClr val="tx2"/>
                </a:solidFill>
              </a:rPr>
              <a:t>I</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152</a:t>
            </a:r>
            <a:r>
              <a:rPr lang="en-US" baseline="30000" dirty="0">
                <a:solidFill>
                  <a:srgbClr val="44AF3B"/>
                </a:solidFill>
              </a:rPr>
              <a:t>/155</a:t>
            </a:r>
            <a:r>
              <a:rPr lang="en-US" dirty="0">
                <a:solidFill>
                  <a:srgbClr val="44AF3B"/>
                </a:solidFill>
              </a:rPr>
              <a:t>Tb</a:t>
            </a:r>
            <a:r>
              <a:rPr lang="en-US" dirty="0">
                <a:solidFill>
                  <a:schemeClr val="tx1">
                    <a:lumMod val="85000"/>
                    <a:lumOff val="15000"/>
                  </a:schemeClr>
                </a:solidFill>
              </a:rPr>
              <a:t>/</a:t>
            </a:r>
            <a:r>
              <a:rPr lang="en-US" baseline="30000" dirty="0">
                <a:solidFill>
                  <a:srgbClr val="FFC100"/>
                </a:solidFill>
              </a:rPr>
              <a:t>149</a:t>
            </a:r>
            <a:r>
              <a:rPr lang="en-US" baseline="30000" dirty="0">
                <a:solidFill>
                  <a:schemeClr val="tx2"/>
                </a:solidFill>
              </a:rPr>
              <a:t>/161</a:t>
            </a:r>
            <a:r>
              <a:rPr lang="en-US" dirty="0">
                <a:solidFill>
                  <a:schemeClr val="tx2"/>
                </a:solidFill>
              </a:rPr>
              <a:t>Tb</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44AF3B"/>
                </a:solidFill>
              </a:rPr>
              <a:t>203</a:t>
            </a:r>
            <a:r>
              <a:rPr lang="en-US" dirty="0">
                <a:solidFill>
                  <a:srgbClr val="44AF3B"/>
                </a:solidFill>
              </a:rPr>
              <a:t>Pb</a:t>
            </a:r>
            <a:r>
              <a:rPr lang="en-US" dirty="0">
                <a:solidFill>
                  <a:schemeClr val="tx1">
                    <a:lumMod val="85000"/>
                    <a:lumOff val="15000"/>
                  </a:schemeClr>
                </a:solidFill>
              </a:rPr>
              <a:t>/</a:t>
            </a:r>
            <a:r>
              <a:rPr lang="en-US" baseline="30000" dirty="0">
                <a:solidFill>
                  <a:srgbClr val="FFC100"/>
                </a:solidFill>
              </a:rPr>
              <a:t>212</a:t>
            </a:r>
            <a:r>
              <a:rPr lang="en-US" dirty="0">
                <a:solidFill>
                  <a:srgbClr val="FFC100"/>
                </a:solidFill>
              </a:rPr>
              <a:t>Pb</a:t>
            </a:r>
          </a:p>
        </p:txBody>
      </p:sp>
      <p:sp>
        <p:nvSpPr>
          <p:cNvPr id="16" name="Titel 1">
            <a:extLst>
              <a:ext uri="{FF2B5EF4-FFF2-40B4-BE49-F238E27FC236}">
                <a16:creationId xmlns:a16="http://schemas.microsoft.com/office/drawing/2014/main" id="{2F69E48A-C4CF-3441-C8E9-C4CAF3DBF7B0}"/>
              </a:ext>
            </a:extLst>
          </p:cNvPr>
          <p:cNvSpPr>
            <a:spLocks noGrp="1"/>
          </p:cNvSpPr>
          <p:nvPr>
            <p:ph type="title"/>
          </p:nvPr>
        </p:nvSpPr>
        <p:spPr>
          <a:xfrm>
            <a:off x="698501" y="492369"/>
            <a:ext cx="11087100" cy="409714"/>
          </a:xfrm>
        </p:spPr>
        <p:txBody>
          <a:bodyPr>
            <a:normAutofit fontScale="90000"/>
          </a:bodyPr>
          <a:lstStyle/>
          <a:p>
            <a:r>
              <a:rPr lang="en-US" dirty="0"/>
              <a:t>Radiopharmaceuticals</a:t>
            </a:r>
          </a:p>
        </p:txBody>
      </p:sp>
      <p:sp>
        <p:nvSpPr>
          <p:cNvPr id="17" name="Untertitel 3">
            <a:extLst>
              <a:ext uri="{FF2B5EF4-FFF2-40B4-BE49-F238E27FC236}">
                <a16:creationId xmlns:a16="http://schemas.microsoft.com/office/drawing/2014/main" id="{A453EFAE-DC90-1A1E-B709-2B64BA838D09}"/>
              </a:ext>
            </a:extLst>
          </p:cNvPr>
          <p:cNvSpPr>
            <a:spLocks noGrp="1"/>
          </p:cNvSpPr>
          <p:nvPr>
            <p:ph type="subTitle" idx="13"/>
          </p:nvPr>
        </p:nvSpPr>
        <p:spPr>
          <a:xfrm>
            <a:off x="698501" y="931362"/>
            <a:ext cx="11087100" cy="332742"/>
          </a:xfrm>
        </p:spPr>
        <p:txBody>
          <a:bodyPr>
            <a:noAutofit/>
          </a:bodyPr>
          <a:lstStyle/>
          <a:p>
            <a:r>
              <a:rPr lang="en-US" dirty="0"/>
              <a:t>What is it and how does it work?</a:t>
            </a:r>
          </a:p>
        </p:txBody>
      </p:sp>
    </p:spTree>
    <p:extLst>
      <p:ext uri="{BB962C8B-B14F-4D97-AF65-F5344CB8AC3E}">
        <p14:creationId xmlns:p14="http://schemas.microsoft.com/office/powerpoint/2010/main" val="171042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err="1"/>
              <a:t>Theranostics</a:t>
            </a:r>
            <a:endParaRPr lang="en-US" dirty="0"/>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9</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When Diagnostics and Therapy unite</a:t>
            </a:r>
          </a:p>
        </p:txBody>
      </p:sp>
      <p:sp>
        <p:nvSpPr>
          <p:cNvPr id="3" name="TextBox 2">
            <a:extLst>
              <a:ext uri="{FF2B5EF4-FFF2-40B4-BE49-F238E27FC236}">
                <a16:creationId xmlns:a16="http://schemas.microsoft.com/office/drawing/2014/main" id="{972F6174-7697-EAC7-724F-72A6B1FF8A29}"/>
              </a:ext>
            </a:extLst>
          </p:cNvPr>
          <p:cNvSpPr txBox="1"/>
          <p:nvPr/>
        </p:nvSpPr>
        <p:spPr>
          <a:xfrm>
            <a:off x="1740787" y="5328191"/>
            <a:ext cx="3788569" cy="246221"/>
          </a:xfrm>
          <a:prstGeom prst="rect">
            <a:avLst/>
          </a:prstGeom>
          <a:noFill/>
        </p:spPr>
        <p:txBody>
          <a:bodyPr wrap="square" rtlCol="0">
            <a:spAutoFit/>
          </a:bodyPr>
          <a:lstStyle/>
          <a:p>
            <a:pPr algn="r"/>
            <a:r>
              <a:rPr lang="en-FR" sz="1000" dirty="0">
                <a:solidFill>
                  <a:schemeClr val="bg2"/>
                </a:solidFill>
                <a:latin typeface="Arial" panose="020B0604020202020204" pitchFamily="34" charset="0"/>
                <a:cs typeface="Arial" panose="020B0604020202020204" pitchFamily="34" charset="0"/>
              </a:rPr>
              <a:t>©</a:t>
            </a:r>
            <a:r>
              <a:rPr lang="en-US" sz="1000" dirty="0">
                <a:solidFill>
                  <a:srgbClr val="CCCCCC"/>
                </a:solidFill>
              </a:rPr>
              <a:t> </a:t>
            </a:r>
            <a:r>
              <a:rPr lang="en-US" sz="1000" dirty="0" err="1">
                <a:solidFill>
                  <a:srgbClr val="CCCCCC"/>
                </a:solidFill>
              </a:rPr>
              <a:t>Kostelnik</a:t>
            </a:r>
            <a:r>
              <a:rPr lang="en-US" sz="1000" dirty="0">
                <a:solidFill>
                  <a:srgbClr val="CCCCCC"/>
                </a:solidFill>
              </a:rPr>
              <a:t>, T.I. and </a:t>
            </a:r>
            <a:r>
              <a:rPr lang="en-US" sz="1000" dirty="0" err="1">
                <a:solidFill>
                  <a:srgbClr val="CCCCCC"/>
                </a:solidFill>
              </a:rPr>
              <a:t>Orvig</a:t>
            </a:r>
            <a:r>
              <a:rPr lang="en-US" sz="1000" dirty="0">
                <a:solidFill>
                  <a:srgbClr val="CCCCCC"/>
                </a:solidFill>
              </a:rPr>
              <a:t>, C., </a:t>
            </a:r>
            <a:r>
              <a:rPr lang="de-DE" sz="1000" i="1" dirty="0">
                <a:solidFill>
                  <a:srgbClr val="CCCCCC"/>
                </a:solidFill>
              </a:rPr>
              <a:t>Chem. Rev. </a:t>
            </a:r>
            <a:r>
              <a:rPr lang="de-DE" sz="1000" b="1" dirty="0">
                <a:solidFill>
                  <a:srgbClr val="CCCCCC"/>
                </a:solidFill>
              </a:rPr>
              <a:t>2019</a:t>
            </a:r>
            <a:r>
              <a:rPr lang="de-DE" sz="1000" dirty="0">
                <a:solidFill>
                  <a:srgbClr val="CCCCCC"/>
                </a:solidFill>
              </a:rPr>
              <a:t>, 119, 2, 902.</a:t>
            </a:r>
            <a:endParaRPr lang="en-US" sz="1000" dirty="0">
              <a:solidFill>
                <a:srgbClr val="CCCCCC"/>
              </a:solidFill>
            </a:endParaRPr>
          </a:p>
        </p:txBody>
      </p:sp>
      <p:pic>
        <p:nvPicPr>
          <p:cNvPr id="8" name="Picture 7">
            <a:extLst>
              <a:ext uri="{FF2B5EF4-FFF2-40B4-BE49-F238E27FC236}">
                <a16:creationId xmlns:a16="http://schemas.microsoft.com/office/drawing/2014/main" id="{EC77E95A-B111-119D-AB71-9A7F4A7508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412" y="2055796"/>
            <a:ext cx="5144944" cy="3167336"/>
          </a:xfrm>
          <a:prstGeom prst="rect">
            <a:avLst/>
          </a:prstGeom>
        </p:spPr>
      </p:pic>
      <p:pic>
        <p:nvPicPr>
          <p:cNvPr id="12" name="Grafik 3" descr="Ein Bild, das medizinische Bildgebung, Radiologie, Röntgenfilm, Vergleich enthält.&#10;&#10;KI-generierte Inhalte können fehlerhaft sein.">
            <a:extLst>
              <a:ext uri="{FF2B5EF4-FFF2-40B4-BE49-F238E27FC236}">
                <a16:creationId xmlns:a16="http://schemas.microsoft.com/office/drawing/2014/main" id="{767F208A-FDCF-1364-49CC-1DEC73FEF067}"/>
              </a:ext>
            </a:extLst>
          </p:cNvPr>
          <p:cNvPicPr>
            <a:picLocks noChangeAspect="1"/>
          </p:cNvPicPr>
          <p:nvPr/>
        </p:nvPicPr>
        <p:blipFill>
          <a:blip r:embed="rId4"/>
          <a:stretch/>
        </p:blipFill>
        <p:spPr>
          <a:xfrm>
            <a:off x="3393110" y="7100940"/>
            <a:ext cx="5952821" cy="3942818"/>
          </a:xfrm>
          <a:prstGeom prst="rect">
            <a:avLst/>
          </a:prstGeom>
          <a:noFill/>
          <a:ln w="0">
            <a:noFill/>
          </a:ln>
        </p:spPr>
      </p:pic>
      <p:sp>
        <p:nvSpPr>
          <p:cNvPr id="13" name="TextBox 3">
            <a:extLst>
              <a:ext uri="{FF2B5EF4-FFF2-40B4-BE49-F238E27FC236}">
                <a16:creationId xmlns:a16="http://schemas.microsoft.com/office/drawing/2014/main" id="{5FCCF25D-1E55-9B55-1090-CF5B9ED827C5}"/>
              </a:ext>
            </a:extLst>
          </p:cNvPr>
          <p:cNvSpPr/>
          <p:nvPr/>
        </p:nvSpPr>
        <p:spPr>
          <a:xfrm>
            <a:off x="5434404" y="11042698"/>
            <a:ext cx="3805128" cy="227811"/>
          </a:xfrm>
          <a:prstGeom prst="rect">
            <a:avLst/>
          </a:prstGeom>
          <a:noFill/>
          <a:ln w="0">
            <a:noFill/>
          </a:ln>
        </p:spPr>
        <p:style>
          <a:lnRef idx="0">
            <a:scrgbClr r="0" g="0" b="0"/>
          </a:lnRef>
          <a:fillRef idx="0">
            <a:scrgbClr r="0" g="0" b="0"/>
          </a:fillRef>
          <a:effectRef idx="0">
            <a:scrgbClr r="0" g="0" b="0"/>
          </a:effectRef>
          <a:fontRef idx="minor"/>
        </p:style>
        <p:txBody>
          <a:bodyPr wrap="none" lIns="74414" tIns="37207" rIns="74414" bIns="37207" anchor="t">
            <a:spAutoFit/>
          </a:bodyPr>
          <a:lstStyle/>
          <a:p>
            <a:pPr defTabSz="756026"/>
            <a:r>
              <a:rPr lang="en-FR" sz="992" dirty="0">
                <a:solidFill>
                  <a:schemeClr val="bg1">
                    <a:lumMod val="65000"/>
                  </a:schemeClr>
                </a:solidFill>
                <a:latin typeface="Arial"/>
              </a:rPr>
              <a:t>© </a:t>
            </a:r>
            <a:r>
              <a:rPr lang="en-GB" sz="992" dirty="0">
                <a:solidFill>
                  <a:schemeClr val="bg1">
                    <a:lumMod val="65000"/>
                  </a:schemeClr>
                </a:solidFill>
                <a:latin typeface="Arial"/>
              </a:rPr>
              <a:t>Clarity Pharmaceuticals, Quarterly Activity Report, March 2026</a:t>
            </a:r>
            <a:endParaRPr lang="en-US" sz="992" dirty="0">
              <a:solidFill>
                <a:schemeClr val="bg1">
                  <a:lumMod val="65000"/>
                </a:schemeClr>
              </a:solidFill>
              <a:latin typeface="Calibri"/>
            </a:endParaRPr>
          </a:p>
        </p:txBody>
      </p:sp>
      <p:sp>
        <p:nvSpPr>
          <p:cNvPr id="9" name="Inhaltsplatzhalter 2">
            <a:extLst>
              <a:ext uri="{FF2B5EF4-FFF2-40B4-BE49-F238E27FC236}">
                <a16:creationId xmlns:a16="http://schemas.microsoft.com/office/drawing/2014/main" id="{2299CF65-F5C3-F768-F9E2-8EB9FA21F91E}"/>
              </a:ext>
            </a:extLst>
          </p:cNvPr>
          <p:cNvSpPr>
            <a:spLocks noGrp="1"/>
          </p:cNvSpPr>
          <p:nvPr>
            <p:ph idx="1"/>
          </p:nvPr>
        </p:nvSpPr>
        <p:spPr>
          <a:xfrm>
            <a:off x="6662646" y="1979397"/>
            <a:ext cx="3668973" cy="2889995"/>
          </a:xfrm>
        </p:spPr>
        <p:txBody>
          <a:bodyPr>
            <a:noAutofit/>
          </a:bodyPr>
          <a:lstStyle/>
          <a:p>
            <a:pPr fontAlgn="base">
              <a:buClr>
                <a:schemeClr val="tx1"/>
              </a:buClr>
            </a:pPr>
            <a:r>
              <a:rPr lang="en-US" b="1" dirty="0">
                <a:solidFill>
                  <a:schemeClr val="tx1">
                    <a:lumMod val="85000"/>
                    <a:lumOff val="15000"/>
                  </a:schemeClr>
                </a:solidFill>
              </a:rPr>
              <a:t>True theranostic matched pairs:</a:t>
            </a:r>
          </a:p>
          <a:p>
            <a:pPr marL="285750" indent="-285750" fontAlgn="base">
              <a:buClr>
                <a:schemeClr val="tx1"/>
              </a:buClr>
              <a:buFont typeface="Arial" panose="020B0604020202020204" pitchFamily="34" charset="0"/>
              <a:buChar char="•"/>
            </a:pP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43/44</a:t>
            </a:r>
            <a:r>
              <a:rPr lang="en-US" dirty="0">
                <a:solidFill>
                  <a:srgbClr val="FF0000"/>
                </a:solidFill>
              </a:rPr>
              <a:t>Sc</a:t>
            </a:r>
            <a:r>
              <a:rPr lang="en-US" dirty="0">
                <a:solidFill>
                  <a:schemeClr val="tx1">
                    <a:lumMod val="85000"/>
                    <a:lumOff val="15000"/>
                  </a:schemeClr>
                </a:solidFill>
              </a:rPr>
              <a:t>/</a:t>
            </a:r>
            <a:r>
              <a:rPr lang="en-US" baseline="30000" dirty="0">
                <a:solidFill>
                  <a:schemeClr val="tx2"/>
                </a:solidFill>
              </a:rPr>
              <a:t>47</a:t>
            </a:r>
            <a:r>
              <a:rPr lang="en-US" dirty="0">
                <a:solidFill>
                  <a:schemeClr val="tx2"/>
                </a:solidFill>
              </a:rPr>
              <a:t>Sc</a:t>
            </a:r>
          </a:p>
          <a:p>
            <a:pPr marL="514350" lvl="2" indent="-285750" fontAlgn="base">
              <a:buClr>
                <a:schemeClr val="tx2"/>
              </a:buClr>
              <a:buFont typeface="Arial" panose="020B0604020202020204" pitchFamily="34" charset="0"/>
              <a:buChar char="•"/>
            </a:pPr>
            <a:r>
              <a:rPr lang="en-US" baseline="30000" dirty="0">
                <a:solidFill>
                  <a:srgbClr val="FF0000"/>
                </a:solidFill>
              </a:rPr>
              <a:t>61/64</a:t>
            </a:r>
            <a:r>
              <a:rPr lang="en-US" dirty="0">
                <a:solidFill>
                  <a:srgbClr val="FF0000"/>
                </a:solidFill>
              </a:rPr>
              <a:t>Cu</a:t>
            </a:r>
            <a:r>
              <a:rPr lang="en-US" dirty="0">
                <a:solidFill>
                  <a:schemeClr val="tx1">
                    <a:lumMod val="85000"/>
                    <a:lumOff val="15000"/>
                  </a:schemeClr>
                </a:solidFill>
              </a:rPr>
              <a:t>/</a:t>
            </a:r>
            <a:r>
              <a:rPr lang="en-US" baseline="30000" dirty="0">
                <a:solidFill>
                  <a:schemeClr val="tx2"/>
                </a:solidFill>
              </a:rPr>
              <a:t>67</a:t>
            </a:r>
            <a:r>
              <a:rPr lang="en-US" dirty="0">
                <a:solidFill>
                  <a:schemeClr val="tx2"/>
                </a:solidFill>
              </a:rPr>
              <a:t>Cu</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86</a:t>
            </a:r>
            <a:r>
              <a:rPr lang="en-US" dirty="0">
                <a:solidFill>
                  <a:srgbClr val="FF0000"/>
                </a:solidFill>
              </a:rPr>
              <a:t>Y</a:t>
            </a:r>
            <a:r>
              <a:rPr lang="en-US" dirty="0">
                <a:solidFill>
                  <a:schemeClr val="tx1">
                    <a:lumMod val="85000"/>
                    <a:lumOff val="15000"/>
                  </a:schemeClr>
                </a:solidFill>
              </a:rPr>
              <a:t>/</a:t>
            </a:r>
            <a:r>
              <a:rPr lang="en-US" baseline="30000" dirty="0">
                <a:solidFill>
                  <a:schemeClr val="tx2"/>
                </a:solidFill>
              </a:rPr>
              <a:t>90</a:t>
            </a:r>
            <a:r>
              <a:rPr lang="en-US" dirty="0">
                <a:solidFill>
                  <a:schemeClr val="tx2"/>
                </a:solidFill>
              </a:rPr>
              <a:t>Y</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44AF3B"/>
                </a:solidFill>
              </a:rPr>
              <a:t>123</a:t>
            </a:r>
            <a:r>
              <a:rPr lang="en-US" dirty="0">
                <a:solidFill>
                  <a:srgbClr val="44AF3B"/>
                </a:solidFill>
              </a:rPr>
              <a:t>I</a:t>
            </a:r>
            <a:r>
              <a:rPr lang="en-US" dirty="0">
                <a:solidFill>
                  <a:schemeClr val="tx1">
                    <a:lumMod val="85000"/>
                    <a:lumOff val="15000"/>
                  </a:schemeClr>
                </a:solidFill>
              </a:rPr>
              <a:t>/</a:t>
            </a:r>
            <a:r>
              <a:rPr lang="en-US" baseline="30000" dirty="0">
                <a:solidFill>
                  <a:schemeClr val="tx2"/>
                </a:solidFill>
              </a:rPr>
              <a:t>131</a:t>
            </a:r>
            <a:r>
              <a:rPr lang="en-US" dirty="0">
                <a:solidFill>
                  <a:schemeClr val="tx2"/>
                </a:solidFill>
              </a:rPr>
              <a:t>I</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152</a:t>
            </a:r>
            <a:r>
              <a:rPr lang="en-US" baseline="30000" dirty="0">
                <a:solidFill>
                  <a:srgbClr val="44AF3B"/>
                </a:solidFill>
              </a:rPr>
              <a:t>/155</a:t>
            </a:r>
            <a:r>
              <a:rPr lang="en-US" dirty="0">
                <a:solidFill>
                  <a:srgbClr val="44AF3B"/>
                </a:solidFill>
              </a:rPr>
              <a:t>Tb</a:t>
            </a:r>
            <a:r>
              <a:rPr lang="en-US" dirty="0">
                <a:solidFill>
                  <a:schemeClr val="tx1">
                    <a:lumMod val="85000"/>
                    <a:lumOff val="15000"/>
                  </a:schemeClr>
                </a:solidFill>
              </a:rPr>
              <a:t>/</a:t>
            </a:r>
            <a:r>
              <a:rPr lang="en-US" baseline="30000" dirty="0">
                <a:solidFill>
                  <a:srgbClr val="FFC100"/>
                </a:solidFill>
              </a:rPr>
              <a:t>149</a:t>
            </a:r>
            <a:r>
              <a:rPr lang="en-US" baseline="30000" dirty="0">
                <a:solidFill>
                  <a:schemeClr val="tx2"/>
                </a:solidFill>
              </a:rPr>
              <a:t>/161</a:t>
            </a:r>
            <a:r>
              <a:rPr lang="en-US" dirty="0">
                <a:solidFill>
                  <a:schemeClr val="tx2"/>
                </a:solidFill>
              </a:rPr>
              <a:t>Tb</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44AF3B"/>
                </a:solidFill>
              </a:rPr>
              <a:t>203</a:t>
            </a:r>
            <a:r>
              <a:rPr lang="en-US" dirty="0">
                <a:solidFill>
                  <a:srgbClr val="44AF3B"/>
                </a:solidFill>
              </a:rPr>
              <a:t>Pb</a:t>
            </a:r>
            <a:r>
              <a:rPr lang="en-US" dirty="0">
                <a:solidFill>
                  <a:schemeClr val="tx1">
                    <a:lumMod val="85000"/>
                    <a:lumOff val="15000"/>
                  </a:schemeClr>
                </a:solidFill>
              </a:rPr>
              <a:t>/</a:t>
            </a:r>
            <a:r>
              <a:rPr lang="en-US" baseline="30000" dirty="0">
                <a:solidFill>
                  <a:srgbClr val="FFC100"/>
                </a:solidFill>
              </a:rPr>
              <a:t>212</a:t>
            </a:r>
            <a:r>
              <a:rPr lang="en-US" dirty="0">
                <a:solidFill>
                  <a:srgbClr val="FFC100"/>
                </a:solidFill>
              </a:rPr>
              <a:t>Pb</a:t>
            </a:r>
          </a:p>
        </p:txBody>
      </p:sp>
      <p:sp>
        <p:nvSpPr>
          <p:cNvPr id="10" name="TextBox 9">
            <a:extLst>
              <a:ext uri="{FF2B5EF4-FFF2-40B4-BE49-F238E27FC236}">
                <a16:creationId xmlns:a16="http://schemas.microsoft.com/office/drawing/2014/main" id="{3535B181-06BD-1848-9C83-685B42102B23}"/>
              </a:ext>
            </a:extLst>
          </p:cNvPr>
          <p:cNvSpPr txBox="1"/>
          <p:nvPr/>
        </p:nvSpPr>
        <p:spPr>
          <a:xfrm>
            <a:off x="2740675" y="5830158"/>
            <a:ext cx="7002751" cy="369332"/>
          </a:xfrm>
          <a:prstGeom prst="rect">
            <a:avLst/>
          </a:prstGeom>
          <a:noFill/>
        </p:spPr>
        <p:txBody>
          <a:bodyPr wrap="none" rtlCol="0">
            <a:spAutoFit/>
          </a:bodyPr>
          <a:lstStyle/>
          <a:p>
            <a:pPr algn="l"/>
            <a:r>
              <a:rPr lang="en-US" b="1" dirty="0"/>
              <a:t>Task: get the right radionuclide, in the right purity and amount</a:t>
            </a:r>
            <a:endParaRPr lang="de-DE" b="1" dirty="0"/>
          </a:p>
        </p:txBody>
      </p:sp>
      <p:sp>
        <p:nvSpPr>
          <p:cNvPr id="11" name="Content Placeholder 5">
            <a:extLst>
              <a:ext uri="{FF2B5EF4-FFF2-40B4-BE49-F238E27FC236}">
                <a16:creationId xmlns:a16="http://schemas.microsoft.com/office/drawing/2014/main" id="{7373C5DC-B098-0E43-D91D-27F81131B988}"/>
              </a:ext>
            </a:extLst>
          </p:cNvPr>
          <p:cNvSpPr txBox="1">
            <a:spLocks/>
          </p:cNvSpPr>
          <p:nvPr/>
        </p:nvSpPr>
        <p:spPr>
          <a:xfrm>
            <a:off x="875065" y="1435266"/>
            <a:ext cx="4363194" cy="33274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3pPr>
            <a:lvl4pPr marL="533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4pPr>
            <a:lvl5pPr marL="9017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Diagnostics &amp;  Therapeutics</a:t>
            </a:r>
            <a:endParaRPr lang="en-US" sz="2400" dirty="0"/>
          </a:p>
        </p:txBody>
      </p:sp>
    </p:spTree>
    <p:extLst>
      <p:ext uri="{BB962C8B-B14F-4D97-AF65-F5344CB8AC3E}">
        <p14:creationId xmlns:p14="http://schemas.microsoft.com/office/powerpoint/2010/main" val="40312895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Production of Medical Radionuclides</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10</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What are the ways?</a:t>
            </a:r>
          </a:p>
        </p:txBody>
      </p:sp>
      <p:sp>
        <p:nvSpPr>
          <p:cNvPr id="3" name="Oval 2">
            <a:extLst>
              <a:ext uri="{FF2B5EF4-FFF2-40B4-BE49-F238E27FC236}">
                <a16:creationId xmlns:a16="http://schemas.microsoft.com/office/drawing/2014/main" id="{2D2AA03C-BCB2-B3ED-269C-A2BC6E944785}"/>
              </a:ext>
            </a:extLst>
          </p:cNvPr>
          <p:cNvSpPr>
            <a:spLocks noChangeAspect="1"/>
          </p:cNvSpPr>
          <p:nvPr/>
        </p:nvSpPr>
        <p:spPr>
          <a:xfrm>
            <a:off x="4750236" y="2216180"/>
            <a:ext cx="2691529" cy="2691529"/>
          </a:xfrm>
          <a:prstGeom prst="ellipse">
            <a:avLst/>
          </a:prstGeom>
          <a:noFill/>
          <a:ln w="19050">
            <a:solidFill>
              <a:srgbClr val="F0781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solidFill>
                <a:srgbClr val="005AA0"/>
              </a:solidFill>
            </a:endParaRPr>
          </a:p>
        </p:txBody>
      </p:sp>
      <p:pic>
        <p:nvPicPr>
          <p:cNvPr id="4" name="Picture 44">
            <a:extLst>
              <a:ext uri="{FF2B5EF4-FFF2-40B4-BE49-F238E27FC236}">
                <a16:creationId xmlns:a16="http://schemas.microsoft.com/office/drawing/2014/main" id="{4F1C47EE-96D3-21B4-1F8B-8BBE144A579D}"/>
              </a:ext>
            </a:extLst>
          </p:cNvPr>
          <p:cNvPicPr>
            <a:picLocks/>
          </p:cNvPicPr>
          <p:nvPr/>
        </p:nvPicPr>
        <p:blipFill rotWithShape="1">
          <a:blip r:embed="rId3">
            <a:extLst>
              <a:ext uri="{28A0092B-C50C-407E-A947-70E740481C1C}">
                <a14:useLocalDpi xmlns:a14="http://schemas.microsoft.com/office/drawing/2010/main" val="0"/>
              </a:ext>
            </a:extLst>
          </a:blip>
          <a:srcRect l="17341" r="17341"/>
          <a:stretch/>
        </p:blipFill>
        <p:spPr>
          <a:xfrm>
            <a:off x="5275200" y="1474176"/>
            <a:ext cx="1641600" cy="1678501"/>
          </a:xfrm>
          <a:prstGeom prst="ellipse">
            <a:avLst/>
          </a:prstGeom>
        </p:spPr>
      </p:pic>
      <p:pic>
        <p:nvPicPr>
          <p:cNvPr id="8" name="Picture 45">
            <a:extLst>
              <a:ext uri="{FF2B5EF4-FFF2-40B4-BE49-F238E27FC236}">
                <a16:creationId xmlns:a16="http://schemas.microsoft.com/office/drawing/2014/main" id="{2A3F3BE2-7901-835C-DAB9-044F30C0362D}"/>
              </a:ext>
            </a:extLst>
          </p:cNvPr>
          <p:cNvPicPr>
            <a:picLocks noChangeAspect="1"/>
          </p:cNvPicPr>
          <p:nvPr/>
        </p:nvPicPr>
        <p:blipFill rotWithShape="1">
          <a:blip r:embed="rId4">
            <a:extLst>
              <a:ext uri="{28A0092B-C50C-407E-A947-70E740481C1C}">
                <a14:useLocalDpi xmlns:a14="http://schemas.microsoft.com/office/drawing/2010/main" val="0"/>
              </a:ext>
            </a:extLst>
          </a:blip>
          <a:srcRect l="27331" t="-2616" r="5889" b="2616"/>
          <a:stretch/>
        </p:blipFill>
        <p:spPr>
          <a:xfrm>
            <a:off x="4017329" y="3588287"/>
            <a:ext cx="1641600" cy="1641600"/>
          </a:xfrm>
          <a:prstGeom prst="ellipse">
            <a:avLst/>
          </a:prstGeom>
        </p:spPr>
      </p:pic>
      <p:pic>
        <p:nvPicPr>
          <p:cNvPr id="9" name="Picture 46">
            <a:extLst>
              <a:ext uri="{FF2B5EF4-FFF2-40B4-BE49-F238E27FC236}">
                <a16:creationId xmlns:a16="http://schemas.microsoft.com/office/drawing/2014/main" id="{0A26E53C-194B-4255-EB7F-745B34D4D586}"/>
              </a:ext>
            </a:extLst>
          </p:cNvPr>
          <p:cNvPicPr>
            <a:picLocks noChangeAspect="1"/>
          </p:cNvPicPr>
          <p:nvPr/>
        </p:nvPicPr>
        <p:blipFill rotWithShape="1">
          <a:blip r:embed="rId5">
            <a:extLst>
              <a:ext uri="{28A0092B-C50C-407E-A947-70E740481C1C}">
                <a14:useLocalDpi xmlns:a14="http://schemas.microsoft.com/office/drawing/2010/main" val="0"/>
              </a:ext>
            </a:extLst>
          </a:blip>
          <a:srcRect t="422" b="422"/>
          <a:stretch/>
        </p:blipFill>
        <p:spPr>
          <a:xfrm>
            <a:off x="6536596" y="3588287"/>
            <a:ext cx="1641600" cy="1641600"/>
          </a:xfrm>
          <a:prstGeom prst="ellipse">
            <a:avLst/>
          </a:prstGeom>
        </p:spPr>
      </p:pic>
      <p:sp>
        <p:nvSpPr>
          <p:cNvPr id="12" name="TextBox 3">
            <a:extLst>
              <a:ext uri="{FF2B5EF4-FFF2-40B4-BE49-F238E27FC236}">
                <a16:creationId xmlns:a16="http://schemas.microsoft.com/office/drawing/2014/main" id="{364E6CED-2AA0-24E8-735B-63B4A724C511}"/>
              </a:ext>
            </a:extLst>
          </p:cNvPr>
          <p:cNvSpPr txBox="1"/>
          <p:nvPr/>
        </p:nvSpPr>
        <p:spPr>
          <a:xfrm>
            <a:off x="5326151" y="3216913"/>
            <a:ext cx="1539699" cy="523220"/>
          </a:xfrm>
          <a:prstGeom prst="rect">
            <a:avLst/>
          </a:prstGeom>
          <a:noFill/>
        </p:spPr>
        <p:txBody>
          <a:bodyPr wrap="square" rtlCol="0">
            <a:spAutoFit/>
          </a:bodyPr>
          <a:lstStyle/>
          <a:p>
            <a:pPr algn="ctr"/>
            <a:r>
              <a:rPr lang="en-FR" sz="1400" dirty="0">
                <a:solidFill>
                  <a:srgbClr val="005AA0"/>
                </a:solidFill>
                <a:latin typeface="Arial" panose="020B0604020202020204" pitchFamily="34" charset="0"/>
                <a:cs typeface="Arial" panose="020B0604020202020204" pitchFamily="34" charset="0"/>
              </a:rPr>
              <a:t>Accelerator</a:t>
            </a:r>
            <a:r>
              <a:rPr lang="uk-UA" sz="1400" dirty="0">
                <a:solidFill>
                  <a:srgbClr val="005AA0"/>
                </a:solidFill>
                <a:latin typeface="Arial" panose="020B0604020202020204" pitchFamily="34" charset="0"/>
                <a:cs typeface="Arial" panose="020B0604020202020204" pitchFamily="34" charset="0"/>
              </a:rPr>
              <a:t> </a:t>
            </a:r>
            <a:r>
              <a:rPr lang="en-US" sz="1400" dirty="0">
                <a:solidFill>
                  <a:srgbClr val="005AA0"/>
                </a:solidFill>
                <a:latin typeface="Arial" panose="020B0604020202020204" pitchFamily="34" charset="0"/>
                <a:cs typeface="Arial" panose="020B0604020202020204" pitchFamily="34" charset="0"/>
              </a:rPr>
              <a:t>produced</a:t>
            </a:r>
            <a:endParaRPr lang="en-FR" sz="1400" dirty="0">
              <a:solidFill>
                <a:srgbClr val="005AA0"/>
              </a:solidFill>
              <a:latin typeface="Arial" panose="020B0604020202020204" pitchFamily="34" charset="0"/>
              <a:cs typeface="Arial" panose="020B0604020202020204" pitchFamily="34" charset="0"/>
            </a:endParaRPr>
          </a:p>
        </p:txBody>
      </p:sp>
      <p:sp>
        <p:nvSpPr>
          <p:cNvPr id="13" name="Textfeld 18">
            <a:extLst>
              <a:ext uri="{FF2B5EF4-FFF2-40B4-BE49-F238E27FC236}">
                <a16:creationId xmlns:a16="http://schemas.microsoft.com/office/drawing/2014/main" id="{50302804-8F20-8C79-9058-27DCA2DBC42A}"/>
              </a:ext>
            </a:extLst>
          </p:cNvPr>
          <p:cNvSpPr txBox="1"/>
          <p:nvPr/>
        </p:nvSpPr>
        <p:spPr>
          <a:xfrm>
            <a:off x="4191298" y="5279083"/>
            <a:ext cx="1293662" cy="523220"/>
          </a:xfrm>
          <a:prstGeom prst="rect">
            <a:avLst/>
          </a:prstGeom>
          <a:noFill/>
        </p:spPr>
        <p:txBody>
          <a:bodyPr wrap="square">
            <a:spAutoFit/>
          </a:bodyPr>
          <a:lstStyle/>
          <a:p>
            <a:pPr algn="ctr"/>
            <a:r>
              <a:rPr lang="en-FR" sz="1400" dirty="0">
                <a:solidFill>
                  <a:srgbClr val="005AA0"/>
                </a:solidFill>
                <a:latin typeface="Arial" panose="020B0604020202020204" pitchFamily="34" charset="0"/>
                <a:cs typeface="Arial" panose="020B0604020202020204" pitchFamily="34" charset="0"/>
              </a:rPr>
              <a:t>Generator</a:t>
            </a:r>
            <a:r>
              <a:rPr lang="uk-UA" sz="1400" dirty="0">
                <a:solidFill>
                  <a:srgbClr val="005AA0"/>
                </a:solidFill>
                <a:latin typeface="Arial" panose="020B0604020202020204" pitchFamily="34" charset="0"/>
                <a:cs typeface="Arial" panose="020B0604020202020204" pitchFamily="34" charset="0"/>
              </a:rPr>
              <a:t> </a:t>
            </a:r>
            <a:endParaRPr lang="de-DE" sz="1400" dirty="0">
              <a:solidFill>
                <a:srgbClr val="005AA0"/>
              </a:solidFill>
              <a:latin typeface="Arial" panose="020B0604020202020204" pitchFamily="34" charset="0"/>
              <a:cs typeface="Arial" panose="020B0604020202020204" pitchFamily="34" charset="0"/>
            </a:endParaRPr>
          </a:p>
          <a:p>
            <a:pPr algn="ctr"/>
            <a:r>
              <a:rPr lang="en-US" sz="1400" dirty="0">
                <a:solidFill>
                  <a:srgbClr val="005AA0"/>
                </a:solidFill>
                <a:latin typeface="Arial" panose="020B0604020202020204" pitchFamily="34" charset="0"/>
                <a:cs typeface="Arial" panose="020B0604020202020204" pitchFamily="34" charset="0"/>
              </a:rPr>
              <a:t>produced</a:t>
            </a:r>
            <a:endParaRPr lang="en-FR" sz="1400" dirty="0">
              <a:solidFill>
                <a:srgbClr val="005AA0"/>
              </a:solidFill>
              <a:latin typeface="Arial" panose="020B0604020202020204" pitchFamily="34" charset="0"/>
              <a:cs typeface="Arial" panose="020B0604020202020204" pitchFamily="34" charset="0"/>
            </a:endParaRPr>
          </a:p>
        </p:txBody>
      </p:sp>
      <p:sp>
        <p:nvSpPr>
          <p:cNvPr id="14" name="TextBox 6">
            <a:extLst>
              <a:ext uri="{FF2B5EF4-FFF2-40B4-BE49-F238E27FC236}">
                <a16:creationId xmlns:a16="http://schemas.microsoft.com/office/drawing/2014/main" id="{12C7A43B-C132-EE24-B160-3DBE32A8AC68}"/>
              </a:ext>
            </a:extLst>
          </p:cNvPr>
          <p:cNvSpPr txBox="1"/>
          <p:nvPr/>
        </p:nvSpPr>
        <p:spPr>
          <a:xfrm>
            <a:off x="6587547" y="5279083"/>
            <a:ext cx="1539699" cy="523220"/>
          </a:xfrm>
          <a:prstGeom prst="rect">
            <a:avLst/>
          </a:prstGeom>
          <a:noFill/>
        </p:spPr>
        <p:txBody>
          <a:bodyPr wrap="square" rtlCol="0">
            <a:spAutoFit/>
          </a:bodyPr>
          <a:lstStyle/>
          <a:p>
            <a:pPr algn="ctr"/>
            <a:r>
              <a:rPr lang="en-FR" sz="1400" dirty="0">
                <a:solidFill>
                  <a:srgbClr val="005AA0"/>
                </a:solidFill>
                <a:latin typeface="Arial" panose="020B0604020202020204" pitchFamily="34" charset="0"/>
                <a:cs typeface="Arial" panose="020B0604020202020204" pitchFamily="34" charset="0"/>
              </a:rPr>
              <a:t>Reactor</a:t>
            </a:r>
            <a:r>
              <a:rPr lang="uk-UA" sz="1400" dirty="0">
                <a:solidFill>
                  <a:srgbClr val="005AA0"/>
                </a:solidFill>
                <a:latin typeface="Arial" panose="020B0604020202020204" pitchFamily="34" charset="0"/>
                <a:cs typeface="Arial" panose="020B0604020202020204" pitchFamily="34" charset="0"/>
              </a:rPr>
              <a:t> </a:t>
            </a:r>
            <a:r>
              <a:rPr lang="en-US" sz="1400" dirty="0">
                <a:solidFill>
                  <a:srgbClr val="005AA0"/>
                </a:solidFill>
                <a:latin typeface="Arial" panose="020B0604020202020204" pitchFamily="34" charset="0"/>
                <a:cs typeface="Arial" panose="020B0604020202020204" pitchFamily="34" charset="0"/>
              </a:rPr>
              <a:t>produced</a:t>
            </a:r>
            <a:endParaRPr lang="en-FR" sz="1400" dirty="0">
              <a:solidFill>
                <a:srgbClr val="005AA0"/>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CE194A6-2435-1892-E690-6BAA24AC9599}"/>
              </a:ext>
            </a:extLst>
          </p:cNvPr>
          <p:cNvSpPr txBox="1"/>
          <p:nvPr/>
        </p:nvSpPr>
        <p:spPr>
          <a:xfrm>
            <a:off x="972515" y="3852586"/>
            <a:ext cx="2963386" cy="1092607"/>
          </a:xfrm>
          <a:prstGeom prst="rect">
            <a:avLst/>
          </a:prstGeom>
          <a:noFill/>
        </p:spPr>
        <p:txBody>
          <a:bodyPr wrap="square" rtlCol="0">
            <a:spAutoFit/>
          </a:bodyPr>
          <a:lstStyle/>
          <a:p>
            <a:pPr algn="r"/>
            <a:r>
              <a:rPr lang="en-US" sz="1300" dirty="0"/>
              <a:t>PERTECTOR Mo-99/Tc-99m </a:t>
            </a:r>
            <a:br>
              <a:rPr lang="en-US" sz="1300" dirty="0"/>
            </a:br>
            <a:r>
              <a:rPr lang="en-US" sz="1300" dirty="0"/>
              <a:t>radionuclide generator © by ROTOP</a:t>
            </a:r>
          </a:p>
          <a:p>
            <a:pPr algn="r"/>
            <a:endParaRPr lang="en-US" sz="1300" dirty="0"/>
          </a:p>
          <a:p>
            <a:pPr algn="r"/>
            <a:r>
              <a:rPr lang="en-US" sz="1300" dirty="0"/>
              <a:t>Examples:</a:t>
            </a:r>
            <a:endParaRPr lang="en-US" sz="1300" baseline="30000" dirty="0"/>
          </a:p>
          <a:p>
            <a:pPr algn="r"/>
            <a:r>
              <a:rPr lang="en-US" sz="1300" baseline="30000" dirty="0"/>
              <a:t>68</a:t>
            </a:r>
            <a:r>
              <a:rPr lang="en-US" sz="1300" dirty="0"/>
              <a:t>Ge/</a:t>
            </a:r>
            <a:r>
              <a:rPr lang="en-US" sz="1300" baseline="30000" dirty="0">
                <a:solidFill>
                  <a:srgbClr val="FF0000"/>
                </a:solidFill>
              </a:rPr>
              <a:t>68</a:t>
            </a:r>
            <a:r>
              <a:rPr lang="en-US" sz="1300" dirty="0">
                <a:solidFill>
                  <a:srgbClr val="FF0000"/>
                </a:solidFill>
              </a:rPr>
              <a:t>Ga</a:t>
            </a:r>
            <a:r>
              <a:rPr lang="en-US" sz="1300" dirty="0"/>
              <a:t>, </a:t>
            </a:r>
            <a:r>
              <a:rPr lang="en-US" sz="1300" baseline="30000" dirty="0"/>
              <a:t>99</a:t>
            </a:r>
            <a:r>
              <a:rPr lang="en-US" sz="1300" dirty="0"/>
              <a:t>Mo/</a:t>
            </a:r>
            <a:r>
              <a:rPr lang="en-US" sz="1300" baseline="30000" dirty="0">
                <a:solidFill>
                  <a:srgbClr val="44AF3B"/>
                </a:solidFill>
              </a:rPr>
              <a:t>99m</a:t>
            </a:r>
            <a:r>
              <a:rPr lang="en-US" sz="1300" dirty="0">
                <a:solidFill>
                  <a:srgbClr val="44AF3B"/>
                </a:solidFill>
              </a:rPr>
              <a:t>Tc</a:t>
            </a:r>
          </a:p>
        </p:txBody>
      </p:sp>
      <p:sp>
        <p:nvSpPr>
          <p:cNvPr id="22" name="TextBox 21">
            <a:extLst>
              <a:ext uri="{FF2B5EF4-FFF2-40B4-BE49-F238E27FC236}">
                <a16:creationId xmlns:a16="http://schemas.microsoft.com/office/drawing/2014/main" id="{1E429DA9-303F-15F6-F9EB-002D64352ADD}"/>
              </a:ext>
            </a:extLst>
          </p:cNvPr>
          <p:cNvSpPr txBox="1"/>
          <p:nvPr/>
        </p:nvSpPr>
        <p:spPr>
          <a:xfrm>
            <a:off x="8178196" y="3852586"/>
            <a:ext cx="2963386" cy="1092607"/>
          </a:xfrm>
          <a:prstGeom prst="rect">
            <a:avLst/>
          </a:prstGeom>
          <a:noFill/>
        </p:spPr>
        <p:txBody>
          <a:bodyPr wrap="square" rtlCol="0">
            <a:spAutoFit/>
          </a:bodyPr>
          <a:lstStyle/>
          <a:p>
            <a:r>
              <a:rPr lang="en-US" sz="1300" dirty="0"/>
              <a:t>RA-06 Nuclear Reactor, Argentina (Fig. S. A. </a:t>
            </a:r>
            <a:r>
              <a:rPr lang="en-US" sz="1300" dirty="0" err="1"/>
              <a:t>Brühlmann</a:t>
            </a:r>
            <a:r>
              <a:rPr lang="en-US" sz="1300" dirty="0"/>
              <a:t>)</a:t>
            </a:r>
          </a:p>
          <a:p>
            <a:endParaRPr lang="en-US" sz="1300" dirty="0"/>
          </a:p>
          <a:p>
            <a:r>
              <a:rPr lang="en-US" sz="1300" dirty="0"/>
              <a:t>Examples:</a:t>
            </a:r>
            <a:endParaRPr lang="en-US" sz="1300" baseline="30000" dirty="0"/>
          </a:p>
          <a:p>
            <a:r>
              <a:rPr lang="en-US" sz="1300" baseline="30000" dirty="0">
                <a:solidFill>
                  <a:schemeClr val="tx2"/>
                </a:solidFill>
              </a:rPr>
              <a:t>161</a:t>
            </a:r>
            <a:r>
              <a:rPr lang="en-US" sz="1300" dirty="0">
                <a:solidFill>
                  <a:schemeClr val="tx2"/>
                </a:solidFill>
              </a:rPr>
              <a:t>Tb</a:t>
            </a:r>
            <a:r>
              <a:rPr lang="en-US" sz="1300" dirty="0"/>
              <a:t>,</a:t>
            </a:r>
            <a:r>
              <a:rPr lang="en-US" sz="1300" dirty="0">
                <a:solidFill>
                  <a:schemeClr val="tx2"/>
                </a:solidFill>
              </a:rPr>
              <a:t> </a:t>
            </a:r>
            <a:r>
              <a:rPr lang="en-US" sz="1300" baseline="30000" dirty="0">
                <a:solidFill>
                  <a:schemeClr val="tx2"/>
                </a:solidFill>
              </a:rPr>
              <a:t>177</a:t>
            </a:r>
            <a:r>
              <a:rPr lang="en-US" sz="1300" dirty="0">
                <a:solidFill>
                  <a:schemeClr val="tx2"/>
                </a:solidFill>
              </a:rPr>
              <a:t>Lu</a:t>
            </a:r>
          </a:p>
        </p:txBody>
      </p:sp>
      <p:sp>
        <p:nvSpPr>
          <p:cNvPr id="23" name="TextBox 22">
            <a:extLst>
              <a:ext uri="{FF2B5EF4-FFF2-40B4-BE49-F238E27FC236}">
                <a16:creationId xmlns:a16="http://schemas.microsoft.com/office/drawing/2014/main" id="{D2089F22-179C-2CD3-9690-80F3A4B63B22}"/>
              </a:ext>
            </a:extLst>
          </p:cNvPr>
          <p:cNvSpPr txBox="1"/>
          <p:nvPr/>
        </p:nvSpPr>
        <p:spPr>
          <a:xfrm>
            <a:off x="1463020" y="2138073"/>
            <a:ext cx="3842659" cy="307777"/>
          </a:xfrm>
          <a:prstGeom prst="rect">
            <a:avLst/>
          </a:prstGeom>
          <a:noFill/>
        </p:spPr>
        <p:txBody>
          <a:bodyPr wrap="square" rtlCol="0">
            <a:spAutoFit/>
          </a:bodyPr>
          <a:lstStyle/>
          <a:p>
            <a:r>
              <a:rPr lang="en-GB" altLang="de-DE" sz="1400" dirty="0"/>
              <a:t>TR-FLEX Cyclotron (Fig. M. Wendler, HZDR)</a:t>
            </a:r>
          </a:p>
        </p:txBody>
      </p:sp>
      <p:sp>
        <p:nvSpPr>
          <p:cNvPr id="24" name="TextBox 23">
            <a:extLst>
              <a:ext uri="{FF2B5EF4-FFF2-40B4-BE49-F238E27FC236}">
                <a16:creationId xmlns:a16="http://schemas.microsoft.com/office/drawing/2014/main" id="{0041D970-1AE7-22FC-CD61-1E65E19351B5}"/>
              </a:ext>
            </a:extLst>
          </p:cNvPr>
          <p:cNvSpPr txBox="1"/>
          <p:nvPr/>
        </p:nvSpPr>
        <p:spPr>
          <a:xfrm>
            <a:off x="7008369" y="2138073"/>
            <a:ext cx="2963386" cy="307777"/>
          </a:xfrm>
          <a:prstGeom prst="rect">
            <a:avLst/>
          </a:prstGeom>
          <a:noFill/>
        </p:spPr>
        <p:txBody>
          <a:bodyPr wrap="square" rtlCol="0">
            <a:spAutoFit/>
          </a:bodyPr>
          <a:lstStyle/>
          <a:p>
            <a:r>
              <a:rPr lang="en-US" sz="1400" dirty="0"/>
              <a:t>Examples:  </a:t>
            </a:r>
            <a:r>
              <a:rPr lang="en-US" sz="1400" baseline="30000" dirty="0">
                <a:solidFill>
                  <a:srgbClr val="FF0000"/>
                </a:solidFill>
              </a:rPr>
              <a:t>43/44</a:t>
            </a:r>
            <a:r>
              <a:rPr lang="en-US" sz="1400" dirty="0">
                <a:solidFill>
                  <a:srgbClr val="FF0000"/>
                </a:solidFill>
              </a:rPr>
              <a:t>Sc</a:t>
            </a:r>
            <a:r>
              <a:rPr lang="en-US" sz="1400" dirty="0"/>
              <a:t>, </a:t>
            </a:r>
            <a:r>
              <a:rPr lang="en-US" sz="1400" baseline="30000" dirty="0">
                <a:solidFill>
                  <a:srgbClr val="FF0000"/>
                </a:solidFill>
              </a:rPr>
              <a:t>61/64</a:t>
            </a:r>
            <a:r>
              <a:rPr lang="en-US" sz="1400" dirty="0">
                <a:solidFill>
                  <a:srgbClr val="FF0000"/>
                </a:solidFill>
              </a:rPr>
              <a:t>Cu</a:t>
            </a:r>
          </a:p>
        </p:txBody>
      </p:sp>
    </p:spTree>
    <p:extLst>
      <p:ext uri="{BB962C8B-B14F-4D97-AF65-F5344CB8AC3E}">
        <p14:creationId xmlns:p14="http://schemas.microsoft.com/office/powerpoint/2010/main" val="181069260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Production of Medical Radionuclides</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11</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What are the ways?</a:t>
            </a:r>
          </a:p>
        </p:txBody>
      </p:sp>
      <p:sp>
        <p:nvSpPr>
          <p:cNvPr id="3" name="Oval 2">
            <a:extLst>
              <a:ext uri="{FF2B5EF4-FFF2-40B4-BE49-F238E27FC236}">
                <a16:creationId xmlns:a16="http://schemas.microsoft.com/office/drawing/2014/main" id="{2D2AA03C-BCB2-B3ED-269C-A2BC6E944785}"/>
              </a:ext>
            </a:extLst>
          </p:cNvPr>
          <p:cNvSpPr>
            <a:spLocks noChangeAspect="1"/>
          </p:cNvSpPr>
          <p:nvPr/>
        </p:nvSpPr>
        <p:spPr>
          <a:xfrm>
            <a:off x="4750236" y="2216180"/>
            <a:ext cx="2691529" cy="2691529"/>
          </a:xfrm>
          <a:prstGeom prst="ellipse">
            <a:avLst/>
          </a:prstGeom>
          <a:noFill/>
          <a:ln w="19050">
            <a:solidFill>
              <a:srgbClr val="F0781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solidFill>
                <a:srgbClr val="005AA0"/>
              </a:solidFill>
            </a:endParaRPr>
          </a:p>
        </p:txBody>
      </p:sp>
      <p:pic>
        <p:nvPicPr>
          <p:cNvPr id="4" name="Picture 44">
            <a:extLst>
              <a:ext uri="{FF2B5EF4-FFF2-40B4-BE49-F238E27FC236}">
                <a16:creationId xmlns:a16="http://schemas.microsoft.com/office/drawing/2014/main" id="{4F1C47EE-96D3-21B4-1F8B-8BBE144A579D}"/>
              </a:ext>
            </a:extLst>
          </p:cNvPr>
          <p:cNvPicPr>
            <a:picLocks/>
          </p:cNvPicPr>
          <p:nvPr/>
        </p:nvPicPr>
        <p:blipFill rotWithShape="1">
          <a:blip r:embed="rId3">
            <a:extLst>
              <a:ext uri="{28A0092B-C50C-407E-A947-70E740481C1C}">
                <a14:useLocalDpi xmlns:a14="http://schemas.microsoft.com/office/drawing/2010/main" val="0"/>
              </a:ext>
            </a:extLst>
          </a:blip>
          <a:srcRect l="17341" r="17341"/>
          <a:stretch/>
        </p:blipFill>
        <p:spPr>
          <a:xfrm>
            <a:off x="5275200" y="1474176"/>
            <a:ext cx="1641600" cy="1678501"/>
          </a:xfrm>
          <a:prstGeom prst="ellipse">
            <a:avLst/>
          </a:prstGeom>
          <a:effectLst>
            <a:glow rad="101600">
              <a:srgbClr val="F0781E">
                <a:alpha val="60000"/>
              </a:srgbClr>
            </a:glow>
          </a:effectLst>
        </p:spPr>
      </p:pic>
      <p:pic>
        <p:nvPicPr>
          <p:cNvPr id="8" name="Picture 45">
            <a:extLst>
              <a:ext uri="{FF2B5EF4-FFF2-40B4-BE49-F238E27FC236}">
                <a16:creationId xmlns:a16="http://schemas.microsoft.com/office/drawing/2014/main" id="{2A3F3BE2-7901-835C-DAB9-044F30C0362D}"/>
              </a:ext>
            </a:extLst>
          </p:cNvPr>
          <p:cNvPicPr>
            <a:picLocks noChangeAspect="1"/>
          </p:cNvPicPr>
          <p:nvPr/>
        </p:nvPicPr>
        <p:blipFill rotWithShape="1">
          <a:blip r:embed="rId4">
            <a:alphaModFix amt="50000"/>
            <a:extLst>
              <a:ext uri="{28A0092B-C50C-407E-A947-70E740481C1C}">
                <a14:useLocalDpi xmlns:a14="http://schemas.microsoft.com/office/drawing/2010/main" val="0"/>
              </a:ext>
            </a:extLst>
          </a:blip>
          <a:srcRect l="27331" t="-2616" r="5889" b="2616"/>
          <a:stretch/>
        </p:blipFill>
        <p:spPr>
          <a:xfrm>
            <a:off x="4017329" y="3588287"/>
            <a:ext cx="1641600" cy="1641600"/>
          </a:xfrm>
          <a:prstGeom prst="ellipse">
            <a:avLst/>
          </a:prstGeom>
        </p:spPr>
      </p:pic>
      <p:pic>
        <p:nvPicPr>
          <p:cNvPr id="9" name="Picture 46">
            <a:extLst>
              <a:ext uri="{FF2B5EF4-FFF2-40B4-BE49-F238E27FC236}">
                <a16:creationId xmlns:a16="http://schemas.microsoft.com/office/drawing/2014/main" id="{0A26E53C-194B-4255-EB7F-745B34D4D586}"/>
              </a:ext>
            </a:extLst>
          </p:cNvPr>
          <p:cNvPicPr>
            <a:picLocks noChangeAspect="1"/>
          </p:cNvPicPr>
          <p:nvPr/>
        </p:nvPicPr>
        <p:blipFill rotWithShape="1">
          <a:blip r:embed="rId5">
            <a:alphaModFix amt="50000"/>
            <a:extLst>
              <a:ext uri="{28A0092B-C50C-407E-A947-70E740481C1C}">
                <a14:useLocalDpi xmlns:a14="http://schemas.microsoft.com/office/drawing/2010/main" val="0"/>
              </a:ext>
            </a:extLst>
          </a:blip>
          <a:srcRect t="422" b="422"/>
          <a:stretch/>
        </p:blipFill>
        <p:spPr>
          <a:xfrm>
            <a:off x="6536596" y="3588287"/>
            <a:ext cx="1641600" cy="1641600"/>
          </a:xfrm>
          <a:prstGeom prst="ellipse">
            <a:avLst/>
          </a:prstGeom>
        </p:spPr>
      </p:pic>
      <p:sp>
        <p:nvSpPr>
          <p:cNvPr id="12" name="TextBox 3">
            <a:extLst>
              <a:ext uri="{FF2B5EF4-FFF2-40B4-BE49-F238E27FC236}">
                <a16:creationId xmlns:a16="http://schemas.microsoft.com/office/drawing/2014/main" id="{364E6CED-2AA0-24E8-735B-63B4A724C511}"/>
              </a:ext>
            </a:extLst>
          </p:cNvPr>
          <p:cNvSpPr txBox="1"/>
          <p:nvPr/>
        </p:nvSpPr>
        <p:spPr>
          <a:xfrm>
            <a:off x="5326151" y="3216913"/>
            <a:ext cx="1539699" cy="523220"/>
          </a:xfrm>
          <a:prstGeom prst="rect">
            <a:avLst/>
          </a:prstGeom>
          <a:noFill/>
        </p:spPr>
        <p:txBody>
          <a:bodyPr wrap="square" rtlCol="0">
            <a:spAutoFit/>
          </a:bodyPr>
          <a:lstStyle/>
          <a:p>
            <a:pPr algn="ctr"/>
            <a:r>
              <a:rPr lang="en-FR" sz="1400" dirty="0">
                <a:solidFill>
                  <a:srgbClr val="005AA0"/>
                </a:solidFill>
                <a:latin typeface="Arial" panose="020B0604020202020204" pitchFamily="34" charset="0"/>
                <a:cs typeface="Arial" panose="020B0604020202020204" pitchFamily="34" charset="0"/>
              </a:rPr>
              <a:t>Accelerator</a:t>
            </a:r>
            <a:r>
              <a:rPr lang="uk-UA" sz="1400" dirty="0">
                <a:solidFill>
                  <a:srgbClr val="005AA0"/>
                </a:solidFill>
                <a:latin typeface="Arial" panose="020B0604020202020204" pitchFamily="34" charset="0"/>
                <a:cs typeface="Arial" panose="020B0604020202020204" pitchFamily="34" charset="0"/>
              </a:rPr>
              <a:t> </a:t>
            </a:r>
            <a:r>
              <a:rPr lang="en-US" sz="1400" dirty="0">
                <a:solidFill>
                  <a:srgbClr val="005AA0"/>
                </a:solidFill>
                <a:latin typeface="Arial" panose="020B0604020202020204" pitchFamily="34" charset="0"/>
                <a:cs typeface="Arial" panose="020B0604020202020204" pitchFamily="34" charset="0"/>
              </a:rPr>
              <a:t>produced</a:t>
            </a:r>
            <a:endParaRPr lang="en-FR" sz="1400" dirty="0">
              <a:solidFill>
                <a:srgbClr val="005AA0"/>
              </a:solidFill>
              <a:latin typeface="Arial" panose="020B0604020202020204" pitchFamily="34" charset="0"/>
              <a:cs typeface="Arial" panose="020B0604020202020204" pitchFamily="34" charset="0"/>
            </a:endParaRPr>
          </a:p>
        </p:txBody>
      </p:sp>
      <p:sp>
        <p:nvSpPr>
          <p:cNvPr id="13" name="Textfeld 18">
            <a:extLst>
              <a:ext uri="{FF2B5EF4-FFF2-40B4-BE49-F238E27FC236}">
                <a16:creationId xmlns:a16="http://schemas.microsoft.com/office/drawing/2014/main" id="{50302804-8F20-8C79-9058-27DCA2DBC42A}"/>
              </a:ext>
            </a:extLst>
          </p:cNvPr>
          <p:cNvSpPr txBox="1"/>
          <p:nvPr/>
        </p:nvSpPr>
        <p:spPr>
          <a:xfrm>
            <a:off x="4191298" y="5279083"/>
            <a:ext cx="1293662" cy="523220"/>
          </a:xfrm>
          <a:prstGeom prst="rect">
            <a:avLst/>
          </a:prstGeom>
          <a:noFill/>
        </p:spPr>
        <p:txBody>
          <a:bodyPr wrap="square">
            <a:spAutoFit/>
          </a:bodyPr>
          <a:lstStyle/>
          <a:p>
            <a:pPr algn="ctr"/>
            <a:r>
              <a:rPr lang="en-FR" sz="1400" dirty="0">
                <a:solidFill>
                  <a:schemeClr val="tx1">
                    <a:lumMod val="50000"/>
                    <a:lumOff val="50000"/>
                  </a:schemeClr>
                </a:solidFill>
                <a:latin typeface="Arial" panose="020B0604020202020204" pitchFamily="34" charset="0"/>
                <a:cs typeface="Arial" panose="020B0604020202020204" pitchFamily="34" charset="0"/>
              </a:rPr>
              <a:t>Generator</a:t>
            </a:r>
            <a:r>
              <a:rPr lang="uk-UA" sz="1400" dirty="0">
                <a:solidFill>
                  <a:schemeClr val="tx1">
                    <a:lumMod val="50000"/>
                    <a:lumOff val="50000"/>
                  </a:schemeClr>
                </a:solidFill>
                <a:latin typeface="Arial" panose="020B0604020202020204" pitchFamily="34" charset="0"/>
                <a:cs typeface="Arial" panose="020B0604020202020204" pitchFamily="34" charset="0"/>
              </a:rPr>
              <a:t> </a:t>
            </a:r>
            <a:endParaRPr lang="de-DE" sz="1400" dirty="0">
              <a:solidFill>
                <a:schemeClr val="tx1">
                  <a:lumMod val="50000"/>
                  <a:lumOff val="50000"/>
                </a:schemeClr>
              </a:solidFill>
              <a:latin typeface="Arial" panose="020B0604020202020204" pitchFamily="34" charset="0"/>
              <a:cs typeface="Arial" panose="020B0604020202020204" pitchFamily="34" charset="0"/>
            </a:endParaRPr>
          </a:p>
          <a:p>
            <a:pPr algn="ctr"/>
            <a:r>
              <a:rPr lang="en-US" sz="1400" dirty="0">
                <a:solidFill>
                  <a:schemeClr val="tx1">
                    <a:lumMod val="50000"/>
                    <a:lumOff val="50000"/>
                  </a:schemeClr>
                </a:solidFill>
                <a:latin typeface="Arial" panose="020B0604020202020204" pitchFamily="34" charset="0"/>
                <a:cs typeface="Arial" panose="020B0604020202020204" pitchFamily="34" charset="0"/>
              </a:rPr>
              <a:t>produced</a:t>
            </a:r>
            <a:endParaRPr lang="en-FR" sz="14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4" name="TextBox 6">
            <a:extLst>
              <a:ext uri="{FF2B5EF4-FFF2-40B4-BE49-F238E27FC236}">
                <a16:creationId xmlns:a16="http://schemas.microsoft.com/office/drawing/2014/main" id="{12C7A43B-C132-EE24-B160-3DBE32A8AC68}"/>
              </a:ext>
            </a:extLst>
          </p:cNvPr>
          <p:cNvSpPr txBox="1"/>
          <p:nvPr/>
        </p:nvSpPr>
        <p:spPr>
          <a:xfrm>
            <a:off x="6587547" y="5279083"/>
            <a:ext cx="1539699" cy="523220"/>
          </a:xfrm>
          <a:prstGeom prst="rect">
            <a:avLst/>
          </a:prstGeom>
          <a:noFill/>
        </p:spPr>
        <p:txBody>
          <a:bodyPr wrap="square" rtlCol="0">
            <a:spAutoFit/>
          </a:bodyPr>
          <a:lstStyle/>
          <a:p>
            <a:pPr algn="ctr"/>
            <a:r>
              <a:rPr lang="en-FR" sz="1400" dirty="0">
                <a:solidFill>
                  <a:schemeClr val="tx1">
                    <a:lumMod val="50000"/>
                    <a:lumOff val="50000"/>
                  </a:schemeClr>
                </a:solidFill>
                <a:latin typeface="Arial" panose="020B0604020202020204" pitchFamily="34" charset="0"/>
                <a:cs typeface="Arial" panose="020B0604020202020204" pitchFamily="34" charset="0"/>
              </a:rPr>
              <a:t>Reactor</a:t>
            </a:r>
            <a:r>
              <a:rPr lang="uk-UA" sz="1400" dirty="0">
                <a:solidFill>
                  <a:schemeClr val="tx1">
                    <a:lumMod val="50000"/>
                    <a:lumOff val="50000"/>
                  </a:schemeClr>
                </a:solidFill>
                <a:latin typeface="Arial" panose="020B0604020202020204" pitchFamily="34" charset="0"/>
                <a:cs typeface="Arial" panose="020B0604020202020204" pitchFamily="34" charset="0"/>
              </a:rPr>
              <a:t> </a:t>
            </a:r>
            <a:r>
              <a:rPr lang="en-US" sz="1400" dirty="0">
                <a:solidFill>
                  <a:schemeClr val="tx1">
                    <a:lumMod val="50000"/>
                    <a:lumOff val="50000"/>
                  </a:schemeClr>
                </a:solidFill>
                <a:latin typeface="Arial" panose="020B0604020202020204" pitchFamily="34" charset="0"/>
                <a:cs typeface="Arial" panose="020B0604020202020204" pitchFamily="34" charset="0"/>
              </a:rPr>
              <a:t>produced</a:t>
            </a:r>
            <a:endParaRPr lang="en-FR" sz="14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CE194A6-2435-1892-E690-6BAA24AC9599}"/>
              </a:ext>
            </a:extLst>
          </p:cNvPr>
          <p:cNvSpPr txBox="1"/>
          <p:nvPr/>
        </p:nvSpPr>
        <p:spPr>
          <a:xfrm>
            <a:off x="972515" y="3852586"/>
            <a:ext cx="2963386" cy="1092607"/>
          </a:xfrm>
          <a:prstGeom prst="rect">
            <a:avLst/>
          </a:prstGeom>
          <a:noFill/>
        </p:spPr>
        <p:txBody>
          <a:bodyPr wrap="square" rtlCol="0">
            <a:spAutoFit/>
          </a:bodyPr>
          <a:lstStyle/>
          <a:p>
            <a:pPr algn="r"/>
            <a:r>
              <a:rPr lang="en-US" sz="1300" dirty="0">
                <a:solidFill>
                  <a:schemeClr val="tx1">
                    <a:lumMod val="50000"/>
                    <a:lumOff val="50000"/>
                  </a:schemeClr>
                </a:solidFill>
              </a:rPr>
              <a:t>PERTECTOR Mo-99/Tc-99m </a:t>
            </a:r>
            <a:br>
              <a:rPr lang="en-US" sz="1300" dirty="0">
                <a:solidFill>
                  <a:schemeClr val="tx1">
                    <a:lumMod val="50000"/>
                    <a:lumOff val="50000"/>
                  </a:schemeClr>
                </a:solidFill>
              </a:rPr>
            </a:br>
            <a:r>
              <a:rPr lang="en-US" sz="1300" dirty="0">
                <a:solidFill>
                  <a:schemeClr val="tx1">
                    <a:lumMod val="50000"/>
                    <a:lumOff val="50000"/>
                  </a:schemeClr>
                </a:solidFill>
              </a:rPr>
              <a:t>radionuclide generator © by ROTOP</a:t>
            </a:r>
          </a:p>
          <a:p>
            <a:pPr algn="r"/>
            <a:endParaRPr lang="en-US" sz="1300" dirty="0">
              <a:solidFill>
                <a:schemeClr val="tx1">
                  <a:lumMod val="50000"/>
                  <a:lumOff val="50000"/>
                </a:schemeClr>
              </a:solidFill>
            </a:endParaRPr>
          </a:p>
          <a:p>
            <a:pPr algn="r"/>
            <a:r>
              <a:rPr lang="en-US" sz="1300" dirty="0">
                <a:solidFill>
                  <a:schemeClr val="tx1">
                    <a:lumMod val="50000"/>
                    <a:lumOff val="50000"/>
                  </a:schemeClr>
                </a:solidFill>
              </a:rPr>
              <a:t>Examples:</a:t>
            </a:r>
            <a:endParaRPr lang="en-US" sz="1300" baseline="30000" dirty="0">
              <a:solidFill>
                <a:schemeClr val="tx1">
                  <a:lumMod val="50000"/>
                  <a:lumOff val="50000"/>
                </a:schemeClr>
              </a:solidFill>
            </a:endParaRPr>
          </a:p>
          <a:p>
            <a:pPr algn="r"/>
            <a:r>
              <a:rPr lang="en-US" sz="1300" baseline="30000" dirty="0">
                <a:solidFill>
                  <a:schemeClr val="tx1">
                    <a:lumMod val="50000"/>
                    <a:lumOff val="50000"/>
                  </a:schemeClr>
                </a:solidFill>
              </a:rPr>
              <a:t>68</a:t>
            </a:r>
            <a:r>
              <a:rPr lang="en-US" sz="1300" dirty="0">
                <a:solidFill>
                  <a:schemeClr val="tx1">
                    <a:lumMod val="50000"/>
                    <a:lumOff val="50000"/>
                  </a:schemeClr>
                </a:solidFill>
              </a:rPr>
              <a:t>Ge/</a:t>
            </a:r>
            <a:r>
              <a:rPr lang="en-US" sz="1300" baseline="30000" dirty="0">
                <a:solidFill>
                  <a:schemeClr val="tx1">
                    <a:lumMod val="50000"/>
                    <a:lumOff val="50000"/>
                  </a:schemeClr>
                </a:solidFill>
              </a:rPr>
              <a:t>68</a:t>
            </a:r>
            <a:r>
              <a:rPr lang="en-US" sz="1300" dirty="0">
                <a:solidFill>
                  <a:schemeClr val="tx1">
                    <a:lumMod val="50000"/>
                    <a:lumOff val="50000"/>
                  </a:schemeClr>
                </a:solidFill>
              </a:rPr>
              <a:t>Ga, </a:t>
            </a:r>
            <a:r>
              <a:rPr lang="en-US" sz="1300" baseline="30000" dirty="0">
                <a:solidFill>
                  <a:schemeClr val="tx1">
                    <a:lumMod val="50000"/>
                    <a:lumOff val="50000"/>
                  </a:schemeClr>
                </a:solidFill>
              </a:rPr>
              <a:t>99</a:t>
            </a:r>
            <a:r>
              <a:rPr lang="en-US" sz="1300" dirty="0">
                <a:solidFill>
                  <a:schemeClr val="tx1">
                    <a:lumMod val="50000"/>
                    <a:lumOff val="50000"/>
                  </a:schemeClr>
                </a:solidFill>
              </a:rPr>
              <a:t>Mo/</a:t>
            </a:r>
            <a:r>
              <a:rPr lang="en-US" sz="1300" baseline="30000" dirty="0">
                <a:solidFill>
                  <a:schemeClr val="tx1">
                    <a:lumMod val="50000"/>
                    <a:lumOff val="50000"/>
                  </a:schemeClr>
                </a:solidFill>
              </a:rPr>
              <a:t>99m</a:t>
            </a:r>
            <a:r>
              <a:rPr lang="en-US" sz="1300" dirty="0">
                <a:solidFill>
                  <a:schemeClr val="tx1">
                    <a:lumMod val="50000"/>
                    <a:lumOff val="50000"/>
                  </a:schemeClr>
                </a:solidFill>
              </a:rPr>
              <a:t>Tc</a:t>
            </a:r>
          </a:p>
        </p:txBody>
      </p:sp>
      <p:sp>
        <p:nvSpPr>
          <p:cNvPr id="22" name="TextBox 21">
            <a:extLst>
              <a:ext uri="{FF2B5EF4-FFF2-40B4-BE49-F238E27FC236}">
                <a16:creationId xmlns:a16="http://schemas.microsoft.com/office/drawing/2014/main" id="{1E429DA9-303F-15F6-F9EB-002D64352ADD}"/>
              </a:ext>
            </a:extLst>
          </p:cNvPr>
          <p:cNvSpPr txBox="1"/>
          <p:nvPr/>
        </p:nvSpPr>
        <p:spPr>
          <a:xfrm>
            <a:off x="8178196" y="3852586"/>
            <a:ext cx="2963386" cy="1092607"/>
          </a:xfrm>
          <a:prstGeom prst="rect">
            <a:avLst/>
          </a:prstGeom>
          <a:noFill/>
        </p:spPr>
        <p:txBody>
          <a:bodyPr wrap="square" rtlCol="0">
            <a:spAutoFit/>
          </a:bodyPr>
          <a:lstStyle/>
          <a:p>
            <a:r>
              <a:rPr lang="en-US" sz="1300" dirty="0">
                <a:solidFill>
                  <a:schemeClr val="tx1">
                    <a:lumMod val="50000"/>
                    <a:lumOff val="50000"/>
                  </a:schemeClr>
                </a:solidFill>
              </a:rPr>
              <a:t>RA-06 Nuclear Reactor, Argentina (Fig. S. A. </a:t>
            </a:r>
            <a:r>
              <a:rPr lang="en-US" sz="1300" dirty="0" err="1">
                <a:solidFill>
                  <a:schemeClr val="tx1">
                    <a:lumMod val="50000"/>
                    <a:lumOff val="50000"/>
                  </a:schemeClr>
                </a:solidFill>
              </a:rPr>
              <a:t>Brühlmann</a:t>
            </a:r>
            <a:r>
              <a:rPr lang="en-US" sz="1300" dirty="0">
                <a:solidFill>
                  <a:schemeClr val="tx1">
                    <a:lumMod val="50000"/>
                    <a:lumOff val="50000"/>
                  </a:schemeClr>
                </a:solidFill>
              </a:rPr>
              <a:t>)</a:t>
            </a:r>
          </a:p>
          <a:p>
            <a:endParaRPr lang="en-US" sz="1300" dirty="0">
              <a:solidFill>
                <a:schemeClr val="tx1">
                  <a:lumMod val="50000"/>
                  <a:lumOff val="50000"/>
                </a:schemeClr>
              </a:solidFill>
            </a:endParaRPr>
          </a:p>
          <a:p>
            <a:r>
              <a:rPr lang="en-US" sz="1300" dirty="0">
                <a:solidFill>
                  <a:schemeClr val="tx1">
                    <a:lumMod val="50000"/>
                    <a:lumOff val="50000"/>
                  </a:schemeClr>
                </a:solidFill>
              </a:rPr>
              <a:t>Examples:</a:t>
            </a:r>
            <a:endParaRPr lang="en-US" sz="1300" baseline="30000" dirty="0">
              <a:solidFill>
                <a:schemeClr val="tx1">
                  <a:lumMod val="50000"/>
                  <a:lumOff val="50000"/>
                </a:schemeClr>
              </a:solidFill>
            </a:endParaRPr>
          </a:p>
          <a:p>
            <a:r>
              <a:rPr lang="en-US" sz="1300" baseline="30000" dirty="0">
                <a:solidFill>
                  <a:schemeClr val="tx1">
                    <a:lumMod val="50000"/>
                    <a:lumOff val="50000"/>
                  </a:schemeClr>
                </a:solidFill>
              </a:rPr>
              <a:t>161</a:t>
            </a:r>
            <a:r>
              <a:rPr lang="en-US" sz="1300" dirty="0">
                <a:solidFill>
                  <a:schemeClr val="tx1">
                    <a:lumMod val="50000"/>
                    <a:lumOff val="50000"/>
                  </a:schemeClr>
                </a:solidFill>
              </a:rPr>
              <a:t>Tb, </a:t>
            </a:r>
            <a:r>
              <a:rPr lang="en-US" sz="1300" baseline="30000" dirty="0">
                <a:solidFill>
                  <a:schemeClr val="tx1">
                    <a:lumMod val="50000"/>
                    <a:lumOff val="50000"/>
                  </a:schemeClr>
                </a:solidFill>
              </a:rPr>
              <a:t>177</a:t>
            </a:r>
            <a:r>
              <a:rPr lang="en-US" sz="1300" dirty="0">
                <a:solidFill>
                  <a:schemeClr val="tx1">
                    <a:lumMod val="50000"/>
                    <a:lumOff val="50000"/>
                  </a:schemeClr>
                </a:solidFill>
              </a:rPr>
              <a:t>Lu</a:t>
            </a:r>
          </a:p>
        </p:txBody>
      </p:sp>
      <p:sp>
        <p:nvSpPr>
          <p:cNvPr id="23" name="TextBox 22">
            <a:extLst>
              <a:ext uri="{FF2B5EF4-FFF2-40B4-BE49-F238E27FC236}">
                <a16:creationId xmlns:a16="http://schemas.microsoft.com/office/drawing/2014/main" id="{D2089F22-179C-2CD3-9690-80F3A4B63B22}"/>
              </a:ext>
            </a:extLst>
          </p:cNvPr>
          <p:cNvSpPr txBox="1"/>
          <p:nvPr/>
        </p:nvSpPr>
        <p:spPr>
          <a:xfrm>
            <a:off x="1463020" y="2138073"/>
            <a:ext cx="3842659" cy="307777"/>
          </a:xfrm>
          <a:prstGeom prst="rect">
            <a:avLst/>
          </a:prstGeom>
          <a:noFill/>
        </p:spPr>
        <p:txBody>
          <a:bodyPr wrap="square" rtlCol="0">
            <a:spAutoFit/>
          </a:bodyPr>
          <a:lstStyle/>
          <a:p>
            <a:r>
              <a:rPr lang="en-GB" altLang="de-DE" sz="1400" dirty="0"/>
              <a:t>TR-FLEX Cyclotron (Fig. M. Wendler, HZDR)</a:t>
            </a:r>
          </a:p>
        </p:txBody>
      </p:sp>
      <p:sp>
        <p:nvSpPr>
          <p:cNvPr id="24" name="TextBox 23">
            <a:extLst>
              <a:ext uri="{FF2B5EF4-FFF2-40B4-BE49-F238E27FC236}">
                <a16:creationId xmlns:a16="http://schemas.microsoft.com/office/drawing/2014/main" id="{0041D970-1AE7-22FC-CD61-1E65E19351B5}"/>
              </a:ext>
            </a:extLst>
          </p:cNvPr>
          <p:cNvSpPr txBox="1"/>
          <p:nvPr/>
        </p:nvSpPr>
        <p:spPr>
          <a:xfrm>
            <a:off x="7008369" y="2138073"/>
            <a:ext cx="2963386" cy="307777"/>
          </a:xfrm>
          <a:prstGeom prst="rect">
            <a:avLst/>
          </a:prstGeom>
          <a:noFill/>
        </p:spPr>
        <p:txBody>
          <a:bodyPr wrap="square" rtlCol="0">
            <a:spAutoFit/>
          </a:bodyPr>
          <a:lstStyle/>
          <a:p>
            <a:r>
              <a:rPr lang="en-US" sz="1400" dirty="0"/>
              <a:t>Examples:  </a:t>
            </a:r>
            <a:r>
              <a:rPr lang="en-US" sz="1400" baseline="30000" dirty="0">
                <a:solidFill>
                  <a:srgbClr val="FF0000"/>
                </a:solidFill>
              </a:rPr>
              <a:t>43/44</a:t>
            </a:r>
            <a:r>
              <a:rPr lang="en-US" sz="1400" dirty="0">
                <a:solidFill>
                  <a:srgbClr val="FF0000"/>
                </a:solidFill>
              </a:rPr>
              <a:t>Sc</a:t>
            </a:r>
            <a:r>
              <a:rPr lang="en-US" sz="1400" dirty="0"/>
              <a:t>, </a:t>
            </a:r>
            <a:r>
              <a:rPr lang="en-US" sz="1400" baseline="30000" dirty="0">
                <a:solidFill>
                  <a:srgbClr val="FF0000"/>
                </a:solidFill>
              </a:rPr>
              <a:t>61/64</a:t>
            </a:r>
            <a:r>
              <a:rPr lang="en-US" sz="1400" dirty="0">
                <a:solidFill>
                  <a:srgbClr val="FF0000"/>
                </a:solidFill>
              </a:rPr>
              <a:t>Cu</a:t>
            </a:r>
          </a:p>
        </p:txBody>
      </p:sp>
    </p:spTree>
    <p:extLst>
      <p:ext uri="{BB962C8B-B14F-4D97-AF65-F5344CB8AC3E}">
        <p14:creationId xmlns:p14="http://schemas.microsoft.com/office/powerpoint/2010/main" val="3950175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Cyclotron-Based Production of Medical Radionuclides</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12</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What are the steps to follow?</a:t>
            </a:r>
          </a:p>
        </p:txBody>
      </p:sp>
      <p:pic>
        <p:nvPicPr>
          <p:cNvPr id="4" name="Picture 44">
            <a:extLst>
              <a:ext uri="{FF2B5EF4-FFF2-40B4-BE49-F238E27FC236}">
                <a16:creationId xmlns:a16="http://schemas.microsoft.com/office/drawing/2014/main" id="{4F1C47EE-96D3-21B4-1F8B-8BBE144A579D}"/>
              </a:ext>
            </a:extLst>
          </p:cNvPr>
          <p:cNvPicPr>
            <a:picLocks/>
          </p:cNvPicPr>
          <p:nvPr/>
        </p:nvPicPr>
        <p:blipFill rotWithShape="1">
          <a:blip r:embed="rId3">
            <a:extLst>
              <a:ext uri="{28A0092B-C50C-407E-A947-70E740481C1C}">
                <a14:useLocalDpi xmlns:a14="http://schemas.microsoft.com/office/drawing/2010/main" val="0"/>
              </a:ext>
            </a:extLst>
          </a:blip>
          <a:srcRect l="17341" r="17341"/>
          <a:stretch/>
        </p:blipFill>
        <p:spPr>
          <a:xfrm>
            <a:off x="354171" y="1572480"/>
            <a:ext cx="1986328" cy="1955467"/>
          </a:xfrm>
          <a:prstGeom prst="ellipse">
            <a:avLst/>
          </a:prstGeom>
          <a:effectLst/>
        </p:spPr>
      </p:pic>
      <p:sp>
        <p:nvSpPr>
          <p:cNvPr id="10" name="Content Placeholder 4">
            <a:extLst>
              <a:ext uri="{FF2B5EF4-FFF2-40B4-BE49-F238E27FC236}">
                <a16:creationId xmlns:a16="http://schemas.microsoft.com/office/drawing/2014/main" id="{30B013B6-FC4B-4F09-B09B-2D6F6527E6E0}"/>
              </a:ext>
            </a:extLst>
          </p:cNvPr>
          <p:cNvSpPr>
            <a:spLocks noGrp="1"/>
          </p:cNvSpPr>
          <p:nvPr>
            <p:ph idx="1"/>
          </p:nvPr>
        </p:nvSpPr>
        <p:spPr>
          <a:xfrm>
            <a:off x="2493182" y="1416435"/>
            <a:ext cx="8603154" cy="4639824"/>
          </a:xfrm>
        </p:spPr>
        <p:txBody>
          <a:bodyPr/>
          <a:lstStyle/>
          <a:p>
            <a:pPr marL="342900" indent="-342900">
              <a:lnSpc>
                <a:spcPct val="250000"/>
              </a:lnSpc>
              <a:buFont typeface="+mj-lt"/>
              <a:buAutoNum type="arabicPeriod"/>
            </a:pPr>
            <a:r>
              <a:rPr lang="en-US" b="1" dirty="0"/>
              <a:t>Selection of the Nuclear Reaction </a:t>
            </a:r>
          </a:p>
          <a:p>
            <a:pPr marL="342900" indent="-342900">
              <a:lnSpc>
                <a:spcPct val="250000"/>
              </a:lnSpc>
              <a:buFont typeface="+mj-lt"/>
              <a:buAutoNum type="arabicPeriod"/>
            </a:pPr>
            <a:r>
              <a:rPr lang="en-US" b="1" dirty="0"/>
              <a:t>Target Preparation</a:t>
            </a:r>
          </a:p>
          <a:p>
            <a:pPr lvl="2" indent="0">
              <a:lnSpc>
                <a:spcPct val="250000"/>
              </a:lnSpc>
              <a:buNone/>
            </a:pPr>
            <a:r>
              <a:rPr lang="en-US" dirty="0"/>
              <a:t>  Solid, Liquid or Gas Targets</a:t>
            </a:r>
            <a:endParaRPr lang="en-US" b="1" dirty="0">
              <a:sym typeface="Wingdings" panose="05000000000000000000" pitchFamily="2" charset="2"/>
            </a:endParaRPr>
          </a:p>
          <a:p>
            <a:pPr marL="342900" indent="-342900">
              <a:lnSpc>
                <a:spcPct val="250000"/>
              </a:lnSpc>
              <a:buFont typeface="+mj-lt"/>
              <a:buAutoNum type="arabicPeriod"/>
            </a:pPr>
            <a:r>
              <a:rPr lang="en-US" b="1" dirty="0">
                <a:sym typeface="Wingdings" panose="05000000000000000000" pitchFamily="2" charset="2"/>
              </a:rPr>
              <a:t>Target Irradiation</a:t>
            </a:r>
            <a:r>
              <a:rPr lang="en-US" dirty="0">
                <a:sym typeface="Wingdings" panose="05000000000000000000" pitchFamily="2" charset="2"/>
              </a:rPr>
              <a:t> (and Parameters Optimization)</a:t>
            </a:r>
          </a:p>
          <a:p>
            <a:pPr marL="342900" indent="-342900">
              <a:lnSpc>
                <a:spcPct val="250000"/>
              </a:lnSpc>
              <a:buFont typeface="+mj-lt"/>
              <a:buAutoNum type="arabicPeriod"/>
            </a:pPr>
            <a:r>
              <a:rPr lang="en-US" b="1" dirty="0">
                <a:sym typeface="Wingdings" panose="05000000000000000000" pitchFamily="2" charset="2"/>
              </a:rPr>
              <a:t>Purification</a:t>
            </a:r>
            <a:r>
              <a:rPr lang="en-US" dirty="0">
                <a:sym typeface="Wingdings" panose="05000000000000000000" pitchFamily="2" charset="2"/>
              </a:rPr>
              <a:t> – radionuclide extraction</a:t>
            </a:r>
          </a:p>
          <a:p>
            <a:pPr marL="342900" indent="-342900">
              <a:lnSpc>
                <a:spcPct val="250000"/>
              </a:lnSpc>
              <a:buFont typeface="+mj-lt"/>
              <a:buAutoNum type="arabicPeriod"/>
            </a:pPr>
            <a:r>
              <a:rPr lang="es-AR" b="1" dirty="0">
                <a:sym typeface="Wingdings" panose="05000000000000000000" pitchFamily="2" charset="2"/>
              </a:rPr>
              <a:t>Target </a:t>
            </a:r>
            <a:r>
              <a:rPr lang="es-AR" b="1" dirty="0" err="1">
                <a:sym typeface="Wingdings" panose="05000000000000000000" pitchFamily="2" charset="2"/>
              </a:rPr>
              <a:t>Recycling</a:t>
            </a:r>
            <a:endParaRPr lang="en-US" b="1" dirty="0">
              <a:sym typeface="Wingdings" panose="05000000000000000000" pitchFamily="2" charset="2"/>
            </a:endParaRPr>
          </a:p>
        </p:txBody>
      </p:sp>
      <p:grpSp>
        <p:nvGrpSpPr>
          <p:cNvPr id="11" name="Group 10">
            <a:extLst>
              <a:ext uri="{FF2B5EF4-FFF2-40B4-BE49-F238E27FC236}">
                <a16:creationId xmlns:a16="http://schemas.microsoft.com/office/drawing/2014/main" id="{0A46E647-84EF-2CF9-6539-7587D85B06E9}"/>
              </a:ext>
            </a:extLst>
          </p:cNvPr>
          <p:cNvGrpSpPr/>
          <p:nvPr/>
        </p:nvGrpSpPr>
        <p:grpSpPr>
          <a:xfrm>
            <a:off x="9702010" y="3725233"/>
            <a:ext cx="1871067" cy="914400"/>
            <a:chOff x="8671605" y="3609447"/>
            <a:chExt cx="1871067" cy="914400"/>
          </a:xfrm>
        </p:grpSpPr>
        <p:pic>
          <p:nvPicPr>
            <p:cNvPr id="15" name="Graphic 14" descr="Target">
              <a:extLst>
                <a:ext uri="{FF2B5EF4-FFF2-40B4-BE49-F238E27FC236}">
                  <a16:creationId xmlns:a16="http://schemas.microsoft.com/office/drawing/2014/main" id="{1529B161-D19F-4A0B-D960-12E2966630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71605" y="3609447"/>
              <a:ext cx="914400" cy="914400"/>
            </a:xfrm>
            <a:prstGeom prst="rect">
              <a:avLst/>
            </a:prstGeom>
          </p:spPr>
        </p:pic>
        <p:pic>
          <p:nvPicPr>
            <p:cNvPr id="16" name="Graphic 15" descr="Arrow Straight">
              <a:extLst>
                <a:ext uri="{FF2B5EF4-FFF2-40B4-BE49-F238E27FC236}">
                  <a16:creationId xmlns:a16="http://schemas.microsoft.com/office/drawing/2014/main" id="{A519C739-56C7-A311-8BE0-04D22F038A9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628272" y="3609447"/>
              <a:ext cx="914400" cy="914400"/>
            </a:xfrm>
            <a:prstGeom prst="rect">
              <a:avLst/>
            </a:prstGeom>
          </p:spPr>
        </p:pic>
      </p:grpSp>
      <p:pic>
        <p:nvPicPr>
          <p:cNvPr id="17" name="Graphic 16" descr="Magnifying glass">
            <a:extLst>
              <a:ext uri="{FF2B5EF4-FFF2-40B4-BE49-F238E27FC236}">
                <a16:creationId xmlns:a16="http://schemas.microsoft.com/office/drawing/2014/main" id="{104B1962-92A6-0E3A-73B6-C034B28FE7D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44185" y="1552549"/>
            <a:ext cx="761774" cy="761774"/>
          </a:xfrm>
          <a:prstGeom prst="rect">
            <a:avLst/>
          </a:prstGeom>
        </p:spPr>
      </p:pic>
      <p:grpSp>
        <p:nvGrpSpPr>
          <p:cNvPr id="18" name="Group 17">
            <a:extLst>
              <a:ext uri="{FF2B5EF4-FFF2-40B4-BE49-F238E27FC236}">
                <a16:creationId xmlns:a16="http://schemas.microsoft.com/office/drawing/2014/main" id="{64EA365F-30A2-643E-1CB2-73F1CAD1697A}"/>
              </a:ext>
            </a:extLst>
          </p:cNvPr>
          <p:cNvGrpSpPr/>
          <p:nvPr/>
        </p:nvGrpSpPr>
        <p:grpSpPr>
          <a:xfrm>
            <a:off x="8283162" y="4397586"/>
            <a:ext cx="1345922" cy="1069428"/>
            <a:chOff x="7252757" y="4281800"/>
            <a:chExt cx="1345922" cy="1069428"/>
          </a:xfrm>
        </p:grpSpPr>
        <p:pic>
          <p:nvPicPr>
            <p:cNvPr id="19" name="Graphic 18" descr="Flask">
              <a:extLst>
                <a:ext uri="{FF2B5EF4-FFF2-40B4-BE49-F238E27FC236}">
                  <a16:creationId xmlns:a16="http://schemas.microsoft.com/office/drawing/2014/main" id="{7F0F3F5A-1F50-A5F1-8DDF-AC0B18FB18B3}"/>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252757" y="4281800"/>
              <a:ext cx="1069428" cy="1069428"/>
            </a:xfrm>
            <a:prstGeom prst="rect">
              <a:avLst/>
            </a:prstGeom>
          </p:spPr>
        </p:pic>
        <p:pic>
          <p:nvPicPr>
            <p:cNvPr id="20" name="Graphic 19" descr="Atom">
              <a:extLst>
                <a:ext uri="{FF2B5EF4-FFF2-40B4-BE49-F238E27FC236}">
                  <a16:creationId xmlns:a16="http://schemas.microsoft.com/office/drawing/2014/main" id="{25447AB3-4F09-32FC-8DC2-C01B92ED3D4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045689" y="4657096"/>
              <a:ext cx="552990" cy="552990"/>
            </a:xfrm>
            <a:prstGeom prst="rect">
              <a:avLst/>
            </a:prstGeom>
          </p:spPr>
        </p:pic>
        <p:pic>
          <p:nvPicPr>
            <p:cNvPr id="25" name="Graphic 24" descr="Radioactive">
              <a:extLst>
                <a:ext uri="{FF2B5EF4-FFF2-40B4-BE49-F238E27FC236}">
                  <a16:creationId xmlns:a16="http://schemas.microsoft.com/office/drawing/2014/main" id="{EC9620A0-DE01-E162-C431-2120B7037E04}"/>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638583" y="4977323"/>
              <a:ext cx="297775" cy="297775"/>
            </a:xfrm>
            <a:prstGeom prst="rect">
              <a:avLst/>
            </a:prstGeom>
          </p:spPr>
        </p:pic>
      </p:grpSp>
      <p:grpSp>
        <p:nvGrpSpPr>
          <p:cNvPr id="26" name="Group 25">
            <a:extLst>
              <a:ext uri="{FF2B5EF4-FFF2-40B4-BE49-F238E27FC236}">
                <a16:creationId xmlns:a16="http://schemas.microsoft.com/office/drawing/2014/main" id="{0868F184-81F5-FBA5-22B7-20484CE6D2A7}"/>
              </a:ext>
            </a:extLst>
          </p:cNvPr>
          <p:cNvGrpSpPr/>
          <p:nvPr/>
        </p:nvGrpSpPr>
        <p:grpSpPr>
          <a:xfrm>
            <a:off x="7770592" y="2604986"/>
            <a:ext cx="2468068" cy="1053717"/>
            <a:chOff x="6740187" y="2489200"/>
            <a:chExt cx="2468068" cy="1053717"/>
          </a:xfrm>
        </p:grpSpPr>
        <p:pic>
          <p:nvPicPr>
            <p:cNvPr id="27" name="Graphic 26" descr="Beaker">
              <a:extLst>
                <a:ext uri="{FF2B5EF4-FFF2-40B4-BE49-F238E27FC236}">
                  <a16:creationId xmlns:a16="http://schemas.microsoft.com/office/drawing/2014/main" id="{A8E12E9C-45DA-610F-2BA9-BFFA3D0AB3E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740187" y="2489200"/>
              <a:ext cx="914400" cy="914400"/>
            </a:xfrm>
            <a:prstGeom prst="rect">
              <a:avLst/>
            </a:prstGeom>
          </p:spPr>
        </p:pic>
        <p:pic>
          <p:nvPicPr>
            <p:cNvPr id="28" name="Graphic 27" descr="Bullseye">
              <a:extLst>
                <a:ext uri="{FF2B5EF4-FFF2-40B4-BE49-F238E27FC236}">
                  <a16:creationId xmlns:a16="http://schemas.microsoft.com/office/drawing/2014/main" id="{8D2330AF-E12D-4BFE-5299-9C8BBFE1AE3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293855" y="2628517"/>
              <a:ext cx="914400" cy="914400"/>
            </a:xfrm>
            <a:prstGeom prst="rect">
              <a:avLst/>
            </a:prstGeom>
          </p:spPr>
        </p:pic>
        <p:sp>
          <p:nvSpPr>
            <p:cNvPr id="29" name="Arrow: Right 28">
              <a:extLst>
                <a:ext uri="{FF2B5EF4-FFF2-40B4-BE49-F238E27FC236}">
                  <a16:creationId xmlns:a16="http://schemas.microsoft.com/office/drawing/2014/main" id="{B073E7BE-B667-19FC-FC4E-0907BB8F0CCD}"/>
                </a:ext>
              </a:extLst>
            </p:cNvPr>
            <p:cNvSpPr/>
            <p:nvPr/>
          </p:nvSpPr>
          <p:spPr>
            <a:xfrm>
              <a:off x="7616266" y="2979300"/>
              <a:ext cx="614855" cy="21283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bg1"/>
                </a:solidFill>
              </a:endParaRPr>
            </a:p>
          </p:txBody>
        </p:sp>
      </p:grpSp>
      <p:pic>
        <p:nvPicPr>
          <p:cNvPr id="30" name="Graphic 29" descr="Recycle sign">
            <a:extLst>
              <a:ext uri="{FF2B5EF4-FFF2-40B4-BE49-F238E27FC236}">
                <a16:creationId xmlns:a16="http://schemas.microsoft.com/office/drawing/2014/main" id="{ABF54CFA-9ECE-9500-3277-173594AB17B7}"/>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232999" y="5241996"/>
            <a:ext cx="914400" cy="914400"/>
          </a:xfrm>
          <a:prstGeom prst="rect">
            <a:avLst/>
          </a:prstGeom>
        </p:spPr>
      </p:pic>
      <p:sp>
        <p:nvSpPr>
          <p:cNvPr id="31" name="Arrow: Curved Up 30">
            <a:extLst>
              <a:ext uri="{FF2B5EF4-FFF2-40B4-BE49-F238E27FC236}">
                <a16:creationId xmlns:a16="http://schemas.microsoft.com/office/drawing/2014/main" id="{04ACB0D7-2B2D-26B4-ACD8-68DD76FFE2B1}"/>
              </a:ext>
            </a:extLst>
          </p:cNvPr>
          <p:cNvSpPr/>
          <p:nvPr/>
        </p:nvSpPr>
        <p:spPr>
          <a:xfrm rot="5400000" flipH="1">
            <a:off x="163747" y="3541087"/>
            <a:ext cx="3423442" cy="1097889"/>
          </a:xfrm>
          <a:prstGeom prst="curvedUpArrow">
            <a:avLst/>
          </a:prstGeom>
          <a:solidFill>
            <a:schemeClr val="tx2"/>
          </a:solidFill>
          <a:ln>
            <a:noFill/>
          </a:ln>
          <a:effectLst>
            <a:glow rad="101600">
              <a:srgbClr val="F0781E">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00" dirty="0">
              <a:solidFill>
                <a:schemeClr val="bg1"/>
              </a:solidFill>
            </a:endParaRPr>
          </a:p>
        </p:txBody>
      </p:sp>
    </p:spTree>
    <p:extLst>
      <p:ext uri="{BB962C8B-B14F-4D97-AF65-F5344CB8AC3E}">
        <p14:creationId xmlns:p14="http://schemas.microsoft.com/office/powerpoint/2010/main" val="1324781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dissolve">
                                      <p:cBhvr>
                                        <p:cTn id="15" dur="500"/>
                                        <p:tgtEl>
                                          <p:spTgt spid="10">
                                            <p:txEl>
                                              <p:pRg st="1" end="1"/>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10">
                                            <p:txEl>
                                              <p:pRg st="2" end="2"/>
                                            </p:txEl>
                                          </p:spTgt>
                                        </p:tgtEl>
                                        <p:attrNameLst>
                                          <p:attrName>style.visibility</p:attrName>
                                        </p:attrNameLst>
                                      </p:cBhvr>
                                      <p:to>
                                        <p:strVal val="visible"/>
                                      </p:to>
                                    </p:set>
                                    <p:animEffect transition="in" filter="dissolve">
                                      <p:cBhvr>
                                        <p:cTn id="18" dur="500"/>
                                        <p:tgtEl>
                                          <p:spTgt spid="10">
                                            <p:txEl>
                                              <p:pRg st="2" end="2"/>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dissolve">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0">
                                            <p:txEl>
                                              <p:pRg st="3" end="3"/>
                                            </p:txEl>
                                          </p:spTgt>
                                        </p:tgtEl>
                                        <p:attrNameLst>
                                          <p:attrName>style.visibility</p:attrName>
                                        </p:attrNameLst>
                                      </p:cBhvr>
                                      <p:to>
                                        <p:strVal val="visible"/>
                                      </p:to>
                                    </p:set>
                                    <p:animEffect transition="in" filter="dissolve">
                                      <p:cBhvr>
                                        <p:cTn id="26" dur="500"/>
                                        <p:tgtEl>
                                          <p:spTgt spid="10">
                                            <p:txEl>
                                              <p:pRg st="3" end="3"/>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0">
                                            <p:txEl>
                                              <p:pRg st="4" end="4"/>
                                            </p:txEl>
                                          </p:spTgt>
                                        </p:tgtEl>
                                        <p:attrNameLst>
                                          <p:attrName>style.visibility</p:attrName>
                                        </p:attrNameLst>
                                      </p:cBhvr>
                                      <p:to>
                                        <p:strVal val="visible"/>
                                      </p:to>
                                    </p:set>
                                    <p:animEffect transition="in" filter="dissolve">
                                      <p:cBhvr>
                                        <p:cTn id="34" dur="500"/>
                                        <p:tgtEl>
                                          <p:spTgt spid="10">
                                            <p:txEl>
                                              <p:pRg st="4" end="4"/>
                                            </p:txEl>
                                          </p:spTgt>
                                        </p:tgtEl>
                                      </p:cBhvr>
                                    </p:animEffect>
                                  </p:childTnLst>
                                </p:cTn>
                              </p:par>
                              <p:par>
                                <p:cTn id="35" presetID="9"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dissolv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dissolve">
                                      <p:cBhvr>
                                        <p:cTn id="42" dur="500"/>
                                        <p:tgtEl>
                                          <p:spTgt spid="10">
                                            <p:txEl>
                                              <p:pRg st="5" end="5"/>
                                            </p:txEl>
                                          </p:spTgt>
                                        </p:tgtEl>
                                      </p:cBhvr>
                                    </p:animEffect>
                                  </p:childTnLst>
                                </p:cTn>
                              </p:par>
                              <p:par>
                                <p:cTn id="43" presetID="9"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dissolve">
                                      <p:cBhvr>
                                        <p:cTn id="5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Cyclotron-Based Production of Medical Radionuclides</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13</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Choose your superhero</a:t>
            </a:r>
          </a:p>
        </p:txBody>
      </p:sp>
      <p:sp>
        <p:nvSpPr>
          <p:cNvPr id="9" name="Inhaltsplatzhalter 2">
            <a:extLst>
              <a:ext uri="{FF2B5EF4-FFF2-40B4-BE49-F238E27FC236}">
                <a16:creationId xmlns:a16="http://schemas.microsoft.com/office/drawing/2014/main" id="{20119212-C772-B97A-76CA-10A653F401A2}"/>
              </a:ext>
            </a:extLst>
          </p:cNvPr>
          <p:cNvSpPr>
            <a:spLocks noGrp="1"/>
          </p:cNvSpPr>
          <p:nvPr>
            <p:ph idx="1"/>
          </p:nvPr>
        </p:nvSpPr>
        <p:spPr>
          <a:xfrm>
            <a:off x="960945" y="2109050"/>
            <a:ext cx="3668973" cy="2889995"/>
          </a:xfrm>
        </p:spPr>
        <p:txBody>
          <a:bodyPr>
            <a:noAutofit/>
          </a:bodyPr>
          <a:lstStyle/>
          <a:p>
            <a:pPr fontAlgn="base">
              <a:buClr>
                <a:schemeClr val="tx1"/>
              </a:buClr>
            </a:pPr>
            <a:r>
              <a:rPr lang="en-US" b="1" dirty="0">
                <a:solidFill>
                  <a:schemeClr val="tx1">
                    <a:lumMod val="85000"/>
                    <a:lumOff val="15000"/>
                  </a:schemeClr>
                </a:solidFill>
              </a:rPr>
              <a:t>True theranostic matched pairs:</a:t>
            </a:r>
          </a:p>
          <a:p>
            <a:pPr marL="285750" indent="-285750" fontAlgn="base">
              <a:buClr>
                <a:schemeClr val="tx1"/>
              </a:buClr>
              <a:buFont typeface="Arial" panose="020B0604020202020204" pitchFamily="34" charset="0"/>
              <a:buChar char="•"/>
            </a:pP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43/44</a:t>
            </a:r>
            <a:r>
              <a:rPr lang="en-US" dirty="0">
                <a:solidFill>
                  <a:srgbClr val="FF0000"/>
                </a:solidFill>
              </a:rPr>
              <a:t>Sc</a:t>
            </a:r>
            <a:r>
              <a:rPr lang="en-US" dirty="0">
                <a:solidFill>
                  <a:schemeClr val="tx1">
                    <a:lumMod val="85000"/>
                    <a:lumOff val="15000"/>
                  </a:schemeClr>
                </a:solidFill>
              </a:rPr>
              <a:t>/</a:t>
            </a:r>
            <a:r>
              <a:rPr lang="en-US" baseline="30000" dirty="0">
                <a:solidFill>
                  <a:schemeClr val="tx2"/>
                </a:solidFill>
              </a:rPr>
              <a:t>47</a:t>
            </a:r>
            <a:r>
              <a:rPr lang="en-US" dirty="0">
                <a:solidFill>
                  <a:schemeClr val="tx2"/>
                </a:solidFill>
              </a:rPr>
              <a:t>Sc</a:t>
            </a:r>
          </a:p>
          <a:p>
            <a:pPr marL="514350" lvl="2" indent="-285750" fontAlgn="base">
              <a:buClr>
                <a:schemeClr val="tx2"/>
              </a:buClr>
              <a:buFont typeface="Arial" panose="020B0604020202020204" pitchFamily="34" charset="0"/>
              <a:buChar char="•"/>
            </a:pPr>
            <a:r>
              <a:rPr lang="en-US" baseline="30000" dirty="0">
                <a:solidFill>
                  <a:srgbClr val="FF0000"/>
                </a:solidFill>
              </a:rPr>
              <a:t>61/64</a:t>
            </a:r>
            <a:r>
              <a:rPr lang="en-US" dirty="0">
                <a:solidFill>
                  <a:srgbClr val="FF0000"/>
                </a:solidFill>
              </a:rPr>
              <a:t>Cu</a:t>
            </a:r>
            <a:r>
              <a:rPr lang="en-US" dirty="0">
                <a:solidFill>
                  <a:schemeClr val="tx1">
                    <a:lumMod val="85000"/>
                    <a:lumOff val="15000"/>
                  </a:schemeClr>
                </a:solidFill>
              </a:rPr>
              <a:t>/</a:t>
            </a:r>
            <a:r>
              <a:rPr lang="en-US" baseline="30000" dirty="0">
                <a:solidFill>
                  <a:schemeClr val="tx2"/>
                </a:solidFill>
              </a:rPr>
              <a:t>67</a:t>
            </a:r>
            <a:r>
              <a:rPr lang="en-US" dirty="0">
                <a:solidFill>
                  <a:schemeClr val="tx2"/>
                </a:solidFill>
              </a:rPr>
              <a:t>Cu</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86</a:t>
            </a:r>
            <a:r>
              <a:rPr lang="en-US" dirty="0">
                <a:solidFill>
                  <a:srgbClr val="FF0000"/>
                </a:solidFill>
              </a:rPr>
              <a:t>Y</a:t>
            </a:r>
            <a:r>
              <a:rPr lang="en-US" dirty="0">
                <a:solidFill>
                  <a:schemeClr val="tx1">
                    <a:lumMod val="85000"/>
                    <a:lumOff val="15000"/>
                  </a:schemeClr>
                </a:solidFill>
              </a:rPr>
              <a:t>/</a:t>
            </a:r>
            <a:r>
              <a:rPr lang="en-US" baseline="30000" dirty="0">
                <a:solidFill>
                  <a:schemeClr val="tx2"/>
                </a:solidFill>
              </a:rPr>
              <a:t>90</a:t>
            </a:r>
            <a:r>
              <a:rPr lang="en-US" dirty="0">
                <a:solidFill>
                  <a:schemeClr val="tx2"/>
                </a:solidFill>
              </a:rPr>
              <a:t>Y</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44AF3B"/>
                </a:solidFill>
              </a:rPr>
              <a:t>123</a:t>
            </a:r>
            <a:r>
              <a:rPr lang="en-US" dirty="0">
                <a:solidFill>
                  <a:srgbClr val="44AF3B"/>
                </a:solidFill>
              </a:rPr>
              <a:t>I</a:t>
            </a:r>
            <a:r>
              <a:rPr lang="en-US" dirty="0">
                <a:solidFill>
                  <a:schemeClr val="tx1">
                    <a:lumMod val="85000"/>
                    <a:lumOff val="15000"/>
                  </a:schemeClr>
                </a:solidFill>
              </a:rPr>
              <a:t>/</a:t>
            </a:r>
            <a:r>
              <a:rPr lang="en-US" baseline="30000" dirty="0">
                <a:solidFill>
                  <a:schemeClr val="tx2"/>
                </a:solidFill>
              </a:rPr>
              <a:t>131</a:t>
            </a:r>
            <a:r>
              <a:rPr lang="en-US" dirty="0">
                <a:solidFill>
                  <a:schemeClr val="tx2"/>
                </a:solidFill>
              </a:rPr>
              <a:t>I</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FF0000"/>
                </a:solidFill>
              </a:rPr>
              <a:t>152</a:t>
            </a:r>
            <a:r>
              <a:rPr lang="en-US" baseline="30000" dirty="0">
                <a:solidFill>
                  <a:srgbClr val="44AF3B"/>
                </a:solidFill>
              </a:rPr>
              <a:t>/155</a:t>
            </a:r>
            <a:r>
              <a:rPr lang="en-US" dirty="0">
                <a:solidFill>
                  <a:srgbClr val="44AF3B"/>
                </a:solidFill>
              </a:rPr>
              <a:t>Tb</a:t>
            </a:r>
            <a:r>
              <a:rPr lang="en-US" dirty="0">
                <a:solidFill>
                  <a:schemeClr val="tx1">
                    <a:lumMod val="85000"/>
                    <a:lumOff val="15000"/>
                  </a:schemeClr>
                </a:solidFill>
              </a:rPr>
              <a:t>/</a:t>
            </a:r>
            <a:r>
              <a:rPr lang="en-US" baseline="30000" dirty="0">
                <a:solidFill>
                  <a:srgbClr val="FFC100"/>
                </a:solidFill>
              </a:rPr>
              <a:t>149</a:t>
            </a:r>
            <a:r>
              <a:rPr lang="en-US" baseline="30000" dirty="0">
                <a:solidFill>
                  <a:schemeClr val="tx2"/>
                </a:solidFill>
              </a:rPr>
              <a:t>/161</a:t>
            </a:r>
            <a:r>
              <a:rPr lang="en-US" dirty="0">
                <a:solidFill>
                  <a:schemeClr val="tx2"/>
                </a:solidFill>
              </a:rPr>
              <a:t>Tb</a:t>
            </a:r>
            <a:endParaRPr lang="en-US" dirty="0">
              <a:solidFill>
                <a:schemeClr val="tx1">
                  <a:lumMod val="85000"/>
                  <a:lumOff val="15000"/>
                </a:schemeClr>
              </a:solidFill>
            </a:endParaRPr>
          </a:p>
          <a:p>
            <a:pPr marL="514350" lvl="2" indent="-285750" fontAlgn="base">
              <a:buClr>
                <a:schemeClr val="tx2"/>
              </a:buClr>
              <a:buFont typeface="Arial" panose="020B0604020202020204" pitchFamily="34" charset="0"/>
              <a:buChar char="•"/>
            </a:pPr>
            <a:r>
              <a:rPr lang="en-US" baseline="30000" dirty="0">
                <a:solidFill>
                  <a:srgbClr val="44AF3B"/>
                </a:solidFill>
              </a:rPr>
              <a:t>203</a:t>
            </a:r>
            <a:r>
              <a:rPr lang="en-US" dirty="0">
                <a:solidFill>
                  <a:srgbClr val="44AF3B"/>
                </a:solidFill>
              </a:rPr>
              <a:t>Pb</a:t>
            </a:r>
            <a:r>
              <a:rPr lang="en-US" dirty="0">
                <a:solidFill>
                  <a:schemeClr val="tx1">
                    <a:lumMod val="85000"/>
                    <a:lumOff val="15000"/>
                  </a:schemeClr>
                </a:solidFill>
              </a:rPr>
              <a:t>/</a:t>
            </a:r>
            <a:r>
              <a:rPr lang="en-US" baseline="30000" dirty="0">
                <a:solidFill>
                  <a:srgbClr val="FFC100"/>
                </a:solidFill>
              </a:rPr>
              <a:t>212</a:t>
            </a:r>
            <a:r>
              <a:rPr lang="en-US" dirty="0">
                <a:solidFill>
                  <a:srgbClr val="FFC100"/>
                </a:solidFill>
              </a:rPr>
              <a:t>Pb</a:t>
            </a:r>
          </a:p>
        </p:txBody>
      </p:sp>
      <p:grpSp>
        <p:nvGrpSpPr>
          <p:cNvPr id="12" name="Group 11">
            <a:extLst>
              <a:ext uri="{FF2B5EF4-FFF2-40B4-BE49-F238E27FC236}">
                <a16:creationId xmlns:a16="http://schemas.microsoft.com/office/drawing/2014/main" id="{FDC85A57-B0FB-93E3-5029-BD65FA9BAEFC}"/>
              </a:ext>
            </a:extLst>
          </p:cNvPr>
          <p:cNvGrpSpPr/>
          <p:nvPr/>
        </p:nvGrpSpPr>
        <p:grpSpPr>
          <a:xfrm>
            <a:off x="1050975" y="5198291"/>
            <a:ext cx="2491651" cy="728347"/>
            <a:chOff x="415786" y="3253232"/>
            <a:chExt cx="2491651" cy="728347"/>
          </a:xfrm>
        </p:grpSpPr>
        <p:pic>
          <p:nvPicPr>
            <p:cNvPr id="13" name="Picture 12">
              <a:extLst>
                <a:ext uri="{FF2B5EF4-FFF2-40B4-BE49-F238E27FC236}">
                  <a16:creationId xmlns:a16="http://schemas.microsoft.com/office/drawing/2014/main" id="{0F5C8AAC-E57F-CC0B-14B2-856B851FEC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01" r="34566" b="77127"/>
            <a:stretch/>
          </p:blipFill>
          <p:spPr>
            <a:xfrm>
              <a:off x="831323" y="3363207"/>
              <a:ext cx="1645399" cy="449581"/>
            </a:xfrm>
            <a:prstGeom prst="rect">
              <a:avLst/>
            </a:prstGeom>
          </p:spPr>
        </p:pic>
        <p:sp>
          <p:nvSpPr>
            <p:cNvPr id="14" name="Cloud 13">
              <a:extLst>
                <a:ext uri="{FF2B5EF4-FFF2-40B4-BE49-F238E27FC236}">
                  <a16:creationId xmlns:a16="http://schemas.microsoft.com/office/drawing/2014/main" id="{EB81FD2E-4E38-C916-8497-6084B56C44EE}"/>
                </a:ext>
              </a:extLst>
            </p:cNvPr>
            <p:cNvSpPr/>
            <p:nvPr/>
          </p:nvSpPr>
          <p:spPr>
            <a:xfrm>
              <a:off x="415786" y="3253232"/>
              <a:ext cx="2491651" cy="728347"/>
            </a:xfrm>
            <a:prstGeom prst="cloud">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bg1"/>
                </a:solidFill>
              </a:endParaRPr>
            </a:p>
          </p:txBody>
        </p:sp>
      </p:grpSp>
      <p:sp>
        <p:nvSpPr>
          <p:cNvPr id="21" name="TextBox 17">
            <a:extLst>
              <a:ext uri="{FF2B5EF4-FFF2-40B4-BE49-F238E27FC236}">
                <a16:creationId xmlns:a16="http://schemas.microsoft.com/office/drawing/2014/main" id="{DBF02C6C-29AB-BBBE-F068-064237F7E303}"/>
              </a:ext>
            </a:extLst>
          </p:cNvPr>
          <p:cNvSpPr/>
          <p:nvPr/>
        </p:nvSpPr>
        <p:spPr>
          <a:xfrm>
            <a:off x="6343663" y="1538362"/>
            <a:ext cx="3366665"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800" b="0" i="1" u="none" strike="noStrike" kern="1200" cap="none" spc="-1" normalizeH="0" baseline="0" noProof="0" dirty="0" err="1">
                <a:ln>
                  <a:noFill/>
                </a:ln>
                <a:solidFill>
                  <a:srgbClr val="F0781E"/>
                </a:solidFill>
                <a:effectLst/>
                <a:uLnTx/>
                <a:uFillTx/>
                <a:latin typeface="Arial"/>
                <a:ea typeface="+mn-ea"/>
                <a:cs typeface="+mn-cs"/>
              </a:rPr>
              <a:t>Diagnostics</a:t>
            </a:r>
            <a:r>
              <a:rPr kumimoji="0" lang="es-AR" sz="1800" b="0" i="1" u="none" strike="noStrike" kern="1200" cap="none" spc="-1" normalizeH="0" baseline="0" noProof="0" dirty="0">
                <a:ln>
                  <a:noFill/>
                </a:ln>
                <a:solidFill>
                  <a:srgbClr val="FF0000"/>
                </a:solidFill>
                <a:effectLst/>
                <a:uLnTx/>
                <a:uFillTx/>
                <a:latin typeface="Arial"/>
                <a:ea typeface="+mn-ea"/>
                <a:cs typeface="+mn-cs"/>
              </a:rPr>
              <a:t>	</a:t>
            </a:r>
            <a:r>
              <a:rPr kumimoji="0" lang="es-AR" sz="1800" b="0" i="1" u="none" strike="noStrike" kern="1200" cap="none" spc="-1" normalizeH="0" baseline="0" noProof="0" dirty="0" err="1">
                <a:ln>
                  <a:noFill/>
                </a:ln>
                <a:solidFill>
                  <a:srgbClr val="005AA0"/>
                </a:solidFill>
                <a:effectLst/>
                <a:uLnTx/>
                <a:uFillTx/>
                <a:latin typeface="Arial"/>
                <a:ea typeface="+mn-ea"/>
                <a:cs typeface="+mn-cs"/>
              </a:rPr>
              <a:t>Therapeutics</a:t>
            </a:r>
            <a:endParaRPr kumimoji="0" lang="en-US" sz="1800" b="0" i="0" u="none" strike="noStrike" kern="1200" cap="none" spc="-1" normalizeH="0" baseline="0" noProof="0" dirty="0">
              <a:ln>
                <a:noFill/>
              </a:ln>
              <a:solidFill>
                <a:srgbClr val="000000"/>
              </a:solidFill>
              <a:effectLst/>
              <a:uLnTx/>
              <a:uFillTx/>
              <a:latin typeface="Calibri"/>
              <a:ea typeface="+mn-ea"/>
              <a:cs typeface="+mn-cs"/>
            </a:endParaRPr>
          </a:p>
        </p:txBody>
      </p:sp>
      <p:pic>
        <p:nvPicPr>
          <p:cNvPr id="23" name="Picture 14">
            <a:extLst>
              <a:ext uri="{FF2B5EF4-FFF2-40B4-BE49-F238E27FC236}">
                <a16:creationId xmlns:a16="http://schemas.microsoft.com/office/drawing/2014/main" id="{69D5CFB3-01CA-16C5-B686-E64496E3B40A}"/>
              </a:ext>
            </a:extLst>
          </p:cNvPr>
          <p:cNvPicPr/>
          <p:nvPr/>
        </p:nvPicPr>
        <p:blipFill>
          <a:blip r:embed="rId4"/>
          <a:srcRect t="14824" r="66562" b="23052"/>
          <a:stretch/>
        </p:blipFill>
        <p:spPr>
          <a:xfrm>
            <a:off x="9016670" y="2882417"/>
            <a:ext cx="1306830" cy="1365769"/>
          </a:xfrm>
          <a:prstGeom prst="rect">
            <a:avLst/>
          </a:prstGeom>
          <a:ln w="0">
            <a:noFill/>
          </a:ln>
        </p:spPr>
      </p:pic>
      <p:pic>
        <p:nvPicPr>
          <p:cNvPr id="24" name="Picture 15">
            <a:extLst>
              <a:ext uri="{FF2B5EF4-FFF2-40B4-BE49-F238E27FC236}">
                <a16:creationId xmlns:a16="http://schemas.microsoft.com/office/drawing/2014/main" id="{D4433D21-86BB-4AD7-8B0A-0B5AED259608}"/>
              </a:ext>
            </a:extLst>
          </p:cNvPr>
          <p:cNvPicPr/>
          <p:nvPr/>
        </p:nvPicPr>
        <p:blipFill>
          <a:blip r:embed="rId4"/>
          <a:srcRect l="32873" t="15446" r="33683" b="22441"/>
          <a:stretch/>
        </p:blipFill>
        <p:spPr>
          <a:xfrm>
            <a:off x="5629771" y="2897757"/>
            <a:ext cx="1306830" cy="1365769"/>
          </a:xfrm>
          <a:prstGeom prst="rect">
            <a:avLst/>
          </a:prstGeom>
          <a:ln w="0">
            <a:noFill/>
          </a:ln>
        </p:spPr>
      </p:pic>
      <p:pic>
        <p:nvPicPr>
          <p:cNvPr id="31" name="Picture 16">
            <a:extLst>
              <a:ext uri="{FF2B5EF4-FFF2-40B4-BE49-F238E27FC236}">
                <a16:creationId xmlns:a16="http://schemas.microsoft.com/office/drawing/2014/main" id="{7C0D825B-6CA4-D6FE-FF49-5A5B7CC0EC58}"/>
              </a:ext>
            </a:extLst>
          </p:cNvPr>
          <p:cNvPicPr/>
          <p:nvPr/>
        </p:nvPicPr>
        <p:blipFill>
          <a:blip r:embed="rId5"/>
          <a:srcRect l="65459" t="18415" r="729" b="23521"/>
          <a:stretch/>
        </p:blipFill>
        <p:spPr>
          <a:xfrm>
            <a:off x="7290352" y="2962398"/>
            <a:ext cx="1320574" cy="1276347"/>
          </a:xfrm>
          <a:prstGeom prst="rect">
            <a:avLst/>
          </a:prstGeom>
          <a:ln w="0">
            <a:noFill/>
          </a:ln>
        </p:spPr>
      </p:pic>
      <p:sp>
        <p:nvSpPr>
          <p:cNvPr id="32" name="Oval 18">
            <a:extLst>
              <a:ext uri="{FF2B5EF4-FFF2-40B4-BE49-F238E27FC236}">
                <a16:creationId xmlns:a16="http://schemas.microsoft.com/office/drawing/2014/main" id="{ED7B27B0-5DAE-6CA6-100E-FADFDDADF429}"/>
              </a:ext>
            </a:extLst>
          </p:cNvPr>
          <p:cNvSpPr/>
          <p:nvPr/>
        </p:nvSpPr>
        <p:spPr>
          <a:xfrm>
            <a:off x="7172323" y="2011658"/>
            <a:ext cx="3435440" cy="3094780"/>
          </a:xfrm>
          <a:prstGeom prst="ellipse">
            <a:avLst/>
          </a:prstGeom>
          <a:noFill/>
          <a:ln w="50800">
            <a:solidFill>
              <a:srgbClr val="005AA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sp>
        <p:nvSpPr>
          <p:cNvPr id="33" name="Oval 20">
            <a:extLst>
              <a:ext uri="{FF2B5EF4-FFF2-40B4-BE49-F238E27FC236}">
                <a16:creationId xmlns:a16="http://schemas.microsoft.com/office/drawing/2014/main" id="{C9EC85B8-2CCB-4035-89C5-92EC69320FBB}"/>
              </a:ext>
            </a:extLst>
          </p:cNvPr>
          <p:cNvSpPr/>
          <p:nvPr/>
        </p:nvSpPr>
        <p:spPr>
          <a:xfrm>
            <a:off x="5308399" y="2029886"/>
            <a:ext cx="3435440" cy="3090893"/>
          </a:xfrm>
          <a:prstGeom prst="ellipse">
            <a:avLst/>
          </a:prstGeom>
          <a:noFill/>
          <a:ln w="50800">
            <a:solidFill>
              <a:srgbClr val="F0781E"/>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1"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4440388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 calcmode="lin" valueType="num">
                                      <p:cBhvr additive="base">
                                        <p:cTn id="11" dur="500" fill="hold"/>
                                        <p:tgtEl>
                                          <p:spTgt spid="9">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9">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 calcmode="lin" valueType="num">
                                      <p:cBhvr additive="base">
                                        <p:cTn id="15" dur="500" fill="hold"/>
                                        <p:tgtEl>
                                          <p:spTgt spid="9">
                                            <p:txEl>
                                              <p:pRg st="3" end="3"/>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9">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 calcmode="lin" valueType="num">
                                      <p:cBhvr additive="base">
                                        <p:cTn id="19" dur="500" fill="hold"/>
                                        <p:tgtEl>
                                          <p:spTgt spid="9">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
                                            <p:txEl>
                                              <p:pRg st="4" end="4"/>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anim calcmode="lin" valueType="num">
                                      <p:cBhvr additive="base">
                                        <p:cTn id="23" dur="500" fill="hold"/>
                                        <p:tgtEl>
                                          <p:spTgt spid="9">
                                            <p:txEl>
                                              <p:pRg st="5" end="5"/>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9">
                                            <p:txEl>
                                              <p:pRg st="5" end="5"/>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 calcmode="lin" valueType="num">
                                      <p:cBhvr additive="base">
                                        <p:cTn id="27" dur="500" fill="hold"/>
                                        <p:tgtEl>
                                          <p:spTgt spid="9">
                                            <p:txEl>
                                              <p:pRg st="6" end="6"/>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9">
                                            <p:txEl>
                                              <p:pRg st="6" end="6"/>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 calcmode="lin" valueType="num">
                                      <p:cBhvr additive="base">
                                        <p:cTn id="31" dur="500" fill="hold"/>
                                        <p:tgtEl>
                                          <p:spTgt spid="9">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
                                            <p:txEl>
                                              <p:pRg st="7" end="7"/>
                                            </p:txEl>
                                          </p:spTgt>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1+#ppt_w/2"/>
                                          </p:val>
                                        </p:tav>
                                        <p:tav tm="100000">
                                          <p:val>
                                            <p:strVal val="#ppt_x"/>
                                          </p:val>
                                        </p:tav>
                                      </p:tavLst>
                                    </p:anim>
                                    <p:anim calcmode="lin" valueType="num">
                                      <p:cBhvr additive="base">
                                        <p:cTn id="42" dur="500" fill="hold"/>
                                        <p:tgtEl>
                                          <p:spTgt spid="21"/>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1+#ppt_w/2"/>
                                          </p:val>
                                        </p:tav>
                                        <p:tav tm="100000">
                                          <p:val>
                                            <p:strVal val="#ppt_x"/>
                                          </p:val>
                                        </p:tav>
                                      </p:tavLst>
                                    </p:anim>
                                    <p:anim calcmode="lin" valueType="num">
                                      <p:cBhvr additive="base">
                                        <p:cTn id="46" dur="500" fill="hold"/>
                                        <p:tgtEl>
                                          <p:spTgt spid="33"/>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1+#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1+#ppt_w/2"/>
                                          </p:val>
                                        </p:tav>
                                        <p:tav tm="100000">
                                          <p:val>
                                            <p:strVal val="#ppt_x"/>
                                          </p:val>
                                        </p:tav>
                                      </p:tavLst>
                                    </p:anim>
                                    <p:anim calcmode="lin" valueType="num">
                                      <p:cBhvr additive="base">
                                        <p:cTn id="58" dur="500" fill="hold"/>
                                        <p:tgtEl>
                                          <p:spTgt spid="32"/>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21" grpId="0"/>
      <p:bldP spid="32" grpId="0" animBg="1"/>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Cyclotron-Based Production of Medical Radionuclides</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14</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Choose your superhero</a:t>
            </a:r>
          </a:p>
        </p:txBody>
      </p:sp>
      <p:sp>
        <p:nvSpPr>
          <p:cNvPr id="21" name="TextBox 17">
            <a:extLst>
              <a:ext uri="{FF2B5EF4-FFF2-40B4-BE49-F238E27FC236}">
                <a16:creationId xmlns:a16="http://schemas.microsoft.com/office/drawing/2014/main" id="{DBF02C6C-29AB-BBBE-F068-064237F7E303}"/>
              </a:ext>
            </a:extLst>
          </p:cNvPr>
          <p:cNvSpPr/>
          <p:nvPr/>
        </p:nvSpPr>
        <p:spPr>
          <a:xfrm>
            <a:off x="1546475" y="1811268"/>
            <a:ext cx="3366665"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800" b="0" i="1" u="none" strike="noStrike" kern="1200" cap="none" spc="-1" normalizeH="0" baseline="0" noProof="0" dirty="0" err="1">
                <a:ln>
                  <a:noFill/>
                </a:ln>
                <a:solidFill>
                  <a:srgbClr val="F0781E"/>
                </a:solidFill>
                <a:effectLst/>
                <a:uLnTx/>
                <a:uFillTx/>
                <a:latin typeface="Arial"/>
                <a:ea typeface="+mn-ea"/>
                <a:cs typeface="+mn-cs"/>
              </a:rPr>
              <a:t>Diagnostics</a:t>
            </a:r>
            <a:r>
              <a:rPr kumimoji="0" lang="es-AR" sz="1800" b="0" i="1" u="none" strike="noStrike" kern="1200" cap="none" spc="-1" normalizeH="0" baseline="0" noProof="0" dirty="0">
                <a:ln>
                  <a:noFill/>
                </a:ln>
                <a:solidFill>
                  <a:srgbClr val="FF0000"/>
                </a:solidFill>
                <a:effectLst/>
                <a:uLnTx/>
                <a:uFillTx/>
                <a:latin typeface="Arial"/>
                <a:ea typeface="+mn-ea"/>
                <a:cs typeface="+mn-cs"/>
              </a:rPr>
              <a:t>	</a:t>
            </a:r>
            <a:r>
              <a:rPr kumimoji="0" lang="es-AR" sz="1800" b="0" i="1" u="none" strike="noStrike" kern="1200" cap="none" spc="-1" normalizeH="0" baseline="0" noProof="0" dirty="0" err="1">
                <a:ln>
                  <a:noFill/>
                </a:ln>
                <a:solidFill>
                  <a:srgbClr val="005AA0"/>
                </a:solidFill>
                <a:effectLst/>
                <a:uLnTx/>
                <a:uFillTx/>
                <a:latin typeface="Arial"/>
                <a:ea typeface="+mn-ea"/>
                <a:cs typeface="+mn-cs"/>
              </a:rPr>
              <a:t>Therapeutics</a:t>
            </a:r>
            <a:endParaRPr kumimoji="0" lang="en-US" sz="1800" b="0" i="0" u="none" strike="noStrike" kern="1200" cap="none" spc="-1" normalizeH="0" baseline="0" noProof="0" dirty="0">
              <a:ln>
                <a:noFill/>
              </a:ln>
              <a:solidFill>
                <a:srgbClr val="000000"/>
              </a:solidFill>
              <a:effectLst/>
              <a:uLnTx/>
              <a:uFillTx/>
              <a:latin typeface="Calibri"/>
              <a:ea typeface="+mn-ea"/>
              <a:cs typeface="+mn-cs"/>
            </a:endParaRPr>
          </a:p>
        </p:txBody>
      </p:sp>
      <p:pic>
        <p:nvPicPr>
          <p:cNvPr id="23" name="Picture 14">
            <a:extLst>
              <a:ext uri="{FF2B5EF4-FFF2-40B4-BE49-F238E27FC236}">
                <a16:creationId xmlns:a16="http://schemas.microsoft.com/office/drawing/2014/main" id="{69D5CFB3-01CA-16C5-B686-E64496E3B40A}"/>
              </a:ext>
            </a:extLst>
          </p:cNvPr>
          <p:cNvPicPr/>
          <p:nvPr/>
        </p:nvPicPr>
        <p:blipFill>
          <a:blip r:embed="rId3"/>
          <a:srcRect t="14824" r="66562" b="23052"/>
          <a:stretch/>
        </p:blipFill>
        <p:spPr>
          <a:xfrm>
            <a:off x="4219482" y="3155323"/>
            <a:ext cx="1306830" cy="1365769"/>
          </a:xfrm>
          <a:prstGeom prst="rect">
            <a:avLst/>
          </a:prstGeom>
          <a:ln w="0">
            <a:noFill/>
          </a:ln>
        </p:spPr>
      </p:pic>
      <p:pic>
        <p:nvPicPr>
          <p:cNvPr id="24" name="Picture 15">
            <a:extLst>
              <a:ext uri="{FF2B5EF4-FFF2-40B4-BE49-F238E27FC236}">
                <a16:creationId xmlns:a16="http://schemas.microsoft.com/office/drawing/2014/main" id="{D4433D21-86BB-4AD7-8B0A-0B5AED259608}"/>
              </a:ext>
            </a:extLst>
          </p:cNvPr>
          <p:cNvPicPr/>
          <p:nvPr/>
        </p:nvPicPr>
        <p:blipFill>
          <a:blip r:embed="rId3"/>
          <a:srcRect l="32873" t="15446" r="33683" b="22441"/>
          <a:stretch/>
        </p:blipFill>
        <p:spPr>
          <a:xfrm>
            <a:off x="832583" y="3170663"/>
            <a:ext cx="1306830" cy="1365769"/>
          </a:xfrm>
          <a:prstGeom prst="rect">
            <a:avLst/>
          </a:prstGeom>
          <a:ln w="0">
            <a:noFill/>
          </a:ln>
        </p:spPr>
      </p:pic>
      <p:pic>
        <p:nvPicPr>
          <p:cNvPr id="31" name="Picture 16">
            <a:extLst>
              <a:ext uri="{FF2B5EF4-FFF2-40B4-BE49-F238E27FC236}">
                <a16:creationId xmlns:a16="http://schemas.microsoft.com/office/drawing/2014/main" id="{7C0D825B-6CA4-D6FE-FF49-5A5B7CC0EC58}"/>
              </a:ext>
            </a:extLst>
          </p:cNvPr>
          <p:cNvPicPr/>
          <p:nvPr/>
        </p:nvPicPr>
        <p:blipFill>
          <a:blip r:embed="rId4"/>
          <a:srcRect l="65459" t="18415" r="729" b="23521"/>
          <a:stretch/>
        </p:blipFill>
        <p:spPr>
          <a:xfrm>
            <a:off x="2493164" y="3235304"/>
            <a:ext cx="1320574" cy="1276347"/>
          </a:xfrm>
          <a:prstGeom prst="rect">
            <a:avLst/>
          </a:prstGeom>
          <a:ln w="0">
            <a:noFill/>
          </a:ln>
        </p:spPr>
      </p:pic>
      <p:sp>
        <p:nvSpPr>
          <p:cNvPr id="32" name="Oval 18">
            <a:extLst>
              <a:ext uri="{FF2B5EF4-FFF2-40B4-BE49-F238E27FC236}">
                <a16:creationId xmlns:a16="http://schemas.microsoft.com/office/drawing/2014/main" id="{ED7B27B0-5DAE-6CA6-100E-FADFDDADF429}"/>
              </a:ext>
            </a:extLst>
          </p:cNvPr>
          <p:cNvSpPr/>
          <p:nvPr/>
        </p:nvSpPr>
        <p:spPr>
          <a:xfrm>
            <a:off x="2375135" y="2284564"/>
            <a:ext cx="3435440" cy="3094780"/>
          </a:xfrm>
          <a:prstGeom prst="ellipse">
            <a:avLst/>
          </a:prstGeom>
          <a:noFill/>
          <a:ln w="50800">
            <a:solidFill>
              <a:srgbClr val="005AA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sp>
        <p:nvSpPr>
          <p:cNvPr id="33" name="Oval 20">
            <a:extLst>
              <a:ext uri="{FF2B5EF4-FFF2-40B4-BE49-F238E27FC236}">
                <a16:creationId xmlns:a16="http://schemas.microsoft.com/office/drawing/2014/main" id="{C9EC85B8-2CCB-4035-89C5-92EC69320FBB}"/>
              </a:ext>
            </a:extLst>
          </p:cNvPr>
          <p:cNvSpPr/>
          <p:nvPr/>
        </p:nvSpPr>
        <p:spPr>
          <a:xfrm>
            <a:off x="511211" y="2302792"/>
            <a:ext cx="3435440" cy="3090893"/>
          </a:xfrm>
          <a:prstGeom prst="ellipse">
            <a:avLst/>
          </a:prstGeom>
          <a:noFill/>
          <a:ln w="50800">
            <a:solidFill>
              <a:srgbClr val="F0781E"/>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1" normalizeH="0" baseline="0" noProof="0" dirty="0">
              <a:ln>
                <a:noFill/>
              </a:ln>
              <a:solidFill>
                <a:srgbClr val="FFFFFF"/>
              </a:solidFill>
              <a:effectLst/>
              <a:uLnTx/>
              <a:uFillTx/>
              <a:latin typeface="Arial"/>
              <a:ea typeface="+mn-ea"/>
              <a:cs typeface="+mn-cs"/>
            </a:endParaRPr>
          </a:p>
        </p:txBody>
      </p:sp>
      <p:pic>
        <p:nvPicPr>
          <p:cNvPr id="8" name="Imagen 2" descr="Una caricatura de una persona">
            <a:extLst>
              <a:ext uri="{FF2B5EF4-FFF2-40B4-BE49-F238E27FC236}">
                <a16:creationId xmlns:a16="http://schemas.microsoft.com/office/drawing/2014/main" id="{C9C8CFCA-2FE5-30D2-47F3-F78B3E9BA193}"/>
              </a:ext>
            </a:extLst>
          </p:cNvPr>
          <p:cNvPicPr>
            <a:picLocks noChangeAspect="1"/>
          </p:cNvPicPr>
          <p:nvPr/>
        </p:nvPicPr>
        <p:blipFill>
          <a:blip r:embed="rId5"/>
          <a:srcRect l="24171" t="8454" r="13863" b="9647"/>
          <a:stretch/>
        </p:blipFill>
        <p:spPr>
          <a:xfrm>
            <a:off x="7470381" y="2155486"/>
            <a:ext cx="2958479" cy="2792867"/>
          </a:xfrm>
          <a:prstGeom prst="rect">
            <a:avLst/>
          </a:prstGeom>
          <a:ln w="0">
            <a:noFill/>
          </a:ln>
        </p:spPr>
      </p:pic>
      <p:sp>
        <p:nvSpPr>
          <p:cNvPr id="10" name="Untertitel 3">
            <a:extLst>
              <a:ext uri="{FF2B5EF4-FFF2-40B4-BE49-F238E27FC236}">
                <a16:creationId xmlns:a16="http://schemas.microsoft.com/office/drawing/2014/main" id="{3D321AAB-DD86-E7D3-2187-59E4E2D19F3B}"/>
              </a:ext>
            </a:extLst>
          </p:cNvPr>
          <p:cNvSpPr/>
          <p:nvPr/>
        </p:nvSpPr>
        <p:spPr>
          <a:xfrm>
            <a:off x="7470380" y="4970685"/>
            <a:ext cx="2958480" cy="423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601"/>
              </a:spcAft>
              <a:buClrTx/>
              <a:buSzTx/>
              <a:buFontTx/>
              <a:buNone/>
              <a:tabLst>
                <a:tab pos="0" algn="l"/>
              </a:tabLst>
              <a:defRPr/>
            </a:pPr>
            <a:r>
              <a:rPr kumimoji="0" lang="en-US" sz="2000" b="1" i="1" u="none" strike="noStrike" kern="1200" cap="none" spc="-1" normalizeH="0" baseline="0" noProof="0" dirty="0">
                <a:ln>
                  <a:noFill/>
                </a:ln>
                <a:solidFill>
                  <a:srgbClr val="F0781E"/>
                </a:solidFill>
                <a:effectLst/>
                <a:uLnTx/>
                <a:uFillTx/>
                <a:latin typeface="Arial"/>
                <a:ea typeface="+mn-ea"/>
                <a:cs typeface="+mn-cs"/>
              </a:rPr>
              <a:t>CopperNostics</a:t>
            </a:r>
            <a:r>
              <a:rPr kumimoji="0" lang="en-US" sz="2000" b="1" i="1" u="none" strike="noStrike" kern="1200" cap="none" spc="-1" normalizeH="0" baseline="0" noProof="0" dirty="0">
                <a:ln>
                  <a:noFill/>
                </a:ln>
                <a:solidFill>
                  <a:srgbClr val="005AA0"/>
                </a:solidFill>
                <a:effectLst/>
                <a:uLnTx/>
                <a:uFillTx/>
                <a:latin typeface="Arial"/>
                <a:ea typeface="+mn-ea"/>
                <a:cs typeface="+mn-cs"/>
              </a:rPr>
              <a:t>@HZDR</a:t>
            </a:r>
            <a:endParaRPr kumimoji="0" lang="en-US" sz="2000" b="0" i="0" u="none" strike="noStrike" kern="1200" cap="none" spc="-1" normalizeH="0" baseline="0" noProof="0" dirty="0">
              <a:ln>
                <a:noFill/>
              </a:ln>
              <a:solidFill>
                <a:srgbClr val="005AA0"/>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598F2569-63AC-C2F3-D02C-8B1EBDFDB841}"/>
              </a:ext>
            </a:extLst>
          </p:cNvPr>
          <p:cNvSpPr txBox="1"/>
          <p:nvPr/>
        </p:nvSpPr>
        <p:spPr>
          <a:xfrm>
            <a:off x="7385842" y="1976787"/>
            <a:ext cx="3127556" cy="307777"/>
          </a:xfrm>
          <a:prstGeom prst="rect">
            <a:avLst/>
          </a:prstGeom>
          <a:noFill/>
        </p:spPr>
        <p:txBody>
          <a:bodyPr wrap="square" rtlCol="0">
            <a:spAutoFit/>
          </a:bodyPr>
          <a:lstStyle/>
          <a:p>
            <a:pPr algn="ctr"/>
            <a:r>
              <a:rPr lang="en-GB" altLang="de-DE" sz="1400" dirty="0"/>
              <a:t>Same element, different applications!</a:t>
            </a:r>
          </a:p>
        </p:txBody>
      </p:sp>
    </p:spTree>
    <p:extLst>
      <p:ext uri="{BB962C8B-B14F-4D97-AF65-F5344CB8AC3E}">
        <p14:creationId xmlns:p14="http://schemas.microsoft.com/office/powerpoint/2010/main" val="1335505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Cyclotron-Based Production of Medical Radionuclides</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15</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Choose your superhero</a:t>
            </a:r>
          </a:p>
        </p:txBody>
      </p:sp>
      <p:sp>
        <p:nvSpPr>
          <p:cNvPr id="21" name="TextBox 17">
            <a:extLst>
              <a:ext uri="{FF2B5EF4-FFF2-40B4-BE49-F238E27FC236}">
                <a16:creationId xmlns:a16="http://schemas.microsoft.com/office/drawing/2014/main" id="{DBF02C6C-29AB-BBBE-F068-064237F7E303}"/>
              </a:ext>
            </a:extLst>
          </p:cNvPr>
          <p:cNvSpPr/>
          <p:nvPr/>
        </p:nvSpPr>
        <p:spPr>
          <a:xfrm>
            <a:off x="1546475" y="1811268"/>
            <a:ext cx="3366665"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1800" b="0" i="1" u="none" strike="noStrike" kern="1200" cap="none" spc="-1" normalizeH="0" baseline="0" noProof="0" dirty="0" err="1">
                <a:ln>
                  <a:noFill/>
                </a:ln>
                <a:solidFill>
                  <a:srgbClr val="F0781E"/>
                </a:solidFill>
                <a:effectLst/>
                <a:uLnTx/>
                <a:uFillTx/>
                <a:latin typeface="Arial"/>
                <a:ea typeface="+mn-ea"/>
                <a:cs typeface="+mn-cs"/>
              </a:rPr>
              <a:t>Diagnostics</a:t>
            </a:r>
            <a:r>
              <a:rPr kumimoji="0" lang="es-AR" sz="1800" b="0" i="1" u="none" strike="noStrike" kern="1200" cap="none" spc="-1" normalizeH="0" baseline="0" noProof="0" dirty="0">
                <a:ln>
                  <a:noFill/>
                </a:ln>
                <a:solidFill>
                  <a:srgbClr val="FF0000"/>
                </a:solidFill>
                <a:effectLst/>
                <a:uLnTx/>
                <a:uFillTx/>
                <a:latin typeface="Arial"/>
                <a:ea typeface="+mn-ea"/>
                <a:cs typeface="+mn-cs"/>
              </a:rPr>
              <a:t>	</a:t>
            </a:r>
            <a:r>
              <a:rPr kumimoji="0" lang="es-AR" sz="1800" b="0" i="1" u="none" strike="noStrike" kern="1200" cap="none" spc="-1" normalizeH="0" baseline="0" noProof="0" dirty="0" err="1">
                <a:ln>
                  <a:noFill/>
                </a:ln>
                <a:solidFill>
                  <a:srgbClr val="005AA0"/>
                </a:solidFill>
                <a:effectLst/>
                <a:uLnTx/>
                <a:uFillTx/>
                <a:latin typeface="Arial"/>
                <a:ea typeface="+mn-ea"/>
                <a:cs typeface="+mn-cs"/>
              </a:rPr>
              <a:t>Therapeutics</a:t>
            </a:r>
            <a:endParaRPr kumimoji="0" lang="en-US" sz="1800" b="0" i="0" u="none" strike="noStrike" kern="1200" cap="none" spc="-1" normalizeH="0" baseline="0" noProof="0" dirty="0">
              <a:ln>
                <a:noFill/>
              </a:ln>
              <a:solidFill>
                <a:srgbClr val="000000"/>
              </a:solidFill>
              <a:effectLst/>
              <a:uLnTx/>
              <a:uFillTx/>
              <a:latin typeface="Calibri"/>
              <a:ea typeface="+mn-ea"/>
              <a:cs typeface="+mn-cs"/>
            </a:endParaRPr>
          </a:p>
        </p:txBody>
      </p:sp>
      <p:pic>
        <p:nvPicPr>
          <p:cNvPr id="23" name="Picture 14">
            <a:extLst>
              <a:ext uri="{FF2B5EF4-FFF2-40B4-BE49-F238E27FC236}">
                <a16:creationId xmlns:a16="http://schemas.microsoft.com/office/drawing/2014/main" id="{69D5CFB3-01CA-16C5-B686-E64496E3B40A}"/>
              </a:ext>
            </a:extLst>
          </p:cNvPr>
          <p:cNvPicPr/>
          <p:nvPr/>
        </p:nvPicPr>
        <p:blipFill>
          <a:blip r:embed="rId3"/>
          <a:srcRect t="14824" r="66562" b="23052"/>
          <a:stretch/>
        </p:blipFill>
        <p:spPr>
          <a:xfrm>
            <a:off x="4219482" y="3155323"/>
            <a:ext cx="1306830" cy="1365769"/>
          </a:xfrm>
          <a:prstGeom prst="rect">
            <a:avLst/>
          </a:prstGeom>
          <a:ln w="0">
            <a:noFill/>
          </a:ln>
        </p:spPr>
      </p:pic>
      <p:pic>
        <p:nvPicPr>
          <p:cNvPr id="24" name="Picture 15">
            <a:extLst>
              <a:ext uri="{FF2B5EF4-FFF2-40B4-BE49-F238E27FC236}">
                <a16:creationId xmlns:a16="http://schemas.microsoft.com/office/drawing/2014/main" id="{D4433D21-86BB-4AD7-8B0A-0B5AED259608}"/>
              </a:ext>
            </a:extLst>
          </p:cNvPr>
          <p:cNvPicPr/>
          <p:nvPr/>
        </p:nvPicPr>
        <p:blipFill>
          <a:blip r:embed="rId3">
            <a:alphaModFix amt="50000"/>
          </a:blip>
          <a:srcRect l="32873" t="15446" r="33683" b="22441"/>
          <a:stretch/>
        </p:blipFill>
        <p:spPr>
          <a:xfrm>
            <a:off x="832583" y="3170663"/>
            <a:ext cx="1306830" cy="1365769"/>
          </a:xfrm>
          <a:prstGeom prst="rect">
            <a:avLst/>
          </a:prstGeom>
          <a:ln w="0">
            <a:noFill/>
          </a:ln>
        </p:spPr>
      </p:pic>
      <p:pic>
        <p:nvPicPr>
          <p:cNvPr id="31" name="Picture 16">
            <a:extLst>
              <a:ext uri="{FF2B5EF4-FFF2-40B4-BE49-F238E27FC236}">
                <a16:creationId xmlns:a16="http://schemas.microsoft.com/office/drawing/2014/main" id="{7C0D825B-6CA4-D6FE-FF49-5A5B7CC0EC58}"/>
              </a:ext>
            </a:extLst>
          </p:cNvPr>
          <p:cNvPicPr/>
          <p:nvPr/>
        </p:nvPicPr>
        <p:blipFill>
          <a:blip r:embed="rId4">
            <a:alphaModFix amt="50000"/>
          </a:blip>
          <a:srcRect l="65459" t="18415" r="729" b="23521"/>
          <a:stretch/>
        </p:blipFill>
        <p:spPr>
          <a:xfrm>
            <a:off x="2493164" y="3235304"/>
            <a:ext cx="1320574" cy="1276347"/>
          </a:xfrm>
          <a:prstGeom prst="rect">
            <a:avLst/>
          </a:prstGeom>
          <a:ln w="0">
            <a:noFill/>
          </a:ln>
        </p:spPr>
      </p:pic>
      <p:sp>
        <p:nvSpPr>
          <p:cNvPr id="32" name="Oval 18">
            <a:extLst>
              <a:ext uri="{FF2B5EF4-FFF2-40B4-BE49-F238E27FC236}">
                <a16:creationId xmlns:a16="http://schemas.microsoft.com/office/drawing/2014/main" id="{ED7B27B0-5DAE-6CA6-100E-FADFDDADF429}"/>
              </a:ext>
            </a:extLst>
          </p:cNvPr>
          <p:cNvSpPr/>
          <p:nvPr/>
        </p:nvSpPr>
        <p:spPr>
          <a:xfrm>
            <a:off x="2375135" y="2284564"/>
            <a:ext cx="3435440" cy="3094780"/>
          </a:xfrm>
          <a:prstGeom prst="ellipse">
            <a:avLst/>
          </a:prstGeom>
          <a:noFill/>
          <a:ln w="50800">
            <a:solidFill>
              <a:srgbClr val="005AA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1" normalizeH="0" baseline="0" noProof="0">
              <a:ln>
                <a:noFill/>
              </a:ln>
              <a:solidFill>
                <a:srgbClr val="FFFFFF"/>
              </a:solidFill>
              <a:effectLst/>
              <a:uLnTx/>
              <a:uFillTx/>
              <a:latin typeface="Arial"/>
              <a:ea typeface="+mn-ea"/>
              <a:cs typeface="+mn-cs"/>
            </a:endParaRPr>
          </a:p>
        </p:txBody>
      </p:sp>
      <p:sp>
        <p:nvSpPr>
          <p:cNvPr id="33" name="Oval 20">
            <a:extLst>
              <a:ext uri="{FF2B5EF4-FFF2-40B4-BE49-F238E27FC236}">
                <a16:creationId xmlns:a16="http://schemas.microsoft.com/office/drawing/2014/main" id="{C9EC85B8-2CCB-4035-89C5-92EC69320FBB}"/>
              </a:ext>
            </a:extLst>
          </p:cNvPr>
          <p:cNvSpPr/>
          <p:nvPr/>
        </p:nvSpPr>
        <p:spPr>
          <a:xfrm>
            <a:off x="511211" y="2302792"/>
            <a:ext cx="3435440" cy="3090893"/>
          </a:xfrm>
          <a:prstGeom prst="ellipse">
            <a:avLst/>
          </a:prstGeom>
          <a:noFill/>
          <a:ln w="50800">
            <a:solidFill>
              <a:srgbClr val="F0781E">
                <a:alpha val="50196"/>
              </a:srgbClr>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1" normalizeH="0" baseline="0" noProof="0" dirty="0">
              <a:ln>
                <a:noFill/>
              </a:ln>
              <a:solidFill>
                <a:srgbClr val="FFFFFF"/>
              </a:solidFill>
              <a:effectLst/>
              <a:uLnTx/>
              <a:uFillTx/>
              <a:latin typeface="Arial"/>
              <a:ea typeface="+mn-ea"/>
              <a:cs typeface="+mn-cs"/>
            </a:endParaRPr>
          </a:p>
        </p:txBody>
      </p:sp>
      <p:pic>
        <p:nvPicPr>
          <p:cNvPr id="8" name="Imagen 2" descr="Una caricatura de una persona">
            <a:extLst>
              <a:ext uri="{FF2B5EF4-FFF2-40B4-BE49-F238E27FC236}">
                <a16:creationId xmlns:a16="http://schemas.microsoft.com/office/drawing/2014/main" id="{C9C8CFCA-2FE5-30D2-47F3-F78B3E9BA193}"/>
              </a:ext>
            </a:extLst>
          </p:cNvPr>
          <p:cNvPicPr>
            <a:picLocks noChangeAspect="1"/>
          </p:cNvPicPr>
          <p:nvPr/>
        </p:nvPicPr>
        <p:blipFill>
          <a:blip r:embed="rId5"/>
          <a:srcRect l="24171" t="8454" r="13863" b="9647"/>
          <a:stretch/>
        </p:blipFill>
        <p:spPr>
          <a:xfrm>
            <a:off x="7470381" y="2155486"/>
            <a:ext cx="2958479" cy="2792867"/>
          </a:xfrm>
          <a:prstGeom prst="rect">
            <a:avLst/>
          </a:prstGeom>
          <a:ln w="0">
            <a:noFill/>
          </a:ln>
        </p:spPr>
      </p:pic>
      <p:sp>
        <p:nvSpPr>
          <p:cNvPr id="10" name="Untertitel 3">
            <a:extLst>
              <a:ext uri="{FF2B5EF4-FFF2-40B4-BE49-F238E27FC236}">
                <a16:creationId xmlns:a16="http://schemas.microsoft.com/office/drawing/2014/main" id="{3D321AAB-DD86-E7D3-2187-59E4E2D19F3B}"/>
              </a:ext>
            </a:extLst>
          </p:cNvPr>
          <p:cNvSpPr/>
          <p:nvPr/>
        </p:nvSpPr>
        <p:spPr>
          <a:xfrm>
            <a:off x="7470380" y="4970685"/>
            <a:ext cx="2958480" cy="423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601"/>
              </a:spcAft>
              <a:buClrTx/>
              <a:buSzTx/>
              <a:buFontTx/>
              <a:buNone/>
              <a:tabLst>
                <a:tab pos="0" algn="l"/>
              </a:tabLst>
              <a:defRPr/>
            </a:pPr>
            <a:r>
              <a:rPr kumimoji="0" lang="en-US" sz="2000" b="1" i="1" u="none" strike="noStrike" kern="1200" cap="none" spc="-1" normalizeH="0" baseline="0" noProof="0" dirty="0">
                <a:ln>
                  <a:noFill/>
                </a:ln>
                <a:solidFill>
                  <a:srgbClr val="F0781E"/>
                </a:solidFill>
                <a:effectLst/>
                <a:uLnTx/>
                <a:uFillTx/>
                <a:latin typeface="Arial"/>
                <a:ea typeface="+mn-ea"/>
                <a:cs typeface="+mn-cs"/>
              </a:rPr>
              <a:t>CopperNostics</a:t>
            </a:r>
            <a:r>
              <a:rPr kumimoji="0" lang="en-US" sz="2000" b="1" i="1" u="none" strike="noStrike" kern="1200" cap="none" spc="-1" normalizeH="0" baseline="0" noProof="0" dirty="0">
                <a:ln>
                  <a:noFill/>
                </a:ln>
                <a:solidFill>
                  <a:srgbClr val="005AA0"/>
                </a:solidFill>
                <a:effectLst/>
                <a:uLnTx/>
                <a:uFillTx/>
                <a:latin typeface="Arial"/>
                <a:ea typeface="+mn-ea"/>
                <a:cs typeface="+mn-cs"/>
              </a:rPr>
              <a:t>@HZDR</a:t>
            </a:r>
            <a:endParaRPr kumimoji="0" lang="en-US" sz="2000" b="0" i="0" u="none" strike="noStrike" kern="1200" cap="none" spc="-1" normalizeH="0" baseline="0" noProof="0" dirty="0">
              <a:ln>
                <a:noFill/>
              </a:ln>
              <a:solidFill>
                <a:srgbClr val="005AA0"/>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598F2569-63AC-C2F3-D02C-8B1EBDFDB841}"/>
              </a:ext>
            </a:extLst>
          </p:cNvPr>
          <p:cNvSpPr txBox="1"/>
          <p:nvPr/>
        </p:nvSpPr>
        <p:spPr>
          <a:xfrm>
            <a:off x="7385842" y="1976787"/>
            <a:ext cx="3127556" cy="307777"/>
          </a:xfrm>
          <a:prstGeom prst="rect">
            <a:avLst/>
          </a:prstGeom>
          <a:noFill/>
        </p:spPr>
        <p:txBody>
          <a:bodyPr wrap="square" rtlCol="0">
            <a:spAutoFit/>
          </a:bodyPr>
          <a:lstStyle/>
          <a:p>
            <a:pPr algn="ctr"/>
            <a:r>
              <a:rPr lang="en-GB" altLang="de-DE" sz="1400" dirty="0"/>
              <a:t>Same element, different applications!</a:t>
            </a:r>
          </a:p>
        </p:txBody>
      </p:sp>
    </p:spTree>
    <p:extLst>
      <p:ext uri="{BB962C8B-B14F-4D97-AF65-F5344CB8AC3E}">
        <p14:creationId xmlns:p14="http://schemas.microsoft.com/office/powerpoint/2010/main" val="1906984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B50827-D7D8-4919-AED7-9E52626DD4BD}"/>
              </a:ext>
            </a:extLst>
          </p:cNvPr>
          <p:cNvSpPr>
            <a:spLocks noGrp="1"/>
          </p:cNvSpPr>
          <p:nvPr>
            <p:ph type="title"/>
          </p:nvPr>
        </p:nvSpPr>
        <p:spPr/>
        <p:txBody>
          <a:bodyPr>
            <a:normAutofit fontScale="90000"/>
          </a:bodyPr>
          <a:lstStyle/>
          <a:p>
            <a:r>
              <a:rPr lang="en-US" dirty="0"/>
              <a:t>Nuclear Reaction Selection</a:t>
            </a:r>
          </a:p>
        </p:txBody>
      </p:sp>
      <p:sp>
        <p:nvSpPr>
          <p:cNvPr id="8" name="Slide Number Placeholder 7">
            <a:extLst>
              <a:ext uri="{FF2B5EF4-FFF2-40B4-BE49-F238E27FC236}">
                <a16:creationId xmlns:a16="http://schemas.microsoft.com/office/drawing/2014/main" id="{CCB40C81-6BBA-4984-B340-3AE1091B4B94}"/>
              </a:ext>
            </a:extLst>
          </p:cNvPr>
          <p:cNvSpPr>
            <a:spLocks noGrp="1"/>
          </p:cNvSpPr>
          <p:nvPr>
            <p:ph type="sldNum" sz="quarter" idx="12"/>
          </p:nvPr>
        </p:nvSpPr>
        <p:spPr/>
        <p:txBody>
          <a:bodyPr/>
          <a:lstStyle/>
          <a:p>
            <a:fld id="{EBEB721F-1515-4815-8BAC-2C06E19CB9A5}" type="slidenum">
              <a:rPr lang="en-US" noProof="0" smtClean="0"/>
              <a:t>16</a:t>
            </a:fld>
            <a:endParaRPr lang="en-US" noProof="0" dirty="0"/>
          </a:p>
        </p:txBody>
      </p:sp>
      <p:sp>
        <p:nvSpPr>
          <p:cNvPr id="9" name="Subtitle 8">
            <a:extLst>
              <a:ext uri="{FF2B5EF4-FFF2-40B4-BE49-F238E27FC236}">
                <a16:creationId xmlns:a16="http://schemas.microsoft.com/office/drawing/2014/main" id="{1AA4DE5B-1C14-40D5-AA12-2F099C1A2112}"/>
              </a:ext>
            </a:extLst>
          </p:cNvPr>
          <p:cNvSpPr>
            <a:spLocks noGrp="1"/>
          </p:cNvSpPr>
          <p:nvPr>
            <p:ph type="subTitle" idx="13"/>
          </p:nvPr>
        </p:nvSpPr>
        <p:spPr/>
        <p:txBody>
          <a:bodyPr/>
          <a:lstStyle/>
          <a:p>
            <a:r>
              <a:rPr lang="en-US" dirty="0"/>
              <a:t>The </a:t>
            </a:r>
            <a:r>
              <a:rPr lang="en-US" baseline="30000" dirty="0"/>
              <a:t>70</a:t>
            </a:r>
            <a:r>
              <a:rPr lang="en-US" dirty="0"/>
              <a:t>Zn(p,</a:t>
            </a:r>
            <a:r>
              <a:rPr lang="el-GR" dirty="0"/>
              <a:t>α</a:t>
            </a:r>
            <a:r>
              <a:rPr lang="en-US" dirty="0"/>
              <a:t>)</a:t>
            </a:r>
            <a:r>
              <a:rPr lang="en-US" baseline="30000" dirty="0"/>
              <a:t>67</a:t>
            </a:r>
            <a:r>
              <a:rPr lang="en-US" dirty="0"/>
              <a:t>Cu nuclear reaction</a:t>
            </a:r>
          </a:p>
        </p:txBody>
      </p:sp>
      <p:pic>
        <p:nvPicPr>
          <p:cNvPr id="16" name="Graphic 15" descr="Magnifying glass">
            <a:extLst>
              <a:ext uri="{FF2B5EF4-FFF2-40B4-BE49-F238E27FC236}">
                <a16:creationId xmlns:a16="http://schemas.microsoft.com/office/drawing/2014/main" id="{51F3545D-2C89-460A-9E15-C8BCB4A6A2C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19228" y="19137"/>
            <a:ext cx="761774" cy="761774"/>
          </a:xfrm>
          <a:prstGeom prst="rect">
            <a:avLst/>
          </a:prstGeom>
        </p:spPr>
      </p:pic>
      <p:pic>
        <p:nvPicPr>
          <p:cNvPr id="18" name="Graphic 17">
            <a:extLst>
              <a:ext uri="{FF2B5EF4-FFF2-40B4-BE49-F238E27FC236}">
                <a16:creationId xmlns:a16="http://schemas.microsoft.com/office/drawing/2014/main" id="{F53D63EF-EE5B-452E-B660-D14DE9EED80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3702" y="1935731"/>
            <a:ext cx="11838743" cy="4189298"/>
          </a:xfrm>
          <a:prstGeom prst="rect">
            <a:avLst/>
          </a:prstGeom>
        </p:spPr>
      </p:pic>
      <p:pic>
        <p:nvPicPr>
          <p:cNvPr id="2" name="Picture 14">
            <a:extLst>
              <a:ext uri="{FF2B5EF4-FFF2-40B4-BE49-F238E27FC236}">
                <a16:creationId xmlns:a16="http://schemas.microsoft.com/office/drawing/2014/main" id="{EB3D0FA7-0845-E8B6-D867-E31BBA515A06}"/>
              </a:ext>
            </a:extLst>
          </p:cNvPr>
          <p:cNvPicPr/>
          <p:nvPr/>
        </p:nvPicPr>
        <p:blipFill>
          <a:blip r:embed="rId6"/>
          <a:srcRect t="14824" r="66562" b="23052"/>
          <a:stretch/>
        </p:blipFill>
        <p:spPr>
          <a:xfrm>
            <a:off x="693920" y="1573710"/>
            <a:ext cx="1306830" cy="1365769"/>
          </a:xfrm>
          <a:prstGeom prst="rect">
            <a:avLst/>
          </a:prstGeom>
          <a:ln w="0">
            <a:noFill/>
          </a:ln>
        </p:spPr>
      </p:pic>
      <p:sp>
        <p:nvSpPr>
          <p:cNvPr id="3" name="Datumsplatzhalter 4">
            <a:extLst>
              <a:ext uri="{FF2B5EF4-FFF2-40B4-BE49-F238E27FC236}">
                <a16:creationId xmlns:a16="http://schemas.microsoft.com/office/drawing/2014/main" id="{2CF98FAD-8D9F-E589-48B9-408A5AC79FBB}"/>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5" name="Fußzeilenplatzhalter 5">
            <a:extLst>
              <a:ext uri="{FF2B5EF4-FFF2-40B4-BE49-F238E27FC236}">
                <a16:creationId xmlns:a16="http://schemas.microsoft.com/office/drawing/2014/main" id="{D8DEC4D3-2957-D86D-3EC4-C566303D617B}"/>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spTree>
    <p:extLst>
      <p:ext uri="{BB962C8B-B14F-4D97-AF65-F5344CB8AC3E}">
        <p14:creationId xmlns:p14="http://schemas.microsoft.com/office/powerpoint/2010/main" val="4279286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BC5DE4-4422-4B6B-A7E0-1C1D8B138503}"/>
              </a:ext>
            </a:extLst>
          </p:cNvPr>
          <p:cNvSpPr>
            <a:spLocks noGrp="1"/>
          </p:cNvSpPr>
          <p:nvPr>
            <p:ph type="title"/>
          </p:nvPr>
        </p:nvSpPr>
        <p:spPr/>
        <p:txBody>
          <a:bodyPr>
            <a:normAutofit fontScale="90000"/>
          </a:bodyPr>
          <a:lstStyle/>
          <a:p>
            <a:r>
              <a:rPr lang="en-US" dirty="0"/>
              <a:t>Target Preparation</a:t>
            </a:r>
          </a:p>
        </p:txBody>
      </p:sp>
      <p:sp>
        <p:nvSpPr>
          <p:cNvPr id="5" name="Content Placeholder 4">
            <a:extLst>
              <a:ext uri="{FF2B5EF4-FFF2-40B4-BE49-F238E27FC236}">
                <a16:creationId xmlns:a16="http://schemas.microsoft.com/office/drawing/2014/main" id="{FD215624-852B-42BA-93B8-F60F2B9F3491}"/>
              </a:ext>
            </a:extLst>
          </p:cNvPr>
          <p:cNvSpPr>
            <a:spLocks noGrp="1"/>
          </p:cNvSpPr>
          <p:nvPr>
            <p:ph idx="1"/>
          </p:nvPr>
        </p:nvSpPr>
        <p:spPr>
          <a:xfrm>
            <a:off x="698502" y="1535722"/>
            <a:ext cx="5543550" cy="1768009"/>
          </a:xfrm>
        </p:spPr>
        <p:txBody>
          <a:bodyPr/>
          <a:lstStyle/>
          <a:p>
            <a:r>
              <a:rPr lang="en-US" b="1" dirty="0"/>
              <a:t>Target Electrodeposition:</a:t>
            </a:r>
          </a:p>
          <a:p>
            <a:pPr marL="285750" indent="-285750">
              <a:lnSpc>
                <a:spcPct val="150000"/>
              </a:lnSpc>
              <a:buFont typeface="Wingdings" panose="05000000000000000000" pitchFamily="2" charset="2"/>
              <a:buChar char="§"/>
            </a:pPr>
            <a:r>
              <a:rPr lang="en-US" dirty="0"/>
              <a:t>Starting from fresh or recycled </a:t>
            </a:r>
            <a:r>
              <a:rPr lang="en-US" baseline="30000" dirty="0"/>
              <a:t>70</a:t>
            </a:r>
            <a:r>
              <a:rPr lang="en-US" dirty="0"/>
              <a:t>Zn</a:t>
            </a:r>
          </a:p>
          <a:p>
            <a:pPr marL="285750" indent="-285750">
              <a:lnSpc>
                <a:spcPct val="150000"/>
              </a:lnSpc>
              <a:buFont typeface="Wingdings" panose="05000000000000000000" pitchFamily="2" charset="2"/>
              <a:buChar char="§"/>
            </a:pPr>
            <a:r>
              <a:rPr lang="en-US" dirty="0"/>
              <a:t>Electrodeposition onto </a:t>
            </a:r>
            <a:r>
              <a:rPr lang="en-US" b="1" dirty="0">
                <a:solidFill>
                  <a:srgbClr val="FFC000"/>
                </a:solidFill>
              </a:rPr>
              <a:t>gold</a:t>
            </a:r>
            <a:r>
              <a:rPr lang="en-US" dirty="0"/>
              <a:t> or </a:t>
            </a:r>
            <a:r>
              <a:rPr lang="en-US" b="1" dirty="0">
                <a:solidFill>
                  <a:schemeClr val="accent5"/>
                </a:solidFill>
              </a:rPr>
              <a:t>silver</a:t>
            </a:r>
            <a:r>
              <a:rPr lang="en-US" dirty="0"/>
              <a:t> backing</a:t>
            </a:r>
            <a:endParaRPr lang="es-AR" sz="800" baseline="30000" dirty="0"/>
          </a:p>
          <a:p>
            <a:pPr lvl="3">
              <a:buFont typeface="Arial" panose="020B0604020202020204" pitchFamily="34" charset="0"/>
              <a:buChar char="•"/>
            </a:pPr>
            <a:endParaRPr lang="es-AR" sz="800" baseline="30000" dirty="0"/>
          </a:p>
          <a:p>
            <a:pPr marL="304800" lvl="3" indent="0">
              <a:buNone/>
            </a:pPr>
            <a:endParaRPr lang="es-AR" sz="800" baseline="30000" dirty="0"/>
          </a:p>
        </p:txBody>
      </p:sp>
      <p:sp>
        <p:nvSpPr>
          <p:cNvPr id="8" name="Slide Number Placeholder 7">
            <a:extLst>
              <a:ext uri="{FF2B5EF4-FFF2-40B4-BE49-F238E27FC236}">
                <a16:creationId xmlns:a16="http://schemas.microsoft.com/office/drawing/2014/main" id="{D497C523-8195-44B9-AAAE-35D2F59B1807}"/>
              </a:ext>
            </a:extLst>
          </p:cNvPr>
          <p:cNvSpPr>
            <a:spLocks noGrp="1"/>
          </p:cNvSpPr>
          <p:nvPr>
            <p:ph type="sldNum" sz="quarter" idx="12"/>
          </p:nvPr>
        </p:nvSpPr>
        <p:spPr/>
        <p:txBody>
          <a:bodyPr/>
          <a:lstStyle/>
          <a:p>
            <a:fld id="{EBEB721F-1515-4815-8BAC-2C06E19CB9A5}" type="slidenum">
              <a:rPr lang="en-US" noProof="0" smtClean="0"/>
              <a:t>17</a:t>
            </a:fld>
            <a:endParaRPr lang="en-US" noProof="0" dirty="0"/>
          </a:p>
        </p:txBody>
      </p:sp>
      <p:sp>
        <p:nvSpPr>
          <p:cNvPr id="9" name="Subtitle 8">
            <a:extLst>
              <a:ext uri="{FF2B5EF4-FFF2-40B4-BE49-F238E27FC236}">
                <a16:creationId xmlns:a16="http://schemas.microsoft.com/office/drawing/2014/main" id="{0D9881C7-9640-434D-9727-5AC64B33EFA3}"/>
              </a:ext>
            </a:extLst>
          </p:cNvPr>
          <p:cNvSpPr>
            <a:spLocks noGrp="1"/>
          </p:cNvSpPr>
          <p:nvPr>
            <p:ph type="subTitle" idx="13"/>
          </p:nvPr>
        </p:nvSpPr>
        <p:spPr/>
        <p:txBody>
          <a:bodyPr/>
          <a:lstStyle/>
          <a:p>
            <a:r>
              <a:rPr lang="en-US" dirty="0"/>
              <a:t>Solid Targets - </a:t>
            </a:r>
            <a:r>
              <a:rPr lang="es-AR" baseline="30000" dirty="0"/>
              <a:t>67</a:t>
            </a:r>
            <a:r>
              <a:rPr lang="es-AR" dirty="0"/>
              <a:t>Cu</a:t>
            </a:r>
            <a:endParaRPr lang="en-US" dirty="0"/>
          </a:p>
        </p:txBody>
      </p:sp>
      <p:pic>
        <p:nvPicPr>
          <p:cNvPr id="10" name="Picture 9">
            <a:extLst>
              <a:ext uri="{FF2B5EF4-FFF2-40B4-BE49-F238E27FC236}">
                <a16:creationId xmlns:a16="http://schemas.microsoft.com/office/drawing/2014/main" id="{C20B59E0-DECB-48BB-AA37-6425750402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679" t="11213" b="12551"/>
          <a:stretch/>
        </p:blipFill>
        <p:spPr>
          <a:xfrm>
            <a:off x="579190" y="3808067"/>
            <a:ext cx="2479909" cy="1377316"/>
          </a:xfrm>
          <a:prstGeom prst="rect">
            <a:avLst/>
          </a:prstGeom>
        </p:spPr>
      </p:pic>
      <p:sp>
        <p:nvSpPr>
          <p:cNvPr id="14" name="TextBox 13">
            <a:extLst>
              <a:ext uri="{FF2B5EF4-FFF2-40B4-BE49-F238E27FC236}">
                <a16:creationId xmlns:a16="http://schemas.microsoft.com/office/drawing/2014/main" id="{CD2E6B50-B0FC-4130-8374-A4D3CF3806B0}"/>
              </a:ext>
            </a:extLst>
          </p:cNvPr>
          <p:cNvSpPr txBox="1"/>
          <p:nvPr/>
        </p:nvSpPr>
        <p:spPr>
          <a:xfrm>
            <a:off x="386059" y="5238589"/>
            <a:ext cx="2879314" cy="461665"/>
          </a:xfrm>
          <a:prstGeom prst="rect">
            <a:avLst/>
          </a:prstGeom>
          <a:noFill/>
        </p:spPr>
        <p:txBody>
          <a:bodyPr wrap="none" rtlCol="0">
            <a:spAutoFit/>
          </a:bodyPr>
          <a:lstStyle/>
          <a:p>
            <a:r>
              <a:rPr lang="en-US" sz="1200" dirty="0"/>
              <a:t>Electrodeposited </a:t>
            </a:r>
            <a:r>
              <a:rPr lang="en-US" sz="1200" baseline="30000" dirty="0"/>
              <a:t>70</a:t>
            </a:r>
            <a:r>
              <a:rPr lang="en-US" sz="1200" dirty="0"/>
              <a:t>Zn target from fresh </a:t>
            </a:r>
          </a:p>
          <a:p>
            <a:r>
              <a:rPr lang="es-AR" sz="1200" dirty="0"/>
              <a:t>[</a:t>
            </a:r>
            <a:r>
              <a:rPr lang="en-US" sz="1200" baseline="30000" dirty="0"/>
              <a:t>70</a:t>
            </a:r>
            <a:r>
              <a:rPr lang="en-US" sz="1200" dirty="0"/>
              <a:t>Zn]ZnSO</a:t>
            </a:r>
            <a:r>
              <a:rPr lang="en-US" sz="1200" baseline="-25000" dirty="0"/>
              <a:t>4</a:t>
            </a:r>
            <a:r>
              <a:rPr lang="en-US" sz="1200" dirty="0"/>
              <a:t> solutions onto </a:t>
            </a:r>
            <a:r>
              <a:rPr lang="en-US" sz="1200" b="1" dirty="0">
                <a:solidFill>
                  <a:srgbClr val="FFC000"/>
                </a:solidFill>
              </a:rPr>
              <a:t>gold</a:t>
            </a:r>
            <a:r>
              <a:rPr lang="en-US" sz="1200" dirty="0"/>
              <a:t>.</a:t>
            </a:r>
            <a:endParaRPr lang="de-DE" sz="1200" dirty="0"/>
          </a:p>
        </p:txBody>
      </p:sp>
      <p:sp>
        <p:nvSpPr>
          <p:cNvPr id="15" name="TextBox 14">
            <a:extLst>
              <a:ext uri="{FF2B5EF4-FFF2-40B4-BE49-F238E27FC236}">
                <a16:creationId xmlns:a16="http://schemas.microsoft.com/office/drawing/2014/main" id="{F2A5F6A6-5117-4C00-998A-5DF1FFA68179}"/>
              </a:ext>
            </a:extLst>
          </p:cNvPr>
          <p:cNvSpPr txBox="1"/>
          <p:nvPr/>
        </p:nvSpPr>
        <p:spPr>
          <a:xfrm>
            <a:off x="3238283" y="5210957"/>
            <a:ext cx="3108543" cy="461665"/>
          </a:xfrm>
          <a:prstGeom prst="rect">
            <a:avLst/>
          </a:prstGeom>
          <a:noFill/>
        </p:spPr>
        <p:txBody>
          <a:bodyPr wrap="none" rtlCol="0">
            <a:spAutoFit/>
          </a:bodyPr>
          <a:lstStyle/>
          <a:p>
            <a:r>
              <a:rPr lang="en-US" sz="1200" dirty="0"/>
              <a:t>Electrodeposited </a:t>
            </a:r>
            <a:r>
              <a:rPr lang="en-US" sz="1200" baseline="30000" dirty="0"/>
              <a:t>70</a:t>
            </a:r>
            <a:r>
              <a:rPr lang="en-US" sz="1200" dirty="0"/>
              <a:t>Zn target from recycled </a:t>
            </a:r>
          </a:p>
          <a:p>
            <a:r>
              <a:rPr lang="es-AR" sz="1200" dirty="0"/>
              <a:t>[</a:t>
            </a:r>
            <a:r>
              <a:rPr lang="en-US" sz="1200" baseline="30000" dirty="0"/>
              <a:t>70</a:t>
            </a:r>
            <a:r>
              <a:rPr lang="en-US" sz="1200" dirty="0"/>
              <a:t>Zn]ZnSO</a:t>
            </a:r>
            <a:r>
              <a:rPr lang="en-US" sz="1200" baseline="-25000" dirty="0"/>
              <a:t>4</a:t>
            </a:r>
            <a:r>
              <a:rPr lang="en-US" sz="1200" dirty="0"/>
              <a:t> solutions onto </a:t>
            </a:r>
            <a:r>
              <a:rPr lang="en-US" sz="1200" b="1" dirty="0">
                <a:solidFill>
                  <a:schemeClr val="accent5"/>
                </a:solidFill>
              </a:rPr>
              <a:t>silver</a:t>
            </a:r>
            <a:r>
              <a:rPr lang="en-US" sz="1200" dirty="0"/>
              <a:t>.</a:t>
            </a:r>
            <a:endParaRPr lang="de-DE" sz="1200" dirty="0"/>
          </a:p>
        </p:txBody>
      </p:sp>
      <p:sp>
        <p:nvSpPr>
          <p:cNvPr id="23" name="Rectangle 22">
            <a:extLst>
              <a:ext uri="{FF2B5EF4-FFF2-40B4-BE49-F238E27FC236}">
                <a16:creationId xmlns:a16="http://schemas.microsoft.com/office/drawing/2014/main" id="{4A0DB1E1-5146-4D9B-8147-03A4E4F20B10}"/>
              </a:ext>
            </a:extLst>
          </p:cNvPr>
          <p:cNvSpPr>
            <a:spLocks noChangeArrowheads="1"/>
          </p:cNvSpPr>
          <p:nvPr/>
        </p:nvSpPr>
        <p:spPr bwMode="auto">
          <a:xfrm>
            <a:off x="431680" y="6204589"/>
            <a:ext cx="114174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de-DE" sz="1000" dirty="0">
                <a:solidFill>
                  <a:schemeClr val="tx1">
                    <a:lumMod val="50000"/>
                    <a:lumOff val="50000"/>
                  </a:schemeClr>
                </a:solidFill>
              </a:rPr>
              <a:t>Brühlmann, S.A., et </a:t>
            </a:r>
            <a:r>
              <a:rPr lang="en-US" altLang="de-DE" sz="1000" i="1" dirty="0">
                <a:solidFill>
                  <a:schemeClr val="tx1">
                    <a:lumMod val="50000"/>
                    <a:lumOff val="50000"/>
                  </a:schemeClr>
                </a:solidFill>
              </a:rPr>
              <a:t>al.</a:t>
            </a:r>
            <a:r>
              <a:rPr lang="en-US" altLang="de-DE" sz="1000" dirty="0">
                <a:solidFill>
                  <a:schemeClr val="tx1">
                    <a:lumMod val="50000"/>
                    <a:lumOff val="50000"/>
                  </a:schemeClr>
                </a:solidFill>
              </a:rPr>
              <a:t> </a:t>
            </a:r>
            <a:r>
              <a:rPr lang="en-US" altLang="de-DE" sz="1000" i="1" dirty="0">
                <a:solidFill>
                  <a:schemeClr val="tx1">
                    <a:lumMod val="50000"/>
                    <a:lumOff val="50000"/>
                  </a:schemeClr>
                </a:solidFill>
              </a:rPr>
              <a:t>Pharmaceuticals</a:t>
            </a:r>
            <a:r>
              <a:rPr lang="en-US" altLang="de-DE" sz="1000" dirty="0">
                <a:solidFill>
                  <a:schemeClr val="tx1">
                    <a:lumMod val="50000"/>
                    <a:lumOff val="50000"/>
                  </a:schemeClr>
                </a:solidFill>
              </a:rPr>
              <a:t> </a:t>
            </a:r>
            <a:r>
              <a:rPr lang="en-US" altLang="de-DE" sz="1000" b="1" dirty="0">
                <a:solidFill>
                  <a:schemeClr val="tx1">
                    <a:lumMod val="50000"/>
                    <a:lumOff val="50000"/>
                  </a:schemeClr>
                </a:solidFill>
              </a:rPr>
              <a:t>2023</a:t>
            </a:r>
            <a:r>
              <a:rPr lang="en-US" altLang="de-DE" sz="1000" dirty="0">
                <a:solidFill>
                  <a:schemeClr val="tx1">
                    <a:lumMod val="50000"/>
                    <a:lumOff val="50000"/>
                  </a:schemeClr>
                </a:solidFill>
              </a:rPr>
              <a:t>, 16, 314. </a:t>
            </a:r>
          </a:p>
        </p:txBody>
      </p:sp>
      <p:pic>
        <p:nvPicPr>
          <p:cNvPr id="7" name="Graphic 6">
            <a:extLst>
              <a:ext uri="{FF2B5EF4-FFF2-40B4-BE49-F238E27FC236}">
                <a16:creationId xmlns:a16="http://schemas.microsoft.com/office/drawing/2014/main" id="{3DAB6F32-00C6-4503-A546-D5C4BDA5F0C0}"/>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t="11779" r="57677" b="15258"/>
          <a:stretch/>
        </p:blipFill>
        <p:spPr>
          <a:xfrm>
            <a:off x="3370148" y="3776669"/>
            <a:ext cx="2465616" cy="1440112"/>
          </a:xfrm>
          <a:prstGeom prst="rect">
            <a:avLst/>
          </a:prstGeom>
        </p:spPr>
      </p:pic>
      <p:pic>
        <p:nvPicPr>
          <p:cNvPr id="27" name="Graphic 26" descr="Beaker">
            <a:extLst>
              <a:ext uri="{FF2B5EF4-FFF2-40B4-BE49-F238E27FC236}">
                <a16:creationId xmlns:a16="http://schemas.microsoft.com/office/drawing/2014/main" id="{3E550365-3B24-45EA-B93F-B1F2F8AFAF8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681870" y="-22887"/>
            <a:ext cx="624575" cy="624575"/>
          </a:xfrm>
          <a:prstGeom prst="rect">
            <a:avLst/>
          </a:prstGeom>
        </p:spPr>
      </p:pic>
      <p:pic>
        <p:nvPicPr>
          <p:cNvPr id="28" name="Graphic 27" descr="Bullseye">
            <a:extLst>
              <a:ext uri="{FF2B5EF4-FFF2-40B4-BE49-F238E27FC236}">
                <a16:creationId xmlns:a16="http://schemas.microsoft.com/office/drawing/2014/main" id="{FD7A696B-D0F3-47D5-B176-9BC2CEB504F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657349" y="86482"/>
            <a:ext cx="515206" cy="515206"/>
          </a:xfrm>
          <a:prstGeom prst="rect">
            <a:avLst/>
          </a:prstGeom>
        </p:spPr>
      </p:pic>
      <p:sp>
        <p:nvSpPr>
          <p:cNvPr id="29" name="Arrow: Right 28">
            <a:extLst>
              <a:ext uri="{FF2B5EF4-FFF2-40B4-BE49-F238E27FC236}">
                <a16:creationId xmlns:a16="http://schemas.microsoft.com/office/drawing/2014/main" id="{A191D458-C511-4E6B-8119-6C32D3C2F21A}"/>
              </a:ext>
            </a:extLst>
          </p:cNvPr>
          <p:cNvSpPr/>
          <p:nvPr/>
        </p:nvSpPr>
        <p:spPr>
          <a:xfrm>
            <a:off x="11306445" y="285920"/>
            <a:ext cx="307517" cy="119679"/>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bg1"/>
              </a:solidFill>
            </a:endParaRPr>
          </a:p>
        </p:txBody>
      </p:sp>
      <p:pic>
        <p:nvPicPr>
          <p:cNvPr id="18" name="Picture 17">
            <a:extLst>
              <a:ext uri="{FF2B5EF4-FFF2-40B4-BE49-F238E27FC236}">
                <a16:creationId xmlns:a16="http://schemas.microsoft.com/office/drawing/2014/main" id="{97E34261-9252-4B0C-B47D-E2C0DFE9091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10071" y="1413783"/>
            <a:ext cx="5102739" cy="3876375"/>
          </a:xfrm>
          <a:prstGeom prst="rect">
            <a:avLst/>
          </a:prstGeom>
        </p:spPr>
      </p:pic>
      <p:sp>
        <p:nvSpPr>
          <p:cNvPr id="19" name="Rectangle 18">
            <a:extLst>
              <a:ext uri="{FF2B5EF4-FFF2-40B4-BE49-F238E27FC236}">
                <a16:creationId xmlns:a16="http://schemas.microsoft.com/office/drawing/2014/main" id="{7E53540E-8090-45EC-B492-9DF4C6F7E4D4}"/>
              </a:ext>
            </a:extLst>
          </p:cNvPr>
          <p:cNvSpPr>
            <a:spLocks noChangeArrowheads="1"/>
          </p:cNvSpPr>
          <p:nvPr/>
        </p:nvSpPr>
        <p:spPr bwMode="auto">
          <a:xfrm>
            <a:off x="6952096" y="5322892"/>
            <a:ext cx="4423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ltLang="de-DE" sz="1400" dirty="0"/>
              <a:t>Electroplating device used for </a:t>
            </a:r>
            <a:r>
              <a:rPr lang="en-GB" altLang="de-DE" sz="1400" baseline="30000" dirty="0"/>
              <a:t>70</a:t>
            </a:r>
            <a:r>
              <a:rPr lang="en-GB" altLang="de-DE" sz="1400" dirty="0"/>
              <a:t>Zn electrodeposition</a:t>
            </a:r>
            <a:r>
              <a:rPr lang="en-GB" altLang="de-DE" sz="1200" dirty="0"/>
              <a:t>.</a:t>
            </a:r>
          </a:p>
        </p:txBody>
      </p:sp>
      <p:sp>
        <p:nvSpPr>
          <p:cNvPr id="11" name="Datumsplatzhalter 4">
            <a:extLst>
              <a:ext uri="{FF2B5EF4-FFF2-40B4-BE49-F238E27FC236}">
                <a16:creationId xmlns:a16="http://schemas.microsoft.com/office/drawing/2014/main" id="{F4E977CA-8BC6-7C2C-49B6-39BEE91CC2DD}"/>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12" name="Fußzeilenplatzhalter 5">
            <a:extLst>
              <a:ext uri="{FF2B5EF4-FFF2-40B4-BE49-F238E27FC236}">
                <a16:creationId xmlns:a16="http://schemas.microsoft.com/office/drawing/2014/main" id="{85DAFA08-BD54-E35F-E842-A6BEF784808E}"/>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spTree>
    <p:extLst>
      <p:ext uri="{BB962C8B-B14F-4D97-AF65-F5344CB8AC3E}">
        <p14:creationId xmlns:p14="http://schemas.microsoft.com/office/powerpoint/2010/main" val="2726895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BC5DE4-4422-4B6B-A7E0-1C1D8B138503}"/>
              </a:ext>
            </a:extLst>
          </p:cNvPr>
          <p:cNvSpPr>
            <a:spLocks noGrp="1"/>
          </p:cNvSpPr>
          <p:nvPr>
            <p:ph type="title"/>
          </p:nvPr>
        </p:nvSpPr>
        <p:spPr/>
        <p:txBody>
          <a:bodyPr>
            <a:normAutofit fontScale="90000"/>
          </a:bodyPr>
          <a:lstStyle/>
          <a:p>
            <a:r>
              <a:rPr lang="es-AR" dirty="0"/>
              <a:t>Target </a:t>
            </a:r>
            <a:r>
              <a:rPr lang="es-AR" dirty="0" err="1"/>
              <a:t>Irradiation</a:t>
            </a:r>
            <a:endParaRPr lang="en-US" dirty="0"/>
          </a:p>
        </p:txBody>
      </p:sp>
      <p:sp>
        <p:nvSpPr>
          <p:cNvPr id="5" name="Content Placeholder 4">
            <a:extLst>
              <a:ext uri="{FF2B5EF4-FFF2-40B4-BE49-F238E27FC236}">
                <a16:creationId xmlns:a16="http://schemas.microsoft.com/office/drawing/2014/main" id="{FD215624-852B-42BA-93B8-F60F2B9F3491}"/>
              </a:ext>
            </a:extLst>
          </p:cNvPr>
          <p:cNvSpPr>
            <a:spLocks noGrp="1"/>
          </p:cNvSpPr>
          <p:nvPr>
            <p:ph idx="1"/>
          </p:nvPr>
        </p:nvSpPr>
        <p:spPr>
          <a:xfrm>
            <a:off x="6572916" y="2347104"/>
            <a:ext cx="5377784" cy="2310819"/>
          </a:xfrm>
        </p:spPr>
        <p:txBody>
          <a:bodyPr/>
          <a:lstStyle/>
          <a:p>
            <a:r>
              <a:rPr lang="en-US" dirty="0"/>
              <a:t>The </a:t>
            </a:r>
            <a:r>
              <a:rPr lang="en-US" b="1" baseline="30000" dirty="0"/>
              <a:t>70</a:t>
            </a:r>
            <a:r>
              <a:rPr lang="en-US" b="1" dirty="0"/>
              <a:t>Zn</a:t>
            </a:r>
            <a:r>
              <a:rPr lang="en-US" dirty="0"/>
              <a:t>(p,𝛼)</a:t>
            </a:r>
            <a:r>
              <a:rPr lang="en-US" b="1" baseline="30000" dirty="0">
                <a:solidFill>
                  <a:srgbClr val="FF0000"/>
                </a:solidFill>
              </a:rPr>
              <a:t>67</a:t>
            </a:r>
            <a:r>
              <a:rPr lang="en-US" b="1" dirty="0">
                <a:solidFill>
                  <a:srgbClr val="FF0000"/>
                </a:solidFill>
              </a:rPr>
              <a:t>Cu</a:t>
            </a:r>
            <a:r>
              <a:rPr lang="en-US" dirty="0"/>
              <a:t> Reaction:</a:t>
            </a:r>
          </a:p>
          <a:p>
            <a:endParaRPr lang="en-US" dirty="0"/>
          </a:p>
          <a:p>
            <a:endParaRPr lang="es-AR" dirty="0"/>
          </a:p>
          <a:p>
            <a:pPr marL="285750" indent="-285750">
              <a:buFont typeface="Wingdings" panose="05000000000000000000" pitchFamily="2" charset="2"/>
              <a:buChar char="§"/>
            </a:pPr>
            <a:r>
              <a:rPr lang="en-GB" dirty="0"/>
              <a:t>I</a:t>
            </a:r>
            <a:r>
              <a:rPr lang="en-GB" dirty="0">
                <a:effectLst/>
              </a:rPr>
              <a:t>rradiation energy below </a:t>
            </a:r>
            <a:r>
              <a:rPr lang="en-GB" b="1" dirty="0">
                <a:effectLst/>
              </a:rPr>
              <a:t>17 MeV</a:t>
            </a:r>
            <a:r>
              <a:rPr lang="en-GB" dirty="0">
                <a:effectLst/>
              </a:rPr>
              <a:t> to reduce </a:t>
            </a:r>
            <a:r>
              <a:rPr lang="en-GB" b="1" baseline="30000" dirty="0">
                <a:effectLst/>
              </a:rPr>
              <a:t>67</a:t>
            </a:r>
            <a:r>
              <a:rPr lang="en-GB" b="1" dirty="0">
                <a:effectLst/>
              </a:rPr>
              <a:t>Ga</a:t>
            </a:r>
            <a:r>
              <a:rPr lang="en-GB" dirty="0">
                <a:effectLst/>
              </a:rPr>
              <a:t> co-production</a:t>
            </a:r>
            <a:endParaRPr lang="en-GB" dirty="0"/>
          </a:p>
          <a:p>
            <a:pPr marL="285750" indent="-285750">
              <a:buFont typeface="Wingdings" panose="05000000000000000000" pitchFamily="2" charset="2"/>
              <a:buChar char="§"/>
            </a:pPr>
            <a:r>
              <a:rPr lang="en-GB" dirty="0"/>
              <a:t>W</a:t>
            </a:r>
            <a:r>
              <a:rPr lang="en-GB" dirty="0">
                <a:effectLst/>
              </a:rPr>
              <a:t>ater cooled energy degrader developed in-house</a:t>
            </a:r>
          </a:p>
        </p:txBody>
      </p:sp>
      <p:sp>
        <p:nvSpPr>
          <p:cNvPr id="8" name="Slide Number Placeholder 7">
            <a:extLst>
              <a:ext uri="{FF2B5EF4-FFF2-40B4-BE49-F238E27FC236}">
                <a16:creationId xmlns:a16="http://schemas.microsoft.com/office/drawing/2014/main" id="{D497C523-8195-44B9-AAAE-35D2F59B1807}"/>
              </a:ext>
            </a:extLst>
          </p:cNvPr>
          <p:cNvSpPr>
            <a:spLocks noGrp="1"/>
          </p:cNvSpPr>
          <p:nvPr>
            <p:ph type="sldNum" sz="quarter" idx="12"/>
          </p:nvPr>
        </p:nvSpPr>
        <p:spPr/>
        <p:txBody>
          <a:bodyPr/>
          <a:lstStyle/>
          <a:p>
            <a:r>
              <a:rPr lang="en-US" dirty="0"/>
              <a:t>18</a:t>
            </a:r>
            <a:endParaRPr lang="en-US" noProof="0" dirty="0"/>
          </a:p>
        </p:txBody>
      </p:sp>
      <p:sp>
        <p:nvSpPr>
          <p:cNvPr id="9" name="Subtitle 8">
            <a:extLst>
              <a:ext uri="{FF2B5EF4-FFF2-40B4-BE49-F238E27FC236}">
                <a16:creationId xmlns:a16="http://schemas.microsoft.com/office/drawing/2014/main" id="{0D9881C7-9640-434D-9727-5AC64B33EFA3}"/>
              </a:ext>
            </a:extLst>
          </p:cNvPr>
          <p:cNvSpPr>
            <a:spLocks noGrp="1"/>
          </p:cNvSpPr>
          <p:nvPr>
            <p:ph type="subTitle" idx="13"/>
          </p:nvPr>
        </p:nvSpPr>
        <p:spPr>
          <a:xfrm>
            <a:off x="698500" y="931362"/>
            <a:ext cx="6902449" cy="332742"/>
          </a:xfrm>
        </p:spPr>
        <p:txBody>
          <a:bodyPr/>
          <a:lstStyle/>
          <a:p>
            <a:pPr>
              <a:lnSpc>
                <a:spcPct val="125000"/>
              </a:lnSpc>
            </a:pPr>
            <a:r>
              <a:rPr lang="en-US" dirty="0"/>
              <a:t>Influence of the projectile energy on the nuclear reaction</a:t>
            </a:r>
          </a:p>
        </p:txBody>
      </p:sp>
      <p:sp>
        <p:nvSpPr>
          <p:cNvPr id="25" name="TextBox 9">
            <a:extLst>
              <a:ext uri="{FF2B5EF4-FFF2-40B4-BE49-F238E27FC236}">
                <a16:creationId xmlns:a16="http://schemas.microsoft.com/office/drawing/2014/main" id="{D86E42A0-D202-D3C3-B732-25F1D14B0A70}"/>
              </a:ext>
            </a:extLst>
          </p:cNvPr>
          <p:cNvSpPr txBox="1"/>
          <p:nvPr/>
        </p:nvSpPr>
        <p:spPr>
          <a:xfrm>
            <a:off x="778421" y="5163822"/>
            <a:ext cx="5295705" cy="307777"/>
          </a:xfrm>
          <a:prstGeom prst="rect">
            <a:avLst/>
          </a:prstGeom>
          <a:noFill/>
        </p:spPr>
        <p:txBody>
          <a:bodyPr wrap="square" rtlCol="0">
            <a:spAutoFit/>
          </a:bodyPr>
          <a:lstStyle/>
          <a:p>
            <a:r>
              <a:rPr lang="en-GB" sz="1400" dirty="0"/>
              <a:t>Relevant cross sections weighted for the target abundancy. </a:t>
            </a:r>
          </a:p>
        </p:txBody>
      </p:sp>
      <p:grpSp>
        <p:nvGrpSpPr>
          <p:cNvPr id="14" name="Group 13">
            <a:extLst>
              <a:ext uri="{FF2B5EF4-FFF2-40B4-BE49-F238E27FC236}">
                <a16:creationId xmlns:a16="http://schemas.microsoft.com/office/drawing/2014/main" id="{9613E8E4-F6C7-4F7F-912F-D79B1737102E}"/>
              </a:ext>
            </a:extLst>
          </p:cNvPr>
          <p:cNvGrpSpPr/>
          <p:nvPr/>
        </p:nvGrpSpPr>
        <p:grpSpPr>
          <a:xfrm>
            <a:off x="10852154" y="-16724"/>
            <a:ext cx="1244596" cy="639022"/>
            <a:chOff x="10852154" y="-16724"/>
            <a:chExt cx="1244596" cy="639022"/>
          </a:xfrm>
        </p:grpSpPr>
        <p:pic>
          <p:nvPicPr>
            <p:cNvPr id="16" name="Graphic 15" descr="Target">
              <a:extLst>
                <a:ext uri="{FF2B5EF4-FFF2-40B4-BE49-F238E27FC236}">
                  <a16:creationId xmlns:a16="http://schemas.microsoft.com/office/drawing/2014/main" id="{4B2BAD77-FDBD-4C71-AF1F-1F3BD1130A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52154" y="0"/>
              <a:ext cx="622298" cy="622298"/>
            </a:xfrm>
            <a:prstGeom prst="rect">
              <a:avLst/>
            </a:prstGeom>
          </p:spPr>
        </p:pic>
        <p:pic>
          <p:nvPicPr>
            <p:cNvPr id="17" name="Graphic 16" descr="Arrow Straight">
              <a:extLst>
                <a:ext uri="{FF2B5EF4-FFF2-40B4-BE49-F238E27FC236}">
                  <a16:creationId xmlns:a16="http://schemas.microsoft.com/office/drawing/2014/main" id="{112D6304-8576-426F-AC96-9CC06329BC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74452" y="-16724"/>
              <a:ext cx="622298" cy="622298"/>
            </a:xfrm>
            <a:prstGeom prst="rect">
              <a:avLst/>
            </a:prstGeom>
          </p:spPr>
        </p:pic>
      </p:grpSp>
      <p:pic>
        <p:nvPicPr>
          <p:cNvPr id="3" name="Picture 2">
            <a:extLst>
              <a:ext uri="{FF2B5EF4-FFF2-40B4-BE49-F238E27FC236}">
                <a16:creationId xmlns:a16="http://schemas.microsoft.com/office/drawing/2014/main" id="{D462F343-309E-3363-0F3B-A66F2F58FB52}"/>
              </a:ext>
            </a:extLst>
          </p:cNvPr>
          <p:cNvPicPr>
            <a:picLocks noChangeAspect="1"/>
          </p:cNvPicPr>
          <p:nvPr/>
        </p:nvPicPr>
        <p:blipFill>
          <a:blip r:embed="rId7"/>
          <a:stretch>
            <a:fillRect/>
          </a:stretch>
        </p:blipFill>
        <p:spPr>
          <a:xfrm>
            <a:off x="778421" y="2214782"/>
            <a:ext cx="5553195" cy="2714062"/>
          </a:xfrm>
          <a:prstGeom prst="rect">
            <a:avLst/>
          </a:prstGeom>
        </p:spPr>
      </p:pic>
      <p:sp>
        <p:nvSpPr>
          <p:cNvPr id="12" name="Rectangle 11">
            <a:extLst>
              <a:ext uri="{FF2B5EF4-FFF2-40B4-BE49-F238E27FC236}">
                <a16:creationId xmlns:a16="http://schemas.microsoft.com/office/drawing/2014/main" id="{54FE2B60-6435-4DA0-E6FB-4A17D04D4D0A}"/>
              </a:ext>
            </a:extLst>
          </p:cNvPr>
          <p:cNvSpPr>
            <a:spLocks noChangeArrowheads="1"/>
          </p:cNvSpPr>
          <p:nvPr/>
        </p:nvSpPr>
        <p:spPr bwMode="auto">
          <a:xfrm>
            <a:off x="431680" y="6204589"/>
            <a:ext cx="114174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de-DE" sz="1000" dirty="0" err="1">
                <a:solidFill>
                  <a:schemeClr val="tx1">
                    <a:lumMod val="50000"/>
                    <a:lumOff val="50000"/>
                  </a:schemeClr>
                </a:solidFill>
              </a:rPr>
              <a:t>Brühlmann</a:t>
            </a:r>
            <a:r>
              <a:rPr lang="en-US" altLang="de-DE" sz="1000" dirty="0">
                <a:solidFill>
                  <a:schemeClr val="tx1">
                    <a:lumMod val="50000"/>
                    <a:lumOff val="50000"/>
                  </a:schemeClr>
                </a:solidFill>
              </a:rPr>
              <a:t>, S.A., et </a:t>
            </a:r>
            <a:r>
              <a:rPr lang="en-US" altLang="de-DE" sz="1000" i="1" dirty="0">
                <a:solidFill>
                  <a:schemeClr val="tx1">
                    <a:lumMod val="50000"/>
                    <a:lumOff val="50000"/>
                  </a:schemeClr>
                </a:solidFill>
              </a:rPr>
              <a:t>al.</a:t>
            </a:r>
            <a:r>
              <a:rPr lang="en-US" altLang="de-DE" sz="1000" dirty="0">
                <a:solidFill>
                  <a:schemeClr val="tx1">
                    <a:lumMod val="50000"/>
                    <a:lumOff val="50000"/>
                  </a:schemeClr>
                </a:solidFill>
              </a:rPr>
              <a:t> </a:t>
            </a:r>
            <a:r>
              <a:rPr lang="en-US" altLang="de-DE" sz="1000" dirty="0" err="1">
                <a:solidFill>
                  <a:schemeClr val="tx1">
                    <a:lumMod val="50000"/>
                    <a:lumOff val="50000"/>
                  </a:schemeClr>
                </a:solidFill>
              </a:rPr>
              <a:t>Radiochimica</a:t>
            </a:r>
            <a:r>
              <a:rPr lang="en-US" altLang="de-DE" sz="1000" dirty="0">
                <a:solidFill>
                  <a:schemeClr val="tx1">
                    <a:lumMod val="50000"/>
                    <a:lumOff val="50000"/>
                  </a:schemeClr>
                </a:solidFill>
              </a:rPr>
              <a:t> Acta </a:t>
            </a:r>
            <a:r>
              <a:rPr lang="en-US" altLang="de-DE" sz="1000" b="1" dirty="0">
                <a:solidFill>
                  <a:schemeClr val="tx1">
                    <a:lumMod val="50000"/>
                    <a:lumOff val="50000"/>
                  </a:schemeClr>
                </a:solidFill>
              </a:rPr>
              <a:t>2026</a:t>
            </a:r>
            <a:r>
              <a:rPr lang="en-US" altLang="de-DE" sz="1000" dirty="0">
                <a:solidFill>
                  <a:schemeClr val="tx1">
                    <a:lumMod val="50000"/>
                    <a:lumOff val="50000"/>
                  </a:schemeClr>
                </a:solidFill>
              </a:rPr>
              <a:t>: 2, 114.</a:t>
            </a:r>
          </a:p>
        </p:txBody>
      </p:sp>
      <p:sp>
        <p:nvSpPr>
          <p:cNvPr id="2" name="Datumsplatzhalter 4">
            <a:extLst>
              <a:ext uri="{FF2B5EF4-FFF2-40B4-BE49-F238E27FC236}">
                <a16:creationId xmlns:a16="http://schemas.microsoft.com/office/drawing/2014/main" id="{B565DE32-39D0-0664-7CFA-F0CF308D4DF3}"/>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10" name="Fußzeilenplatzhalter 5">
            <a:extLst>
              <a:ext uri="{FF2B5EF4-FFF2-40B4-BE49-F238E27FC236}">
                <a16:creationId xmlns:a16="http://schemas.microsoft.com/office/drawing/2014/main" id="{CE27E6DD-75CC-A1FB-11F3-2C492E80F09B}"/>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spTree>
    <p:extLst>
      <p:ext uri="{BB962C8B-B14F-4D97-AF65-F5344CB8AC3E}">
        <p14:creationId xmlns:p14="http://schemas.microsoft.com/office/powerpoint/2010/main" val="3070419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BC5DE4-4422-4B6B-A7E0-1C1D8B138503}"/>
              </a:ext>
            </a:extLst>
          </p:cNvPr>
          <p:cNvSpPr>
            <a:spLocks noGrp="1"/>
          </p:cNvSpPr>
          <p:nvPr>
            <p:ph type="title"/>
          </p:nvPr>
        </p:nvSpPr>
        <p:spPr>
          <a:xfrm>
            <a:off x="698501" y="492369"/>
            <a:ext cx="11087100" cy="409714"/>
          </a:xfrm>
        </p:spPr>
        <p:txBody>
          <a:bodyPr>
            <a:normAutofit fontScale="90000"/>
          </a:bodyPr>
          <a:lstStyle/>
          <a:p>
            <a:r>
              <a:rPr lang="es-AR" dirty="0"/>
              <a:t>Target </a:t>
            </a:r>
            <a:r>
              <a:rPr lang="es-AR" dirty="0" err="1"/>
              <a:t>Irradiation</a:t>
            </a:r>
            <a:endParaRPr lang="en-US" dirty="0"/>
          </a:p>
        </p:txBody>
      </p:sp>
      <p:sp>
        <p:nvSpPr>
          <p:cNvPr id="8" name="Slide Number Placeholder 7">
            <a:extLst>
              <a:ext uri="{FF2B5EF4-FFF2-40B4-BE49-F238E27FC236}">
                <a16:creationId xmlns:a16="http://schemas.microsoft.com/office/drawing/2014/main" id="{D497C523-8195-44B9-AAAE-35D2F59B1807}"/>
              </a:ext>
            </a:extLst>
          </p:cNvPr>
          <p:cNvSpPr>
            <a:spLocks noGrp="1"/>
          </p:cNvSpPr>
          <p:nvPr>
            <p:ph type="sldNum" sz="quarter" idx="12"/>
          </p:nvPr>
        </p:nvSpPr>
        <p:spPr/>
        <p:txBody>
          <a:bodyPr/>
          <a:lstStyle/>
          <a:p>
            <a:fld id="{EBEB721F-1515-4815-8BAC-2C06E19CB9A5}" type="slidenum">
              <a:rPr lang="en-US" noProof="0" smtClean="0"/>
              <a:t>19</a:t>
            </a:fld>
            <a:endParaRPr lang="en-US" noProof="0" dirty="0"/>
          </a:p>
        </p:txBody>
      </p:sp>
      <p:sp>
        <p:nvSpPr>
          <p:cNvPr id="9" name="Subtitle 8">
            <a:extLst>
              <a:ext uri="{FF2B5EF4-FFF2-40B4-BE49-F238E27FC236}">
                <a16:creationId xmlns:a16="http://schemas.microsoft.com/office/drawing/2014/main" id="{0D9881C7-9640-434D-9727-5AC64B33EFA3}"/>
              </a:ext>
            </a:extLst>
          </p:cNvPr>
          <p:cNvSpPr>
            <a:spLocks noGrp="1"/>
          </p:cNvSpPr>
          <p:nvPr>
            <p:ph type="subTitle" idx="13"/>
          </p:nvPr>
        </p:nvSpPr>
        <p:spPr/>
        <p:txBody>
          <a:bodyPr/>
          <a:lstStyle/>
          <a:p>
            <a:r>
              <a:rPr lang="en-US" dirty="0"/>
              <a:t>Solid targets: thermal input</a:t>
            </a:r>
          </a:p>
        </p:txBody>
      </p:sp>
      <p:sp>
        <p:nvSpPr>
          <p:cNvPr id="18" name="TextBox 17">
            <a:extLst>
              <a:ext uri="{FF2B5EF4-FFF2-40B4-BE49-F238E27FC236}">
                <a16:creationId xmlns:a16="http://schemas.microsoft.com/office/drawing/2014/main" id="{B8993092-2D2C-4E0E-A0A2-8847D21CF546}"/>
              </a:ext>
            </a:extLst>
          </p:cNvPr>
          <p:cNvSpPr txBox="1"/>
          <p:nvPr/>
        </p:nvSpPr>
        <p:spPr>
          <a:xfrm>
            <a:off x="653807" y="3663905"/>
            <a:ext cx="4193136" cy="307777"/>
          </a:xfrm>
          <a:prstGeom prst="rect">
            <a:avLst/>
          </a:prstGeom>
          <a:noFill/>
        </p:spPr>
        <p:txBody>
          <a:bodyPr wrap="none" rtlCol="0">
            <a:spAutoFit/>
          </a:bodyPr>
          <a:lstStyle/>
          <a:p>
            <a:r>
              <a:rPr lang="en-US" sz="1400" dirty="0"/>
              <a:t>Target scheme including water and helium cooling</a:t>
            </a:r>
          </a:p>
        </p:txBody>
      </p:sp>
      <p:grpSp>
        <p:nvGrpSpPr>
          <p:cNvPr id="2" name="Group 1">
            <a:extLst>
              <a:ext uri="{FF2B5EF4-FFF2-40B4-BE49-F238E27FC236}">
                <a16:creationId xmlns:a16="http://schemas.microsoft.com/office/drawing/2014/main" id="{C822AFA2-C26A-4862-B643-9A43D3AD4B9D}"/>
              </a:ext>
            </a:extLst>
          </p:cNvPr>
          <p:cNvGrpSpPr/>
          <p:nvPr/>
        </p:nvGrpSpPr>
        <p:grpSpPr>
          <a:xfrm>
            <a:off x="10852154" y="-16724"/>
            <a:ext cx="1244596" cy="639022"/>
            <a:chOff x="10852154" y="-16724"/>
            <a:chExt cx="1244596" cy="639022"/>
          </a:xfrm>
        </p:grpSpPr>
        <p:pic>
          <p:nvPicPr>
            <p:cNvPr id="21" name="Graphic 20" descr="Target">
              <a:extLst>
                <a:ext uri="{FF2B5EF4-FFF2-40B4-BE49-F238E27FC236}">
                  <a16:creationId xmlns:a16="http://schemas.microsoft.com/office/drawing/2014/main" id="{C5A568A4-874D-4A87-ADA1-7A44405052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52154" y="0"/>
              <a:ext cx="622298" cy="622298"/>
            </a:xfrm>
            <a:prstGeom prst="rect">
              <a:avLst/>
            </a:prstGeom>
          </p:spPr>
        </p:pic>
        <p:pic>
          <p:nvPicPr>
            <p:cNvPr id="22" name="Graphic 21" descr="Arrow Straight">
              <a:extLst>
                <a:ext uri="{FF2B5EF4-FFF2-40B4-BE49-F238E27FC236}">
                  <a16:creationId xmlns:a16="http://schemas.microsoft.com/office/drawing/2014/main" id="{EEBABCDF-25FC-4CE8-BD84-CCD5E6973F1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74452" y="-16724"/>
              <a:ext cx="622298" cy="622298"/>
            </a:xfrm>
            <a:prstGeom prst="rect">
              <a:avLst/>
            </a:prstGeom>
          </p:spPr>
        </p:pic>
      </p:grpSp>
      <p:grpSp>
        <p:nvGrpSpPr>
          <p:cNvPr id="10" name="Group 9">
            <a:extLst>
              <a:ext uri="{FF2B5EF4-FFF2-40B4-BE49-F238E27FC236}">
                <a16:creationId xmlns:a16="http://schemas.microsoft.com/office/drawing/2014/main" id="{C366917D-CA7A-4410-8E02-02CCC33F679A}"/>
              </a:ext>
            </a:extLst>
          </p:cNvPr>
          <p:cNvGrpSpPr/>
          <p:nvPr/>
        </p:nvGrpSpPr>
        <p:grpSpPr>
          <a:xfrm>
            <a:off x="217242" y="2114017"/>
            <a:ext cx="5631542" cy="1500114"/>
            <a:chOff x="3149598" y="1626547"/>
            <a:chExt cx="5631542" cy="1500114"/>
          </a:xfrm>
        </p:grpSpPr>
        <p:sp>
          <p:nvSpPr>
            <p:cNvPr id="11" name="Rectangle 10">
              <a:extLst>
                <a:ext uri="{FF2B5EF4-FFF2-40B4-BE49-F238E27FC236}">
                  <a16:creationId xmlns:a16="http://schemas.microsoft.com/office/drawing/2014/main" id="{1A066CCB-53CF-4DE2-A03E-E53B30F3F56D}"/>
                </a:ext>
              </a:extLst>
            </p:cNvPr>
            <p:cNvSpPr/>
            <p:nvPr/>
          </p:nvSpPr>
          <p:spPr>
            <a:xfrm>
              <a:off x="3149598" y="2493622"/>
              <a:ext cx="5631542" cy="63303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500" dirty="0" err="1">
                  <a:solidFill>
                    <a:schemeClr val="tx1"/>
                  </a:solidFill>
                </a:rPr>
                <a:t>Water</a:t>
              </a:r>
              <a:r>
                <a:rPr lang="es-AR" sz="1500" dirty="0">
                  <a:solidFill>
                    <a:schemeClr val="tx1"/>
                  </a:solidFill>
                </a:rPr>
                <a:t> </a:t>
              </a:r>
              <a:r>
                <a:rPr lang="es-AR" sz="1500" dirty="0" err="1">
                  <a:solidFill>
                    <a:schemeClr val="tx1"/>
                  </a:solidFill>
                </a:rPr>
                <a:t>Cooling</a:t>
              </a:r>
              <a:endParaRPr lang="en-US" sz="1500" dirty="0">
                <a:solidFill>
                  <a:schemeClr val="tx1"/>
                </a:solidFill>
              </a:endParaRPr>
            </a:p>
          </p:txBody>
        </p:sp>
        <p:sp>
          <p:nvSpPr>
            <p:cNvPr id="29" name="Rectangle 28">
              <a:extLst>
                <a:ext uri="{FF2B5EF4-FFF2-40B4-BE49-F238E27FC236}">
                  <a16:creationId xmlns:a16="http://schemas.microsoft.com/office/drawing/2014/main" id="{04045FB5-9A0B-414D-94F9-66EC349D34E6}"/>
                </a:ext>
              </a:extLst>
            </p:cNvPr>
            <p:cNvSpPr/>
            <p:nvPr/>
          </p:nvSpPr>
          <p:spPr>
            <a:xfrm>
              <a:off x="3990665" y="1626547"/>
              <a:ext cx="4033292" cy="61443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500" dirty="0">
                  <a:solidFill>
                    <a:schemeClr val="tx1"/>
                  </a:solidFill>
                </a:rPr>
                <a:t>                </a:t>
              </a:r>
              <a:r>
                <a:rPr lang="es-AR" sz="1500" dirty="0" err="1">
                  <a:solidFill>
                    <a:schemeClr val="tx1"/>
                  </a:solidFill>
                </a:rPr>
                <a:t>Helium</a:t>
              </a:r>
              <a:r>
                <a:rPr lang="es-AR" sz="1500" dirty="0">
                  <a:solidFill>
                    <a:schemeClr val="tx1"/>
                  </a:solidFill>
                </a:rPr>
                <a:t> </a:t>
              </a:r>
              <a:r>
                <a:rPr lang="es-AR" sz="1500" dirty="0" err="1">
                  <a:solidFill>
                    <a:schemeClr val="tx1"/>
                  </a:solidFill>
                </a:rPr>
                <a:t>Cooling</a:t>
              </a:r>
              <a:endParaRPr lang="es-AR" sz="1500" dirty="0">
                <a:solidFill>
                  <a:schemeClr val="tx1"/>
                </a:solidFill>
              </a:endParaRPr>
            </a:p>
            <a:p>
              <a:pPr algn="ctr"/>
              <a:endParaRPr lang="en-US" sz="1500" dirty="0">
                <a:solidFill>
                  <a:schemeClr val="bg1"/>
                </a:solidFill>
              </a:endParaRPr>
            </a:p>
          </p:txBody>
        </p:sp>
        <p:grpSp>
          <p:nvGrpSpPr>
            <p:cNvPr id="33" name="Group 32">
              <a:extLst>
                <a:ext uri="{FF2B5EF4-FFF2-40B4-BE49-F238E27FC236}">
                  <a16:creationId xmlns:a16="http://schemas.microsoft.com/office/drawing/2014/main" id="{CAC7205D-7072-4819-9C27-B626C28FFC81}"/>
                </a:ext>
              </a:extLst>
            </p:cNvPr>
            <p:cNvGrpSpPr/>
            <p:nvPr/>
          </p:nvGrpSpPr>
          <p:grpSpPr>
            <a:xfrm>
              <a:off x="3149600" y="2001821"/>
              <a:ext cx="5631539" cy="546312"/>
              <a:chOff x="3149600" y="2095131"/>
              <a:chExt cx="5631539" cy="546312"/>
            </a:xfrm>
          </p:grpSpPr>
          <p:sp>
            <p:nvSpPr>
              <p:cNvPr id="27" name="Rectangle 26">
                <a:extLst>
                  <a:ext uri="{FF2B5EF4-FFF2-40B4-BE49-F238E27FC236}">
                    <a16:creationId xmlns:a16="http://schemas.microsoft.com/office/drawing/2014/main" id="{D9EFE7A7-BCFA-4251-A526-0F220882FDFC}"/>
                  </a:ext>
                </a:extLst>
              </p:cNvPr>
              <p:cNvSpPr/>
              <p:nvPr/>
            </p:nvSpPr>
            <p:spPr>
              <a:xfrm rot="16200000">
                <a:off x="5830154" y="-364936"/>
                <a:ext cx="270431" cy="56315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bg1"/>
                  </a:solidFill>
                </a:endParaRPr>
              </a:p>
            </p:txBody>
          </p:sp>
          <p:sp>
            <p:nvSpPr>
              <p:cNvPr id="28" name="Rectangle 27">
                <a:extLst>
                  <a:ext uri="{FF2B5EF4-FFF2-40B4-BE49-F238E27FC236}">
                    <a16:creationId xmlns:a16="http://schemas.microsoft.com/office/drawing/2014/main" id="{7CE778E0-4101-48A8-8D3E-0BB1A3B037DD}"/>
                  </a:ext>
                </a:extLst>
              </p:cNvPr>
              <p:cNvSpPr/>
              <p:nvPr/>
            </p:nvSpPr>
            <p:spPr>
              <a:xfrm rot="16200000">
                <a:off x="5899951" y="912415"/>
                <a:ext cx="158177" cy="26709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bg1"/>
                  </a:solidFill>
                </a:endParaRPr>
              </a:p>
            </p:txBody>
          </p:sp>
          <p:sp>
            <p:nvSpPr>
              <p:cNvPr id="31" name="TextBox 30">
                <a:extLst>
                  <a:ext uri="{FF2B5EF4-FFF2-40B4-BE49-F238E27FC236}">
                    <a16:creationId xmlns:a16="http://schemas.microsoft.com/office/drawing/2014/main" id="{C8B4CF6F-39CF-472E-A2B2-59D1E89A8B04}"/>
                  </a:ext>
                </a:extLst>
              </p:cNvPr>
              <p:cNvSpPr txBox="1"/>
              <p:nvPr/>
            </p:nvSpPr>
            <p:spPr>
              <a:xfrm>
                <a:off x="4999344" y="2318278"/>
                <a:ext cx="1866217" cy="323165"/>
              </a:xfrm>
              <a:prstGeom prst="rect">
                <a:avLst/>
              </a:prstGeom>
              <a:noFill/>
            </p:spPr>
            <p:txBody>
              <a:bodyPr wrap="none" rtlCol="0">
                <a:spAutoFit/>
              </a:bodyPr>
              <a:lstStyle/>
              <a:p>
                <a:pPr algn="l"/>
                <a:r>
                  <a:rPr lang="es-AR" sz="1500" dirty="0"/>
                  <a:t>Gold/Silver </a:t>
                </a:r>
                <a:r>
                  <a:rPr lang="es-AR" sz="1500" dirty="0" err="1"/>
                  <a:t>Backing</a:t>
                </a:r>
                <a:endParaRPr lang="en-US" sz="1500" dirty="0"/>
              </a:p>
            </p:txBody>
          </p:sp>
          <p:sp>
            <p:nvSpPr>
              <p:cNvPr id="32" name="TextBox 31">
                <a:extLst>
                  <a:ext uri="{FF2B5EF4-FFF2-40B4-BE49-F238E27FC236}">
                    <a16:creationId xmlns:a16="http://schemas.microsoft.com/office/drawing/2014/main" id="{5A4A4D64-52B0-4C62-A21B-603B1E78421C}"/>
                  </a:ext>
                </a:extLst>
              </p:cNvPr>
              <p:cNvSpPr txBox="1"/>
              <p:nvPr/>
            </p:nvSpPr>
            <p:spPr>
              <a:xfrm>
                <a:off x="5456669" y="2095131"/>
                <a:ext cx="1237399" cy="323165"/>
              </a:xfrm>
              <a:prstGeom prst="rect">
                <a:avLst/>
              </a:prstGeom>
              <a:noFill/>
            </p:spPr>
            <p:txBody>
              <a:bodyPr wrap="square" rtlCol="0">
                <a:spAutoFit/>
              </a:bodyPr>
              <a:lstStyle/>
              <a:p>
                <a:pPr algn="l"/>
                <a:r>
                  <a:rPr lang="es-AR" sz="1500" dirty="0"/>
                  <a:t>Zinc Target</a:t>
                </a:r>
                <a:endParaRPr lang="en-US" sz="1500" dirty="0"/>
              </a:p>
            </p:txBody>
          </p:sp>
        </p:grpSp>
      </p:grpSp>
      <p:sp>
        <p:nvSpPr>
          <p:cNvPr id="23" name="Arrow: Right 22">
            <a:extLst>
              <a:ext uri="{FF2B5EF4-FFF2-40B4-BE49-F238E27FC236}">
                <a16:creationId xmlns:a16="http://schemas.microsoft.com/office/drawing/2014/main" id="{30D3AD70-AFB3-4CFA-AF2A-4FD7091ED207}"/>
              </a:ext>
            </a:extLst>
          </p:cNvPr>
          <p:cNvSpPr/>
          <p:nvPr/>
        </p:nvSpPr>
        <p:spPr>
          <a:xfrm rot="2749205">
            <a:off x="1121687" y="1542747"/>
            <a:ext cx="1644675" cy="102180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500" dirty="0" err="1">
                <a:solidFill>
                  <a:schemeClr val="bg1"/>
                </a:solidFill>
              </a:rPr>
              <a:t>Proton</a:t>
            </a:r>
            <a:r>
              <a:rPr lang="es-AR" sz="1500" dirty="0">
                <a:solidFill>
                  <a:schemeClr val="bg1"/>
                </a:solidFill>
              </a:rPr>
              <a:t> Beam</a:t>
            </a:r>
            <a:endParaRPr lang="en-US" sz="1500" dirty="0">
              <a:solidFill>
                <a:schemeClr val="bg1"/>
              </a:solidFill>
            </a:endParaRPr>
          </a:p>
        </p:txBody>
      </p:sp>
      <p:grpSp>
        <p:nvGrpSpPr>
          <p:cNvPr id="12" name="Group 11">
            <a:extLst>
              <a:ext uri="{FF2B5EF4-FFF2-40B4-BE49-F238E27FC236}">
                <a16:creationId xmlns:a16="http://schemas.microsoft.com/office/drawing/2014/main" id="{4C2345C7-0022-41D5-82BB-2D4342DCEC0A}"/>
              </a:ext>
            </a:extLst>
          </p:cNvPr>
          <p:cNvGrpSpPr/>
          <p:nvPr/>
        </p:nvGrpSpPr>
        <p:grpSpPr>
          <a:xfrm>
            <a:off x="6705614" y="396044"/>
            <a:ext cx="2363200" cy="2245986"/>
            <a:chOff x="9420829" y="1016815"/>
            <a:chExt cx="2363200" cy="2245986"/>
          </a:xfrm>
        </p:grpSpPr>
        <p:pic>
          <p:nvPicPr>
            <p:cNvPr id="34" name="Picture 33">
              <a:extLst>
                <a:ext uri="{FF2B5EF4-FFF2-40B4-BE49-F238E27FC236}">
                  <a16:creationId xmlns:a16="http://schemas.microsoft.com/office/drawing/2014/main" id="{00783D2E-639C-430A-9651-805516B467B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8679" t="11213" b="12551"/>
            <a:stretch/>
          </p:blipFill>
          <p:spPr>
            <a:xfrm>
              <a:off x="9420829" y="1463439"/>
              <a:ext cx="2363200" cy="1312496"/>
            </a:xfrm>
            <a:prstGeom prst="rect">
              <a:avLst/>
            </a:prstGeom>
          </p:spPr>
        </p:pic>
        <p:sp>
          <p:nvSpPr>
            <p:cNvPr id="35" name="TextBox 34">
              <a:extLst>
                <a:ext uri="{FF2B5EF4-FFF2-40B4-BE49-F238E27FC236}">
                  <a16:creationId xmlns:a16="http://schemas.microsoft.com/office/drawing/2014/main" id="{C575C17B-AEDF-46E5-A2C9-0FE46DB28690}"/>
                </a:ext>
              </a:extLst>
            </p:cNvPr>
            <p:cNvSpPr txBox="1"/>
            <p:nvPr/>
          </p:nvSpPr>
          <p:spPr>
            <a:xfrm>
              <a:off x="9932375" y="2939636"/>
              <a:ext cx="1330814" cy="323165"/>
            </a:xfrm>
            <a:prstGeom prst="rect">
              <a:avLst/>
            </a:prstGeom>
            <a:noFill/>
          </p:spPr>
          <p:txBody>
            <a:bodyPr wrap="none" rtlCol="0">
              <a:spAutoFit/>
            </a:bodyPr>
            <a:lstStyle/>
            <a:p>
              <a:pPr algn="l"/>
              <a:r>
                <a:rPr lang="es-AR" sz="1500" dirty="0"/>
                <a:t>Gold </a:t>
              </a:r>
              <a:r>
                <a:rPr lang="es-AR" sz="1500" dirty="0" err="1"/>
                <a:t>Backing</a:t>
              </a:r>
              <a:endParaRPr lang="en-US" sz="1500" dirty="0"/>
            </a:p>
          </p:txBody>
        </p:sp>
        <p:sp>
          <p:nvSpPr>
            <p:cNvPr id="36" name="TextBox 35">
              <a:extLst>
                <a:ext uri="{FF2B5EF4-FFF2-40B4-BE49-F238E27FC236}">
                  <a16:creationId xmlns:a16="http://schemas.microsoft.com/office/drawing/2014/main" id="{8700FF99-3030-409C-A39E-5A0BE5874F8F}"/>
                </a:ext>
              </a:extLst>
            </p:cNvPr>
            <p:cNvSpPr txBox="1"/>
            <p:nvPr/>
          </p:nvSpPr>
          <p:spPr>
            <a:xfrm>
              <a:off x="9983729" y="1016815"/>
              <a:ext cx="1237399" cy="323165"/>
            </a:xfrm>
            <a:prstGeom prst="rect">
              <a:avLst/>
            </a:prstGeom>
            <a:noFill/>
          </p:spPr>
          <p:txBody>
            <a:bodyPr wrap="square" rtlCol="0">
              <a:spAutoFit/>
            </a:bodyPr>
            <a:lstStyle/>
            <a:p>
              <a:pPr algn="l"/>
              <a:r>
                <a:rPr lang="es-AR" sz="1500" dirty="0"/>
                <a:t>Zinc Target</a:t>
              </a:r>
              <a:endParaRPr lang="en-US" sz="1500" dirty="0"/>
            </a:p>
          </p:txBody>
        </p:sp>
        <p:cxnSp>
          <p:nvCxnSpPr>
            <p:cNvPr id="38" name="Straight Arrow Connector 37">
              <a:extLst>
                <a:ext uri="{FF2B5EF4-FFF2-40B4-BE49-F238E27FC236}">
                  <a16:creationId xmlns:a16="http://schemas.microsoft.com/office/drawing/2014/main" id="{20310ABD-62B7-4EE9-8AF3-3F3AF5C44D36}"/>
                </a:ext>
              </a:extLst>
            </p:cNvPr>
            <p:cNvCxnSpPr>
              <a:stCxn id="36" idx="2"/>
            </p:cNvCxnSpPr>
            <p:nvPr/>
          </p:nvCxnSpPr>
          <p:spPr>
            <a:xfrm flipH="1">
              <a:off x="10602428" y="1339980"/>
              <a:ext cx="1" cy="6876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58A3CA4-EA7B-47D9-85D4-2E68F3DA1B74}"/>
                </a:ext>
              </a:extLst>
            </p:cNvPr>
            <p:cNvCxnSpPr>
              <a:cxnSpLocks/>
            </p:cNvCxnSpPr>
            <p:nvPr/>
          </p:nvCxnSpPr>
          <p:spPr>
            <a:xfrm flipV="1">
              <a:off x="10597782" y="2495266"/>
              <a:ext cx="4647" cy="4041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A73DCE50-D65B-4B08-9528-3469E2B35349}"/>
              </a:ext>
            </a:extLst>
          </p:cNvPr>
          <p:cNvSpPr/>
          <p:nvPr/>
        </p:nvSpPr>
        <p:spPr>
          <a:xfrm>
            <a:off x="1058309" y="4453176"/>
            <a:ext cx="3316934" cy="369332"/>
          </a:xfrm>
          <a:prstGeom prst="rect">
            <a:avLst/>
          </a:prstGeom>
        </p:spPr>
        <p:txBody>
          <a:bodyPr wrap="none">
            <a:spAutoFit/>
          </a:bodyPr>
          <a:lstStyle/>
          <a:p>
            <a:pPr marL="0" lvl="2" indent="0">
              <a:buClrTx/>
              <a:buNone/>
            </a:pPr>
            <a:r>
              <a:rPr lang="es-AR" b="1" dirty="0" err="1">
                <a:solidFill>
                  <a:srgbClr val="FF0000"/>
                </a:solidFill>
              </a:rPr>
              <a:t>Melting</a:t>
            </a:r>
            <a:r>
              <a:rPr lang="es-AR" b="1" dirty="0">
                <a:solidFill>
                  <a:srgbClr val="FF0000"/>
                </a:solidFill>
              </a:rPr>
              <a:t> Point </a:t>
            </a:r>
            <a:r>
              <a:rPr lang="es-AR" b="1" dirty="0" err="1">
                <a:solidFill>
                  <a:srgbClr val="FF0000"/>
                </a:solidFill>
              </a:rPr>
              <a:t>of</a:t>
            </a:r>
            <a:r>
              <a:rPr lang="es-AR" b="1" dirty="0">
                <a:solidFill>
                  <a:srgbClr val="FF0000"/>
                </a:solidFill>
              </a:rPr>
              <a:t> Zinc: 420°C!</a:t>
            </a:r>
            <a:endParaRPr lang="es-AR" dirty="0"/>
          </a:p>
        </p:txBody>
      </p:sp>
      <p:grpSp>
        <p:nvGrpSpPr>
          <p:cNvPr id="13" name="Group 12">
            <a:extLst>
              <a:ext uri="{FF2B5EF4-FFF2-40B4-BE49-F238E27FC236}">
                <a16:creationId xmlns:a16="http://schemas.microsoft.com/office/drawing/2014/main" id="{C1018925-6B4A-4B46-AF4A-9C67D14C1192}"/>
              </a:ext>
            </a:extLst>
          </p:cNvPr>
          <p:cNvGrpSpPr/>
          <p:nvPr/>
        </p:nvGrpSpPr>
        <p:grpSpPr>
          <a:xfrm>
            <a:off x="951462" y="4912517"/>
            <a:ext cx="3485175" cy="1314443"/>
            <a:chOff x="4916992" y="5235987"/>
            <a:chExt cx="3485175" cy="1314443"/>
          </a:xfrm>
        </p:grpSpPr>
        <p:pic>
          <p:nvPicPr>
            <p:cNvPr id="37" name="Picture 6" descr="https://lh7-rt.googleusercontent.com/drawingsz/AHiSRb0vsM3vCbEsx_7G9M3jBMF425Ir5T0EOS3onWL0vkb_fShGXmopv_zY55Drc2CL9nB3xNVZ19ay9hMyW0bTxJA4tYIfqkwEcaDhV2ii0iC06l4pj_DLeNSOLhSoS72IIPXJPgoRtUGcTMJSmrOK4oJL6s1A2v1ujg?key=ZdJiyRLRIJ-QAtTvstkicw">
              <a:extLst>
                <a:ext uri="{FF2B5EF4-FFF2-40B4-BE49-F238E27FC236}">
                  <a16:creationId xmlns:a16="http://schemas.microsoft.com/office/drawing/2014/main" id="{5821CB90-5D2B-41F7-9A70-EB706796B3B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7480" r="72321" b="8544"/>
            <a:stretch/>
          </p:blipFill>
          <p:spPr bwMode="auto">
            <a:xfrm>
              <a:off x="4916992" y="5235988"/>
              <a:ext cx="1713559" cy="98190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descr="https://lh7-rt.googleusercontent.com/drawingsz/AHiSRb0vsM3vCbEsx_7G9M3jBMF425Ir5T0EOS3onWL0vkb_fShGXmopv_zY55Drc2CL9nB3xNVZ19ay9hMyW0bTxJA4tYIfqkwEcaDhV2ii0iC06l4pj_DLeNSOLhSoS72IIPXJPgoRtUGcTMJSmrOK4oJL6s1A2v1ujg?key=ZdJiyRLRIJ-QAtTvstkicw">
              <a:extLst>
                <a:ext uri="{FF2B5EF4-FFF2-40B4-BE49-F238E27FC236}">
                  <a16:creationId xmlns:a16="http://schemas.microsoft.com/office/drawing/2014/main" id="{619260A1-1B87-4FFB-9F53-FC706FF35F2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72143" t="14952" r="178" b="11071"/>
            <a:stretch/>
          </p:blipFill>
          <p:spPr bwMode="auto">
            <a:xfrm>
              <a:off x="6688607" y="5235987"/>
              <a:ext cx="1713560" cy="981909"/>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91FF4C1F-AAC7-4407-878A-F567778B51EC}"/>
                </a:ext>
              </a:extLst>
            </p:cNvPr>
            <p:cNvSpPr txBox="1"/>
            <p:nvPr/>
          </p:nvSpPr>
          <p:spPr>
            <a:xfrm>
              <a:off x="5034147" y="6242653"/>
              <a:ext cx="3308919" cy="307777"/>
            </a:xfrm>
            <a:prstGeom prst="rect">
              <a:avLst/>
            </a:prstGeom>
            <a:noFill/>
          </p:spPr>
          <p:txBody>
            <a:bodyPr wrap="none" rtlCol="0">
              <a:spAutoFit/>
            </a:bodyPr>
            <a:lstStyle/>
            <a:p>
              <a:r>
                <a:rPr lang="en-US" sz="1400" dirty="0"/>
                <a:t>Melted zinc targets with a gold backing</a:t>
              </a:r>
            </a:p>
          </p:txBody>
        </p:sp>
      </p:grpSp>
      <p:grpSp>
        <p:nvGrpSpPr>
          <p:cNvPr id="15" name="Group 14">
            <a:extLst>
              <a:ext uri="{FF2B5EF4-FFF2-40B4-BE49-F238E27FC236}">
                <a16:creationId xmlns:a16="http://schemas.microsoft.com/office/drawing/2014/main" id="{2E69EAE8-73FC-46C9-B1AF-238214DB3F52}"/>
              </a:ext>
            </a:extLst>
          </p:cNvPr>
          <p:cNvGrpSpPr/>
          <p:nvPr/>
        </p:nvGrpSpPr>
        <p:grpSpPr>
          <a:xfrm>
            <a:off x="5845913" y="2674027"/>
            <a:ext cx="5684550" cy="3485478"/>
            <a:chOff x="6101051" y="1511877"/>
            <a:chExt cx="5684550" cy="3485478"/>
          </a:xfrm>
        </p:grpSpPr>
        <p:pic>
          <p:nvPicPr>
            <p:cNvPr id="5" name="Graphic 4">
              <a:extLst>
                <a:ext uri="{FF2B5EF4-FFF2-40B4-BE49-F238E27FC236}">
                  <a16:creationId xmlns:a16="http://schemas.microsoft.com/office/drawing/2014/main" id="{6DDB4E5B-E4D8-4C5B-B11D-0BCD87579FFA}"/>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r="55244"/>
            <a:stretch/>
          </p:blipFill>
          <p:spPr>
            <a:xfrm>
              <a:off x="6570458" y="1511877"/>
              <a:ext cx="5215143" cy="3184754"/>
            </a:xfrm>
            <a:prstGeom prst="rect">
              <a:avLst/>
            </a:prstGeom>
          </p:spPr>
        </p:pic>
        <p:sp>
          <p:nvSpPr>
            <p:cNvPr id="42" name="TextBox 41">
              <a:extLst>
                <a:ext uri="{FF2B5EF4-FFF2-40B4-BE49-F238E27FC236}">
                  <a16:creationId xmlns:a16="http://schemas.microsoft.com/office/drawing/2014/main" id="{AA700AAF-74CC-4BB2-8BA5-A5EE4EA3D829}"/>
                </a:ext>
              </a:extLst>
            </p:cNvPr>
            <p:cNvSpPr txBox="1"/>
            <p:nvPr/>
          </p:nvSpPr>
          <p:spPr>
            <a:xfrm>
              <a:off x="6101051" y="4689578"/>
              <a:ext cx="5518755" cy="307777"/>
            </a:xfrm>
            <a:prstGeom prst="rect">
              <a:avLst/>
            </a:prstGeom>
            <a:noFill/>
          </p:spPr>
          <p:txBody>
            <a:bodyPr wrap="none" rtlCol="0">
              <a:spAutoFit/>
            </a:bodyPr>
            <a:lstStyle/>
            <a:p>
              <a:r>
                <a:rPr lang="en-US" sz="1400" dirty="0"/>
                <a:t>Temperature profile of a target when using different beam currents </a:t>
              </a:r>
            </a:p>
          </p:txBody>
        </p:sp>
      </p:grpSp>
      <p:sp>
        <p:nvSpPr>
          <p:cNvPr id="3" name="Datumsplatzhalter 4">
            <a:extLst>
              <a:ext uri="{FF2B5EF4-FFF2-40B4-BE49-F238E27FC236}">
                <a16:creationId xmlns:a16="http://schemas.microsoft.com/office/drawing/2014/main" id="{73F7B8FC-C18A-AB55-2BB1-B1BD16E82074}"/>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14" name="Fußzeilenplatzhalter 5">
            <a:extLst>
              <a:ext uri="{FF2B5EF4-FFF2-40B4-BE49-F238E27FC236}">
                <a16:creationId xmlns:a16="http://schemas.microsoft.com/office/drawing/2014/main" id="{AF3B6599-CBC8-F684-8326-9BABFE63946B}"/>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spTree>
    <p:extLst>
      <p:ext uri="{BB962C8B-B14F-4D97-AF65-F5344CB8AC3E}">
        <p14:creationId xmlns:p14="http://schemas.microsoft.com/office/powerpoint/2010/main" val="994868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EDF304-6992-47C2-A1A2-F2FD4A184F47}"/>
              </a:ext>
            </a:extLst>
          </p:cNvPr>
          <p:cNvSpPr>
            <a:spLocks noGrp="1"/>
          </p:cNvSpPr>
          <p:nvPr>
            <p:ph type="title"/>
          </p:nvPr>
        </p:nvSpPr>
        <p:spPr/>
        <p:txBody>
          <a:bodyPr>
            <a:normAutofit fontScale="90000"/>
          </a:bodyPr>
          <a:lstStyle/>
          <a:p>
            <a:r>
              <a:rPr lang="en-US" dirty="0"/>
              <a:t>Radiochemical Purification</a:t>
            </a:r>
          </a:p>
        </p:txBody>
      </p:sp>
      <p:sp>
        <p:nvSpPr>
          <p:cNvPr id="8" name="Slide Number Placeholder 7">
            <a:extLst>
              <a:ext uri="{FF2B5EF4-FFF2-40B4-BE49-F238E27FC236}">
                <a16:creationId xmlns:a16="http://schemas.microsoft.com/office/drawing/2014/main" id="{A6DBA90F-C781-4F57-902B-F326AA011B48}"/>
              </a:ext>
            </a:extLst>
          </p:cNvPr>
          <p:cNvSpPr>
            <a:spLocks noGrp="1"/>
          </p:cNvSpPr>
          <p:nvPr>
            <p:ph type="sldNum" sz="quarter" idx="12"/>
          </p:nvPr>
        </p:nvSpPr>
        <p:spPr/>
        <p:txBody>
          <a:bodyPr/>
          <a:lstStyle/>
          <a:p>
            <a:r>
              <a:rPr lang="en-US" noProof="0" dirty="0"/>
              <a:t>20</a:t>
            </a:r>
          </a:p>
        </p:txBody>
      </p:sp>
      <p:sp>
        <p:nvSpPr>
          <p:cNvPr id="9" name="Subtitle 8">
            <a:extLst>
              <a:ext uri="{FF2B5EF4-FFF2-40B4-BE49-F238E27FC236}">
                <a16:creationId xmlns:a16="http://schemas.microsoft.com/office/drawing/2014/main" id="{02E89D29-BBF0-4D49-AEBE-8487BBF413BC}"/>
              </a:ext>
            </a:extLst>
          </p:cNvPr>
          <p:cNvSpPr>
            <a:spLocks noGrp="1"/>
          </p:cNvSpPr>
          <p:nvPr>
            <p:ph type="subTitle" idx="13"/>
          </p:nvPr>
        </p:nvSpPr>
        <p:spPr/>
        <p:txBody>
          <a:bodyPr/>
          <a:lstStyle/>
          <a:p>
            <a:r>
              <a:rPr lang="en-US" dirty="0"/>
              <a:t>Radionuclide extraction – </a:t>
            </a:r>
            <a:r>
              <a:rPr lang="en-US" baseline="30000" dirty="0"/>
              <a:t>67</a:t>
            </a:r>
            <a:r>
              <a:rPr lang="en-US" dirty="0"/>
              <a:t>Cu</a:t>
            </a:r>
          </a:p>
        </p:txBody>
      </p:sp>
      <p:sp>
        <p:nvSpPr>
          <p:cNvPr id="14" name="Content Placeholder 4">
            <a:extLst>
              <a:ext uri="{FF2B5EF4-FFF2-40B4-BE49-F238E27FC236}">
                <a16:creationId xmlns:a16="http://schemas.microsoft.com/office/drawing/2014/main" id="{4073A050-9ECA-47A0-82EA-66110B8ED195}"/>
              </a:ext>
            </a:extLst>
          </p:cNvPr>
          <p:cNvSpPr txBox="1">
            <a:spLocks/>
          </p:cNvSpPr>
          <p:nvPr/>
        </p:nvSpPr>
        <p:spPr>
          <a:xfrm>
            <a:off x="3819460" y="1953497"/>
            <a:ext cx="4160134" cy="457466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2286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3pPr>
            <a:lvl4pPr marL="5334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4pPr>
            <a:lvl5pPr marL="901700" indent="-2286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en-US" dirty="0"/>
              <a:t>8-15 h decay time after irradiation (decay of shorter-lived radionuclides)</a:t>
            </a:r>
          </a:p>
          <a:p>
            <a:pPr algn="ctr">
              <a:lnSpc>
                <a:spcPct val="150000"/>
              </a:lnSpc>
            </a:pPr>
            <a:endParaRPr lang="en-US" b="1" dirty="0"/>
          </a:p>
          <a:p>
            <a:pPr algn="ctr">
              <a:lnSpc>
                <a:spcPct val="150000"/>
              </a:lnSpc>
            </a:pPr>
            <a:r>
              <a:rPr lang="en-US" b="1" dirty="0"/>
              <a:t>Two separation columns: </a:t>
            </a:r>
            <a:r>
              <a:rPr lang="en-US" dirty="0"/>
              <a:t>AG-1x8+TK221 and TK201</a:t>
            </a:r>
          </a:p>
          <a:p>
            <a:pPr algn="ctr">
              <a:lnSpc>
                <a:spcPct val="150000"/>
              </a:lnSpc>
            </a:pPr>
            <a:endParaRPr lang="en-US" dirty="0">
              <a:sym typeface="Wingdings" panose="05000000000000000000" pitchFamily="2" charset="2"/>
            </a:endParaRPr>
          </a:p>
          <a:p>
            <a:pPr algn="ctr">
              <a:lnSpc>
                <a:spcPct val="150000"/>
              </a:lnSpc>
            </a:pPr>
            <a:r>
              <a:rPr lang="en-US" dirty="0">
                <a:sym typeface="Wingdings" panose="05000000000000000000" pitchFamily="2" charset="2"/>
              </a:rPr>
              <a:t>Overall Efficiency: above </a:t>
            </a:r>
            <a:r>
              <a:rPr lang="en-US" b="1" dirty="0">
                <a:sym typeface="Wingdings" panose="05000000000000000000" pitchFamily="2" charset="2"/>
              </a:rPr>
              <a:t>75%</a:t>
            </a:r>
          </a:p>
          <a:p>
            <a:pPr lvl="2" indent="0" algn="ctr">
              <a:buNone/>
            </a:pPr>
            <a:endParaRPr lang="en-US" b="1" dirty="0">
              <a:sym typeface="Wingdings" panose="05000000000000000000" pitchFamily="2" charset="2"/>
            </a:endParaRPr>
          </a:p>
        </p:txBody>
      </p:sp>
      <p:sp>
        <p:nvSpPr>
          <p:cNvPr id="17" name="Rectangle 16">
            <a:extLst>
              <a:ext uri="{FF2B5EF4-FFF2-40B4-BE49-F238E27FC236}">
                <a16:creationId xmlns:a16="http://schemas.microsoft.com/office/drawing/2014/main" id="{8C692E90-8DD9-47D7-8FC5-E15FFA768192}"/>
              </a:ext>
            </a:extLst>
          </p:cNvPr>
          <p:cNvSpPr>
            <a:spLocks noChangeArrowheads="1"/>
          </p:cNvSpPr>
          <p:nvPr/>
        </p:nvSpPr>
        <p:spPr bwMode="auto">
          <a:xfrm>
            <a:off x="495530" y="6085995"/>
            <a:ext cx="53643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de-DE" sz="1000" dirty="0">
                <a:solidFill>
                  <a:schemeClr val="tx1">
                    <a:lumMod val="50000"/>
                    <a:lumOff val="50000"/>
                  </a:schemeClr>
                </a:solidFill>
              </a:rPr>
              <a:t>Brühlmann, S.A., et </a:t>
            </a:r>
            <a:r>
              <a:rPr lang="en-US" altLang="de-DE" sz="1000" i="1" dirty="0">
                <a:solidFill>
                  <a:schemeClr val="tx1">
                    <a:lumMod val="50000"/>
                    <a:lumOff val="50000"/>
                  </a:schemeClr>
                </a:solidFill>
              </a:rPr>
              <a:t>al.</a:t>
            </a:r>
            <a:r>
              <a:rPr lang="en-US" altLang="de-DE" sz="1000" dirty="0">
                <a:solidFill>
                  <a:schemeClr val="tx1">
                    <a:lumMod val="50000"/>
                    <a:lumOff val="50000"/>
                  </a:schemeClr>
                </a:solidFill>
              </a:rPr>
              <a:t> </a:t>
            </a:r>
            <a:r>
              <a:rPr lang="en-US" altLang="de-DE" sz="1000" i="1" dirty="0">
                <a:solidFill>
                  <a:schemeClr val="tx1">
                    <a:lumMod val="50000"/>
                    <a:lumOff val="50000"/>
                  </a:schemeClr>
                </a:solidFill>
              </a:rPr>
              <a:t>EJNMMI </a:t>
            </a:r>
            <a:r>
              <a:rPr lang="en-US" altLang="de-DE" sz="1000" i="1" dirty="0" err="1">
                <a:solidFill>
                  <a:schemeClr val="tx1">
                    <a:lumMod val="50000"/>
                    <a:lumOff val="50000"/>
                  </a:schemeClr>
                </a:solidFill>
              </a:rPr>
              <a:t>radiopharm</a:t>
            </a:r>
            <a:r>
              <a:rPr lang="en-US" altLang="de-DE" sz="1000" i="1" dirty="0">
                <a:solidFill>
                  <a:schemeClr val="tx1">
                    <a:lumMod val="50000"/>
                    <a:lumOff val="50000"/>
                  </a:schemeClr>
                </a:solidFill>
              </a:rPr>
              <a:t>. chem.</a:t>
            </a:r>
            <a:r>
              <a:rPr lang="en-US" altLang="de-DE" sz="1000" dirty="0">
                <a:solidFill>
                  <a:schemeClr val="tx1">
                    <a:lumMod val="50000"/>
                    <a:lumOff val="50000"/>
                  </a:schemeClr>
                </a:solidFill>
              </a:rPr>
              <a:t> </a:t>
            </a:r>
            <a:r>
              <a:rPr lang="en-US" altLang="de-DE" sz="1000" b="1" dirty="0">
                <a:solidFill>
                  <a:schemeClr val="tx1">
                    <a:lumMod val="50000"/>
                    <a:lumOff val="50000"/>
                  </a:schemeClr>
                </a:solidFill>
              </a:rPr>
              <a:t>2024</a:t>
            </a:r>
            <a:r>
              <a:rPr lang="en-US" altLang="de-DE" sz="1000" dirty="0">
                <a:solidFill>
                  <a:schemeClr val="tx1">
                    <a:lumMod val="50000"/>
                    <a:lumOff val="50000"/>
                  </a:schemeClr>
                </a:solidFill>
              </a:rPr>
              <a:t>, 9, 3.</a:t>
            </a:r>
          </a:p>
        </p:txBody>
      </p:sp>
      <p:grpSp>
        <p:nvGrpSpPr>
          <p:cNvPr id="2" name="Group 1">
            <a:extLst>
              <a:ext uri="{FF2B5EF4-FFF2-40B4-BE49-F238E27FC236}">
                <a16:creationId xmlns:a16="http://schemas.microsoft.com/office/drawing/2014/main" id="{0350900F-7A7B-42A4-AB49-F3A556648744}"/>
              </a:ext>
            </a:extLst>
          </p:cNvPr>
          <p:cNvGrpSpPr/>
          <p:nvPr/>
        </p:nvGrpSpPr>
        <p:grpSpPr>
          <a:xfrm>
            <a:off x="10981764" y="-29791"/>
            <a:ext cx="1036518" cy="838059"/>
            <a:chOff x="10981764" y="-29791"/>
            <a:chExt cx="1036518" cy="838059"/>
          </a:xfrm>
        </p:grpSpPr>
        <p:pic>
          <p:nvPicPr>
            <p:cNvPr id="11" name="Graphic 10" descr="Flask">
              <a:extLst>
                <a:ext uri="{FF2B5EF4-FFF2-40B4-BE49-F238E27FC236}">
                  <a16:creationId xmlns:a16="http://schemas.microsoft.com/office/drawing/2014/main" id="{528E76BD-25CB-4791-868A-B061956D82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81764" y="-29791"/>
              <a:ext cx="838059" cy="838059"/>
            </a:xfrm>
            <a:prstGeom prst="rect">
              <a:avLst/>
            </a:prstGeom>
          </p:spPr>
        </p:pic>
        <p:pic>
          <p:nvPicPr>
            <p:cNvPr id="12" name="Graphic 11" descr="Atom">
              <a:extLst>
                <a:ext uri="{FF2B5EF4-FFF2-40B4-BE49-F238E27FC236}">
                  <a16:creationId xmlns:a16="http://schemas.microsoft.com/office/drawing/2014/main" id="{B3CA5A40-658E-49CB-912E-12B2FA53EC4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21363" y="300307"/>
              <a:ext cx="396919" cy="396919"/>
            </a:xfrm>
            <a:prstGeom prst="rect">
              <a:avLst/>
            </a:prstGeom>
          </p:spPr>
        </p:pic>
        <p:pic>
          <p:nvPicPr>
            <p:cNvPr id="18" name="Graphic 17" descr="Radioactive">
              <a:extLst>
                <a:ext uri="{FF2B5EF4-FFF2-40B4-BE49-F238E27FC236}">
                  <a16:creationId xmlns:a16="http://schemas.microsoft.com/office/drawing/2014/main" id="{074A57CD-AE81-4651-8061-DB279A04BB1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282400" y="529200"/>
              <a:ext cx="243837" cy="243837"/>
            </a:xfrm>
            <a:prstGeom prst="rect">
              <a:avLst/>
            </a:prstGeom>
          </p:spPr>
        </p:pic>
      </p:grpSp>
      <p:pic>
        <p:nvPicPr>
          <p:cNvPr id="19" name="Picture 18">
            <a:extLst>
              <a:ext uri="{FF2B5EF4-FFF2-40B4-BE49-F238E27FC236}">
                <a16:creationId xmlns:a16="http://schemas.microsoft.com/office/drawing/2014/main" id="{0DCD9682-4BC7-0E6E-A65C-A3974F17030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58148" y="1913393"/>
            <a:ext cx="4160134" cy="2799270"/>
          </a:xfrm>
          <a:prstGeom prst="rect">
            <a:avLst/>
          </a:prstGeom>
        </p:spPr>
      </p:pic>
      <p:sp>
        <p:nvSpPr>
          <p:cNvPr id="21" name="TextBox 20">
            <a:extLst>
              <a:ext uri="{FF2B5EF4-FFF2-40B4-BE49-F238E27FC236}">
                <a16:creationId xmlns:a16="http://schemas.microsoft.com/office/drawing/2014/main" id="{5DFDF4ED-737E-FC24-C7F2-FF6B7B91281F}"/>
              </a:ext>
            </a:extLst>
          </p:cNvPr>
          <p:cNvSpPr txBox="1"/>
          <p:nvPr/>
        </p:nvSpPr>
        <p:spPr>
          <a:xfrm>
            <a:off x="8660859" y="4994938"/>
            <a:ext cx="3090911" cy="307777"/>
          </a:xfrm>
          <a:prstGeom prst="rect">
            <a:avLst/>
          </a:prstGeom>
          <a:noFill/>
        </p:spPr>
        <p:txBody>
          <a:bodyPr wrap="none" rtlCol="0">
            <a:spAutoFit/>
          </a:bodyPr>
          <a:lstStyle/>
          <a:p>
            <a:r>
              <a:rPr lang="en-US" sz="1400" dirty="0"/>
              <a:t>2-Step Purification Scheme for </a:t>
            </a:r>
            <a:r>
              <a:rPr lang="en-US" sz="1400" baseline="30000" dirty="0"/>
              <a:t>67</a:t>
            </a:r>
            <a:r>
              <a:rPr lang="en-US" sz="1400" dirty="0"/>
              <a:t>Cu</a:t>
            </a:r>
          </a:p>
        </p:txBody>
      </p:sp>
      <p:sp>
        <p:nvSpPr>
          <p:cNvPr id="3" name="Datumsplatzhalter 4">
            <a:extLst>
              <a:ext uri="{FF2B5EF4-FFF2-40B4-BE49-F238E27FC236}">
                <a16:creationId xmlns:a16="http://schemas.microsoft.com/office/drawing/2014/main" id="{0D630FF5-7DE0-3B34-F822-D0152ECDECBB}"/>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5" name="Fußzeilenplatzhalter 5">
            <a:extLst>
              <a:ext uri="{FF2B5EF4-FFF2-40B4-BE49-F238E27FC236}">
                <a16:creationId xmlns:a16="http://schemas.microsoft.com/office/drawing/2014/main" id="{CE2E1FCF-CD88-99D1-161E-7061DA259356}"/>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pic>
        <p:nvPicPr>
          <p:cNvPr id="10" name="Picture 9">
            <a:extLst>
              <a:ext uri="{FF2B5EF4-FFF2-40B4-BE49-F238E27FC236}">
                <a16:creationId xmlns:a16="http://schemas.microsoft.com/office/drawing/2014/main" id="{BFC8CB5C-8B05-8DFC-06F2-7A91E9CC72B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8771" y="1654515"/>
            <a:ext cx="2754176" cy="3679048"/>
          </a:xfrm>
          <a:prstGeom prst="rect">
            <a:avLst/>
          </a:prstGeom>
        </p:spPr>
      </p:pic>
      <p:sp>
        <p:nvSpPr>
          <p:cNvPr id="13" name="TextBox 12">
            <a:extLst>
              <a:ext uri="{FF2B5EF4-FFF2-40B4-BE49-F238E27FC236}">
                <a16:creationId xmlns:a16="http://schemas.microsoft.com/office/drawing/2014/main" id="{ED71835C-8166-A31D-EBB0-BAAE039320E6}"/>
              </a:ext>
            </a:extLst>
          </p:cNvPr>
          <p:cNvSpPr txBox="1"/>
          <p:nvPr/>
        </p:nvSpPr>
        <p:spPr>
          <a:xfrm>
            <a:off x="1007419" y="5465476"/>
            <a:ext cx="2379177" cy="307777"/>
          </a:xfrm>
          <a:prstGeom prst="rect">
            <a:avLst/>
          </a:prstGeom>
          <a:noFill/>
        </p:spPr>
        <p:txBody>
          <a:bodyPr wrap="none" rtlCol="0">
            <a:spAutoFit/>
          </a:bodyPr>
          <a:lstStyle/>
          <a:p>
            <a:r>
              <a:rPr lang="en-US" sz="1400" dirty="0"/>
              <a:t>Purification Module for </a:t>
            </a:r>
            <a:r>
              <a:rPr lang="en-US" sz="1400" baseline="30000" dirty="0"/>
              <a:t>67</a:t>
            </a:r>
            <a:r>
              <a:rPr lang="en-US" sz="1400" dirty="0"/>
              <a:t>Cu</a:t>
            </a:r>
          </a:p>
        </p:txBody>
      </p:sp>
    </p:spTree>
    <p:extLst>
      <p:ext uri="{BB962C8B-B14F-4D97-AF65-F5344CB8AC3E}">
        <p14:creationId xmlns:p14="http://schemas.microsoft.com/office/powerpoint/2010/main" val="36766369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D48A859-7BF9-42CB-84E0-79594481E6A4}"/>
              </a:ext>
            </a:extLst>
          </p:cNvPr>
          <p:cNvSpPr>
            <a:spLocks noGrp="1"/>
          </p:cNvSpPr>
          <p:nvPr>
            <p:ph type="title"/>
          </p:nvPr>
        </p:nvSpPr>
        <p:spPr/>
        <p:txBody>
          <a:bodyPr>
            <a:normAutofit fontScale="90000"/>
          </a:bodyPr>
          <a:lstStyle/>
          <a:p>
            <a:r>
              <a:rPr lang="en-US" dirty="0"/>
              <a:t>Product Characterization – Quality Control</a:t>
            </a:r>
          </a:p>
        </p:txBody>
      </p:sp>
      <mc:AlternateContent xmlns:mc="http://schemas.openxmlformats.org/markup-compatibility/2006" xmlns:a14="http://schemas.microsoft.com/office/drawing/2010/main">
        <mc:Choice Requires="a14">
          <p:sp>
            <p:nvSpPr>
              <p:cNvPr id="13" name="Content Placeholder 12">
                <a:extLst>
                  <a:ext uri="{FF2B5EF4-FFF2-40B4-BE49-F238E27FC236}">
                    <a16:creationId xmlns:a16="http://schemas.microsoft.com/office/drawing/2014/main" id="{072F0BF9-4436-4268-AFF0-0C8250020C66}"/>
                  </a:ext>
                </a:extLst>
              </p:cNvPr>
              <p:cNvSpPr>
                <a:spLocks noGrp="1"/>
              </p:cNvSpPr>
              <p:nvPr>
                <p:ph idx="1"/>
              </p:nvPr>
            </p:nvSpPr>
            <p:spPr>
              <a:xfrm>
                <a:off x="698501" y="1535723"/>
                <a:ext cx="11087100" cy="4454735"/>
              </a:xfrm>
            </p:spPr>
            <p:txBody>
              <a:bodyPr/>
              <a:lstStyle/>
              <a:p>
                <a:r>
                  <a:rPr lang="en-US" dirty="0"/>
                  <a:t>The </a:t>
                </a:r>
                <a:r>
                  <a:rPr lang="en-US" dirty="0" err="1"/>
                  <a:t>radionuclidic</a:t>
                </a:r>
                <a:r>
                  <a:rPr lang="en-US" dirty="0"/>
                  <a:t> purity (RNP) is the ratio of the activity of the main product and the total activity of the sample, that is, the activity of the product and all side products also present:</a:t>
                </a:r>
              </a:p>
              <a:p>
                <a:endParaRPr lang="en-US" dirty="0"/>
              </a:p>
              <a:p>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𝑅𝑁𝑃</m:t>
                      </m:r>
                      <m:r>
                        <a:rPr lang="en-US" b="0" i="1" smtClean="0">
                          <a:latin typeface="Cambria Math" panose="02040503050406030204" pitchFamily="18" charset="0"/>
                        </a:rPr>
                        <m:t>=</m:t>
                      </m:r>
                      <m:f>
                        <m:fPr>
                          <m:ctrlPr>
                            <a:rPr lang="en-US" i="1">
                              <a:latin typeface="Cambria Math" panose="02040503050406030204" pitchFamily="18" charset="0"/>
                            </a:rPr>
                          </m:ctrlPr>
                        </m:fPr>
                        <m:num>
                          <m:r>
                            <a:rPr lang="en-US" i="1" smtClean="0">
                              <a:latin typeface="Cambria Math" panose="02040503050406030204" pitchFamily="18" charset="0"/>
                            </a:rPr>
                            <m:t>𝐴</m:t>
                          </m:r>
                          <m:r>
                            <a:rPr lang="en-US" i="1" baseline="-25000" smtClean="0">
                              <a:latin typeface="Cambria Math" panose="02040503050406030204" pitchFamily="18" charset="0"/>
                            </a:rPr>
                            <m:t>𝑃𝑟𝑜𝑑𝑢𝑐𝑡</m:t>
                          </m:r>
                        </m:num>
                        <m:den>
                          <m:r>
                            <a:rPr lang="en-US" b="0" i="1" smtClean="0">
                              <a:latin typeface="Cambria Math" panose="02040503050406030204" pitchFamily="18" charset="0"/>
                            </a:rPr>
                            <m:t>𝐴</m:t>
                          </m:r>
                          <m:r>
                            <a:rPr lang="en-US" b="0" i="1" baseline="-25000" smtClean="0">
                              <a:latin typeface="Cambria Math" panose="02040503050406030204" pitchFamily="18" charset="0"/>
                            </a:rPr>
                            <m:t>𝑃𝑟𝑜𝑑𝑢𝑐𝑡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de-DE" b="0" i="1" smtClean="0">
                                  <a:latin typeface="Cambria Math" panose="02040503050406030204" pitchFamily="18" charset="0"/>
                                </a:rPr>
                                <m:t>𝐴</m:t>
                              </m:r>
                            </m:e>
                            <m:sub>
                              <m:r>
                                <a:rPr lang="de-DE" b="0" i="1" smtClean="0">
                                  <a:latin typeface="Cambria Math" panose="02040503050406030204" pitchFamily="18" charset="0"/>
                                </a:rPr>
                                <m:t>𝑆𝑖𝑑𝑒𝑝𝑟𝑜𝑑𝑢𝑐𝑡𝑠</m:t>
                              </m:r>
                            </m:sub>
                          </m:sSub>
                        </m:den>
                      </m:f>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100%</m:t>
                      </m:r>
                    </m:oMath>
                  </m:oMathPara>
                </a14:m>
                <a:endParaRPr lang="en-US" b="0" dirty="0">
                  <a:ea typeface="Cambria Math" panose="02040503050406030204" pitchFamily="18" charset="0"/>
                </a:endParaRPr>
              </a:p>
              <a:p>
                <a:endParaRPr lang="en-US" dirty="0"/>
              </a:p>
              <a:p>
                <a:endParaRPr lang="en-US" dirty="0"/>
              </a:p>
              <a:p>
                <a:endParaRPr lang="en-US" dirty="0"/>
              </a:p>
              <a:p>
                <a:pPr marL="285750" indent="-285750">
                  <a:buFont typeface="Wingdings" panose="05000000000000000000" pitchFamily="2" charset="2"/>
                  <a:buChar char="§"/>
                </a:pPr>
                <a:r>
                  <a:rPr lang="en-US" dirty="0"/>
                  <a:t>This parameter is usually requested to be over 95% or higher, depending on the radionuclide. It can be determined by performing gamma-spectroscopic measurements.</a:t>
                </a:r>
              </a:p>
            </p:txBody>
          </p:sp>
        </mc:Choice>
        <mc:Fallback xmlns="">
          <p:sp>
            <p:nvSpPr>
              <p:cNvPr id="13" name="Content Placeholder 12">
                <a:extLst>
                  <a:ext uri="{FF2B5EF4-FFF2-40B4-BE49-F238E27FC236}">
                    <a16:creationId xmlns:a16="http://schemas.microsoft.com/office/drawing/2014/main" id="{072F0BF9-4436-4268-AFF0-0C8250020C66}"/>
                  </a:ext>
                </a:extLst>
              </p:cNvPr>
              <p:cNvSpPr>
                <a:spLocks noGrp="1" noRot="1" noChangeAspect="1" noMove="1" noResize="1" noEditPoints="1" noAdjustHandles="1" noChangeArrowheads="1" noChangeShapeType="1" noTextEdit="1"/>
              </p:cNvSpPr>
              <p:nvPr>
                <p:ph idx="1"/>
              </p:nvPr>
            </p:nvSpPr>
            <p:spPr>
              <a:xfrm>
                <a:off x="698501" y="1535723"/>
                <a:ext cx="11087100" cy="4454735"/>
              </a:xfrm>
              <a:blipFill>
                <a:blip r:embed="rId3"/>
                <a:stretch>
                  <a:fillRect l="-1320" t="-1778"/>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8C4BE8D8-62EF-4188-9EF5-B39DD50290AC}"/>
              </a:ext>
            </a:extLst>
          </p:cNvPr>
          <p:cNvSpPr>
            <a:spLocks noGrp="1"/>
          </p:cNvSpPr>
          <p:nvPr>
            <p:ph type="sldNum" sz="quarter" idx="12"/>
          </p:nvPr>
        </p:nvSpPr>
        <p:spPr/>
        <p:txBody>
          <a:bodyPr/>
          <a:lstStyle/>
          <a:p>
            <a:fld id="{EBEB721F-1515-4815-8BAC-2C06E19CB9A5}" type="slidenum">
              <a:rPr lang="en-US" noProof="0" smtClean="0"/>
              <a:t>21</a:t>
            </a:fld>
            <a:endParaRPr lang="en-US" noProof="0" dirty="0"/>
          </a:p>
        </p:txBody>
      </p:sp>
      <p:sp>
        <p:nvSpPr>
          <p:cNvPr id="14" name="Subtitle 13">
            <a:extLst>
              <a:ext uri="{FF2B5EF4-FFF2-40B4-BE49-F238E27FC236}">
                <a16:creationId xmlns:a16="http://schemas.microsoft.com/office/drawing/2014/main" id="{F0C542FD-3B58-4895-8A4E-33C38A9A9F51}"/>
              </a:ext>
            </a:extLst>
          </p:cNvPr>
          <p:cNvSpPr>
            <a:spLocks noGrp="1"/>
          </p:cNvSpPr>
          <p:nvPr>
            <p:ph type="subTitle" idx="13"/>
          </p:nvPr>
        </p:nvSpPr>
        <p:spPr/>
        <p:txBody>
          <a:bodyPr/>
          <a:lstStyle/>
          <a:p>
            <a:r>
              <a:rPr lang="de-DE" dirty="0"/>
              <a:t>R</a:t>
            </a:r>
            <a:r>
              <a:rPr lang="en-US" dirty="0" err="1"/>
              <a:t>adionuclidic</a:t>
            </a:r>
            <a:r>
              <a:rPr lang="en-US" dirty="0"/>
              <a:t> Purity – Radioactive Impurities</a:t>
            </a:r>
          </a:p>
        </p:txBody>
      </p:sp>
      <p:pic>
        <p:nvPicPr>
          <p:cNvPr id="21" name="Graphic 20" descr="Checklist">
            <a:extLst>
              <a:ext uri="{FF2B5EF4-FFF2-40B4-BE49-F238E27FC236}">
                <a16:creationId xmlns:a16="http://schemas.microsoft.com/office/drawing/2014/main" id="{7D333E5F-C41E-4D83-AB5C-5E410DF47FD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98184" y="37546"/>
            <a:ext cx="893816" cy="893816"/>
          </a:xfrm>
          <a:prstGeom prst="rect">
            <a:avLst/>
          </a:prstGeom>
        </p:spPr>
      </p:pic>
      <p:pic>
        <p:nvPicPr>
          <p:cNvPr id="19" name="Graphic 18">
            <a:extLst>
              <a:ext uri="{FF2B5EF4-FFF2-40B4-BE49-F238E27FC236}">
                <a16:creationId xmlns:a16="http://schemas.microsoft.com/office/drawing/2014/main" id="{A472F662-8663-4381-B5E6-3414EB5E5265}"/>
              </a:ext>
            </a:extLst>
          </p:cNvPr>
          <p:cNvPicPr>
            <a:picLocks noChangeAspect="1"/>
          </p:cNvPicPr>
          <p:nvPr/>
        </p:nvPicPr>
        <p:blipFill rotWithShape="1">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l="72600" r="9400"/>
          <a:stretch/>
        </p:blipFill>
        <p:spPr>
          <a:xfrm>
            <a:off x="10351009" y="2465294"/>
            <a:ext cx="761361" cy="1927411"/>
          </a:xfrm>
          <a:prstGeom prst="rect">
            <a:avLst/>
          </a:prstGeom>
        </p:spPr>
      </p:pic>
      <p:pic>
        <p:nvPicPr>
          <p:cNvPr id="22" name="Graphic 21">
            <a:extLst>
              <a:ext uri="{FF2B5EF4-FFF2-40B4-BE49-F238E27FC236}">
                <a16:creationId xmlns:a16="http://schemas.microsoft.com/office/drawing/2014/main" id="{28C865B8-6A5D-4A42-90C1-12BA07D2FC4F}"/>
              </a:ext>
            </a:extLst>
          </p:cNvPr>
          <p:cNvPicPr>
            <a:picLocks noChangeAspect="1"/>
          </p:cNvPicPr>
          <p:nvPr/>
        </p:nvPicPr>
        <p:blipFill rotWithShape="1">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l="72675" r="9325"/>
          <a:stretch/>
        </p:blipFill>
        <p:spPr>
          <a:xfrm>
            <a:off x="8709153" y="1965458"/>
            <a:ext cx="761361" cy="1927412"/>
          </a:xfrm>
          <a:prstGeom prst="rect">
            <a:avLst/>
          </a:prstGeom>
        </p:spPr>
      </p:pic>
      <p:sp>
        <p:nvSpPr>
          <p:cNvPr id="23" name="TextBox 22">
            <a:extLst>
              <a:ext uri="{FF2B5EF4-FFF2-40B4-BE49-F238E27FC236}">
                <a16:creationId xmlns:a16="http://schemas.microsoft.com/office/drawing/2014/main" id="{45077109-6A1E-421F-82A9-5E0712BB41C2}"/>
              </a:ext>
            </a:extLst>
          </p:cNvPr>
          <p:cNvSpPr txBox="1"/>
          <p:nvPr/>
        </p:nvSpPr>
        <p:spPr>
          <a:xfrm>
            <a:off x="8477930" y="3854098"/>
            <a:ext cx="1349344" cy="395814"/>
          </a:xfrm>
          <a:prstGeom prst="rect">
            <a:avLst/>
          </a:prstGeom>
          <a:noFill/>
        </p:spPr>
        <p:txBody>
          <a:bodyPr wrap="none" rtlCol="0">
            <a:spAutoFit/>
          </a:bodyPr>
          <a:lstStyle/>
          <a:p>
            <a:pPr algn="l">
              <a:lnSpc>
                <a:spcPct val="150000"/>
              </a:lnSpc>
            </a:pPr>
            <a:r>
              <a:rPr lang="en-US" sz="1500" b="1" i="1" dirty="0"/>
              <a:t>RNP = 100 %</a:t>
            </a:r>
            <a:endParaRPr lang="en-US" sz="1500" b="1" i="1" baseline="-25000" dirty="0"/>
          </a:p>
        </p:txBody>
      </p:sp>
      <p:sp>
        <p:nvSpPr>
          <p:cNvPr id="24" name="TextBox 23">
            <a:extLst>
              <a:ext uri="{FF2B5EF4-FFF2-40B4-BE49-F238E27FC236}">
                <a16:creationId xmlns:a16="http://schemas.microsoft.com/office/drawing/2014/main" id="{F61C3427-0868-46BC-905C-E3C777B2A1F7}"/>
              </a:ext>
            </a:extLst>
          </p:cNvPr>
          <p:cNvSpPr txBox="1"/>
          <p:nvPr/>
        </p:nvSpPr>
        <p:spPr>
          <a:xfrm>
            <a:off x="10144155" y="4337034"/>
            <a:ext cx="1349344" cy="395814"/>
          </a:xfrm>
          <a:prstGeom prst="rect">
            <a:avLst/>
          </a:prstGeom>
          <a:noFill/>
        </p:spPr>
        <p:txBody>
          <a:bodyPr wrap="none" rtlCol="0">
            <a:spAutoFit/>
          </a:bodyPr>
          <a:lstStyle/>
          <a:p>
            <a:pPr algn="l">
              <a:lnSpc>
                <a:spcPct val="150000"/>
              </a:lnSpc>
            </a:pPr>
            <a:r>
              <a:rPr lang="en-US" sz="1500" b="1" i="1" dirty="0"/>
              <a:t>RNP &lt; 100 %</a:t>
            </a:r>
            <a:endParaRPr lang="en-US" sz="1500" b="1" i="1" baseline="-25000" dirty="0"/>
          </a:p>
        </p:txBody>
      </p:sp>
      <p:sp>
        <p:nvSpPr>
          <p:cNvPr id="2" name="Datumsplatzhalter 4">
            <a:extLst>
              <a:ext uri="{FF2B5EF4-FFF2-40B4-BE49-F238E27FC236}">
                <a16:creationId xmlns:a16="http://schemas.microsoft.com/office/drawing/2014/main" id="{994A4F29-915D-B9B0-344C-CB2AA13DE42A}"/>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3" name="Fußzeilenplatzhalter 5">
            <a:extLst>
              <a:ext uri="{FF2B5EF4-FFF2-40B4-BE49-F238E27FC236}">
                <a16:creationId xmlns:a16="http://schemas.microsoft.com/office/drawing/2014/main" id="{181B800D-C709-BB0D-62EE-2FB19F0B2C31}"/>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spTree>
    <p:extLst>
      <p:ext uri="{BB962C8B-B14F-4D97-AF65-F5344CB8AC3E}">
        <p14:creationId xmlns:p14="http://schemas.microsoft.com/office/powerpoint/2010/main" val="525947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98501" y="492369"/>
            <a:ext cx="10329478" cy="409714"/>
          </a:xfrm>
        </p:spPr>
        <p:txBody>
          <a:bodyPr>
            <a:normAutofit fontScale="90000"/>
          </a:bodyPr>
          <a:lstStyle/>
          <a:p>
            <a:r>
              <a:rPr lang="en-US" dirty="0"/>
              <a:t>Product Characterization</a:t>
            </a:r>
          </a:p>
        </p:txBody>
      </p:sp>
      <p:sp>
        <p:nvSpPr>
          <p:cNvPr id="7" name="Foliennummernplatzhalter 6"/>
          <p:cNvSpPr>
            <a:spLocks noGrp="1"/>
          </p:cNvSpPr>
          <p:nvPr>
            <p:ph type="sldNum" sz="quarter" idx="12"/>
          </p:nvPr>
        </p:nvSpPr>
        <p:spPr/>
        <p:txBody>
          <a:bodyPr/>
          <a:lstStyle/>
          <a:p>
            <a:fld id="{EBEB721F-1515-4815-8BAC-2C06E19CB9A5}" type="slidenum">
              <a:rPr lang="en-US" smtClean="0"/>
              <a:t>22</a:t>
            </a:fld>
            <a:endParaRPr lang="en-US" dirty="0"/>
          </a:p>
        </p:txBody>
      </p:sp>
      <p:sp>
        <p:nvSpPr>
          <p:cNvPr id="4" name="Untertitel 3"/>
          <p:cNvSpPr>
            <a:spLocks noGrp="1"/>
          </p:cNvSpPr>
          <p:nvPr>
            <p:ph type="subTitle" idx="13"/>
          </p:nvPr>
        </p:nvSpPr>
        <p:spPr/>
        <p:txBody>
          <a:bodyPr>
            <a:noAutofit/>
          </a:bodyPr>
          <a:lstStyle/>
          <a:p>
            <a:r>
              <a:rPr lang="en-US" dirty="0" err="1"/>
              <a:t>Radionuclidic</a:t>
            </a:r>
            <a:r>
              <a:rPr lang="en-US" dirty="0"/>
              <a:t> Purity – </a:t>
            </a:r>
            <a:r>
              <a:rPr lang="en-US" baseline="30000" dirty="0"/>
              <a:t>67</a:t>
            </a:r>
            <a:r>
              <a:rPr lang="en-US" dirty="0"/>
              <a:t>Cu</a:t>
            </a:r>
          </a:p>
        </p:txBody>
      </p:sp>
      <p:pic>
        <p:nvPicPr>
          <p:cNvPr id="12" name="Picture 11">
            <a:extLst>
              <a:ext uri="{FF2B5EF4-FFF2-40B4-BE49-F238E27FC236}">
                <a16:creationId xmlns:a16="http://schemas.microsoft.com/office/drawing/2014/main" id="{B8A79F5B-0BC8-4F65-B9FC-DA66E65723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630" y="2235150"/>
            <a:ext cx="7671798" cy="3684063"/>
          </a:xfrm>
          <a:prstGeom prst="rect">
            <a:avLst/>
          </a:prstGeom>
        </p:spPr>
      </p:pic>
      <p:sp>
        <p:nvSpPr>
          <p:cNvPr id="14" name="TextBox 13">
            <a:extLst>
              <a:ext uri="{FF2B5EF4-FFF2-40B4-BE49-F238E27FC236}">
                <a16:creationId xmlns:a16="http://schemas.microsoft.com/office/drawing/2014/main" id="{1E05BD11-30AC-4C62-9592-2D0597546E67}"/>
              </a:ext>
            </a:extLst>
          </p:cNvPr>
          <p:cNvSpPr txBox="1"/>
          <p:nvPr/>
        </p:nvSpPr>
        <p:spPr>
          <a:xfrm>
            <a:off x="2869776" y="5923409"/>
            <a:ext cx="5997395" cy="307777"/>
          </a:xfrm>
          <a:prstGeom prst="rect">
            <a:avLst/>
          </a:prstGeom>
          <a:noFill/>
        </p:spPr>
        <p:txBody>
          <a:bodyPr wrap="square" rtlCol="0">
            <a:spAutoFit/>
          </a:bodyPr>
          <a:lstStyle/>
          <a:p>
            <a:r>
              <a:rPr lang="en-US" sz="1400" dirty="0"/>
              <a:t>Gamma-spectroscopy of the [</a:t>
            </a:r>
            <a:r>
              <a:rPr lang="en-US" sz="1400" baseline="30000" dirty="0"/>
              <a:t>67</a:t>
            </a:r>
            <a:r>
              <a:rPr lang="en-US" sz="1400" dirty="0"/>
              <a:t>Cu]CuCl</a:t>
            </a:r>
            <a:r>
              <a:rPr lang="en-US" sz="1400" baseline="-25000" dirty="0"/>
              <a:t>2</a:t>
            </a:r>
            <a:r>
              <a:rPr lang="en-US" sz="1400" dirty="0"/>
              <a:t> solution (14 h after irradiation). </a:t>
            </a:r>
            <a:endParaRPr lang="de-DE" sz="1400" dirty="0"/>
          </a:p>
        </p:txBody>
      </p:sp>
      <p:sp>
        <p:nvSpPr>
          <p:cNvPr id="3" name="Inhaltsplatzhalter 2"/>
          <p:cNvSpPr>
            <a:spLocks noGrp="1"/>
          </p:cNvSpPr>
          <p:nvPr>
            <p:ph idx="1"/>
          </p:nvPr>
        </p:nvSpPr>
        <p:spPr>
          <a:xfrm>
            <a:off x="698499" y="1419341"/>
            <a:ext cx="10767787" cy="811613"/>
          </a:xfrm>
        </p:spPr>
        <p:txBody>
          <a:bodyPr>
            <a:noAutofit/>
          </a:bodyPr>
          <a:lstStyle/>
          <a:p>
            <a:pPr>
              <a:lnSpc>
                <a:spcPct val="150000"/>
              </a:lnSpc>
              <a:buClr>
                <a:schemeClr val="tx2"/>
              </a:buClr>
            </a:pPr>
            <a:r>
              <a:rPr lang="en-US" dirty="0"/>
              <a:t>Main </a:t>
            </a:r>
            <a:r>
              <a:rPr lang="en-US" dirty="0" err="1"/>
              <a:t>radioimpurities</a:t>
            </a:r>
            <a:r>
              <a:rPr lang="en-US" dirty="0"/>
              <a:t>: </a:t>
            </a:r>
            <a:r>
              <a:rPr lang="en-US" baseline="30000" dirty="0"/>
              <a:t>61</a:t>
            </a:r>
            <a:r>
              <a:rPr lang="en-US" dirty="0"/>
              <a:t>Cu and </a:t>
            </a:r>
            <a:r>
              <a:rPr lang="en-US" baseline="30000" dirty="0"/>
              <a:t>64</a:t>
            </a:r>
            <a:r>
              <a:rPr lang="en-US" dirty="0"/>
              <a:t>Cu (shorter half-lives than </a:t>
            </a:r>
            <a:r>
              <a:rPr lang="en-US" baseline="30000" dirty="0"/>
              <a:t>67</a:t>
            </a:r>
            <a:r>
              <a:rPr lang="en-US" dirty="0"/>
              <a:t>Cu)</a:t>
            </a:r>
            <a:r>
              <a:rPr lang="en-US" dirty="0">
                <a:sym typeface="Wingdings" panose="05000000000000000000" pitchFamily="2" charset="2"/>
              </a:rPr>
              <a:t> </a:t>
            </a:r>
            <a:r>
              <a:rPr lang="en-US" dirty="0"/>
              <a:t>The RNP increases with the time</a:t>
            </a:r>
          </a:p>
          <a:p>
            <a:pPr marL="285750" indent="-285750">
              <a:lnSpc>
                <a:spcPct val="150000"/>
              </a:lnSpc>
              <a:buClr>
                <a:schemeClr val="tx2"/>
              </a:buClr>
              <a:buFont typeface="Wingdings" panose="05000000000000000000" pitchFamily="2" charset="2"/>
              <a:buChar char="§"/>
            </a:pPr>
            <a:r>
              <a:rPr lang="en-US" dirty="0"/>
              <a:t>&gt;99 % 18 h after irradiation, &gt;99.5 % 24 h after irradiation</a:t>
            </a:r>
          </a:p>
        </p:txBody>
      </p:sp>
      <p:pic>
        <p:nvPicPr>
          <p:cNvPr id="20" name="Graphic 19" descr="Checklist">
            <a:extLst>
              <a:ext uri="{FF2B5EF4-FFF2-40B4-BE49-F238E27FC236}">
                <a16:creationId xmlns:a16="http://schemas.microsoft.com/office/drawing/2014/main" id="{197A1A64-24AA-4EEC-9C2B-FAF4683C242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98184" y="37546"/>
            <a:ext cx="893816" cy="893816"/>
          </a:xfrm>
          <a:prstGeom prst="rect">
            <a:avLst/>
          </a:prstGeom>
        </p:spPr>
      </p:pic>
      <p:sp>
        <p:nvSpPr>
          <p:cNvPr id="11" name="Rectangle 10">
            <a:extLst>
              <a:ext uri="{FF2B5EF4-FFF2-40B4-BE49-F238E27FC236}">
                <a16:creationId xmlns:a16="http://schemas.microsoft.com/office/drawing/2014/main" id="{7BF9AC47-38BA-4496-B168-9A305FBFDE70}"/>
              </a:ext>
            </a:extLst>
          </p:cNvPr>
          <p:cNvSpPr>
            <a:spLocks noChangeArrowheads="1"/>
          </p:cNvSpPr>
          <p:nvPr/>
        </p:nvSpPr>
        <p:spPr bwMode="auto">
          <a:xfrm>
            <a:off x="431680" y="6204589"/>
            <a:ext cx="114174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de-DE" sz="1000" dirty="0">
                <a:solidFill>
                  <a:schemeClr val="tx1">
                    <a:lumMod val="50000"/>
                    <a:lumOff val="50000"/>
                  </a:schemeClr>
                </a:solidFill>
              </a:rPr>
              <a:t>Brühlmann, S.A., et </a:t>
            </a:r>
            <a:r>
              <a:rPr lang="en-US" altLang="de-DE" sz="1000" i="1" dirty="0">
                <a:solidFill>
                  <a:schemeClr val="tx1">
                    <a:lumMod val="50000"/>
                    <a:lumOff val="50000"/>
                  </a:schemeClr>
                </a:solidFill>
              </a:rPr>
              <a:t>al.</a:t>
            </a:r>
            <a:r>
              <a:rPr lang="en-US" altLang="de-DE" sz="1000" dirty="0">
                <a:solidFill>
                  <a:schemeClr val="tx1">
                    <a:lumMod val="50000"/>
                    <a:lumOff val="50000"/>
                  </a:schemeClr>
                </a:solidFill>
              </a:rPr>
              <a:t> </a:t>
            </a:r>
            <a:r>
              <a:rPr lang="en-US" altLang="de-DE" sz="1000" i="1" dirty="0">
                <a:solidFill>
                  <a:schemeClr val="tx1">
                    <a:lumMod val="50000"/>
                    <a:lumOff val="50000"/>
                  </a:schemeClr>
                </a:solidFill>
              </a:rPr>
              <a:t>Pharmaceuticals</a:t>
            </a:r>
            <a:r>
              <a:rPr lang="en-US" altLang="de-DE" sz="1000" dirty="0">
                <a:solidFill>
                  <a:schemeClr val="tx1">
                    <a:lumMod val="50000"/>
                    <a:lumOff val="50000"/>
                  </a:schemeClr>
                </a:solidFill>
              </a:rPr>
              <a:t> </a:t>
            </a:r>
            <a:r>
              <a:rPr lang="en-US" altLang="de-DE" sz="1000" b="1" dirty="0">
                <a:solidFill>
                  <a:schemeClr val="tx1">
                    <a:lumMod val="50000"/>
                    <a:lumOff val="50000"/>
                  </a:schemeClr>
                </a:solidFill>
              </a:rPr>
              <a:t>2023</a:t>
            </a:r>
            <a:r>
              <a:rPr lang="en-US" altLang="de-DE" sz="1000" dirty="0">
                <a:solidFill>
                  <a:schemeClr val="tx1">
                    <a:lumMod val="50000"/>
                    <a:lumOff val="50000"/>
                  </a:schemeClr>
                </a:solidFill>
              </a:rPr>
              <a:t>, 16, 314. </a:t>
            </a:r>
          </a:p>
        </p:txBody>
      </p:sp>
      <p:sp>
        <p:nvSpPr>
          <p:cNvPr id="6" name="Datumsplatzhalter 4">
            <a:extLst>
              <a:ext uri="{FF2B5EF4-FFF2-40B4-BE49-F238E27FC236}">
                <a16:creationId xmlns:a16="http://schemas.microsoft.com/office/drawing/2014/main" id="{35E88EA0-4A31-9CC4-548D-56EEC351E688}"/>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8" name="Fußzeilenplatzhalter 5">
            <a:extLst>
              <a:ext uri="{FF2B5EF4-FFF2-40B4-BE49-F238E27FC236}">
                <a16:creationId xmlns:a16="http://schemas.microsoft.com/office/drawing/2014/main" id="{D79F4D7A-5F3E-6256-36A2-952F63E183A9}"/>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spTree>
    <p:extLst>
      <p:ext uri="{BB962C8B-B14F-4D97-AF65-F5344CB8AC3E}">
        <p14:creationId xmlns:p14="http://schemas.microsoft.com/office/powerpoint/2010/main" val="3654982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3B87C-6B7C-4E27-96C6-682168AA9956}"/>
              </a:ext>
            </a:extLst>
          </p:cNvPr>
          <p:cNvSpPr>
            <a:spLocks noGrp="1"/>
          </p:cNvSpPr>
          <p:nvPr>
            <p:ph type="title"/>
          </p:nvPr>
        </p:nvSpPr>
        <p:spPr/>
        <p:txBody>
          <a:bodyPr>
            <a:normAutofit fontScale="90000"/>
          </a:bodyPr>
          <a:lstStyle/>
          <a:p>
            <a:r>
              <a:rPr lang="en-US" dirty="0"/>
              <a:t>Recovery of Target Material</a:t>
            </a:r>
            <a:br>
              <a:rPr lang="en-US" dirty="0"/>
            </a:br>
            <a:endParaRPr lang="en-US" dirty="0"/>
          </a:p>
        </p:txBody>
      </p:sp>
      <p:sp>
        <p:nvSpPr>
          <p:cNvPr id="3" name="Content Placeholder 2">
            <a:extLst>
              <a:ext uri="{FF2B5EF4-FFF2-40B4-BE49-F238E27FC236}">
                <a16:creationId xmlns:a16="http://schemas.microsoft.com/office/drawing/2014/main" id="{1D5D276F-CBF4-4657-AC9E-41778AA84A96}"/>
              </a:ext>
            </a:extLst>
          </p:cNvPr>
          <p:cNvSpPr>
            <a:spLocks noGrp="1"/>
          </p:cNvSpPr>
          <p:nvPr>
            <p:ph idx="1"/>
          </p:nvPr>
        </p:nvSpPr>
        <p:spPr>
          <a:xfrm>
            <a:off x="698501" y="1741713"/>
            <a:ext cx="7019756" cy="4435249"/>
          </a:xfrm>
        </p:spPr>
        <p:txBody>
          <a:bodyPr/>
          <a:lstStyle/>
          <a:p>
            <a:r>
              <a:rPr lang="en-US" dirty="0"/>
              <a:t>Precipitation of [</a:t>
            </a:r>
            <a:r>
              <a:rPr lang="en-US" baseline="30000" dirty="0"/>
              <a:t>70</a:t>
            </a:r>
            <a:r>
              <a:rPr lang="en-US" dirty="0"/>
              <a:t>Zn]Zn(OH)</a:t>
            </a:r>
            <a:r>
              <a:rPr lang="en-US" baseline="-25000" dirty="0"/>
              <a:t>2</a:t>
            </a:r>
            <a:r>
              <a:rPr lang="en-US" dirty="0"/>
              <a:t>:</a:t>
            </a:r>
          </a:p>
          <a:p>
            <a:endParaRPr lang="en-US" dirty="0"/>
          </a:p>
          <a:p>
            <a:pPr marL="285750" indent="-285750">
              <a:buFont typeface="Wingdings" panose="05000000000000000000" pitchFamily="2" charset="2"/>
              <a:buChar char="§"/>
            </a:pPr>
            <a:r>
              <a:rPr lang="en-US" dirty="0"/>
              <a:t>Addition of 6 M NaOH until pH 9</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Centrifugation, separation of the supernatant, and subsequent washing (x5)</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(Drying of the precipitate and annealing)</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Recovered material used for a new round of electroplating</a:t>
            </a:r>
          </a:p>
        </p:txBody>
      </p:sp>
      <p:sp>
        <p:nvSpPr>
          <p:cNvPr id="6" name="Slide Number Placeholder 5">
            <a:extLst>
              <a:ext uri="{FF2B5EF4-FFF2-40B4-BE49-F238E27FC236}">
                <a16:creationId xmlns:a16="http://schemas.microsoft.com/office/drawing/2014/main" id="{FD8EF4A7-5609-439C-8B04-59F69A706424}"/>
              </a:ext>
            </a:extLst>
          </p:cNvPr>
          <p:cNvSpPr>
            <a:spLocks noGrp="1"/>
          </p:cNvSpPr>
          <p:nvPr>
            <p:ph type="sldNum" sz="quarter" idx="12"/>
          </p:nvPr>
        </p:nvSpPr>
        <p:spPr/>
        <p:txBody>
          <a:bodyPr/>
          <a:lstStyle/>
          <a:p>
            <a:fld id="{EBEB721F-1515-4815-8BAC-2C06E19CB9A5}" type="slidenum">
              <a:rPr lang="en-US" noProof="0" smtClean="0"/>
              <a:t>23</a:t>
            </a:fld>
            <a:endParaRPr lang="en-US" noProof="0" dirty="0"/>
          </a:p>
        </p:txBody>
      </p:sp>
      <p:sp>
        <p:nvSpPr>
          <p:cNvPr id="7" name="Subtitle 6">
            <a:extLst>
              <a:ext uri="{FF2B5EF4-FFF2-40B4-BE49-F238E27FC236}">
                <a16:creationId xmlns:a16="http://schemas.microsoft.com/office/drawing/2014/main" id="{09D9FF6C-4487-4587-8819-15E9EC05967E}"/>
              </a:ext>
            </a:extLst>
          </p:cNvPr>
          <p:cNvSpPr>
            <a:spLocks noGrp="1"/>
          </p:cNvSpPr>
          <p:nvPr>
            <p:ph type="subTitle" idx="13"/>
          </p:nvPr>
        </p:nvSpPr>
        <p:spPr/>
        <p:txBody>
          <a:bodyPr/>
          <a:lstStyle/>
          <a:p>
            <a:r>
              <a:rPr lang="en-US" dirty="0"/>
              <a:t>Target recycling – </a:t>
            </a:r>
            <a:r>
              <a:rPr lang="en-US" baseline="30000" dirty="0"/>
              <a:t>70</a:t>
            </a:r>
            <a:r>
              <a:rPr lang="en-US" dirty="0"/>
              <a:t>Zn for </a:t>
            </a:r>
            <a:r>
              <a:rPr lang="en-US" baseline="30000" dirty="0"/>
              <a:t>67</a:t>
            </a:r>
            <a:r>
              <a:rPr lang="en-US" dirty="0"/>
              <a:t>Cu</a:t>
            </a:r>
          </a:p>
        </p:txBody>
      </p:sp>
      <p:pic>
        <p:nvPicPr>
          <p:cNvPr id="12" name="Graphic 11" descr="Recycle sign">
            <a:extLst>
              <a:ext uri="{FF2B5EF4-FFF2-40B4-BE49-F238E27FC236}">
                <a16:creationId xmlns:a16="http://schemas.microsoft.com/office/drawing/2014/main" id="{942D05C1-5D55-4426-A23A-2CB2E95086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64471" y="0"/>
            <a:ext cx="698500" cy="698500"/>
          </a:xfrm>
          <a:prstGeom prst="rect">
            <a:avLst/>
          </a:prstGeom>
        </p:spPr>
      </p:pic>
      <p:pic>
        <p:nvPicPr>
          <p:cNvPr id="13" name="Picture 12">
            <a:extLst>
              <a:ext uri="{FF2B5EF4-FFF2-40B4-BE49-F238E27FC236}">
                <a16:creationId xmlns:a16="http://schemas.microsoft.com/office/drawing/2014/main" id="{3355F5ED-1E4A-4634-868A-A12F4941AA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9905967" y="2371235"/>
            <a:ext cx="2156153" cy="1617116"/>
          </a:xfrm>
          <a:prstGeom prst="rect">
            <a:avLst/>
          </a:prstGeom>
        </p:spPr>
      </p:pic>
      <p:pic>
        <p:nvPicPr>
          <p:cNvPr id="14" name="Picture 13">
            <a:extLst>
              <a:ext uri="{FF2B5EF4-FFF2-40B4-BE49-F238E27FC236}">
                <a16:creationId xmlns:a16="http://schemas.microsoft.com/office/drawing/2014/main" id="{A562EA5B-A487-4606-AFC4-1EEE867C21B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5270" t="19550" r="24004" b="2630"/>
          <a:stretch/>
        </p:blipFill>
        <p:spPr>
          <a:xfrm rot="5400000">
            <a:off x="7856860" y="4000624"/>
            <a:ext cx="1682519" cy="1617117"/>
          </a:xfrm>
          <a:prstGeom prst="rect">
            <a:avLst/>
          </a:prstGeom>
        </p:spPr>
      </p:pic>
      <p:sp>
        <p:nvSpPr>
          <p:cNvPr id="15" name="TextBox 14">
            <a:extLst>
              <a:ext uri="{FF2B5EF4-FFF2-40B4-BE49-F238E27FC236}">
                <a16:creationId xmlns:a16="http://schemas.microsoft.com/office/drawing/2014/main" id="{94ABC65E-5BAD-4D5B-AB5E-4BD1129B5F2C}"/>
              </a:ext>
            </a:extLst>
          </p:cNvPr>
          <p:cNvSpPr txBox="1"/>
          <p:nvPr/>
        </p:nvSpPr>
        <p:spPr>
          <a:xfrm>
            <a:off x="7452644" y="2918183"/>
            <a:ext cx="2551536" cy="523220"/>
          </a:xfrm>
          <a:prstGeom prst="rect">
            <a:avLst/>
          </a:prstGeom>
          <a:noFill/>
        </p:spPr>
        <p:txBody>
          <a:bodyPr wrap="square" rtlCol="0">
            <a:spAutoFit/>
          </a:bodyPr>
          <a:lstStyle/>
          <a:p>
            <a:pPr algn="ctr"/>
            <a:r>
              <a:rPr lang="en-US" sz="1400" dirty="0"/>
              <a:t>Precipitated and centrifugated [</a:t>
            </a:r>
            <a:r>
              <a:rPr lang="en-US" sz="1400" baseline="30000" dirty="0"/>
              <a:t>70</a:t>
            </a:r>
            <a:r>
              <a:rPr lang="en-US" sz="1400" dirty="0"/>
              <a:t>Zn]Zn(OH)</a:t>
            </a:r>
            <a:r>
              <a:rPr lang="en-US" sz="1400" baseline="-25000" dirty="0"/>
              <a:t>2</a:t>
            </a:r>
            <a:r>
              <a:rPr lang="en-US" sz="1400" dirty="0"/>
              <a:t>.</a:t>
            </a:r>
            <a:endParaRPr lang="de-DE" sz="1400" dirty="0"/>
          </a:p>
        </p:txBody>
      </p:sp>
      <p:sp>
        <p:nvSpPr>
          <p:cNvPr id="16" name="TextBox 15">
            <a:extLst>
              <a:ext uri="{FF2B5EF4-FFF2-40B4-BE49-F238E27FC236}">
                <a16:creationId xmlns:a16="http://schemas.microsoft.com/office/drawing/2014/main" id="{36A1EB3C-BA2D-4AC9-A5DC-0A32F8D697D1}"/>
              </a:ext>
            </a:extLst>
          </p:cNvPr>
          <p:cNvSpPr txBox="1"/>
          <p:nvPr/>
        </p:nvSpPr>
        <p:spPr>
          <a:xfrm>
            <a:off x="9787103" y="4347518"/>
            <a:ext cx="2404896" cy="307777"/>
          </a:xfrm>
          <a:prstGeom prst="rect">
            <a:avLst/>
          </a:prstGeom>
          <a:noFill/>
        </p:spPr>
        <p:txBody>
          <a:bodyPr wrap="square" rtlCol="0">
            <a:spAutoFit/>
          </a:bodyPr>
          <a:lstStyle/>
          <a:p>
            <a:r>
              <a:rPr lang="en-US" sz="1400" dirty="0"/>
              <a:t>Drying of the [</a:t>
            </a:r>
            <a:r>
              <a:rPr lang="en-US" sz="1400" baseline="30000" dirty="0"/>
              <a:t>70</a:t>
            </a:r>
            <a:r>
              <a:rPr lang="en-US" sz="1400" dirty="0"/>
              <a:t>Zn]Zn(OH)</a:t>
            </a:r>
            <a:r>
              <a:rPr lang="en-US" sz="1400" baseline="-25000" dirty="0"/>
              <a:t>2</a:t>
            </a:r>
            <a:r>
              <a:rPr lang="en-US" sz="1400" dirty="0"/>
              <a:t>.</a:t>
            </a:r>
            <a:endParaRPr lang="de-DE" sz="1400" dirty="0"/>
          </a:p>
        </p:txBody>
      </p:sp>
      <p:sp>
        <p:nvSpPr>
          <p:cNvPr id="17" name="TextBox 16">
            <a:extLst>
              <a:ext uri="{FF2B5EF4-FFF2-40B4-BE49-F238E27FC236}">
                <a16:creationId xmlns:a16="http://schemas.microsoft.com/office/drawing/2014/main" id="{966AC5E1-D583-42C5-93C8-F4D65DDE7E3A}"/>
              </a:ext>
            </a:extLst>
          </p:cNvPr>
          <p:cNvSpPr txBox="1"/>
          <p:nvPr/>
        </p:nvSpPr>
        <p:spPr>
          <a:xfrm>
            <a:off x="7585451" y="5719625"/>
            <a:ext cx="2285922" cy="523220"/>
          </a:xfrm>
          <a:prstGeom prst="rect">
            <a:avLst/>
          </a:prstGeom>
          <a:noFill/>
        </p:spPr>
        <p:txBody>
          <a:bodyPr wrap="square" rtlCol="0">
            <a:spAutoFit/>
          </a:bodyPr>
          <a:lstStyle/>
          <a:p>
            <a:pPr algn="ctr"/>
            <a:r>
              <a:rPr lang="en-US" sz="1400" dirty="0"/>
              <a:t>[</a:t>
            </a:r>
            <a:r>
              <a:rPr lang="en-US" sz="1400" baseline="30000" dirty="0"/>
              <a:t>70</a:t>
            </a:r>
            <a:r>
              <a:rPr lang="en-US" sz="1400" dirty="0"/>
              <a:t>Zn]ZnO recovered after annealing.</a:t>
            </a:r>
            <a:endParaRPr lang="de-DE" sz="1400" dirty="0"/>
          </a:p>
        </p:txBody>
      </p:sp>
      <p:pic>
        <p:nvPicPr>
          <p:cNvPr id="18" name="Picture 2">
            <a:extLst>
              <a:ext uri="{FF2B5EF4-FFF2-40B4-BE49-F238E27FC236}">
                <a16:creationId xmlns:a16="http://schemas.microsoft.com/office/drawing/2014/main" id="{6D8601D4-47F7-4FF1-8E27-2C0EEB05FB7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89563" y="697226"/>
            <a:ext cx="1617115" cy="215615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41771666-4A8C-4BD6-AB2E-0D359E468211}"/>
              </a:ext>
            </a:extLst>
          </p:cNvPr>
          <p:cNvSpPr>
            <a:spLocks noChangeArrowheads="1"/>
          </p:cNvSpPr>
          <p:nvPr/>
        </p:nvSpPr>
        <p:spPr bwMode="auto">
          <a:xfrm>
            <a:off x="431680" y="6204589"/>
            <a:ext cx="114174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de-DE" sz="1000" dirty="0">
                <a:solidFill>
                  <a:schemeClr val="tx1">
                    <a:lumMod val="50000"/>
                    <a:lumOff val="50000"/>
                  </a:schemeClr>
                </a:solidFill>
              </a:rPr>
              <a:t>Brühlmann, S.A., et </a:t>
            </a:r>
            <a:r>
              <a:rPr lang="en-US" altLang="de-DE" sz="1000" i="1" dirty="0">
                <a:solidFill>
                  <a:schemeClr val="tx1">
                    <a:lumMod val="50000"/>
                    <a:lumOff val="50000"/>
                  </a:schemeClr>
                </a:solidFill>
              </a:rPr>
              <a:t>al.</a:t>
            </a:r>
            <a:r>
              <a:rPr lang="en-US" altLang="de-DE" sz="1000" dirty="0">
                <a:solidFill>
                  <a:schemeClr val="tx1">
                    <a:lumMod val="50000"/>
                    <a:lumOff val="50000"/>
                  </a:schemeClr>
                </a:solidFill>
              </a:rPr>
              <a:t> </a:t>
            </a:r>
            <a:r>
              <a:rPr lang="en-US" altLang="de-DE" sz="1000" i="1" dirty="0">
                <a:solidFill>
                  <a:schemeClr val="tx1">
                    <a:lumMod val="50000"/>
                    <a:lumOff val="50000"/>
                  </a:schemeClr>
                </a:solidFill>
              </a:rPr>
              <a:t>Pharmaceuticals</a:t>
            </a:r>
            <a:r>
              <a:rPr lang="en-US" altLang="de-DE" sz="1000" dirty="0">
                <a:solidFill>
                  <a:schemeClr val="tx1">
                    <a:lumMod val="50000"/>
                    <a:lumOff val="50000"/>
                  </a:schemeClr>
                </a:solidFill>
              </a:rPr>
              <a:t> </a:t>
            </a:r>
            <a:r>
              <a:rPr lang="en-US" altLang="de-DE" sz="1000" b="1" dirty="0">
                <a:solidFill>
                  <a:schemeClr val="tx1">
                    <a:lumMod val="50000"/>
                    <a:lumOff val="50000"/>
                  </a:schemeClr>
                </a:solidFill>
              </a:rPr>
              <a:t>2023</a:t>
            </a:r>
            <a:r>
              <a:rPr lang="en-US" altLang="de-DE" sz="1000" dirty="0">
                <a:solidFill>
                  <a:schemeClr val="tx1">
                    <a:lumMod val="50000"/>
                    <a:lumOff val="50000"/>
                  </a:schemeClr>
                </a:solidFill>
              </a:rPr>
              <a:t>, 16, 314. </a:t>
            </a:r>
          </a:p>
        </p:txBody>
      </p:sp>
      <p:sp>
        <p:nvSpPr>
          <p:cNvPr id="8" name="Datumsplatzhalter 4">
            <a:extLst>
              <a:ext uri="{FF2B5EF4-FFF2-40B4-BE49-F238E27FC236}">
                <a16:creationId xmlns:a16="http://schemas.microsoft.com/office/drawing/2014/main" id="{5093358A-A28E-3A8B-E3C6-71FF9C7CA5B3}"/>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9" name="Fußzeilenplatzhalter 5">
            <a:extLst>
              <a:ext uri="{FF2B5EF4-FFF2-40B4-BE49-F238E27FC236}">
                <a16:creationId xmlns:a16="http://schemas.microsoft.com/office/drawing/2014/main" id="{24A22867-5F2B-44F7-6201-FBB3D85A3DD3}"/>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spTree>
    <p:extLst>
      <p:ext uri="{BB962C8B-B14F-4D97-AF65-F5344CB8AC3E}">
        <p14:creationId xmlns:p14="http://schemas.microsoft.com/office/powerpoint/2010/main" val="1995702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4085BD2-2B26-4550-8BDB-2F1CF46D4398}"/>
              </a:ext>
            </a:extLst>
          </p:cNvPr>
          <p:cNvSpPr>
            <a:spLocks noGrp="1"/>
          </p:cNvSpPr>
          <p:nvPr>
            <p:ph type="pic" sz="quarter" idx="15"/>
          </p:nvPr>
        </p:nvSpPr>
        <p:spPr/>
      </p:sp>
      <p:sp>
        <p:nvSpPr>
          <p:cNvPr id="3" name="Picture Placeholder 2">
            <a:extLst>
              <a:ext uri="{FF2B5EF4-FFF2-40B4-BE49-F238E27FC236}">
                <a16:creationId xmlns:a16="http://schemas.microsoft.com/office/drawing/2014/main" id="{66AE7792-55C1-4346-B836-121E2DE1EB39}"/>
              </a:ext>
            </a:extLst>
          </p:cNvPr>
          <p:cNvSpPr>
            <a:spLocks noGrp="1"/>
          </p:cNvSpPr>
          <p:nvPr>
            <p:ph type="pic" sz="quarter" idx="16"/>
          </p:nvPr>
        </p:nvSpPr>
        <p:spPr/>
      </p:sp>
      <p:sp>
        <p:nvSpPr>
          <p:cNvPr id="4" name="Title 3">
            <a:extLst>
              <a:ext uri="{FF2B5EF4-FFF2-40B4-BE49-F238E27FC236}">
                <a16:creationId xmlns:a16="http://schemas.microsoft.com/office/drawing/2014/main" id="{7A3866B0-CC18-43C8-B0B6-3D77A298A76C}"/>
              </a:ext>
            </a:extLst>
          </p:cNvPr>
          <p:cNvSpPr>
            <a:spLocks noGrp="1"/>
          </p:cNvSpPr>
          <p:nvPr>
            <p:ph type="title"/>
          </p:nvPr>
        </p:nvSpPr>
        <p:spPr/>
        <p:txBody>
          <a:bodyPr>
            <a:normAutofit fontScale="90000"/>
          </a:bodyPr>
          <a:lstStyle/>
          <a:p>
            <a:r>
              <a:rPr lang="en-US" dirty="0"/>
              <a:t>Summary: Radionuclides produced at the HZDR</a:t>
            </a:r>
          </a:p>
        </p:txBody>
      </p:sp>
      <p:sp>
        <p:nvSpPr>
          <p:cNvPr id="8" name="Slide Number Placeholder 7">
            <a:extLst>
              <a:ext uri="{FF2B5EF4-FFF2-40B4-BE49-F238E27FC236}">
                <a16:creationId xmlns:a16="http://schemas.microsoft.com/office/drawing/2014/main" id="{11722643-06A6-4A58-AAEF-B6B88E5F2C79}"/>
              </a:ext>
            </a:extLst>
          </p:cNvPr>
          <p:cNvSpPr>
            <a:spLocks noGrp="1"/>
          </p:cNvSpPr>
          <p:nvPr>
            <p:ph type="sldNum" sz="quarter" idx="12"/>
          </p:nvPr>
        </p:nvSpPr>
        <p:spPr/>
        <p:txBody>
          <a:bodyPr/>
          <a:lstStyle/>
          <a:p>
            <a:fld id="{EBEB721F-1515-4815-8BAC-2C06E19CB9A5}" type="slidenum">
              <a:rPr lang="en-US" noProof="0" smtClean="0"/>
              <a:t>24</a:t>
            </a:fld>
            <a:endParaRPr lang="en-US" noProof="0" dirty="0"/>
          </a:p>
        </p:txBody>
      </p:sp>
      <p:sp>
        <p:nvSpPr>
          <p:cNvPr id="9" name="Subtitle 8">
            <a:extLst>
              <a:ext uri="{FF2B5EF4-FFF2-40B4-BE49-F238E27FC236}">
                <a16:creationId xmlns:a16="http://schemas.microsoft.com/office/drawing/2014/main" id="{597E7384-A26E-48C9-BBFB-731E55F45F89}"/>
              </a:ext>
            </a:extLst>
          </p:cNvPr>
          <p:cNvSpPr>
            <a:spLocks noGrp="1"/>
          </p:cNvSpPr>
          <p:nvPr>
            <p:ph type="subTitle" idx="13"/>
          </p:nvPr>
        </p:nvSpPr>
        <p:spPr/>
        <p:txBody>
          <a:bodyPr/>
          <a:lstStyle/>
          <a:p>
            <a:r>
              <a:rPr lang="en-US" dirty="0"/>
              <a:t>HZDR’s current radionuclide portfolio</a:t>
            </a:r>
          </a:p>
        </p:txBody>
      </p:sp>
      <p:sp>
        <p:nvSpPr>
          <p:cNvPr id="10" name="PlaceHolder 3">
            <a:extLst>
              <a:ext uri="{FF2B5EF4-FFF2-40B4-BE49-F238E27FC236}">
                <a16:creationId xmlns:a16="http://schemas.microsoft.com/office/drawing/2014/main" id="{CC821DE4-9131-440F-A6CD-7928F17A6583}"/>
              </a:ext>
            </a:extLst>
          </p:cNvPr>
          <p:cNvSpPr txBox="1">
            <a:spLocks/>
          </p:cNvSpPr>
          <p:nvPr/>
        </p:nvSpPr>
        <p:spPr>
          <a:xfrm>
            <a:off x="916109" y="1582057"/>
            <a:ext cx="6239429" cy="4252680"/>
          </a:xfrm>
          <a:prstGeom prst="rect">
            <a:avLst/>
          </a:prstGeom>
          <a:noFill/>
          <a:ln w="0">
            <a:noFill/>
          </a:ln>
        </p:spPr>
        <p:txBody>
          <a:bodyPr vert="horz" lIns="0" tIns="0" rIns="0" bIns="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Aft>
                <a:spcPts val="601"/>
              </a:spcAft>
              <a:tabLst>
                <a:tab pos="0" algn="l"/>
              </a:tabLst>
            </a:pPr>
            <a:endParaRPr lang="es-AR" sz="1800" spc="-1" dirty="0">
              <a:solidFill>
                <a:schemeClr val="dk1"/>
              </a:solidFill>
              <a:latin typeface="Arial"/>
            </a:endParaRPr>
          </a:p>
          <a:p>
            <a:pPr algn="l">
              <a:lnSpc>
                <a:spcPct val="100000"/>
              </a:lnSpc>
              <a:spcAft>
                <a:spcPts val="601"/>
              </a:spcAft>
              <a:tabLst>
                <a:tab pos="0" algn="l"/>
              </a:tabLst>
            </a:pPr>
            <a:endParaRPr lang="en-US" sz="200" spc="-1" dirty="0">
              <a:solidFill>
                <a:schemeClr val="dk1"/>
              </a:solidFill>
              <a:latin typeface="Arial"/>
            </a:endParaRPr>
          </a:p>
          <a:p>
            <a:pPr marL="285840" indent="-285840" algn="l">
              <a:lnSpc>
                <a:spcPct val="100000"/>
              </a:lnSpc>
              <a:spcAft>
                <a:spcPts val="601"/>
              </a:spcAft>
              <a:buClr>
                <a:srgbClr val="FF0000"/>
              </a:buClr>
              <a:buFont typeface="Wingdings" charset="2"/>
              <a:buChar char=""/>
              <a:tabLst>
                <a:tab pos="0" algn="l"/>
              </a:tabLst>
            </a:pPr>
            <a:r>
              <a:rPr lang="en-US" sz="1800" spc="-1" dirty="0">
                <a:solidFill>
                  <a:srgbClr val="FF0000"/>
                </a:solidFill>
                <a:latin typeface="Arial"/>
              </a:rPr>
              <a:t>PET </a:t>
            </a:r>
            <a:r>
              <a:rPr lang="en-US" sz="1800" spc="-1" dirty="0">
                <a:latin typeface="Arial"/>
              </a:rPr>
              <a:t>Radionuclides:</a:t>
            </a:r>
            <a:r>
              <a:rPr lang="en-US" sz="1800" spc="-1" dirty="0">
                <a:solidFill>
                  <a:srgbClr val="FF0000"/>
                </a:solidFill>
                <a:latin typeface="Arial"/>
              </a:rPr>
              <a:t> </a:t>
            </a:r>
            <a:br>
              <a:rPr lang="en-US" sz="1800" dirty="0"/>
            </a:br>
            <a:r>
              <a:rPr lang="en-US" sz="1800" spc="-1" dirty="0">
                <a:solidFill>
                  <a:srgbClr val="FF0000"/>
                </a:solidFill>
                <a:latin typeface="Arial"/>
              </a:rPr>
              <a:t>	</a:t>
            </a:r>
            <a:r>
              <a:rPr lang="en-US" sz="1800" b="1" spc="-1" baseline="30000" dirty="0">
                <a:solidFill>
                  <a:srgbClr val="FF0000"/>
                </a:solidFill>
                <a:latin typeface="Arial"/>
              </a:rPr>
              <a:t>11</a:t>
            </a:r>
            <a:r>
              <a:rPr lang="en-US" sz="1800" b="1" spc="-1" dirty="0">
                <a:solidFill>
                  <a:srgbClr val="FF0000"/>
                </a:solidFill>
                <a:latin typeface="Arial"/>
              </a:rPr>
              <a:t>C, </a:t>
            </a:r>
            <a:r>
              <a:rPr lang="en-US" sz="1800" b="1" spc="-1" baseline="30000" dirty="0">
                <a:solidFill>
                  <a:srgbClr val="FF0000"/>
                </a:solidFill>
                <a:latin typeface="Arial"/>
              </a:rPr>
              <a:t>18</a:t>
            </a:r>
            <a:r>
              <a:rPr lang="en-US" sz="1800" b="1" spc="-1" dirty="0">
                <a:solidFill>
                  <a:srgbClr val="FF0000"/>
                </a:solidFill>
                <a:latin typeface="Arial"/>
              </a:rPr>
              <a:t>F, </a:t>
            </a:r>
            <a:r>
              <a:rPr lang="en-US" sz="1800" b="1" spc="-1" baseline="30000" dirty="0">
                <a:solidFill>
                  <a:srgbClr val="FF0000"/>
                </a:solidFill>
                <a:latin typeface="Arial"/>
              </a:rPr>
              <a:t>61</a:t>
            </a:r>
            <a:r>
              <a:rPr lang="en-US" sz="1800" b="1" spc="-1" dirty="0">
                <a:solidFill>
                  <a:srgbClr val="FF0000"/>
                </a:solidFill>
                <a:latin typeface="Arial"/>
              </a:rPr>
              <a:t>Cu, </a:t>
            </a:r>
            <a:r>
              <a:rPr lang="en-US" sz="1800" b="1" spc="-1" baseline="30000" dirty="0">
                <a:solidFill>
                  <a:srgbClr val="FF0000"/>
                </a:solidFill>
                <a:latin typeface="Arial"/>
              </a:rPr>
              <a:t>64</a:t>
            </a:r>
            <a:r>
              <a:rPr lang="en-US" sz="1800" b="1" spc="-1" dirty="0">
                <a:solidFill>
                  <a:srgbClr val="FF0000"/>
                </a:solidFill>
                <a:latin typeface="Arial"/>
              </a:rPr>
              <a:t>C</a:t>
            </a:r>
            <a:r>
              <a:rPr lang="en-US" sz="1800" b="1" spc="-1" dirty="0">
                <a:solidFill>
                  <a:srgbClr val="1C9CD9"/>
                </a:solidFill>
                <a:latin typeface="Arial"/>
              </a:rPr>
              <a:t>u</a:t>
            </a:r>
            <a:r>
              <a:rPr lang="en-US" sz="1800" b="1" spc="-1" dirty="0">
                <a:solidFill>
                  <a:srgbClr val="FF0000"/>
                </a:solidFill>
                <a:latin typeface="Arial"/>
              </a:rPr>
              <a:t>,</a:t>
            </a:r>
            <a:r>
              <a:rPr lang="en-US" sz="1800" b="1" spc="-1" baseline="30000" dirty="0">
                <a:solidFill>
                  <a:srgbClr val="FF0000"/>
                </a:solidFill>
                <a:latin typeface="Arial"/>
              </a:rPr>
              <a:t> 89</a:t>
            </a:r>
            <a:r>
              <a:rPr lang="en-US" sz="1800" b="1" spc="-1" dirty="0">
                <a:solidFill>
                  <a:srgbClr val="FF0000"/>
                </a:solidFill>
                <a:latin typeface="Arial"/>
              </a:rPr>
              <a:t>Zr </a:t>
            </a:r>
            <a:r>
              <a:rPr lang="en-US" sz="1800" spc="-1" dirty="0">
                <a:solidFill>
                  <a:srgbClr val="FF0000"/>
                </a:solidFill>
                <a:latin typeface="Arial"/>
              </a:rPr>
              <a:t>&amp;</a:t>
            </a:r>
            <a:r>
              <a:rPr lang="en-US" sz="1800" b="1" spc="-1" dirty="0">
                <a:solidFill>
                  <a:srgbClr val="FF0000"/>
                </a:solidFill>
                <a:latin typeface="Arial"/>
              </a:rPr>
              <a:t> </a:t>
            </a:r>
            <a:r>
              <a:rPr lang="en-US" sz="1800" b="1" spc="-1" baseline="30000" dirty="0">
                <a:solidFill>
                  <a:srgbClr val="FF0000"/>
                </a:solidFill>
                <a:latin typeface="Arial"/>
              </a:rPr>
              <a:t>133</a:t>
            </a:r>
            <a:r>
              <a:rPr lang="en-US" sz="1800" b="1" spc="-1" dirty="0">
                <a:solidFill>
                  <a:srgbClr val="FF0000"/>
                </a:solidFill>
                <a:latin typeface="Arial"/>
              </a:rPr>
              <a:t>La</a:t>
            </a:r>
            <a:endParaRPr lang="en-US" sz="1800" spc="-1" dirty="0">
              <a:solidFill>
                <a:schemeClr val="dk1"/>
              </a:solidFill>
              <a:latin typeface="Arial"/>
            </a:endParaRPr>
          </a:p>
          <a:p>
            <a:pPr marL="285840" indent="-285840" algn="l">
              <a:lnSpc>
                <a:spcPct val="150000"/>
              </a:lnSpc>
              <a:spcAft>
                <a:spcPts val="601"/>
              </a:spcAft>
              <a:buClr>
                <a:srgbClr val="00B050"/>
              </a:buClr>
              <a:buFont typeface="Wingdings" charset="2"/>
              <a:buChar char=""/>
              <a:tabLst>
                <a:tab pos="0" algn="l"/>
              </a:tabLst>
            </a:pPr>
            <a:r>
              <a:rPr lang="en-US" sz="1800" spc="-1" dirty="0">
                <a:solidFill>
                  <a:srgbClr val="00B050"/>
                </a:solidFill>
                <a:latin typeface="Arial"/>
              </a:rPr>
              <a:t>SPECT </a:t>
            </a:r>
            <a:r>
              <a:rPr lang="en-US" sz="1800" spc="-1" dirty="0">
                <a:latin typeface="Arial"/>
              </a:rPr>
              <a:t>Radionuclides:</a:t>
            </a:r>
            <a:br>
              <a:rPr lang="en-US" sz="1800" dirty="0"/>
            </a:br>
            <a:r>
              <a:rPr lang="en-US" sz="1800" spc="-1" dirty="0">
                <a:solidFill>
                  <a:srgbClr val="00B050"/>
                </a:solidFill>
                <a:latin typeface="Arial"/>
              </a:rPr>
              <a:t>	</a:t>
            </a:r>
            <a:r>
              <a:rPr lang="en-US" sz="1800" b="1" spc="-1" baseline="30000" dirty="0">
                <a:solidFill>
                  <a:srgbClr val="00B050"/>
                </a:solidFill>
                <a:latin typeface="Arial"/>
              </a:rPr>
              <a:t>67</a:t>
            </a:r>
            <a:r>
              <a:rPr lang="en-US" sz="1800" b="1" spc="-1" dirty="0">
                <a:solidFill>
                  <a:srgbClr val="00B050"/>
                </a:solidFill>
                <a:latin typeface="Arial"/>
              </a:rPr>
              <a:t>Ga, </a:t>
            </a:r>
            <a:r>
              <a:rPr lang="en-US" sz="1800" b="1" spc="-1" baseline="30000" dirty="0">
                <a:solidFill>
                  <a:srgbClr val="00B050"/>
                </a:solidFill>
                <a:latin typeface="Arial"/>
              </a:rPr>
              <a:t>123</a:t>
            </a:r>
            <a:r>
              <a:rPr lang="en-US" sz="1800" b="1" spc="-1" dirty="0">
                <a:solidFill>
                  <a:srgbClr val="00B050"/>
                </a:solidFill>
                <a:latin typeface="Arial"/>
              </a:rPr>
              <a:t>I, </a:t>
            </a:r>
            <a:r>
              <a:rPr lang="en-US" sz="1800" b="1" spc="-1" baseline="30000" dirty="0">
                <a:solidFill>
                  <a:srgbClr val="00B050"/>
                </a:solidFill>
                <a:latin typeface="Arial"/>
              </a:rPr>
              <a:t>131</a:t>
            </a:r>
            <a:r>
              <a:rPr lang="en-US" sz="1800" b="1" spc="-1" dirty="0">
                <a:solidFill>
                  <a:srgbClr val="00B050"/>
                </a:solidFill>
                <a:latin typeface="Arial"/>
              </a:rPr>
              <a:t>Ba</a:t>
            </a:r>
            <a:endParaRPr lang="en-US" sz="1800" spc="-1" dirty="0">
              <a:solidFill>
                <a:schemeClr val="dk1"/>
              </a:solidFill>
              <a:latin typeface="Arial"/>
            </a:endParaRPr>
          </a:p>
          <a:p>
            <a:pPr marL="285840" indent="-285840" algn="l">
              <a:lnSpc>
                <a:spcPct val="150000"/>
              </a:lnSpc>
              <a:spcAft>
                <a:spcPts val="601"/>
              </a:spcAft>
              <a:buClr>
                <a:srgbClr val="1C9CD9"/>
              </a:buClr>
              <a:buFont typeface="Wingdings" charset="2"/>
              <a:buChar char=""/>
              <a:tabLst>
                <a:tab pos="0" algn="l"/>
              </a:tabLst>
            </a:pPr>
            <a:r>
              <a:rPr lang="el-GR" sz="1800" spc="-1" dirty="0">
                <a:solidFill>
                  <a:srgbClr val="1C9CD9"/>
                </a:solidFill>
                <a:latin typeface="Arial"/>
              </a:rPr>
              <a:t>β</a:t>
            </a:r>
            <a:r>
              <a:rPr lang="el-GR" sz="1800" spc="-1" baseline="30000" dirty="0">
                <a:solidFill>
                  <a:srgbClr val="1C9CD9"/>
                </a:solidFill>
                <a:latin typeface="Arial"/>
              </a:rPr>
              <a:t>-</a:t>
            </a:r>
            <a:r>
              <a:rPr lang="el-GR" sz="1800" spc="-1" dirty="0">
                <a:solidFill>
                  <a:srgbClr val="1C9CD9"/>
                </a:solidFill>
                <a:latin typeface="Arial"/>
              </a:rPr>
              <a:t>-</a:t>
            </a:r>
            <a:r>
              <a:rPr lang="en-US" sz="1800" spc="-1" dirty="0">
                <a:solidFill>
                  <a:srgbClr val="1C9CD9"/>
                </a:solidFill>
                <a:latin typeface="Arial"/>
              </a:rPr>
              <a:t>emitting </a:t>
            </a:r>
            <a:r>
              <a:rPr lang="en-US" sz="1800" spc="-1" dirty="0">
                <a:latin typeface="Arial"/>
              </a:rPr>
              <a:t>Radionuclides: </a:t>
            </a:r>
            <a:br>
              <a:rPr lang="en-US" sz="1800" dirty="0"/>
            </a:br>
            <a:r>
              <a:rPr lang="en-US" sz="1800" b="1" spc="-1" dirty="0">
                <a:solidFill>
                  <a:srgbClr val="1C9CD9"/>
                </a:solidFill>
                <a:latin typeface="Arial"/>
              </a:rPr>
              <a:t>	</a:t>
            </a:r>
            <a:r>
              <a:rPr lang="en-US" sz="1800" b="1" spc="-1" baseline="30000" dirty="0">
                <a:solidFill>
                  <a:srgbClr val="FF0000"/>
                </a:solidFill>
                <a:latin typeface="Arial"/>
              </a:rPr>
              <a:t> </a:t>
            </a:r>
            <a:r>
              <a:rPr lang="en-US" sz="1800" b="1" spc="-1" baseline="30000" dirty="0">
                <a:solidFill>
                  <a:srgbClr val="1C9CD9"/>
                </a:solidFill>
                <a:latin typeface="Arial"/>
              </a:rPr>
              <a:t>67</a:t>
            </a:r>
            <a:r>
              <a:rPr lang="en-US" sz="1800" b="1" spc="-1" dirty="0">
                <a:solidFill>
                  <a:srgbClr val="1C9CD9"/>
                </a:solidFill>
                <a:latin typeface="Arial"/>
              </a:rPr>
              <a:t>Cu</a:t>
            </a:r>
            <a:endParaRPr lang="en-US" sz="1800" spc="-1" dirty="0">
              <a:solidFill>
                <a:schemeClr val="dk1"/>
              </a:solidFill>
              <a:latin typeface="Arial"/>
            </a:endParaRPr>
          </a:p>
          <a:p>
            <a:pPr marL="285840" indent="-285840" algn="l">
              <a:lnSpc>
                <a:spcPct val="150000"/>
              </a:lnSpc>
              <a:spcAft>
                <a:spcPts val="601"/>
              </a:spcAft>
              <a:buClr>
                <a:srgbClr val="7030A0"/>
              </a:buClr>
              <a:buFont typeface="Wingdings" charset="2"/>
              <a:buChar char=""/>
              <a:tabLst>
                <a:tab pos="0" algn="l"/>
              </a:tabLst>
            </a:pPr>
            <a:r>
              <a:rPr lang="en-US" sz="1800" spc="-1" dirty="0">
                <a:solidFill>
                  <a:srgbClr val="7030A0"/>
                </a:solidFill>
                <a:latin typeface="Arial"/>
              </a:rPr>
              <a:t>Conversion </a:t>
            </a:r>
            <a:r>
              <a:rPr lang="en-US" sz="1800" spc="-1" dirty="0">
                <a:latin typeface="Arial"/>
              </a:rPr>
              <a:t>and</a:t>
            </a:r>
            <a:r>
              <a:rPr lang="en-US" sz="1800" spc="-1" dirty="0">
                <a:solidFill>
                  <a:srgbClr val="7030A0"/>
                </a:solidFill>
                <a:latin typeface="Arial"/>
              </a:rPr>
              <a:t> Auger </a:t>
            </a:r>
            <a:r>
              <a:rPr lang="en-US" sz="1800" spc="-1" dirty="0">
                <a:latin typeface="Arial"/>
              </a:rPr>
              <a:t>Electron Emitters: </a:t>
            </a:r>
            <a:br>
              <a:rPr lang="en-US" sz="1800" dirty="0"/>
            </a:br>
            <a:r>
              <a:rPr lang="en-US" sz="1800" spc="-1" dirty="0">
                <a:solidFill>
                  <a:srgbClr val="7030A0"/>
                </a:solidFill>
                <a:latin typeface="Arial"/>
              </a:rPr>
              <a:t>	</a:t>
            </a:r>
            <a:r>
              <a:rPr lang="en-US" sz="1800" b="1" spc="-1" baseline="30000" dirty="0">
                <a:solidFill>
                  <a:srgbClr val="7030A0"/>
                </a:solidFill>
                <a:latin typeface="Arial"/>
              </a:rPr>
              <a:t>135</a:t>
            </a:r>
            <a:r>
              <a:rPr lang="en-US" sz="1800" b="1" spc="-1" dirty="0">
                <a:solidFill>
                  <a:srgbClr val="7030A0"/>
                </a:solidFill>
                <a:latin typeface="Arial"/>
              </a:rPr>
              <a:t>La,</a:t>
            </a:r>
            <a:r>
              <a:rPr lang="en-US" sz="1800" spc="-1" dirty="0">
                <a:solidFill>
                  <a:srgbClr val="7030A0"/>
                </a:solidFill>
                <a:latin typeface="Arial"/>
              </a:rPr>
              <a:t> </a:t>
            </a:r>
            <a:r>
              <a:rPr lang="en-US" sz="1800" b="1" spc="-1" baseline="30000" dirty="0">
                <a:solidFill>
                  <a:srgbClr val="7030A0"/>
                </a:solidFill>
                <a:latin typeface="Arial"/>
              </a:rPr>
              <a:t>197</a:t>
            </a:r>
            <a:r>
              <a:rPr lang="en-US" sz="1800" b="1" spc="-1" baseline="30000" dirty="0">
                <a:solidFill>
                  <a:srgbClr val="00B050"/>
                </a:solidFill>
                <a:latin typeface="Arial"/>
              </a:rPr>
              <a:t>(m)</a:t>
            </a:r>
            <a:r>
              <a:rPr lang="en-US" sz="1800" b="1" spc="-1" dirty="0">
                <a:solidFill>
                  <a:srgbClr val="7030A0"/>
                </a:solidFill>
                <a:latin typeface="Arial"/>
              </a:rPr>
              <a:t>Hg</a:t>
            </a:r>
            <a:endParaRPr lang="en-US" sz="1800" spc="-1" dirty="0">
              <a:solidFill>
                <a:schemeClr val="dk1"/>
              </a:solidFill>
              <a:latin typeface="Arial"/>
            </a:endParaRPr>
          </a:p>
        </p:txBody>
      </p:sp>
      <p:sp>
        <p:nvSpPr>
          <p:cNvPr id="11" name="Picture 37">
            <a:extLst>
              <a:ext uri="{FF2B5EF4-FFF2-40B4-BE49-F238E27FC236}">
                <a16:creationId xmlns:a16="http://schemas.microsoft.com/office/drawing/2014/main" id="{C636703B-DB0B-460D-B38F-8C7485F8EE32}"/>
              </a:ext>
            </a:extLst>
          </p:cNvPr>
          <p:cNvSpPr>
            <a:spLocks noChangeAspect="1"/>
          </p:cNvSpPr>
          <p:nvPr/>
        </p:nvSpPr>
        <p:spPr>
          <a:xfrm>
            <a:off x="7030601" y="2539098"/>
            <a:ext cx="3545820" cy="2364018"/>
          </a:xfrm>
          <a:prstGeom prst="ellipse">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1" normalizeH="0" baseline="0" noProof="0">
              <a:ln>
                <a:noFill/>
              </a:ln>
              <a:solidFill>
                <a:srgbClr val="000000"/>
              </a:solidFill>
              <a:effectLst/>
              <a:uLnTx/>
              <a:uFillTx/>
              <a:latin typeface="Calibri"/>
              <a:ea typeface="+mn-ea"/>
              <a:cs typeface="+mn-cs"/>
            </a:endParaRPr>
          </a:p>
        </p:txBody>
      </p:sp>
      <p:pic>
        <p:nvPicPr>
          <p:cNvPr id="12" name="Graphic 11" descr="Recycle sign">
            <a:extLst>
              <a:ext uri="{FF2B5EF4-FFF2-40B4-BE49-F238E27FC236}">
                <a16:creationId xmlns:a16="http://schemas.microsoft.com/office/drawing/2014/main" id="{BB8E1914-EF11-4305-9AFA-FF555B16EAD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06677" y="4862766"/>
            <a:ext cx="635824" cy="635824"/>
          </a:xfrm>
          <a:prstGeom prst="rect">
            <a:avLst/>
          </a:prstGeom>
        </p:spPr>
      </p:pic>
      <p:pic>
        <p:nvPicPr>
          <p:cNvPr id="13" name="Graphic 12" descr="Flask">
            <a:extLst>
              <a:ext uri="{FF2B5EF4-FFF2-40B4-BE49-F238E27FC236}">
                <a16:creationId xmlns:a16="http://schemas.microsoft.com/office/drawing/2014/main" id="{F5783CD3-66B5-486C-844C-982BF288AF6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730217" y="1724882"/>
            <a:ext cx="935240" cy="935240"/>
          </a:xfrm>
          <a:prstGeom prst="rect">
            <a:avLst/>
          </a:prstGeom>
        </p:spPr>
      </p:pic>
      <p:pic>
        <p:nvPicPr>
          <p:cNvPr id="14" name="Graphic 13" descr="Atom">
            <a:extLst>
              <a:ext uri="{FF2B5EF4-FFF2-40B4-BE49-F238E27FC236}">
                <a16:creationId xmlns:a16="http://schemas.microsoft.com/office/drawing/2014/main" id="{A16191D3-D440-4150-8BA2-6B13340FC64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494121" y="2114692"/>
            <a:ext cx="468051" cy="468051"/>
          </a:xfrm>
          <a:prstGeom prst="rect">
            <a:avLst/>
          </a:prstGeom>
        </p:spPr>
      </p:pic>
      <p:pic>
        <p:nvPicPr>
          <p:cNvPr id="15" name="Graphic 14" descr="Target">
            <a:extLst>
              <a:ext uri="{FF2B5EF4-FFF2-40B4-BE49-F238E27FC236}">
                <a16:creationId xmlns:a16="http://schemas.microsoft.com/office/drawing/2014/main" id="{019F8DFB-9FAA-4600-A1CA-72E0473F020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97154" y="2015660"/>
            <a:ext cx="666894" cy="666894"/>
          </a:xfrm>
          <a:prstGeom prst="rect">
            <a:avLst/>
          </a:prstGeom>
        </p:spPr>
      </p:pic>
      <p:pic>
        <p:nvPicPr>
          <p:cNvPr id="16" name="Graphic 15" descr="Arrow Straight">
            <a:extLst>
              <a:ext uri="{FF2B5EF4-FFF2-40B4-BE49-F238E27FC236}">
                <a16:creationId xmlns:a16="http://schemas.microsoft.com/office/drawing/2014/main" id="{7EB5D6C9-B17A-4A81-B5B1-B244E04AC75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36111" y="2015660"/>
            <a:ext cx="666894" cy="666894"/>
          </a:xfrm>
          <a:prstGeom prst="rect">
            <a:avLst/>
          </a:prstGeom>
        </p:spPr>
      </p:pic>
      <p:pic>
        <p:nvPicPr>
          <p:cNvPr id="17" name="Graphic 16" descr="Beaker">
            <a:extLst>
              <a:ext uri="{FF2B5EF4-FFF2-40B4-BE49-F238E27FC236}">
                <a16:creationId xmlns:a16="http://schemas.microsoft.com/office/drawing/2014/main" id="{B430A7A3-1B0B-4CAE-8846-1F6E44C4B2E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738350" y="4809623"/>
            <a:ext cx="588241" cy="588241"/>
          </a:xfrm>
          <a:prstGeom prst="rect">
            <a:avLst/>
          </a:prstGeom>
        </p:spPr>
      </p:pic>
      <p:pic>
        <p:nvPicPr>
          <p:cNvPr id="18" name="Graphic 17" descr="Bullseye">
            <a:extLst>
              <a:ext uri="{FF2B5EF4-FFF2-40B4-BE49-F238E27FC236}">
                <a16:creationId xmlns:a16="http://schemas.microsoft.com/office/drawing/2014/main" id="{1F650905-74CC-44C3-8403-2C2855BCF6B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594364" y="4955782"/>
            <a:ext cx="489256" cy="489256"/>
          </a:xfrm>
          <a:prstGeom prst="rect">
            <a:avLst/>
          </a:prstGeom>
        </p:spPr>
      </p:pic>
      <p:sp>
        <p:nvSpPr>
          <p:cNvPr id="19" name="Arrow: Right 18">
            <a:extLst>
              <a:ext uri="{FF2B5EF4-FFF2-40B4-BE49-F238E27FC236}">
                <a16:creationId xmlns:a16="http://schemas.microsoft.com/office/drawing/2014/main" id="{A659F814-8666-4B4E-9982-FD1662A3DF6B}"/>
              </a:ext>
            </a:extLst>
          </p:cNvPr>
          <p:cNvSpPr/>
          <p:nvPr/>
        </p:nvSpPr>
        <p:spPr>
          <a:xfrm>
            <a:off x="7239939" y="5151905"/>
            <a:ext cx="344766" cy="10050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bg1"/>
              </a:solidFill>
            </a:endParaRPr>
          </a:p>
        </p:txBody>
      </p:sp>
      <p:pic>
        <p:nvPicPr>
          <p:cNvPr id="20" name="Graphic 19" descr="Arrow Clockwise curve">
            <a:extLst>
              <a:ext uri="{FF2B5EF4-FFF2-40B4-BE49-F238E27FC236}">
                <a16:creationId xmlns:a16="http://schemas.microsoft.com/office/drawing/2014/main" id="{FA50CDD0-E6FB-4859-969E-16851A7622C3}"/>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452577">
            <a:off x="5659238" y="2564081"/>
            <a:ext cx="1342346" cy="2364018"/>
          </a:xfrm>
          <a:prstGeom prst="rect">
            <a:avLst/>
          </a:prstGeom>
        </p:spPr>
      </p:pic>
      <p:pic>
        <p:nvPicPr>
          <p:cNvPr id="21" name="Graphic 20" descr="Arrow Clockwise curve">
            <a:extLst>
              <a:ext uri="{FF2B5EF4-FFF2-40B4-BE49-F238E27FC236}">
                <a16:creationId xmlns:a16="http://schemas.microsoft.com/office/drawing/2014/main" id="{2263A504-4443-44E0-9CE7-F3BB9242CEEB}"/>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6076194">
            <a:off x="7998877" y="441409"/>
            <a:ext cx="1342346" cy="2364018"/>
          </a:xfrm>
          <a:prstGeom prst="rect">
            <a:avLst/>
          </a:prstGeom>
        </p:spPr>
      </p:pic>
      <p:pic>
        <p:nvPicPr>
          <p:cNvPr id="22" name="Graphic 21" descr="Arrow Clockwise curve">
            <a:extLst>
              <a:ext uri="{FF2B5EF4-FFF2-40B4-BE49-F238E27FC236}">
                <a16:creationId xmlns:a16="http://schemas.microsoft.com/office/drawing/2014/main" id="{53DB6527-ACD7-4E6F-BCB9-8B49F3417053}"/>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1274000">
            <a:off x="10625324" y="2512651"/>
            <a:ext cx="1342346" cy="2364018"/>
          </a:xfrm>
          <a:prstGeom prst="rect">
            <a:avLst/>
          </a:prstGeom>
        </p:spPr>
      </p:pic>
      <p:pic>
        <p:nvPicPr>
          <p:cNvPr id="23" name="Graphic 22" descr="Arrow Clockwise curve">
            <a:extLst>
              <a:ext uri="{FF2B5EF4-FFF2-40B4-BE49-F238E27FC236}">
                <a16:creationId xmlns:a16="http://schemas.microsoft.com/office/drawing/2014/main" id="{73FA9A78-E2E9-4E37-B156-57FC51E9008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17058024">
            <a:off x="8438390" y="4573677"/>
            <a:ext cx="1342346" cy="2364018"/>
          </a:xfrm>
          <a:prstGeom prst="rect">
            <a:avLst/>
          </a:prstGeom>
        </p:spPr>
      </p:pic>
      <p:grpSp>
        <p:nvGrpSpPr>
          <p:cNvPr id="24" name="Group 23">
            <a:extLst>
              <a:ext uri="{FF2B5EF4-FFF2-40B4-BE49-F238E27FC236}">
                <a16:creationId xmlns:a16="http://schemas.microsoft.com/office/drawing/2014/main" id="{41615796-54C3-4326-BC64-D6E166CC40F1}"/>
              </a:ext>
            </a:extLst>
          </p:cNvPr>
          <p:cNvGrpSpPr/>
          <p:nvPr/>
        </p:nvGrpSpPr>
        <p:grpSpPr>
          <a:xfrm>
            <a:off x="2538672" y="5498590"/>
            <a:ext cx="2491651" cy="728347"/>
            <a:chOff x="415786" y="3253232"/>
            <a:chExt cx="2491651" cy="728347"/>
          </a:xfrm>
        </p:grpSpPr>
        <p:pic>
          <p:nvPicPr>
            <p:cNvPr id="25" name="Picture 24">
              <a:extLst>
                <a:ext uri="{FF2B5EF4-FFF2-40B4-BE49-F238E27FC236}">
                  <a16:creationId xmlns:a16="http://schemas.microsoft.com/office/drawing/2014/main" id="{15E14CB3-D47E-48CA-A5AD-17D67C1E6B5D}"/>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13901" r="34566" b="77127"/>
            <a:stretch/>
          </p:blipFill>
          <p:spPr>
            <a:xfrm>
              <a:off x="831323" y="3363207"/>
              <a:ext cx="1645399" cy="449581"/>
            </a:xfrm>
            <a:prstGeom prst="rect">
              <a:avLst/>
            </a:prstGeom>
          </p:spPr>
        </p:pic>
        <p:sp>
          <p:nvSpPr>
            <p:cNvPr id="26" name="Cloud 25">
              <a:extLst>
                <a:ext uri="{FF2B5EF4-FFF2-40B4-BE49-F238E27FC236}">
                  <a16:creationId xmlns:a16="http://schemas.microsoft.com/office/drawing/2014/main" id="{E6518534-66C4-45BD-A73C-6F8CC9788DB7}"/>
                </a:ext>
              </a:extLst>
            </p:cNvPr>
            <p:cNvSpPr/>
            <p:nvPr/>
          </p:nvSpPr>
          <p:spPr>
            <a:xfrm>
              <a:off x="415786" y="3253232"/>
              <a:ext cx="2491651" cy="728347"/>
            </a:xfrm>
            <a:prstGeom prst="cloud">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bg1"/>
                </a:solidFill>
              </a:endParaRPr>
            </a:p>
          </p:txBody>
        </p:sp>
      </p:grpSp>
      <p:sp>
        <p:nvSpPr>
          <p:cNvPr id="5" name="Datumsplatzhalter 4">
            <a:extLst>
              <a:ext uri="{FF2B5EF4-FFF2-40B4-BE49-F238E27FC236}">
                <a16:creationId xmlns:a16="http://schemas.microsoft.com/office/drawing/2014/main" id="{6D6C5F85-7FF9-A55E-AFE3-1636914782B0}"/>
              </a:ext>
            </a:extLst>
          </p:cNvPr>
          <p:cNvSpPr>
            <a:spLocks noGrp="1"/>
          </p:cNvSpPr>
          <p:nvPr>
            <p:ph type="dt" sz="half" idx="10"/>
          </p:nvPr>
        </p:nvSpPr>
        <p:spPr>
          <a:xfrm>
            <a:off x="653807" y="6308727"/>
            <a:ext cx="614276" cy="365125"/>
          </a:xfrm>
        </p:spPr>
        <p:txBody>
          <a:bodyPr/>
          <a:lstStyle/>
          <a:p>
            <a:r>
              <a:rPr lang="fr-FR"/>
              <a:t>07.09.2026</a:t>
            </a:r>
            <a:endParaRPr lang="en-US" dirty="0"/>
          </a:p>
        </p:txBody>
      </p:sp>
      <p:sp>
        <p:nvSpPr>
          <p:cNvPr id="27" name="Fußzeilenplatzhalter 5">
            <a:extLst>
              <a:ext uri="{FF2B5EF4-FFF2-40B4-BE49-F238E27FC236}">
                <a16:creationId xmlns:a16="http://schemas.microsoft.com/office/drawing/2014/main" id="{477AAB6F-7A85-290B-D51C-8658BB57E964}"/>
              </a:ext>
            </a:extLst>
          </p:cNvPr>
          <p:cNvSpPr>
            <a:spLocks noGrp="1"/>
          </p:cNvSpPr>
          <p:nvPr>
            <p:ph type="ftr" sz="quarter" idx="11"/>
          </p:nvPr>
        </p:nvSpPr>
        <p:spPr>
          <a:xfrm>
            <a:off x="1347335" y="6308727"/>
            <a:ext cx="4529668" cy="365125"/>
          </a:xfrm>
        </p:spPr>
        <p:txBody>
          <a:bodyPr/>
          <a:lstStyle/>
          <a:p>
            <a:r>
              <a:rPr lang="en-US"/>
              <a:t>Medical Radionuclide Production at HZDR - GGSB 2026</a:t>
            </a:r>
            <a:endParaRPr lang="en-US" dirty="0"/>
          </a:p>
        </p:txBody>
      </p:sp>
    </p:spTree>
    <p:extLst>
      <p:ext uri="{BB962C8B-B14F-4D97-AF65-F5344CB8AC3E}">
        <p14:creationId xmlns:p14="http://schemas.microsoft.com/office/powerpoint/2010/main" val="1325271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US" dirty="0"/>
              <a:t>GGSB – Internship at HZDR</a:t>
            </a:r>
          </a:p>
        </p:txBody>
      </p:sp>
      <p:sp>
        <p:nvSpPr>
          <p:cNvPr id="5" name="Datumsplatzhalter 4"/>
          <p:cNvSpPr>
            <a:spLocks noGrp="1"/>
          </p:cNvSpPr>
          <p:nvPr>
            <p:ph type="dt" sz="half" idx="10"/>
          </p:nvPr>
        </p:nvSpPr>
        <p:spPr/>
        <p:txBody>
          <a:bodyPr/>
          <a:lstStyle/>
          <a:p>
            <a:r>
              <a:rPr lang="fr-FR"/>
              <a:t>07.09.2026</a:t>
            </a:r>
            <a:endParaRPr lang="en-US" dirty="0"/>
          </a:p>
        </p:txBody>
      </p:sp>
      <p:sp>
        <p:nvSpPr>
          <p:cNvPr id="6" name="Fußzeilenplatzhalter 5"/>
          <p:cNvSpPr>
            <a:spLocks noGrp="1"/>
          </p:cNvSpPr>
          <p:nvPr>
            <p:ph type="ftr" sz="quarter" idx="11"/>
          </p:nvPr>
        </p:nvSpPr>
        <p:spPr/>
        <p:txBody>
          <a:bodyPr/>
          <a:lstStyle/>
          <a:p>
            <a:r>
              <a:rPr lang="en-US"/>
              <a:t>Medical Radionuclide Production at HZDR - GGSB 2026</a:t>
            </a:r>
            <a:endParaRPr lang="en-US" dirty="0"/>
          </a:p>
        </p:txBody>
      </p:sp>
      <p:sp>
        <p:nvSpPr>
          <p:cNvPr id="7" name="Foliennummernplatzhalter 6"/>
          <p:cNvSpPr>
            <a:spLocks noGrp="1"/>
          </p:cNvSpPr>
          <p:nvPr>
            <p:ph type="sldNum" sz="quarter" idx="12"/>
          </p:nvPr>
        </p:nvSpPr>
        <p:spPr/>
        <p:txBody>
          <a:bodyPr/>
          <a:lstStyle/>
          <a:p>
            <a:fld id="{EBEB721F-1515-4815-8BAC-2C06E19CB9A5}" type="slidenum">
              <a:rPr lang="en-US" smtClean="0"/>
              <a:t>25</a:t>
            </a:fld>
            <a:endParaRPr lang="en-US" dirty="0"/>
          </a:p>
        </p:txBody>
      </p:sp>
      <p:sp>
        <p:nvSpPr>
          <p:cNvPr id="42" name="Untertitel 3">
            <a:extLst>
              <a:ext uri="{FF2B5EF4-FFF2-40B4-BE49-F238E27FC236}">
                <a16:creationId xmlns:a16="http://schemas.microsoft.com/office/drawing/2014/main" id="{F5300E68-CDA2-21B7-F2F1-7CD6B67D4E6D}"/>
              </a:ext>
            </a:extLst>
          </p:cNvPr>
          <p:cNvSpPr>
            <a:spLocks noGrp="1"/>
          </p:cNvSpPr>
          <p:nvPr>
            <p:ph type="subTitle" idx="13"/>
          </p:nvPr>
        </p:nvSpPr>
        <p:spPr>
          <a:xfrm>
            <a:off x="698501" y="931362"/>
            <a:ext cx="11087100" cy="332742"/>
          </a:xfrm>
        </p:spPr>
        <p:txBody>
          <a:bodyPr>
            <a:noAutofit/>
          </a:bodyPr>
          <a:lstStyle/>
          <a:p>
            <a:r>
              <a:rPr lang="en-US" dirty="0"/>
              <a:t>Successful case</a:t>
            </a:r>
          </a:p>
        </p:txBody>
      </p:sp>
      <p:sp>
        <p:nvSpPr>
          <p:cNvPr id="3" name="Textplatzhalter 7">
            <a:extLst>
              <a:ext uri="{FF2B5EF4-FFF2-40B4-BE49-F238E27FC236}">
                <a16:creationId xmlns:a16="http://schemas.microsoft.com/office/drawing/2014/main" id="{AE744FD2-335D-861C-A077-AA7A58F2C09E}"/>
              </a:ext>
            </a:extLst>
          </p:cNvPr>
          <p:cNvSpPr txBox="1">
            <a:spLocks/>
          </p:cNvSpPr>
          <p:nvPr/>
        </p:nvSpPr>
        <p:spPr>
          <a:xfrm>
            <a:off x="456740" y="1352208"/>
            <a:ext cx="5096826" cy="1131008"/>
          </a:xfrm>
          <a:prstGeom prst="rect">
            <a:avLst/>
          </a:prstGeom>
        </p:spPr>
        <p:txBody>
          <a:bodyPr/>
          <a:lstStyle>
            <a:lvl1pPr marL="0" indent="0" algn="l" defTabSz="914377"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230394" indent="-228594" algn="l" defTabSz="914377" rtl="0" eaLnBrk="1" latinLnBrk="0" hangingPunct="1">
              <a:lnSpc>
                <a:spcPct val="100000"/>
              </a:lnSpc>
              <a:spcBef>
                <a:spcPts val="500"/>
              </a:spcBef>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460788" indent="-228594" algn="l" defTabSz="914377" rtl="0" eaLnBrk="1" latinLnBrk="0" hangingPunct="1">
              <a:lnSpc>
                <a:spcPct val="100000"/>
              </a:lnSpc>
              <a:spcBef>
                <a:spcPts val="500"/>
              </a:spcBef>
              <a:buClr>
                <a:schemeClr val="tx1"/>
              </a:buClr>
              <a:buSzPct val="80000"/>
              <a:buFont typeface="Systemschrift Normal"/>
              <a:buChar char="○"/>
              <a:defRPr sz="1400" kern="1200">
                <a:solidFill>
                  <a:schemeClr val="tx1"/>
                </a:solidFill>
                <a:latin typeface="+mn-lt"/>
                <a:ea typeface="+mn-ea"/>
                <a:cs typeface="+mn-cs"/>
              </a:defRPr>
            </a:lvl3pPr>
            <a:lvl4pPr marL="342891" indent="-342891" algn="l" defTabSz="914377" rtl="0" eaLnBrk="1" latinLnBrk="0" hangingPunct="1">
              <a:lnSpc>
                <a:spcPct val="100000"/>
              </a:lnSpc>
              <a:spcBef>
                <a:spcPts val="1000"/>
              </a:spcBef>
              <a:buFont typeface="+mj-lt"/>
              <a:buAutoNum type="arabicPeriod"/>
              <a:defRPr sz="1400" b="0" kern="1200">
                <a:solidFill>
                  <a:schemeClr val="tx1"/>
                </a:solidFill>
                <a:latin typeface="+mn-lt"/>
                <a:ea typeface="+mn-ea"/>
                <a:cs typeface="+mn-cs"/>
              </a:defRPr>
            </a:lvl4pPr>
            <a:lvl5pPr marL="1800" indent="0" algn="l" defTabSz="914377" rtl="0" eaLnBrk="1" latinLnBrk="0" hangingPunct="1">
              <a:lnSpc>
                <a:spcPct val="100000"/>
              </a:lnSpc>
              <a:spcBef>
                <a:spcPts val="1000"/>
              </a:spcBef>
              <a:buClrTx/>
              <a:buFont typeface="Wingdings" panose="05000000000000000000" pitchFamily="2" charset="2"/>
              <a:buNone/>
              <a:defRPr sz="1400" b="1" kern="1200">
                <a:solidFill>
                  <a:schemeClr val="accent1"/>
                </a:solidFill>
                <a:latin typeface="+mn-lt"/>
                <a:ea typeface="+mn-ea"/>
                <a:cs typeface="+mn-cs"/>
              </a:defRPr>
            </a:lvl5pPr>
            <a:lvl6pPr marL="1800" indent="0" algn="l" defTabSz="914377" rtl="0" eaLnBrk="1" latinLnBrk="0" hangingPunct="1">
              <a:lnSpc>
                <a:spcPct val="100000"/>
              </a:lnSpc>
              <a:spcBef>
                <a:spcPts val="1000"/>
              </a:spcBef>
              <a:buClrTx/>
              <a:buFont typeface="Wingdings 3" panose="05040102010807070707" pitchFamily="18" charset="2"/>
              <a:buNone/>
              <a:defRPr sz="1400" b="1" kern="1200">
                <a:solidFill>
                  <a:schemeClr val="tx1"/>
                </a:solidFill>
                <a:latin typeface="+mn-lt"/>
                <a:ea typeface="+mn-ea"/>
                <a:cs typeface="+mn-cs"/>
              </a:defRPr>
            </a:lvl6pPr>
            <a:lvl7pPr marL="0" indent="0" algn="l" defTabSz="914377" rtl="0" eaLnBrk="1" latinLnBrk="0" hangingPunct="1">
              <a:lnSpc>
                <a:spcPct val="100000"/>
              </a:lnSpc>
              <a:spcBef>
                <a:spcPts val="1000"/>
              </a:spcBef>
              <a:buFont typeface="+mj-lt"/>
              <a:buNone/>
              <a:defRPr sz="1400" b="0" i="1" kern="1200" cap="none" spc="0" baseline="0">
                <a:solidFill>
                  <a:schemeClr val="tx1"/>
                </a:solidFill>
                <a:latin typeface="+mn-lt"/>
                <a:ea typeface="+mn-ea"/>
                <a:cs typeface="+mn-cs"/>
              </a:defRPr>
            </a:lvl7pPr>
            <a:lvl8pPr marL="0" indent="0" algn="l" defTabSz="914377" rtl="0" eaLnBrk="1" latinLnBrk="0" hangingPunct="1">
              <a:lnSpc>
                <a:spcPct val="114000"/>
              </a:lnSpc>
              <a:spcBef>
                <a:spcPts val="500"/>
              </a:spcBef>
              <a:buClr>
                <a:schemeClr val="accent2"/>
              </a:buClr>
              <a:buFont typeface="Arial" panose="020B0604020202020204" pitchFamily="34" charset="0"/>
              <a:buNone/>
              <a:defRPr sz="1400" b="0" i="1" kern="1200">
                <a:solidFill>
                  <a:schemeClr val="tx1"/>
                </a:solidFill>
                <a:latin typeface="+mn-lt"/>
                <a:ea typeface="+mn-ea"/>
                <a:cs typeface="+mn-cs"/>
              </a:defRPr>
            </a:lvl8pPr>
            <a:lvl9pPr marL="0" indent="0" algn="l" defTabSz="914377" rtl="0" eaLnBrk="1" latinLnBrk="0" hangingPunct="1">
              <a:lnSpc>
                <a:spcPct val="114000"/>
              </a:lnSpc>
              <a:spcBef>
                <a:spcPts val="1000"/>
              </a:spcBef>
              <a:buFont typeface="Arial" panose="020B0604020202020204" pitchFamily="34" charset="0"/>
              <a:buNone/>
              <a:defRPr sz="1400" b="1" kern="1200">
                <a:solidFill>
                  <a:schemeClr val="accent1"/>
                </a:solidFill>
                <a:latin typeface="+mn-lt"/>
                <a:ea typeface="+mn-ea"/>
                <a:cs typeface="+mn-cs"/>
              </a:defRPr>
            </a:lvl9pPr>
          </a:lstStyle>
          <a:p>
            <a:pPr algn="ctr" defTabSz="756026"/>
            <a:r>
              <a:rPr lang="en-US" sz="1600" dirty="0">
                <a:latin typeface="Arial"/>
              </a:rPr>
              <a:t>In March-April 2026</a:t>
            </a:r>
            <a:r>
              <a:rPr lang="en-US" sz="1600" dirty="0">
                <a:latin typeface="Arial" panose="020B0604020202020204" pitchFamily="34" charset="0"/>
                <a:cs typeface="Arial" panose="020B0604020202020204" pitchFamily="34" charset="0"/>
              </a:rPr>
              <a:t> </a:t>
            </a:r>
            <a:r>
              <a:rPr lang="en-US" sz="1600" b="1" dirty="0">
                <a:latin typeface="Arial"/>
              </a:rPr>
              <a:t>Mariam </a:t>
            </a:r>
            <a:r>
              <a:rPr lang="en-US" sz="1600" b="1" dirty="0" err="1">
                <a:latin typeface="Arial"/>
              </a:rPr>
              <a:t>Kenkadze</a:t>
            </a:r>
            <a:r>
              <a:rPr lang="en-US" sz="1600" b="1" dirty="0">
                <a:latin typeface="Arial"/>
              </a:rPr>
              <a:t> </a:t>
            </a:r>
            <a:r>
              <a:rPr lang="en-US" sz="1600" dirty="0">
                <a:latin typeface="Arial"/>
              </a:rPr>
              <a:t>worked on the project</a:t>
            </a:r>
          </a:p>
          <a:p>
            <a:pPr algn="ctr" defTabSz="756026"/>
            <a:r>
              <a:rPr lang="en-US" sz="1600" dirty="0">
                <a:latin typeface="Arial"/>
              </a:rPr>
              <a:t>“Cyclotron Production and Radiolabeling Studies with </a:t>
            </a:r>
            <a:r>
              <a:rPr lang="en-US" sz="1600" baseline="30000" dirty="0">
                <a:latin typeface="Arial"/>
              </a:rPr>
              <a:t>135</a:t>
            </a:r>
            <a:r>
              <a:rPr lang="en-US" sz="1600" dirty="0">
                <a:latin typeface="Arial"/>
              </a:rPr>
              <a:t>La for PSMA radioligands”</a:t>
            </a:r>
            <a:endParaRPr lang="en-US" sz="16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B9A941F-E833-EFD6-0590-E4A7C6FE3F38}"/>
              </a:ext>
            </a:extLst>
          </p:cNvPr>
          <p:cNvSpPr txBox="1"/>
          <p:nvPr/>
        </p:nvSpPr>
        <p:spPr>
          <a:xfrm>
            <a:off x="7384178" y="2537122"/>
            <a:ext cx="3678240" cy="276999"/>
          </a:xfrm>
          <a:prstGeom prst="rect">
            <a:avLst/>
          </a:prstGeom>
          <a:noFill/>
        </p:spPr>
        <p:txBody>
          <a:bodyPr wrap="square" rtlCol="0">
            <a:spAutoFit/>
          </a:bodyPr>
          <a:lstStyle/>
          <a:p>
            <a:pPr algn="r"/>
            <a:r>
              <a:rPr lang="en-US" sz="1200" dirty="0"/>
              <a:t>Scheme of the </a:t>
            </a:r>
            <a:r>
              <a:rPr lang="en-US" sz="1200" baseline="30000" dirty="0"/>
              <a:t>13</a:t>
            </a:r>
            <a:r>
              <a:rPr lang="ka-GE" sz="1200" baseline="30000" dirty="0"/>
              <a:t>6</a:t>
            </a:r>
            <a:r>
              <a:rPr lang="en-US" sz="1200" dirty="0"/>
              <a:t>Ba(p,2n)</a:t>
            </a:r>
            <a:r>
              <a:rPr lang="en-US" sz="1200" baseline="30000" dirty="0"/>
              <a:t>13</a:t>
            </a:r>
            <a:r>
              <a:rPr lang="ka-GE" sz="1200" baseline="30000" dirty="0"/>
              <a:t>5</a:t>
            </a:r>
            <a:r>
              <a:rPr lang="en-US" sz="1200" dirty="0"/>
              <a:t>La nuclear reaction</a:t>
            </a:r>
            <a:endParaRPr lang="de-DE" sz="1200" dirty="0"/>
          </a:p>
        </p:txBody>
      </p:sp>
      <p:pic>
        <p:nvPicPr>
          <p:cNvPr id="8" name="Picture 7">
            <a:extLst>
              <a:ext uri="{FF2B5EF4-FFF2-40B4-BE49-F238E27FC236}">
                <a16:creationId xmlns:a16="http://schemas.microsoft.com/office/drawing/2014/main" id="{4EE8B0A6-CD5A-7D5D-3531-3FA29F25133D}"/>
              </a:ext>
            </a:extLst>
          </p:cNvPr>
          <p:cNvPicPr>
            <a:picLocks noChangeAspect="1"/>
          </p:cNvPicPr>
          <p:nvPr/>
        </p:nvPicPr>
        <p:blipFill>
          <a:blip r:embed="rId3"/>
          <a:stretch>
            <a:fillRect/>
          </a:stretch>
        </p:blipFill>
        <p:spPr>
          <a:xfrm>
            <a:off x="6110777" y="1047659"/>
            <a:ext cx="4717133" cy="1428532"/>
          </a:xfrm>
          <a:prstGeom prst="rect">
            <a:avLst/>
          </a:prstGeom>
        </p:spPr>
      </p:pic>
      <p:pic>
        <p:nvPicPr>
          <p:cNvPr id="10" name="Picture 9">
            <a:extLst>
              <a:ext uri="{FF2B5EF4-FFF2-40B4-BE49-F238E27FC236}">
                <a16:creationId xmlns:a16="http://schemas.microsoft.com/office/drawing/2014/main" id="{69C512C9-0D55-12B4-13DB-C78B98C2FD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0268" y="2643969"/>
            <a:ext cx="2628004" cy="3504005"/>
          </a:xfrm>
          <a:prstGeom prst="rect">
            <a:avLst/>
          </a:prstGeom>
        </p:spPr>
      </p:pic>
      <p:sp>
        <p:nvSpPr>
          <p:cNvPr id="11" name="Textplatzhalter 7">
            <a:extLst>
              <a:ext uri="{FF2B5EF4-FFF2-40B4-BE49-F238E27FC236}">
                <a16:creationId xmlns:a16="http://schemas.microsoft.com/office/drawing/2014/main" id="{B50DA003-1145-FE9C-D2AD-F8157A18B202}"/>
              </a:ext>
            </a:extLst>
          </p:cNvPr>
          <p:cNvSpPr txBox="1">
            <a:spLocks/>
          </p:cNvSpPr>
          <p:nvPr/>
        </p:nvSpPr>
        <p:spPr>
          <a:xfrm>
            <a:off x="5920930" y="3152053"/>
            <a:ext cx="5096826" cy="628377"/>
          </a:xfrm>
          <a:prstGeom prst="rect">
            <a:avLst/>
          </a:prstGeom>
        </p:spPr>
        <p:txBody>
          <a:bodyPr/>
          <a:lstStyle>
            <a:lvl1pPr marL="0" indent="0" algn="l" defTabSz="914377"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230394" indent="-228594" algn="l" defTabSz="914377" rtl="0" eaLnBrk="1" latinLnBrk="0" hangingPunct="1">
              <a:lnSpc>
                <a:spcPct val="100000"/>
              </a:lnSpc>
              <a:spcBef>
                <a:spcPts val="500"/>
              </a:spcBef>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460788" indent="-228594" algn="l" defTabSz="914377" rtl="0" eaLnBrk="1" latinLnBrk="0" hangingPunct="1">
              <a:lnSpc>
                <a:spcPct val="100000"/>
              </a:lnSpc>
              <a:spcBef>
                <a:spcPts val="500"/>
              </a:spcBef>
              <a:buClr>
                <a:schemeClr val="tx1"/>
              </a:buClr>
              <a:buSzPct val="80000"/>
              <a:buFont typeface="Systemschrift Normal"/>
              <a:buChar char="○"/>
              <a:defRPr sz="1400" kern="1200">
                <a:solidFill>
                  <a:schemeClr val="tx1"/>
                </a:solidFill>
                <a:latin typeface="+mn-lt"/>
                <a:ea typeface="+mn-ea"/>
                <a:cs typeface="+mn-cs"/>
              </a:defRPr>
            </a:lvl3pPr>
            <a:lvl4pPr marL="342891" indent="-342891" algn="l" defTabSz="914377" rtl="0" eaLnBrk="1" latinLnBrk="0" hangingPunct="1">
              <a:lnSpc>
                <a:spcPct val="100000"/>
              </a:lnSpc>
              <a:spcBef>
                <a:spcPts val="1000"/>
              </a:spcBef>
              <a:buFont typeface="+mj-lt"/>
              <a:buAutoNum type="arabicPeriod"/>
              <a:defRPr sz="1400" b="0" kern="1200">
                <a:solidFill>
                  <a:schemeClr val="tx1"/>
                </a:solidFill>
                <a:latin typeface="+mn-lt"/>
                <a:ea typeface="+mn-ea"/>
                <a:cs typeface="+mn-cs"/>
              </a:defRPr>
            </a:lvl4pPr>
            <a:lvl5pPr marL="1800" indent="0" algn="l" defTabSz="914377" rtl="0" eaLnBrk="1" latinLnBrk="0" hangingPunct="1">
              <a:lnSpc>
                <a:spcPct val="100000"/>
              </a:lnSpc>
              <a:spcBef>
                <a:spcPts val="1000"/>
              </a:spcBef>
              <a:buClrTx/>
              <a:buFont typeface="Wingdings" panose="05000000000000000000" pitchFamily="2" charset="2"/>
              <a:buNone/>
              <a:defRPr sz="1400" b="1" kern="1200">
                <a:solidFill>
                  <a:schemeClr val="accent1"/>
                </a:solidFill>
                <a:latin typeface="+mn-lt"/>
                <a:ea typeface="+mn-ea"/>
                <a:cs typeface="+mn-cs"/>
              </a:defRPr>
            </a:lvl5pPr>
            <a:lvl6pPr marL="1800" indent="0" algn="l" defTabSz="914377" rtl="0" eaLnBrk="1" latinLnBrk="0" hangingPunct="1">
              <a:lnSpc>
                <a:spcPct val="100000"/>
              </a:lnSpc>
              <a:spcBef>
                <a:spcPts val="1000"/>
              </a:spcBef>
              <a:buClrTx/>
              <a:buFont typeface="Wingdings 3" panose="05040102010807070707" pitchFamily="18" charset="2"/>
              <a:buNone/>
              <a:defRPr sz="1400" b="1" kern="1200">
                <a:solidFill>
                  <a:schemeClr val="tx1"/>
                </a:solidFill>
                <a:latin typeface="+mn-lt"/>
                <a:ea typeface="+mn-ea"/>
                <a:cs typeface="+mn-cs"/>
              </a:defRPr>
            </a:lvl6pPr>
            <a:lvl7pPr marL="0" indent="0" algn="l" defTabSz="914377" rtl="0" eaLnBrk="1" latinLnBrk="0" hangingPunct="1">
              <a:lnSpc>
                <a:spcPct val="100000"/>
              </a:lnSpc>
              <a:spcBef>
                <a:spcPts val="1000"/>
              </a:spcBef>
              <a:buFont typeface="+mj-lt"/>
              <a:buNone/>
              <a:defRPr sz="1400" b="0" i="1" kern="1200" cap="none" spc="0" baseline="0">
                <a:solidFill>
                  <a:schemeClr val="tx1"/>
                </a:solidFill>
                <a:latin typeface="+mn-lt"/>
                <a:ea typeface="+mn-ea"/>
                <a:cs typeface="+mn-cs"/>
              </a:defRPr>
            </a:lvl7pPr>
            <a:lvl8pPr marL="0" indent="0" algn="l" defTabSz="914377" rtl="0" eaLnBrk="1" latinLnBrk="0" hangingPunct="1">
              <a:lnSpc>
                <a:spcPct val="114000"/>
              </a:lnSpc>
              <a:spcBef>
                <a:spcPts val="500"/>
              </a:spcBef>
              <a:buClr>
                <a:schemeClr val="accent2"/>
              </a:buClr>
              <a:buFont typeface="Arial" panose="020B0604020202020204" pitchFamily="34" charset="0"/>
              <a:buNone/>
              <a:defRPr sz="1400" b="0" i="1" kern="1200">
                <a:solidFill>
                  <a:schemeClr val="tx1"/>
                </a:solidFill>
                <a:latin typeface="+mn-lt"/>
                <a:ea typeface="+mn-ea"/>
                <a:cs typeface="+mn-cs"/>
              </a:defRPr>
            </a:lvl8pPr>
            <a:lvl9pPr marL="0" indent="0" algn="l" defTabSz="914377" rtl="0" eaLnBrk="1" latinLnBrk="0" hangingPunct="1">
              <a:lnSpc>
                <a:spcPct val="114000"/>
              </a:lnSpc>
              <a:spcBef>
                <a:spcPts val="1000"/>
              </a:spcBef>
              <a:buFont typeface="Arial" panose="020B0604020202020204" pitchFamily="34" charset="0"/>
              <a:buNone/>
              <a:defRPr sz="1400" b="1" kern="1200">
                <a:solidFill>
                  <a:schemeClr val="accent1"/>
                </a:solidFill>
                <a:latin typeface="+mn-lt"/>
                <a:ea typeface="+mn-ea"/>
                <a:cs typeface="+mn-cs"/>
              </a:defRPr>
            </a:lvl9pPr>
          </a:lstStyle>
          <a:p>
            <a:pPr algn="ctr" defTabSz="756026"/>
            <a:r>
              <a:rPr lang="en-US" sz="1600" dirty="0">
                <a:latin typeface="Arial"/>
                <a:cs typeface="Arial" panose="020B0604020202020204" pitchFamily="34" charset="0"/>
              </a:rPr>
              <a:t>Results from Mariam’s internship were included in the article that is going to be published soon</a:t>
            </a:r>
            <a:endParaRPr lang="en-US" sz="1600" dirty="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2FA8A8B5-D586-F4D0-1F43-FC00F49F2915}"/>
              </a:ext>
            </a:extLst>
          </p:cNvPr>
          <p:cNvPicPr>
            <a:picLocks noChangeAspect="1"/>
          </p:cNvPicPr>
          <p:nvPr/>
        </p:nvPicPr>
        <p:blipFill>
          <a:blip r:embed="rId5"/>
          <a:srcRect l="28769" t="18433" r="28694" b="51542"/>
          <a:stretch/>
        </p:blipFill>
        <p:spPr>
          <a:xfrm>
            <a:off x="5876268" y="3788360"/>
            <a:ext cx="5186150" cy="2059126"/>
          </a:xfrm>
          <a:prstGeom prst="rect">
            <a:avLst/>
          </a:prstGeom>
          <a:ln>
            <a:solidFill>
              <a:schemeClr val="tx1"/>
            </a:solidFill>
          </a:ln>
        </p:spPr>
      </p:pic>
    </p:spTree>
    <p:extLst>
      <p:ext uri="{BB962C8B-B14F-4D97-AF65-F5344CB8AC3E}">
        <p14:creationId xmlns:p14="http://schemas.microsoft.com/office/powerpoint/2010/main" val="425458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24429F-1D24-77E7-839C-11E7F7BAABCE}"/>
              </a:ext>
            </a:extLst>
          </p:cNvPr>
          <p:cNvSpPr>
            <a:spLocks noGrp="1"/>
          </p:cNvSpPr>
          <p:nvPr>
            <p:ph type="ctrTitle"/>
          </p:nvPr>
        </p:nvSpPr>
        <p:spPr>
          <a:xfrm>
            <a:off x="4209479" y="481263"/>
            <a:ext cx="2481777" cy="899370"/>
          </a:xfrm>
        </p:spPr>
        <p:txBody>
          <a:bodyPr/>
          <a:lstStyle/>
          <a:p>
            <a:pPr algn="ctr"/>
            <a:r>
              <a:rPr lang="en-US" dirty="0"/>
              <a:t>Thank you!</a:t>
            </a:r>
            <a:br>
              <a:rPr lang="en-US" dirty="0"/>
            </a:br>
            <a:r>
              <a:rPr lang="ka-GE" b="1" dirty="0"/>
              <a:t>გმადლობთ!</a:t>
            </a:r>
            <a:endParaRPr lang="de-DE" dirty="0"/>
          </a:p>
        </p:txBody>
      </p:sp>
      <p:grpSp>
        <p:nvGrpSpPr>
          <p:cNvPr id="5" name="Group 4">
            <a:extLst>
              <a:ext uri="{FF2B5EF4-FFF2-40B4-BE49-F238E27FC236}">
                <a16:creationId xmlns:a16="http://schemas.microsoft.com/office/drawing/2014/main" id="{96A04DF6-4ACA-34BA-F798-CD3C4C3FD869}"/>
              </a:ext>
            </a:extLst>
          </p:cNvPr>
          <p:cNvGrpSpPr/>
          <p:nvPr/>
        </p:nvGrpSpPr>
        <p:grpSpPr>
          <a:xfrm>
            <a:off x="2227094" y="1577602"/>
            <a:ext cx="6095799" cy="2924472"/>
            <a:chOff x="2466879" y="1797619"/>
            <a:chExt cx="6925237" cy="3550913"/>
          </a:xfrm>
        </p:grpSpPr>
        <p:pic>
          <p:nvPicPr>
            <p:cNvPr id="6" name="Picture 5">
              <a:extLst>
                <a:ext uri="{FF2B5EF4-FFF2-40B4-BE49-F238E27FC236}">
                  <a16:creationId xmlns:a16="http://schemas.microsoft.com/office/drawing/2014/main" id="{2EA4B930-0F33-8F41-0950-7390E4EC31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61" t="13259" r="1300" b="12433"/>
            <a:stretch/>
          </p:blipFill>
          <p:spPr>
            <a:xfrm>
              <a:off x="2466879" y="1797619"/>
              <a:ext cx="6780488" cy="3486677"/>
            </a:xfrm>
            <a:prstGeom prst="rect">
              <a:avLst/>
            </a:prstGeom>
          </p:spPr>
        </p:pic>
        <p:sp>
          <p:nvSpPr>
            <p:cNvPr id="7" name="Rectangle 6">
              <a:extLst>
                <a:ext uri="{FF2B5EF4-FFF2-40B4-BE49-F238E27FC236}">
                  <a16:creationId xmlns:a16="http://schemas.microsoft.com/office/drawing/2014/main" id="{F7524BA3-17BC-ED95-604F-1BF96187BC7F}"/>
                </a:ext>
              </a:extLst>
            </p:cNvPr>
            <p:cNvSpPr/>
            <p:nvPr/>
          </p:nvSpPr>
          <p:spPr>
            <a:xfrm>
              <a:off x="3397166" y="4937457"/>
              <a:ext cx="5994950" cy="411075"/>
            </a:xfrm>
            <a:prstGeom prst="rect">
              <a:avLst/>
            </a:prstGeom>
          </p:spPr>
          <p:txBody>
            <a:bodyPr wrap="square">
              <a:spAutoFit/>
            </a:bodyPr>
            <a:lstStyle/>
            <a:p>
              <a:r>
                <a:rPr lang="en-US" sz="1600" dirty="0">
                  <a:effectLst>
                    <a:outerShdw blurRad="38100" dist="38100" dir="2700000" algn="tl">
                      <a:srgbClr val="000000">
                        <a:alpha val="43137"/>
                      </a:srgbClr>
                    </a:outerShdw>
                  </a:effectLst>
                </a:rPr>
                <a:t>Institute of Radiopharmaceutical Cancer Research</a:t>
              </a:r>
            </a:p>
          </p:txBody>
        </p:sp>
      </p:grpSp>
      <p:pic>
        <p:nvPicPr>
          <p:cNvPr id="8" name="Picture 9">
            <a:extLst>
              <a:ext uri="{FF2B5EF4-FFF2-40B4-BE49-F238E27FC236}">
                <a16:creationId xmlns:a16="http://schemas.microsoft.com/office/drawing/2014/main" id="{A79A1100-CCD2-330C-1C8E-ED1FCC345237}"/>
              </a:ext>
            </a:extLst>
          </p:cNvPr>
          <p:cNvPicPr>
            <a:picLocks noChangeAspect="1"/>
          </p:cNvPicPr>
          <p:nvPr/>
        </p:nvPicPr>
        <p:blipFill>
          <a:blip r:embed="rId4"/>
          <a:srcRect r="5436" b="-8311"/>
          <a:stretch/>
        </p:blipFill>
        <p:spPr>
          <a:xfrm>
            <a:off x="9718346" y="1577602"/>
            <a:ext cx="1909374" cy="630865"/>
          </a:xfrm>
          <a:prstGeom prst="rect">
            <a:avLst/>
          </a:prstGeom>
          <a:ln w="0">
            <a:noFill/>
          </a:ln>
        </p:spPr>
      </p:pic>
      <p:pic>
        <p:nvPicPr>
          <p:cNvPr id="9" name="Grafik 8">
            <a:extLst>
              <a:ext uri="{FF2B5EF4-FFF2-40B4-BE49-F238E27FC236}">
                <a16:creationId xmlns:a16="http://schemas.microsoft.com/office/drawing/2014/main" id="{0B3A503D-6D15-3ECA-28D1-55B0DC74A199}"/>
              </a:ext>
            </a:extLst>
          </p:cNvPr>
          <p:cNvPicPr>
            <a:picLocks noChangeAspect="1"/>
          </p:cNvPicPr>
          <p:nvPr/>
        </p:nvPicPr>
        <p:blipFill>
          <a:blip r:embed="rId5"/>
          <a:srcRect l="20083" t="49153" r="26528" b="15851"/>
          <a:stretch/>
        </p:blipFill>
        <p:spPr>
          <a:xfrm>
            <a:off x="9724562" y="2570603"/>
            <a:ext cx="1903158" cy="740326"/>
          </a:xfrm>
          <a:prstGeom prst="rect">
            <a:avLst/>
          </a:prstGeom>
          <a:ln w="0">
            <a:noFill/>
          </a:ln>
        </p:spPr>
      </p:pic>
      <p:sp>
        <p:nvSpPr>
          <p:cNvPr id="12" name="Title 2">
            <a:extLst>
              <a:ext uri="{FF2B5EF4-FFF2-40B4-BE49-F238E27FC236}">
                <a16:creationId xmlns:a16="http://schemas.microsoft.com/office/drawing/2014/main" id="{3B21C8D2-3A9C-8BD7-873F-4346401EE0D6}"/>
              </a:ext>
            </a:extLst>
          </p:cNvPr>
          <p:cNvSpPr txBox="1">
            <a:spLocks/>
          </p:cNvSpPr>
          <p:nvPr/>
        </p:nvSpPr>
        <p:spPr>
          <a:xfrm>
            <a:off x="3045960" y="4949709"/>
            <a:ext cx="5614501" cy="899370"/>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3000" b="1" kern="1200">
                <a:solidFill>
                  <a:schemeClr val="bg1"/>
                </a:solidFill>
                <a:latin typeface="+mj-lt"/>
                <a:ea typeface="+mj-ea"/>
                <a:cs typeface="+mj-cs"/>
              </a:defRPr>
            </a:lvl1pPr>
          </a:lstStyle>
          <a:p>
            <a:pPr>
              <a:lnSpc>
                <a:spcPct val="150000"/>
              </a:lnSpc>
            </a:pPr>
            <a:r>
              <a:rPr lang="en-US" sz="2400" dirty="0"/>
              <a:t>Curious about an internship with us?</a:t>
            </a:r>
          </a:p>
          <a:p>
            <a:pPr>
              <a:lnSpc>
                <a:spcPct val="150000"/>
              </a:lnSpc>
            </a:pPr>
            <a:r>
              <a:rPr lang="en-US" sz="2400" dirty="0"/>
              <a:t>Send me an email: n.zhutova@hzdr.de</a:t>
            </a:r>
          </a:p>
          <a:p>
            <a:pPr>
              <a:lnSpc>
                <a:spcPct val="150000"/>
              </a:lnSpc>
            </a:pPr>
            <a:r>
              <a:rPr lang="en-US" sz="2400" dirty="0">
                <a:latin typeface="Arial" panose="020B0604020202020204" pitchFamily="34" charset="0"/>
                <a:cs typeface="Arial" panose="020B0604020202020204" pitchFamily="34" charset="0"/>
              </a:rPr>
              <a:t>← </a:t>
            </a:r>
            <a:r>
              <a:rPr lang="en-US" sz="2400" dirty="0"/>
              <a:t>or contact me on LinkedIn</a:t>
            </a:r>
            <a:endParaRPr lang="de-DE" sz="2400" dirty="0"/>
          </a:p>
        </p:txBody>
      </p:sp>
      <p:pic>
        <p:nvPicPr>
          <p:cNvPr id="16" name="Picture 15">
            <a:extLst>
              <a:ext uri="{FF2B5EF4-FFF2-40B4-BE49-F238E27FC236}">
                <a16:creationId xmlns:a16="http://schemas.microsoft.com/office/drawing/2014/main" id="{D1620BB1-5FE4-3738-1358-7862A530A1A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01002" y="4683793"/>
            <a:ext cx="1526738" cy="1526738"/>
          </a:xfrm>
          <a:prstGeom prst="rect">
            <a:avLst/>
          </a:prstGeom>
        </p:spPr>
      </p:pic>
    </p:spTree>
    <p:extLst>
      <p:ext uri="{BB962C8B-B14F-4D97-AF65-F5344CB8AC3E}">
        <p14:creationId xmlns:p14="http://schemas.microsoft.com/office/powerpoint/2010/main" val="525108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HZDR_Office_Design">
  <a:themeElements>
    <a:clrScheme name="HZDR_Farben">
      <a:dk1>
        <a:sysClr val="windowText" lastClr="000000"/>
      </a:dk1>
      <a:lt1>
        <a:sysClr val="window" lastClr="FFFFFF"/>
      </a:lt1>
      <a:dk2>
        <a:srgbClr val="005AA0"/>
      </a:dk2>
      <a:lt2>
        <a:srgbClr val="C6C6C6"/>
      </a:lt2>
      <a:accent1>
        <a:srgbClr val="005AA0"/>
      </a:accent1>
      <a:accent2>
        <a:srgbClr val="7EABCB"/>
      </a:accent2>
      <a:accent3>
        <a:srgbClr val="F0781E"/>
      </a:accent3>
      <a:accent4>
        <a:srgbClr val="F5B891"/>
      </a:accent4>
      <a:accent5>
        <a:srgbClr val="7F7F7F"/>
      </a:accent5>
      <a:accent6>
        <a:srgbClr val="C6C6C6"/>
      </a:accent6>
      <a:hlink>
        <a:srgbClr val="E6007E"/>
      </a:hlink>
      <a:folHlink>
        <a:srgbClr val="F0781E"/>
      </a:folHlink>
    </a:clrScheme>
    <a:fontScheme name="HZDR_Schrif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sz="15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500" dirty="0" smtClean="0"/>
        </a:defPPr>
      </a:lstStyle>
    </a:txDef>
  </a:objectDefaults>
  <a:extraClrSchemeLst/>
  <a:extLst>
    <a:ext uri="{05A4C25C-085E-4340-85A3-A5531E510DB2}">
      <thm15:themeFamily xmlns:thm15="http://schemas.microsoft.com/office/thememl/2012/main" name="HZDR_ppt_template_16_9_ENGLISH.pptx" id="{1746AFC9-9D9A-4C2D-B2BC-D7E3E2E0EBCD}" vid="{BE5915EC-7EBA-43DB-B7F5-8C1C5FBF44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Medical_Radionuclide_Production_HZDR</Template>
  <TotalTime>2612</TotalTime>
  <Words>1798</Words>
  <Application>Microsoft Macintosh PowerPoint</Application>
  <PresentationFormat>Widescreen</PresentationFormat>
  <Paragraphs>352</Paragraphs>
  <Slides>26</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Cambria Math</vt:lpstr>
      <vt:lpstr>Sylfaen</vt:lpstr>
      <vt:lpstr>Wingdings</vt:lpstr>
      <vt:lpstr>HZDR_Office_Design</vt:lpstr>
      <vt:lpstr>Medical Radionuclide Production at HZDR</vt:lpstr>
      <vt:lpstr>Institute of Radiopharmaceutical Cancer Research</vt:lpstr>
      <vt:lpstr>Institute of Radiopharmaceutical Cancer Research</vt:lpstr>
      <vt:lpstr>Institute of Radiopharmaceutical Cancer Research</vt:lpstr>
      <vt:lpstr>Institute of Radiopharmaceutical Cancer Research</vt:lpstr>
      <vt:lpstr>Radiopharmaceuticals</vt:lpstr>
      <vt:lpstr>Radiopharmaceuticals</vt:lpstr>
      <vt:lpstr>Radiopharmaceuticals</vt:lpstr>
      <vt:lpstr>Theranostics</vt:lpstr>
      <vt:lpstr>Production of Medical Radionuclides</vt:lpstr>
      <vt:lpstr>Production of Medical Radionuclides</vt:lpstr>
      <vt:lpstr>Cyclotron-Based Production of Medical Radionuclides</vt:lpstr>
      <vt:lpstr>Cyclotron-Based Production of Medical Radionuclides</vt:lpstr>
      <vt:lpstr>Cyclotron-Based Production of Medical Radionuclides</vt:lpstr>
      <vt:lpstr>Cyclotron-Based Production of Medical Radionuclides</vt:lpstr>
      <vt:lpstr>Nuclear Reaction Selection</vt:lpstr>
      <vt:lpstr>Target Preparation</vt:lpstr>
      <vt:lpstr>Target Irradiation</vt:lpstr>
      <vt:lpstr>Target Irradiation</vt:lpstr>
      <vt:lpstr>Radiochemical Purification</vt:lpstr>
      <vt:lpstr>Product Characterization – Quality Control</vt:lpstr>
      <vt:lpstr>Product Characterization</vt:lpstr>
      <vt:lpstr>Recovery of Target Material </vt:lpstr>
      <vt:lpstr>Summary: Radionuclides produced at the HZDR</vt:lpstr>
      <vt:lpstr>GGSB – Internship at HZDR</vt:lpstr>
      <vt:lpstr>Thank you! გმადლობთ!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Radionuclide Production at HZDR</dc:title>
  <dc:creator>Zhutova, Nadiya</dc:creator>
  <cp:lastModifiedBy>Nadiya Zhutova</cp:lastModifiedBy>
  <cp:revision>21</cp:revision>
  <dcterms:created xsi:type="dcterms:W3CDTF">2026-08-10T08:51:01Z</dcterms:created>
  <dcterms:modified xsi:type="dcterms:W3CDTF">2026-09-07T09:37:11Z</dcterms:modified>
</cp:coreProperties>
</file>