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theme/themeOverride4.xml" ContentType="application/vnd.openxmlformats-officedocument.themeOverr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4" r:id="rId1"/>
    <p:sldMasterId id="2147483679" r:id="rId2"/>
    <p:sldMasterId id="2147483690" r:id="rId3"/>
    <p:sldMasterId id="2147483726" r:id="rId4"/>
    <p:sldMasterId id="2147483759" r:id="rId5"/>
  </p:sldMasterIdLst>
  <p:notesMasterIdLst>
    <p:notesMasterId r:id="rId61"/>
  </p:notesMasterIdLst>
  <p:handoutMasterIdLst>
    <p:handoutMasterId r:id="rId62"/>
  </p:handoutMasterIdLst>
  <p:sldIdLst>
    <p:sldId id="2153" r:id="rId6"/>
    <p:sldId id="2139" r:id="rId7"/>
    <p:sldId id="2154" r:id="rId8"/>
    <p:sldId id="1976" r:id="rId9"/>
    <p:sldId id="2121" r:id="rId10"/>
    <p:sldId id="2143" r:id="rId11"/>
    <p:sldId id="2117" r:id="rId12"/>
    <p:sldId id="2115" r:id="rId13"/>
    <p:sldId id="2120" r:id="rId14"/>
    <p:sldId id="2089" r:id="rId15"/>
    <p:sldId id="2119" r:id="rId16"/>
    <p:sldId id="2090" r:id="rId17"/>
    <p:sldId id="2137" r:id="rId18"/>
    <p:sldId id="2091" r:id="rId19"/>
    <p:sldId id="2136" r:id="rId20"/>
    <p:sldId id="2092" r:id="rId21"/>
    <p:sldId id="2093" r:id="rId22"/>
    <p:sldId id="2124" r:id="rId23"/>
    <p:sldId id="2094" r:id="rId24"/>
    <p:sldId id="2098" r:id="rId25"/>
    <p:sldId id="2100" r:id="rId26"/>
    <p:sldId id="2141" r:id="rId27"/>
    <p:sldId id="2142" r:id="rId28"/>
    <p:sldId id="2099" r:id="rId29"/>
    <p:sldId id="2147" r:id="rId30"/>
    <p:sldId id="2146" r:id="rId31"/>
    <p:sldId id="2145" r:id="rId32"/>
    <p:sldId id="2148" r:id="rId33"/>
    <p:sldId id="2149" r:id="rId34"/>
    <p:sldId id="2150" r:id="rId35"/>
    <p:sldId id="2132" r:id="rId36"/>
    <p:sldId id="2151" r:id="rId37"/>
    <p:sldId id="2152" r:id="rId38"/>
    <p:sldId id="2135" r:id="rId39"/>
    <p:sldId id="2103" r:id="rId40"/>
    <p:sldId id="2129" r:id="rId41"/>
    <p:sldId id="2104" r:id="rId42"/>
    <p:sldId id="2105" r:id="rId43"/>
    <p:sldId id="2106" r:id="rId44"/>
    <p:sldId id="2130" r:id="rId45"/>
    <p:sldId id="2108" r:id="rId46"/>
    <p:sldId id="2109" r:id="rId47"/>
    <p:sldId id="2110" r:id="rId48"/>
    <p:sldId id="2112" r:id="rId49"/>
    <p:sldId id="2113" r:id="rId50"/>
    <p:sldId id="2087" r:id="rId51"/>
    <p:sldId id="2134" r:id="rId52"/>
    <p:sldId id="2096" r:id="rId53"/>
    <p:sldId id="2097" r:id="rId54"/>
    <p:sldId id="2123" r:id="rId55"/>
    <p:sldId id="2140" r:id="rId56"/>
    <p:sldId id="2127" r:id="rId57"/>
    <p:sldId id="2131" r:id="rId58"/>
    <p:sldId id="2107" r:id="rId59"/>
    <p:sldId id="212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7B21350-76BB-4717-AB31-F8C7F954C0A5}">
          <p14:sldIdLst>
            <p14:sldId id="2153"/>
            <p14:sldId id="2139"/>
            <p14:sldId id="2154"/>
            <p14:sldId id="1976"/>
            <p14:sldId id="2121"/>
            <p14:sldId id="2143"/>
            <p14:sldId id="2117"/>
            <p14:sldId id="2115"/>
            <p14:sldId id="2120"/>
            <p14:sldId id="2089"/>
            <p14:sldId id="2119"/>
            <p14:sldId id="2090"/>
            <p14:sldId id="2137"/>
            <p14:sldId id="2091"/>
            <p14:sldId id="2136"/>
            <p14:sldId id="2092"/>
            <p14:sldId id="2093"/>
            <p14:sldId id="2124"/>
            <p14:sldId id="2094"/>
            <p14:sldId id="2098"/>
            <p14:sldId id="2100"/>
            <p14:sldId id="2141"/>
            <p14:sldId id="2142"/>
            <p14:sldId id="2099"/>
            <p14:sldId id="2147"/>
            <p14:sldId id="2146"/>
            <p14:sldId id="2145"/>
            <p14:sldId id="2148"/>
            <p14:sldId id="2149"/>
            <p14:sldId id="2150"/>
            <p14:sldId id="2132"/>
            <p14:sldId id="2151"/>
            <p14:sldId id="2152"/>
            <p14:sldId id="2135"/>
            <p14:sldId id="2103"/>
            <p14:sldId id="2129"/>
            <p14:sldId id="2104"/>
            <p14:sldId id="2105"/>
            <p14:sldId id="2106"/>
            <p14:sldId id="2130"/>
            <p14:sldId id="2108"/>
            <p14:sldId id="2109"/>
            <p14:sldId id="2110"/>
            <p14:sldId id="2112"/>
            <p14:sldId id="2113"/>
            <p14:sldId id="2087"/>
            <p14:sldId id="2134"/>
            <p14:sldId id="2096"/>
            <p14:sldId id="2097"/>
            <p14:sldId id="2123"/>
            <p14:sldId id="2140"/>
            <p14:sldId id="2127"/>
            <p14:sldId id="2131"/>
            <p14:sldId id="2107"/>
            <p14:sldId id="2128"/>
          </p14:sldIdLst>
        </p14:section>
      </p14:sectionLst>
    </p:ext>
    <p:ext uri="{EFAFB233-063F-42B5-8137-9DF3F51BA10A}">
      <p15:sldGuideLst xmlns:p15="http://schemas.microsoft.com/office/powerpoint/2012/main">
        <p15:guide id="1" orient="horz" pos="3426" userDrawn="1">
          <p15:clr>
            <a:srgbClr val="A4A3A4"/>
          </p15:clr>
        </p15:guide>
        <p15:guide id="2" pos="305"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8AF5"/>
    <a:srgbClr val="FF2D5E"/>
    <a:srgbClr val="69BE28"/>
    <a:srgbClr val="172144"/>
    <a:srgbClr val="1A2955"/>
    <a:srgbClr val="FAB63C"/>
    <a:srgbClr val="FFB103"/>
    <a:srgbClr val="000000"/>
    <a:srgbClr val="FFFFC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05" autoAdjust="0"/>
    <p:restoredTop sz="93690" autoAdjust="0"/>
  </p:normalViewPr>
  <p:slideViewPr>
    <p:cSldViewPr showGuides="1">
      <p:cViewPr varScale="1">
        <p:scale>
          <a:sx n="125" d="100"/>
          <a:sy n="125" d="100"/>
        </p:scale>
        <p:origin x="488" y="168"/>
      </p:cViewPr>
      <p:guideLst>
        <p:guide orient="horz" pos="3426"/>
        <p:guide pos="305"/>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00" d="100"/>
        <a:sy n="100" d="100"/>
      </p:scale>
      <p:origin x="0" y="0"/>
    </p:cViewPr>
  </p:sorterViewPr>
  <p:notesViewPr>
    <p:cSldViewPr showGuides="1">
      <p:cViewPr varScale="1">
        <p:scale>
          <a:sx n="87" d="100"/>
          <a:sy n="87" d="100"/>
        </p:scale>
        <p:origin x="384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6E1389CC-567B-462D-9606-5A6D48725E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E32223E6-8DEC-4459-8B52-D06E9BD3DA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E9E86A-6679-4EC8-847C-9F954F45BF68}" type="datetimeFigureOut">
              <a:rPr lang="de-DE" smtClean="0"/>
              <a:t>04.09.26</a:t>
            </a:fld>
            <a:endParaRPr lang="de-DE"/>
          </a:p>
        </p:txBody>
      </p:sp>
      <p:sp>
        <p:nvSpPr>
          <p:cNvPr id="4" name="Fußzeilenplatzhalter 3">
            <a:extLst>
              <a:ext uri="{FF2B5EF4-FFF2-40B4-BE49-F238E27FC236}">
                <a16:creationId xmlns:a16="http://schemas.microsoft.com/office/drawing/2014/main" id="{DDE09F90-192B-4C21-A710-7EFC4BA93B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077B6243-ABD9-472E-9641-6E7B2B863DE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48E8B7-5326-4A3E-8AE4-83D3CDA8A9FC}" type="slidenum">
              <a:rPr lang="de-DE" smtClean="0"/>
              <a:t>‹Nr.›</a:t>
            </a:fld>
            <a:endParaRPr lang="de-DE"/>
          </a:p>
        </p:txBody>
      </p:sp>
    </p:spTree>
    <p:extLst>
      <p:ext uri="{BB962C8B-B14F-4D97-AF65-F5344CB8AC3E}">
        <p14:creationId xmlns:p14="http://schemas.microsoft.com/office/powerpoint/2010/main" val="946575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3C419-10E8-4216-A6CC-B7C8A23909AD}" type="datetimeFigureOut">
              <a:rPr lang="de-DE" smtClean="0"/>
              <a:t>04.09.26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6CAD1-FD47-46B0-9C16-1B81F4E690E0}" type="slidenum">
              <a:rPr lang="de-DE" smtClean="0"/>
              <a:t>‹Nr.›</a:t>
            </a:fld>
            <a:endParaRPr lang="de-DE"/>
          </a:p>
        </p:txBody>
      </p:sp>
    </p:spTree>
    <p:extLst>
      <p:ext uri="{BB962C8B-B14F-4D97-AF65-F5344CB8AC3E}">
        <p14:creationId xmlns:p14="http://schemas.microsoft.com/office/powerpoint/2010/main" val="901325447"/>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1pPr>
    <a:lvl2pPr marL="6286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10858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15430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20002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1</a:t>
            </a:fld>
            <a:endParaRPr lang="de-DE"/>
          </a:p>
        </p:txBody>
      </p:sp>
    </p:spTree>
    <p:extLst>
      <p:ext uri="{BB962C8B-B14F-4D97-AF65-F5344CB8AC3E}">
        <p14:creationId xmlns:p14="http://schemas.microsoft.com/office/powerpoint/2010/main" val="3194665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ffectLst/>
              </a:rPr>
              <a:t>Theranostics</a:t>
            </a:r>
            <a:r>
              <a:rPr lang="en-US" dirty="0">
                <a:effectLst/>
              </a:rPr>
              <a:t>, a blend of therapeutic and diagnostic, uses the same molecular target for both imaging and treating disease—primarily cancer—to enable highly personalized, targeted care</a:t>
            </a:r>
          </a:p>
          <a:p>
            <a:r>
              <a:rPr lang="en-US" dirty="0"/>
              <a:t>. The rationale is to use diagnostic isotopes to confirm receptor expression (e.g., PSMA, SSTR) before delivering precision radiation therapy to tumors while sparing surrounding healthy tissue. </a:t>
            </a:r>
            <a:endParaRPr lang="de-DE" dirty="0"/>
          </a:p>
        </p:txBody>
      </p:sp>
      <p:sp>
        <p:nvSpPr>
          <p:cNvPr id="4" name="Foliennummernplatzhalter 3"/>
          <p:cNvSpPr>
            <a:spLocks noGrp="1"/>
          </p:cNvSpPr>
          <p:nvPr>
            <p:ph type="sldNum" sz="quarter" idx="10"/>
          </p:nvPr>
        </p:nvSpPr>
        <p:spPr/>
        <p:txBody>
          <a:bodyPr/>
          <a:lstStyle/>
          <a:p>
            <a:fld id="{FF66CAD1-FD47-46B0-9C16-1B81F4E690E0}" type="slidenum">
              <a:rPr lang="de-DE" smtClean="0"/>
              <a:t>6</a:t>
            </a:fld>
            <a:endParaRPr lang="de-DE"/>
          </a:p>
        </p:txBody>
      </p:sp>
    </p:spTree>
    <p:extLst>
      <p:ext uri="{BB962C8B-B14F-4D97-AF65-F5344CB8AC3E}">
        <p14:creationId xmlns:p14="http://schemas.microsoft.com/office/powerpoint/2010/main" val="3684661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F66CAD1-FD47-46B0-9C16-1B81F4E690E0}" type="slidenum">
              <a:rPr lang="de-DE" smtClean="0"/>
              <a:t>7</a:t>
            </a:fld>
            <a:endParaRPr lang="de-DE"/>
          </a:p>
        </p:txBody>
      </p:sp>
    </p:spTree>
    <p:extLst>
      <p:ext uri="{BB962C8B-B14F-4D97-AF65-F5344CB8AC3E}">
        <p14:creationId xmlns:p14="http://schemas.microsoft.com/office/powerpoint/2010/main" val="368466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10</a:t>
            </a:fld>
            <a:endParaRPr lang="de-DE"/>
          </a:p>
        </p:txBody>
      </p:sp>
    </p:spTree>
    <p:extLst>
      <p:ext uri="{BB962C8B-B14F-4D97-AF65-F5344CB8AC3E}">
        <p14:creationId xmlns:p14="http://schemas.microsoft.com/office/powerpoint/2010/main" val="2023948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66CAD1-FD47-46B0-9C16-1B81F4E690E0}" type="slidenum">
              <a:rPr kumimoji="0" lang="de-D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50043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66CAD1-FD47-46B0-9C16-1B81F4E690E0}" type="slidenum">
              <a:rPr kumimoji="0" lang="de-D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00415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23</a:t>
            </a:fld>
            <a:endParaRPr lang="de-DE"/>
          </a:p>
        </p:txBody>
      </p:sp>
    </p:spTree>
    <p:extLst>
      <p:ext uri="{BB962C8B-B14F-4D97-AF65-F5344CB8AC3E}">
        <p14:creationId xmlns:p14="http://schemas.microsoft.com/office/powerpoint/2010/main" val="4116759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24</a:t>
            </a:fld>
            <a:endParaRPr lang="de-DE"/>
          </a:p>
        </p:txBody>
      </p:sp>
    </p:spTree>
    <p:extLst>
      <p:ext uri="{BB962C8B-B14F-4D97-AF65-F5344CB8AC3E}">
        <p14:creationId xmlns:p14="http://schemas.microsoft.com/office/powerpoint/2010/main" val="3525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25</a:t>
            </a:fld>
            <a:endParaRPr lang="de-DE"/>
          </a:p>
        </p:txBody>
      </p:sp>
    </p:spTree>
    <p:extLst>
      <p:ext uri="{BB962C8B-B14F-4D97-AF65-F5344CB8AC3E}">
        <p14:creationId xmlns:p14="http://schemas.microsoft.com/office/powerpoint/2010/main" val="1993341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26</a:t>
            </a:fld>
            <a:endParaRPr lang="de-DE"/>
          </a:p>
        </p:txBody>
      </p:sp>
    </p:spTree>
    <p:extLst>
      <p:ext uri="{BB962C8B-B14F-4D97-AF65-F5344CB8AC3E}">
        <p14:creationId xmlns:p14="http://schemas.microsoft.com/office/powerpoint/2010/main" val="1206251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27</a:t>
            </a:fld>
            <a:endParaRPr lang="de-DE"/>
          </a:p>
        </p:txBody>
      </p:sp>
    </p:spTree>
    <p:extLst>
      <p:ext uri="{BB962C8B-B14F-4D97-AF65-F5344CB8AC3E}">
        <p14:creationId xmlns:p14="http://schemas.microsoft.com/office/powerpoint/2010/main" val="1049920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28</a:t>
            </a:fld>
            <a:endParaRPr lang="de-DE"/>
          </a:p>
        </p:txBody>
      </p:sp>
    </p:spTree>
    <p:extLst>
      <p:ext uri="{BB962C8B-B14F-4D97-AF65-F5344CB8AC3E}">
        <p14:creationId xmlns:p14="http://schemas.microsoft.com/office/powerpoint/2010/main" val="575502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Pre-treatment [</a:t>
            </a:r>
            <a:r>
              <a:rPr lang="en-US" baseline="30000" dirty="0"/>
              <a:t>18</a:t>
            </a:r>
            <a:r>
              <a:rPr lang="en-US" dirty="0"/>
              <a:t>F]PSMA-1007 PET/CT (A) and [</a:t>
            </a:r>
            <a:r>
              <a:rPr lang="en-US" baseline="30000" dirty="0"/>
              <a:t>211</a:t>
            </a:r>
            <a:r>
              <a:rPr lang="en-US" dirty="0"/>
              <a:t>At]PSMA-5 SPECT/CT (B) images showed similar distribution patterns, with high uptake in recurrent/metastatic lesions (left: maximum intensity projection, right: fusion and contrast-enhanced CT images). Both images revealed high accumulation in the soft tissue mass within the prostate area (</a:t>
            </a:r>
            <a:r>
              <a:rPr lang="en-US" dirty="0" err="1"/>
              <a:t>SUVmax</a:t>
            </a:r>
            <a:r>
              <a:rPr lang="en-US" dirty="0"/>
              <a:t> = 60.7 on [</a:t>
            </a:r>
            <a:r>
              <a:rPr lang="en-US" baseline="30000" dirty="0"/>
              <a:t>18</a:t>
            </a:r>
            <a:r>
              <a:rPr lang="en-US" dirty="0"/>
              <a:t>F]PSMA-1007 PET and 4.9 on [</a:t>
            </a:r>
            <a:r>
              <a:rPr lang="en-US" baseline="30000" dirty="0"/>
              <a:t>211</a:t>
            </a:r>
            <a:r>
              <a:rPr lang="en-US" dirty="0"/>
              <a:t>At]PSMA-5 SPECT) (arrows) and in the enlarged left external iliac lymph node metastasis (</a:t>
            </a:r>
            <a:r>
              <a:rPr lang="en-US" dirty="0" err="1"/>
              <a:t>SUVmax</a:t>
            </a:r>
            <a:r>
              <a:rPr lang="en-US" dirty="0"/>
              <a:t> = 143.7 and 17.6, respectively) (arrow heads). Physiological accumulation was similarly observed in both modalities in the salivary glands, liver, spleen, small intestine, and kidneys, with no detectable urinary excretion. This image provides proof-of-concept for a </a:t>
            </a:r>
            <a:r>
              <a:rPr lang="en-US" dirty="0" err="1"/>
              <a:t>theranostic</a:t>
            </a:r>
            <a:r>
              <a:rPr lang="en-US"/>
              <a:t> approach using the </a:t>
            </a:r>
            <a:r>
              <a:rPr lang="en-US" baseline="30000"/>
              <a:t>18</a:t>
            </a:r>
            <a:r>
              <a:rPr lang="en-US"/>
              <a:t>F/</a:t>
            </a:r>
            <a:r>
              <a:rPr lang="en-US" baseline="30000"/>
              <a:t>211</a:t>
            </a:r>
            <a:r>
              <a:rPr lang="en-US"/>
              <a:t>At-labeled compound pair.</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29</a:t>
            </a:fld>
            <a:endParaRPr lang="de-DE"/>
          </a:p>
        </p:txBody>
      </p:sp>
    </p:spTree>
    <p:extLst>
      <p:ext uri="{BB962C8B-B14F-4D97-AF65-F5344CB8AC3E}">
        <p14:creationId xmlns:p14="http://schemas.microsoft.com/office/powerpoint/2010/main" val="3168683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en-US" dirty="0"/>
              <a:t>A perfect </a:t>
            </a:r>
            <a:r>
              <a:rPr lang="en-US" dirty="0" err="1"/>
              <a:t>bioorthogonal</a:t>
            </a:r>
            <a:r>
              <a:rPr lang="en-US" dirty="0"/>
              <a:t> reaction should fulfill the following four requirements: </a:t>
            </a:r>
          </a:p>
          <a:p>
            <a:pPr marL="285750" indent="-285750">
              <a:buAutoNum type="romanLcParenBoth"/>
            </a:pPr>
            <a:r>
              <a:rPr lang="en-US" dirty="0"/>
              <a:t>the reaction should take place under physiological conditions,</a:t>
            </a:r>
          </a:p>
          <a:p>
            <a:pPr marL="285750" indent="-285750">
              <a:buAutoNum type="romanLcParenBoth"/>
            </a:pPr>
            <a:r>
              <a:rPr lang="en-US" dirty="0"/>
              <a:t>The reaction should be selective and inert towards the biological system, </a:t>
            </a:r>
          </a:p>
          <a:p>
            <a:pPr marL="285750" indent="-285750">
              <a:buAutoNum type="romanLcParenBoth"/>
            </a:pPr>
            <a:r>
              <a:rPr lang="en-US" dirty="0"/>
              <a:t>the reaction should have fast kinetics at low concentrations, and </a:t>
            </a:r>
          </a:p>
          <a:p>
            <a:pPr marL="285750" indent="-285750">
              <a:buAutoNum type="romanLcParenBoth"/>
            </a:pPr>
            <a:r>
              <a:rPr lang="en-US" dirty="0"/>
              <a:t>the reaction should not contain any natural functional groups found in biological systems</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35</a:t>
            </a:fld>
            <a:endParaRPr lang="de-DE"/>
          </a:p>
        </p:txBody>
      </p:sp>
    </p:spTree>
    <p:extLst>
      <p:ext uri="{BB962C8B-B14F-4D97-AF65-F5344CB8AC3E}">
        <p14:creationId xmlns:p14="http://schemas.microsoft.com/office/powerpoint/2010/main" val="1857961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inverse electron-demand Diels–Alder (IEDDA) cycloaddition reaction between TCO and tetrazine (</a:t>
            </a:r>
            <a:r>
              <a:rPr lang="en-US" dirty="0" err="1"/>
              <a:t>Tz</a:t>
            </a:r>
            <a:r>
              <a:rPr lang="en-US" dirty="0"/>
              <a:t>) is considered by many the optimal </a:t>
            </a:r>
            <a:r>
              <a:rPr lang="en-US" dirty="0" err="1"/>
              <a:t>bioorthogonal</a:t>
            </a:r>
            <a:r>
              <a:rPr lang="en-US" dirty="0"/>
              <a:t> reaction for in vivo applications. This preference stems from its remarkably fast reaction kinetics, with very high reported rate constants (10 7 M−1 s−1 ) in physiological conditions. </a:t>
            </a:r>
          </a:p>
          <a:p>
            <a:r>
              <a:rPr lang="en-US" dirty="0"/>
              <a:t>The IEDDA reaction proceeds through a [4 + 2] cycloaddition between an electron-rich dienophile</a:t>
            </a:r>
          </a:p>
          <a:p>
            <a:pPr marL="0" indent="0">
              <a:buNone/>
            </a:pPr>
            <a:r>
              <a:rPr lang="en-US" dirty="0"/>
              <a:t>(alkene or alkyne) and electron-poor diene (1,2,4,5-tetrazine) forming a highly strained bicyclic intermediate. Subsequently, a retro-Diels–Alder reaction occurs with N 2 evolution, resulting in the formation of a stable six-membered 4,5-dihydropyridazine ring.</a:t>
            </a:r>
          </a:p>
          <a:p>
            <a:endParaRPr lang="en-US" dirty="0"/>
          </a:p>
          <a:p>
            <a:r>
              <a:rPr lang="en-US" dirty="0"/>
              <a:t>Particularly, the fast reaction kinetics of TCO with tetrazines has gar-</a:t>
            </a:r>
          </a:p>
          <a:p>
            <a:r>
              <a:rPr lang="en-US" dirty="0" err="1"/>
              <a:t>nered</a:t>
            </a:r>
            <a:r>
              <a:rPr lang="en-US" dirty="0"/>
              <a:t> significant attention in nuclear medicine where the TCO moiety has been actively</a:t>
            </a:r>
          </a:p>
          <a:p>
            <a:r>
              <a:rPr lang="en-US" dirty="0"/>
              <a:t>explored as a prosthetic group for introduction of a radioisotope to a vector molecule</a:t>
            </a:r>
          </a:p>
          <a:p>
            <a:r>
              <a:rPr lang="en-US" dirty="0"/>
              <a:t>or as a </a:t>
            </a:r>
            <a:r>
              <a:rPr lang="en-US" dirty="0" err="1"/>
              <a:t>bioorthogonal</a:t>
            </a:r>
            <a:r>
              <a:rPr lang="en-US" dirty="0"/>
              <a:t> tag for subsequent labeling of a target of interest for </a:t>
            </a:r>
            <a:r>
              <a:rPr lang="en-US" dirty="0" err="1"/>
              <a:t>pretargeted</a:t>
            </a:r>
            <a:endParaRPr lang="en-US" dirty="0"/>
          </a:p>
          <a:p>
            <a:r>
              <a:rPr lang="en-US" dirty="0"/>
              <a:t>imaging and therapy. A promising application of the </a:t>
            </a:r>
            <a:r>
              <a:rPr lang="en-US" dirty="0" err="1"/>
              <a:t>pretargeting</a:t>
            </a:r>
            <a:r>
              <a:rPr lang="en-US" dirty="0"/>
              <a:t> approach is cancer</a:t>
            </a:r>
          </a:p>
          <a:p>
            <a:r>
              <a:rPr lang="en-US" dirty="0"/>
              <a:t>diagnosis and therapy, allowing the use of long circulating vectors at optimal tumor-to-</a:t>
            </a:r>
          </a:p>
          <a:p>
            <a:r>
              <a:rPr lang="en-US" dirty="0"/>
              <a:t>background ratios, thereby minimizing the radiation damage to non-targeted tissues.</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36</a:t>
            </a:fld>
            <a:endParaRPr lang="de-DE"/>
          </a:p>
        </p:txBody>
      </p:sp>
    </p:spTree>
    <p:extLst>
      <p:ext uri="{BB962C8B-B14F-4D97-AF65-F5344CB8AC3E}">
        <p14:creationId xmlns:p14="http://schemas.microsoft.com/office/powerpoint/2010/main" val="180747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l">
              <a:buFontTx/>
              <a:buNone/>
            </a:pPr>
            <a:r>
              <a:rPr lang="de-DE" sz="1200" b="0" i="0" u="none" strike="noStrike" kern="1200" baseline="0" dirty="0" err="1">
                <a:solidFill>
                  <a:schemeClr val="tx1"/>
                </a:solidFill>
                <a:latin typeface="+mn-lt"/>
                <a:ea typeface="+mn-ea"/>
                <a:cs typeface="+mn-cs"/>
              </a:rPr>
              <a:t>Toward</a:t>
            </a:r>
            <a:r>
              <a:rPr lang="de-DE"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that end, we synthesized two novel 177Lu-labeled tetrazine bearing radioligands. Next, we compared the usefulness of our</a:t>
            </a:r>
          </a:p>
          <a:p>
            <a:pPr marL="0" indent="0" algn="l">
              <a:buFontTx/>
              <a:buNone/>
            </a:pPr>
            <a:r>
              <a:rPr lang="en-US" sz="1200" b="0" i="0" u="none" strike="noStrike" kern="1200" baseline="0" dirty="0">
                <a:solidFill>
                  <a:schemeClr val="tx1"/>
                </a:solidFill>
                <a:latin typeface="+mn-lt"/>
                <a:ea typeface="+mn-ea"/>
                <a:cs typeface="+mn-cs"/>
              </a:rPr>
              <a:t>ligands for PRIT when paired with TCO-modified 5B1—a human, anti-CA19.9 </a:t>
            </a:r>
            <a:r>
              <a:rPr lang="en-US" sz="1200" b="0" i="0" u="none" strike="noStrike" kern="1200" baseline="0" dirty="0" err="1">
                <a:solidFill>
                  <a:schemeClr val="tx1"/>
                </a:solidFill>
                <a:latin typeface="+mn-lt"/>
                <a:ea typeface="+mn-ea"/>
                <a:cs typeface="+mn-cs"/>
              </a:rPr>
              <a:t>mAb</a:t>
            </a:r>
            <a:r>
              <a:rPr lang="en-US" sz="1200" b="0" i="0" u="none" strike="noStrike" kern="1200" baseline="0" dirty="0">
                <a:solidFill>
                  <a:schemeClr val="tx1"/>
                </a:solidFill>
                <a:latin typeface="+mn-lt"/>
                <a:ea typeface="+mn-ea"/>
                <a:cs typeface="+mn-cs"/>
              </a:rPr>
              <a:t>—in preclinical murine models of </a:t>
            </a:r>
            <a:r>
              <a:rPr lang="de-DE" sz="1200" b="0" i="0" u="none" strike="noStrike" kern="1200" baseline="0" dirty="0" err="1">
                <a:solidFill>
                  <a:schemeClr val="tx1"/>
                </a:solidFill>
                <a:latin typeface="+mn-lt"/>
                <a:ea typeface="+mn-ea"/>
                <a:cs typeface="+mn-cs"/>
              </a:rPr>
              <a:t>pancreatic</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cancer</a:t>
            </a:r>
            <a:r>
              <a:rPr lang="de-DE" sz="1200" b="0" i="0" u="none" strike="noStrike" kern="1200" baseline="0" dirty="0">
                <a:solidFill>
                  <a:schemeClr val="tx1"/>
                </a:solidFill>
                <a:latin typeface="+mn-lt"/>
                <a:ea typeface="+mn-ea"/>
                <a:cs typeface="+mn-cs"/>
              </a:rPr>
              <a:t>.</a:t>
            </a:r>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39</a:t>
            </a:fld>
            <a:endParaRPr lang="de-DE"/>
          </a:p>
        </p:txBody>
      </p:sp>
    </p:spTree>
    <p:extLst>
      <p:ext uri="{BB962C8B-B14F-4D97-AF65-F5344CB8AC3E}">
        <p14:creationId xmlns:p14="http://schemas.microsoft.com/office/powerpoint/2010/main" val="2309172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42</a:t>
            </a:fld>
            <a:endParaRPr lang="de-DE"/>
          </a:p>
        </p:txBody>
      </p:sp>
    </p:spTree>
    <p:extLst>
      <p:ext uri="{BB962C8B-B14F-4D97-AF65-F5344CB8AC3E}">
        <p14:creationId xmlns:p14="http://schemas.microsoft.com/office/powerpoint/2010/main" val="2625275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F66CAD1-FD47-46B0-9C16-1B81F4E690E0}" type="slidenum">
              <a:rPr lang="de-DE" smtClean="0"/>
              <a:t>43</a:t>
            </a:fld>
            <a:endParaRPr lang="de-DE"/>
          </a:p>
        </p:txBody>
      </p:sp>
    </p:spTree>
    <p:extLst>
      <p:ext uri="{BB962C8B-B14F-4D97-AF65-F5344CB8AC3E}">
        <p14:creationId xmlns:p14="http://schemas.microsoft.com/office/powerpoint/2010/main" val="3624750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66CAD1-FD47-46B0-9C16-1B81F4E690E0}" type="slidenum">
              <a:rPr kumimoji="0" lang="de-D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de-D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62617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1.xml"/><Relationship Id="rId4" Type="http://schemas.openxmlformats.org/officeDocument/2006/relationships/hyperlink" Target="https://twitter.com/"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1.xml"/><Relationship Id="rId4" Type="http://schemas.openxmlformats.org/officeDocument/2006/relationships/hyperlink" Target="https://twitter.com/"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6.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7.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8.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69.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0.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2.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4.xml"/><Relationship Id="rId4" Type="http://schemas.openxmlformats.org/officeDocument/2006/relationships/hyperlink" Target="https://twitter.com/" TargetMode="Externa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343540"/>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C5A564FA-DF57-406B-AA52-35DAE3ECA25F}"/>
              </a:ext>
            </a:extLst>
          </p:cNvPr>
          <p:cNvSpPr>
            <a:spLocks noGrp="1"/>
          </p:cNvSpPr>
          <p:nvPr>
            <p:ph type="pic" sz="quarter" idx="13"/>
          </p:nvPr>
        </p:nvSpPr>
        <p:spPr>
          <a:xfrm>
            <a:off x="1632078" y="1317256"/>
            <a:ext cx="2296586" cy="2042652"/>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5" name="Picture Placeholder 34">
            <a:extLst>
              <a:ext uri="{FF2B5EF4-FFF2-40B4-BE49-F238E27FC236}">
                <a16:creationId xmlns:a16="http://schemas.microsoft.com/office/drawing/2014/main" id="{178CB79B-A821-4975-B3CF-C5631EBE3910}"/>
              </a:ext>
            </a:extLst>
          </p:cNvPr>
          <p:cNvSpPr>
            <a:spLocks noGrp="1"/>
          </p:cNvSpPr>
          <p:nvPr>
            <p:ph type="pic" sz="quarter" idx="14"/>
          </p:nvPr>
        </p:nvSpPr>
        <p:spPr>
          <a:xfrm>
            <a:off x="4942945" y="1317256"/>
            <a:ext cx="2296586" cy="2042652"/>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6" name="Picture Placeholder 35">
            <a:extLst>
              <a:ext uri="{FF2B5EF4-FFF2-40B4-BE49-F238E27FC236}">
                <a16:creationId xmlns:a16="http://schemas.microsoft.com/office/drawing/2014/main" id="{55BC2ECA-3A89-4ACF-A651-BD8BD09C7054}"/>
              </a:ext>
            </a:extLst>
          </p:cNvPr>
          <p:cNvSpPr>
            <a:spLocks noGrp="1"/>
          </p:cNvSpPr>
          <p:nvPr>
            <p:ph type="pic" sz="quarter" idx="15"/>
          </p:nvPr>
        </p:nvSpPr>
        <p:spPr>
          <a:xfrm>
            <a:off x="8251772" y="1317256"/>
            <a:ext cx="2296586" cy="2042652"/>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3047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1EFD73-3EFC-4E7E-977E-6045C0E97022}"/>
              </a:ext>
            </a:extLst>
          </p:cNvPr>
          <p:cNvSpPr txBox="1"/>
          <p:nvPr userDrawn="1"/>
        </p:nvSpPr>
        <p:spPr>
          <a:xfrm rot="16200000">
            <a:off x="-627531" y="3132558"/>
            <a:ext cx="2255746" cy="246221"/>
          </a:xfrm>
          <a:prstGeom prst="rect">
            <a:avLst/>
          </a:prstGeom>
          <a:noFill/>
        </p:spPr>
        <p:txBody>
          <a:bodyPr wrap="none" rtlCol="0" anchor="ctr">
            <a:spAutoFit/>
          </a:bodyPr>
          <a:lstStyle/>
          <a:p>
            <a:r>
              <a:rPr lang="en-US" sz="1000" b="1">
                <a:solidFill>
                  <a:schemeClr val="tx1"/>
                </a:solidFill>
                <a:latin typeface="+mj-lt"/>
              </a:rPr>
              <a:t>Nova</a:t>
            </a:r>
            <a:r>
              <a:rPr lang="en-US" sz="1000">
                <a:solidFill>
                  <a:schemeClr val="tx1"/>
                </a:solidFill>
              </a:rPr>
              <a:t> presentation to DesignTuts team</a:t>
            </a:r>
          </a:p>
        </p:txBody>
      </p:sp>
      <p:sp useBgFill="1">
        <p:nvSpPr>
          <p:cNvPr id="3" name="Rectangle 2">
            <a:extLst>
              <a:ext uri="{FF2B5EF4-FFF2-40B4-BE49-F238E27FC236}">
                <a16:creationId xmlns:a16="http://schemas.microsoft.com/office/drawing/2014/main" id="{70C2095F-97D9-4094-BD36-0951741A08F7}"/>
              </a:ext>
            </a:extLst>
          </p:cNvPr>
          <p:cNvSpPr/>
          <p:nvPr userDrawn="1"/>
        </p:nvSpPr>
        <p:spPr>
          <a:xfrm rot="5400000">
            <a:off x="-598178" y="5369276"/>
            <a:ext cx="2086902" cy="890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Rectangle: Rounded Corners 3">
            <a:extLst>
              <a:ext uri="{FF2B5EF4-FFF2-40B4-BE49-F238E27FC236}">
                <a16:creationId xmlns:a16="http://schemas.microsoft.com/office/drawing/2014/main" id="{5B3ED305-11AC-4DF6-95E5-0D658AC4E0A0}"/>
              </a:ext>
            </a:extLst>
          </p:cNvPr>
          <p:cNvSpPr/>
          <p:nvPr userDrawn="1"/>
        </p:nvSpPr>
        <p:spPr>
          <a:xfrm rot="2700000">
            <a:off x="249648" y="4528320"/>
            <a:ext cx="501388" cy="501323"/>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Rectangle: Rounded Corners 4">
            <a:extLst>
              <a:ext uri="{FF2B5EF4-FFF2-40B4-BE49-F238E27FC236}">
                <a16:creationId xmlns:a16="http://schemas.microsoft.com/office/drawing/2014/main" id="{B822A108-D151-4EA8-9380-3C6EB288932B}"/>
              </a:ext>
            </a:extLst>
          </p:cNvPr>
          <p:cNvSpPr/>
          <p:nvPr userDrawn="1"/>
        </p:nvSpPr>
        <p:spPr>
          <a:xfrm rot="2700000">
            <a:off x="293157" y="4571824"/>
            <a:ext cx="414371" cy="414317"/>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Rounded Corners 5">
            <a:extLst>
              <a:ext uri="{FF2B5EF4-FFF2-40B4-BE49-F238E27FC236}">
                <a16:creationId xmlns:a16="http://schemas.microsoft.com/office/drawing/2014/main" id="{503DE27B-C85C-4D54-A022-976B2D0DD19A}"/>
              </a:ext>
            </a:extLst>
          </p:cNvPr>
          <p:cNvSpPr/>
          <p:nvPr userDrawn="1"/>
        </p:nvSpPr>
        <p:spPr>
          <a:xfrm rot="2700000">
            <a:off x="344681" y="4624716"/>
            <a:ext cx="311323" cy="309671"/>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Rounded Corners 6">
            <a:extLst>
              <a:ext uri="{FF2B5EF4-FFF2-40B4-BE49-F238E27FC236}">
                <a16:creationId xmlns:a16="http://schemas.microsoft.com/office/drawing/2014/main" id="{40B9A2B0-4CF5-4B3C-8C18-E65E2B8C917A}"/>
              </a:ext>
            </a:extLst>
          </p:cNvPr>
          <p:cNvSpPr/>
          <p:nvPr userDrawn="1"/>
        </p:nvSpPr>
        <p:spPr>
          <a:xfrm rot="2700000">
            <a:off x="394023" y="4672678"/>
            <a:ext cx="212638" cy="212610"/>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lide Number Placeholder 5">
            <a:extLst>
              <a:ext uri="{FF2B5EF4-FFF2-40B4-BE49-F238E27FC236}">
                <a16:creationId xmlns:a16="http://schemas.microsoft.com/office/drawing/2014/main" id="{0F81A6E2-5B09-457E-812E-51511A381940}"/>
              </a:ext>
            </a:extLst>
          </p:cNvPr>
          <p:cNvSpPr txBox="1">
            <a:spLocks/>
          </p:cNvSpPr>
          <p:nvPr userDrawn="1"/>
        </p:nvSpPr>
        <p:spPr>
          <a:xfrm>
            <a:off x="438477" y="4619854"/>
            <a:ext cx="123730"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00" b="1" smtClean="0">
                <a:solidFill>
                  <a:schemeClr val="bg1"/>
                </a:solidFill>
                <a:latin typeface="+mj-lt"/>
              </a:rPr>
              <a:pPr algn="ctr"/>
              <a:t>‹Nr.›</a:t>
            </a:fld>
            <a:endParaRPr lang="en-US" sz="600" b="1">
              <a:solidFill>
                <a:schemeClr val="bg1"/>
              </a:solidFill>
              <a:latin typeface="+mj-lt"/>
            </a:endParaRPr>
          </a:p>
        </p:txBody>
      </p:sp>
      <p:sp>
        <p:nvSpPr>
          <p:cNvPr id="9" name="Rectangle 8">
            <a:hlinkClick r:id="rId2"/>
            <a:extLst>
              <a:ext uri="{FF2B5EF4-FFF2-40B4-BE49-F238E27FC236}">
                <a16:creationId xmlns:a16="http://schemas.microsoft.com/office/drawing/2014/main" id="{DFEF7234-7D16-4547-AD06-EF442D231C26}"/>
              </a:ext>
            </a:extLst>
          </p:cNvPr>
          <p:cNvSpPr/>
          <p:nvPr userDrawn="1"/>
        </p:nvSpPr>
        <p:spPr>
          <a:xfrm>
            <a:off x="11679862" y="3250568"/>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0" name="Oval 9">
            <a:extLst>
              <a:ext uri="{FF2B5EF4-FFF2-40B4-BE49-F238E27FC236}">
                <a16:creationId xmlns:a16="http://schemas.microsoft.com/office/drawing/2014/main" id="{35756953-F73D-473A-AAB6-F6742A70FB12}"/>
              </a:ext>
            </a:extLst>
          </p:cNvPr>
          <p:cNvSpPr/>
          <p:nvPr userDrawn="1"/>
        </p:nvSpPr>
        <p:spPr>
          <a:xfrm rot="2700000">
            <a:off x="11716761" y="3290685"/>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Freeform 6">
            <a:extLst>
              <a:ext uri="{FF2B5EF4-FFF2-40B4-BE49-F238E27FC236}">
                <a16:creationId xmlns:a16="http://schemas.microsoft.com/office/drawing/2014/main" id="{9E41AB32-3111-45E8-A763-621C6AB956B7}"/>
              </a:ext>
            </a:extLst>
          </p:cNvPr>
          <p:cNvSpPr>
            <a:spLocks/>
          </p:cNvSpPr>
          <p:nvPr userDrawn="1"/>
        </p:nvSpPr>
        <p:spPr bwMode="auto">
          <a:xfrm>
            <a:off x="11829832" y="3371063"/>
            <a:ext cx="56879" cy="122229"/>
          </a:xfrm>
          <a:custGeom>
            <a:avLst/>
            <a:gdLst>
              <a:gd name="T0" fmla="*/ 573 w 704"/>
              <a:gd name="T1" fmla="*/ 255 h 1506"/>
              <a:gd name="T2" fmla="*/ 573 w 704"/>
              <a:gd name="T3" fmla="*/ 255 h 1506"/>
              <a:gd name="T4" fmla="*/ 704 w 704"/>
              <a:gd name="T5" fmla="*/ 255 h 1506"/>
              <a:gd name="T6" fmla="*/ 704 w 704"/>
              <a:gd name="T7" fmla="*/ 0 h 1506"/>
              <a:gd name="T8" fmla="*/ 492 w 704"/>
              <a:gd name="T9" fmla="*/ 0 h 1506"/>
              <a:gd name="T10" fmla="*/ 155 w 704"/>
              <a:gd name="T11" fmla="*/ 336 h 1506"/>
              <a:gd name="T12" fmla="*/ 155 w 704"/>
              <a:gd name="T13" fmla="*/ 493 h 1506"/>
              <a:gd name="T14" fmla="*/ 0 w 704"/>
              <a:gd name="T15" fmla="*/ 493 h 1506"/>
              <a:gd name="T16" fmla="*/ 0 w 704"/>
              <a:gd name="T17" fmla="*/ 749 h 1506"/>
              <a:gd name="T18" fmla="*/ 155 w 704"/>
              <a:gd name="T19" fmla="*/ 749 h 1506"/>
              <a:gd name="T20" fmla="*/ 155 w 704"/>
              <a:gd name="T21" fmla="*/ 1506 h 1506"/>
              <a:gd name="T22" fmla="*/ 467 w 704"/>
              <a:gd name="T23" fmla="*/ 1506 h 1506"/>
              <a:gd name="T24" fmla="*/ 467 w 704"/>
              <a:gd name="T25" fmla="*/ 749 h 1506"/>
              <a:gd name="T26" fmla="*/ 679 w 704"/>
              <a:gd name="T27" fmla="*/ 749 h 1506"/>
              <a:gd name="T28" fmla="*/ 704 w 704"/>
              <a:gd name="T29" fmla="*/ 493 h 1506"/>
              <a:gd name="T30" fmla="*/ 467 w 704"/>
              <a:gd name="T31" fmla="*/ 493 h 1506"/>
              <a:gd name="T32" fmla="*/ 467 w 704"/>
              <a:gd name="T33" fmla="*/ 362 h 1506"/>
              <a:gd name="T34" fmla="*/ 573 w 704"/>
              <a:gd name="T35" fmla="*/ 255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4" h="1506">
                <a:moveTo>
                  <a:pt x="573" y="255"/>
                </a:moveTo>
                <a:lnTo>
                  <a:pt x="573" y="255"/>
                </a:lnTo>
                <a:lnTo>
                  <a:pt x="704" y="255"/>
                </a:lnTo>
                <a:lnTo>
                  <a:pt x="704" y="0"/>
                </a:lnTo>
                <a:lnTo>
                  <a:pt x="492" y="0"/>
                </a:lnTo>
                <a:cubicBezTo>
                  <a:pt x="243" y="0"/>
                  <a:pt x="155" y="124"/>
                  <a:pt x="155" y="336"/>
                </a:cubicBezTo>
                <a:lnTo>
                  <a:pt x="155" y="493"/>
                </a:lnTo>
                <a:lnTo>
                  <a:pt x="0" y="493"/>
                </a:lnTo>
                <a:lnTo>
                  <a:pt x="0" y="749"/>
                </a:lnTo>
                <a:lnTo>
                  <a:pt x="155" y="749"/>
                </a:lnTo>
                <a:lnTo>
                  <a:pt x="155" y="1506"/>
                </a:lnTo>
                <a:lnTo>
                  <a:pt x="467" y="1506"/>
                </a:lnTo>
                <a:lnTo>
                  <a:pt x="467" y="749"/>
                </a:lnTo>
                <a:lnTo>
                  <a:pt x="679" y="749"/>
                </a:lnTo>
                <a:lnTo>
                  <a:pt x="704" y="493"/>
                </a:lnTo>
                <a:lnTo>
                  <a:pt x="467" y="493"/>
                </a:lnTo>
                <a:lnTo>
                  <a:pt x="467" y="362"/>
                </a:lnTo>
                <a:cubicBezTo>
                  <a:pt x="467" y="293"/>
                  <a:pt x="473" y="255"/>
                  <a:pt x="573" y="255"/>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2" name="Rectangle 11">
            <a:hlinkClick r:id="rId3"/>
            <a:extLst>
              <a:ext uri="{FF2B5EF4-FFF2-40B4-BE49-F238E27FC236}">
                <a16:creationId xmlns:a16="http://schemas.microsoft.com/office/drawing/2014/main" id="{A53A1220-5AB6-40B6-A7C2-28F939B5D56E}"/>
              </a:ext>
            </a:extLst>
          </p:cNvPr>
          <p:cNvSpPr/>
          <p:nvPr userDrawn="1"/>
        </p:nvSpPr>
        <p:spPr>
          <a:xfrm>
            <a:off x="11679862" y="2839999"/>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3" name="Freeform 7">
            <a:extLst>
              <a:ext uri="{FF2B5EF4-FFF2-40B4-BE49-F238E27FC236}">
                <a16:creationId xmlns:a16="http://schemas.microsoft.com/office/drawing/2014/main" id="{2407B0DC-8427-4721-AAA2-A667E86D7C2B}"/>
              </a:ext>
            </a:extLst>
          </p:cNvPr>
          <p:cNvSpPr>
            <a:spLocks noEditPoints="1"/>
          </p:cNvSpPr>
          <p:nvPr userDrawn="1"/>
        </p:nvSpPr>
        <p:spPr bwMode="auto">
          <a:xfrm>
            <a:off x="11795206" y="2957895"/>
            <a:ext cx="126131" cy="121074"/>
          </a:xfrm>
          <a:custGeom>
            <a:avLst/>
            <a:gdLst>
              <a:gd name="T0" fmla="*/ 1176 w 1562"/>
              <a:gd name="T1" fmla="*/ 466 h 1491"/>
              <a:gd name="T2" fmla="*/ 1176 w 1562"/>
              <a:gd name="T3" fmla="*/ 466 h 1491"/>
              <a:gd name="T4" fmla="*/ 871 w 1562"/>
              <a:gd name="T5" fmla="*/ 636 h 1491"/>
              <a:gd name="T6" fmla="*/ 871 w 1562"/>
              <a:gd name="T7" fmla="*/ 488 h 1491"/>
              <a:gd name="T8" fmla="*/ 538 w 1562"/>
              <a:gd name="T9" fmla="*/ 488 h 1491"/>
              <a:gd name="T10" fmla="*/ 538 w 1562"/>
              <a:gd name="T11" fmla="*/ 1491 h 1491"/>
              <a:gd name="T12" fmla="*/ 871 w 1562"/>
              <a:gd name="T13" fmla="*/ 1491 h 1491"/>
              <a:gd name="T14" fmla="*/ 871 w 1562"/>
              <a:gd name="T15" fmla="*/ 931 h 1491"/>
              <a:gd name="T16" fmla="*/ 886 w 1562"/>
              <a:gd name="T17" fmla="*/ 850 h 1491"/>
              <a:gd name="T18" fmla="*/ 1057 w 1562"/>
              <a:gd name="T19" fmla="*/ 724 h 1491"/>
              <a:gd name="T20" fmla="*/ 1228 w 1562"/>
              <a:gd name="T21" fmla="*/ 953 h 1491"/>
              <a:gd name="T22" fmla="*/ 1228 w 1562"/>
              <a:gd name="T23" fmla="*/ 1491 h 1491"/>
              <a:gd name="T24" fmla="*/ 1562 w 1562"/>
              <a:gd name="T25" fmla="*/ 1491 h 1491"/>
              <a:gd name="T26" fmla="*/ 1562 w 1562"/>
              <a:gd name="T27" fmla="*/ 916 h 1491"/>
              <a:gd name="T28" fmla="*/ 1176 w 1562"/>
              <a:gd name="T29" fmla="*/ 466 h 1491"/>
              <a:gd name="T30" fmla="*/ 22 w 1562"/>
              <a:gd name="T31" fmla="*/ 1491 h 1491"/>
              <a:gd name="T32" fmla="*/ 22 w 1562"/>
              <a:gd name="T33" fmla="*/ 1491 h 1491"/>
              <a:gd name="T34" fmla="*/ 357 w 1562"/>
              <a:gd name="T35" fmla="*/ 1491 h 1491"/>
              <a:gd name="T36" fmla="*/ 357 w 1562"/>
              <a:gd name="T37" fmla="*/ 487 h 1491"/>
              <a:gd name="T38" fmla="*/ 22 w 1562"/>
              <a:gd name="T39" fmla="*/ 487 h 1491"/>
              <a:gd name="T40" fmla="*/ 22 w 1562"/>
              <a:gd name="T41" fmla="*/ 1491 h 1491"/>
              <a:gd name="T42" fmla="*/ 193 w 1562"/>
              <a:gd name="T43" fmla="*/ 0 h 1491"/>
              <a:gd name="T44" fmla="*/ 193 w 1562"/>
              <a:gd name="T45" fmla="*/ 0 h 1491"/>
              <a:gd name="T46" fmla="*/ 0 w 1562"/>
              <a:gd name="T47" fmla="*/ 178 h 1491"/>
              <a:gd name="T48" fmla="*/ 186 w 1562"/>
              <a:gd name="T49" fmla="*/ 347 h 1491"/>
              <a:gd name="T50" fmla="*/ 379 w 1562"/>
              <a:gd name="T51" fmla="*/ 178 h 1491"/>
              <a:gd name="T52" fmla="*/ 193 w 1562"/>
              <a:gd name="T53"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2" h="1491">
                <a:moveTo>
                  <a:pt x="1176" y="466"/>
                </a:moveTo>
                <a:lnTo>
                  <a:pt x="1176" y="466"/>
                </a:lnTo>
                <a:cubicBezTo>
                  <a:pt x="990" y="466"/>
                  <a:pt x="916" y="562"/>
                  <a:pt x="871" y="636"/>
                </a:cubicBezTo>
                <a:lnTo>
                  <a:pt x="871" y="488"/>
                </a:lnTo>
                <a:lnTo>
                  <a:pt x="538" y="488"/>
                </a:lnTo>
                <a:cubicBezTo>
                  <a:pt x="545" y="584"/>
                  <a:pt x="538" y="1491"/>
                  <a:pt x="538" y="1491"/>
                </a:cubicBezTo>
                <a:lnTo>
                  <a:pt x="871" y="1491"/>
                </a:lnTo>
                <a:lnTo>
                  <a:pt x="871" y="931"/>
                </a:lnTo>
                <a:cubicBezTo>
                  <a:pt x="871" y="901"/>
                  <a:pt x="871" y="872"/>
                  <a:pt x="886" y="850"/>
                </a:cubicBezTo>
                <a:cubicBezTo>
                  <a:pt x="909" y="791"/>
                  <a:pt x="961" y="724"/>
                  <a:pt x="1057" y="724"/>
                </a:cubicBezTo>
                <a:cubicBezTo>
                  <a:pt x="1176" y="724"/>
                  <a:pt x="1228" y="820"/>
                  <a:pt x="1228" y="953"/>
                </a:cubicBezTo>
                <a:lnTo>
                  <a:pt x="1228" y="1491"/>
                </a:lnTo>
                <a:lnTo>
                  <a:pt x="1562" y="1491"/>
                </a:lnTo>
                <a:lnTo>
                  <a:pt x="1562" y="916"/>
                </a:lnTo>
                <a:cubicBezTo>
                  <a:pt x="1562" y="606"/>
                  <a:pt x="1398" y="466"/>
                  <a:pt x="1176" y="466"/>
                </a:cubicBezTo>
                <a:close/>
                <a:moveTo>
                  <a:pt x="22" y="1491"/>
                </a:moveTo>
                <a:lnTo>
                  <a:pt x="22" y="1491"/>
                </a:lnTo>
                <a:lnTo>
                  <a:pt x="357" y="1491"/>
                </a:lnTo>
                <a:lnTo>
                  <a:pt x="357" y="487"/>
                </a:lnTo>
                <a:lnTo>
                  <a:pt x="22" y="487"/>
                </a:lnTo>
                <a:lnTo>
                  <a:pt x="22" y="1491"/>
                </a:lnTo>
                <a:close/>
                <a:moveTo>
                  <a:pt x="193" y="0"/>
                </a:moveTo>
                <a:lnTo>
                  <a:pt x="193" y="0"/>
                </a:lnTo>
                <a:cubicBezTo>
                  <a:pt x="74" y="0"/>
                  <a:pt x="0" y="82"/>
                  <a:pt x="0" y="178"/>
                </a:cubicBezTo>
                <a:cubicBezTo>
                  <a:pt x="0" y="273"/>
                  <a:pt x="74" y="347"/>
                  <a:pt x="186" y="347"/>
                </a:cubicBezTo>
                <a:cubicBezTo>
                  <a:pt x="305" y="347"/>
                  <a:pt x="379" y="273"/>
                  <a:pt x="379" y="178"/>
                </a:cubicBezTo>
                <a:cubicBezTo>
                  <a:pt x="379" y="82"/>
                  <a:pt x="305" y="0"/>
                  <a:pt x="193" y="0"/>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4" name="Oval 13">
            <a:extLst>
              <a:ext uri="{FF2B5EF4-FFF2-40B4-BE49-F238E27FC236}">
                <a16:creationId xmlns:a16="http://schemas.microsoft.com/office/drawing/2014/main" id="{26298F93-E28A-4A6A-B4B1-5DB8B90DBD4D}"/>
              </a:ext>
            </a:extLst>
          </p:cNvPr>
          <p:cNvSpPr/>
          <p:nvPr userDrawn="1"/>
        </p:nvSpPr>
        <p:spPr>
          <a:xfrm rot="2700000">
            <a:off x="11716761" y="2880117"/>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Rectangle 14">
            <a:hlinkClick r:id="rId4"/>
            <a:extLst>
              <a:ext uri="{FF2B5EF4-FFF2-40B4-BE49-F238E27FC236}">
                <a16:creationId xmlns:a16="http://schemas.microsoft.com/office/drawing/2014/main" id="{C85C7F75-41AD-4A3A-8E42-56FFCC54EA35}"/>
              </a:ext>
            </a:extLst>
          </p:cNvPr>
          <p:cNvSpPr/>
          <p:nvPr userDrawn="1"/>
        </p:nvSpPr>
        <p:spPr>
          <a:xfrm>
            <a:off x="11679862" y="3661136"/>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6" name="Freeform 8">
            <a:extLst>
              <a:ext uri="{FF2B5EF4-FFF2-40B4-BE49-F238E27FC236}">
                <a16:creationId xmlns:a16="http://schemas.microsoft.com/office/drawing/2014/main" id="{7405FD7B-4C67-4C0D-A50B-CD501A6FFE60}"/>
              </a:ext>
            </a:extLst>
          </p:cNvPr>
          <p:cNvSpPr>
            <a:spLocks/>
          </p:cNvSpPr>
          <p:nvPr userDrawn="1"/>
        </p:nvSpPr>
        <p:spPr bwMode="auto">
          <a:xfrm>
            <a:off x="11789999" y="3790030"/>
            <a:ext cx="136546" cy="111548"/>
          </a:xfrm>
          <a:custGeom>
            <a:avLst/>
            <a:gdLst>
              <a:gd name="T0" fmla="*/ 1491 w 1690"/>
              <a:gd name="T1" fmla="*/ 223 h 1374"/>
              <a:gd name="T2" fmla="*/ 1491 w 1690"/>
              <a:gd name="T3" fmla="*/ 223 h 1374"/>
              <a:gd name="T4" fmla="*/ 1647 w 1690"/>
              <a:gd name="T5" fmla="*/ 30 h 1374"/>
              <a:gd name="T6" fmla="*/ 1424 w 1690"/>
              <a:gd name="T7" fmla="*/ 108 h 1374"/>
              <a:gd name="T8" fmla="*/ 1171 w 1690"/>
              <a:gd name="T9" fmla="*/ 0 h 1374"/>
              <a:gd name="T10" fmla="*/ 821 w 1690"/>
              <a:gd name="T11" fmla="*/ 356 h 1374"/>
              <a:gd name="T12" fmla="*/ 827 w 1690"/>
              <a:gd name="T13" fmla="*/ 428 h 1374"/>
              <a:gd name="T14" fmla="*/ 114 w 1690"/>
              <a:gd name="T15" fmla="*/ 66 h 1374"/>
              <a:gd name="T16" fmla="*/ 72 w 1690"/>
              <a:gd name="T17" fmla="*/ 241 h 1374"/>
              <a:gd name="T18" fmla="*/ 223 w 1690"/>
              <a:gd name="T19" fmla="*/ 530 h 1374"/>
              <a:gd name="T20" fmla="*/ 66 w 1690"/>
              <a:gd name="T21" fmla="*/ 488 h 1374"/>
              <a:gd name="T22" fmla="*/ 66 w 1690"/>
              <a:gd name="T23" fmla="*/ 494 h 1374"/>
              <a:gd name="T24" fmla="*/ 344 w 1690"/>
              <a:gd name="T25" fmla="*/ 832 h 1374"/>
              <a:gd name="T26" fmla="*/ 253 w 1690"/>
              <a:gd name="T27" fmla="*/ 844 h 1374"/>
              <a:gd name="T28" fmla="*/ 187 w 1690"/>
              <a:gd name="T29" fmla="*/ 838 h 1374"/>
              <a:gd name="T30" fmla="*/ 513 w 1690"/>
              <a:gd name="T31" fmla="*/ 1079 h 1374"/>
              <a:gd name="T32" fmla="*/ 78 w 1690"/>
              <a:gd name="T33" fmla="*/ 1230 h 1374"/>
              <a:gd name="T34" fmla="*/ 0 w 1690"/>
              <a:gd name="T35" fmla="*/ 1224 h 1374"/>
              <a:gd name="T36" fmla="*/ 525 w 1690"/>
              <a:gd name="T37" fmla="*/ 1374 h 1374"/>
              <a:gd name="T38" fmla="*/ 1521 w 1690"/>
              <a:gd name="T39" fmla="*/ 392 h 1374"/>
              <a:gd name="T40" fmla="*/ 1521 w 1690"/>
              <a:gd name="T41" fmla="*/ 344 h 1374"/>
              <a:gd name="T42" fmla="*/ 1690 w 1690"/>
              <a:gd name="T43" fmla="*/ 163 h 1374"/>
              <a:gd name="T44" fmla="*/ 1491 w 1690"/>
              <a:gd name="T45" fmla="*/ 223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0" h="1374">
                <a:moveTo>
                  <a:pt x="1491" y="223"/>
                </a:moveTo>
                <a:lnTo>
                  <a:pt x="1491" y="223"/>
                </a:lnTo>
                <a:cubicBezTo>
                  <a:pt x="1569" y="175"/>
                  <a:pt x="1617" y="108"/>
                  <a:pt x="1647" y="30"/>
                </a:cubicBezTo>
                <a:cubicBezTo>
                  <a:pt x="1581" y="66"/>
                  <a:pt x="1509" y="96"/>
                  <a:pt x="1424" y="108"/>
                </a:cubicBezTo>
                <a:cubicBezTo>
                  <a:pt x="1358" y="42"/>
                  <a:pt x="1273" y="0"/>
                  <a:pt x="1171" y="0"/>
                </a:cubicBezTo>
                <a:cubicBezTo>
                  <a:pt x="977" y="0"/>
                  <a:pt x="821" y="157"/>
                  <a:pt x="821" y="356"/>
                </a:cubicBezTo>
                <a:cubicBezTo>
                  <a:pt x="821" y="374"/>
                  <a:pt x="827" y="404"/>
                  <a:pt x="827" y="428"/>
                </a:cubicBezTo>
                <a:cubicBezTo>
                  <a:pt x="543" y="410"/>
                  <a:pt x="283" y="277"/>
                  <a:pt x="114" y="66"/>
                </a:cubicBezTo>
                <a:cubicBezTo>
                  <a:pt x="84" y="120"/>
                  <a:pt x="72" y="175"/>
                  <a:pt x="72" y="241"/>
                </a:cubicBezTo>
                <a:cubicBezTo>
                  <a:pt x="72" y="362"/>
                  <a:pt x="132" y="470"/>
                  <a:pt x="223" y="530"/>
                </a:cubicBezTo>
                <a:cubicBezTo>
                  <a:pt x="169" y="530"/>
                  <a:pt x="114" y="512"/>
                  <a:pt x="66" y="488"/>
                </a:cubicBezTo>
                <a:lnTo>
                  <a:pt x="66" y="494"/>
                </a:lnTo>
                <a:cubicBezTo>
                  <a:pt x="66" y="663"/>
                  <a:pt x="187" y="802"/>
                  <a:pt x="344" y="832"/>
                </a:cubicBezTo>
                <a:cubicBezTo>
                  <a:pt x="313" y="838"/>
                  <a:pt x="283" y="844"/>
                  <a:pt x="253" y="844"/>
                </a:cubicBezTo>
                <a:cubicBezTo>
                  <a:pt x="235" y="844"/>
                  <a:pt x="211" y="838"/>
                  <a:pt x="187" y="838"/>
                </a:cubicBezTo>
                <a:cubicBezTo>
                  <a:pt x="235" y="977"/>
                  <a:pt x="356" y="1073"/>
                  <a:pt x="513" y="1079"/>
                </a:cubicBezTo>
                <a:cubicBezTo>
                  <a:pt x="392" y="1170"/>
                  <a:pt x="241" y="1230"/>
                  <a:pt x="78" y="1230"/>
                </a:cubicBezTo>
                <a:cubicBezTo>
                  <a:pt x="54" y="1230"/>
                  <a:pt x="24" y="1230"/>
                  <a:pt x="0" y="1224"/>
                </a:cubicBezTo>
                <a:cubicBezTo>
                  <a:pt x="151" y="1326"/>
                  <a:pt x="338" y="1374"/>
                  <a:pt x="525" y="1374"/>
                </a:cubicBezTo>
                <a:cubicBezTo>
                  <a:pt x="1171" y="1374"/>
                  <a:pt x="1521" y="844"/>
                  <a:pt x="1521" y="392"/>
                </a:cubicBezTo>
                <a:lnTo>
                  <a:pt x="1521" y="344"/>
                </a:lnTo>
                <a:cubicBezTo>
                  <a:pt x="1587" y="295"/>
                  <a:pt x="1647" y="235"/>
                  <a:pt x="1690" y="163"/>
                </a:cubicBezTo>
                <a:cubicBezTo>
                  <a:pt x="1635" y="193"/>
                  <a:pt x="1569" y="211"/>
                  <a:pt x="1491" y="223"/>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7" name="Oval 16">
            <a:extLst>
              <a:ext uri="{FF2B5EF4-FFF2-40B4-BE49-F238E27FC236}">
                <a16:creationId xmlns:a16="http://schemas.microsoft.com/office/drawing/2014/main" id="{91468AF2-4BDF-494C-8E68-D8622BC33408}"/>
              </a:ext>
            </a:extLst>
          </p:cNvPr>
          <p:cNvSpPr/>
          <p:nvPr userDrawn="1"/>
        </p:nvSpPr>
        <p:spPr>
          <a:xfrm rot="2700000">
            <a:off x="11716761" y="3701253"/>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8" name="Group 17">
            <a:extLst>
              <a:ext uri="{FF2B5EF4-FFF2-40B4-BE49-F238E27FC236}">
                <a16:creationId xmlns:a16="http://schemas.microsoft.com/office/drawing/2014/main" id="{45FB5C87-D273-4741-B8BC-9DDDF4ACCED6}"/>
              </a:ext>
            </a:extLst>
          </p:cNvPr>
          <p:cNvGrpSpPr/>
          <p:nvPr userDrawn="1"/>
        </p:nvGrpSpPr>
        <p:grpSpPr>
          <a:xfrm>
            <a:off x="474709" y="420355"/>
            <a:ext cx="51266" cy="575008"/>
            <a:chOff x="447517" y="840709"/>
            <a:chExt cx="102546" cy="1150016"/>
          </a:xfrm>
        </p:grpSpPr>
        <p:sp>
          <p:nvSpPr>
            <p:cNvPr id="19" name="Oval 28">
              <a:extLst>
                <a:ext uri="{FF2B5EF4-FFF2-40B4-BE49-F238E27FC236}">
                  <a16:creationId xmlns:a16="http://schemas.microsoft.com/office/drawing/2014/main" id="{77A9FED8-8494-4471-996B-444CA69B5905}"/>
                </a:ext>
              </a:extLst>
            </p:cNvPr>
            <p:cNvSpPr/>
            <p:nvPr userDrawn="1"/>
          </p:nvSpPr>
          <p:spPr>
            <a:xfrm>
              <a:off x="447517" y="840709"/>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0" name="Oval 19">
              <a:extLst>
                <a:ext uri="{FF2B5EF4-FFF2-40B4-BE49-F238E27FC236}">
                  <a16:creationId xmlns:a16="http://schemas.microsoft.com/office/drawing/2014/main" id="{1456D321-15D2-4AFE-99BB-E6FF0048B358}"/>
                </a:ext>
              </a:extLst>
            </p:cNvPr>
            <p:cNvSpPr/>
            <p:nvPr userDrawn="1"/>
          </p:nvSpPr>
          <p:spPr>
            <a:xfrm>
              <a:off x="447517" y="1192253"/>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1" name="Oval 20">
              <a:extLst>
                <a:ext uri="{FF2B5EF4-FFF2-40B4-BE49-F238E27FC236}">
                  <a16:creationId xmlns:a16="http://schemas.microsoft.com/office/drawing/2014/main" id="{3DF4838A-6FF2-49AF-9BE3-76AE8F2D9BC2}"/>
                </a:ext>
              </a:extLst>
            </p:cNvPr>
            <p:cNvSpPr/>
            <p:nvPr userDrawn="1"/>
          </p:nvSpPr>
          <p:spPr>
            <a:xfrm>
              <a:off x="447517" y="1540216"/>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2" name="Oval 21">
              <a:extLst>
                <a:ext uri="{FF2B5EF4-FFF2-40B4-BE49-F238E27FC236}">
                  <a16:creationId xmlns:a16="http://schemas.microsoft.com/office/drawing/2014/main" id="{8B0876AB-E2E5-4728-B737-74306782D9BA}"/>
                </a:ext>
              </a:extLst>
            </p:cNvPr>
            <p:cNvSpPr/>
            <p:nvPr userDrawn="1"/>
          </p:nvSpPr>
          <p:spPr>
            <a:xfrm>
              <a:off x="447517" y="1888179"/>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grpSp>
      <p:grpSp>
        <p:nvGrpSpPr>
          <p:cNvPr id="23" name="Group 22">
            <a:extLst>
              <a:ext uri="{FF2B5EF4-FFF2-40B4-BE49-F238E27FC236}">
                <a16:creationId xmlns:a16="http://schemas.microsoft.com/office/drawing/2014/main" id="{075F4416-25C5-4530-A8BB-0DB995984C1E}"/>
              </a:ext>
            </a:extLst>
          </p:cNvPr>
          <p:cNvGrpSpPr/>
          <p:nvPr userDrawn="1"/>
        </p:nvGrpSpPr>
        <p:grpSpPr>
          <a:xfrm>
            <a:off x="11832638" y="6017187"/>
            <a:ext cx="51266" cy="575008"/>
            <a:chOff x="447517" y="840709"/>
            <a:chExt cx="102546" cy="1150016"/>
          </a:xfrm>
          <a:solidFill>
            <a:schemeClr val="bg1">
              <a:lumMod val="65000"/>
            </a:schemeClr>
          </a:solidFill>
        </p:grpSpPr>
        <p:sp>
          <p:nvSpPr>
            <p:cNvPr id="24" name="Oval 28">
              <a:extLst>
                <a:ext uri="{FF2B5EF4-FFF2-40B4-BE49-F238E27FC236}">
                  <a16:creationId xmlns:a16="http://schemas.microsoft.com/office/drawing/2014/main" id="{3B70F7E5-CE4C-4884-B385-0FE696B474DF}"/>
                </a:ext>
              </a:extLst>
            </p:cNvPr>
            <p:cNvSpPr/>
            <p:nvPr userDrawn="1"/>
          </p:nvSpPr>
          <p:spPr>
            <a:xfrm>
              <a:off x="447517" y="840709"/>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5" name="Oval 24">
              <a:extLst>
                <a:ext uri="{FF2B5EF4-FFF2-40B4-BE49-F238E27FC236}">
                  <a16:creationId xmlns:a16="http://schemas.microsoft.com/office/drawing/2014/main" id="{DF4C602B-647A-493F-B078-429D1685D74E}"/>
                </a:ext>
              </a:extLst>
            </p:cNvPr>
            <p:cNvSpPr/>
            <p:nvPr userDrawn="1"/>
          </p:nvSpPr>
          <p:spPr>
            <a:xfrm>
              <a:off x="447517" y="1192253"/>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6" name="Oval 25">
              <a:extLst>
                <a:ext uri="{FF2B5EF4-FFF2-40B4-BE49-F238E27FC236}">
                  <a16:creationId xmlns:a16="http://schemas.microsoft.com/office/drawing/2014/main" id="{30110167-0DC5-4BDE-AF07-ADF6A3882B86}"/>
                </a:ext>
              </a:extLst>
            </p:cNvPr>
            <p:cNvSpPr/>
            <p:nvPr userDrawn="1"/>
          </p:nvSpPr>
          <p:spPr>
            <a:xfrm>
              <a:off x="447517" y="1540216"/>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7" name="Oval 26">
              <a:extLst>
                <a:ext uri="{FF2B5EF4-FFF2-40B4-BE49-F238E27FC236}">
                  <a16:creationId xmlns:a16="http://schemas.microsoft.com/office/drawing/2014/main" id="{F472FD95-278B-4473-9721-0ED692FED85A}"/>
                </a:ext>
              </a:extLst>
            </p:cNvPr>
            <p:cNvSpPr/>
            <p:nvPr userDrawn="1"/>
          </p:nvSpPr>
          <p:spPr>
            <a:xfrm>
              <a:off x="447517" y="1888179"/>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grpSp>
      <p:sp>
        <p:nvSpPr>
          <p:cNvPr id="28" name="Picture Placeholder 27">
            <a:extLst>
              <a:ext uri="{FF2B5EF4-FFF2-40B4-BE49-F238E27FC236}">
                <a16:creationId xmlns:a16="http://schemas.microsoft.com/office/drawing/2014/main" id="{7F699BD0-E3CD-4B7D-9308-5545CC5626CF}"/>
              </a:ext>
            </a:extLst>
          </p:cNvPr>
          <p:cNvSpPr>
            <a:spLocks noGrp="1"/>
          </p:cNvSpPr>
          <p:nvPr>
            <p:ph type="pic" sz="quarter" idx="13"/>
          </p:nvPr>
        </p:nvSpPr>
        <p:spPr>
          <a:xfrm>
            <a:off x="-1" y="0"/>
            <a:ext cx="12192001" cy="6858000"/>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4516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3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par>
                                <p:cTn id="29" presetID="8" presetClass="emph" presetSubtype="0" repeatCount="indefinite" fill="hold" grpId="1" nodeType="withEffect">
                                  <p:stCondLst>
                                    <p:cond delay="300"/>
                                  </p:stCondLst>
                                  <p:childTnLst>
                                    <p:animRot by="21600000">
                                      <p:cBhvr>
                                        <p:cTn id="30" dur="6000" fill="hold"/>
                                        <p:tgtEl>
                                          <p:spTgt spid="4"/>
                                        </p:tgtEl>
                                        <p:attrNameLst>
                                          <p:attrName>r</p:attrName>
                                        </p:attrNameLst>
                                      </p:cBhvr>
                                    </p:animRot>
                                  </p:childTnLst>
                                </p:cTn>
                              </p:par>
                              <p:par>
                                <p:cTn id="31" presetID="8" presetClass="emph" presetSubtype="0" repeatCount="indefinite" fill="hold" grpId="1" nodeType="withEffect">
                                  <p:stCondLst>
                                    <p:cond delay="500"/>
                                  </p:stCondLst>
                                  <p:childTnLst>
                                    <p:animRot by="21600000">
                                      <p:cBhvr>
                                        <p:cTn id="32" dur="5000" fill="hold"/>
                                        <p:tgtEl>
                                          <p:spTgt spid="5"/>
                                        </p:tgtEl>
                                        <p:attrNameLst>
                                          <p:attrName>r</p:attrName>
                                        </p:attrNameLst>
                                      </p:cBhvr>
                                    </p:animRot>
                                  </p:childTnLst>
                                </p:cTn>
                              </p:par>
                              <p:par>
                                <p:cTn id="33" presetID="8" presetClass="emph" presetSubtype="0" repeatCount="indefinite" fill="hold" grpId="1" nodeType="withEffect">
                                  <p:stCondLst>
                                    <p:cond delay="700"/>
                                  </p:stCondLst>
                                  <p:childTnLst>
                                    <p:animRot by="21600000">
                                      <p:cBhvr>
                                        <p:cTn id="34" dur="4000" fill="hold"/>
                                        <p:tgtEl>
                                          <p:spTgt spid="6"/>
                                        </p:tgtEl>
                                        <p:attrNameLst>
                                          <p:attrName>r</p:attrName>
                                        </p:attrNameLst>
                                      </p:cBhvr>
                                    </p:animRot>
                                  </p:childTnLst>
                                </p:cTn>
                              </p:par>
                              <p:par>
                                <p:cTn id="35" presetID="8" presetClass="emph" presetSubtype="0" repeatCount="indefinite" fill="hold" grpId="1" nodeType="withEffect">
                                  <p:stCondLst>
                                    <p:cond delay="900"/>
                                  </p:stCondLst>
                                  <p:childTnLst>
                                    <p:animRot by="21600000">
                                      <p:cBhvr>
                                        <p:cTn id="36" dur="3000" fill="hold"/>
                                        <p:tgtEl>
                                          <p:spTgt spid="7"/>
                                        </p:tgtEl>
                                        <p:attrNameLst>
                                          <p:attrName>r</p:attrName>
                                        </p:attrNameLst>
                                      </p:cBhvr>
                                    </p:animRot>
                                  </p:childTnLst>
                                </p:cTn>
                              </p:par>
                              <p:par>
                                <p:cTn id="37" presetID="2" presetClass="entr" presetSubtype="4" decel="100000" fill="hold" grpId="0" nodeType="withEffect">
                                  <p:stCondLst>
                                    <p:cond delay="2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ppt_x"/>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49" presetClass="entr" presetSubtype="0" decel="10000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 calcmode="lin" valueType="num">
                                      <p:cBhvr>
                                        <p:cTn id="45" dur="500" fill="hold"/>
                                        <p:tgtEl>
                                          <p:spTgt spid="17"/>
                                        </p:tgtEl>
                                        <p:attrNameLst>
                                          <p:attrName>style.rotation</p:attrName>
                                        </p:attrNameLst>
                                      </p:cBhvr>
                                      <p:tavLst>
                                        <p:tav tm="0">
                                          <p:val>
                                            <p:fltVal val="360"/>
                                          </p:val>
                                        </p:tav>
                                        <p:tav tm="100000">
                                          <p:val>
                                            <p:fltVal val="0"/>
                                          </p:val>
                                        </p:tav>
                                      </p:tavLst>
                                    </p:anim>
                                    <p:animEffect transition="in" filter="fade">
                                      <p:cBhvr>
                                        <p:cTn id="46" dur="500"/>
                                        <p:tgtEl>
                                          <p:spTgt spid="17"/>
                                        </p:tgtEl>
                                      </p:cBhvr>
                                    </p:animEffect>
                                  </p:childTnLst>
                                </p:cTn>
                              </p:par>
                              <p:par>
                                <p:cTn id="47" presetID="49" presetClass="entr" presetSubtype="0" decel="100000" fill="hold" grpId="0" nodeType="withEffect">
                                  <p:stCondLst>
                                    <p:cond delay="1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360"/>
                                          </p:val>
                                        </p:tav>
                                        <p:tav tm="100000">
                                          <p:val>
                                            <p:fltVal val="0"/>
                                          </p:val>
                                        </p:tav>
                                      </p:tavLst>
                                    </p:anim>
                                    <p:animEffect transition="in" filter="fade">
                                      <p:cBhvr>
                                        <p:cTn id="52" dur="500"/>
                                        <p:tgtEl>
                                          <p:spTgt spid="16"/>
                                        </p:tgtEl>
                                      </p:cBhvr>
                                    </p:animEffect>
                                  </p:childTnLst>
                                </p:cTn>
                              </p:par>
                              <p:par>
                                <p:cTn id="53" presetID="49" presetClass="entr" presetSubtype="0" decel="100000" fill="hold" grpId="0" nodeType="withEffect">
                                  <p:stCondLst>
                                    <p:cond delay="20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360"/>
                                          </p:val>
                                        </p:tav>
                                        <p:tav tm="100000">
                                          <p:val>
                                            <p:fltVal val="0"/>
                                          </p:val>
                                        </p:tav>
                                      </p:tavLst>
                                    </p:anim>
                                    <p:animEffect transition="in" filter="fade">
                                      <p:cBhvr>
                                        <p:cTn id="58" dur="500"/>
                                        <p:tgtEl>
                                          <p:spTgt spid="10"/>
                                        </p:tgtEl>
                                      </p:cBhvr>
                                    </p:animEffect>
                                  </p:childTnLst>
                                </p:cTn>
                              </p:par>
                              <p:par>
                                <p:cTn id="59" presetID="49" presetClass="entr" presetSubtype="0" decel="100000" fill="hold" grpId="0" nodeType="withEffect">
                                  <p:stCondLst>
                                    <p:cond delay="3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 calcmode="lin" valueType="num">
                                      <p:cBhvr>
                                        <p:cTn id="63" dur="500" fill="hold"/>
                                        <p:tgtEl>
                                          <p:spTgt spid="11"/>
                                        </p:tgtEl>
                                        <p:attrNameLst>
                                          <p:attrName>style.rotation</p:attrName>
                                        </p:attrNameLst>
                                      </p:cBhvr>
                                      <p:tavLst>
                                        <p:tav tm="0">
                                          <p:val>
                                            <p:fltVal val="360"/>
                                          </p:val>
                                        </p:tav>
                                        <p:tav tm="100000">
                                          <p:val>
                                            <p:fltVal val="0"/>
                                          </p:val>
                                        </p:tav>
                                      </p:tavLst>
                                    </p:anim>
                                    <p:animEffect transition="in" filter="fade">
                                      <p:cBhvr>
                                        <p:cTn id="64" dur="500"/>
                                        <p:tgtEl>
                                          <p:spTgt spid="11"/>
                                        </p:tgtEl>
                                      </p:cBhvr>
                                    </p:animEffect>
                                  </p:childTnLst>
                                </p:cTn>
                              </p:par>
                              <p:par>
                                <p:cTn id="65" presetID="49" presetClass="entr" presetSubtype="0" decel="100000" fill="hold" grpId="0" nodeType="withEffect">
                                  <p:stCondLst>
                                    <p:cond delay="40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 calcmode="lin" valueType="num">
                                      <p:cBhvr>
                                        <p:cTn id="69" dur="500" fill="hold"/>
                                        <p:tgtEl>
                                          <p:spTgt spid="14"/>
                                        </p:tgtEl>
                                        <p:attrNameLst>
                                          <p:attrName>style.rotation</p:attrName>
                                        </p:attrNameLst>
                                      </p:cBhvr>
                                      <p:tavLst>
                                        <p:tav tm="0">
                                          <p:val>
                                            <p:fltVal val="360"/>
                                          </p:val>
                                        </p:tav>
                                        <p:tav tm="100000">
                                          <p:val>
                                            <p:fltVal val="0"/>
                                          </p:val>
                                        </p:tav>
                                      </p:tavLst>
                                    </p:anim>
                                    <p:animEffect transition="in" filter="fade">
                                      <p:cBhvr>
                                        <p:cTn id="70" dur="500"/>
                                        <p:tgtEl>
                                          <p:spTgt spid="14"/>
                                        </p:tgtEl>
                                      </p:cBhvr>
                                    </p:animEffect>
                                  </p:childTnLst>
                                </p:cTn>
                              </p:par>
                              <p:par>
                                <p:cTn id="71" presetID="49" presetClass="entr" presetSubtype="0" decel="100000" fill="hold" grpId="0" nodeType="withEffect">
                                  <p:stCondLst>
                                    <p:cond delay="50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 calcmode="lin" valueType="num">
                                      <p:cBhvr>
                                        <p:cTn id="75" dur="500" fill="hold"/>
                                        <p:tgtEl>
                                          <p:spTgt spid="13"/>
                                        </p:tgtEl>
                                        <p:attrNameLst>
                                          <p:attrName>style.rotation</p:attrName>
                                        </p:attrNameLst>
                                      </p:cBhvr>
                                      <p:tavLst>
                                        <p:tav tm="0">
                                          <p:val>
                                            <p:fltVal val="360"/>
                                          </p:val>
                                        </p:tav>
                                        <p:tav tm="100000">
                                          <p:val>
                                            <p:fltVal val="0"/>
                                          </p:val>
                                        </p:tav>
                                      </p:tavLst>
                                    </p:anim>
                                    <p:animEffect transition="in" filter="fade">
                                      <p:cBhvr>
                                        <p:cTn id="76" dur="500"/>
                                        <p:tgtEl>
                                          <p:spTgt spid="13"/>
                                        </p:tgtEl>
                                      </p:cBhvr>
                                    </p:animEffect>
                                  </p:childTnLst>
                                </p:cTn>
                              </p:par>
                              <p:par>
                                <p:cTn id="77" presetID="23" presetClass="entr" presetSubtype="288"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1600" fill="hold"/>
                                        <p:tgtEl>
                                          <p:spTgt spid="28"/>
                                        </p:tgtEl>
                                        <p:attrNameLst>
                                          <p:attrName>ppt_w</p:attrName>
                                        </p:attrNameLst>
                                      </p:cBhvr>
                                      <p:tavLst>
                                        <p:tav tm="0">
                                          <p:val>
                                            <p:strVal val="4/3*#ppt_w"/>
                                          </p:val>
                                        </p:tav>
                                        <p:tav tm="100000">
                                          <p:val>
                                            <p:strVal val="#ppt_w"/>
                                          </p:val>
                                        </p:tav>
                                      </p:tavLst>
                                    </p:anim>
                                    <p:anim calcmode="lin" valueType="num">
                                      <p:cBhvr>
                                        <p:cTn id="80" dur="1600" fill="hold"/>
                                        <p:tgtEl>
                                          <p:spTgt spid="2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4" grpId="1" animBg="1"/>
      <p:bldP spid="5" grpId="0" animBg="1"/>
      <p:bldP spid="5" grpId="1" animBg="1"/>
      <p:bldP spid="6" grpId="0" animBg="1"/>
      <p:bldP spid="6" grpId="1" animBg="1"/>
      <p:bldP spid="7" grpId="0" animBg="1"/>
      <p:bldP spid="7" grpId="1" animBg="1"/>
      <p:bldP spid="10" grpId="0" animBg="1"/>
      <p:bldP spid="11" grpId="0" animBg="1"/>
      <p:bldP spid="13" grpId="0" animBg="1"/>
      <p:bldP spid="14" grpId="0" animBg="1"/>
      <p:bldP spid="16" grpId="0" animBg="1"/>
      <p:bldP spid="17" grpId="0" animBg="1"/>
      <p:bldP spid="2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3F2F8012-EE85-4E61-B325-F04045D1F0AB}"/>
              </a:ext>
            </a:extLst>
          </p:cNvPr>
          <p:cNvSpPr>
            <a:spLocks noGrp="1"/>
          </p:cNvSpPr>
          <p:nvPr>
            <p:ph type="pic" sz="quarter" idx="13"/>
          </p:nvPr>
        </p:nvSpPr>
        <p:spPr>
          <a:xfrm>
            <a:off x="3580934" y="647700"/>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6" name="Picture Placeholder 35">
            <a:extLst>
              <a:ext uri="{FF2B5EF4-FFF2-40B4-BE49-F238E27FC236}">
                <a16:creationId xmlns:a16="http://schemas.microsoft.com/office/drawing/2014/main" id="{FCCFAD53-D99C-4483-BBC4-1C6952C442AD}"/>
              </a:ext>
            </a:extLst>
          </p:cNvPr>
          <p:cNvSpPr>
            <a:spLocks noGrp="1"/>
          </p:cNvSpPr>
          <p:nvPr>
            <p:ph type="pic" sz="quarter" idx="14"/>
          </p:nvPr>
        </p:nvSpPr>
        <p:spPr>
          <a:xfrm>
            <a:off x="3580934" y="701238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7" name="Picture Placeholder 36">
            <a:extLst>
              <a:ext uri="{FF2B5EF4-FFF2-40B4-BE49-F238E27FC236}">
                <a16:creationId xmlns:a16="http://schemas.microsoft.com/office/drawing/2014/main" id="{2B27640E-DC5B-4F3D-B3BD-3BD42A3AC63A}"/>
              </a:ext>
            </a:extLst>
          </p:cNvPr>
          <p:cNvSpPr>
            <a:spLocks noGrp="1"/>
          </p:cNvSpPr>
          <p:nvPr>
            <p:ph type="pic" sz="quarter" idx="15"/>
          </p:nvPr>
        </p:nvSpPr>
        <p:spPr>
          <a:xfrm>
            <a:off x="3580934" y="-578815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2" name="TextBox 1">
            <a:extLst>
              <a:ext uri="{FF2B5EF4-FFF2-40B4-BE49-F238E27FC236}">
                <a16:creationId xmlns:a16="http://schemas.microsoft.com/office/drawing/2014/main" id="{991EFD73-3EFC-4E7E-977E-6045C0E97022}"/>
              </a:ext>
            </a:extLst>
          </p:cNvPr>
          <p:cNvSpPr txBox="1"/>
          <p:nvPr userDrawn="1"/>
        </p:nvSpPr>
        <p:spPr>
          <a:xfrm rot="16200000">
            <a:off x="-627531" y="3132558"/>
            <a:ext cx="2255746" cy="246221"/>
          </a:xfrm>
          <a:prstGeom prst="rect">
            <a:avLst/>
          </a:prstGeom>
          <a:noFill/>
        </p:spPr>
        <p:txBody>
          <a:bodyPr wrap="none" rtlCol="0" anchor="ctr">
            <a:spAutoFit/>
          </a:bodyPr>
          <a:lstStyle/>
          <a:p>
            <a:r>
              <a:rPr lang="en-US" sz="1000" b="1">
                <a:solidFill>
                  <a:schemeClr val="tx1"/>
                </a:solidFill>
                <a:latin typeface="+mj-lt"/>
              </a:rPr>
              <a:t>Nova</a:t>
            </a:r>
            <a:r>
              <a:rPr lang="en-US" sz="1000">
                <a:solidFill>
                  <a:schemeClr val="tx1"/>
                </a:solidFill>
              </a:rPr>
              <a:t> presentation to DesignTuts team</a:t>
            </a:r>
          </a:p>
        </p:txBody>
      </p:sp>
      <p:sp useBgFill="1">
        <p:nvSpPr>
          <p:cNvPr id="3" name="Rectangle 2">
            <a:extLst>
              <a:ext uri="{FF2B5EF4-FFF2-40B4-BE49-F238E27FC236}">
                <a16:creationId xmlns:a16="http://schemas.microsoft.com/office/drawing/2014/main" id="{70C2095F-97D9-4094-BD36-0951741A08F7}"/>
              </a:ext>
            </a:extLst>
          </p:cNvPr>
          <p:cNvSpPr/>
          <p:nvPr userDrawn="1"/>
        </p:nvSpPr>
        <p:spPr>
          <a:xfrm rot="5400000">
            <a:off x="-598178" y="5369276"/>
            <a:ext cx="2086902" cy="890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Rectangle: Rounded Corners 3">
            <a:extLst>
              <a:ext uri="{FF2B5EF4-FFF2-40B4-BE49-F238E27FC236}">
                <a16:creationId xmlns:a16="http://schemas.microsoft.com/office/drawing/2014/main" id="{5B3ED305-11AC-4DF6-95E5-0D658AC4E0A0}"/>
              </a:ext>
            </a:extLst>
          </p:cNvPr>
          <p:cNvSpPr/>
          <p:nvPr userDrawn="1"/>
        </p:nvSpPr>
        <p:spPr>
          <a:xfrm rot="2700000">
            <a:off x="249648" y="4528320"/>
            <a:ext cx="501388" cy="501323"/>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Rectangle: Rounded Corners 4">
            <a:extLst>
              <a:ext uri="{FF2B5EF4-FFF2-40B4-BE49-F238E27FC236}">
                <a16:creationId xmlns:a16="http://schemas.microsoft.com/office/drawing/2014/main" id="{B822A108-D151-4EA8-9380-3C6EB288932B}"/>
              </a:ext>
            </a:extLst>
          </p:cNvPr>
          <p:cNvSpPr/>
          <p:nvPr userDrawn="1"/>
        </p:nvSpPr>
        <p:spPr>
          <a:xfrm rot="2700000">
            <a:off x="293157" y="4571824"/>
            <a:ext cx="414371" cy="414317"/>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Rounded Corners 5">
            <a:extLst>
              <a:ext uri="{FF2B5EF4-FFF2-40B4-BE49-F238E27FC236}">
                <a16:creationId xmlns:a16="http://schemas.microsoft.com/office/drawing/2014/main" id="{503DE27B-C85C-4D54-A022-976B2D0DD19A}"/>
              </a:ext>
            </a:extLst>
          </p:cNvPr>
          <p:cNvSpPr/>
          <p:nvPr userDrawn="1"/>
        </p:nvSpPr>
        <p:spPr>
          <a:xfrm rot="2700000">
            <a:off x="344681" y="4624716"/>
            <a:ext cx="311323" cy="309671"/>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Rounded Corners 6">
            <a:extLst>
              <a:ext uri="{FF2B5EF4-FFF2-40B4-BE49-F238E27FC236}">
                <a16:creationId xmlns:a16="http://schemas.microsoft.com/office/drawing/2014/main" id="{40B9A2B0-4CF5-4B3C-8C18-E65E2B8C917A}"/>
              </a:ext>
            </a:extLst>
          </p:cNvPr>
          <p:cNvSpPr/>
          <p:nvPr userDrawn="1"/>
        </p:nvSpPr>
        <p:spPr>
          <a:xfrm rot="2700000">
            <a:off x="394023" y="4672678"/>
            <a:ext cx="212638" cy="212610"/>
          </a:xfrm>
          <a:prstGeom prst="roundRect">
            <a:avLst>
              <a:gd name="adj" fmla="val 21316"/>
            </a:avLst>
          </a:prstGeom>
          <a:solidFill>
            <a:schemeClr val="accent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lide Number Placeholder 5">
            <a:extLst>
              <a:ext uri="{FF2B5EF4-FFF2-40B4-BE49-F238E27FC236}">
                <a16:creationId xmlns:a16="http://schemas.microsoft.com/office/drawing/2014/main" id="{0F81A6E2-5B09-457E-812E-51511A381940}"/>
              </a:ext>
            </a:extLst>
          </p:cNvPr>
          <p:cNvSpPr txBox="1">
            <a:spLocks/>
          </p:cNvSpPr>
          <p:nvPr userDrawn="1"/>
        </p:nvSpPr>
        <p:spPr>
          <a:xfrm>
            <a:off x="438477" y="4619854"/>
            <a:ext cx="123730"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000" b="1" smtClean="0">
                <a:solidFill>
                  <a:schemeClr val="bg1"/>
                </a:solidFill>
                <a:latin typeface="+mj-lt"/>
              </a:rPr>
              <a:pPr algn="ctr"/>
              <a:t>‹Nr.›</a:t>
            </a:fld>
            <a:endParaRPr lang="en-US" sz="600" b="1">
              <a:solidFill>
                <a:schemeClr val="bg1"/>
              </a:solidFill>
              <a:latin typeface="+mj-lt"/>
            </a:endParaRPr>
          </a:p>
        </p:txBody>
      </p:sp>
      <p:sp>
        <p:nvSpPr>
          <p:cNvPr id="9" name="Rectangle 8">
            <a:hlinkClick r:id="rId2"/>
            <a:extLst>
              <a:ext uri="{FF2B5EF4-FFF2-40B4-BE49-F238E27FC236}">
                <a16:creationId xmlns:a16="http://schemas.microsoft.com/office/drawing/2014/main" id="{DFEF7234-7D16-4547-AD06-EF442D231C26}"/>
              </a:ext>
            </a:extLst>
          </p:cNvPr>
          <p:cNvSpPr/>
          <p:nvPr userDrawn="1"/>
        </p:nvSpPr>
        <p:spPr>
          <a:xfrm>
            <a:off x="11679862" y="3250568"/>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0" name="Oval 9">
            <a:extLst>
              <a:ext uri="{FF2B5EF4-FFF2-40B4-BE49-F238E27FC236}">
                <a16:creationId xmlns:a16="http://schemas.microsoft.com/office/drawing/2014/main" id="{35756953-F73D-473A-AAB6-F6742A70FB12}"/>
              </a:ext>
            </a:extLst>
          </p:cNvPr>
          <p:cNvSpPr/>
          <p:nvPr userDrawn="1"/>
        </p:nvSpPr>
        <p:spPr>
          <a:xfrm rot="2700000">
            <a:off x="11716761" y="3290685"/>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Freeform 6">
            <a:extLst>
              <a:ext uri="{FF2B5EF4-FFF2-40B4-BE49-F238E27FC236}">
                <a16:creationId xmlns:a16="http://schemas.microsoft.com/office/drawing/2014/main" id="{9E41AB32-3111-45E8-A763-621C6AB956B7}"/>
              </a:ext>
            </a:extLst>
          </p:cNvPr>
          <p:cNvSpPr>
            <a:spLocks/>
          </p:cNvSpPr>
          <p:nvPr userDrawn="1"/>
        </p:nvSpPr>
        <p:spPr bwMode="auto">
          <a:xfrm>
            <a:off x="11829832" y="3371063"/>
            <a:ext cx="56879" cy="122229"/>
          </a:xfrm>
          <a:custGeom>
            <a:avLst/>
            <a:gdLst>
              <a:gd name="T0" fmla="*/ 573 w 704"/>
              <a:gd name="T1" fmla="*/ 255 h 1506"/>
              <a:gd name="T2" fmla="*/ 573 w 704"/>
              <a:gd name="T3" fmla="*/ 255 h 1506"/>
              <a:gd name="T4" fmla="*/ 704 w 704"/>
              <a:gd name="T5" fmla="*/ 255 h 1506"/>
              <a:gd name="T6" fmla="*/ 704 w 704"/>
              <a:gd name="T7" fmla="*/ 0 h 1506"/>
              <a:gd name="T8" fmla="*/ 492 w 704"/>
              <a:gd name="T9" fmla="*/ 0 h 1506"/>
              <a:gd name="T10" fmla="*/ 155 w 704"/>
              <a:gd name="T11" fmla="*/ 336 h 1506"/>
              <a:gd name="T12" fmla="*/ 155 w 704"/>
              <a:gd name="T13" fmla="*/ 493 h 1506"/>
              <a:gd name="T14" fmla="*/ 0 w 704"/>
              <a:gd name="T15" fmla="*/ 493 h 1506"/>
              <a:gd name="T16" fmla="*/ 0 w 704"/>
              <a:gd name="T17" fmla="*/ 749 h 1506"/>
              <a:gd name="T18" fmla="*/ 155 w 704"/>
              <a:gd name="T19" fmla="*/ 749 h 1506"/>
              <a:gd name="T20" fmla="*/ 155 w 704"/>
              <a:gd name="T21" fmla="*/ 1506 h 1506"/>
              <a:gd name="T22" fmla="*/ 467 w 704"/>
              <a:gd name="T23" fmla="*/ 1506 h 1506"/>
              <a:gd name="T24" fmla="*/ 467 w 704"/>
              <a:gd name="T25" fmla="*/ 749 h 1506"/>
              <a:gd name="T26" fmla="*/ 679 w 704"/>
              <a:gd name="T27" fmla="*/ 749 h 1506"/>
              <a:gd name="T28" fmla="*/ 704 w 704"/>
              <a:gd name="T29" fmla="*/ 493 h 1506"/>
              <a:gd name="T30" fmla="*/ 467 w 704"/>
              <a:gd name="T31" fmla="*/ 493 h 1506"/>
              <a:gd name="T32" fmla="*/ 467 w 704"/>
              <a:gd name="T33" fmla="*/ 362 h 1506"/>
              <a:gd name="T34" fmla="*/ 573 w 704"/>
              <a:gd name="T35" fmla="*/ 255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4" h="1506">
                <a:moveTo>
                  <a:pt x="573" y="255"/>
                </a:moveTo>
                <a:lnTo>
                  <a:pt x="573" y="255"/>
                </a:lnTo>
                <a:lnTo>
                  <a:pt x="704" y="255"/>
                </a:lnTo>
                <a:lnTo>
                  <a:pt x="704" y="0"/>
                </a:lnTo>
                <a:lnTo>
                  <a:pt x="492" y="0"/>
                </a:lnTo>
                <a:cubicBezTo>
                  <a:pt x="243" y="0"/>
                  <a:pt x="155" y="124"/>
                  <a:pt x="155" y="336"/>
                </a:cubicBezTo>
                <a:lnTo>
                  <a:pt x="155" y="493"/>
                </a:lnTo>
                <a:lnTo>
                  <a:pt x="0" y="493"/>
                </a:lnTo>
                <a:lnTo>
                  <a:pt x="0" y="749"/>
                </a:lnTo>
                <a:lnTo>
                  <a:pt x="155" y="749"/>
                </a:lnTo>
                <a:lnTo>
                  <a:pt x="155" y="1506"/>
                </a:lnTo>
                <a:lnTo>
                  <a:pt x="467" y="1506"/>
                </a:lnTo>
                <a:lnTo>
                  <a:pt x="467" y="749"/>
                </a:lnTo>
                <a:lnTo>
                  <a:pt x="679" y="749"/>
                </a:lnTo>
                <a:lnTo>
                  <a:pt x="704" y="493"/>
                </a:lnTo>
                <a:lnTo>
                  <a:pt x="467" y="493"/>
                </a:lnTo>
                <a:lnTo>
                  <a:pt x="467" y="362"/>
                </a:lnTo>
                <a:cubicBezTo>
                  <a:pt x="467" y="293"/>
                  <a:pt x="473" y="255"/>
                  <a:pt x="573" y="255"/>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2" name="Rectangle 11">
            <a:hlinkClick r:id="rId3"/>
            <a:extLst>
              <a:ext uri="{FF2B5EF4-FFF2-40B4-BE49-F238E27FC236}">
                <a16:creationId xmlns:a16="http://schemas.microsoft.com/office/drawing/2014/main" id="{A53A1220-5AB6-40B6-A7C2-28F939B5D56E}"/>
              </a:ext>
            </a:extLst>
          </p:cNvPr>
          <p:cNvSpPr/>
          <p:nvPr userDrawn="1"/>
        </p:nvSpPr>
        <p:spPr>
          <a:xfrm>
            <a:off x="11679862" y="2839999"/>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3" name="Freeform 7">
            <a:extLst>
              <a:ext uri="{FF2B5EF4-FFF2-40B4-BE49-F238E27FC236}">
                <a16:creationId xmlns:a16="http://schemas.microsoft.com/office/drawing/2014/main" id="{2407B0DC-8427-4721-AAA2-A667E86D7C2B}"/>
              </a:ext>
            </a:extLst>
          </p:cNvPr>
          <p:cNvSpPr>
            <a:spLocks noEditPoints="1"/>
          </p:cNvSpPr>
          <p:nvPr userDrawn="1"/>
        </p:nvSpPr>
        <p:spPr bwMode="auto">
          <a:xfrm>
            <a:off x="11795206" y="2957895"/>
            <a:ext cx="126131" cy="121074"/>
          </a:xfrm>
          <a:custGeom>
            <a:avLst/>
            <a:gdLst>
              <a:gd name="T0" fmla="*/ 1176 w 1562"/>
              <a:gd name="T1" fmla="*/ 466 h 1491"/>
              <a:gd name="T2" fmla="*/ 1176 w 1562"/>
              <a:gd name="T3" fmla="*/ 466 h 1491"/>
              <a:gd name="T4" fmla="*/ 871 w 1562"/>
              <a:gd name="T5" fmla="*/ 636 h 1491"/>
              <a:gd name="T6" fmla="*/ 871 w 1562"/>
              <a:gd name="T7" fmla="*/ 488 h 1491"/>
              <a:gd name="T8" fmla="*/ 538 w 1562"/>
              <a:gd name="T9" fmla="*/ 488 h 1491"/>
              <a:gd name="T10" fmla="*/ 538 w 1562"/>
              <a:gd name="T11" fmla="*/ 1491 h 1491"/>
              <a:gd name="T12" fmla="*/ 871 w 1562"/>
              <a:gd name="T13" fmla="*/ 1491 h 1491"/>
              <a:gd name="T14" fmla="*/ 871 w 1562"/>
              <a:gd name="T15" fmla="*/ 931 h 1491"/>
              <a:gd name="T16" fmla="*/ 886 w 1562"/>
              <a:gd name="T17" fmla="*/ 850 h 1491"/>
              <a:gd name="T18" fmla="*/ 1057 w 1562"/>
              <a:gd name="T19" fmla="*/ 724 h 1491"/>
              <a:gd name="T20" fmla="*/ 1228 w 1562"/>
              <a:gd name="T21" fmla="*/ 953 h 1491"/>
              <a:gd name="T22" fmla="*/ 1228 w 1562"/>
              <a:gd name="T23" fmla="*/ 1491 h 1491"/>
              <a:gd name="T24" fmla="*/ 1562 w 1562"/>
              <a:gd name="T25" fmla="*/ 1491 h 1491"/>
              <a:gd name="T26" fmla="*/ 1562 w 1562"/>
              <a:gd name="T27" fmla="*/ 916 h 1491"/>
              <a:gd name="T28" fmla="*/ 1176 w 1562"/>
              <a:gd name="T29" fmla="*/ 466 h 1491"/>
              <a:gd name="T30" fmla="*/ 22 w 1562"/>
              <a:gd name="T31" fmla="*/ 1491 h 1491"/>
              <a:gd name="T32" fmla="*/ 22 w 1562"/>
              <a:gd name="T33" fmla="*/ 1491 h 1491"/>
              <a:gd name="T34" fmla="*/ 357 w 1562"/>
              <a:gd name="T35" fmla="*/ 1491 h 1491"/>
              <a:gd name="T36" fmla="*/ 357 w 1562"/>
              <a:gd name="T37" fmla="*/ 487 h 1491"/>
              <a:gd name="T38" fmla="*/ 22 w 1562"/>
              <a:gd name="T39" fmla="*/ 487 h 1491"/>
              <a:gd name="T40" fmla="*/ 22 w 1562"/>
              <a:gd name="T41" fmla="*/ 1491 h 1491"/>
              <a:gd name="T42" fmla="*/ 193 w 1562"/>
              <a:gd name="T43" fmla="*/ 0 h 1491"/>
              <a:gd name="T44" fmla="*/ 193 w 1562"/>
              <a:gd name="T45" fmla="*/ 0 h 1491"/>
              <a:gd name="T46" fmla="*/ 0 w 1562"/>
              <a:gd name="T47" fmla="*/ 178 h 1491"/>
              <a:gd name="T48" fmla="*/ 186 w 1562"/>
              <a:gd name="T49" fmla="*/ 347 h 1491"/>
              <a:gd name="T50" fmla="*/ 379 w 1562"/>
              <a:gd name="T51" fmla="*/ 178 h 1491"/>
              <a:gd name="T52" fmla="*/ 193 w 1562"/>
              <a:gd name="T53"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2" h="1491">
                <a:moveTo>
                  <a:pt x="1176" y="466"/>
                </a:moveTo>
                <a:lnTo>
                  <a:pt x="1176" y="466"/>
                </a:lnTo>
                <a:cubicBezTo>
                  <a:pt x="990" y="466"/>
                  <a:pt x="916" y="562"/>
                  <a:pt x="871" y="636"/>
                </a:cubicBezTo>
                <a:lnTo>
                  <a:pt x="871" y="488"/>
                </a:lnTo>
                <a:lnTo>
                  <a:pt x="538" y="488"/>
                </a:lnTo>
                <a:cubicBezTo>
                  <a:pt x="545" y="584"/>
                  <a:pt x="538" y="1491"/>
                  <a:pt x="538" y="1491"/>
                </a:cubicBezTo>
                <a:lnTo>
                  <a:pt x="871" y="1491"/>
                </a:lnTo>
                <a:lnTo>
                  <a:pt x="871" y="931"/>
                </a:lnTo>
                <a:cubicBezTo>
                  <a:pt x="871" y="901"/>
                  <a:pt x="871" y="872"/>
                  <a:pt x="886" y="850"/>
                </a:cubicBezTo>
                <a:cubicBezTo>
                  <a:pt x="909" y="791"/>
                  <a:pt x="961" y="724"/>
                  <a:pt x="1057" y="724"/>
                </a:cubicBezTo>
                <a:cubicBezTo>
                  <a:pt x="1176" y="724"/>
                  <a:pt x="1228" y="820"/>
                  <a:pt x="1228" y="953"/>
                </a:cubicBezTo>
                <a:lnTo>
                  <a:pt x="1228" y="1491"/>
                </a:lnTo>
                <a:lnTo>
                  <a:pt x="1562" y="1491"/>
                </a:lnTo>
                <a:lnTo>
                  <a:pt x="1562" y="916"/>
                </a:lnTo>
                <a:cubicBezTo>
                  <a:pt x="1562" y="606"/>
                  <a:pt x="1398" y="466"/>
                  <a:pt x="1176" y="466"/>
                </a:cubicBezTo>
                <a:close/>
                <a:moveTo>
                  <a:pt x="22" y="1491"/>
                </a:moveTo>
                <a:lnTo>
                  <a:pt x="22" y="1491"/>
                </a:lnTo>
                <a:lnTo>
                  <a:pt x="357" y="1491"/>
                </a:lnTo>
                <a:lnTo>
                  <a:pt x="357" y="487"/>
                </a:lnTo>
                <a:lnTo>
                  <a:pt x="22" y="487"/>
                </a:lnTo>
                <a:lnTo>
                  <a:pt x="22" y="1491"/>
                </a:lnTo>
                <a:close/>
                <a:moveTo>
                  <a:pt x="193" y="0"/>
                </a:moveTo>
                <a:lnTo>
                  <a:pt x="193" y="0"/>
                </a:lnTo>
                <a:cubicBezTo>
                  <a:pt x="74" y="0"/>
                  <a:pt x="0" y="82"/>
                  <a:pt x="0" y="178"/>
                </a:cubicBezTo>
                <a:cubicBezTo>
                  <a:pt x="0" y="273"/>
                  <a:pt x="74" y="347"/>
                  <a:pt x="186" y="347"/>
                </a:cubicBezTo>
                <a:cubicBezTo>
                  <a:pt x="305" y="347"/>
                  <a:pt x="379" y="273"/>
                  <a:pt x="379" y="178"/>
                </a:cubicBezTo>
                <a:cubicBezTo>
                  <a:pt x="379" y="82"/>
                  <a:pt x="305" y="0"/>
                  <a:pt x="193" y="0"/>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4" name="Oval 13">
            <a:extLst>
              <a:ext uri="{FF2B5EF4-FFF2-40B4-BE49-F238E27FC236}">
                <a16:creationId xmlns:a16="http://schemas.microsoft.com/office/drawing/2014/main" id="{26298F93-E28A-4A6A-B4B1-5DB8B90DBD4D}"/>
              </a:ext>
            </a:extLst>
          </p:cNvPr>
          <p:cNvSpPr/>
          <p:nvPr userDrawn="1"/>
        </p:nvSpPr>
        <p:spPr>
          <a:xfrm rot="2700000">
            <a:off x="11716761" y="2880117"/>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Rectangle 14">
            <a:hlinkClick r:id="rId4"/>
            <a:extLst>
              <a:ext uri="{FF2B5EF4-FFF2-40B4-BE49-F238E27FC236}">
                <a16:creationId xmlns:a16="http://schemas.microsoft.com/office/drawing/2014/main" id="{C85C7F75-41AD-4A3A-8E42-56FFCC54EA35}"/>
              </a:ext>
            </a:extLst>
          </p:cNvPr>
          <p:cNvSpPr/>
          <p:nvPr userDrawn="1"/>
        </p:nvSpPr>
        <p:spPr>
          <a:xfrm>
            <a:off x="11679862" y="3661136"/>
            <a:ext cx="356819" cy="356866"/>
          </a:xfrm>
          <a:prstGeom prst="rec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p>
        </p:txBody>
      </p:sp>
      <p:sp>
        <p:nvSpPr>
          <p:cNvPr id="16" name="Freeform 8">
            <a:extLst>
              <a:ext uri="{FF2B5EF4-FFF2-40B4-BE49-F238E27FC236}">
                <a16:creationId xmlns:a16="http://schemas.microsoft.com/office/drawing/2014/main" id="{7405FD7B-4C67-4C0D-A50B-CD501A6FFE60}"/>
              </a:ext>
            </a:extLst>
          </p:cNvPr>
          <p:cNvSpPr>
            <a:spLocks/>
          </p:cNvSpPr>
          <p:nvPr userDrawn="1"/>
        </p:nvSpPr>
        <p:spPr bwMode="auto">
          <a:xfrm>
            <a:off x="11789999" y="3790030"/>
            <a:ext cx="136546" cy="111548"/>
          </a:xfrm>
          <a:custGeom>
            <a:avLst/>
            <a:gdLst>
              <a:gd name="T0" fmla="*/ 1491 w 1690"/>
              <a:gd name="T1" fmla="*/ 223 h 1374"/>
              <a:gd name="T2" fmla="*/ 1491 w 1690"/>
              <a:gd name="T3" fmla="*/ 223 h 1374"/>
              <a:gd name="T4" fmla="*/ 1647 w 1690"/>
              <a:gd name="T5" fmla="*/ 30 h 1374"/>
              <a:gd name="T6" fmla="*/ 1424 w 1690"/>
              <a:gd name="T7" fmla="*/ 108 h 1374"/>
              <a:gd name="T8" fmla="*/ 1171 w 1690"/>
              <a:gd name="T9" fmla="*/ 0 h 1374"/>
              <a:gd name="T10" fmla="*/ 821 w 1690"/>
              <a:gd name="T11" fmla="*/ 356 h 1374"/>
              <a:gd name="T12" fmla="*/ 827 w 1690"/>
              <a:gd name="T13" fmla="*/ 428 h 1374"/>
              <a:gd name="T14" fmla="*/ 114 w 1690"/>
              <a:gd name="T15" fmla="*/ 66 h 1374"/>
              <a:gd name="T16" fmla="*/ 72 w 1690"/>
              <a:gd name="T17" fmla="*/ 241 h 1374"/>
              <a:gd name="T18" fmla="*/ 223 w 1690"/>
              <a:gd name="T19" fmla="*/ 530 h 1374"/>
              <a:gd name="T20" fmla="*/ 66 w 1690"/>
              <a:gd name="T21" fmla="*/ 488 h 1374"/>
              <a:gd name="T22" fmla="*/ 66 w 1690"/>
              <a:gd name="T23" fmla="*/ 494 h 1374"/>
              <a:gd name="T24" fmla="*/ 344 w 1690"/>
              <a:gd name="T25" fmla="*/ 832 h 1374"/>
              <a:gd name="T26" fmla="*/ 253 w 1690"/>
              <a:gd name="T27" fmla="*/ 844 h 1374"/>
              <a:gd name="T28" fmla="*/ 187 w 1690"/>
              <a:gd name="T29" fmla="*/ 838 h 1374"/>
              <a:gd name="T30" fmla="*/ 513 w 1690"/>
              <a:gd name="T31" fmla="*/ 1079 h 1374"/>
              <a:gd name="T32" fmla="*/ 78 w 1690"/>
              <a:gd name="T33" fmla="*/ 1230 h 1374"/>
              <a:gd name="T34" fmla="*/ 0 w 1690"/>
              <a:gd name="T35" fmla="*/ 1224 h 1374"/>
              <a:gd name="T36" fmla="*/ 525 w 1690"/>
              <a:gd name="T37" fmla="*/ 1374 h 1374"/>
              <a:gd name="T38" fmla="*/ 1521 w 1690"/>
              <a:gd name="T39" fmla="*/ 392 h 1374"/>
              <a:gd name="T40" fmla="*/ 1521 w 1690"/>
              <a:gd name="T41" fmla="*/ 344 h 1374"/>
              <a:gd name="T42" fmla="*/ 1690 w 1690"/>
              <a:gd name="T43" fmla="*/ 163 h 1374"/>
              <a:gd name="T44" fmla="*/ 1491 w 1690"/>
              <a:gd name="T45" fmla="*/ 223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0" h="1374">
                <a:moveTo>
                  <a:pt x="1491" y="223"/>
                </a:moveTo>
                <a:lnTo>
                  <a:pt x="1491" y="223"/>
                </a:lnTo>
                <a:cubicBezTo>
                  <a:pt x="1569" y="175"/>
                  <a:pt x="1617" y="108"/>
                  <a:pt x="1647" y="30"/>
                </a:cubicBezTo>
                <a:cubicBezTo>
                  <a:pt x="1581" y="66"/>
                  <a:pt x="1509" y="96"/>
                  <a:pt x="1424" y="108"/>
                </a:cubicBezTo>
                <a:cubicBezTo>
                  <a:pt x="1358" y="42"/>
                  <a:pt x="1273" y="0"/>
                  <a:pt x="1171" y="0"/>
                </a:cubicBezTo>
                <a:cubicBezTo>
                  <a:pt x="977" y="0"/>
                  <a:pt x="821" y="157"/>
                  <a:pt x="821" y="356"/>
                </a:cubicBezTo>
                <a:cubicBezTo>
                  <a:pt x="821" y="374"/>
                  <a:pt x="827" y="404"/>
                  <a:pt x="827" y="428"/>
                </a:cubicBezTo>
                <a:cubicBezTo>
                  <a:pt x="543" y="410"/>
                  <a:pt x="283" y="277"/>
                  <a:pt x="114" y="66"/>
                </a:cubicBezTo>
                <a:cubicBezTo>
                  <a:pt x="84" y="120"/>
                  <a:pt x="72" y="175"/>
                  <a:pt x="72" y="241"/>
                </a:cubicBezTo>
                <a:cubicBezTo>
                  <a:pt x="72" y="362"/>
                  <a:pt x="132" y="470"/>
                  <a:pt x="223" y="530"/>
                </a:cubicBezTo>
                <a:cubicBezTo>
                  <a:pt x="169" y="530"/>
                  <a:pt x="114" y="512"/>
                  <a:pt x="66" y="488"/>
                </a:cubicBezTo>
                <a:lnTo>
                  <a:pt x="66" y="494"/>
                </a:lnTo>
                <a:cubicBezTo>
                  <a:pt x="66" y="663"/>
                  <a:pt x="187" y="802"/>
                  <a:pt x="344" y="832"/>
                </a:cubicBezTo>
                <a:cubicBezTo>
                  <a:pt x="313" y="838"/>
                  <a:pt x="283" y="844"/>
                  <a:pt x="253" y="844"/>
                </a:cubicBezTo>
                <a:cubicBezTo>
                  <a:pt x="235" y="844"/>
                  <a:pt x="211" y="838"/>
                  <a:pt x="187" y="838"/>
                </a:cubicBezTo>
                <a:cubicBezTo>
                  <a:pt x="235" y="977"/>
                  <a:pt x="356" y="1073"/>
                  <a:pt x="513" y="1079"/>
                </a:cubicBezTo>
                <a:cubicBezTo>
                  <a:pt x="392" y="1170"/>
                  <a:pt x="241" y="1230"/>
                  <a:pt x="78" y="1230"/>
                </a:cubicBezTo>
                <a:cubicBezTo>
                  <a:pt x="54" y="1230"/>
                  <a:pt x="24" y="1230"/>
                  <a:pt x="0" y="1224"/>
                </a:cubicBezTo>
                <a:cubicBezTo>
                  <a:pt x="151" y="1326"/>
                  <a:pt x="338" y="1374"/>
                  <a:pt x="525" y="1374"/>
                </a:cubicBezTo>
                <a:cubicBezTo>
                  <a:pt x="1171" y="1374"/>
                  <a:pt x="1521" y="844"/>
                  <a:pt x="1521" y="392"/>
                </a:cubicBezTo>
                <a:lnTo>
                  <a:pt x="1521" y="344"/>
                </a:lnTo>
                <a:cubicBezTo>
                  <a:pt x="1587" y="295"/>
                  <a:pt x="1647" y="235"/>
                  <a:pt x="1690" y="163"/>
                </a:cubicBezTo>
                <a:cubicBezTo>
                  <a:pt x="1635" y="193"/>
                  <a:pt x="1569" y="211"/>
                  <a:pt x="1491" y="223"/>
                </a:cubicBezTo>
                <a:close/>
              </a:path>
            </a:pathLst>
          </a:custGeom>
          <a:solidFill>
            <a:schemeClr val="tx1"/>
          </a:solidFill>
          <a:ln w="0">
            <a:noFill/>
            <a:prstDash val="solid"/>
            <a:round/>
            <a:headEnd/>
            <a:tailEnd/>
          </a:ln>
        </p:spPr>
        <p:txBody>
          <a:bodyPr vert="horz" wrap="square" lIns="60952" tIns="30476" rIns="60952" bIns="30476" numCol="1" anchor="t" anchorCtr="0" compatLnSpc="1">
            <a:prstTxWarp prst="textNoShape">
              <a:avLst/>
            </a:prstTxWarp>
          </a:bodyPr>
          <a:lstStyle/>
          <a:p>
            <a:endParaRPr lang="en-US" sz="1600"/>
          </a:p>
        </p:txBody>
      </p:sp>
      <p:sp>
        <p:nvSpPr>
          <p:cNvPr id="17" name="Oval 16">
            <a:extLst>
              <a:ext uri="{FF2B5EF4-FFF2-40B4-BE49-F238E27FC236}">
                <a16:creationId xmlns:a16="http://schemas.microsoft.com/office/drawing/2014/main" id="{91468AF2-4BDF-494C-8E68-D8622BC33408}"/>
              </a:ext>
            </a:extLst>
          </p:cNvPr>
          <p:cNvSpPr/>
          <p:nvPr userDrawn="1"/>
        </p:nvSpPr>
        <p:spPr>
          <a:xfrm rot="2700000">
            <a:off x="11716761" y="3701253"/>
            <a:ext cx="283021" cy="282984"/>
          </a:xfrm>
          <a:prstGeom prst="ellipse">
            <a:avLst/>
          </a:prstGeom>
          <a:noFill/>
          <a:ln w="6350">
            <a:solidFill>
              <a:schemeClr val="tx1"/>
            </a:solid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8" name="Group 17">
            <a:extLst>
              <a:ext uri="{FF2B5EF4-FFF2-40B4-BE49-F238E27FC236}">
                <a16:creationId xmlns:a16="http://schemas.microsoft.com/office/drawing/2014/main" id="{45FB5C87-D273-4741-B8BC-9DDDF4ACCED6}"/>
              </a:ext>
            </a:extLst>
          </p:cNvPr>
          <p:cNvGrpSpPr/>
          <p:nvPr userDrawn="1"/>
        </p:nvGrpSpPr>
        <p:grpSpPr>
          <a:xfrm>
            <a:off x="474709" y="420355"/>
            <a:ext cx="51266" cy="575008"/>
            <a:chOff x="447517" y="840709"/>
            <a:chExt cx="102546" cy="1150016"/>
          </a:xfrm>
        </p:grpSpPr>
        <p:sp>
          <p:nvSpPr>
            <p:cNvPr id="19" name="Oval 28">
              <a:extLst>
                <a:ext uri="{FF2B5EF4-FFF2-40B4-BE49-F238E27FC236}">
                  <a16:creationId xmlns:a16="http://schemas.microsoft.com/office/drawing/2014/main" id="{77A9FED8-8494-4471-996B-444CA69B5905}"/>
                </a:ext>
              </a:extLst>
            </p:cNvPr>
            <p:cNvSpPr/>
            <p:nvPr userDrawn="1"/>
          </p:nvSpPr>
          <p:spPr>
            <a:xfrm>
              <a:off x="447517" y="840709"/>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0" name="Oval 19">
              <a:extLst>
                <a:ext uri="{FF2B5EF4-FFF2-40B4-BE49-F238E27FC236}">
                  <a16:creationId xmlns:a16="http://schemas.microsoft.com/office/drawing/2014/main" id="{1456D321-15D2-4AFE-99BB-E6FF0048B358}"/>
                </a:ext>
              </a:extLst>
            </p:cNvPr>
            <p:cNvSpPr/>
            <p:nvPr userDrawn="1"/>
          </p:nvSpPr>
          <p:spPr>
            <a:xfrm>
              <a:off x="447517" y="1192253"/>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1" name="Oval 20">
              <a:extLst>
                <a:ext uri="{FF2B5EF4-FFF2-40B4-BE49-F238E27FC236}">
                  <a16:creationId xmlns:a16="http://schemas.microsoft.com/office/drawing/2014/main" id="{3DF4838A-6FF2-49AF-9BE3-76AE8F2D9BC2}"/>
                </a:ext>
              </a:extLst>
            </p:cNvPr>
            <p:cNvSpPr/>
            <p:nvPr userDrawn="1"/>
          </p:nvSpPr>
          <p:spPr>
            <a:xfrm>
              <a:off x="447517" y="1540216"/>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2" name="Oval 21">
              <a:extLst>
                <a:ext uri="{FF2B5EF4-FFF2-40B4-BE49-F238E27FC236}">
                  <a16:creationId xmlns:a16="http://schemas.microsoft.com/office/drawing/2014/main" id="{8B0876AB-E2E5-4728-B737-74306782D9BA}"/>
                </a:ext>
              </a:extLst>
            </p:cNvPr>
            <p:cNvSpPr/>
            <p:nvPr userDrawn="1"/>
          </p:nvSpPr>
          <p:spPr>
            <a:xfrm>
              <a:off x="447517" y="1888179"/>
              <a:ext cx="102546" cy="10254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grpSp>
      <p:grpSp>
        <p:nvGrpSpPr>
          <p:cNvPr id="23" name="Group 22">
            <a:extLst>
              <a:ext uri="{FF2B5EF4-FFF2-40B4-BE49-F238E27FC236}">
                <a16:creationId xmlns:a16="http://schemas.microsoft.com/office/drawing/2014/main" id="{075F4416-25C5-4530-A8BB-0DB995984C1E}"/>
              </a:ext>
            </a:extLst>
          </p:cNvPr>
          <p:cNvGrpSpPr/>
          <p:nvPr userDrawn="1"/>
        </p:nvGrpSpPr>
        <p:grpSpPr>
          <a:xfrm>
            <a:off x="11832638" y="6017187"/>
            <a:ext cx="51266" cy="575008"/>
            <a:chOff x="447517" y="840709"/>
            <a:chExt cx="102546" cy="1150016"/>
          </a:xfrm>
          <a:solidFill>
            <a:schemeClr val="bg1">
              <a:lumMod val="65000"/>
            </a:schemeClr>
          </a:solidFill>
        </p:grpSpPr>
        <p:sp>
          <p:nvSpPr>
            <p:cNvPr id="24" name="Oval 28">
              <a:extLst>
                <a:ext uri="{FF2B5EF4-FFF2-40B4-BE49-F238E27FC236}">
                  <a16:creationId xmlns:a16="http://schemas.microsoft.com/office/drawing/2014/main" id="{3B70F7E5-CE4C-4884-B385-0FE696B474DF}"/>
                </a:ext>
              </a:extLst>
            </p:cNvPr>
            <p:cNvSpPr/>
            <p:nvPr userDrawn="1"/>
          </p:nvSpPr>
          <p:spPr>
            <a:xfrm>
              <a:off x="447517" y="840709"/>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5" name="Oval 24">
              <a:extLst>
                <a:ext uri="{FF2B5EF4-FFF2-40B4-BE49-F238E27FC236}">
                  <a16:creationId xmlns:a16="http://schemas.microsoft.com/office/drawing/2014/main" id="{DF4C602B-647A-493F-B078-429D1685D74E}"/>
                </a:ext>
              </a:extLst>
            </p:cNvPr>
            <p:cNvSpPr/>
            <p:nvPr userDrawn="1"/>
          </p:nvSpPr>
          <p:spPr>
            <a:xfrm>
              <a:off x="447517" y="1192253"/>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6" name="Oval 25">
              <a:extLst>
                <a:ext uri="{FF2B5EF4-FFF2-40B4-BE49-F238E27FC236}">
                  <a16:creationId xmlns:a16="http://schemas.microsoft.com/office/drawing/2014/main" id="{30110167-0DC5-4BDE-AF07-ADF6A3882B86}"/>
                </a:ext>
              </a:extLst>
            </p:cNvPr>
            <p:cNvSpPr/>
            <p:nvPr userDrawn="1"/>
          </p:nvSpPr>
          <p:spPr>
            <a:xfrm>
              <a:off x="447517" y="1540216"/>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sp>
          <p:nvSpPr>
            <p:cNvPr id="27" name="Oval 26">
              <a:extLst>
                <a:ext uri="{FF2B5EF4-FFF2-40B4-BE49-F238E27FC236}">
                  <a16:creationId xmlns:a16="http://schemas.microsoft.com/office/drawing/2014/main" id="{F472FD95-278B-4473-9721-0ED692FED85A}"/>
                </a:ext>
              </a:extLst>
            </p:cNvPr>
            <p:cNvSpPr/>
            <p:nvPr userDrawn="1"/>
          </p:nvSpPr>
          <p:spPr>
            <a:xfrm>
              <a:off x="447517" y="1888179"/>
              <a:ext cx="102546" cy="1025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00">
                <a:solidFill>
                  <a:schemeClr val="accent3"/>
                </a:solidFill>
              </a:endParaRPr>
            </a:p>
          </p:txBody>
        </p:sp>
      </p:grpSp>
    </p:spTree>
    <p:extLst>
      <p:ext uri="{BB962C8B-B14F-4D97-AF65-F5344CB8AC3E}">
        <p14:creationId xmlns:p14="http://schemas.microsoft.com/office/powerpoint/2010/main" val="95776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3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par>
                                <p:cTn id="29" presetID="8" presetClass="emph" presetSubtype="0" repeatCount="indefinite" fill="hold" grpId="1" nodeType="withEffect">
                                  <p:stCondLst>
                                    <p:cond delay="300"/>
                                  </p:stCondLst>
                                  <p:childTnLst>
                                    <p:animRot by="21600000">
                                      <p:cBhvr>
                                        <p:cTn id="30" dur="6000" fill="hold"/>
                                        <p:tgtEl>
                                          <p:spTgt spid="4"/>
                                        </p:tgtEl>
                                        <p:attrNameLst>
                                          <p:attrName>r</p:attrName>
                                        </p:attrNameLst>
                                      </p:cBhvr>
                                    </p:animRot>
                                  </p:childTnLst>
                                </p:cTn>
                              </p:par>
                              <p:par>
                                <p:cTn id="31" presetID="8" presetClass="emph" presetSubtype="0" repeatCount="indefinite" fill="hold" grpId="1" nodeType="withEffect">
                                  <p:stCondLst>
                                    <p:cond delay="500"/>
                                  </p:stCondLst>
                                  <p:childTnLst>
                                    <p:animRot by="21600000">
                                      <p:cBhvr>
                                        <p:cTn id="32" dur="5000" fill="hold"/>
                                        <p:tgtEl>
                                          <p:spTgt spid="5"/>
                                        </p:tgtEl>
                                        <p:attrNameLst>
                                          <p:attrName>r</p:attrName>
                                        </p:attrNameLst>
                                      </p:cBhvr>
                                    </p:animRot>
                                  </p:childTnLst>
                                </p:cTn>
                              </p:par>
                              <p:par>
                                <p:cTn id="33" presetID="8" presetClass="emph" presetSubtype="0" repeatCount="indefinite" fill="hold" grpId="1" nodeType="withEffect">
                                  <p:stCondLst>
                                    <p:cond delay="700"/>
                                  </p:stCondLst>
                                  <p:childTnLst>
                                    <p:animRot by="21600000">
                                      <p:cBhvr>
                                        <p:cTn id="34" dur="4000" fill="hold"/>
                                        <p:tgtEl>
                                          <p:spTgt spid="6"/>
                                        </p:tgtEl>
                                        <p:attrNameLst>
                                          <p:attrName>r</p:attrName>
                                        </p:attrNameLst>
                                      </p:cBhvr>
                                    </p:animRot>
                                  </p:childTnLst>
                                </p:cTn>
                              </p:par>
                              <p:par>
                                <p:cTn id="35" presetID="8" presetClass="emph" presetSubtype="0" repeatCount="indefinite" fill="hold" grpId="1" nodeType="withEffect">
                                  <p:stCondLst>
                                    <p:cond delay="900"/>
                                  </p:stCondLst>
                                  <p:childTnLst>
                                    <p:animRot by="21600000">
                                      <p:cBhvr>
                                        <p:cTn id="36" dur="3000" fill="hold"/>
                                        <p:tgtEl>
                                          <p:spTgt spid="7"/>
                                        </p:tgtEl>
                                        <p:attrNameLst>
                                          <p:attrName>r</p:attrName>
                                        </p:attrNameLst>
                                      </p:cBhvr>
                                    </p:animRot>
                                  </p:childTnLst>
                                </p:cTn>
                              </p:par>
                              <p:par>
                                <p:cTn id="37" presetID="2" presetClass="entr" presetSubtype="4" decel="100000" fill="hold" grpId="0" nodeType="withEffect">
                                  <p:stCondLst>
                                    <p:cond delay="2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ppt_x"/>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49" presetClass="entr" presetSubtype="0" decel="10000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 calcmode="lin" valueType="num">
                                      <p:cBhvr>
                                        <p:cTn id="45" dur="500" fill="hold"/>
                                        <p:tgtEl>
                                          <p:spTgt spid="17"/>
                                        </p:tgtEl>
                                        <p:attrNameLst>
                                          <p:attrName>style.rotation</p:attrName>
                                        </p:attrNameLst>
                                      </p:cBhvr>
                                      <p:tavLst>
                                        <p:tav tm="0">
                                          <p:val>
                                            <p:fltVal val="360"/>
                                          </p:val>
                                        </p:tav>
                                        <p:tav tm="100000">
                                          <p:val>
                                            <p:fltVal val="0"/>
                                          </p:val>
                                        </p:tav>
                                      </p:tavLst>
                                    </p:anim>
                                    <p:animEffect transition="in" filter="fade">
                                      <p:cBhvr>
                                        <p:cTn id="46" dur="500"/>
                                        <p:tgtEl>
                                          <p:spTgt spid="17"/>
                                        </p:tgtEl>
                                      </p:cBhvr>
                                    </p:animEffect>
                                  </p:childTnLst>
                                </p:cTn>
                              </p:par>
                              <p:par>
                                <p:cTn id="47" presetID="49" presetClass="entr" presetSubtype="0" decel="100000" fill="hold" grpId="0" nodeType="withEffect">
                                  <p:stCondLst>
                                    <p:cond delay="1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360"/>
                                          </p:val>
                                        </p:tav>
                                        <p:tav tm="100000">
                                          <p:val>
                                            <p:fltVal val="0"/>
                                          </p:val>
                                        </p:tav>
                                      </p:tavLst>
                                    </p:anim>
                                    <p:animEffect transition="in" filter="fade">
                                      <p:cBhvr>
                                        <p:cTn id="52" dur="500"/>
                                        <p:tgtEl>
                                          <p:spTgt spid="16"/>
                                        </p:tgtEl>
                                      </p:cBhvr>
                                    </p:animEffect>
                                  </p:childTnLst>
                                </p:cTn>
                              </p:par>
                              <p:par>
                                <p:cTn id="53" presetID="49" presetClass="entr" presetSubtype="0" decel="100000" fill="hold" grpId="0" nodeType="withEffect">
                                  <p:stCondLst>
                                    <p:cond delay="20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360"/>
                                          </p:val>
                                        </p:tav>
                                        <p:tav tm="100000">
                                          <p:val>
                                            <p:fltVal val="0"/>
                                          </p:val>
                                        </p:tav>
                                      </p:tavLst>
                                    </p:anim>
                                    <p:animEffect transition="in" filter="fade">
                                      <p:cBhvr>
                                        <p:cTn id="58" dur="500"/>
                                        <p:tgtEl>
                                          <p:spTgt spid="10"/>
                                        </p:tgtEl>
                                      </p:cBhvr>
                                    </p:animEffect>
                                  </p:childTnLst>
                                </p:cTn>
                              </p:par>
                              <p:par>
                                <p:cTn id="59" presetID="49" presetClass="entr" presetSubtype="0" decel="100000" fill="hold" grpId="0" nodeType="withEffect">
                                  <p:stCondLst>
                                    <p:cond delay="3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 calcmode="lin" valueType="num">
                                      <p:cBhvr>
                                        <p:cTn id="63" dur="500" fill="hold"/>
                                        <p:tgtEl>
                                          <p:spTgt spid="11"/>
                                        </p:tgtEl>
                                        <p:attrNameLst>
                                          <p:attrName>style.rotation</p:attrName>
                                        </p:attrNameLst>
                                      </p:cBhvr>
                                      <p:tavLst>
                                        <p:tav tm="0">
                                          <p:val>
                                            <p:fltVal val="360"/>
                                          </p:val>
                                        </p:tav>
                                        <p:tav tm="100000">
                                          <p:val>
                                            <p:fltVal val="0"/>
                                          </p:val>
                                        </p:tav>
                                      </p:tavLst>
                                    </p:anim>
                                    <p:animEffect transition="in" filter="fade">
                                      <p:cBhvr>
                                        <p:cTn id="64" dur="500"/>
                                        <p:tgtEl>
                                          <p:spTgt spid="11"/>
                                        </p:tgtEl>
                                      </p:cBhvr>
                                    </p:animEffect>
                                  </p:childTnLst>
                                </p:cTn>
                              </p:par>
                              <p:par>
                                <p:cTn id="65" presetID="49" presetClass="entr" presetSubtype="0" decel="100000" fill="hold" grpId="0" nodeType="withEffect">
                                  <p:stCondLst>
                                    <p:cond delay="40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 calcmode="lin" valueType="num">
                                      <p:cBhvr>
                                        <p:cTn id="69" dur="500" fill="hold"/>
                                        <p:tgtEl>
                                          <p:spTgt spid="14"/>
                                        </p:tgtEl>
                                        <p:attrNameLst>
                                          <p:attrName>style.rotation</p:attrName>
                                        </p:attrNameLst>
                                      </p:cBhvr>
                                      <p:tavLst>
                                        <p:tav tm="0">
                                          <p:val>
                                            <p:fltVal val="360"/>
                                          </p:val>
                                        </p:tav>
                                        <p:tav tm="100000">
                                          <p:val>
                                            <p:fltVal val="0"/>
                                          </p:val>
                                        </p:tav>
                                      </p:tavLst>
                                    </p:anim>
                                    <p:animEffect transition="in" filter="fade">
                                      <p:cBhvr>
                                        <p:cTn id="70" dur="500"/>
                                        <p:tgtEl>
                                          <p:spTgt spid="14"/>
                                        </p:tgtEl>
                                      </p:cBhvr>
                                    </p:animEffect>
                                  </p:childTnLst>
                                </p:cTn>
                              </p:par>
                              <p:par>
                                <p:cTn id="71" presetID="49" presetClass="entr" presetSubtype="0" decel="100000" fill="hold" grpId="0" nodeType="withEffect">
                                  <p:stCondLst>
                                    <p:cond delay="50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 calcmode="lin" valueType="num">
                                      <p:cBhvr>
                                        <p:cTn id="75" dur="500" fill="hold"/>
                                        <p:tgtEl>
                                          <p:spTgt spid="13"/>
                                        </p:tgtEl>
                                        <p:attrNameLst>
                                          <p:attrName>style.rotation</p:attrName>
                                        </p:attrNameLst>
                                      </p:cBhvr>
                                      <p:tavLst>
                                        <p:tav tm="0">
                                          <p:val>
                                            <p:fltVal val="360"/>
                                          </p:val>
                                        </p:tav>
                                        <p:tav tm="100000">
                                          <p:val>
                                            <p:fltVal val="0"/>
                                          </p:val>
                                        </p:tav>
                                      </p:tavLst>
                                    </p:anim>
                                    <p:animEffect transition="in" filter="fade">
                                      <p:cBhvr>
                                        <p:cTn id="76" dur="500"/>
                                        <p:tgtEl>
                                          <p:spTgt spid="13"/>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path" presetSubtype="0" accel="50000" decel="50000" fill="hold" grpId="0" nodeType="clickEffect">
                                  <p:stCondLst>
                                    <p:cond delay="400"/>
                                  </p:stCondLst>
                                  <p:childTnLst>
                                    <p:animMotion origin="layout" path="M -5.92371E-7 -3.33333E-6 L -5.92371E-7 -0.92233 " pathEditMode="relative" rAng="0" ptsTypes="AA">
                                      <p:cBhvr>
                                        <p:cTn id="80" dur="2300" fill="hold"/>
                                        <p:tgtEl>
                                          <p:spTgt spid="31"/>
                                        </p:tgtEl>
                                        <p:attrNameLst>
                                          <p:attrName>ppt_x</p:attrName>
                                          <p:attrName>ppt_y</p:attrName>
                                        </p:attrNameLst>
                                      </p:cBhvr>
                                      <p:rCtr x="0" y="-46123"/>
                                    </p:animMotion>
                                  </p:childTnLst>
                                </p:cTn>
                              </p:par>
                              <p:par>
                                <p:cTn id="81" presetID="42" presetClass="path" presetSubtype="0" accel="50000" decel="50000" fill="hold" grpId="0" nodeType="withEffect">
                                  <p:stCondLst>
                                    <p:cond delay="0"/>
                                  </p:stCondLst>
                                  <p:childTnLst>
                                    <p:animMotion origin="layout" path="M -5.92371E-7 -2.59259E-6 L -5.92371E-7 -0.92801 " pathEditMode="relative" rAng="0" ptsTypes="AA">
                                      <p:cBhvr>
                                        <p:cTn id="82" dur="2100" fill="hold"/>
                                        <p:tgtEl>
                                          <p:spTgt spid="36"/>
                                        </p:tgtEl>
                                        <p:attrNameLst>
                                          <p:attrName>ppt_x</p:attrName>
                                          <p:attrName>ppt_y</p:attrName>
                                        </p:attrNameLst>
                                      </p:cBhvr>
                                      <p:rCtr x="0" y="-46400"/>
                                    </p:animMotion>
                                  </p:childTnLst>
                                </p:cTn>
                              </p:par>
                            </p:childTnLst>
                          </p:cTn>
                        </p:par>
                      </p:childTnLst>
                    </p:cTn>
                  </p:par>
                  <p:par>
                    <p:cTn id="83" fill="hold">
                      <p:stCondLst>
                        <p:cond delay="indefinite"/>
                      </p:stCondLst>
                      <p:childTnLst>
                        <p:par>
                          <p:cTn id="84" fill="hold">
                            <p:stCondLst>
                              <p:cond delay="0"/>
                            </p:stCondLst>
                            <p:childTnLst>
                              <p:par>
                                <p:cTn id="85" presetID="2" presetClass="exit" presetSubtype="4" accel="47619" decel="47619" fill="hold" grpId="1" nodeType="clickEffect">
                                  <p:stCondLst>
                                    <p:cond delay="500"/>
                                  </p:stCondLst>
                                  <p:childTnLst>
                                    <p:anim calcmode="lin" valueType="num">
                                      <p:cBhvr additive="base">
                                        <p:cTn id="86" dur="2100"/>
                                        <p:tgtEl>
                                          <p:spTgt spid="36"/>
                                        </p:tgtEl>
                                        <p:attrNameLst>
                                          <p:attrName>ppt_x</p:attrName>
                                        </p:attrNameLst>
                                      </p:cBhvr>
                                      <p:tavLst>
                                        <p:tav tm="0">
                                          <p:val>
                                            <p:strVal val="ppt_x"/>
                                          </p:val>
                                        </p:tav>
                                        <p:tav tm="100000">
                                          <p:val>
                                            <p:strVal val="ppt_x"/>
                                          </p:val>
                                        </p:tav>
                                      </p:tavLst>
                                    </p:anim>
                                    <p:anim calcmode="lin" valueType="num">
                                      <p:cBhvr additive="base">
                                        <p:cTn id="87" dur="2100"/>
                                        <p:tgtEl>
                                          <p:spTgt spid="36"/>
                                        </p:tgtEl>
                                        <p:attrNameLst>
                                          <p:attrName>ppt_y</p:attrName>
                                        </p:attrNameLst>
                                      </p:cBhvr>
                                      <p:tavLst>
                                        <p:tav tm="0">
                                          <p:val>
                                            <p:strVal val="ppt_y"/>
                                          </p:val>
                                        </p:tav>
                                        <p:tav tm="100000">
                                          <p:val>
                                            <p:strVal val="1+ppt_h/2"/>
                                          </p:val>
                                        </p:tav>
                                      </p:tavLst>
                                    </p:anim>
                                    <p:set>
                                      <p:cBhvr>
                                        <p:cTn id="88" dur="1" fill="hold">
                                          <p:stCondLst>
                                            <p:cond delay="2099"/>
                                          </p:stCondLst>
                                        </p:cTn>
                                        <p:tgtEl>
                                          <p:spTgt spid="36"/>
                                        </p:tgtEl>
                                        <p:attrNameLst>
                                          <p:attrName>style.visibility</p:attrName>
                                        </p:attrNameLst>
                                      </p:cBhvr>
                                      <p:to>
                                        <p:strVal val="hidden"/>
                                      </p:to>
                                    </p:set>
                                  </p:childTnLst>
                                </p:cTn>
                              </p:par>
                              <p:par>
                                <p:cTn id="89" presetID="42" presetClass="path" presetSubtype="0" accel="50000" decel="50000" fill="hold" grpId="0" nodeType="withEffect">
                                  <p:stCondLst>
                                    <p:cond delay="0"/>
                                  </p:stCondLst>
                                  <p:childTnLst>
                                    <p:animMotion origin="layout" path="M -5.92371E-7 2.59259E-6 L -5.92371E-7 0.93819 " pathEditMode="relative" rAng="0" ptsTypes="AA">
                                      <p:cBhvr>
                                        <p:cTn id="90" dur="2400" fill="hold"/>
                                        <p:tgtEl>
                                          <p:spTgt spid="37"/>
                                        </p:tgtEl>
                                        <p:attrNameLst>
                                          <p:attrName>ppt_x</p:attrName>
                                          <p:attrName>ppt_y</p:attrName>
                                        </p:attrNameLst>
                                      </p:cBhvr>
                                      <p:rCtr x="0" y="469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36" grpId="1" animBg="1"/>
      <p:bldP spid="37" grpId="0" animBg="1"/>
      <p:bldP spid="2" grpId="0"/>
      <p:bldP spid="4" grpId="0" animBg="1"/>
      <p:bldP spid="4" grpId="1" animBg="1"/>
      <p:bldP spid="5" grpId="0" animBg="1"/>
      <p:bldP spid="5" grpId="1" animBg="1"/>
      <p:bldP spid="6" grpId="0" animBg="1"/>
      <p:bldP spid="6" grpId="1" animBg="1"/>
      <p:bldP spid="7" grpId="0" animBg="1"/>
      <p:bldP spid="7" grpId="1" animBg="1"/>
      <p:bldP spid="10" grpId="0" animBg="1"/>
      <p:bldP spid="11" grpId="0" animBg="1"/>
      <p:bldP spid="13" grpId="0" animBg="1"/>
      <p:bldP spid="14" grpId="0" animBg="1"/>
      <p:bldP spid="16" grpId="0" animBg="1"/>
      <p:bldP spid="1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272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2999"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8" y="2960127"/>
            <a:ext cx="1368814"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134688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1980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cSld name="23_Title Slide">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B0839A5C-EEE3-4982-A5D2-9CB167589D41}"/>
              </a:ext>
            </a:extLst>
          </p:cNvPr>
          <p:cNvSpPr>
            <a:spLocks noGrp="1"/>
          </p:cNvSpPr>
          <p:nvPr>
            <p:ph type="pic" sz="quarter" idx="10"/>
          </p:nvPr>
        </p:nvSpPr>
        <p:spPr>
          <a:xfrm>
            <a:off x="781742" y="647700"/>
            <a:ext cx="5314258" cy="5525438"/>
          </a:xfrm>
          <a:custGeom>
            <a:avLst/>
            <a:gdLst>
              <a:gd name="connsiteX0" fmla="*/ 0 w 11050876"/>
              <a:gd name="connsiteY0" fmla="*/ 0 h 11050876"/>
              <a:gd name="connsiteX1" fmla="*/ 11050876 w 11050876"/>
              <a:gd name="connsiteY1" fmla="*/ 0 h 11050876"/>
              <a:gd name="connsiteX2" fmla="*/ 11050876 w 11050876"/>
              <a:gd name="connsiteY2" fmla="*/ 11050876 h 11050876"/>
              <a:gd name="connsiteX3" fmla="*/ 0 w 11050876"/>
              <a:gd name="connsiteY3" fmla="*/ 11050876 h 11050876"/>
            </a:gdLst>
            <a:ahLst/>
            <a:cxnLst>
              <a:cxn ang="0">
                <a:pos x="connsiteX0" y="connsiteY0"/>
              </a:cxn>
              <a:cxn ang="0">
                <a:pos x="connsiteX1" y="connsiteY1"/>
              </a:cxn>
              <a:cxn ang="0">
                <a:pos x="connsiteX2" y="connsiteY2"/>
              </a:cxn>
              <a:cxn ang="0">
                <a:pos x="connsiteX3" y="connsiteY3"/>
              </a:cxn>
            </a:cxnLst>
            <a:rect l="l" t="t" r="r" b="b"/>
            <a:pathLst>
              <a:path w="11050876" h="11050876">
                <a:moveTo>
                  <a:pt x="0" y="0"/>
                </a:moveTo>
                <a:lnTo>
                  <a:pt x="11050876" y="0"/>
                </a:lnTo>
                <a:lnTo>
                  <a:pt x="11050876" y="11050876"/>
                </a:lnTo>
                <a:lnTo>
                  <a:pt x="0" y="11050876"/>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5" name="Picture Placeholder 34">
            <a:extLst>
              <a:ext uri="{FF2B5EF4-FFF2-40B4-BE49-F238E27FC236}">
                <a16:creationId xmlns:a16="http://schemas.microsoft.com/office/drawing/2014/main" id="{AD2B8E5A-2BD1-4898-9EAD-B8153950C4EC}"/>
              </a:ext>
            </a:extLst>
          </p:cNvPr>
          <p:cNvSpPr>
            <a:spLocks noGrp="1"/>
          </p:cNvSpPr>
          <p:nvPr>
            <p:ph type="pic" sz="quarter" idx="11"/>
          </p:nvPr>
        </p:nvSpPr>
        <p:spPr>
          <a:xfrm>
            <a:off x="6096000" y="647700"/>
            <a:ext cx="2761890" cy="2762250"/>
          </a:xfrm>
          <a:custGeom>
            <a:avLst/>
            <a:gdLst>
              <a:gd name="connsiteX0" fmla="*/ 0 w 5524500"/>
              <a:gd name="connsiteY0" fmla="*/ 0 h 5524500"/>
              <a:gd name="connsiteX1" fmla="*/ 5524500 w 5524500"/>
              <a:gd name="connsiteY1" fmla="*/ 0 h 5524500"/>
              <a:gd name="connsiteX2" fmla="*/ 5524500 w 5524500"/>
              <a:gd name="connsiteY2" fmla="*/ 5524500 h 5524500"/>
              <a:gd name="connsiteX3" fmla="*/ 0 w 5524500"/>
              <a:gd name="connsiteY3" fmla="*/ 5524500 h 5524500"/>
            </a:gdLst>
            <a:ahLst/>
            <a:cxnLst>
              <a:cxn ang="0">
                <a:pos x="connsiteX0" y="connsiteY0"/>
              </a:cxn>
              <a:cxn ang="0">
                <a:pos x="connsiteX1" y="connsiteY1"/>
              </a:cxn>
              <a:cxn ang="0">
                <a:pos x="connsiteX2" y="connsiteY2"/>
              </a:cxn>
              <a:cxn ang="0">
                <a:pos x="connsiteX3" y="connsiteY3"/>
              </a:cxn>
            </a:cxnLst>
            <a:rect l="l" t="t" r="r" b="b"/>
            <a:pathLst>
              <a:path w="5524500" h="5524500">
                <a:moveTo>
                  <a:pt x="0" y="0"/>
                </a:moveTo>
                <a:lnTo>
                  <a:pt x="5524500" y="0"/>
                </a:lnTo>
                <a:lnTo>
                  <a:pt x="5524500" y="5524500"/>
                </a:lnTo>
                <a:lnTo>
                  <a:pt x="0" y="55245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6" name="Picture Placeholder 35">
            <a:extLst>
              <a:ext uri="{FF2B5EF4-FFF2-40B4-BE49-F238E27FC236}">
                <a16:creationId xmlns:a16="http://schemas.microsoft.com/office/drawing/2014/main" id="{A70770E0-20BD-4707-B1C1-A9B6F017F0D6}"/>
              </a:ext>
            </a:extLst>
          </p:cNvPr>
          <p:cNvSpPr>
            <a:spLocks noGrp="1"/>
          </p:cNvSpPr>
          <p:nvPr>
            <p:ph type="pic" sz="quarter" idx="12"/>
          </p:nvPr>
        </p:nvSpPr>
        <p:spPr>
          <a:xfrm>
            <a:off x="6096000" y="3409950"/>
            <a:ext cx="2761890" cy="2762250"/>
          </a:xfrm>
          <a:custGeom>
            <a:avLst/>
            <a:gdLst>
              <a:gd name="connsiteX0" fmla="*/ 0 w 5524500"/>
              <a:gd name="connsiteY0" fmla="*/ 0 h 5524500"/>
              <a:gd name="connsiteX1" fmla="*/ 5524500 w 5524500"/>
              <a:gd name="connsiteY1" fmla="*/ 0 h 5524500"/>
              <a:gd name="connsiteX2" fmla="*/ 5524500 w 5524500"/>
              <a:gd name="connsiteY2" fmla="*/ 5524500 h 5524500"/>
              <a:gd name="connsiteX3" fmla="*/ 0 w 5524500"/>
              <a:gd name="connsiteY3" fmla="*/ 5524500 h 5524500"/>
            </a:gdLst>
            <a:ahLst/>
            <a:cxnLst>
              <a:cxn ang="0">
                <a:pos x="connsiteX0" y="connsiteY0"/>
              </a:cxn>
              <a:cxn ang="0">
                <a:pos x="connsiteX1" y="connsiteY1"/>
              </a:cxn>
              <a:cxn ang="0">
                <a:pos x="connsiteX2" y="connsiteY2"/>
              </a:cxn>
              <a:cxn ang="0">
                <a:pos x="connsiteX3" y="connsiteY3"/>
              </a:cxn>
            </a:cxnLst>
            <a:rect l="l" t="t" r="r" b="b"/>
            <a:pathLst>
              <a:path w="5524500" h="5524500">
                <a:moveTo>
                  <a:pt x="0" y="0"/>
                </a:moveTo>
                <a:lnTo>
                  <a:pt x="5524500" y="0"/>
                </a:lnTo>
                <a:lnTo>
                  <a:pt x="5524500" y="5524500"/>
                </a:lnTo>
                <a:lnTo>
                  <a:pt x="0" y="55245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Tree>
    <p:extLst>
      <p:ext uri="{BB962C8B-B14F-4D97-AF65-F5344CB8AC3E}">
        <p14:creationId xmlns:p14="http://schemas.microsoft.com/office/powerpoint/2010/main" val="10507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800" fill="hold"/>
                                        <p:tgtEl>
                                          <p:spTgt spid="34"/>
                                        </p:tgtEl>
                                        <p:attrNameLst>
                                          <p:attrName>ppt_x</p:attrName>
                                        </p:attrNameLst>
                                      </p:cBhvr>
                                      <p:tavLst>
                                        <p:tav tm="0">
                                          <p:val>
                                            <p:strVal val="0-#ppt_w/2"/>
                                          </p:val>
                                        </p:tav>
                                        <p:tav tm="100000">
                                          <p:val>
                                            <p:strVal val="#ppt_x"/>
                                          </p:val>
                                        </p:tav>
                                      </p:tavLst>
                                    </p:anim>
                                    <p:anim calcmode="lin" valueType="num">
                                      <p:cBhvr additive="base">
                                        <p:cTn id="8" dur="18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700" fill="hold"/>
                                        <p:tgtEl>
                                          <p:spTgt spid="35"/>
                                        </p:tgtEl>
                                        <p:attrNameLst>
                                          <p:attrName>ppt_x</p:attrName>
                                        </p:attrNameLst>
                                      </p:cBhvr>
                                      <p:tavLst>
                                        <p:tav tm="0">
                                          <p:val>
                                            <p:strVal val="0-#ppt_w/2"/>
                                          </p:val>
                                        </p:tav>
                                        <p:tav tm="100000">
                                          <p:val>
                                            <p:strVal val="#ppt_x"/>
                                          </p:val>
                                        </p:tav>
                                      </p:tavLst>
                                    </p:anim>
                                    <p:anim calcmode="lin" valueType="num">
                                      <p:cBhvr additive="base">
                                        <p:cTn id="12" dur="17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700" fill="hold"/>
                                        <p:tgtEl>
                                          <p:spTgt spid="36"/>
                                        </p:tgtEl>
                                        <p:attrNameLst>
                                          <p:attrName>ppt_x</p:attrName>
                                        </p:attrNameLst>
                                      </p:cBhvr>
                                      <p:tavLst>
                                        <p:tav tm="0">
                                          <p:val>
                                            <p:strVal val="0-#ppt_w/2"/>
                                          </p:val>
                                        </p:tav>
                                        <p:tav tm="100000">
                                          <p:val>
                                            <p:strVal val="#ppt_x"/>
                                          </p:val>
                                        </p:tav>
                                      </p:tavLst>
                                    </p:anim>
                                    <p:anim calcmode="lin" valueType="num">
                                      <p:cBhvr additive="base">
                                        <p:cTn id="16" dur="17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2_Custom Layout">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8B8D9FE0-2BB0-4951-87E4-EC751C0312CD}"/>
              </a:ext>
            </a:extLst>
          </p:cNvPr>
          <p:cNvSpPr>
            <a:spLocks noGrp="1"/>
          </p:cNvSpPr>
          <p:nvPr>
            <p:ph type="pic" sz="quarter" idx="10"/>
          </p:nvPr>
        </p:nvSpPr>
        <p:spPr>
          <a:xfrm>
            <a:off x="781742" y="647700"/>
            <a:ext cx="5314258" cy="5524500"/>
          </a:xfrm>
          <a:custGeom>
            <a:avLst/>
            <a:gdLst>
              <a:gd name="connsiteX0" fmla="*/ 0 w 10172699"/>
              <a:gd name="connsiteY0" fmla="*/ 0 h 11049000"/>
              <a:gd name="connsiteX1" fmla="*/ 10172699 w 10172699"/>
              <a:gd name="connsiteY1" fmla="*/ 0 h 11049000"/>
              <a:gd name="connsiteX2" fmla="*/ 10172699 w 10172699"/>
              <a:gd name="connsiteY2" fmla="*/ 11049000 h 11049000"/>
              <a:gd name="connsiteX3" fmla="*/ 0 w 101726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172699" h="11049000">
                <a:moveTo>
                  <a:pt x="0" y="0"/>
                </a:moveTo>
                <a:lnTo>
                  <a:pt x="10172699" y="0"/>
                </a:lnTo>
                <a:lnTo>
                  <a:pt x="10172699" y="11049000"/>
                </a:lnTo>
                <a:lnTo>
                  <a:pt x="0" y="11049000"/>
                </a:lnTo>
                <a:close/>
              </a:path>
            </a:pathLst>
          </a:custGeom>
          <a:pattFill prst="pct60">
            <a:fgClr>
              <a:schemeClr val="bg1"/>
            </a:fgClr>
            <a:bgClr>
              <a:schemeClr val="bg1">
                <a:lumMod val="85000"/>
              </a:schemeClr>
            </a:bgClr>
          </a:pattFill>
        </p:spPr>
        <p:txBody>
          <a:bodyPr wrap="square">
            <a:noAutofit/>
          </a:bodyPr>
          <a:lstStyle/>
          <a:p>
            <a:endParaRPr lang="en-US"/>
          </a:p>
        </p:txBody>
      </p:sp>
      <p:sp>
        <p:nvSpPr>
          <p:cNvPr id="35" name="Picture Placeholder 34">
            <a:extLst>
              <a:ext uri="{FF2B5EF4-FFF2-40B4-BE49-F238E27FC236}">
                <a16:creationId xmlns:a16="http://schemas.microsoft.com/office/drawing/2014/main" id="{A70CBB4C-B5B4-4660-817C-385F23628B9D}"/>
              </a:ext>
            </a:extLst>
          </p:cNvPr>
          <p:cNvSpPr>
            <a:spLocks noGrp="1"/>
          </p:cNvSpPr>
          <p:nvPr>
            <p:ph type="pic" sz="quarter" idx="11"/>
          </p:nvPr>
        </p:nvSpPr>
        <p:spPr>
          <a:xfrm>
            <a:off x="6096000" y="647700"/>
            <a:ext cx="5314258" cy="5524500"/>
          </a:xfrm>
          <a:custGeom>
            <a:avLst/>
            <a:gdLst>
              <a:gd name="connsiteX0" fmla="*/ 0 w 10858500"/>
              <a:gd name="connsiteY0" fmla="*/ 0 h 11049000"/>
              <a:gd name="connsiteX1" fmla="*/ 10858500 w 10858500"/>
              <a:gd name="connsiteY1" fmla="*/ 0 h 11049000"/>
              <a:gd name="connsiteX2" fmla="*/ 10858500 w 10858500"/>
              <a:gd name="connsiteY2" fmla="*/ 11049000 h 11049000"/>
              <a:gd name="connsiteX3" fmla="*/ 0 w 108585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858500" h="11049000">
                <a:moveTo>
                  <a:pt x="0" y="0"/>
                </a:moveTo>
                <a:lnTo>
                  <a:pt x="10858500" y="0"/>
                </a:lnTo>
                <a:lnTo>
                  <a:pt x="10858500" y="11049000"/>
                </a:lnTo>
                <a:lnTo>
                  <a:pt x="0" y="11049000"/>
                </a:lnTo>
                <a:close/>
              </a:path>
            </a:pathLst>
          </a:custGeom>
          <a:pattFill prst="pct60">
            <a:fgClr>
              <a:schemeClr val="bg1"/>
            </a:fgClr>
            <a:bgClr>
              <a:schemeClr val="bg1">
                <a:lumMod val="85000"/>
              </a:schemeClr>
            </a:bgClr>
          </a:pattFill>
        </p:spPr>
        <p:txBody>
          <a:bodyPr wrap="square">
            <a:noAutofit/>
          </a:bodyPr>
          <a:lstStyle/>
          <a:p>
            <a:endParaRPr lang="en-US"/>
          </a:p>
        </p:txBody>
      </p:sp>
    </p:spTree>
    <p:extLst>
      <p:ext uri="{BB962C8B-B14F-4D97-AF65-F5344CB8AC3E}">
        <p14:creationId xmlns:p14="http://schemas.microsoft.com/office/powerpoint/2010/main" val="55996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700" fill="hold"/>
                                        <p:tgtEl>
                                          <p:spTgt spid="33"/>
                                        </p:tgtEl>
                                        <p:attrNameLst>
                                          <p:attrName>ppt_x</p:attrName>
                                        </p:attrNameLst>
                                      </p:cBhvr>
                                      <p:tavLst>
                                        <p:tav tm="0">
                                          <p:val>
                                            <p:strVal val="#ppt_x"/>
                                          </p:val>
                                        </p:tav>
                                        <p:tav tm="100000">
                                          <p:val>
                                            <p:strVal val="#ppt_x"/>
                                          </p:val>
                                        </p:tav>
                                      </p:tavLst>
                                    </p:anim>
                                    <p:anim calcmode="lin" valueType="num">
                                      <p:cBhvr additive="base">
                                        <p:cTn id="8" dur="17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700" fill="hold"/>
                                        <p:tgtEl>
                                          <p:spTgt spid="35"/>
                                        </p:tgtEl>
                                        <p:attrNameLst>
                                          <p:attrName>ppt_x</p:attrName>
                                        </p:attrNameLst>
                                      </p:cBhvr>
                                      <p:tavLst>
                                        <p:tav tm="0">
                                          <p:val>
                                            <p:strVal val="#ppt_x"/>
                                          </p:val>
                                        </p:tav>
                                        <p:tav tm="100000">
                                          <p:val>
                                            <p:strVal val="#ppt_x"/>
                                          </p:val>
                                        </p:tav>
                                      </p:tavLst>
                                    </p:anim>
                                    <p:anim calcmode="lin" valueType="num">
                                      <p:cBhvr additive="base">
                                        <p:cTn id="12" dur="170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24_Title Slide">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E49EDA7-E0B3-44D6-ADA1-4C6DE88415FD}"/>
              </a:ext>
            </a:extLst>
          </p:cNvPr>
          <p:cNvSpPr>
            <a:spLocks noGrp="1"/>
          </p:cNvSpPr>
          <p:nvPr>
            <p:ph type="pic" sz="quarter" idx="11"/>
          </p:nvPr>
        </p:nvSpPr>
        <p:spPr>
          <a:xfrm>
            <a:off x="781742" y="3429762"/>
            <a:ext cx="3504744" cy="2743200"/>
          </a:xfrm>
          <a:custGeom>
            <a:avLst/>
            <a:gdLst>
              <a:gd name="connsiteX0" fmla="*/ 0 w 7010400"/>
              <a:gd name="connsiteY0" fmla="*/ 0 h 5486400"/>
              <a:gd name="connsiteX1" fmla="*/ 7010400 w 7010400"/>
              <a:gd name="connsiteY1" fmla="*/ 0 h 5486400"/>
              <a:gd name="connsiteX2" fmla="*/ 7010400 w 7010400"/>
              <a:gd name="connsiteY2" fmla="*/ 5486400 h 5486400"/>
              <a:gd name="connsiteX3" fmla="*/ 0 w 7010400"/>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7010400" h="5486400">
                <a:moveTo>
                  <a:pt x="0" y="0"/>
                </a:moveTo>
                <a:lnTo>
                  <a:pt x="7010400" y="0"/>
                </a:lnTo>
                <a:lnTo>
                  <a:pt x="7010400" y="5486400"/>
                </a:lnTo>
                <a:lnTo>
                  <a:pt x="0" y="54864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5" name="Picture Placeholder 34">
            <a:extLst>
              <a:ext uri="{FF2B5EF4-FFF2-40B4-BE49-F238E27FC236}">
                <a16:creationId xmlns:a16="http://schemas.microsoft.com/office/drawing/2014/main" id="{D3A46C86-1D5D-4D5A-81D6-35065A5DB85B}"/>
              </a:ext>
            </a:extLst>
          </p:cNvPr>
          <p:cNvSpPr>
            <a:spLocks noGrp="1"/>
          </p:cNvSpPr>
          <p:nvPr>
            <p:ph type="pic" sz="quarter" idx="12"/>
          </p:nvPr>
        </p:nvSpPr>
        <p:spPr>
          <a:xfrm>
            <a:off x="4343628" y="685038"/>
            <a:ext cx="3504744" cy="2743200"/>
          </a:xfrm>
          <a:custGeom>
            <a:avLst/>
            <a:gdLst>
              <a:gd name="connsiteX0" fmla="*/ 0 w 7010400"/>
              <a:gd name="connsiteY0" fmla="*/ 0 h 5486400"/>
              <a:gd name="connsiteX1" fmla="*/ 7010400 w 7010400"/>
              <a:gd name="connsiteY1" fmla="*/ 0 h 5486400"/>
              <a:gd name="connsiteX2" fmla="*/ 7010400 w 7010400"/>
              <a:gd name="connsiteY2" fmla="*/ 5486400 h 5486400"/>
              <a:gd name="connsiteX3" fmla="*/ 0 w 7010400"/>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7010400" h="5486400">
                <a:moveTo>
                  <a:pt x="0" y="0"/>
                </a:moveTo>
                <a:lnTo>
                  <a:pt x="7010400" y="0"/>
                </a:lnTo>
                <a:lnTo>
                  <a:pt x="7010400" y="5486400"/>
                </a:lnTo>
                <a:lnTo>
                  <a:pt x="0" y="54864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6" name="Picture Placeholder 35">
            <a:extLst>
              <a:ext uri="{FF2B5EF4-FFF2-40B4-BE49-F238E27FC236}">
                <a16:creationId xmlns:a16="http://schemas.microsoft.com/office/drawing/2014/main" id="{E7A46BF3-B94D-4FE7-864C-9D33C80DC724}"/>
              </a:ext>
            </a:extLst>
          </p:cNvPr>
          <p:cNvSpPr>
            <a:spLocks noGrp="1"/>
          </p:cNvSpPr>
          <p:nvPr>
            <p:ph type="pic" sz="quarter" idx="13"/>
          </p:nvPr>
        </p:nvSpPr>
        <p:spPr>
          <a:xfrm>
            <a:off x="7875262" y="3429762"/>
            <a:ext cx="3504744" cy="2743200"/>
          </a:xfrm>
          <a:custGeom>
            <a:avLst/>
            <a:gdLst>
              <a:gd name="connsiteX0" fmla="*/ 0 w 7010400"/>
              <a:gd name="connsiteY0" fmla="*/ 0 h 5486400"/>
              <a:gd name="connsiteX1" fmla="*/ 7010400 w 7010400"/>
              <a:gd name="connsiteY1" fmla="*/ 0 h 5486400"/>
              <a:gd name="connsiteX2" fmla="*/ 7010400 w 7010400"/>
              <a:gd name="connsiteY2" fmla="*/ 5486400 h 5486400"/>
              <a:gd name="connsiteX3" fmla="*/ 0 w 7010400"/>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7010400" h="5486400">
                <a:moveTo>
                  <a:pt x="0" y="0"/>
                </a:moveTo>
                <a:lnTo>
                  <a:pt x="7010400" y="0"/>
                </a:lnTo>
                <a:lnTo>
                  <a:pt x="7010400" y="5486400"/>
                </a:lnTo>
                <a:lnTo>
                  <a:pt x="0" y="54864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Tree>
    <p:extLst>
      <p:ext uri="{BB962C8B-B14F-4D97-AF65-F5344CB8AC3E}">
        <p14:creationId xmlns:p14="http://schemas.microsoft.com/office/powerpoint/2010/main" val="364522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ppt_x"/>
                                          </p:val>
                                        </p:tav>
                                        <p:tav tm="100000">
                                          <p:val>
                                            <p:strVal val="#ppt_x"/>
                                          </p:val>
                                        </p:tav>
                                      </p:tavLst>
                                    </p:anim>
                                    <p:anim calcmode="lin" valueType="num">
                                      <p:cBhvr additive="base">
                                        <p:cTn id="12" dur="10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ppt_x"/>
                                          </p:val>
                                        </p:tav>
                                        <p:tav tm="100000">
                                          <p:val>
                                            <p:strVal val="#ppt_x"/>
                                          </p:val>
                                        </p:tav>
                                      </p:tavLst>
                                    </p:anim>
                                    <p:anim calcmode="lin" valueType="num">
                                      <p:cBhvr additive="base">
                                        <p:cTn id="16"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5_Title Slide">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0244A630-990B-44C6-B5C2-E447990CE8E6}"/>
              </a:ext>
            </a:extLst>
          </p:cNvPr>
          <p:cNvSpPr>
            <a:spLocks noGrp="1"/>
          </p:cNvSpPr>
          <p:nvPr>
            <p:ph type="pic" sz="quarter" idx="11"/>
          </p:nvPr>
        </p:nvSpPr>
        <p:spPr>
          <a:xfrm>
            <a:off x="781742" y="667131"/>
            <a:ext cx="3504744" cy="2762631"/>
          </a:xfrm>
          <a:custGeom>
            <a:avLst/>
            <a:gdLst>
              <a:gd name="connsiteX0" fmla="*/ 0 w 7010400"/>
              <a:gd name="connsiteY0" fmla="*/ 0 h 5525261"/>
              <a:gd name="connsiteX1" fmla="*/ 7010400 w 7010400"/>
              <a:gd name="connsiteY1" fmla="*/ 0 h 5525261"/>
              <a:gd name="connsiteX2" fmla="*/ 7010400 w 7010400"/>
              <a:gd name="connsiteY2" fmla="*/ 5525261 h 5525261"/>
              <a:gd name="connsiteX3" fmla="*/ 0 w 7010400"/>
              <a:gd name="connsiteY3" fmla="*/ 5525261 h 5525261"/>
            </a:gdLst>
            <a:ahLst/>
            <a:cxnLst>
              <a:cxn ang="0">
                <a:pos x="connsiteX0" y="connsiteY0"/>
              </a:cxn>
              <a:cxn ang="0">
                <a:pos x="connsiteX1" y="connsiteY1"/>
              </a:cxn>
              <a:cxn ang="0">
                <a:pos x="connsiteX2" y="connsiteY2"/>
              </a:cxn>
              <a:cxn ang="0">
                <a:pos x="connsiteX3" y="connsiteY3"/>
              </a:cxn>
            </a:cxnLst>
            <a:rect l="l" t="t" r="r" b="b"/>
            <a:pathLst>
              <a:path w="7010400" h="5525261">
                <a:moveTo>
                  <a:pt x="0" y="0"/>
                </a:moveTo>
                <a:lnTo>
                  <a:pt x="7010400" y="0"/>
                </a:lnTo>
                <a:lnTo>
                  <a:pt x="7010400" y="5525261"/>
                </a:lnTo>
                <a:lnTo>
                  <a:pt x="0" y="5525261"/>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8" name="Picture Placeholder 37">
            <a:extLst>
              <a:ext uri="{FF2B5EF4-FFF2-40B4-BE49-F238E27FC236}">
                <a16:creationId xmlns:a16="http://schemas.microsoft.com/office/drawing/2014/main" id="{937581DB-28D0-4142-B51E-CE474A5445BA}"/>
              </a:ext>
            </a:extLst>
          </p:cNvPr>
          <p:cNvSpPr>
            <a:spLocks noGrp="1"/>
          </p:cNvSpPr>
          <p:nvPr>
            <p:ph type="pic" sz="quarter" idx="12"/>
          </p:nvPr>
        </p:nvSpPr>
        <p:spPr>
          <a:xfrm>
            <a:off x="781742" y="3429761"/>
            <a:ext cx="7123771" cy="2743200"/>
          </a:xfrm>
          <a:custGeom>
            <a:avLst/>
            <a:gdLst>
              <a:gd name="connsiteX0" fmla="*/ 0 w 14020799"/>
              <a:gd name="connsiteY0" fmla="*/ 0 h 5486400"/>
              <a:gd name="connsiteX1" fmla="*/ 14020799 w 14020799"/>
              <a:gd name="connsiteY1" fmla="*/ 0 h 5486400"/>
              <a:gd name="connsiteX2" fmla="*/ 14020799 w 14020799"/>
              <a:gd name="connsiteY2" fmla="*/ 5486400 h 5486400"/>
              <a:gd name="connsiteX3" fmla="*/ 0 w 14020799"/>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14020799" h="5486400">
                <a:moveTo>
                  <a:pt x="0" y="0"/>
                </a:moveTo>
                <a:lnTo>
                  <a:pt x="14020799" y="0"/>
                </a:lnTo>
                <a:lnTo>
                  <a:pt x="14020799" y="5486400"/>
                </a:lnTo>
                <a:lnTo>
                  <a:pt x="0" y="548640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9" name="Picture Placeholder 38">
            <a:extLst>
              <a:ext uri="{FF2B5EF4-FFF2-40B4-BE49-F238E27FC236}">
                <a16:creationId xmlns:a16="http://schemas.microsoft.com/office/drawing/2014/main" id="{1B605010-9C23-46F9-B058-970E7275A1D0}"/>
              </a:ext>
            </a:extLst>
          </p:cNvPr>
          <p:cNvSpPr>
            <a:spLocks noGrp="1"/>
          </p:cNvSpPr>
          <p:nvPr>
            <p:ph type="pic" sz="quarter" idx="13"/>
          </p:nvPr>
        </p:nvSpPr>
        <p:spPr>
          <a:xfrm>
            <a:off x="7905514" y="647700"/>
            <a:ext cx="3504744" cy="5525261"/>
          </a:xfrm>
          <a:custGeom>
            <a:avLst/>
            <a:gdLst>
              <a:gd name="connsiteX0" fmla="*/ 0 w 7010401"/>
              <a:gd name="connsiteY0" fmla="*/ 0 h 11050522"/>
              <a:gd name="connsiteX1" fmla="*/ 7010401 w 7010401"/>
              <a:gd name="connsiteY1" fmla="*/ 0 h 11050522"/>
              <a:gd name="connsiteX2" fmla="*/ 7010401 w 7010401"/>
              <a:gd name="connsiteY2" fmla="*/ 11050522 h 11050522"/>
              <a:gd name="connsiteX3" fmla="*/ 0 w 7010401"/>
              <a:gd name="connsiteY3" fmla="*/ 11050522 h 11050522"/>
            </a:gdLst>
            <a:ahLst/>
            <a:cxnLst>
              <a:cxn ang="0">
                <a:pos x="connsiteX0" y="connsiteY0"/>
              </a:cxn>
              <a:cxn ang="0">
                <a:pos x="connsiteX1" y="connsiteY1"/>
              </a:cxn>
              <a:cxn ang="0">
                <a:pos x="connsiteX2" y="connsiteY2"/>
              </a:cxn>
              <a:cxn ang="0">
                <a:pos x="connsiteX3" y="connsiteY3"/>
              </a:cxn>
            </a:cxnLst>
            <a:rect l="l" t="t" r="r" b="b"/>
            <a:pathLst>
              <a:path w="7010401" h="11050522">
                <a:moveTo>
                  <a:pt x="0" y="0"/>
                </a:moveTo>
                <a:lnTo>
                  <a:pt x="7010401" y="0"/>
                </a:lnTo>
                <a:lnTo>
                  <a:pt x="7010401" y="11050522"/>
                </a:lnTo>
                <a:lnTo>
                  <a:pt x="0" y="11050522"/>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Tree>
    <p:extLst>
      <p:ext uri="{BB962C8B-B14F-4D97-AF65-F5344CB8AC3E}">
        <p14:creationId xmlns:p14="http://schemas.microsoft.com/office/powerpoint/2010/main" val="286616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ppt_x"/>
                                          </p:val>
                                        </p:tav>
                                        <p:tav tm="100000">
                                          <p:val>
                                            <p:strVal val="#ppt_x"/>
                                          </p:val>
                                        </p:tav>
                                      </p:tavLst>
                                    </p:anim>
                                    <p:anim calcmode="lin" valueType="num">
                                      <p:cBhvr additive="base">
                                        <p:cTn id="12" dur="10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2" decel="100000" fill="hold" grpId="0"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1+#ppt_w/2"/>
                                          </p:val>
                                        </p:tav>
                                        <p:tav tm="100000">
                                          <p:val>
                                            <p:strVal val="#ppt_x"/>
                                          </p:val>
                                        </p:tav>
                                      </p:tavLst>
                                    </p:anim>
                                    <p:anim calcmode="lin" valueType="num">
                                      <p:cBhvr additive="base">
                                        <p:cTn id="16" dur="10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6_Title Slide">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55541C4D-A1D1-493A-8547-B708240F2F00}"/>
              </a:ext>
            </a:extLst>
          </p:cNvPr>
          <p:cNvSpPr>
            <a:spLocks noGrp="1"/>
          </p:cNvSpPr>
          <p:nvPr>
            <p:ph type="pic" sz="quarter" idx="11"/>
          </p:nvPr>
        </p:nvSpPr>
        <p:spPr>
          <a:xfrm>
            <a:off x="848968" y="4357771"/>
            <a:ext cx="3504744" cy="2619375"/>
          </a:xfrm>
          <a:custGeom>
            <a:avLst/>
            <a:gdLst>
              <a:gd name="connsiteX0" fmla="*/ 0 w 7010400"/>
              <a:gd name="connsiteY0" fmla="*/ 0 h 5238750"/>
              <a:gd name="connsiteX1" fmla="*/ 7010400 w 7010400"/>
              <a:gd name="connsiteY1" fmla="*/ 0 h 5238750"/>
              <a:gd name="connsiteX2" fmla="*/ 7010400 w 7010400"/>
              <a:gd name="connsiteY2" fmla="*/ 5238750 h 5238750"/>
              <a:gd name="connsiteX3" fmla="*/ 0 w 7010400"/>
              <a:gd name="connsiteY3" fmla="*/ 5238750 h 5238750"/>
            </a:gdLst>
            <a:ahLst/>
            <a:cxnLst>
              <a:cxn ang="0">
                <a:pos x="connsiteX0" y="connsiteY0"/>
              </a:cxn>
              <a:cxn ang="0">
                <a:pos x="connsiteX1" y="connsiteY1"/>
              </a:cxn>
              <a:cxn ang="0">
                <a:pos x="connsiteX2" y="connsiteY2"/>
              </a:cxn>
              <a:cxn ang="0">
                <a:pos x="connsiteX3" y="connsiteY3"/>
              </a:cxn>
            </a:cxnLst>
            <a:rect l="l" t="t" r="r" b="b"/>
            <a:pathLst>
              <a:path w="7010400" h="5238750">
                <a:moveTo>
                  <a:pt x="0" y="0"/>
                </a:moveTo>
                <a:lnTo>
                  <a:pt x="7010400" y="0"/>
                </a:lnTo>
                <a:lnTo>
                  <a:pt x="7010400" y="5238750"/>
                </a:lnTo>
                <a:lnTo>
                  <a:pt x="0" y="523875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8" name="Picture Placeholder 37">
            <a:extLst>
              <a:ext uri="{FF2B5EF4-FFF2-40B4-BE49-F238E27FC236}">
                <a16:creationId xmlns:a16="http://schemas.microsoft.com/office/drawing/2014/main" id="{10323BDD-FDAD-4B17-9EC0-CBB895127DE2}"/>
              </a:ext>
            </a:extLst>
          </p:cNvPr>
          <p:cNvSpPr>
            <a:spLocks noGrp="1"/>
          </p:cNvSpPr>
          <p:nvPr>
            <p:ph type="pic" sz="quarter" idx="12"/>
          </p:nvPr>
        </p:nvSpPr>
        <p:spPr>
          <a:xfrm>
            <a:off x="4353711" y="4357772"/>
            <a:ext cx="3504744" cy="2619375"/>
          </a:xfrm>
          <a:custGeom>
            <a:avLst/>
            <a:gdLst>
              <a:gd name="connsiteX0" fmla="*/ 0 w 7010400"/>
              <a:gd name="connsiteY0" fmla="*/ 0 h 5238750"/>
              <a:gd name="connsiteX1" fmla="*/ 7010400 w 7010400"/>
              <a:gd name="connsiteY1" fmla="*/ 0 h 5238750"/>
              <a:gd name="connsiteX2" fmla="*/ 7010400 w 7010400"/>
              <a:gd name="connsiteY2" fmla="*/ 5238750 h 5238750"/>
              <a:gd name="connsiteX3" fmla="*/ 0 w 7010400"/>
              <a:gd name="connsiteY3" fmla="*/ 5238750 h 5238750"/>
            </a:gdLst>
            <a:ahLst/>
            <a:cxnLst>
              <a:cxn ang="0">
                <a:pos x="connsiteX0" y="connsiteY0"/>
              </a:cxn>
              <a:cxn ang="0">
                <a:pos x="connsiteX1" y="connsiteY1"/>
              </a:cxn>
              <a:cxn ang="0">
                <a:pos x="connsiteX2" y="connsiteY2"/>
              </a:cxn>
              <a:cxn ang="0">
                <a:pos x="connsiteX3" y="connsiteY3"/>
              </a:cxn>
            </a:cxnLst>
            <a:rect l="l" t="t" r="r" b="b"/>
            <a:pathLst>
              <a:path w="7010400" h="5238750">
                <a:moveTo>
                  <a:pt x="0" y="0"/>
                </a:moveTo>
                <a:lnTo>
                  <a:pt x="7010400" y="0"/>
                </a:lnTo>
                <a:lnTo>
                  <a:pt x="7010400" y="5238750"/>
                </a:lnTo>
                <a:lnTo>
                  <a:pt x="0" y="523875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
        <p:nvSpPr>
          <p:cNvPr id="39" name="Picture Placeholder 38">
            <a:extLst>
              <a:ext uri="{FF2B5EF4-FFF2-40B4-BE49-F238E27FC236}">
                <a16:creationId xmlns:a16="http://schemas.microsoft.com/office/drawing/2014/main" id="{7B9D4458-5A68-4C82-9759-3F61B7D6A093}"/>
              </a:ext>
            </a:extLst>
          </p:cNvPr>
          <p:cNvSpPr>
            <a:spLocks noGrp="1"/>
          </p:cNvSpPr>
          <p:nvPr>
            <p:ph type="pic" sz="quarter" idx="13"/>
          </p:nvPr>
        </p:nvSpPr>
        <p:spPr>
          <a:xfrm>
            <a:off x="7858455" y="4357772"/>
            <a:ext cx="3504744" cy="2619375"/>
          </a:xfrm>
          <a:custGeom>
            <a:avLst/>
            <a:gdLst>
              <a:gd name="connsiteX0" fmla="*/ 0 w 7010400"/>
              <a:gd name="connsiteY0" fmla="*/ 0 h 5238750"/>
              <a:gd name="connsiteX1" fmla="*/ 7010400 w 7010400"/>
              <a:gd name="connsiteY1" fmla="*/ 0 h 5238750"/>
              <a:gd name="connsiteX2" fmla="*/ 7010400 w 7010400"/>
              <a:gd name="connsiteY2" fmla="*/ 5238750 h 5238750"/>
              <a:gd name="connsiteX3" fmla="*/ 0 w 7010400"/>
              <a:gd name="connsiteY3" fmla="*/ 5238750 h 5238750"/>
            </a:gdLst>
            <a:ahLst/>
            <a:cxnLst>
              <a:cxn ang="0">
                <a:pos x="connsiteX0" y="connsiteY0"/>
              </a:cxn>
              <a:cxn ang="0">
                <a:pos x="connsiteX1" y="connsiteY1"/>
              </a:cxn>
              <a:cxn ang="0">
                <a:pos x="connsiteX2" y="connsiteY2"/>
              </a:cxn>
              <a:cxn ang="0">
                <a:pos x="connsiteX3" y="connsiteY3"/>
              </a:cxn>
            </a:cxnLst>
            <a:rect l="l" t="t" r="r" b="b"/>
            <a:pathLst>
              <a:path w="7010400" h="5238750">
                <a:moveTo>
                  <a:pt x="0" y="0"/>
                </a:moveTo>
                <a:lnTo>
                  <a:pt x="7010400" y="0"/>
                </a:lnTo>
                <a:lnTo>
                  <a:pt x="7010400" y="5238750"/>
                </a:lnTo>
                <a:lnTo>
                  <a:pt x="0" y="5238750"/>
                </a:lnTo>
                <a:close/>
              </a:path>
            </a:pathLst>
          </a:custGeom>
          <a:pattFill prst="pct60">
            <a:fgClr>
              <a:schemeClr val="bg1"/>
            </a:fgClr>
            <a:bgClr>
              <a:schemeClr val="bg1">
                <a:lumMod val="85000"/>
              </a:schemeClr>
            </a:bgClr>
          </a:pattFill>
        </p:spPr>
        <p:txBody>
          <a:bodyPr wrap="square" anchor="ctr">
            <a:noAutofit/>
          </a:bodyPr>
          <a:lstStyle>
            <a:lvl1pPr>
              <a:defRPr lang="en-US" sz="1200"/>
            </a:lvl1pPr>
          </a:lstStyle>
          <a:p>
            <a:pPr marL="0" lvl="0" indent="0" algn="ctr">
              <a:buFontTx/>
              <a:buNone/>
            </a:pPr>
            <a:endParaRPr lang="en-US"/>
          </a:p>
        </p:txBody>
      </p:sp>
    </p:spTree>
    <p:extLst>
      <p:ext uri="{BB962C8B-B14F-4D97-AF65-F5344CB8AC3E}">
        <p14:creationId xmlns:p14="http://schemas.microsoft.com/office/powerpoint/2010/main" val="373150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ppt_x"/>
                                          </p:val>
                                        </p:tav>
                                        <p:tav tm="100000">
                                          <p:val>
                                            <p:strVal val="#ppt_x"/>
                                          </p:val>
                                        </p:tav>
                                      </p:tavLst>
                                    </p:anim>
                                    <p:anim calcmode="lin" valueType="num">
                                      <p:cBhvr additive="base">
                                        <p:cTn id="8" dur="10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30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ppt_x"/>
                                          </p:val>
                                        </p:tav>
                                        <p:tav tm="100000">
                                          <p:val>
                                            <p:strVal val="#ppt_x"/>
                                          </p:val>
                                        </p:tav>
                                      </p:tavLst>
                                    </p:anim>
                                    <p:anim calcmode="lin" valueType="num">
                                      <p:cBhvr additive="base">
                                        <p:cTn id="12" dur="10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ppt_x"/>
                                          </p:val>
                                        </p:tav>
                                        <p:tav tm="100000">
                                          <p:val>
                                            <p:strVal val="#ppt_x"/>
                                          </p:val>
                                        </p:tav>
                                      </p:tavLst>
                                    </p:anim>
                                    <p:anim calcmode="lin" valueType="num">
                                      <p:cBhvr additive="base">
                                        <p:cTn id="16" dur="10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8" grpId="0" animBg="1"/>
      <p:bldP spid="3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709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27FBBE9-01A8-41B3-BCBD-ABA72C46476D}"/>
              </a:ext>
            </a:extLst>
          </p:cNvPr>
          <p:cNvSpPr/>
          <p:nvPr userDrawn="1"/>
        </p:nvSpPr>
        <p:spPr>
          <a:xfrm>
            <a:off x="781742" y="647700"/>
            <a:ext cx="10628516" cy="5524500"/>
          </a:xfrm>
          <a:prstGeom prst="rect">
            <a:avLst/>
          </a:prstGeom>
          <a:solidFill>
            <a:srgbClr val="F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Picture Placeholder 9">
            <a:extLst>
              <a:ext uri="{FF2B5EF4-FFF2-40B4-BE49-F238E27FC236}">
                <a16:creationId xmlns:a16="http://schemas.microsoft.com/office/drawing/2014/main" id="{16626C03-6007-473B-A06E-B7E4A8ECCBEB}"/>
              </a:ext>
            </a:extLst>
          </p:cNvPr>
          <p:cNvSpPr>
            <a:spLocks noGrp="1"/>
          </p:cNvSpPr>
          <p:nvPr>
            <p:ph type="pic" sz="quarter" idx="11"/>
          </p:nvPr>
        </p:nvSpPr>
        <p:spPr>
          <a:xfrm>
            <a:off x="4234511" y="1567338"/>
            <a:ext cx="1809479" cy="1809505"/>
          </a:xfrm>
          <a:custGeom>
            <a:avLst/>
            <a:gdLst>
              <a:gd name="connsiteX0" fmla="*/ 3619429 w 3619429"/>
              <a:gd name="connsiteY0" fmla="*/ 0 h 3619010"/>
              <a:gd name="connsiteX1" fmla="*/ 3619429 w 3619429"/>
              <a:gd name="connsiteY1" fmla="*/ 3619010 h 3619010"/>
              <a:gd name="connsiteX2" fmla="*/ 0 w 3619429"/>
              <a:gd name="connsiteY2" fmla="*/ 3619010 h 3619010"/>
              <a:gd name="connsiteX3" fmla="*/ 917060 w 3619429"/>
              <a:gd name="connsiteY3" fmla="*/ 1505980 h 3619010"/>
              <a:gd name="connsiteX4" fmla="*/ 1507235 w 3619429"/>
              <a:gd name="connsiteY4" fmla="*/ 916362 h 3619010"/>
              <a:gd name="connsiteX5" fmla="*/ 3619429 w 3619429"/>
              <a:gd name="connsiteY5" fmla="*/ 0 h 361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9010">
                <a:moveTo>
                  <a:pt x="3619429" y="0"/>
                </a:moveTo>
                <a:lnTo>
                  <a:pt x="3619429" y="3619010"/>
                </a:lnTo>
                <a:lnTo>
                  <a:pt x="0" y="3619010"/>
                </a:lnTo>
                <a:cubicBezTo>
                  <a:pt x="25520" y="2851308"/>
                  <a:pt x="331207" y="2091415"/>
                  <a:pt x="917060" y="1505980"/>
                </a:cubicBezTo>
                <a:cubicBezTo>
                  <a:pt x="1507235" y="916362"/>
                  <a:pt x="1507235" y="916362"/>
                  <a:pt x="1507235" y="916362"/>
                </a:cubicBezTo>
                <a:cubicBezTo>
                  <a:pt x="2092530" y="331486"/>
                  <a:pt x="2852145" y="25939"/>
                  <a:pt x="3619429"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B2AE7C4-0A22-4F30-A3B2-9DED1CA11D74}"/>
              </a:ext>
            </a:extLst>
          </p:cNvPr>
          <p:cNvSpPr>
            <a:spLocks noGrp="1"/>
          </p:cNvSpPr>
          <p:nvPr>
            <p:ph type="pic" sz="quarter" idx="12"/>
          </p:nvPr>
        </p:nvSpPr>
        <p:spPr>
          <a:xfrm>
            <a:off x="6148567" y="1567269"/>
            <a:ext cx="1811710" cy="1809575"/>
          </a:xfrm>
          <a:custGeom>
            <a:avLst/>
            <a:gdLst>
              <a:gd name="connsiteX0" fmla="*/ 0 w 3623892"/>
              <a:gd name="connsiteY0" fmla="*/ 0 h 3619150"/>
              <a:gd name="connsiteX1" fmla="*/ 2116795 w 3623892"/>
              <a:gd name="connsiteY1" fmla="*/ 916502 h 3619150"/>
              <a:gd name="connsiteX2" fmla="*/ 2706832 w 3623892"/>
              <a:gd name="connsiteY2" fmla="*/ 1506120 h 3619150"/>
              <a:gd name="connsiteX3" fmla="*/ 3623892 w 3623892"/>
              <a:gd name="connsiteY3" fmla="*/ 3619150 h 3619150"/>
              <a:gd name="connsiteX4" fmla="*/ 0 w 3623892"/>
              <a:gd name="connsiteY4" fmla="*/ 3619150 h 36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9150">
                <a:moveTo>
                  <a:pt x="0" y="0"/>
                </a:moveTo>
                <a:cubicBezTo>
                  <a:pt x="768958" y="24823"/>
                  <a:pt x="1530385" y="330370"/>
                  <a:pt x="2116795" y="916502"/>
                </a:cubicBezTo>
                <a:cubicBezTo>
                  <a:pt x="2706832" y="1506120"/>
                  <a:pt x="2706832" y="1506120"/>
                  <a:pt x="2706832" y="1506120"/>
                </a:cubicBezTo>
                <a:cubicBezTo>
                  <a:pt x="3292684" y="2091554"/>
                  <a:pt x="3598371" y="2851447"/>
                  <a:pt x="3623892" y="3619150"/>
                </a:cubicBezTo>
                <a:lnTo>
                  <a:pt x="0" y="361915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5CDF9D7B-941A-415D-BDFE-5C75BA34C490}"/>
              </a:ext>
            </a:extLst>
          </p:cNvPr>
          <p:cNvSpPr>
            <a:spLocks noGrp="1"/>
          </p:cNvSpPr>
          <p:nvPr>
            <p:ph type="pic" sz="quarter" idx="13"/>
          </p:nvPr>
        </p:nvSpPr>
        <p:spPr>
          <a:xfrm>
            <a:off x="6148567" y="3481436"/>
            <a:ext cx="1811710" cy="1809436"/>
          </a:xfrm>
          <a:custGeom>
            <a:avLst/>
            <a:gdLst>
              <a:gd name="connsiteX0" fmla="*/ 0 w 3623892"/>
              <a:gd name="connsiteY0" fmla="*/ 0 h 3618871"/>
              <a:gd name="connsiteX1" fmla="*/ 3623892 w 3623892"/>
              <a:gd name="connsiteY1" fmla="*/ 0 h 3618871"/>
              <a:gd name="connsiteX2" fmla="*/ 2706832 w 3623892"/>
              <a:gd name="connsiteY2" fmla="*/ 2112891 h 3618871"/>
              <a:gd name="connsiteX3" fmla="*/ 2116795 w 3623892"/>
              <a:gd name="connsiteY3" fmla="*/ 2702509 h 3618871"/>
              <a:gd name="connsiteX4" fmla="*/ 0 w 3623892"/>
              <a:gd name="connsiteY4" fmla="*/ 3618871 h 3618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8871">
                <a:moveTo>
                  <a:pt x="0" y="0"/>
                </a:moveTo>
                <a:lnTo>
                  <a:pt x="3623892" y="0"/>
                </a:lnTo>
                <a:cubicBezTo>
                  <a:pt x="3598371" y="767563"/>
                  <a:pt x="3292684" y="1527456"/>
                  <a:pt x="2706832" y="2112891"/>
                </a:cubicBezTo>
                <a:cubicBezTo>
                  <a:pt x="2116795" y="2702509"/>
                  <a:pt x="2116795" y="2702509"/>
                  <a:pt x="2116795" y="2702509"/>
                </a:cubicBezTo>
                <a:cubicBezTo>
                  <a:pt x="1530385" y="3288640"/>
                  <a:pt x="768958" y="3594048"/>
                  <a:pt x="0" y="3618871"/>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4D0EF85B-C725-43BD-B23E-017F645E770B}"/>
              </a:ext>
            </a:extLst>
          </p:cNvPr>
          <p:cNvSpPr>
            <a:spLocks noGrp="1"/>
          </p:cNvSpPr>
          <p:nvPr>
            <p:ph type="pic" sz="quarter" idx="14"/>
          </p:nvPr>
        </p:nvSpPr>
        <p:spPr>
          <a:xfrm>
            <a:off x="4234511" y="3481435"/>
            <a:ext cx="1809479" cy="1809366"/>
          </a:xfrm>
          <a:custGeom>
            <a:avLst/>
            <a:gdLst>
              <a:gd name="connsiteX0" fmla="*/ 0 w 3619429"/>
              <a:gd name="connsiteY0" fmla="*/ 0 h 3618732"/>
              <a:gd name="connsiteX1" fmla="*/ 3619429 w 3619429"/>
              <a:gd name="connsiteY1" fmla="*/ 0 h 3618732"/>
              <a:gd name="connsiteX2" fmla="*/ 3619429 w 3619429"/>
              <a:gd name="connsiteY2" fmla="*/ 3618732 h 3618732"/>
              <a:gd name="connsiteX3" fmla="*/ 1507235 w 3619429"/>
              <a:gd name="connsiteY3" fmla="*/ 2702509 h 3618732"/>
              <a:gd name="connsiteX4" fmla="*/ 917060 w 3619429"/>
              <a:gd name="connsiteY4" fmla="*/ 2112891 h 3618732"/>
              <a:gd name="connsiteX5" fmla="*/ 0 w 3619429"/>
              <a:gd name="connsiteY5" fmla="*/ 0 h 361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8732">
                <a:moveTo>
                  <a:pt x="0" y="0"/>
                </a:moveTo>
                <a:lnTo>
                  <a:pt x="3619429" y="0"/>
                </a:lnTo>
                <a:lnTo>
                  <a:pt x="3619429" y="3618732"/>
                </a:lnTo>
                <a:cubicBezTo>
                  <a:pt x="2852145" y="3592793"/>
                  <a:pt x="2092530" y="3287385"/>
                  <a:pt x="1507235" y="2702509"/>
                </a:cubicBezTo>
                <a:cubicBezTo>
                  <a:pt x="917060" y="2112891"/>
                  <a:pt x="917060" y="2112891"/>
                  <a:pt x="917060" y="2112891"/>
                </a:cubicBezTo>
                <a:cubicBezTo>
                  <a:pt x="331207" y="1527456"/>
                  <a:pt x="25520" y="767563"/>
                  <a:pt x="0"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6354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1+#ppt_w/2"/>
                                          </p:val>
                                        </p:tav>
                                        <p:tav tm="100000">
                                          <p:val>
                                            <p:strVal val="#ppt_x"/>
                                          </p:val>
                                        </p:tav>
                                      </p:tavLst>
                                    </p:anim>
                                    <p:anim calcmode="lin" valueType="num">
                                      <p:cBhvr additive="base">
                                        <p:cTn id="12" dur="1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1+#ppt_w/2"/>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0-#ppt_w/2"/>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0" y="0"/>
            <a:ext cx="7089833" cy="68580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4990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5102167" y="0"/>
            <a:ext cx="7089833" cy="68580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6139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1+#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D274C1B-F416-4535-A30F-5AC7BEA62FC9}"/>
              </a:ext>
            </a:extLst>
          </p:cNvPr>
          <p:cNvSpPr>
            <a:spLocks noGrp="1"/>
          </p:cNvSpPr>
          <p:nvPr>
            <p:ph type="pic" sz="quarter" idx="11"/>
          </p:nvPr>
        </p:nvSpPr>
        <p:spPr>
          <a:xfrm>
            <a:off x="2628821" y="87924"/>
            <a:ext cx="6934359" cy="6682152"/>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85653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2"/>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31ABC818-5E9D-48F2-A020-37EA8A501CC1}"/>
              </a:ext>
            </a:extLst>
          </p:cNvPr>
          <p:cNvSpPr>
            <a:spLocks noGrp="1"/>
          </p:cNvSpPr>
          <p:nvPr>
            <p:ph type="pic" sz="quarter" idx="11"/>
          </p:nvPr>
        </p:nvSpPr>
        <p:spPr>
          <a:xfrm>
            <a:off x="541501"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827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91B2C5E7-8FB6-4D6C-8714-4D257F1BD667}"/>
              </a:ext>
            </a:extLst>
          </p:cNvPr>
          <p:cNvSpPr>
            <a:spLocks noGrp="1"/>
          </p:cNvSpPr>
          <p:nvPr>
            <p:ph type="pic" sz="quarter" idx="11"/>
          </p:nvPr>
        </p:nvSpPr>
        <p:spPr>
          <a:xfrm>
            <a:off x="7048652" y="311049"/>
            <a:ext cx="3434079" cy="6220975"/>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344710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6096000" y="0"/>
            <a:ext cx="5314258" cy="68580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981179717"/>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781742" y="0"/>
            <a:ext cx="5314258" cy="68580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893092750"/>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781742" y="647700"/>
            <a:ext cx="10628516" cy="55245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76052586"/>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Picture Placeholder 10">
            <a:extLst>
              <a:ext uri="{FF2B5EF4-FFF2-40B4-BE49-F238E27FC236}">
                <a16:creationId xmlns:a16="http://schemas.microsoft.com/office/drawing/2014/main" id="{6728625E-6B6D-4448-A9CE-A0E975CADDAB}"/>
              </a:ext>
            </a:extLst>
          </p:cNvPr>
          <p:cNvSpPr>
            <a:spLocks noGrp="1"/>
          </p:cNvSpPr>
          <p:nvPr>
            <p:ph type="pic" sz="quarter" idx="12"/>
          </p:nvPr>
        </p:nvSpPr>
        <p:spPr>
          <a:xfrm>
            <a:off x="1722705" y="1644735"/>
            <a:ext cx="2113814" cy="2114978"/>
          </a:xfrm>
          <a:custGeom>
            <a:avLst/>
            <a:gdLst>
              <a:gd name="connsiteX0" fmla="*/ 2114090 w 4228179"/>
              <a:gd name="connsiteY0" fmla="*/ 0 h 4229956"/>
              <a:gd name="connsiteX1" fmla="*/ 3372541 w 4228179"/>
              <a:gd name="connsiteY1" fmla="*/ 521240 h 4229956"/>
              <a:gd name="connsiteX2" fmla="*/ 3707159 w 4228179"/>
              <a:gd name="connsiteY2" fmla="*/ 855998 h 4229956"/>
              <a:gd name="connsiteX3" fmla="*/ 3707159 w 4228179"/>
              <a:gd name="connsiteY3" fmla="*/ 3373959 h 4229956"/>
              <a:gd name="connsiteX4" fmla="*/ 3372541 w 4228179"/>
              <a:gd name="connsiteY4" fmla="*/ 3708717 h 4229956"/>
              <a:gd name="connsiteX5" fmla="*/ 855638 w 4228179"/>
              <a:gd name="connsiteY5" fmla="*/ 3708717 h 4229956"/>
              <a:gd name="connsiteX6" fmla="*/ 521021 w 4228179"/>
              <a:gd name="connsiteY6" fmla="*/ 3373959 h 4229956"/>
              <a:gd name="connsiteX7" fmla="*/ 521021 w 4228179"/>
              <a:gd name="connsiteY7" fmla="*/ 855998 h 4229956"/>
              <a:gd name="connsiteX8" fmla="*/ 855638 w 4228179"/>
              <a:gd name="connsiteY8" fmla="*/ 521240 h 4229956"/>
              <a:gd name="connsiteX9" fmla="*/ 2114090 w 4228179"/>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79" h="4229956">
                <a:moveTo>
                  <a:pt x="2114090" y="0"/>
                </a:moveTo>
                <a:cubicBezTo>
                  <a:pt x="2569642" y="1"/>
                  <a:pt x="3025194" y="173747"/>
                  <a:pt x="3372541" y="521240"/>
                </a:cubicBezTo>
                <a:cubicBezTo>
                  <a:pt x="3707159" y="855998"/>
                  <a:pt x="3707159" y="855998"/>
                  <a:pt x="3707159" y="855998"/>
                </a:cubicBezTo>
                <a:cubicBezTo>
                  <a:pt x="4401853" y="1550985"/>
                  <a:pt x="4401853" y="2678973"/>
                  <a:pt x="3707159" y="3373959"/>
                </a:cubicBezTo>
                <a:cubicBezTo>
                  <a:pt x="3372541" y="3708717"/>
                  <a:pt x="3372541" y="3708717"/>
                  <a:pt x="3372541" y="3708717"/>
                </a:cubicBezTo>
                <a:cubicBezTo>
                  <a:pt x="2677847" y="4403703"/>
                  <a:pt x="1550332" y="4403703"/>
                  <a:pt x="855638" y="3708717"/>
                </a:cubicBezTo>
                <a:cubicBezTo>
                  <a:pt x="521021" y="3373959"/>
                  <a:pt x="521021" y="3373959"/>
                  <a:pt x="521021" y="3373959"/>
                </a:cubicBezTo>
                <a:cubicBezTo>
                  <a:pt x="-173674" y="2678973"/>
                  <a:pt x="-173674" y="1550985"/>
                  <a:pt x="521021" y="855998"/>
                </a:cubicBezTo>
                <a:cubicBezTo>
                  <a:pt x="855638" y="521240"/>
                  <a:pt x="855638" y="521240"/>
                  <a:pt x="855638" y="521240"/>
                </a:cubicBezTo>
                <a:cubicBezTo>
                  <a:pt x="1202985" y="173747"/>
                  <a:pt x="1658537"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A881A622-5ED1-414C-9662-B95DD44606CA}"/>
              </a:ext>
            </a:extLst>
          </p:cNvPr>
          <p:cNvSpPr>
            <a:spLocks noGrp="1"/>
          </p:cNvSpPr>
          <p:nvPr>
            <p:ph type="pic" sz="quarter" idx="13"/>
          </p:nvPr>
        </p:nvSpPr>
        <p:spPr>
          <a:xfrm>
            <a:off x="5047424" y="1644735"/>
            <a:ext cx="2113814" cy="2114978"/>
          </a:xfrm>
          <a:custGeom>
            <a:avLst/>
            <a:gdLst>
              <a:gd name="connsiteX0" fmla="*/ 2114090 w 4228179"/>
              <a:gd name="connsiteY0" fmla="*/ 0 h 4229956"/>
              <a:gd name="connsiteX1" fmla="*/ 3372541 w 4228179"/>
              <a:gd name="connsiteY1" fmla="*/ 521240 h 4229956"/>
              <a:gd name="connsiteX2" fmla="*/ 3707159 w 4228179"/>
              <a:gd name="connsiteY2" fmla="*/ 855998 h 4229956"/>
              <a:gd name="connsiteX3" fmla="*/ 3707159 w 4228179"/>
              <a:gd name="connsiteY3" fmla="*/ 3373959 h 4229956"/>
              <a:gd name="connsiteX4" fmla="*/ 3372541 w 4228179"/>
              <a:gd name="connsiteY4" fmla="*/ 3708717 h 4229956"/>
              <a:gd name="connsiteX5" fmla="*/ 855638 w 4228179"/>
              <a:gd name="connsiteY5" fmla="*/ 3708717 h 4229956"/>
              <a:gd name="connsiteX6" fmla="*/ 521021 w 4228179"/>
              <a:gd name="connsiteY6" fmla="*/ 3373959 h 4229956"/>
              <a:gd name="connsiteX7" fmla="*/ 521021 w 4228179"/>
              <a:gd name="connsiteY7" fmla="*/ 855998 h 4229956"/>
              <a:gd name="connsiteX8" fmla="*/ 855638 w 4228179"/>
              <a:gd name="connsiteY8" fmla="*/ 521240 h 4229956"/>
              <a:gd name="connsiteX9" fmla="*/ 2114090 w 4228179"/>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79" h="4229956">
                <a:moveTo>
                  <a:pt x="2114090" y="0"/>
                </a:moveTo>
                <a:cubicBezTo>
                  <a:pt x="2569642" y="1"/>
                  <a:pt x="3025194" y="173747"/>
                  <a:pt x="3372541" y="521240"/>
                </a:cubicBezTo>
                <a:cubicBezTo>
                  <a:pt x="3707159" y="855998"/>
                  <a:pt x="3707159" y="855998"/>
                  <a:pt x="3707159" y="855998"/>
                </a:cubicBezTo>
                <a:cubicBezTo>
                  <a:pt x="4401853" y="1550985"/>
                  <a:pt x="4401853" y="2678973"/>
                  <a:pt x="3707159" y="3373959"/>
                </a:cubicBezTo>
                <a:cubicBezTo>
                  <a:pt x="3372541" y="3708717"/>
                  <a:pt x="3372541" y="3708717"/>
                  <a:pt x="3372541" y="3708717"/>
                </a:cubicBezTo>
                <a:cubicBezTo>
                  <a:pt x="2677847" y="4403703"/>
                  <a:pt x="1550332" y="4403703"/>
                  <a:pt x="855638" y="3708717"/>
                </a:cubicBezTo>
                <a:cubicBezTo>
                  <a:pt x="521021" y="3373959"/>
                  <a:pt x="521021" y="3373959"/>
                  <a:pt x="521021" y="3373959"/>
                </a:cubicBezTo>
                <a:cubicBezTo>
                  <a:pt x="-173674" y="2678973"/>
                  <a:pt x="-173674" y="1550985"/>
                  <a:pt x="521021" y="855998"/>
                </a:cubicBezTo>
                <a:cubicBezTo>
                  <a:pt x="855638" y="521240"/>
                  <a:pt x="855638" y="521240"/>
                  <a:pt x="855638" y="521240"/>
                </a:cubicBezTo>
                <a:cubicBezTo>
                  <a:pt x="1202985" y="173747"/>
                  <a:pt x="1658537"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B18B9413-65B0-4ACE-9084-2052012466BD}"/>
              </a:ext>
            </a:extLst>
          </p:cNvPr>
          <p:cNvSpPr>
            <a:spLocks noGrp="1"/>
          </p:cNvSpPr>
          <p:nvPr>
            <p:ph type="pic" sz="quarter" idx="14"/>
          </p:nvPr>
        </p:nvSpPr>
        <p:spPr>
          <a:xfrm>
            <a:off x="8410396" y="1644735"/>
            <a:ext cx="2113815" cy="2114978"/>
          </a:xfrm>
          <a:custGeom>
            <a:avLst/>
            <a:gdLst>
              <a:gd name="connsiteX0" fmla="*/ 2114090 w 4228180"/>
              <a:gd name="connsiteY0" fmla="*/ 0 h 4229956"/>
              <a:gd name="connsiteX1" fmla="*/ 3372542 w 4228180"/>
              <a:gd name="connsiteY1" fmla="*/ 521240 h 4229956"/>
              <a:gd name="connsiteX2" fmla="*/ 3707158 w 4228180"/>
              <a:gd name="connsiteY2" fmla="*/ 855998 h 4229956"/>
              <a:gd name="connsiteX3" fmla="*/ 3707158 w 4228180"/>
              <a:gd name="connsiteY3" fmla="*/ 3373959 h 4229956"/>
              <a:gd name="connsiteX4" fmla="*/ 3372542 w 4228180"/>
              <a:gd name="connsiteY4" fmla="*/ 3708717 h 4229956"/>
              <a:gd name="connsiteX5" fmla="*/ 855638 w 4228180"/>
              <a:gd name="connsiteY5" fmla="*/ 3708717 h 4229956"/>
              <a:gd name="connsiteX6" fmla="*/ 521020 w 4228180"/>
              <a:gd name="connsiteY6" fmla="*/ 3373959 h 4229956"/>
              <a:gd name="connsiteX7" fmla="*/ 521020 w 4228180"/>
              <a:gd name="connsiteY7" fmla="*/ 855998 h 4229956"/>
              <a:gd name="connsiteX8" fmla="*/ 855638 w 4228180"/>
              <a:gd name="connsiteY8" fmla="*/ 521240 h 4229956"/>
              <a:gd name="connsiteX9" fmla="*/ 2114090 w 4228180"/>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80" h="4229956">
                <a:moveTo>
                  <a:pt x="2114090" y="0"/>
                </a:moveTo>
                <a:cubicBezTo>
                  <a:pt x="2569642" y="1"/>
                  <a:pt x="3025194" y="173747"/>
                  <a:pt x="3372542" y="521240"/>
                </a:cubicBezTo>
                <a:cubicBezTo>
                  <a:pt x="3707158" y="855998"/>
                  <a:pt x="3707158" y="855998"/>
                  <a:pt x="3707158" y="855998"/>
                </a:cubicBezTo>
                <a:cubicBezTo>
                  <a:pt x="4401854" y="1550985"/>
                  <a:pt x="4401854" y="2678973"/>
                  <a:pt x="3707158" y="3373959"/>
                </a:cubicBezTo>
                <a:cubicBezTo>
                  <a:pt x="3372542" y="3708717"/>
                  <a:pt x="3372542" y="3708717"/>
                  <a:pt x="3372542" y="3708717"/>
                </a:cubicBezTo>
                <a:cubicBezTo>
                  <a:pt x="2677846" y="4403703"/>
                  <a:pt x="1550332" y="4403703"/>
                  <a:pt x="855638" y="3708717"/>
                </a:cubicBezTo>
                <a:cubicBezTo>
                  <a:pt x="521020" y="3373959"/>
                  <a:pt x="521020" y="3373959"/>
                  <a:pt x="521020" y="3373959"/>
                </a:cubicBezTo>
                <a:cubicBezTo>
                  <a:pt x="-173674" y="2678973"/>
                  <a:pt x="-173674" y="1550985"/>
                  <a:pt x="521020" y="855998"/>
                </a:cubicBezTo>
                <a:cubicBezTo>
                  <a:pt x="855638" y="521240"/>
                  <a:pt x="855638" y="521240"/>
                  <a:pt x="855638" y="521240"/>
                </a:cubicBezTo>
                <a:cubicBezTo>
                  <a:pt x="1202986" y="173747"/>
                  <a:pt x="1658538"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6440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9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7F699BD0-E3CD-4B7D-9308-5545CC5626CF}"/>
              </a:ext>
            </a:extLst>
          </p:cNvPr>
          <p:cNvSpPr>
            <a:spLocks noGrp="1"/>
          </p:cNvSpPr>
          <p:nvPr>
            <p:ph type="pic" sz="quarter" idx="13"/>
          </p:nvPr>
        </p:nvSpPr>
        <p:spPr>
          <a:xfrm>
            <a:off x="-1" y="0"/>
            <a:ext cx="12192001" cy="6858000"/>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4240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grpId="0" nodeType="withEffect">
                                  <p:stCondLst>
                                    <p:cond delay="0"/>
                                  </p:stCondLst>
                                  <p:childTnLst>
                                    <p:animScale>
                                      <p:cBhvr>
                                        <p:cTn id="6" dur="5200" fill="hold"/>
                                        <p:tgtEl>
                                          <p:spTgt spid="28"/>
                                        </p:tgtEl>
                                      </p:cBhvr>
                                      <p:by x="14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3F2F8012-EE85-4E61-B325-F04045D1F0AB}"/>
              </a:ext>
            </a:extLst>
          </p:cNvPr>
          <p:cNvSpPr>
            <a:spLocks noGrp="1"/>
          </p:cNvSpPr>
          <p:nvPr>
            <p:ph type="pic" sz="quarter" idx="13"/>
          </p:nvPr>
        </p:nvSpPr>
        <p:spPr>
          <a:xfrm>
            <a:off x="3580934" y="647700"/>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6" name="Picture Placeholder 35">
            <a:extLst>
              <a:ext uri="{FF2B5EF4-FFF2-40B4-BE49-F238E27FC236}">
                <a16:creationId xmlns:a16="http://schemas.microsoft.com/office/drawing/2014/main" id="{FCCFAD53-D99C-4483-BBC4-1C6952C442AD}"/>
              </a:ext>
            </a:extLst>
          </p:cNvPr>
          <p:cNvSpPr>
            <a:spLocks noGrp="1"/>
          </p:cNvSpPr>
          <p:nvPr>
            <p:ph type="pic" sz="quarter" idx="14"/>
          </p:nvPr>
        </p:nvSpPr>
        <p:spPr>
          <a:xfrm>
            <a:off x="3580934" y="701238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7" name="Picture Placeholder 36">
            <a:extLst>
              <a:ext uri="{FF2B5EF4-FFF2-40B4-BE49-F238E27FC236}">
                <a16:creationId xmlns:a16="http://schemas.microsoft.com/office/drawing/2014/main" id="{2B27640E-DC5B-4F3D-B3BD-3BD42A3AC63A}"/>
              </a:ext>
            </a:extLst>
          </p:cNvPr>
          <p:cNvSpPr>
            <a:spLocks noGrp="1"/>
          </p:cNvSpPr>
          <p:nvPr>
            <p:ph type="pic" sz="quarter" idx="15"/>
          </p:nvPr>
        </p:nvSpPr>
        <p:spPr>
          <a:xfrm>
            <a:off x="3580934" y="-578815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87897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400"/>
                                  </p:stCondLst>
                                  <p:childTnLst>
                                    <p:animMotion origin="layout" path="M -5.92371E-7 -3.33333E-6 L -5.92371E-7 -0.92233 " pathEditMode="relative" rAng="0" ptsTypes="AA">
                                      <p:cBhvr>
                                        <p:cTn id="6" dur="2300" fill="hold"/>
                                        <p:tgtEl>
                                          <p:spTgt spid="31"/>
                                        </p:tgtEl>
                                        <p:attrNameLst>
                                          <p:attrName>ppt_x</p:attrName>
                                          <p:attrName>ppt_y</p:attrName>
                                        </p:attrNameLst>
                                      </p:cBhvr>
                                      <p:rCtr x="0" y="-46123"/>
                                    </p:animMotion>
                                  </p:childTnLst>
                                </p:cTn>
                              </p:par>
                              <p:par>
                                <p:cTn id="7" presetID="42" presetClass="path" presetSubtype="0" accel="50000" decel="50000" fill="hold" grpId="0" nodeType="withEffect">
                                  <p:stCondLst>
                                    <p:cond delay="0"/>
                                  </p:stCondLst>
                                  <p:childTnLst>
                                    <p:animMotion origin="layout" path="M -5.92371E-7 -2.59259E-6 L -5.92371E-7 -0.92801 " pathEditMode="relative" rAng="0" ptsTypes="AA">
                                      <p:cBhvr>
                                        <p:cTn id="8" dur="2100" fill="hold"/>
                                        <p:tgtEl>
                                          <p:spTgt spid="36"/>
                                        </p:tgtEl>
                                        <p:attrNameLst>
                                          <p:attrName>ppt_x</p:attrName>
                                          <p:attrName>ppt_y</p:attrName>
                                        </p:attrNameLst>
                                      </p:cBhvr>
                                      <p:rCtr x="0" y="-46400"/>
                                    </p:animMotion>
                                  </p:childTnLst>
                                </p:cTn>
                              </p:par>
                            </p:childTnLst>
                          </p:cTn>
                        </p:par>
                      </p:childTnLst>
                    </p:cTn>
                  </p:par>
                  <p:par>
                    <p:cTn id="9" fill="hold">
                      <p:stCondLst>
                        <p:cond delay="indefinite"/>
                      </p:stCondLst>
                      <p:childTnLst>
                        <p:par>
                          <p:cTn id="10" fill="hold">
                            <p:stCondLst>
                              <p:cond delay="0"/>
                            </p:stCondLst>
                            <p:childTnLst>
                              <p:par>
                                <p:cTn id="11" presetID="2" presetClass="exit" presetSubtype="4" accel="47619" decel="47619" fill="hold" grpId="1" nodeType="clickEffect">
                                  <p:stCondLst>
                                    <p:cond delay="500"/>
                                  </p:stCondLst>
                                  <p:childTnLst>
                                    <p:anim calcmode="lin" valueType="num">
                                      <p:cBhvr additive="base">
                                        <p:cTn id="12" dur="2100"/>
                                        <p:tgtEl>
                                          <p:spTgt spid="36"/>
                                        </p:tgtEl>
                                        <p:attrNameLst>
                                          <p:attrName>ppt_x</p:attrName>
                                        </p:attrNameLst>
                                      </p:cBhvr>
                                      <p:tavLst>
                                        <p:tav tm="0">
                                          <p:val>
                                            <p:strVal val="ppt_x"/>
                                          </p:val>
                                        </p:tav>
                                        <p:tav tm="100000">
                                          <p:val>
                                            <p:strVal val="ppt_x"/>
                                          </p:val>
                                        </p:tav>
                                      </p:tavLst>
                                    </p:anim>
                                    <p:anim calcmode="lin" valueType="num">
                                      <p:cBhvr additive="base">
                                        <p:cTn id="13" dur="2100"/>
                                        <p:tgtEl>
                                          <p:spTgt spid="36"/>
                                        </p:tgtEl>
                                        <p:attrNameLst>
                                          <p:attrName>ppt_y</p:attrName>
                                        </p:attrNameLst>
                                      </p:cBhvr>
                                      <p:tavLst>
                                        <p:tav tm="0">
                                          <p:val>
                                            <p:strVal val="ppt_y"/>
                                          </p:val>
                                        </p:tav>
                                        <p:tav tm="100000">
                                          <p:val>
                                            <p:strVal val="1+ppt_h/2"/>
                                          </p:val>
                                        </p:tav>
                                      </p:tavLst>
                                    </p:anim>
                                    <p:set>
                                      <p:cBhvr>
                                        <p:cTn id="14" dur="1" fill="hold">
                                          <p:stCondLst>
                                            <p:cond delay="2099"/>
                                          </p:stCondLst>
                                        </p:cTn>
                                        <p:tgtEl>
                                          <p:spTgt spid="36"/>
                                        </p:tgtEl>
                                        <p:attrNameLst>
                                          <p:attrName>style.visibility</p:attrName>
                                        </p:attrNameLst>
                                      </p:cBhvr>
                                      <p:to>
                                        <p:strVal val="hidden"/>
                                      </p:to>
                                    </p:set>
                                  </p:childTnLst>
                                </p:cTn>
                              </p:par>
                              <p:par>
                                <p:cTn id="15" presetID="42" presetClass="path" presetSubtype="0" accel="50000" decel="50000" fill="hold" grpId="0" nodeType="withEffect">
                                  <p:stCondLst>
                                    <p:cond delay="0"/>
                                  </p:stCondLst>
                                  <p:childTnLst>
                                    <p:animMotion origin="layout" path="M -5.92371E-7 2.59259E-6 L -5.92371E-7 0.93819 " pathEditMode="relative" rAng="0" ptsTypes="AA">
                                      <p:cBhvr>
                                        <p:cTn id="16" dur="2400" fill="hold"/>
                                        <p:tgtEl>
                                          <p:spTgt spid="37"/>
                                        </p:tgtEl>
                                        <p:attrNameLst>
                                          <p:attrName>ppt_x</p:attrName>
                                          <p:attrName>ppt_y</p:attrName>
                                        </p:attrNameLst>
                                      </p:cBhvr>
                                      <p:rCtr x="0" y="469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36" grpId="1" animBg="1"/>
      <p:bldP spid="37"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2" y="3495977"/>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2"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2" y="776288"/>
            <a:ext cx="5171855" cy="5305426"/>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3987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A1CA22-A2E7-46D9-8A5B-5A4B32A3659E}"/>
              </a:ext>
            </a:extLst>
          </p:cNvPr>
          <p:cNvSpPr>
            <a:spLocks noGrp="1"/>
          </p:cNvSpPr>
          <p:nvPr>
            <p:ph type="pic" sz="quarter" idx="13"/>
          </p:nvPr>
        </p:nvSpPr>
        <p:spPr>
          <a:xfrm>
            <a:off x="781742"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662144D-BFFA-4B4C-BD9A-DDB9AD2576C4}"/>
              </a:ext>
            </a:extLst>
          </p:cNvPr>
          <p:cNvSpPr>
            <a:spLocks noGrp="1"/>
          </p:cNvSpPr>
          <p:nvPr>
            <p:ph type="pic" sz="quarter" idx="14"/>
          </p:nvPr>
        </p:nvSpPr>
        <p:spPr>
          <a:xfrm>
            <a:off x="3438871"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8E8DCF79-7C12-4EE4-B377-E5D1CE363160}"/>
              </a:ext>
            </a:extLst>
          </p:cNvPr>
          <p:cNvSpPr>
            <a:spLocks noGrp="1"/>
          </p:cNvSpPr>
          <p:nvPr>
            <p:ph type="pic" sz="quarter" idx="15"/>
          </p:nvPr>
        </p:nvSpPr>
        <p:spPr>
          <a:xfrm>
            <a:off x="6096000"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C0BA5F7F-E14B-4487-8788-8F182B33097D}"/>
              </a:ext>
            </a:extLst>
          </p:cNvPr>
          <p:cNvSpPr>
            <a:spLocks noGrp="1"/>
          </p:cNvSpPr>
          <p:nvPr>
            <p:ph type="pic" sz="quarter" idx="16"/>
          </p:nvPr>
        </p:nvSpPr>
        <p:spPr>
          <a:xfrm>
            <a:off x="8753129"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9542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200" fill="hold"/>
                                        <p:tgtEl>
                                          <p:spTgt spid="10"/>
                                        </p:tgtEl>
                                        <p:attrNameLst>
                                          <p:attrName>ppt_x</p:attrName>
                                        </p:attrNameLst>
                                      </p:cBhvr>
                                      <p:tavLst>
                                        <p:tav tm="0">
                                          <p:val>
                                            <p:strVal val="#ppt_x"/>
                                          </p:val>
                                        </p:tav>
                                        <p:tav tm="100000">
                                          <p:val>
                                            <p:strVal val="#ppt_x"/>
                                          </p:val>
                                        </p:tav>
                                      </p:tavLst>
                                    </p:anim>
                                    <p:anim calcmode="lin" valueType="num">
                                      <p:cBhvr additive="base">
                                        <p:cTn id="8" dur="22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200" fill="hold"/>
                                        <p:tgtEl>
                                          <p:spTgt spid="11"/>
                                        </p:tgtEl>
                                        <p:attrNameLst>
                                          <p:attrName>ppt_x</p:attrName>
                                        </p:attrNameLst>
                                      </p:cBhvr>
                                      <p:tavLst>
                                        <p:tav tm="0">
                                          <p:val>
                                            <p:strVal val="#ppt_x"/>
                                          </p:val>
                                        </p:tav>
                                        <p:tav tm="100000">
                                          <p:val>
                                            <p:strVal val="#ppt_x"/>
                                          </p:val>
                                        </p:tav>
                                      </p:tavLst>
                                    </p:anim>
                                    <p:anim calcmode="lin" valueType="num">
                                      <p:cBhvr additive="base">
                                        <p:cTn id="12" dur="22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200" fill="hold"/>
                                        <p:tgtEl>
                                          <p:spTgt spid="12"/>
                                        </p:tgtEl>
                                        <p:attrNameLst>
                                          <p:attrName>ppt_x</p:attrName>
                                        </p:attrNameLst>
                                      </p:cBhvr>
                                      <p:tavLst>
                                        <p:tav tm="0">
                                          <p:val>
                                            <p:strVal val="#ppt_x"/>
                                          </p:val>
                                        </p:tav>
                                        <p:tav tm="100000">
                                          <p:val>
                                            <p:strVal val="#ppt_x"/>
                                          </p:val>
                                        </p:tav>
                                      </p:tavLst>
                                    </p:anim>
                                    <p:anim calcmode="lin" valueType="num">
                                      <p:cBhvr additive="base">
                                        <p:cTn id="16" dur="22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200" fill="hold"/>
                                        <p:tgtEl>
                                          <p:spTgt spid="13"/>
                                        </p:tgtEl>
                                        <p:attrNameLst>
                                          <p:attrName>ppt_x</p:attrName>
                                        </p:attrNameLst>
                                      </p:cBhvr>
                                      <p:tavLst>
                                        <p:tav tm="0">
                                          <p:val>
                                            <p:strVal val="#ppt_x"/>
                                          </p:val>
                                        </p:tav>
                                        <p:tav tm="100000">
                                          <p:val>
                                            <p:strVal val="#ppt_x"/>
                                          </p:val>
                                        </p:tav>
                                      </p:tavLst>
                                    </p:anim>
                                    <p:anim calcmode="lin" valueType="num">
                                      <p:cBhvr additive="base">
                                        <p:cTn id="20" dur="2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84B905-8BF0-4A76-9E10-57BE3387F891}"/>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Picture Placeholder 5">
            <a:extLst>
              <a:ext uri="{FF2B5EF4-FFF2-40B4-BE49-F238E27FC236}">
                <a16:creationId xmlns:a16="http://schemas.microsoft.com/office/drawing/2014/main" id="{390A452D-DFE3-48E8-956D-B964AE99D0C7}"/>
              </a:ext>
            </a:extLst>
          </p:cNvPr>
          <p:cNvSpPr>
            <a:spLocks noGrp="1"/>
          </p:cNvSpPr>
          <p:nvPr>
            <p:ph type="pic" sz="quarter" idx="13"/>
          </p:nvPr>
        </p:nvSpPr>
        <p:spPr>
          <a:xfrm>
            <a:off x="1086501" y="1057275"/>
            <a:ext cx="4704737" cy="4705350"/>
          </a:xfrm>
          <a:custGeom>
            <a:avLst/>
            <a:gdLst>
              <a:gd name="connsiteX0" fmla="*/ 0 w 9410700"/>
              <a:gd name="connsiteY0" fmla="*/ 0 h 9410700"/>
              <a:gd name="connsiteX1" fmla="*/ 9410700 w 9410700"/>
              <a:gd name="connsiteY1" fmla="*/ 0 h 9410700"/>
              <a:gd name="connsiteX2" fmla="*/ 9410700 w 9410700"/>
              <a:gd name="connsiteY2" fmla="*/ 9410700 h 9410700"/>
              <a:gd name="connsiteX3" fmla="*/ 0 w 9410700"/>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700" h="9410700">
                <a:moveTo>
                  <a:pt x="0" y="0"/>
                </a:moveTo>
                <a:lnTo>
                  <a:pt x="9410700" y="0"/>
                </a:lnTo>
                <a:lnTo>
                  <a:pt x="9410700"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11D63369-5C3A-4822-ACB3-46071185D785}"/>
              </a:ext>
            </a:extLst>
          </p:cNvPr>
          <p:cNvSpPr>
            <a:spLocks noGrp="1"/>
          </p:cNvSpPr>
          <p:nvPr>
            <p:ph type="pic" sz="quarter" idx="14"/>
          </p:nvPr>
        </p:nvSpPr>
        <p:spPr>
          <a:xfrm>
            <a:off x="6400759" y="1057275"/>
            <a:ext cx="4704737" cy="4705350"/>
          </a:xfrm>
          <a:custGeom>
            <a:avLst/>
            <a:gdLst>
              <a:gd name="connsiteX0" fmla="*/ 0 w 9410699"/>
              <a:gd name="connsiteY0" fmla="*/ 0 h 9410700"/>
              <a:gd name="connsiteX1" fmla="*/ 9410699 w 9410699"/>
              <a:gd name="connsiteY1" fmla="*/ 0 h 9410700"/>
              <a:gd name="connsiteX2" fmla="*/ 9410699 w 9410699"/>
              <a:gd name="connsiteY2" fmla="*/ 9410700 h 9410700"/>
              <a:gd name="connsiteX3" fmla="*/ 0 w 9410699"/>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699" h="9410700">
                <a:moveTo>
                  <a:pt x="0" y="0"/>
                </a:moveTo>
                <a:lnTo>
                  <a:pt x="9410699" y="0"/>
                </a:lnTo>
                <a:lnTo>
                  <a:pt x="9410699"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94103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200" fill="hold"/>
                                        <p:tgtEl>
                                          <p:spTgt spid="6"/>
                                        </p:tgtEl>
                                        <p:attrNameLst>
                                          <p:attrName>ppt_x</p:attrName>
                                        </p:attrNameLst>
                                      </p:cBhvr>
                                      <p:tavLst>
                                        <p:tav tm="0">
                                          <p:val>
                                            <p:strVal val="#ppt_x"/>
                                          </p:val>
                                        </p:tav>
                                        <p:tav tm="100000">
                                          <p:val>
                                            <p:strVal val="#ppt_x"/>
                                          </p:val>
                                        </p:tav>
                                      </p:tavLst>
                                    </p:anim>
                                    <p:anim calcmode="lin" valueType="num">
                                      <p:cBhvr additive="base">
                                        <p:cTn id="8" dur="22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200" fill="hold"/>
                                        <p:tgtEl>
                                          <p:spTgt spid="7"/>
                                        </p:tgtEl>
                                        <p:attrNameLst>
                                          <p:attrName>ppt_x</p:attrName>
                                        </p:attrNameLst>
                                      </p:cBhvr>
                                      <p:tavLst>
                                        <p:tav tm="0">
                                          <p:val>
                                            <p:strVal val="#ppt_x"/>
                                          </p:val>
                                        </p:tav>
                                        <p:tav tm="100000">
                                          <p:val>
                                            <p:strVal val="#ppt_x"/>
                                          </p:val>
                                        </p:tav>
                                      </p:tavLst>
                                    </p:anim>
                                    <p:anim calcmode="lin" valueType="num">
                                      <p:cBhvr additive="base">
                                        <p:cTn id="12" dur="22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1527C-1238-4997-83A0-B93C0C1A119C}"/>
              </a:ext>
            </a:extLst>
          </p:cNvPr>
          <p:cNvSpPr>
            <a:spLocks noGrp="1"/>
          </p:cNvSpPr>
          <p:nvPr>
            <p:ph type="pic" sz="quarter" idx="13"/>
          </p:nvPr>
        </p:nvSpPr>
        <p:spPr>
          <a:xfrm>
            <a:off x="3501078"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F2C28264-6FA4-467B-BDE9-EC8733C2D740}"/>
              </a:ext>
            </a:extLst>
          </p:cNvPr>
          <p:cNvSpPr>
            <a:spLocks noGrp="1"/>
          </p:cNvSpPr>
          <p:nvPr>
            <p:ph type="pic" sz="quarter" idx="14"/>
          </p:nvPr>
        </p:nvSpPr>
        <p:spPr>
          <a:xfrm>
            <a:off x="6220414" y="776287"/>
            <a:ext cx="5189844" cy="5314950"/>
          </a:xfrm>
          <a:custGeom>
            <a:avLst/>
            <a:gdLst>
              <a:gd name="connsiteX0" fmla="*/ 0 w 10381040"/>
              <a:gd name="connsiteY0" fmla="*/ 0 h 10629899"/>
              <a:gd name="connsiteX1" fmla="*/ 10381040 w 10381040"/>
              <a:gd name="connsiteY1" fmla="*/ 0 h 10629899"/>
              <a:gd name="connsiteX2" fmla="*/ 10381040 w 10381040"/>
              <a:gd name="connsiteY2" fmla="*/ 10629899 h 10629899"/>
              <a:gd name="connsiteX3" fmla="*/ 0 w 10381040"/>
              <a:gd name="connsiteY3" fmla="*/ 10629899 h 10629899"/>
            </a:gdLst>
            <a:ahLst/>
            <a:cxnLst>
              <a:cxn ang="0">
                <a:pos x="connsiteX0" y="connsiteY0"/>
              </a:cxn>
              <a:cxn ang="0">
                <a:pos x="connsiteX1" y="connsiteY1"/>
              </a:cxn>
              <a:cxn ang="0">
                <a:pos x="connsiteX2" y="connsiteY2"/>
              </a:cxn>
              <a:cxn ang="0">
                <a:pos x="connsiteX3" y="connsiteY3"/>
              </a:cxn>
            </a:cxnLst>
            <a:rect l="l" t="t" r="r" b="b"/>
            <a:pathLst>
              <a:path w="10381040" h="10629899">
                <a:moveTo>
                  <a:pt x="0" y="0"/>
                </a:moveTo>
                <a:lnTo>
                  <a:pt x="10381040" y="0"/>
                </a:lnTo>
                <a:lnTo>
                  <a:pt x="10381040" y="10629899"/>
                </a:lnTo>
                <a:lnTo>
                  <a:pt x="0" y="106298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843876E8-A094-40A5-860F-FA8679BF447F}"/>
              </a:ext>
            </a:extLst>
          </p:cNvPr>
          <p:cNvSpPr>
            <a:spLocks noGrp="1"/>
          </p:cNvSpPr>
          <p:nvPr>
            <p:ph type="pic" sz="quarter" idx="15"/>
          </p:nvPr>
        </p:nvSpPr>
        <p:spPr>
          <a:xfrm>
            <a:off x="3501078"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E87560AE-CEDB-48AC-B2BF-85B52DE0F146}"/>
              </a:ext>
            </a:extLst>
          </p:cNvPr>
          <p:cNvSpPr>
            <a:spLocks noGrp="1"/>
          </p:cNvSpPr>
          <p:nvPr>
            <p:ph type="pic" sz="quarter" idx="16"/>
          </p:nvPr>
        </p:nvSpPr>
        <p:spPr>
          <a:xfrm>
            <a:off x="781742"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166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200" fill="hold"/>
                                        <p:tgtEl>
                                          <p:spTgt spid="14"/>
                                        </p:tgtEl>
                                        <p:attrNameLst>
                                          <p:attrName>ppt_x</p:attrName>
                                        </p:attrNameLst>
                                      </p:cBhvr>
                                      <p:tavLst>
                                        <p:tav tm="0">
                                          <p:val>
                                            <p:strVal val="#ppt_x"/>
                                          </p:val>
                                        </p:tav>
                                        <p:tav tm="100000">
                                          <p:val>
                                            <p:strVal val="#ppt_x"/>
                                          </p:val>
                                        </p:tav>
                                      </p:tavLst>
                                    </p:anim>
                                    <p:anim calcmode="lin" valueType="num">
                                      <p:cBhvr additive="base">
                                        <p:cTn id="8" dur="22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00" fill="hold"/>
                                        <p:tgtEl>
                                          <p:spTgt spid="15"/>
                                        </p:tgtEl>
                                        <p:attrNameLst>
                                          <p:attrName>ppt_x</p:attrName>
                                        </p:attrNameLst>
                                      </p:cBhvr>
                                      <p:tavLst>
                                        <p:tav tm="0">
                                          <p:val>
                                            <p:strVal val="#ppt_x"/>
                                          </p:val>
                                        </p:tav>
                                        <p:tav tm="100000">
                                          <p:val>
                                            <p:strVal val="#ppt_x"/>
                                          </p:val>
                                        </p:tav>
                                      </p:tavLst>
                                    </p:anim>
                                    <p:anim calcmode="lin" valueType="num">
                                      <p:cBhvr additive="base">
                                        <p:cTn id="12" dur="22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00" fill="hold"/>
                                        <p:tgtEl>
                                          <p:spTgt spid="16"/>
                                        </p:tgtEl>
                                        <p:attrNameLst>
                                          <p:attrName>ppt_x</p:attrName>
                                        </p:attrNameLst>
                                      </p:cBhvr>
                                      <p:tavLst>
                                        <p:tav tm="0">
                                          <p:val>
                                            <p:strVal val="#ppt_x"/>
                                          </p:val>
                                        </p:tav>
                                        <p:tav tm="100000">
                                          <p:val>
                                            <p:strVal val="#ppt_x"/>
                                          </p:val>
                                        </p:tav>
                                      </p:tavLst>
                                    </p:anim>
                                    <p:anim calcmode="lin" valueType="num">
                                      <p:cBhvr additive="base">
                                        <p:cTn id="16" dur="22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200" fill="hold"/>
                                        <p:tgtEl>
                                          <p:spTgt spid="17"/>
                                        </p:tgtEl>
                                        <p:attrNameLst>
                                          <p:attrName>ppt_x</p:attrName>
                                        </p:attrNameLst>
                                      </p:cBhvr>
                                      <p:tavLst>
                                        <p:tav tm="0">
                                          <p:val>
                                            <p:strVal val="#ppt_x"/>
                                          </p:val>
                                        </p:tav>
                                        <p:tav tm="100000">
                                          <p:val>
                                            <p:strVal val="#ppt_x"/>
                                          </p:val>
                                        </p:tav>
                                      </p:tavLst>
                                    </p:anim>
                                    <p:anim calcmode="lin" valueType="num">
                                      <p:cBhvr additive="base">
                                        <p:cTn id="20" dur="2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1421764963"/>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F5516-0B38-4D10-8A01-707E02BE0653}"/>
              </a:ext>
            </a:extLst>
          </p:cNvPr>
          <p:cNvSpPr>
            <a:spLocks noGrp="1"/>
          </p:cNvSpPr>
          <p:nvPr>
            <p:ph type="pic" sz="quarter" idx="11"/>
          </p:nvPr>
        </p:nvSpPr>
        <p:spPr>
          <a:xfrm>
            <a:off x="781742" y="-8443912"/>
            <a:ext cx="10628517" cy="14616112"/>
          </a:xfrm>
          <a:custGeom>
            <a:avLst/>
            <a:gdLst>
              <a:gd name="connsiteX0" fmla="*/ 0 w 21259801"/>
              <a:gd name="connsiteY0" fmla="*/ 0 h 29232224"/>
              <a:gd name="connsiteX1" fmla="*/ 21259801 w 21259801"/>
              <a:gd name="connsiteY1" fmla="*/ 0 h 29232224"/>
              <a:gd name="connsiteX2" fmla="*/ 21259801 w 21259801"/>
              <a:gd name="connsiteY2" fmla="*/ 2133600 h 29232224"/>
              <a:gd name="connsiteX3" fmla="*/ 21259801 w 21259801"/>
              <a:gd name="connsiteY3" fmla="*/ 10972800 h 29232224"/>
              <a:gd name="connsiteX4" fmla="*/ 21259801 w 21259801"/>
              <a:gd name="connsiteY4" fmla="*/ 29232224 h 29232224"/>
              <a:gd name="connsiteX5" fmla="*/ 0 w 21259801"/>
              <a:gd name="connsiteY5" fmla="*/ 29232224 h 29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9801" h="29232224">
                <a:moveTo>
                  <a:pt x="0" y="0"/>
                </a:moveTo>
                <a:lnTo>
                  <a:pt x="21259801" y="0"/>
                </a:lnTo>
                <a:lnTo>
                  <a:pt x="21259801" y="2133600"/>
                </a:lnTo>
                <a:lnTo>
                  <a:pt x="21259801" y="10972800"/>
                </a:lnTo>
                <a:lnTo>
                  <a:pt x="21259801" y="29232224"/>
                </a:lnTo>
                <a:lnTo>
                  <a:pt x="0" y="29232224"/>
                </a:lnTo>
                <a:close/>
              </a:path>
            </a:pathLst>
          </a:custGeom>
          <a:pattFill prst="pct60">
            <a:fgClr>
              <a:schemeClr val="bg1"/>
            </a:fgClr>
            <a:bgClr>
              <a:schemeClr val="bg1">
                <a:lumMod val="85000"/>
              </a:schemeClr>
            </a:bgClr>
          </a:pattFill>
          <a:ln>
            <a:noFill/>
          </a:ln>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15894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100000" autoRev="1" fill="hold" grpId="0" nodeType="withEffect">
                                  <p:stCondLst>
                                    <p:cond delay="0"/>
                                  </p:stCondLst>
                                  <p:childTnLst>
                                    <p:animMotion origin="layout" path="M 5.55112E-17 -5E-6 L 5.55112E-17 1.32119 " pathEditMode="relative" rAng="0" ptsTypes="AA">
                                      <p:cBhvr>
                                        <p:cTn id="6" dur="16000" fill="hold"/>
                                        <p:tgtEl>
                                          <p:spTgt spid="6"/>
                                        </p:tgtEl>
                                        <p:attrNameLst>
                                          <p:attrName>ppt_x</p:attrName>
                                          <p:attrName>ppt_y</p:attrName>
                                        </p:attrNameLst>
                                      </p:cBhvr>
                                      <p:rCtr x="0" y="660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6675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Picture Placeholder 20">
            <a:extLst>
              <a:ext uri="{FF2B5EF4-FFF2-40B4-BE49-F238E27FC236}">
                <a16:creationId xmlns:a16="http://schemas.microsoft.com/office/drawing/2014/main" id="{92263DCA-1DEE-49D2-80CB-CF9032EF06FE}"/>
              </a:ext>
            </a:extLst>
          </p:cNvPr>
          <p:cNvSpPr>
            <a:spLocks noGrp="1"/>
          </p:cNvSpPr>
          <p:nvPr>
            <p:ph type="pic" sz="quarter" idx="13"/>
          </p:nvPr>
        </p:nvSpPr>
        <p:spPr>
          <a:xfrm>
            <a:off x="1514278"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743896C4-BC14-436C-ADB0-09DC41D72F17}"/>
              </a:ext>
            </a:extLst>
          </p:cNvPr>
          <p:cNvSpPr>
            <a:spLocks noGrp="1"/>
          </p:cNvSpPr>
          <p:nvPr>
            <p:ph type="pic" sz="quarter" idx="14"/>
          </p:nvPr>
        </p:nvSpPr>
        <p:spPr>
          <a:xfrm>
            <a:off x="4089397"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0A1AA56A-4341-4938-9A18-9B4699C88FDC}"/>
              </a:ext>
            </a:extLst>
          </p:cNvPr>
          <p:cNvSpPr>
            <a:spLocks noGrp="1"/>
          </p:cNvSpPr>
          <p:nvPr>
            <p:ph type="pic" sz="quarter" idx="15"/>
          </p:nvPr>
        </p:nvSpPr>
        <p:spPr>
          <a:xfrm>
            <a:off x="6664516"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DAF6D4B1-9881-4261-92C1-B717CE6B512B}"/>
              </a:ext>
            </a:extLst>
          </p:cNvPr>
          <p:cNvSpPr>
            <a:spLocks noGrp="1"/>
          </p:cNvSpPr>
          <p:nvPr>
            <p:ph type="pic" sz="quarter" idx="16"/>
          </p:nvPr>
        </p:nvSpPr>
        <p:spPr>
          <a:xfrm>
            <a:off x="9239635"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4E6DD8C9-03BB-49E3-A9B8-A0EFEABFBD22}"/>
              </a:ext>
            </a:extLst>
          </p:cNvPr>
          <p:cNvSpPr>
            <a:spLocks noGrp="1"/>
          </p:cNvSpPr>
          <p:nvPr>
            <p:ph type="pic" sz="quarter" idx="17"/>
          </p:nvPr>
        </p:nvSpPr>
        <p:spPr>
          <a:xfrm>
            <a:off x="1514278"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DFAB2594-68AE-46A3-9D9A-148C9A705C00}"/>
              </a:ext>
            </a:extLst>
          </p:cNvPr>
          <p:cNvSpPr>
            <a:spLocks noGrp="1"/>
          </p:cNvSpPr>
          <p:nvPr>
            <p:ph type="pic" sz="quarter" idx="18"/>
          </p:nvPr>
        </p:nvSpPr>
        <p:spPr>
          <a:xfrm>
            <a:off x="4089397"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5DF9FA7A-DB60-4682-8CAB-2AC84C80FAD2}"/>
              </a:ext>
            </a:extLst>
          </p:cNvPr>
          <p:cNvSpPr>
            <a:spLocks noGrp="1"/>
          </p:cNvSpPr>
          <p:nvPr>
            <p:ph type="pic" sz="quarter" idx="19"/>
          </p:nvPr>
        </p:nvSpPr>
        <p:spPr>
          <a:xfrm>
            <a:off x="6664516"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16669351-C444-4EC3-976D-DAFD767ED96C}"/>
              </a:ext>
            </a:extLst>
          </p:cNvPr>
          <p:cNvSpPr>
            <a:spLocks noGrp="1"/>
          </p:cNvSpPr>
          <p:nvPr>
            <p:ph type="pic" sz="quarter" idx="20"/>
          </p:nvPr>
        </p:nvSpPr>
        <p:spPr>
          <a:xfrm>
            <a:off x="9239635"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6461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1+#ppt_w/2"/>
                                          </p:val>
                                        </p:tav>
                                        <p:tav tm="100000">
                                          <p:val>
                                            <p:strVal val="#ppt_x"/>
                                          </p:val>
                                        </p:tav>
                                      </p:tavLst>
                                    </p:anim>
                                    <p:anim calcmode="lin" valueType="num">
                                      <p:cBhvr additive="base">
                                        <p:cTn id="20" dur="10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0-#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000" fill="hold"/>
                                        <p:tgtEl>
                                          <p:spTgt spid="25"/>
                                        </p:tgtEl>
                                        <p:attrNameLst>
                                          <p:attrName>ppt_x</p:attrName>
                                        </p:attrNameLst>
                                      </p:cBhvr>
                                      <p:tavLst>
                                        <p:tav tm="0">
                                          <p:val>
                                            <p:strVal val="0-#ppt_w/2"/>
                                          </p:val>
                                        </p:tav>
                                        <p:tav tm="100000">
                                          <p:val>
                                            <p:strVal val="#ppt_x"/>
                                          </p:val>
                                        </p:tav>
                                      </p:tavLst>
                                    </p:anim>
                                    <p:anim calcmode="lin" valueType="num">
                                      <p:cBhvr additive="base">
                                        <p:cTn id="36"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Picture Placeholder 11">
            <a:extLst>
              <a:ext uri="{FF2B5EF4-FFF2-40B4-BE49-F238E27FC236}">
                <a16:creationId xmlns:a16="http://schemas.microsoft.com/office/drawing/2014/main" id="{CBD3B56C-6673-4097-B43C-40AB7C20EEC2}"/>
              </a:ext>
            </a:extLst>
          </p:cNvPr>
          <p:cNvSpPr>
            <a:spLocks noGrp="1"/>
          </p:cNvSpPr>
          <p:nvPr>
            <p:ph type="pic" sz="quarter" idx="13"/>
          </p:nvPr>
        </p:nvSpPr>
        <p:spPr>
          <a:xfrm>
            <a:off x="3457125" y="119317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4AD6E42-B8ED-45FE-80BA-270BE28BE3EB}"/>
              </a:ext>
            </a:extLst>
          </p:cNvPr>
          <p:cNvSpPr>
            <a:spLocks noGrp="1"/>
          </p:cNvSpPr>
          <p:nvPr>
            <p:ph type="pic" sz="quarter" idx="14"/>
          </p:nvPr>
        </p:nvSpPr>
        <p:spPr>
          <a:xfrm>
            <a:off x="6260114" y="119317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BB2CF020-4972-4FDF-8E27-E1B874D0649C}"/>
              </a:ext>
            </a:extLst>
          </p:cNvPr>
          <p:cNvSpPr>
            <a:spLocks noGrp="1"/>
          </p:cNvSpPr>
          <p:nvPr>
            <p:ph type="pic" sz="quarter" idx="15"/>
          </p:nvPr>
        </p:nvSpPr>
        <p:spPr>
          <a:xfrm>
            <a:off x="3457125" y="359313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DEDE4E0-4295-4EC1-B674-5609175C4D60}"/>
              </a:ext>
            </a:extLst>
          </p:cNvPr>
          <p:cNvSpPr>
            <a:spLocks noGrp="1"/>
          </p:cNvSpPr>
          <p:nvPr>
            <p:ph type="pic" sz="quarter" idx="16"/>
          </p:nvPr>
        </p:nvSpPr>
        <p:spPr>
          <a:xfrm>
            <a:off x="6260114" y="359313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1812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2158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0926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C47BBF-5081-44C2-A39B-5B7D55A2CAC4}"/>
              </a:ext>
            </a:extLst>
          </p:cNvPr>
          <p:cNvSpPr>
            <a:spLocks noGrp="1"/>
          </p:cNvSpPr>
          <p:nvPr>
            <p:ph type="pic" sz="quarter" idx="11"/>
          </p:nvPr>
        </p:nvSpPr>
        <p:spPr>
          <a:xfrm>
            <a:off x="781742"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D59F983A-E9C3-445F-A7F1-45E2008FDCDD}"/>
              </a:ext>
            </a:extLst>
          </p:cNvPr>
          <p:cNvSpPr>
            <a:spLocks noGrp="1"/>
          </p:cNvSpPr>
          <p:nvPr>
            <p:ph type="pic" sz="quarter" idx="12"/>
          </p:nvPr>
        </p:nvSpPr>
        <p:spPr>
          <a:xfrm>
            <a:off x="6096001" y="3429000"/>
            <a:ext cx="2638804" cy="2743200"/>
          </a:xfrm>
          <a:custGeom>
            <a:avLst/>
            <a:gdLst>
              <a:gd name="connsiteX0" fmla="*/ 0 w 5278295"/>
              <a:gd name="connsiteY0" fmla="*/ 0 h 5486400"/>
              <a:gd name="connsiteX1" fmla="*/ 5278295 w 5278295"/>
              <a:gd name="connsiteY1" fmla="*/ 0 h 5486400"/>
              <a:gd name="connsiteX2" fmla="*/ 5278295 w 5278295"/>
              <a:gd name="connsiteY2" fmla="*/ 5486400 h 5486400"/>
              <a:gd name="connsiteX3" fmla="*/ 0 w 5278295"/>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5278295" h="5486400">
                <a:moveTo>
                  <a:pt x="0" y="0"/>
                </a:moveTo>
                <a:lnTo>
                  <a:pt x="5278295" y="0"/>
                </a:lnTo>
                <a:lnTo>
                  <a:pt x="5278295" y="5486400"/>
                </a:lnTo>
                <a:lnTo>
                  <a:pt x="0" y="5486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BDE4FB34-EA53-468B-BEDD-E3F16B8A7852}"/>
              </a:ext>
            </a:extLst>
          </p:cNvPr>
          <p:cNvSpPr>
            <a:spLocks noGrp="1"/>
          </p:cNvSpPr>
          <p:nvPr>
            <p:ph type="pic" sz="quarter" idx="13"/>
          </p:nvPr>
        </p:nvSpPr>
        <p:spPr>
          <a:xfrm>
            <a:off x="8734804" y="647700"/>
            <a:ext cx="2675454" cy="2781300"/>
          </a:xfrm>
          <a:custGeom>
            <a:avLst/>
            <a:gdLst>
              <a:gd name="connsiteX0" fmla="*/ 0 w 5351604"/>
              <a:gd name="connsiteY0" fmla="*/ 0 h 5562600"/>
              <a:gd name="connsiteX1" fmla="*/ 5351604 w 5351604"/>
              <a:gd name="connsiteY1" fmla="*/ 0 h 5562600"/>
              <a:gd name="connsiteX2" fmla="*/ 5351604 w 5351604"/>
              <a:gd name="connsiteY2" fmla="*/ 5562600 h 5562600"/>
              <a:gd name="connsiteX3" fmla="*/ 0 w 5351604"/>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5351604" h="5562600">
                <a:moveTo>
                  <a:pt x="0" y="0"/>
                </a:moveTo>
                <a:lnTo>
                  <a:pt x="5351604" y="0"/>
                </a:lnTo>
                <a:lnTo>
                  <a:pt x="5351604"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54315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00" fill="hold"/>
                                        <p:tgtEl>
                                          <p:spTgt spid="8"/>
                                        </p:tgtEl>
                                        <p:attrNameLst>
                                          <p:attrName>ppt_x</p:attrName>
                                        </p:attrNameLst>
                                      </p:cBhvr>
                                      <p:tavLst>
                                        <p:tav tm="0">
                                          <p:val>
                                            <p:strVal val="#ppt_x"/>
                                          </p:val>
                                        </p:tav>
                                        <p:tav tm="100000">
                                          <p:val>
                                            <p:strVal val="#ppt_x"/>
                                          </p:val>
                                        </p:tav>
                                      </p:tavLst>
                                    </p:anim>
                                    <p:anim calcmode="lin" valueType="num">
                                      <p:cBhvr additive="base">
                                        <p:cTn id="8" dur="22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200" fill="hold"/>
                                        <p:tgtEl>
                                          <p:spTgt spid="9"/>
                                        </p:tgtEl>
                                        <p:attrNameLst>
                                          <p:attrName>ppt_x</p:attrName>
                                        </p:attrNameLst>
                                      </p:cBhvr>
                                      <p:tavLst>
                                        <p:tav tm="0">
                                          <p:val>
                                            <p:strVal val="#ppt_x"/>
                                          </p:val>
                                        </p:tav>
                                        <p:tav tm="100000">
                                          <p:val>
                                            <p:strVal val="#ppt_x"/>
                                          </p:val>
                                        </p:tav>
                                      </p:tavLst>
                                    </p:anim>
                                    <p:anim calcmode="lin" valueType="num">
                                      <p:cBhvr additive="base">
                                        <p:cTn id="12" dur="22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200" fill="hold"/>
                                        <p:tgtEl>
                                          <p:spTgt spid="11"/>
                                        </p:tgtEl>
                                        <p:attrNameLst>
                                          <p:attrName>ppt_x</p:attrName>
                                        </p:attrNameLst>
                                      </p:cBhvr>
                                      <p:tavLst>
                                        <p:tav tm="0">
                                          <p:val>
                                            <p:strVal val="#ppt_x"/>
                                          </p:val>
                                        </p:tav>
                                        <p:tav tm="100000">
                                          <p:val>
                                            <p:strVal val="#ppt_x"/>
                                          </p:val>
                                        </p:tav>
                                      </p:tavLst>
                                    </p:anim>
                                    <p:anim calcmode="lin" valueType="num">
                                      <p:cBhvr additive="base">
                                        <p:cTn id="16" dur="2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Picture Placeholder 4">
            <a:extLst>
              <a:ext uri="{FF2B5EF4-FFF2-40B4-BE49-F238E27FC236}">
                <a16:creationId xmlns:a16="http://schemas.microsoft.com/office/drawing/2014/main" id="{4B65CD39-C441-4C4E-B863-AA8AF4602A49}"/>
              </a:ext>
            </a:extLst>
          </p:cNvPr>
          <p:cNvSpPr>
            <a:spLocks noGrp="1"/>
          </p:cNvSpPr>
          <p:nvPr>
            <p:ph type="pic" sz="quarter" idx="11"/>
          </p:nvPr>
        </p:nvSpPr>
        <p:spPr>
          <a:xfrm>
            <a:off x="6739288" y="1416471"/>
            <a:ext cx="4022844" cy="4025057"/>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58891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Picture Placeholder 4">
            <a:extLst>
              <a:ext uri="{FF2B5EF4-FFF2-40B4-BE49-F238E27FC236}">
                <a16:creationId xmlns:a16="http://schemas.microsoft.com/office/drawing/2014/main" id="{4B65CD39-C441-4C4E-B863-AA8AF4602A49}"/>
              </a:ext>
            </a:extLst>
          </p:cNvPr>
          <p:cNvSpPr>
            <a:spLocks noGrp="1"/>
          </p:cNvSpPr>
          <p:nvPr>
            <p:ph type="pic" sz="quarter" idx="11"/>
          </p:nvPr>
        </p:nvSpPr>
        <p:spPr>
          <a:xfrm>
            <a:off x="1982384" y="1916958"/>
            <a:ext cx="3022422" cy="3024085"/>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4" name="Picture Placeholder 3">
            <a:extLst>
              <a:ext uri="{FF2B5EF4-FFF2-40B4-BE49-F238E27FC236}">
                <a16:creationId xmlns:a16="http://schemas.microsoft.com/office/drawing/2014/main" id="{84A0D30C-ACF0-4BE4-AC21-104BED13B44F}"/>
              </a:ext>
            </a:extLst>
          </p:cNvPr>
          <p:cNvSpPr>
            <a:spLocks noGrp="1"/>
          </p:cNvSpPr>
          <p:nvPr>
            <p:ph type="pic" sz="quarter" idx="12"/>
          </p:nvPr>
        </p:nvSpPr>
        <p:spPr>
          <a:xfrm>
            <a:off x="1652950" y="5007997"/>
            <a:ext cx="658867" cy="659230"/>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6" name="Picture Placeholder 5">
            <a:extLst>
              <a:ext uri="{FF2B5EF4-FFF2-40B4-BE49-F238E27FC236}">
                <a16:creationId xmlns:a16="http://schemas.microsoft.com/office/drawing/2014/main" id="{C34A3B7E-1B59-4F43-AA45-6E749DBEF8D0}"/>
              </a:ext>
            </a:extLst>
          </p:cNvPr>
          <p:cNvSpPr>
            <a:spLocks noGrp="1"/>
          </p:cNvSpPr>
          <p:nvPr>
            <p:ph type="pic" sz="quarter" idx="13"/>
          </p:nvPr>
        </p:nvSpPr>
        <p:spPr>
          <a:xfrm>
            <a:off x="699968" y="3094492"/>
            <a:ext cx="793621" cy="794057"/>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0E7420DC-E46C-44BE-A2FC-745D474ABE31}"/>
              </a:ext>
            </a:extLst>
          </p:cNvPr>
          <p:cNvSpPr>
            <a:spLocks noGrp="1"/>
          </p:cNvSpPr>
          <p:nvPr>
            <p:ph type="pic" sz="quarter" idx="14"/>
          </p:nvPr>
        </p:nvSpPr>
        <p:spPr>
          <a:xfrm>
            <a:off x="1852317" y="1286962"/>
            <a:ext cx="629650" cy="629996"/>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85525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2628821" y="87924"/>
            <a:ext cx="6934359" cy="6682152"/>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94847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541501"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512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4730924" y="-246184"/>
            <a:ext cx="7627794" cy="7350367"/>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84965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41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335716" y="-246184"/>
            <a:ext cx="7627794" cy="7350367"/>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4543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41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1729597" y="-246184"/>
            <a:ext cx="8732806" cy="7350367"/>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3838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41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6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5879722"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1369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3230562"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0565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781743" y="1953493"/>
            <a:ext cx="10628516" cy="4904509"/>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0927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300" fill="hold"/>
                                        <p:tgtEl>
                                          <p:spTgt spid="2"/>
                                        </p:tgtEl>
                                        <p:attrNameLst>
                                          <p:attrName>ppt_x</p:attrName>
                                        </p:attrNameLst>
                                      </p:cBhvr>
                                      <p:tavLst>
                                        <p:tav tm="0">
                                          <p:val>
                                            <p:strVal val="#ppt_x"/>
                                          </p:val>
                                        </p:tav>
                                        <p:tav tm="100000">
                                          <p:val>
                                            <p:strVal val="#ppt_x"/>
                                          </p:val>
                                        </p:tav>
                                      </p:tavLst>
                                    </p:anim>
                                    <p:anim calcmode="lin" valueType="num">
                                      <p:cBhvr additive="base">
                                        <p:cTn id="8" dur="13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781743" y="0"/>
            <a:ext cx="10628516" cy="4904509"/>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5666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300" fill="hold"/>
                                        <p:tgtEl>
                                          <p:spTgt spid="2"/>
                                        </p:tgtEl>
                                        <p:attrNameLst>
                                          <p:attrName>ppt_x</p:attrName>
                                        </p:attrNameLst>
                                      </p:cBhvr>
                                      <p:tavLst>
                                        <p:tav tm="0">
                                          <p:val>
                                            <p:strVal val="#ppt_x"/>
                                          </p:val>
                                        </p:tav>
                                        <p:tav tm="100000">
                                          <p:val>
                                            <p:strVal val="#ppt_x"/>
                                          </p:val>
                                        </p:tav>
                                      </p:tavLst>
                                    </p:anim>
                                    <p:anim calcmode="lin" valueType="num">
                                      <p:cBhvr additive="base">
                                        <p:cTn id="8" dur="13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9" name="Rectangle 28">
            <a:extLst>
              <a:ext uri="{FF2B5EF4-FFF2-40B4-BE49-F238E27FC236}">
                <a16:creationId xmlns:a16="http://schemas.microsoft.com/office/drawing/2014/main" id="{3C0BA415-90EF-494A-98BB-E4776AE09ABA}"/>
              </a:ext>
            </a:extLst>
          </p:cNvPr>
          <p:cNvSpPr/>
          <p:nvPr userDrawn="1"/>
        </p:nvSpPr>
        <p:spPr>
          <a:xfrm>
            <a:off x="727028" y="227883"/>
            <a:ext cx="1610876" cy="58782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C0763060-CCE9-4A96-A067-6AC27B7E80B1}"/>
              </a:ext>
            </a:extLst>
          </p:cNvPr>
          <p:cNvSpPr txBox="1"/>
          <p:nvPr userDrawn="1"/>
        </p:nvSpPr>
        <p:spPr>
          <a:xfrm>
            <a:off x="901650"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Tree>
    <p:extLst>
      <p:ext uri="{BB962C8B-B14F-4D97-AF65-F5344CB8AC3E}">
        <p14:creationId xmlns:p14="http://schemas.microsoft.com/office/powerpoint/2010/main" val="5298726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Rectangle: Rounded Corners 13">
            <a:extLst>
              <a:ext uri="{FF2B5EF4-FFF2-40B4-BE49-F238E27FC236}">
                <a16:creationId xmlns:a16="http://schemas.microsoft.com/office/drawing/2014/main" id="{FEB50162-B53A-4D53-985F-D3169468460F}"/>
              </a:ext>
            </a:extLst>
          </p:cNvPr>
          <p:cNvSpPr/>
          <p:nvPr userDrawn="1"/>
        </p:nvSpPr>
        <p:spPr>
          <a:xfrm>
            <a:off x="727028" y="227883"/>
            <a:ext cx="1610876" cy="587829"/>
          </a:xfrm>
          <a:prstGeom prst="roundRect">
            <a:avLst>
              <a:gd name="adj" fmla="val 50000"/>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TextBox 14">
            <a:extLst>
              <a:ext uri="{FF2B5EF4-FFF2-40B4-BE49-F238E27FC236}">
                <a16:creationId xmlns:a16="http://schemas.microsoft.com/office/drawing/2014/main" id="{6A5AA740-871A-4FDD-B5BE-77B04DD73008}"/>
              </a:ext>
            </a:extLst>
          </p:cNvPr>
          <p:cNvSpPr txBox="1"/>
          <p:nvPr userDrawn="1"/>
        </p:nvSpPr>
        <p:spPr>
          <a:xfrm>
            <a:off x="901650"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Tree>
    <p:extLst>
      <p:ext uri="{BB962C8B-B14F-4D97-AF65-F5344CB8AC3E}">
        <p14:creationId xmlns:p14="http://schemas.microsoft.com/office/powerpoint/2010/main" val="37609803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TextBox 11">
            <a:extLst>
              <a:ext uri="{FF2B5EF4-FFF2-40B4-BE49-F238E27FC236}">
                <a16:creationId xmlns:a16="http://schemas.microsoft.com/office/drawing/2014/main" id="{C836E49E-6A53-4F4D-9EED-FA6EEC2123E3}"/>
              </a:ext>
            </a:extLst>
          </p:cNvPr>
          <p:cNvSpPr txBox="1"/>
          <p:nvPr userDrawn="1"/>
        </p:nvSpPr>
        <p:spPr>
          <a:xfrm>
            <a:off x="5465184" y="115055"/>
            <a:ext cx="1261632" cy="307777"/>
          </a:xfrm>
          <a:prstGeom prst="rect">
            <a:avLst/>
          </a:prstGeom>
          <a:noFill/>
        </p:spPr>
        <p:txBody>
          <a:bodyPr wrap="square" rtlCol="0">
            <a:spAutoFit/>
          </a:bodyPr>
          <a:lstStyle/>
          <a:p>
            <a:pPr algn="ctr"/>
            <a:r>
              <a:rPr lang="en-US" sz="14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Tree>
    <p:extLst>
      <p:ext uri="{BB962C8B-B14F-4D97-AF65-F5344CB8AC3E}">
        <p14:creationId xmlns:p14="http://schemas.microsoft.com/office/powerpoint/2010/main" val="6613496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F5F7554-38B1-48BE-91E4-43BCAA8E8FD1}"/>
              </a:ext>
            </a:extLst>
          </p:cNvPr>
          <p:cNvSpPr>
            <a:spLocks noGrp="1"/>
          </p:cNvSpPr>
          <p:nvPr>
            <p:ph type="pic" sz="quarter" idx="13"/>
          </p:nvPr>
        </p:nvSpPr>
        <p:spPr>
          <a:xfrm>
            <a:off x="6091625" y="495300"/>
            <a:ext cx="5604345" cy="5870981"/>
          </a:xfrm>
          <a:custGeom>
            <a:avLst/>
            <a:gdLst>
              <a:gd name="connsiteX0" fmla="*/ 0 w 11210150"/>
              <a:gd name="connsiteY0" fmla="*/ 0 h 11741961"/>
              <a:gd name="connsiteX1" fmla="*/ 11210150 w 11210150"/>
              <a:gd name="connsiteY1" fmla="*/ 0 h 11741961"/>
              <a:gd name="connsiteX2" fmla="*/ 11210150 w 11210150"/>
              <a:gd name="connsiteY2" fmla="*/ 11741961 h 11741961"/>
              <a:gd name="connsiteX3" fmla="*/ 0 w 11210150"/>
              <a:gd name="connsiteY3" fmla="*/ 11741961 h 11741961"/>
            </a:gdLst>
            <a:ahLst/>
            <a:cxnLst>
              <a:cxn ang="0">
                <a:pos x="connsiteX0" y="connsiteY0"/>
              </a:cxn>
              <a:cxn ang="0">
                <a:pos x="connsiteX1" y="connsiteY1"/>
              </a:cxn>
              <a:cxn ang="0">
                <a:pos x="connsiteX2" y="connsiteY2"/>
              </a:cxn>
              <a:cxn ang="0">
                <a:pos x="connsiteX3" y="connsiteY3"/>
              </a:cxn>
            </a:cxnLst>
            <a:rect l="l" t="t" r="r" b="b"/>
            <a:pathLst>
              <a:path w="11210150" h="11741961">
                <a:moveTo>
                  <a:pt x="0" y="0"/>
                </a:moveTo>
                <a:lnTo>
                  <a:pt x="11210150" y="0"/>
                </a:lnTo>
                <a:lnTo>
                  <a:pt x="11210150" y="11741961"/>
                </a:lnTo>
                <a:lnTo>
                  <a:pt x="0" y="1174196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9409916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4260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0939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8_Custom Layout">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482A689-CC2A-4F2B-BAB9-2127EA08A0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740" y="0"/>
            <a:ext cx="12341479" cy="6858000"/>
          </a:xfrm>
          <a:prstGeom prst="rect">
            <a:avLst/>
          </a:prstGeom>
        </p:spPr>
      </p:pic>
      <p:sp>
        <p:nvSpPr>
          <p:cNvPr id="2" name="Slide Number Placeholder 5">
            <a:extLst>
              <a:ext uri="{FF2B5EF4-FFF2-40B4-BE49-F238E27FC236}">
                <a16:creationId xmlns:a16="http://schemas.microsoft.com/office/drawing/2014/main" id="{2E8DB23E-DC77-4E50-A38D-DDDDEEDB1A0B}"/>
              </a:ext>
            </a:extLst>
          </p:cNvPr>
          <p:cNvSpPr txBox="1">
            <a:spLocks/>
          </p:cNvSpPr>
          <p:nvPr userDrawn="1"/>
        </p:nvSpPr>
        <p:spPr>
          <a:xfrm>
            <a:off x="118816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3737B9C2-6A96-4E56-8A5F-50BC1EAA29D4}"/>
              </a:ext>
            </a:extLst>
          </p:cNvPr>
          <p:cNvSpPr txBox="1"/>
          <p:nvPr userDrawn="1"/>
        </p:nvSpPr>
        <p:spPr>
          <a:xfrm>
            <a:off x="10782272" y="6444039"/>
            <a:ext cx="1261632" cy="338554"/>
          </a:xfrm>
          <a:prstGeom prst="rect">
            <a:avLst/>
          </a:prstGeom>
          <a:noFill/>
        </p:spPr>
        <p:txBody>
          <a:bodyPr wrap="square" rtlCol="0">
            <a:spAutoFit/>
          </a:bodyPr>
          <a:lstStyle/>
          <a:p>
            <a:pPr algn="r"/>
            <a:r>
              <a:rPr lang="en-US" sz="1600" b="0">
                <a:solidFill>
                  <a:schemeClr val="accent1"/>
                </a:solidFill>
                <a:latin typeface="Open Sans" panose="020B0606030504020204" pitchFamily="34" charset="0"/>
                <a:ea typeface="Open Sans" panose="020B0606030504020204" pitchFamily="34" charset="0"/>
                <a:cs typeface="Open Sans" panose="020B0606030504020204" pitchFamily="34" charset="0"/>
              </a:rPr>
              <a:t>MASSIVE X</a:t>
            </a:r>
          </a:p>
        </p:txBody>
      </p:sp>
    </p:spTree>
    <p:extLst>
      <p:ext uri="{BB962C8B-B14F-4D97-AF65-F5344CB8AC3E}">
        <p14:creationId xmlns:p14="http://schemas.microsoft.com/office/powerpoint/2010/main" val="42442324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Custom Layout">
    <p:bg>
      <p:bgPr>
        <a:solidFill>
          <a:schemeClr val="bg1"/>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E8DB23E-DC77-4E50-A38D-DDDDEEDB1A0B}"/>
              </a:ext>
            </a:extLst>
          </p:cNvPr>
          <p:cNvSpPr txBox="1">
            <a:spLocks/>
          </p:cNvSpPr>
          <p:nvPr userDrawn="1"/>
        </p:nvSpPr>
        <p:spPr>
          <a:xfrm>
            <a:off x="118816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3737B9C2-6A96-4E56-8A5F-50BC1EAA29D4}"/>
              </a:ext>
            </a:extLst>
          </p:cNvPr>
          <p:cNvSpPr txBox="1"/>
          <p:nvPr userDrawn="1"/>
        </p:nvSpPr>
        <p:spPr>
          <a:xfrm>
            <a:off x="10782272" y="6444039"/>
            <a:ext cx="1261632" cy="338554"/>
          </a:xfrm>
          <a:prstGeom prst="rect">
            <a:avLst/>
          </a:prstGeom>
          <a:noFill/>
        </p:spPr>
        <p:txBody>
          <a:bodyPr wrap="square" rtlCol="0">
            <a:spAutoFit/>
          </a:bodyPr>
          <a:lstStyle/>
          <a:p>
            <a:pPr algn="r"/>
            <a:r>
              <a:rPr lang="en-US" sz="1600" b="0">
                <a:solidFill>
                  <a:schemeClr val="accent1"/>
                </a:solidFill>
                <a:latin typeface="Open Sans" panose="020B0606030504020204" pitchFamily="34" charset="0"/>
                <a:ea typeface="Open Sans" panose="020B0606030504020204" pitchFamily="34" charset="0"/>
                <a:cs typeface="Open Sans" panose="020B0606030504020204" pitchFamily="34" charset="0"/>
              </a:rPr>
              <a:t>MASSIVE X</a:t>
            </a:r>
          </a:p>
        </p:txBody>
      </p:sp>
    </p:spTree>
    <p:extLst>
      <p:ext uri="{BB962C8B-B14F-4D97-AF65-F5344CB8AC3E}">
        <p14:creationId xmlns:p14="http://schemas.microsoft.com/office/powerpoint/2010/main" val="9891691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54E2DCC9-7A91-43AF-A2ED-33E09E36BADD}"/>
              </a:ext>
            </a:extLst>
          </p:cNvPr>
          <p:cNvSpPr>
            <a:spLocks noGrp="1"/>
          </p:cNvSpPr>
          <p:nvPr>
            <p:ph type="pic" sz="quarter" idx="13"/>
          </p:nvPr>
        </p:nvSpPr>
        <p:spPr>
          <a:xfrm>
            <a:off x="4140576" y="1473322"/>
            <a:ext cx="3910848" cy="3911357"/>
          </a:xfrm>
          <a:custGeom>
            <a:avLst/>
            <a:gdLst>
              <a:gd name="connsiteX0" fmla="*/ 0 w 7822714"/>
              <a:gd name="connsiteY0" fmla="*/ 0 h 7822714"/>
              <a:gd name="connsiteX1" fmla="*/ 7822714 w 7822714"/>
              <a:gd name="connsiteY1" fmla="*/ 0 h 7822714"/>
              <a:gd name="connsiteX2" fmla="*/ 7822714 w 7822714"/>
              <a:gd name="connsiteY2" fmla="*/ 7822714 h 7822714"/>
              <a:gd name="connsiteX3" fmla="*/ 0 w 7822714"/>
              <a:gd name="connsiteY3" fmla="*/ 7822714 h 7822714"/>
            </a:gdLst>
            <a:ahLst/>
            <a:cxnLst>
              <a:cxn ang="0">
                <a:pos x="connsiteX0" y="connsiteY0"/>
              </a:cxn>
              <a:cxn ang="0">
                <a:pos x="connsiteX1" y="connsiteY1"/>
              </a:cxn>
              <a:cxn ang="0">
                <a:pos x="connsiteX2" y="connsiteY2"/>
              </a:cxn>
              <a:cxn ang="0">
                <a:pos x="connsiteX3" y="connsiteY3"/>
              </a:cxn>
            </a:cxnLst>
            <a:rect l="l" t="t" r="r" b="b"/>
            <a:pathLst>
              <a:path w="7822714" h="7822714">
                <a:moveTo>
                  <a:pt x="0" y="0"/>
                </a:moveTo>
                <a:lnTo>
                  <a:pt x="7822714" y="0"/>
                </a:lnTo>
                <a:lnTo>
                  <a:pt x="7822714" y="7822714"/>
                </a:lnTo>
                <a:lnTo>
                  <a:pt x="0" y="782271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TextBox 11">
            <a:extLst>
              <a:ext uri="{FF2B5EF4-FFF2-40B4-BE49-F238E27FC236}">
                <a16:creationId xmlns:a16="http://schemas.microsoft.com/office/drawing/2014/main" id="{C836E49E-6A53-4F4D-9EED-FA6EEC2123E3}"/>
              </a:ext>
            </a:extLst>
          </p:cNvPr>
          <p:cNvSpPr txBox="1"/>
          <p:nvPr userDrawn="1"/>
        </p:nvSpPr>
        <p:spPr>
          <a:xfrm>
            <a:off x="5465184" y="115055"/>
            <a:ext cx="1261632" cy="307777"/>
          </a:xfrm>
          <a:prstGeom prst="rect">
            <a:avLst/>
          </a:prstGeom>
          <a:noFill/>
        </p:spPr>
        <p:txBody>
          <a:bodyPr wrap="square" rtlCol="0">
            <a:spAutoFit/>
          </a:bodyPr>
          <a:lstStyle/>
          <a:p>
            <a:pPr algn="ctr"/>
            <a:r>
              <a:rPr lang="en-US" sz="14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Tree>
    <p:extLst>
      <p:ext uri="{BB962C8B-B14F-4D97-AF65-F5344CB8AC3E}">
        <p14:creationId xmlns:p14="http://schemas.microsoft.com/office/powerpoint/2010/main" val="27739952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9" name="Rectangle 28">
            <a:extLst>
              <a:ext uri="{FF2B5EF4-FFF2-40B4-BE49-F238E27FC236}">
                <a16:creationId xmlns:a16="http://schemas.microsoft.com/office/drawing/2014/main" id="{3C0BA415-90EF-494A-98BB-E4776AE09ABA}"/>
              </a:ext>
            </a:extLst>
          </p:cNvPr>
          <p:cNvSpPr/>
          <p:nvPr userDrawn="1"/>
        </p:nvSpPr>
        <p:spPr>
          <a:xfrm>
            <a:off x="727028" y="227883"/>
            <a:ext cx="1610876" cy="58782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C0763060-CCE9-4A96-A067-6AC27B7E80B1}"/>
              </a:ext>
            </a:extLst>
          </p:cNvPr>
          <p:cNvSpPr txBox="1"/>
          <p:nvPr userDrawn="1"/>
        </p:nvSpPr>
        <p:spPr>
          <a:xfrm>
            <a:off x="901650"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14" name="Picture Placeholder 13">
            <a:extLst>
              <a:ext uri="{FF2B5EF4-FFF2-40B4-BE49-F238E27FC236}">
                <a16:creationId xmlns:a16="http://schemas.microsoft.com/office/drawing/2014/main" id="{C411318C-4794-4780-B048-65BF2EFB2199}"/>
              </a:ext>
            </a:extLst>
          </p:cNvPr>
          <p:cNvSpPr>
            <a:spLocks noGrp="1"/>
          </p:cNvSpPr>
          <p:nvPr>
            <p:ph type="pic" sz="quarter" idx="12"/>
          </p:nvPr>
        </p:nvSpPr>
        <p:spPr>
          <a:xfrm>
            <a:off x="6096000" y="0"/>
            <a:ext cx="6096001" cy="68580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2193589" h="13716000">
                <a:moveTo>
                  <a:pt x="0" y="0"/>
                </a:moveTo>
                <a:lnTo>
                  <a:pt x="12193589" y="0"/>
                </a:lnTo>
                <a:lnTo>
                  <a:pt x="12193589" y="13716000"/>
                </a:lnTo>
                <a:lnTo>
                  <a:pt x="0" y="13716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ED062986-BE9C-4DF7-95D3-186FF46BE184}"/>
              </a:ext>
            </a:extLst>
          </p:cNvPr>
          <p:cNvSpPr>
            <a:spLocks noGrp="1"/>
          </p:cNvSpPr>
          <p:nvPr>
            <p:ph type="pic" sz="quarter" idx="13"/>
          </p:nvPr>
        </p:nvSpPr>
        <p:spPr>
          <a:xfrm>
            <a:off x="4506893" y="1839686"/>
            <a:ext cx="3178215" cy="3178629"/>
          </a:xfrm>
          <a:custGeom>
            <a:avLst/>
            <a:gdLst>
              <a:gd name="connsiteX0" fmla="*/ 2180666 w 6357257"/>
              <a:gd name="connsiteY0" fmla="*/ 0 h 6357257"/>
              <a:gd name="connsiteX1" fmla="*/ 4176591 w 6357257"/>
              <a:gd name="connsiteY1" fmla="*/ 0 h 6357257"/>
              <a:gd name="connsiteX2" fmla="*/ 6357257 w 6357257"/>
              <a:gd name="connsiteY2" fmla="*/ 2180666 h 6357257"/>
              <a:gd name="connsiteX3" fmla="*/ 6357257 w 6357257"/>
              <a:gd name="connsiteY3" fmla="*/ 4176591 h 6357257"/>
              <a:gd name="connsiteX4" fmla="*/ 4176591 w 6357257"/>
              <a:gd name="connsiteY4" fmla="*/ 6357257 h 6357257"/>
              <a:gd name="connsiteX5" fmla="*/ 2180666 w 6357257"/>
              <a:gd name="connsiteY5" fmla="*/ 6357257 h 6357257"/>
              <a:gd name="connsiteX6" fmla="*/ 0 w 6357257"/>
              <a:gd name="connsiteY6" fmla="*/ 4176591 h 6357257"/>
              <a:gd name="connsiteX7" fmla="*/ 0 w 6357257"/>
              <a:gd name="connsiteY7" fmla="*/ 2180666 h 6357257"/>
              <a:gd name="connsiteX8" fmla="*/ 2180666 w 6357257"/>
              <a:gd name="connsiteY8" fmla="*/ 0 h 63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7257" h="6357257">
                <a:moveTo>
                  <a:pt x="2180666" y="0"/>
                </a:moveTo>
                <a:lnTo>
                  <a:pt x="4176591" y="0"/>
                </a:lnTo>
                <a:cubicBezTo>
                  <a:pt x="5380940" y="0"/>
                  <a:pt x="6357257" y="976317"/>
                  <a:pt x="6357257" y="2180666"/>
                </a:cubicBezTo>
                <a:lnTo>
                  <a:pt x="6357257" y="4176591"/>
                </a:lnTo>
                <a:cubicBezTo>
                  <a:pt x="6357257" y="5380940"/>
                  <a:pt x="5380940" y="6357257"/>
                  <a:pt x="4176591" y="6357257"/>
                </a:cubicBezTo>
                <a:lnTo>
                  <a:pt x="2180666" y="6357257"/>
                </a:lnTo>
                <a:cubicBezTo>
                  <a:pt x="976317" y="6357257"/>
                  <a:pt x="0" y="5380940"/>
                  <a:pt x="0" y="4176591"/>
                </a:cubicBezTo>
                <a:lnTo>
                  <a:pt x="0" y="2180666"/>
                </a:lnTo>
                <a:cubicBezTo>
                  <a:pt x="0" y="976317"/>
                  <a:pt x="976317" y="0"/>
                  <a:pt x="218066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14483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300" fill="hold"/>
                                        <p:tgtEl>
                                          <p:spTgt spid="20"/>
                                        </p:tgtEl>
                                        <p:attrNameLst>
                                          <p:attrName>ppt_x</p:attrName>
                                        </p:attrNameLst>
                                      </p:cBhvr>
                                      <p:tavLst>
                                        <p:tav tm="0">
                                          <p:val>
                                            <p:strVal val="1+#ppt_w/2"/>
                                          </p:val>
                                        </p:tav>
                                        <p:tav tm="100000">
                                          <p:val>
                                            <p:strVal val="#ppt_x"/>
                                          </p:val>
                                        </p:tav>
                                      </p:tavLst>
                                    </p:anim>
                                    <p:anim calcmode="lin" valueType="num">
                                      <p:cBhvr additive="base">
                                        <p:cTn id="8" dur="13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300" fill="hold"/>
                                        <p:tgtEl>
                                          <p:spTgt spid="14"/>
                                        </p:tgtEl>
                                        <p:attrNameLst>
                                          <p:attrName>ppt_x</p:attrName>
                                        </p:attrNameLst>
                                      </p:cBhvr>
                                      <p:tavLst>
                                        <p:tav tm="0">
                                          <p:val>
                                            <p:strVal val="1+#ppt_w/2"/>
                                          </p:val>
                                        </p:tav>
                                        <p:tav tm="100000">
                                          <p:val>
                                            <p:strVal val="#ppt_x"/>
                                          </p:val>
                                        </p:tav>
                                      </p:tavLst>
                                    </p:anim>
                                    <p:anim calcmode="lin" valueType="num">
                                      <p:cBhvr additive="base">
                                        <p:cTn id="12" dur="13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1792505"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1792504"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1792505"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1837176"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9" name="Rectangle 28">
            <a:extLst>
              <a:ext uri="{FF2B5EF4-FFF2-40B4-BE49-F238E27FC236}">
                <a16:creationId xmlns:a16="http://schemas.microsoft.com/office/drawing/2014/main" id="{3C0BA415-90EF-494A-98BB-E4776AE09ABA}"/>
              </a:ext>
            </a:extLst>
          </p:cNvPr>
          <p:cNvSpPr/>
          <p:nvPr userDrawn="1"/>
        </p:nvSpPr>
        <p:spPr>
          <a:xfrm>
            <a:off x="9912533" y="227883"/>
            <a:ext cx="1610876" cy="58782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C0763060-CCE9-4A96-A067-6AC27B7E80B1}"/>
              </a:ext>
            </a:extLst>
          </p:cNvPr>
          <p:cNvSpPr txBox="1"/>
          <p:nvPr userDrawn="1"/>
        </p:nvSpPr>
        <p:spPr>
          <a:xfrm>
            <a:off x="10087155"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14" name="Picture Placeholder 13">
            <a:extLst>
              <a:ext uri="{FF2B5EF4-FFF2-40B4-BE49-F238E27FC236}">
                <a16:creationId xmlns:a16="http://schemas.microsoft.com/office/drawing/2014/main" id="{C411318C-4794-4780-B048-65BF2EFB2199}"/>
              </a:ext>
            </a:extLst>
          </p:cNvPr>
          <p:cNvSpPr>
            <a:spLocks noGrp="1"/>
          </p:cNvSpPr>
          <p:nvPr>
            <p:ph type="pic" sz="quarter" idx="12"/>
          </p:nvPr>
        </p:nvSpPr>
        <p:spPr>
          <a:xfrm>
            <a:off x="3048000" y="0"/>
            <a:ext cx="6096001" cy="68580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2193589" h="13716000">
                <a:moveTo>
                  <a:pt x="0" y="0"/>
                </a:moveTo>
                <a:lnTo>
                  <a:pt x="12193589" y="0"/>
                </a:lnTo>
                <a:lnTo>
                  <a:pt x="12193589" y="13716000"/>
                </a:lnTo>
                <a:lnTo>
                  <a:pt x="0" y="13716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ED062986-BE9C-4DF7-95D3-186FF46BE184}"/>
              </a:ext>
            </a:extLst>
          </p:cNvPr>
          <p:cNvSpPr>
            <a:spLocks noGrp="1"/>
          </p:cNvSpPr>
          <p:nvPr>
            <p:ph type="pic" sz="quarter" idx="13"/>
          </p:nvPr>
        </p:nvSpPr>
        <p:spPr>
          <a:xfrm>
            <a:off x="4506893" y="1839686"/>
            <a:ext cx="3178215" cy="3178629"/>
          </a:xfrm>
          <a:custGeom>
            <a:avLst/>
            <a:gdLst>
              <a:gd name="connsiteX0" fmla="*/ 2180666 w 6357257"/>
              <a:gd name="connsiteY0" fmla="*/ 0 h 6357257"/>
              <a:gd name="connsiteX1" fmla="*/ 4176591 w 6357257"/>
              <a:gd name="connsiteY1" fmla="*/ 0 h 6357257"/>
              <a:gd name="connsiteX2" fmla="*/ 6357257 w 6357257"/>
              <a:gd name="connsiteY2" fmla="*/ 2180666 h 6357257"/>
              <a:gd name="connsiteX3" fmla="*/ 6357257 w 6357257"/>
              <a:gd name="connsiteY3" fmla="*/ 4176591 h 6357257"/>
              <a:gd name="connsiteX4" fmla="*/ 4176591 w 6357257"/>
              <a:gd name="connsiteY4" fmla="*/ 6357257 h 6357257"/>
              <a:gd name="connsiteX5" fmla="*/ 2180666 w 6357257"/>
              <a:gd name="connsiteY5" fmla="*/ 6357257 h 6357257"/>
              <a:gd name="connsiteX6" fmla="*/ 0 w 6357257"/>
              <a:gd name="connsiteY6" fmla="*/ 4176591 h 6357257"/>
              <a:gd name="connsiteX7" fmla="*/ 0 w 6357257"/>
              <a:gd name="connsiteY7" fmla="*/ 2180666 h 6357257"/>
              <a:gd name="connsiteX8" fmla="*/ 2180666 w 6357257"/>
              <a:gd name="connsiteY8" fmla="*/ 0 h 63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7257" h="6357257">
                <a:moveTo>
                  <a:pt x="2180666" y="0"/>
                </a:moveTo>
                <a:lnTo>
                  <a:pt x="4176591" y="0"/>
                </a:lnTo>
                <a:cubicBezTo>
                  <a:pt x="5380940" y="0"/>
                  <a:pt x="6357257" y="976317"/>
                  <a:pt x="6357257" y="2180666"/>
                </a:cubicBezTo>
                <a:lnTo>
                  <a:pt x="6357257" y="4176591"/>
                </a:lnTo>
                <a:cubicBezTo>
                  <a:pt x="6357257" y="5380940"/>
                  <a:pt x="5380940" y="6357257"/>
                  <a:pt x="4176591" y="6357257"/>
                </a:cubicBezTo>
                <a:lnTo>
                  <a:pt x="2180666" y="6357257"/>
                </a:lnTo>
                <a:cubicBezTo>
                  <a:pt x="976317" y="6357257"/>
                  <a:pt x="0" y="5380940"/>
                  <a:pt x="0" y="4176591"/>
                </a:cubicBezTo>
                <a:lnTo>
                  <a:pt x="0" y="2180666"/>
                </a:lnTo>
                <a:cubicBezTo>
                  <a:pt x="0" y="976317"/>
                  <a:pt x="976317" y="0"/>
                  <a:pt x="218066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4009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8" decel="100000" fill="hold" grpId="0" nodeType="withEffect">
                                  <p:stCondLst>
                                    <p:cond delay="60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1500" fill="hold"/>
                                        <p:tgtEl>
                                          <p:spTgt spid="14"/>
                                        </p:tgtEl>
                                        <p:attrNameLst>
                                          <p:attrName>ppt_x</p:attrName>
                                        </p:attrNameLst>
                                      </p:cBhvr>
                                      <p:tavLst>
                                        <p:tav tm="0">
                                          <p:val>
                                            <p:strVal val="0-#ppt_w/2"/>
                                          </p:val>
                                        </p:tav>
                                        <p:tav tm="100000">
                                          <p:val>
                                            <p:strVal val="#ppt_x"/>
                                          </p:val>
                                        </p:tav>
                                      </p:tavLst>
                                    </p:anim>
                                    <p:anim calcmode="lin" valueType="num">
                                      <p:cBhvr additive="base">
                                        <p:cTn id="11" dur="1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5562B8-40F2-4731-9234-F72F7B0C8FA9}"/>
              </a:ext>
            </a:extLst>
          </p:cNvPr>
          <p:cNvSpPr/>
          <p:nvPr userDrawn="1"/>
        </p:nvSpPr>
        <p:spPr>
          <a:xfrm rot="5400000">
            <a:off x="5941864" y="-5484724"/>
            <a:ext cx="491719" cy="114611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9B4CB942-6ECB-49C3-BCDF-B7B7905525F3}"/>
              </a:ext>
            </a:extLst>
          </p:cNvPr>
          <p:cNvSpPr/>
          <p:nvPr userDrawn="1"/>
        </p:nvSpPr>
        <p:spPr>
          <a:xfrm rot="5400000">
            <a:off x="6078711" y="744711"/>
            <a:ext cx="491719" cy="117348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1792505"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1792504"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1792505"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1837176"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9" name="Rectangle 28">
            <a:extLst>
              <a:ext uri="{FF2B5EF4-FFF2-40B4-BE49-F238E27FC236}">
                <a16:creationId xmlns:a16="http://schemas.microsoft.com/office/drawing/2014/main" id="{3C0BA415-90EF-494A-98BB-E4776AE09ABA}"/>
              </a:ext>
            </a:extLst>
          </p:cNvPr>
          <p:cNvSpPr/>
          <p:nvPr userDrawn="1"/>
        </p:nvSpPr>
        <p:spPr>
          <a:xfrm>
            <a:off x="9912533" y="227883"/>
            <a:ext cx="1610876" cy="58782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C0763060-CCE9-4A96-A067-6AC27B7E80B1}"/>
              </a:ext>
            </a:extLst>
          </p:cNvPr>
          <p:cNvSpPr txBox="1"/>
          <p:nvPr userDrawn="1"/>
        </p:nvSpPr>
        <p:spPr>
          <a:xfrm>
            <a:off x="10087155"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14" name="Picture Placeholder 13">
            <a:extLst>
              <a:ext uri="{FF2B5EF4-FFF2-40B4-BE49-F238E27FC236}">
                <a16:creationId xmlns:a16="http://schemas.microsoft.com/office/drawing/2014/main" id="{C411318C-4794-4780-B048-65BF2EFB2199}"/>
              </a:ext>
            </a:extLst>
          </p:cNvPr>
          <p:cNvSpPr>
            <a:spLocks noGrp="1"/>
          </p:cNvSpPr>
          <p:nvPr>
            <p:ph type="pic" sz="quarter" idx="12"/>
          </p:nvPr>
        </p:nvSpPr>
        <p:spPr>
          <a:xfrm>
            <a:off x="-1" y="0"/>
            <a:ext cx="6096001" cy="68580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2193589" h="13716000">
                <a:moveTo>
                  <a:pt x="0" y="0"/>
                </a:moveTo>
                <a:lnTo>
                  <a:pt x="12193589" y="0"/>
                </a:lnTo>
                <a:lnTo>
                  <a:pt x="12193589" y="13716000"/>
                </a:lnTo>
                <a:lnTo>
                  <a:pt x="0" y="13716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ED062986-BE9C-4DF7-95D3-186FF46BE184}"/>
              </a:ext>
            </a:extLst>
          </p:cNvPr>
          <p:cNvSpPr>
            <a:spLocks noGrp="1"/>
          </p:cNvSpPr>
          <p:nvPr>
            <p:ph type="pic" sz="quarter" idx="13"/>
          </p:nvPr>
        </p:nvSpPr>
        <p:spPr>
          <a:xfrm>
            <a:off x="4506893" y="1839686"/>
            <a:ext cx="3178215" cy="3178629"/>
          </a:xfrm>
          <a:custGeom>
            <a:avLst/>
            <a:gdLst>
              <a:gd name="connsiteX0" fmla="*/ 2180666 w 6357257"/>
              <a:gd name="connsiteY0" fmla="*/ 0 h 6357257"/>
              <a:gd name="connsiteX1" fmla="*/ 4176591 w 6357257"/>
              <a:gd name="connsiteY1" fmla="*/ 0 h 6357257"/>
              <a:gd name="connsiteX2" fmla="*/ 6357257 w 6357257"/>
              <a:gd name="connsiteY2" fmla="*/ 2180666 h 6357257"/>
              <a:gd name="connsiteX3" fmla="*/ 6357257 w 6357257"/>
              <a:gd name="connsiteY3" fmla="*/ 4176591 h 6357257"/>
              <a:gd name="connsiteX4" fmla="*/ 4176591 w 6357257"/>
              <a:gd name="connsiteY4" fmla="*/ 6357257 h 6357257"/>
              <a:gd name="connsiteX5" fmla="*/ 2180666 w 6357257"/>
              <a:gd name="connsiteY5" fmla="*/ 6357257 h 6357257"/>
              <a:gd name="connsiteX6" fmla="*/ 0 w 6357257"/>
              <a:gd name="connsiteY6" fmla="*/ 4176591 h 6357257"/>
              <a:gd name="connsiteX7" fmla="*/ 0 w 6357257"/>
              <a:gd name="connsiteY7" fmla="*/ 2180666 h 6357257"/>
              <a:gd name="connsiteX8" fmla="*/ 2180666 w 6357257"/>
              <a:gd name="connsiteY8" fmla="*/ 0 h 63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7257" h="6357257">
                <a:moveTo>
                  <a:pt x="2180666" y="0"/>
                </a:moveTo>
                <a:lnTo>
                  <a:pt x="4176591" y="0"/>
                </a:lnTo>
                <a:cubicBezTo>
                  <a:pt x="5380940" y="0"/>
                  <a:pt x="6357257" y="976317"/>
                  <a:pt x="6357257" y="2180666"/>
                </a:cubicBezTo>
                <a:lnTo>
                  <a:pt x="6357257" y="4176591"/>
                </a:lnTo>
                <a:cubicBezTo>
                  <a:pt x="6357257" y="5380940"/>
                  <a:pt x="5380940" y="6357257"/>
                  <a:pt x="4176591" y="6357257"/>
                </a:cubicBezTo>
                <a:lnTo>
                  <a:pt x="2180666" y="6357257"/>
                </a:lnTo>
                <a:cubicBezTo>
                  <a:pt x="976317" y="6357257"/>
                  <a:pt x="0" y="5380940"/>
                  <a:pt x="0" y="4176591"/>
                </a:cubicBezTo>
                <a:lnTo>
                  <a:pt x="0" y="2180666"/>
                </a:lnTo>
                <a:cubicBezTo>
                  <a:pt x="0" y="976317"/>
                  <a:pt x="976317" y="0"/>
                  <a:pt x="218066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3650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4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6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6" name="Picture Placeholder 18">
            <a:extLst>
              <a:ext uri="{FF2B5EF4-FFF2-40B4-BE49-F238E27FC236}">
                <a16:creationId xmlns:a16="http://schemas.microsoft.com/office/drawing/2014/main" id="{6884AB12-9032-475A-82B0-6E1C4050A8A6}"/>
              </a:ext>
            </a:extLst>
          </p:cNvPr>
          <p:cNvSpPr>
            <a:spLocks noGrp="1"/>
          </p:cNvSpPr>
          <p:nvPr>
            <p:ph type="pic" sz="quarter" idx="12"/>
          </p:nvPr>
        </p:nvSpPr>
        <p:spPr>
          <a:xfrm>
            <a:off x="3334213" y="665692"/>
            <a:ext cx="5523574" cy="5526617"/>
          </a:xfrm>
          <a:custGeom>
            <a:avLst/>
            <a:gdLst>
              <a:gd name="connsiteX0" fmla="*/ 2834837 w 5669673"/>
              <a:gd name="connsiteY0" fmla="*/ 0 h 5672056"/>
              <a:gd name="connsiteX1" fmla="*/ 4522327 w 5669673"/>
              <a:gd name="connsiteY1" fmla="*/ 698944 h 5672056"/>
              <a:gd name="connsiteX2" fmla="*/ 4971023 w 5669673"/>
              <a:gd name="connsiteY2" fmla="*/ 1147830 h 5672056"/>
              <a:gd name="connsiteX3" fmla="*/ 4971023 w 5669673"/>
              <a:gd name="connsiteY3" fmla="*/ 4524228 h 5672056"/>
              <a:gd name="connsiteX4" fmla="*/ 4522327 w 5669673"/>
              <a:gd name="connsiteY4" fmla="*/ 4973113 h 5672056"/>
              <a:gd name="connsiteX5" fmla="*/ 1147346 w 5669673"/>
              <a:gd name="connsiteY5" fmla="*/ 4973113 h 5672056"/>
              <a:gd name="connsiteX6" fmla="*/ 698650 w 5669673"/>
              <a:gd name="connsiteY6" fmla="*/ 4524228 h 5672056"/>
              <a:gd name="connsiteX7" fmla="*/ 698650 w 5669673"/>
              <a:gd name="connsiteY7" fmla="*/ 1147830 h 5672056"/>
              <a:gd name="connsiteX8" fmla="*/ 1147346 w 5669673"/>
              <a:gd name="connsiteY8" fmla="*/ 698944 h 5672056"/>
              <a:gd name="connsiteX9" fmla="*/ 2834837 w 5669673"/>
              <a:gd name="connsiteY9" fmla="*/ 0 h 567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9673" h="5672056">
                <a:moveTo>
                  <a:pt x="2834837" y="0"/>
                </a:moveTo>
                <a:cubicBezTo>
                  <a:pt x="3445698" y="0"/>
                  <a:pt x="4056560" y="232981"/>
                  <a:pt x="4522327" y="698944"/>
                </a:cubicBezTo>
                <a:cubicBezTo>
                  <a:pt x="4971023" y="1147830"/>
                  <a:pt x="4971023" y="1147830"/>
                  <a:pt x="4971023" y="1147830"/>
                </a:cubicBezTo>
                <a:cubicBezTo>
                  <a:pt x="5902557" y="2079754"/>
                  <a:pt x="5902557" y="3592303"/>
                  <a:pt x="4971023" y="4524228"/>
                </a:cubicBezTo>
                <a:cubicBezTo>
                  <a:pt x="4522327" y="4973113"/>
                  <a:pt x="4522327" y="4973113"/>
                  <a:pt x="4522327" y="4973113"/>
                </a:cubicBezTo>
                <a:cubicBezTo>
                  <a:pt x="3590793" y="5905038"/>
                  <a:pt x="2078880" y="5905038"/>
                  <a:pt x="1147346" y="4973113"/>
                </a:cubicBezTo>
                <a:cubicBezTo>
                  <a:pt x="698650" y="4524228"/>
                  <a:pt x="698650" y="4524228"/>
                  <a:pt x="698650" y="4524228"/>
                </a:cubicBezTo>
                <a:cubicBezTo>
                  <a:pt x="-232884" y="3592303"/>
                  <a:pt x="-232884" y="2079754"/>
                  <a:pt x="698650" y="1147830"/>
                </a:cubicBezTo>
                <a:cubicBezTo>
                  <a:pt x="1147346" y="698944"/>
                  <a:pt x="1147346" y="698944"/>
                  <a:pt x="1147346" y="698944"/>
                </a:cubicBezTo>
                <a:cubicBezTo>
                  <a:pt x="1613113" y="232981"/>
                  <a:pt x="2223975" y="0"/>
                  <a:pt x="2834837"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a:extLst>
              <a:ext uri="{FF2B5EF4-FFF2-40B4-BE49-F238E27FC236}">
                <a16:creationId xmlns:a16="http://schemas.microsoft.com/office/drawing/2014/main" id="{12A7B87B-45E7-4AE7-9E9F-48F570D39556}"/>
              </a:ext>
            </a:extLst>
          </p:cNvPr>
          <p:cNvSpPr/>
          <p:nvPr userDrawn="1"/>
        </p:nvSpPr>
        <p:spPr>
          <a:xfrm>
            <a:off x="11700345" y="0"/>
            <a:ext cx="491655"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24" name="Straight Connector 23">
            <a:extLst>
              <a:ext uri="{FF2B5EF4-FFF2-40B4-BE49-F238E27FC236}">
                <a16:creationId xmlns:a16="http://schemas.microsoft.com/office/drawing/2014/main" id="{DE83E7B4-D919-418E-8C79-FE532F656603}"/>
              </a:ext>
            </a:extLst>
          </p:cNvPr>
          <p:cNvCxnSpPr/>
          <p:nvPr userDrawn="1"/>
        </p:nvCxnSpPr>
        <p:spPr>
          <a:xfrm>
            <a:off x="120026" y="152363"/>
            <a:ext cx="238296"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D18541-68C2-4DF9-AC8A-1ECB0677CF50}"/>
              </a:ext>
            </a:extLst>
          </p:cNvPr>
          <p:cNvCxnSpPr>
            <a:cxnSpLocks/>
          </p:cNvCxnSpPr>
          <p:nvPr userDrawn="1"/>
        </p:nvCxnSpPr>
        <p:spPr>
          <a:xfrm>
            <a:off x="120026" y="227882"/>
            <a:ext cx="101742"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6FCAEE-47CD-4C71-94C3-830250430BF7}"/>
              </a:ext>
            </a:extLst>
          </p:cNvPr>
          <p:cNvCxnSpPr>
            <a:cxnSpLocks/>
          </p:cNvCxnSpPr>
          <p:nvPr userDrawn="1"/>
        </p:nvCxnSpPr>
        <p:spPr>
          <a:xfrm>
            <a:off x="120026" y="303402"/>
            <a:ext cx="181333" cy="0"/>
          </a:xfrm>
          <a:prstGeom prst="line">
            <a:avLst/>
          </a:prstGeom>
          <a:ln w="508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920F7B99-6DE8-4F59-95D2-587A27CB4EB8}"/>
              </a:ext>
            </a:extLst>
          </p:cNvPr>
          <p:cNvSpPr txBox="1">
            <a:spLocks/>
          </p:cNvSpPr>
          <p:nvPr userDrawn="1"/>
        </p:nvSpPr>
        <p:spPr>
          <a:xfrm>
            <a:off x="164697" y="6458689"/>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chemeClr val="tx1">
                  <a:lumMod val="90000"/>
                  <a:lumOff val="1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9" name="Rectangle: Rounded Corners 28">
            <a:extLst>
              <a:ext uri="{FF2B5EF4-FFF2-40B4-BE49-F238E27FC236}">
                <a16:creationId xmlns:a16="http://schemas.microsoft.com/office/drawing/2014/main" id="{3C0BA415-90EF-494A-98BB-E4776AE09ABA}"/>
              </a:ext>
            </a:extLst>
          </p:cNvPr>
          <p:cNvSpPr/>
          <p:nvPr userDrawn="1"/>
        </p:nvSpPr>
        <p:spPr>
          <a:xfrm>
            <a:off x="727028" y="227883"/>
            <a:ext cx="1610876" cy="587829"/>
          </a:xfrm>
          <a:prstGeom prst="roundRect">
            <a:avLst>
              <a:gd name="adj" fmla="val 50000"/>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8" name="TextBox 27">
            <a:extLst>
              <a:ext uri="{FF2B5EF4-FFF2-40B4-BE49-F238E27FC236}">
                <a16:creationId xmlns:a16="http://schemas.microsoft.com/office/drawing/2014/main" id="{C0763060-CCE9-4A96-A067-6AC27B7E80B1}"/>
              </a:ext>
            </a:extLst>
          </p:cNvPr>
          <p:cNvSpPr txBox="1"/>
          <p:nvPr userDrawn="1"/>
        </p:nvSpPr>
        <p:spPr>
          <a:xfrm>
            <a:off x="901650" y="375603"/>
            <a:ext cx="1261632" cy="338554"/>
          </a:xfrm>
          <a:prstGeom prst="rect">
            <a:avLst/>
          </a:prstGeom>
          <a:noFill/>
        </p:spPr>
        <p:txBody>
          <a:bodyPr wrap="square" rtlCol="0">
            <a:spAutoFit/>
          </a:bodyPr>
          <a:lstStyle/>
          <a:p>
            <a:pPr algn="ctr"/>
            <a:r>
              <a:rPr lang="en-US" sz="1600" b="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20" name="Picture Placeholder 19">
            <a:extLst>
              <a:ext uri="{FF2B5EF4-FFF2-40B4-BE49-F238E27FC236}">
                <a16:creationId xmlns:a16="http://schemas.microsoft.com/office/drawing/2014/main" id="{ED062986-BE9C-4DF7-95D3-186FF46BE184}"/>
              </a:ext>
            </a:extLst>
          </p:cNvPr>
          <p:cNvSpPr>
            <a:spLocks noGrp="1"/>
          </p:cNvSpPr>
          <p:nvPr>
            <p:ph type="pic" sz="quarter" idx="13"/>
          </p:nvPr>
        </p:nvSpPr>
        <p:spPr>
          <a:xfrm flipV="1">
            <a:off x="4506893" y="1839686"/>
            <a:ext cx="3178215" cy="3178629"/>
          </a:xfrm>
          <a:custGeom>
            <a:avLst/>
            <a:gdLst>
              <a:gd name="connsiteX0" fmla="*/ 2180666 w 6357257"/>
              <a:gd name="connsiteY0" fmla="*/ 0 h 6357257"/>
              <a:gd name="connsiteX1" fmla="*/ 4176591 w 6357257"/>
              <a:gd name="connsiteY1" fmla="*/ 0 h 6357257"/>
              <a:gd name="connsiteX2" fmla="*/ 6357257 w 6357257"/>
              <a:gd name="connsiteY2" fmla="*/ 2180666 h 6357257"/>
              <a:gd name="connsiteX3" fmla="*/ 6357257 w 6357257"/>
              <a:gd name="connsiteY3" fmla="*/ 4176591 h 6357257"/>
              <a:gd name="connsiteX4" fmla="*/ 4176591 w 6357257"/>
              <a:gd name="connsiteY4" fmla="*/ 6357257 h 6357257"/>
              <a:gd name="connsiteX5" fmla="*/ 2180666 w 6357257"/>
              <a:gd name="connsiteY5" fmla="*/ 6357257 h 6357257"/>
              <a:gd name="connsiteX6" fmla="*/ 0 w 6357257"/>
              <a:gd name="connsiteY6" fmla="*/ 4176591 h 6357257"/>
              <a:gd name="connsiteX7" fmla="*/ 0 w 6357257"/>
              <a:gd name="connsiteY7" fmla="*/ 2180666 h 6357257"/>
              <a:gd name="connsiteX8" fmla="*/ 2180666 w 6357257"/>
              <a:gd name="connsiteY8" fmla="*/ 0 h 63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7257" h="6357257">
                <a:moveTo>
                  <a:pt x="2180666" y="0"/>
                </a:moveTo>
                <a:lnTo>
                  <a:pt x="4176591" y="0"/>
                </a:lnTo>
                <a:cubicBezTo>
                  <a:pt x="5380940" y="0"/>
                  <a:pt x="6357257" y="976317"/>
                  <a:pt x="6357257" y="2180666"/>
                </a:cubicBezTo>
                <a:lnTo>
                  <a:pt x="6357257" y="4176591"/>
                </a:lnTo>
                <a:cubicBezTo>
                  <a:pt x="6357257" y="5380940"/>
                  <a:pt x="5380940" y="6357257"/>
                  <a:pt x="4176591" y="6357257"/>
                </a:cubicBezTo>
                <a:lnTo>
                  <a:pt x="2180666" y="6357257"/>
                </a:lnTo>
                <a:cubicBezTo>
                  <a:pt x="976317" y="6357257"/>
                  <a:pt x="0" y="5380940"/>
                  <a:pt x="0" y="4176591"/>
                </a:cubicBezTo>
                <a:lnTo>
                  <a:pt x="0" y="2180666"/>
                </a:lnTo>
                <a:cubicBezTo>
                  <a:pt x="0" y="976317"/>
                  <a:pt x="976317" y="0"/>
                  <a:pt x="218066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592673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AEA7C05D-F1DC-463F-989D-14FCC661B2EC}"/>
              </a:ext>
            </a:extLst>
          </p:cNvPr>
          <p:cNvSpPr>
            <a:spLocks noGrp="1"/>
          </p:cNvSpPr>
          <p:nvPr>
            <p:ph type="pic" sz="quarter" idx="12"/>
          </p:nvPr>
        </p:nvSpPr>
        <p:spPr>
          <a:xfrm>
            <a:off x="3775479" y="887538"/>
            <a:ext cx="1673783" cy="1674705"/>
          </a:xfrm>
          <a:custGeom>
            <a:avLst/>
            <a:gdLst>
              <a:gd name="connsiteX0" fmla="*/ 1674001 w 3348002"/>
              <a:gd name="connsiteY0" fmla="*/ 0 h 3349409"/>
              <a:gd name="connsiteX1" fmla="*/ 2670482 w 3348002"/>
              <a:gd name="connsiteY1" fmla="*/ 412733 h 3349409"/>
              <a:gd name="connsiteX2" fmla="*/ 2935442 w 3348002"/>
              <a:gd name="connsiteY2" fmla="*/ 677805 h 3349409"/>
              <a:gd name="connsiteX3" fmla="*/ 2935442 w 3348002"/>
              <a:gd name="connsiteY3" fmla="*/ 2671604 h 3349409"/>
              <a:gd name="connsiteX4" fmla="*/ 2670482 w 3348002"/>
              <a:gd name="connsiteY4" fmla="*/ 2936676 h 3349409"/>
              <a:gd name="connsiteX5" fmla="*/ 677520 w 3348002"/>
              <a:gd name="connsiteY5" fmla="*/ 2936676 h 3349409"/>
              <a:gd name="connsiteX6" fmla="*/ 412560 w 3348002"/>
              <a:gd name="connsiteY6" fmla="*/ 2671604 h 3349409"/>
              <a:gd name="connsiteX7" fmla="*/ 412560 w 3348002"/>
              <a:gd name="connsiteY7" fmla="*/ 677805 h 3349409"/>
              <a:gd name="connsiteX8" fmla="*/ 677520 w 3348002"/>
              <a:gd name="connsiteY8" fmla="*/ 412733 h 3349409"/>
              <a:gd name="connsiteX9" fmla="*/ 1674001 w 3348002"/>
              <a:gd name="connsiteY9" fmla="*/ 0 h 3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002" h="3349409">
                <a:moveTo>
                  <a:pt x="1674001" y="0"/>
                </a:moveTo>
                <a:cubicBezTo>
                  <a:pt x="2034722" y="0"/>
                  <a:pt x="2395442" y="137578"/>
                  <a:pt x="2670482" y="412733"/>
                </a:cubicBezTo>
                <a:cubicBezTo>
                  <a:pt x="2935442" y="677805"/>
                  <a:pt x="2935442" y="677805"/>
                  <a:pt x="2935442" y="677805"/>
                </a:cubicBezTo>
                <a:cubicBezTo>
                  <a:pt x="3485523" y="1228117"/>
                  <a:pt x="3485523" y="2121293"/>
                  <a:pt x="2935442" y="2671604"/>
                </a:cubicBezTo>
                <a:cubicBezTo>
                  <a:pt x="2670482" y="2936676"/>
                  <a:pt x="2670482" y="2936676"/>
                  <a:pt x="2670482" y="2936676"/>
                </a:cubicBezTo>
                <a:cubicBezTo>
                  <a:pt x="2120402" y="3486987"/>
                  <a:pt x="1227600" y="3486987"/>
                  <a:pt x="677520" y="2936676"/>
                </a:cubicBezTo>
                <a:cubicBezTo>
                  <a:pt x="412560" y="2671604"/>
                  <a:pt x="412560" y="2671604"/>
                  <a:pt x="412560" y="2671604"/>
                </a:cubicBezTo>
                <a:cubicBezTo>
                  <a:pt x="-137521" y="2121293"/>
                  <a:pt x="-137521" y="1228117"/>
                  <a:pt x="412560" y="677805"/>
                </a:cubicBezTo>
                <a:cubicBezTo>
                  <a:pt x="677520" y="412733"/>
                  <a:pt x="677520" y="412733"/>
                  <a:pt x="677520" y="412733"/>
                </a:cubicBezTo>
                <a:cubicBezTo>
                  <a:pt x="952560" y="137578"/>
                  <a:pt x="1313281" y="0"/>
                  <a:pt x="167400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9DD218A9-C81F-4FF9-AF7E-D26C0FC9788B}"/>
              </a:ext>
            </a:extLst>
          </p:cNvPr>
          <p:cNvSpPr>
            <a:spLocks noGrp="1"/>
          </p:cNvSpPr>
          <p:nvPr>
            <p:ph type="pic" sz="quarter" idx="13"/>
          </p:nvPr>
        </p:nvSpPr>
        <p:spPr>
          <a:xfrm>
            <a:off x="6439362" y="2591648"/>
            <a:ext cx="1673784" cy="1674705"/>
          </a:xfrm>
          <a:custGeom>
            <a:avLst/>
            <a:gdLst>
              <a:gd name="connsiteX0" fmla="*/ 1674001 w 3348003"/>
              <a:gd name="connsiteY0" fmla="*/ 0 h 3349409"/>
              <a:gd name="connsiteX1" fmla="*/ 2670482 w 3348003"/>
              <a:gd name="connsiteY1" fmla="*/ 412734 h 3349409"/>
              <a:gd name="connsiteX2" fmla="*/ 2935443 w 3348003"/>
              <a:gd name="connsiteY2" fmla="*/ 677805 h 3349409"/>
              <a:gd name="connsiteX3" fmla="*/ 2935443 w 3348003"/>
              <a:gd name="connsiteY3" fmla="*/ 2671604 h 3349409"/>
              <a:gd name="connsiteX4" fmla="*/ 2670482 w 3348003"/>
              <a:gd name="connsiteY4" fmla="*/ 2936676 h 3349409"/>
              <a:gd name="connsiteX5" fmla="*/ 677520 w 3348003"/>
              <a:gd name="connsiteY5" fmla="*/ 2936676 h 3349409"/>
              <a:gd name="connsiteX6" fmla="*/ 412560 w 3348003"/>
              <a:gd name="connsiteY6" fmla="*/ 2671604 h 3349409"/>
              <a:gd name="connsiteX7" fmla="*/ 412560 w 3348003"/>
              <a:gd name="connsiteY7" fmla="*/ 677805 h 3349409"/>
              <a:gd name="connsiteX8" fmla="*/ 677520 w 3348003"/>
              <a:gd name="connsiteY8" fmla="*/ 412734 h 3349409"/>
              <a:gd name="connsiteX9" fmla="*/ 1674001 w 3348003"/>
              <a:gd name="connsiteY9" fmla="*/ 0 h 3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003" h="3349409">
                <a:moveTo>
                  <a:pt x="1674001" y="0"/>
                </a:moveTo>
                <a:cubicBezTo>
                  <a:pt x="2034721" y="0"/>
                  <a:pt x="2395441" y="137578"/>
                  <a:pt x="2670482" y="412734"/>
                </a:cubicBezTo>
                <a:cubicBezTo>
                  <a:pt x="2935443" y="677805"/>
                  <a:pt x="2935443" y="677805"/>
                  <a:pt x="2935443" y="677805"/>
                </a:cubicBezTo>
                <a:cubicBezTo>
                  <a:pt x="3485523" y="1228117"/>
                  <a:pt x="3485523" y="2121293"/>
                  <a:pt x="2935443" y="2671604"/>
                </a:cubicBezTo>
                <a:cubicBezTo>
                  <a:pt x="2670482" y="2936676"/>
                  <a:pt x="2670482" y="2936676"/>
                  <a:pt x="2670482" y="2936676"/>
                </a:cubicBezTo>
                <a:cubicBezTo>
                  <a:pt x="2120401" y="3486987"/>
                  <a:pt x="1227601" y="3486987"/>
                  <a:pt x="677520" y="2936676"/>
                </a:cubicBezTo>
                <a:cubicBezTo>
                  <a:pt x="412560" y="2671604"/>
                  <a:pt x="412560" y="2671604"/>
                  <a:pt x="412560" y="2671604"/>
                </a:cubicBezTo>
                <a:cubicBezTo>
                  <a:pt x="-137521" y="2121293"/>
                  <a:pt x="-137521" y="1228117"/>
                  <a:pt x="412560" y="677805"/>
                </a:cubicBezTo>
                <a:cubicBezTo>
                  <a:pt x="677520" y="412734"/>
                  <a:pt x="677520" y="412734"/>
                  <a:pt x="677520" y="412734"/>
                </a:cubicBezTo>
                <a:cubicBezTo>
                  <a:pt x="952561" y="137578"/>
                  <a:pt x="1313281" y="0"/>
                  <a:pt x="167400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B8B8A224-37B6-49F3-9AEA-36A5E3325DFC}"/>
              </a:ext>
            </a:extLst>
          </p:cNvPr>
          <p:cNvSpPr>
            <a:spLocks noGrp="1"/>
          </p:cNvSpPr>
          <p:nvPr>
            <p:ph type="pic" sz="quarter" idx="14"/>
          </p:nvPr>
        </p:nvSpPr>
        <p:spPr>
          <a:xfrm>
            <a:off x="4203529" y="4619207"/>
            <a:ext cx="1673784" cy="1674705"/>
          </a:xfrm>
          <a:custGeom>
            <a:avLst/>
            <a:gdLst>
              <a:gd name="connsiteX0" fmla="*/ 1674001 w 3348003"/>
              <a:gd name="connsiteY0" fmla="*/ 0 h 3349409"/>
              <a:gd name="connsiteX1" fmla="*/ 2670482 w 3348003"/>
              <a:gd name="connsiteY1" fmla="*/ 412734 h 3349409"/>
              <a:gd name="connsiteX2" fmla="*/ 2935443 w 3348003"/>
              <a:gd name="connsiteY2" fmla="*/ 677805 h 3349409"/>
              <a:gd name="connsiteX3" fmla="*/ 2935443 w 3348003"/>
              <a:gd name="connsiteY3" fmla="*/ 2671604 h 3349409"/>
              <a:gd name="connsiteX4" fmla="*/ 2670482 w 3348003"/>
              <a:gd name="connsiteY4" fmla="*/ 2936675 h 3349409"/>
              <a:gd name="connsiteX5" fmla="*/ 677520 w 3348003"/>
              <a:gd name="connsiteY5" fmla="*/ 2936675 h 3349409"/>
              <a:gd name="connsiteX6" fmla="*/ 412560 w 3348003"/>
              <a:gd name="connsiteY6" fmla="*/ 2671604 h 3349409"/>
              <a:gd name="connsiteX7" fmla="*/ 412560 w 3348003"/>
              <a:gd name="connsiteY7" fmla="*/ 677805 h 3349409"/>
              <a:gd name="connsiteX8" fmla="*/ 677520 w 3348003"/>
              <a:gd name="connsiteY8" fmla="*/ 412734 h 3349409"/>
              <a:gd name="connsiteX9" fmla="*/ 1674001 w 3348003"/>
              <a:gd name="connsiteY9" fmla="*/ 0 h 3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003" h="3349409">
                <a:moveTo>
                  <a:pt x="1674001" y="0"/>
                </a:moveTo>
                <a:cubicBezTo>
                  <a:pt x="2034721" y="0"/>
                  <a:pt x="2395442" y="137578"/>
                  <a:pt x="2670482" y="412734"/>
                </a:cubicBezTo>
                <a:cubicBezTo>
                  <a:pt x="2935443" y="677805"/>
                  <a:pt x="2935443" y="677805"/>
                  <a:pt x="2935443" y="677805"/>
                </a:cubicBezTo>
                <a:cubicBezTo>
                  <a:pt x="3485523" y="1228117"/>
                  <a:pt x="3485523" y="2121293"/>
                  <a:pt x="2935443" y="2671604"/>
                </a:cubicBezTo>
                <a:cubicBezTo>
                  <a:pt x="2670482" y="2936675"/>
                  <a:pt x="2670482" y="2936675"/>
                  <a:pt x="2670482" y="2936675"/>
                </a:cubicBezTo>
                <a:cubicBezTo>
                  <a:pt x="2120401" y="3486987"/>
                  <a:pt x="1227601" y="3486987"/>
                  <a:pt x="677520" y="2936675"/>
                </a:cubicBezTo>
                <a:cubicBezTo>
                  <a:pt x="412560" y="2671604"/>
                  <a:pt x="412560" y="2671604"/>
                  <a:pt x="412560" y="2671604"/>
                </a:cubicBezTo>
                <a:cubicBezTo>
                  <a:pt x="-137521" y="2121293"/>
                  <a:pt x="-137521" y="1228117"/>
                  <a:pt x="412560" y="677805"/>
                </a:cubicBezTo>
                <a:cubicBezTo>
                  <a:pt x="677520" y="412734"/>
                  <a:pt x="677520" y="412734"/>
                  <a:pt x="677520" y="412734"/>
                </a:cubicBezTo>
                <a:cubicBezTo>
                  <a:pt x="952561" y="137578"/>
                  <a:pt x="1313281" y="0"/>
                  <a:pt x="167400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607253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692C0904-053A-4790-ABF2-C6278A0C342F}"/>
              </a:ext>
            </a:extLst>
          </p:cNvPr>
          <p:cNvSpPr>
            <a:spLocks noGrp="1"/>
          </p:cNvSpPr>
          <p:nvPr>
            <p:ph type="pic" sz="quarter" idx="12"/>
          </p:nvPr>
        </p:nvSpPr>
        <p:spPr>
          <a:xfrm>
            <a:off x="4678767" y="2010986"/>
            <a:ext cx="2834467" cy="2836028"/>
          </a:xfrm>
          <a:custGeom>
            <a:avLst/>
            <a:gdLst>
              <a:gd name="connsiteX0" fmla="*/ 2834837 w 5669673"/>
              <a:gd name="connsiteY0" fmla="*/ 0 h 5672056"/>
              <a:gd name="connsiteX1" fmla="*/ 4522327 w 5669673"/>
              <a:gd name="connsiteY1" fmla="*/ 698944 h 5672056"/>
              <a:gd name="connsiteX2" fmla="*/ 4971023 w 5669673"/>
              <a:gd name="connsiteY2" fmla="*/ 1147830 h 5672056"/>
              <a:gd name="connsiteX3" fmla="*/ 4971023 w 5669673"/>
              <a:gd name="connsiteY3" fmla="*/ 4524228 h 5672056"/>
              <a:gd name="connsiteX4" fmla="*/ 4522327 w 5669673"/>
              <a:gd name="connsiteY4" fmla="*/ 4973113 h 5672056"/>
              <a:gd name="connsiteX5" fmla="*/ 1147346 w 5669673"/>
              <a:gd name="connsiteY5" fmla="*/ 4973113 h 5672056"/>
              <a:gd name="connsiteX6" fmla="*/ 698650 w 5669673"/>
              <a:gd name="connsiteY6" fmla="*/ 4524228 h 5672056"/>
              <a:gd name="connsiteX7" fmla="*/ 698650 w 5669673"/>
              <a:gd name="connsiteY7" fmla="*/ 1147830 h 5672056"/>
              <a:gd name="connsiteX8" fmla="*/ 1147346 w 5669673"/>
              <a:gd name="connsiteY8" fmla="*/ 698944 h 5672056"/>
              <a:gd name="connsiteX9" fmla="*/ 2834837 w 5669673"/>
              <a:gd name="connsiteY9" fmla="*/ 0 h 567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9673" h="5672056">
                <a:moveTo>
                  <a:pt x="2834837" y="0"/>
                </a:moveTo>
                <a:cubicBezTo>
                  <a:pt x="3445698" y="0"/>
                  <a:pt x="4056560" y="232981"/>
                  <a:pt x="4522327" y="698944"/>
                </a:cubicBezTo>
                <a:cubicBezTo>
                  <a:pt x="4971023" y="1147830"/>
                  <a:pt x="4971023" y="1147830"/>
                  <a:pt x="4971023" y="1147830"/>
                </a:cubicBezTo>
                <a:cubicBezTo>
                  <a:pt x="5902557" y="2079754"/>
                  <a:pt x="5902557" y="3592303"/>
                  <a:pt x="4971023" y="4524228"/>
                </a:cubicBezTo>
                <a:cubicBezTo>
                  <a:pt x="4522327" y="4973113"/>
                  <a:pt x="4522327" y="4973113"/>
                  <a:pt x="4522327" y="4973113"/>
                </a:cubicBezTo>
                <a:cubicBezTo>
                  <a:pt x="3590793" y="5905038"/>
                  <a:pt x="2078880" y="5905038"/>
                  <a:pt x="1147346" y="4973113"/>
                </a:cubicBezTo>
                <a:cubicBezTo>
                  <a:pt x="698650" y="4524228"/>
                  <a:pt x="698650" y="4524228"/>
                  <a:pt x="698650" y="4524228"/>
                </a:cubicBezTo>
                <a:cubicBezTo>
                  <a:pt x="-232884" y="3592303"/>
                  <a:pt x="-232884" y="2079754"/>
                  <a:pt x="698650" y="1147830"/>
                </a:cubicBezTo>
                <a:cubicBezTo>
                  <a:pt x="1147346" y="698944"/>
                  <a:pt x="1147346" y="698944"/>
                  <a:pt x="1147346" y="698944"/>
                </a:cubicBezTo>
                <a:cubicBezTo>
                  <a:pt x="1613113" y="232981"/>
                  <a:pt x="2223975" y="0"/>
                  <a:pt x="2834837"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64206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8" name="Picture Placeholder 17">
            <a:extLst>
              <a:ext uri="{FF2B5EF4-FFF2-40B4-BE49-F238E27FC236}">
                <a16:creationId xmlns:a16="http://schemas.microsoft.com/office/drawing/2014/main" id="{CDACA323-AFE1-42D8-BB53-A9B65C9B26C3}"/>
              </a:ext>
            </a:extLst>
          </p:cNvPr>
          <p:cNvSpPr>
            <a:spLocks noGrp="1"/>
          </p:cNvSpPr>
          <p:nvPr>
            <p:ph type="pic" sz="quarter" idx="12"/>
          </p:nvPr>
        </p:nvSpPr>
        <p:spPr>
          <a:xfrm>
            <a:off x="3787232" y="1137054"/>
            <a:ext cx="4599623" cy="4600222"/>
          </a:xfrm>
          <a:custGeom>
            <a:avLst/>
            <a:gdLst>
              <a:gd name="connsiteX0" fmla="*/ 0 w 6912429"/>
              <a:gd name="connsiteY0" fmla="*/ 0 h 6912429"/>
              <a:gd name="connsiteX1" fmla="*/ 6912429 w 6912429"/>
              <a:gd name="connsiteY1" fmla="*/ 0 h 6912429"/>
              <a:gd name="connsiteX2" fmla="*/ 6912429 w 6912429"/>
              <a:gd name="connsiteY2" fmla="*/ 6912429 h 6912429"/>
              <a:gd name="connsiteX3" fmla="*/ 0 w 6912429"/>
              <a:gd name="connsiteY3" fmla="*/ 6912429 h 6912429"/>
            </a:gdLst>
            <a:ahLst/>
            <a:cxnLst>
              <a:cxn ang="0">
                <a:pos x="connsiteX0" y="connsiteY0"/>
              </a:cxn>
              <a:cxn ang="0">
                <a:pos x="connsiteX1" y="connsiteY1"/>
              </a:cxn>
              <a:cxn ang="0">
                <a:pos x="connsiteX2" y="connsiteY2"/>
              </a:cxn>
              <a:cxn ang="0">
                <a:pos x="connsiteX3" y="connsiteY3"/>
              </a:cxn>
            </a:cxnLst>
            <a:rect l="l" t="t" r="r" b="b"/>
            <a:pathLst>
              <a:path w="6912429" h="6912429">
                <a:moveTo>
                  <a:pt x="0" y="0"/>
                </a:moveTo>
                <a:lnTo>
                  <a:pt x="6912429" y="0"/>
                </a:lnTo>
                <a:lnTo>
                  <a:pt x="6912429" y="6912429"/>
                </a:lnTo>
                <a:lnTo>
                  <a:pt x="0" y="691242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673618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77A63888-FAB6-42D9-963F-0298E9A2CB2F}"/>
              </a:ext>
            </a:extLst>
          </p:cNvPr>
          <p:cNvSpPr>
            <a:spLocks noGrp="1"/>
          </p:cNvSpPr>
          <p:nvPr>
            <p:ph type="pic" sz="quarter" idx="11"/>
          </p:nvPr>
        </p:nvSpPr>
        <p:spPr>
          <a:xfrm>
            <a:off x="892512" y="0"/>
            <a:ext cx="2116996" cy="2190710"/>
          </a:xfrm>
          <a:custGeom>
            <a:avLst/>
            <a:gdLst>
              <a:gd name="connsiteX0" fmla="*/ 0 w 4234543"/>
              <a:gd name="connsiteY0" fmla="*/ 0 h 4381419"/>
              <a:gd name="connsiteX1" fmla="*/ 4234543 w 4234543"/>
              <a:gd name="connsiteY1" fmla="*/ 0 h 4381419"/>
              <a:gd name="connsiteX2" fmla="*/ 4234543 w 4234543"/>
              <a:gd name="connsiteY2" fmla="*/ 4381419 h 4381419"/>
              <a:gd name="connsiteX3" fmla="*/ 0 w 4234543"/>
              <a:gd name="connsiteY3" fmla="*/ 4381419 h 4381419"/>
            </a:gdLst>
            <a:ahLst/>
            <a:cxnLst>
              <a:cxn ang="0">
                <a:pos x="connsiteX0" y="connsiteY0"/>
              </a:cxn>
              <a:cxn ang="0">
                <a:pos x="connsiteX1" y="connsiteY1"/>
              </a:cxn>
              <a:cxn ang="0">
                <a:pos x="connsiteX2" y="connsiteY2"/>
              </a:cxn>
              <a:cxn ang="0">
                <a:pos x="connsiteX3" y="connsiteY3"/>
              </a:cxn>
            </a:cxnLst>
            <a:rect l="l" t="t" r="r" b="b"/>
            <a:pathLst>
              <a:path w="4234543" h="4381419">
                <a:moveTo>
                  <a:pt x="0" y="0"/>
                </a:moveTo>
                <a:lnTo>
                  <a:pt x="4234543" y="0"/>
                </a:lnTo>
                <a:lnTo>
                  <a:pt x="4234543" y="4381419"/>
                </a:lnTo>
                <a:lnTo>
                  <a:pt x="0" y="43814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EEDFA15A-AE97-4FAA-8F65-2E9DED702B05}"/>
              </a:ext>
            </a:extLst>
          </p:cNvPr>
          <p:cNvSpPr>
            <a:spLocks noGrp="1"/>
          </p:cNvSpPr>
          <p:nvPr>
            <p:ph type="pic" sz="quarter" idx="12"/>
          </p:nvPr>
        </p:nvSpPr>
        <p:spPr>
          <a:xfrm>
            <a:off x="3078442" y="3176814"/>
            <a:ext cx="2116996" cy="3681186"/>
          </a:xfrm>
          <a:custGeom>
            <a:avLst/>
            <a:gdLst>
              <a:gd name="connsiteX0" fmla="*/ 0 w 4234543"/>
              <a:gd name="connsiteY0" fmla="*/ 0 h 7362371"/>
              <a:gd name="connsiteX1" fmla="*/ 4234543 w 4234543"/>
              <a:gd name="connsiteY1" fmla="*/ 0 h 7362371"/>
              <a:gd name="connsiteX2" fmla="*/ 4234543 w 4234543"/>
              <a:gd name="connsiteY2" fmla="*/ 7362371 h 7362371"/>
              <a:gd name="connsiteX3" fmla="*/ 0 w 4234543"/>
              <a:gd name="connsiteY3" fmla="*/ 7362371 h 7362371"/>
            </a:gdLst>
            <a:ahLst/>
            <a:cxnLst>
              <a:cxn ang="0">
                <a:pos x="connsiteX0" y="connsiteY0"/>
              </a:cxn>
              <a:cxn ang="0">
                <a:pos x="connsiteX1" y="connsiteY1"/>
              </a:cxn>
              <a:cxn ang="0">
                <a:pos x="connsiteX2" y="connsiteY2"/>
              </a:cxn>
              <a:cxn ang="0">
                <a:pos x="connsiteX3" y="connsiteY3"/>
              </a:cxn>
            </a:cxnLst>
            <a:rect l="l" t="t" r="r" b="b"/>
            <a:pathLst>
              <a:path w="4234543" h="7362371">
                <a:moveTo>
                  <a:pt x="0" y="0"/>
                </a:moveTo>
                <a:lnTo>
                  <a:pt x="4234543" y="0"/>
                </a:lnTo>
                <a:lnTo>
                  <a:pt x="4234543" y="7362371"/>
                </a:lnTo>
                <a:lnTo>
                  <a:pt x="0" y="736237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0C89C061-DCFD-43BB-9BCA-A6DF206F57E2}"/>
              </a:ext>
            </a:extLst>
          </p:cNvPr>
          <p:cNvSpPr>
            <a:spLocks noGrp="1"/>
          </p:cNvSpPr>
          <p:nvPr>
            <p:ph type="pic" sz="quarter" idx="13"/>
          </p:nvPr>
        </p:nvSpPr>
        <p:spPr>
          <a:xfrm>
            <a:off x="892512" y="5811158"/>
            <a:ext cx="2116996" cy="1046843"/>
          </a:xfrm>
          <a:custGeom>
            <a:avLst/>
            <a:gdLst>
              <a:gd name="connsiteX0" fmla="*/ 0 w 4234543"/>
              <a:gd name="connsiteY0" fmla="*/ 0 h 2093685"/>
              <a:gd name="connsiteX1" fmla="*/ 4234543 w 4234543"/>
              <a:gd name="connsiteY1" fmla="*/ 0 h 2093685"/>
              <a:gd name="connsiteX2" fmla="*/ 4234543 w 4234543"/>
              <a:gd name="connsiteY2" fmla="*/ 2093685 h 2093685"/>
              <a:gd name="connsiteX3" fmla="*/ 0 w 4234543"/>
              <a:gd name="connsiteY3" fmla="*/ 2093685 h 2093685"/>
            </a:gdLst>
            <a:ahLst/>
            <a:cxnLst>
              <a:cxn ang="0">
                <a:pos x="connsiteX0" y="connsiteY0"/>
              </a:cxn>
              <a:cxn ang="0">
                <a:pos x="connsiteX1" y="connsiteY1"/>
              </a:cxn>
              <a:cxn ang="0">
                <a:pos x="connsiteX2" y="connsiteY2"/>
              </a:cxn>
              <a:cxn ang="0">
                <a:pos x="connsiteX3" y="connsiteY3"/>
              </a:cxn>
            </a:cxnLst>
            <a:rect l="l" t="t" r="r" b="b"/>
            <a:pathLst>
              <a:path w="4234543" h="2093685">
                <a:moveTo>
                  <a:pt x="0" y="0"/>
                </a:moveTo>
                <a:lnTo>
                  <a:pt x="4234543" y="0"/>
                </a:lnTo>
                <a:lnTo>
                  <a:pt x="4234543" y="2093685"/>
                </a:lnTo>
                <a:lnTo>
                  <a:pt x="0" y="209368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7408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ppt_x"/>
                                          </p:val>
                                        </p:tav>
                                        <p:tav tm="100000">
                                          <p:val>
                                            <p:strVal val="#ppt_x"/>
                                          </p:val>
                                        </p:tav>
                                      </p:tavLst>
                                    </p:anim>
                                    <p:anim calcmode="lin" valueType="num">
                                      <p:cBhvr additive="base">
                                        <p:cTn id="8" dur="1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500" fill="hold"/>
                                        <p:tgtEl>
                                          <p:spTgt spid="25"/>
                                        </p:tgtEl>
                                        <p:attrNameLst>
                                          <p:attrName>ppt_x</p:attrName>
                                        </p:attrNameLst>
                                      </p:cBhvr>
                                      <p:tavLst>
                                        <p:tav tm="0">
                                          <p:val>
                                            <p:strVal val="#ppt_x"/>
                                          </p:val>
                                        </p:tav>
                                        <p:tav tm="100000">
                                          <p:val>
                                            <p:strVal val="#ppt_x"/>
                                          </p:val>
                                        </p:tav>
                                      </p:tavLst>
                                    </p:anim>
                                    <p:anim calcmode="lin" valueType="num">
                                      <p:cBhvr additive="base">
                                        <p:cTn id="12" dur="1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500" fill="hold"/>
                                        <p:tgtEl>
                                          <p:spTgt spid="24"/>
                                        </p:tgtEl>
                                        <p:attrNameLst>
                                          <p:attrName>ppt_x</p:attrName>
                                        </p:attrNameLst>
                                      </p:cBhvr>
                                      <p:tavLst>
                                        <p:tav tm="0">
                                          <p:val>
                                            <p:strVal val="#ppt_x"/>
                                          </p:val>
                                        </p:tav>
                                        <p:tav tm="100000">
                                          <p:val>
                                            <p:strVal val="#ppt_x"/>
                                          </p:val>
                                        </p:tav>
                                      </p:tavLst>
                                    </p:anim>
                                    <p:anim calcmode="lin" valueType="num">
                                      <p:cBhvr additive="base">
                                        <p:cTn id="16" dur="1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ED82F200-A714-424A-A435-53D0BB730B9F}"/>
              </a:ext>
            </a:extLst>
          </p:cNvPr>
          <p:cNvSpPr>
            <a:spLocks noGrp="1"/>
          </p:cNvSpPr>
          <p:nvPr>
            <p:ph type="pic" sz="quarter" idx="11"/>
          </p:nvPr>
        </p:nvSpPr>
        <p:spPr>
          <a:xfrm>
            <a:off x="1278196" y="2493769"/>
            <a:ext cx="1876687" cy="1877719"/>
          </a:xfrm>
          <a:custGeom>
            <a:avLst/>
            <a:gdLst>
              <a:gd name="connsiteX0" fmla="*/ 1876931 w 3753862"/>
              <a:gd name="connsiteY0" fmla="*/ 0 h 3755437"/>
              <a:gd name="connsiteX1" fmla="*/ 2994210 w 3753862"/>
              <a:gd name="connsiteY1" fmla="*/ 462766 h 3755437"/>
              <a:gd name="connsiteX2" fmla="*/ 3291290 w 3753862"/>
              <a:gd name="connsiteY2" fmla="*/ 759971 h 3755437"/>
              <a:gd name="connsiteX3" fmla="*/ 3291290 w 3753862"/>
              <a:gd name="connsiteY3" fmla="*/ 2995466 h 3755437"/>
              <a:gd name="connsiteX4" fmla="*/ 2994210 w 3753862"/>
              <a:gd name="connsiteY4" fmla="*/ 3292671 h 3755437"/>
              <a:gd name="connsiteX5" fmla="*/ 759653 w 3753862"/>
              <a:gd name="connsiteY5" fmla="*/ 3292671 h 3755437"/>
              <a:gd name="connsiteX6" fmla="*/ 462573 w 3753862"/>
              <a:gd name="connsiteY6" fmla="*/ 2995466 h 3755437"/>
              <a:gd name="connsiteX7" fmla="*/ 462573 w 3753862"/>
              <a:gd name="connsiteY7" fmla="*/ 759971 h 3755437"/>
              <a:gd name="connsiteX8" fmla="*/ 759653 w 3753862"/>
              <a:gd name="connsiteY8" fmla="*/ 462766 h 3755437"/>
              <a:gd name="connsiteX9" fmla="*/ 1876931 w 3753862"/>
              <a:gd name="connsiteY9" fmla="*/ 0 h 375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862" h="3755437">
                <a:moveTo>
                  <a:pt x="1876931" y="0"/>
                </a:moveTo>
                <a:cubicBezTo>
                  <a:pt x="2281380" y="0"/>
                  <a:pt x="2685828" y="154255"/>
                  <a:pt x="2994210" y="462766"/>
                </a:cubicBezTo>
                <a:cubicBezTo>
                  <a:pt x="3291290" y="759971"/>
                  <a:pt x="3291290" y="759971"/>
                  <a:pt x="3291290" y="759971"/>
                </a:cubicBezTo>
                <a:cubicBezTo>
                  <a:pt x="3908053" y="1376994"/>
                  <a:pt x="3908053" y="2378444"/>
                  <a:pt x="3291290" y="2995466"/>
                </a:cubicBezTo>
                <a:cubicBezTo>
                  <a:pt x="2994210" y="3292671"/>
                  <a:pt x="2994210" y="3292671"/>
                  <a:pt x="2994210" y="3292671"/>
                </a:cubicBezTo>
                <a:cubicBezTo>
                  <a:pt x="2377446" y="3909693"/>
                  <a:pt x="1376416" y="3909693"/>
                  <a:pt x="759653" y="3292671"/>
                </a:cubicBezTo>
                <a:cubicBezTo>
                  <a:pt x="462573" y="2995466"/>
                  <a:pt x="462573" y="2995466"/>
                  <a:pt x="462573" y="2995466"/>
                </a:cubicBezTo>
                <a:cubicBezTo>
                  <a:pt x="-154191" y="2378444"/>
                  <a:pt x="-154191" y="1376994"/>
                  <a:pt x="462573" y="759971"/>
                </a:cubicBezTo>
                <a:cubicBezTo>
                  <a:pt x="759653" y="462766"/>
                  <a:pt x="759653" y="462766"/>
                  <a:pt x="759653" y="462766"/>
                </a:cubicBezTo>
                <a:cubicBezTo>
                  <a:pt x="1068034" y="154255"/>
                  <a:pt x="1472483" y="0"/>
                  <a:pt x="187693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0D584025-6492-4000-BC15-63CFC4EB3027}"/>
              </a:ext>
            </a:extLst>
          </p:cNvPr>
          <p:cNvSpPr>
            <a:spLocks noGrp="1"/>
          </p:cNvSpPr>
          <p:nvPr>
            <p:ph type="pic" sz="quarter" idx="12"/>
          </p:nvPr>
        </p:nvSpPr>
        <p:spPr>
          <a:xfrm>
            <a:off x="3991949" y="2493769"/>
            <a:ext cx="1876687" cy="1877719"/>
          </a:xfrm>
          <a:custGeom>
            <a:avLst/>
            <a:gdLst>
              <a:gd name="connsiteX0" fmla="*/ 1876931 w 3753862"/>
              <a:gd name="connsiteY0" fmla="*/ 0 h 3755437"/>
              <a:gd name="connsiteX1" fmla="*/ 2994209 w 3753862"/>
              <a:gd name="connsiteY1" fmla="*/ 462766 h 3755437"/>
              <a:gd name="connsiteX2" fmla="*/ 3291289 w 3753862"/>
              <a:gd name="connsiteY2" fmla="*/ 759971 h 3755437"/>
              <a:gd name="connsiteX3" fmla="*/ 3291289 w 3753862"/>
              <a:gd name="connsiteY3" fmla="*/ 2995466 h 3755437"/>
              <a:gd name="connsiteX4" fmla="*/ 2994209 w 3753862"/>
              <a:gd name="connsiteY4" fmla="*/ 3292671 h 3755437"/>
              <a:gd name="connsiteX5" fmla="*/ 759652 w 3753862"/>
              <a:gd name="connsiteY5" fmla="*/ 3292671 h 3755437"/>
              <a:gd name="connsiteX6" fmla="*/ 462573 w 3753862"/>
              <a:gd name="connsiteY6" fmla="*/ 2995466 h 3755437"/>
              <a:gd name="connsiteX7" fmla="*/ 462573 w 3753862"/>
              <a:gd name="connsiteY7" fmla="*/ 759971 h 3755437"/>
              <a:gd name="connsiteX8" fmla="*/ 759652 w 3753862"/>
              <a:gd name="connsiteY8" fmla="*/ 462766 h 3755437"/>
              <a:gd name="connsiteX9" fmla="*/ 1876931 w 3753862"/>
              <a:gd name="connsiteY9" fmla="*/ 0 h 375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862" h="3755437">
                <a:moveTo>
                  <a:pt x="1876931" y="0"/>
                </a:moveTo>
                <a:cubicBezTo>
                  <a:pt x="2281379" y="0"/>
                  <a:pt x="2685827" y="154255"/>
                  <a:pt x="2994209" y="462766"/>
                </a:cubicBezTo>
                <a:cubicBezTo>
                  <a:pt x="3291289" y="759971"/>
                  <a:pt x="3291289" y="759971"/>
                  <a:pt x="3291289" y="759971"/>
                </a:cubicBezTo>
                <a:cubicBezTo>
                  <a:pt x="3908053" y="1376994"/>
                  <a:pt x="3908053" y="2378444"/>
                  <a:pt x="3291289" y="2995466"/>
                </a:cubicBezTo>
                <a:cubicBezTo>
                  <a:pt x="2994209" y="3292671"/>
                  <a:pt x="2994209" y="3292671"/>
                  <a:pt x="2994209" y="3292671"/>
                </a:cubicBezTo>
                <a:cubicBezTo>
                  <a:pt x="2377446" y="3909693"/>
                  <a:pt x="1376416" y="3909693"/>
                  <a:pt x="759652" y="3292671"/>
                </a:cubicBezTo>
                <a:cubicBezTo>
                  <a:pt x="462573" y="2995466"/>
                  <a:pt x="462573" y="2995466"/>
                  <a:pt x="462573" y="2995466"/>
                </a:cubicBezTo>
                <a:cubicBezTo>
                  <a:pt x="-154191" y="2378444"/>
                  <a:pt x="-154191" y="1376994"/>
                  <a:pt x="462573" y="759971"/>
                </a:cubicBezTo>
                <a:cubicBezTo>
                  <a:pt x="759652" y="462766"/>
                  <a:pt x="759652" y="462766"/>
                  <a:pt x="759652" y="462766"/>
                </a:cubicBezTo>
                <a:cubicBezTo>
                  <a:pt x="1068034" y="154255"/>
                  <a:pt x="1472483" y="0"/>
                  <a:pt x="187693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790430CB-5603-4A45-8F4C-2566B0ADD112}"/>
              </a:ext>
            </a:extLst>
          </p:cNvPr>
          <p:cNvSpPr>
            <a:spLocks noGrp="1"/>
          </p:cNvSpPr>
          <p:nvPr>
            <p:ph type="pic" sz="quarter" idx="13"/>
          </p:nvPr>
        </p:nvSpPr>
        <p:spPr>
          <a:xfrm>
            <a:off x="6705701" y="2493769"/>
            <a:ext cx="1876686" cy="1877719"/>
          </a:xfrm>
          <a:custGeom>
            <a:avLst/>
            <a:gdLst>
              <a:gd name="connsiteX0" fmla="*/ 1876931 w 3753861"/>
              <a:gd name="connsiteY0" fmla="*/ 0 h 3755437"/>
              <a:gd name="connsiteX1" fmla="*/ 2994210 w 3753861"/>
              <a:gd name="connsiteY1" fmla="*/ 462766 h 3755437"/>
              <a:gd name="connsiteX2" fmla="*/ 3291290 w 3753861"/>
              <a:gd name="connsiteY2" fmla="*/ 759971 h 3755437"/>
              <a:gd name="connsiteX3" fmla="*/ 3291290 w 3753861"/>
              <a:gd name="connsiteY3" fmla="*/ 2995466 h 3755437"/>
              <a:gd name="connsiteX4" fmla="*/ 2994210 w 3753861"/>
              <a:gd name="connsiteY4" fmla="*/ 3292671 h 3755437"/>
              <a:gd name="connsiteX5" fmla="*/ 759652 w 3753861"/>
              <a:gd name="connsiteY5" fmla="*/ 3292671 h 3755437"/>
              <a:gd name="connsiteX6" fmla="*/ 462573 w 3753861"/>
              <a:gd name="connsiteY6" fmla="*/ 2995466 h 3755437"/>
              <a:gd name="connsiteX7" fmla="*/ 462573 w 3753861"/>
              <a:gd name="connsiteY7" fmla="*/ 759971 h 3755437"/>
              <a:gd name="connsiteX8" fmla="*/ 759652 w 3753861"/>
              <a:gd name="connsiteY8" fmla="*/ 462766 h 3755437"/>
              <a:gd name="connsiteX9" fmla="*/ 1876931 w 3753861"/>
              <a:gd name="connsiteY9" fmla="*/ 0 h 375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861" h="3755437">
                <a:moveTo>
                  <a:pt x="1876931" y="0"/>
                </a:moveTo>
                <a:cubicBezTo>
                  <a:pt x="2281380" y="0"/>
                  <a:pt x="2685828" y="154255"/>
                  <a:pt x="2994210" y="462766"/>
                </a:cubicBezTo>
                <a:cubicBezTo>
                  <a:pt x="3291290" y="759971"/>
                  <a:pt x="3291290" y="759971"/>
                  <a:pt x="3291290" y="759971"/>
                </a:cubicBezTo>
                <a:cubicBezTo>
                  <a:pt x="3908052" y="1376994"/>
                  <a:pt x="3908052" y="2378444"/>
                  <a:pt x="3291290" y="2995466"/>
                </a:cubicBezTo>
                <a:cubicBezTo>
                  <a:pt x="2994210" y="3292671"/>
                  <a:pt x="2994210" y="3292671"/>
                  <a:pt x="2994210" y="3292671"/>
                </a:cubicBezTo>
                <a:cubicBezTo>
                  <a:pt x="2377446" y="3909693"/>
                  <a:pt x="1376416" y="3909693"/>
                  <a:pt x="759652" y="3292671"/>
                </a:cubicBezTo>
                <a:cubicBezTo>
                  <a:pt x="462573" y="2995466"/>
                  <a:pt x="462573" y="2995466"/>
                  <a:pt x="462573" y="2995466"/>
                </a:cubicBezTo>
                <a:cubicBezTo>
                  <a:pt x="-154191" y="2378444"/>
                  <a:pt x="-154191" y="1376994"/>
                  <a:pt x="462573" y="759971"/>
                </a:cubicBezTo>
                <a:cubicBezTo>
                  <a:pt x="759652" y="462766"/>
                  <a:pt x="759652" y="462766"/>
                  <a:pt x="759652" y="462766"/>
                </a:cubicBezTo>
                <a:cubicBezTo>
                  <a:pt x="1068034" y="154255"/>
                  <a:pt x="1472483" y="0"/>
                  <a:pt x="187693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6D2D97A9-1C9B-4398-B77F-DFCF56A992C3}"/>
              </a:ext>
            </a:extLst>
          </p:cNvPr>
          <p:cNvSpPr>
            <a:spLocks noGrp="1"/>
          </p:cNvSpPr>
          <p:nvPr>
            <p:ph type="pic" sz="quarter" idx="14"/>
          </p:nvPr>
        </p:nvSpPr>
        <p:spPr>
          <a:xfrm>
            <a:off x="9419453" y="2493769"/>
            <a:ext cx="1876687" cy="1877719"/>
          </a:xfrm>
          <a:custGeom>
            <a:avLst/>
            <a:gdLst>
              <a:gd name="connsiteX0" fmla="*/ 1876931 w 3753862"/>
              <a:gd name="connsiteY0" fmla="*/ 0 h 3755437"/>
              <a:gd name="connsiteX1" fmla="*/ 2994209 w 3753862"/>
              <a:gd name="connsiteY1" fmla="*/ 462766 h 3755437"/>
              <a:gd name="connsiteX2" fmla="*/ 3291289 w 3753862"/>
              <a:gd name="connsiteY2" fmla="*/ 759971 h 3755437"/>
              <a:gd name="connsiteX3" fmla="*/ 3291289 w 3753862"/>
              <a:gd name="connsiteY3" fmla="*/ 2995466 h 3755437"/>
              <a:gd name="connsiteX4" fmla="*/ 2994209 w 3753862"/>
              <a:gd name="connsiteY4" fmla="*/ 3292671 h 3755437"/>
              <a:gd name="connsiteX5" fmla="*/ 759651 w 3753862"/>
              <a:gd name="connsiteY5" fmla="*/ 3292671 h 3755437"/>
              <a:gd name="connsiteX6" fmla="*/ 462571 w 3753862"/>
              <a:gd name="connsiteY6" fmla="*/ 2995466 h 3755437"/>
              <a:gd name="connsiteX7" fmla="*/ 462571 w 3753862"/>
              <a:gd name="connsiteY7" fmla="*/ 759971 h 3755437"/>
              <a:gd name="connsiteX8" fmla="*/ 759651 w 3753862"/>
              <a:gd name="connsiteY8" fmla="*/ 462766 h 3755437"/>
              <a:gd name="connsiteX9" fmla="*/ 1876931 w 3753862"/>
              <a:gd name="connsiteY9" fmla="*/ 0 h 375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53862" h="3755437">
                <a:moveTo>
                  <a:pt x="1876931" y="0"/>
                </a:moveTo>
                <a:cubicBezTo>
                  <a:pt x="2281379" y="0"/>
                  <a:pt x="2685827" y="154255"/>
                  <a:pt x="2994209" y="462766"/>
                </a:cubicBezTo>
                <a:cubicBezTo>
                  <a:pt x="3291289" y="759971"/>
                  <a:pt x="3291289" y="759971"/>
                  <a:pt x="3291289" y="759971"/>
                </a:cubicBezTo>
                <a:cubicBezTo>
                  <a:pt x="3908053" y="1376994"/>
                  <a:pt x="3908053" y="2378444"/>
                  <a:pt x="3291289" y="2995466"/>
                </a:cubicBezTo>
                <a:cubicBezTo>
                  <a:pt x="2994209" y="3292671"/>
                  <a:pt x="2994209" y="3292671"/>
                  <a:pt x="2994209" y="3292671"/>
                </a:cubicBezTo>
                <a:cubicBezTo>
                  <a:pt x="2377445" y="3909693"/>
                  <a:pt x="1376415" y="3909693"/>
                  <a:pt x="759651" y="3292671"/>
                </a:cubicBezTo>
                <a:cubicBezTo>
                  <a:pt x="462571" y="2995466"/>
                  <a:pt x="462571" y="2995466"/>
                  <a:pt x="462571" y="2995466"/>
                </a:cubicBezTo>
                <a:cubicBezTo>
                  <a:pt x="-154191" y="2378444"/>
                  <a:pt x="-154191" y="1376994"/>
                  <a:pt x="462571" y="759971"/>
                </a:cubicBezTo>
                <a:cubicBezTo>
                  <a:pt x="759651" y="462766"/>
                  <a:pt x="759651" y="462766"/>
                  <a:pt x="759651" y="462766"/>
                </a:cubicBezTo>
                <a:cubicBezTo>
                  <a:pt x="1068033" y="154255"/>
                  <a:pt x="1472481" y="0"/>
                  <a:pt x="187693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6487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500" fill="hold"/>
                                        <p:tgtEl>
                                          <p:spTgt spid="25"/>
                                        </p:tgtEl>
                                        <p:attrNameLst>
                                          <p:attrName>ppt_x</p:attrName>
                                        </p:attrNameLst>
                                      </p:cBhvr>
                                      <p:tavLst>
                                        <p:tav tm="0">
                                          <p:val>
                                            <p:strVal val="1+#ppt_w/2"/>
                                          </p:val>
                                        </p:tav>
                                        <p:tav tm="100000">
                                          <p:val>
                                            <p:strVal val="#ppt_x"/>
                                          </p:val>
                                        </p:tav>
                                      </p:tavLst>
                                    </p:anim>
                                    <p:anim calcmode="lin" valueType="num">
                                      <p:cBhvr additive="base">
                                        <p:cTn id="8" dur="1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500" fill="hold"/>
                                        <p:tgtEl>
                                          <p:spTgt spid="26"/>
                                        </p:tgtEl>
                                        <p:attrNameLst>
                                          <p:attrName>ppt_x</p:attrName>
                                        </p:attrNameLst>
                                      </p:cBhvr>
                                      <p:tavLst>
                                        <p:tav tm="0">
                                          <p:val>
                                            <p:strVal val="1+#ppt_w/2"/>
                                          </p:val>
                                        </p:tav>
                                        <p:tav tm="100000">
                                          <p:val>
                                            <p:strVal val="#ppt_x"/>
                                          </p:val>
                                        </p:tav>
                                      </p:tavLst>
                                    </p:anim>
                                    <p:anim calcmode="lin" valueType="num">
                                      <p:cBhvr additive="base">
                                        <p:cTn id="12" dur="1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4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500" fill="hold"/>
                                        <p:tgtEl>
                                          <p:spTgt spid="27"/>
                                        </p:tgtEl>
                                        <p:attrNameLst>
                                          <p:attrName>ppt_x</p:attrName>
                                        </p:attrNameLst>
                                      </p:cBhvr>
                                      <p:tavLst>
                                        <p:tav tm="0">
                                          <p:val>
                                            <p:strVal val="1+#ppt_w/2"/>
                                          </p:val>
                                        </p:tav>
                                        <p:tav tm="100000">
                                          <p:val>
                                            <p:strVal val="#ppt_x"/>
                                          </p:val>
                                        </p:tav>
                                      </p:tavLst>
                                    </p:anim>
                                    <p:anim calcmode="lin" valueType="num">
                                      <p:cBhvr additive="base">
                                        <p:cTn id="16" dur="1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500" fill="hold"/>
                                        <p:tgtEl>
                                          <p:spTgt spid="28"/>
                                        </p:tgtEl>
                                        <p:attrNameLst>
                                          <p:attrName>ppt_x</p:attrName>
                                        </p:attrNameLst>
                                      </p:cBhvr>
                                      <p:tavLst>
                                        <p:tav tm="0">
                                          <p:val>
                                            <p:strVal val="1+#ppt_w/2"/>
                                          </p:val>
                                        </p:tav>
                                        <p:tav tm="100000">
                                          <p:val>
                                            <p:strVal val="#ppt_x"/>
                                          </p:val>
                                        </p:tav>
                                      </p:tavLst>
                                    </p:anim>
                                    <p:anim calcmode="lin" valueType="num">
                                      <p:cBhvr additive="base">
                                        <p:cTn id="20" dur="1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11700345"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11315275"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18650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1820371"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1820371"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1820371"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1806308"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1170034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0893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0"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0137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A2B16B6E-AD49-451B-83D4-272BF0A78947}"/>
              </a:ext>
            </a:extLst>
          </p:cNvPr>
          <p:cNvSpPr>
            <a:spLocks noGrp="1"/>
          </p:cNvSpPr>
          <p:nvPr>
            <p:ph type="pic" sz="quarter" idx="13"/>
          </p:nvPr>
        </p:nvSpPr>
        <p:spPr>
          <a:xfrm>
            <a:off x="7233408" y="1839686"/>
            <a:ext cx="3178215" cy="3178629"/>
          </a:xfrm>
          <a:custGeom>
            <a:avLst/>
            <a:gdLst>
              <a:gd name="connsiteX0" fmla="*/ 2180666 w 6357257"/>
              <a:gd name="connsiteY0" fmla="*/ 0 h 6357257"/>
              <a:gd name="connsiteX1" fmla="*/ 4176591 w 6357257"/>
              <a:gd name="connsiteY1" fmla="*/ 0 h 6357257"/>
              <a:gd name="connsiteX2" fmla="*/ 6357257 w 6357257"/>
              <a:gd name="connsiteY2" fmla="*/ 2180666 h 6357257"/>
              <a:gd name="connsiteX3" fmla="*/ 6357257 w 6357257"/>
              <a:gd name="connsiteY3" fmla="*/ 4176591 h 6357257"/>
              <a:gd name="connsiteX4" fmla="*/ 4176591 w 6357257"/>
              <a:gd name="connsiteY4" fmla="*/ 6357257 h 6357257"/>
              <a:gd name="connsiteX5" fmla="*/ 2180666 w 6357257"/>
              <a:gd name="connsiteY5" fmla="*/ 6357257 h 6357257"/>
              <a:gd name="connsiteX6" fmla="*/ 0 w 6357257"/>
              <a:gd name="connsiteY6" fmla="*/ 4176591 h 6357257"/>
              <a:gd name="connsiteX7" fmla="*/ 0 w 6357257"/>
              <a:gd name="connsiteY7" fmla="*/ 2180666 h 6357257"/>
              <a:gd name="connsiteX8" fmla="*/ 2180666 w 6357257"/>
              <a:gd name="connsiteY8" fmla="*/ 0 h 635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7257" h="6357257">
                <a:moveTo>
                  <a:pt x="2180666" y="0"/>
                </a:moveTo>
                <a:lnTo>
                  <a:pt x="4176591" y="0"/>
                </a:lnTo>
                <a:cubicBezTo>
                  <a:pt x="5380940" y="0"/>
                  <a:pt x="6357257" y="976317"/>
                  <a:pt x="6357257" y="2180666"/>
                </a:cubicBezTo>
                <a:lnTo>
                  <a:pt x="6357257" y="4176591"/>
                </a:lnTo>
                <a:cubicBezTo>
                  <a:pt x="6357257" y="5380940"/>
                  <a:pt x="5380940" y="6357257"/>
                  <a:pt x="4176591" y="6357257"/>
                </a:cubicBezTo>
                <a:lnTo>
                  <a:pt x="2180666" y="6357257"/>
                </a:lnTo>
                <a:cubicBezTo>
                  <a:pt x="976317" y="6357257"/>
                  <a:pt x="0" y="5380940"/>
                  <a:pt x="0" y="4176591"/>
                </a:cubicBezTo>
                <a:lnTo>
                  <a:pt x="0" y="2180666"/>
                </a:lnTo>
                <a:cubicBezTo>
                  <a:pt x="0" y="976317"/>
                  <a:pt x="976317" y="0"/>
                  <a:pt x="218066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0"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10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11700345"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11315275"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18650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1820371"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1820371"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1820371"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1806308"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1170034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4" name="Picture Placeholder 23">
            <a:extLst>
              <a:ext uri="{FF2B5EF4-FFF2-40B4-BE49-F238E27FC236}">
                <a16:creationId xmlns:a16="http://schemas.microsoft.com/office/drawing/2014/main" id="{2660E3C2-461C-4DBC-9149-27A6AA152EFD}"/>
              </a:ext>
            </a:extLst>
          </p:cNvPr>
          <p:cNvSpPr>
            <a:spLocks noGrp="1"/>
          </p:cNvSpPr>
          <p:nvPr>
            <p:ph type="pic" sz="quarter" idx="11"/>
          </p:nvPr>
        </p:nvSpPr>
        <p:spPr>
          <a:xfrm>
            <a:off x="4761311" y="1564347"/>
            <a:ext cx="2669379" cy="3729307"/>
          </a:xfrm>
          <a:custGeom>
            <a:avLst/>
            <a:gdLst>
              <a:gd name="connsiteX0" fmla="*/ 1599758 w 5339453"/>
              <a:gd name="connsiteY0" fmla="*/ 0 h 7458613"/>
              <a:gd name="connsiteX1" fmla="*/ 3739695 w 5339453"/>
              <a:gd name="connsiteY1" fmla="*/ 2139936 h 7458613"/>
              <a:gd name="connsiteX2" fmla="*/ 5339453 w 5339453"/>
              <a:gd name="connsiteY2" fmla="*/ 3729307 h 7458613"/>
              <a:gd name="connsiteX3" fmla="*/ 3739695 w 5339453"/>
              <a:gd name="connsiteY3" fmla="*/ 5318676 h 7458613"/>
              <a:gd name="connsiteX4" fmla="*/ 1599758 w 5339453"/>
              <a:gd name="connsiteY4" fmla="*/ 7458613 h 7458613"/>
              <a:gd name="connsiteX5" fmla="*/ 0 w 5339453"/>
              <a:gd name="connsiteY5" fmla="*/ 5869243 h 7458613"/>
              <a:gd name="connsiteX6" fmla="*/ 2139937 w 5339453"/>
              <a:gd name="connsiteY6" fmla="*/ 3729307 h 7458613"/>
              <a:gd name="connsiteX7" fmla="*/ 1007640 w 5339453"/>
              <a:gd name="connsiteY7" fmla="*/ 2597010 h 7458613"/>
              <a:gd name="connsiteX8" fmla="*/ 0 w 5339453"/>
              <a:gd name="connsiteY8" fmla="*/ 1589370 h 745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9453" h="7458613">
                <a:moveTo>
                  <a:pt x="1599758" y="0"/>
                </a:moveTo>
                <a:lnTo>
                  <a:pt x="3739695" y="2139936"/>
                </a:lnTo>
                <a:lnTo>
                  <a:pt x="5339453" y="3729307"/>
                </a:lnTo>
                <a:lnTo>
                  <a:pt x="3739695" y="5318676"/>
                </a:lnTo>
                <a:lnTo>
                  <a:pt x="1599758" y="7458613"/>
                </a:lnTo>
                <a:lnTo>
                  <a:pt x="0" y="5869243"/>
                </a:lnTo>
                <a:lnTo>
                  <a:pt x="2139937" y="3729307"/>
                </a:lnTo>
                <a:lnTo>
                  <a:pt x="1007640" y="2597010"/>
                </a:lnTo>
                <a:lnTo>
                  <a:pt x="0" y="158937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18552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11700345"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11315275"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18650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1820371"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1820371"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1820371"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1806308"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1170034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7" name="Picture Placeholder 20">
            <a:extLst>
              <a:ext uri="{FF2B5EF4-FFF2-40B4-BE49-F238E27FC236}">
                <a16:creationId xmlns:a16="http://schemas.microsoft.com/office/drawing/2014/main" id="{10332EE7-7835-487A-8D6D-E08E118CE918}"/>
              </a:ext>
            </a:extLst>
          </p:cNvPr>
          <p:cNvSpPr>
            <a:spLocks noGrp="1"/>
          </p:cNvSpPr>
          <p:nvPr>
            <p:ph type="pic" sz="quarter" idx="11"/>
          </p:nvPr>
        </p:nvSpPr>
        <p:spPr>
          <a:xfrm>
            <a:off x="0" y="1533977"/>
            <a:ext cx="7940095" cy="3790048"/>
          </a:xfrm>
          <a:custGeom>
            <a:avLst/>
            <a:gdLst>
              <a:gd name="connsiteX0" fmla="*/ 0 w 11863449"/>
              <a:gd name="connsiteY0" fmla="*/ 0 h 12207817"/>
              <a:gd name="connsiteX1" fmla="*/ 11863449 w 11863449"/>
              <a:gd name="connsiteY1" fmla="*/ 0 h 12207817"/>
              <a:gd name="connsiteX2" fmla="*/ 11863449 w 11863449"/>
              <a:gd name="connsiteY2" fmla="*/ 12207817 h 12207817"/>
              <a:gd name="connsiteX3" fmla="*/ 0 w 11863449"/>
              <a:gd name="connsiteY3" fmla="*/ 12207817 h 12207817"/>
            </a:gdLst>
            <a:ahLst/>
            <a:cxnLst>
              <a:cxn ang="0">
                <a:pos x="connsiteX0" y="connsiteY0"/>
              </a:cxn>
              <a:cxn ang="0">
                <a:pos x="connsiteX1" y="connsiteY1"/>
              </a:cxn>
              <a:cxn ang="0">
                <a:pos x="connsiteX2" y="connsiteY2"/>
              </a:cxn>
              <a:cxn ang="0">
                <a:pos x="connsiteX3" y="connsiteY3"/>
              </a:cxn>
            </a:cxnLst>
            <a:rect l="l" t="t" r="r" b="b"/>
            <a:pathLst>
              <a:path w="11863449" h="12207817">
                <a:moveTo>
                  <a:pt x="0" y="0"/>
                </a:moveTo>
                <a:lnTo>
                  <a:pt x="11863449" y="0"/>
                </a:lnTo>
                <a:lnTo>
                  <a:pt x="11863449" y="12207817"/>
                </a:lnTo>
                <a:lnTo>
                  <a:pt x="0" y="1220781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9652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11700345"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11315275"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1865043"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1820371"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1820371"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1820371"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1806308"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1170034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B0F76354-D06E-4152-AB8B-A3C3D1D84C1A}"/>
              </a:ext>
            </a:extLst>
          </p:cNvPr>
          <p:cNvSpPr>
            <a:spLocks noGrp="1"/>
          </p:cNvSpPr>
          <p:nvPr>
            <p:ph type="pic" sz="quarter" idx="11"/>
          </p:nvPr>
        </p:nvSpPr>
        <p:spPr>
          <a:xfrm>
            <a:off x="1555465" y="427512"/>
            <a:ext cx="5930952" cy="6103909"/>
          </a:xfrm>
          <a:custGeom>
            <a:avLst/>
            <a:gdLst>
              <a:gd name="connsiteX0" fmla="*/ 0 w 11863449"/>
              <a:gd name="connsiteY0" fmla="*/ 0 h 12207817"/>
              <a:gd name="connsiteX1" fmla="*/ 11863449 w 11863449"/>
              <a:gd name="connsiteY1" fmla="*/ 0 h 12207817"/>
              <a:gd name="connsiteX2" fmla="*/ 11863449 w 11863449"/>
              <a:gd name="connsiteY2" fmla="*/ 12207817 h 12207817"/>
              <a:gd name="connsiteX3" fmla="*/ 0 w 11863449"/>
              <a:gd name="connsiteY3" fmla="*/ 12207817 h 12207817"/>
            </a:gdLst>
            <a:ahLst/>
            <a:cxnLst>
              <a:cxn ang="0">
                <a:pos x="connsiteX0" y="connsiteY0"/>
              </a:cxn>
              <a:cxn ang="0">
                <a:pos x="connsiteX1" y="connsiteY1"/>
              </a:cxn>
              <a:cxn ang="0">
                <a:pos x="connsiteX2" y="connsiteY2"/>
              </a:cxn>
              <a:cxn ang="0">
                <a:pos x="connsiteX3" y="connsiteY3"/>
              </a:cxn>
            </a:cxnLst>
            <a:rect l="l" t="t" r="r" b="b"/>
            <a:pathLst>
              <a:path w="11863449" h="12207817">
                <a:moveTo>
                  <a:pt x="0" y="0"/>
                </a:moveTo>
                <a:lnTo>
                  <a:pt x="11863449" y="0"/>
                </a:lnTo>
                <a:lnTo>
                  <a:pt x="11863449" y="12207817"/>
                </a:lnTo>
                <a:lnTo>
                  <a:pt x="0" y="1220781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3215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ppt_x"/>
                                          </p:val>
                                        </p:tav>
                                        <p:tav tm="100000">
                                          <p:val>
                                            <p:strVal val="#ppt_x"/>
                                          </p:val>
                                        </p:tav>
                                      </p:tavLst>
                                    </p:anim>
                                    <p:anim calcmode="lin" valueType="num">
                                      <p:cBhvr additive="base">
                                        <p:cTn id="8" dur="1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D366E0EA-E4A8-489F-B34D-4A3DA1089D60}"/>
              </a:ext>
            </a:extLst>
          </p:cNvPr>
          <p:cNvSpPr>
            <a:spLocks noGrp="1"/>
          </p:cNvSpPr>
          <p:nvPr>
            <p:ph type="pic" sz="quarter" idx="11"/>
          </p:nvPr>
        </p:nvSpPr>
        <p:spPr>
          <a:xfrm>
            <a:off x="4432131" y="1764217"/>
            <a:ext cx="3327737" cy="3329567"/>
          </a:xfrm>
          <a:custGeom>
            <a:avLst/>
            <a:gdLst>
              <a:gd name="connsiteX0" fmla="*/ 4425705 w 8851410"/>
              <a:gd name="connsiteY0" fmla="*/ 0 h 8855126"/>
              <a:gd name="connsiteX1" fmla="*/ 7060189 w 8851410"/>
              <a:gd name="connsiteY1" fmla="*/ 1091180 h 8855126"/>
              <a:gd name="connsiteX2" fmla="*/ 7760688 w 8851410"/>
              <a:gd name="connsiteY2" fmla="*/ 1791973 h 8855126"/>
              <a:gd name="connsiteX3" fmla="*/ 7760688 w 8851410"/>
              <a:gd name="connsiteY3" fmla="*/ 7063153 h 8855126"/>
              <a:gd name="connsiteX4" fmla="*/ 7060189 w 8851410"/>
              <a:gd name="connsiteY4" fmla="*/ 7763946 h 8855126"/>
              <a:gd name="connsiteX5" fmla="*/ 1791221 w 8851410"/>
              <a:gd name="connsiteY5" fmla="*/ 7763946 h 8855126"/>
              <a:gd name="connsiteX6" fmla="*/ 1090722 w 8851410"/>
              <a:gd name="connsiteY6" fmla="*/ 7063153 h 8855126"/>
              <a:gd name="connsiteX7" fmla="*/ 1090722 w 8851410"/>
              <a:gd name="connsiteY7" fmla="*/ 1791973 h 8855126"/>
              <a:gd name="connsiteX8" fmla="*/ 1791221 w 8851410"/>
              <a:gd name="connsiteY8" fmla="*/ 1091180 h 8855126"/>
              <a:gd name="connsiteX9" fmla="*/ 4425705 w 8851410"/>
              <a:gd name="connsiteY9" fmla="*/ 0 h 885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1410" h="8855126">
                <a:moveTo>
                  <a:pt x="4425705" y="0"/>
                </a:moveTo>
                <a:cubicBezTo>
                  <a:pt x="5379373" y="0"/>
                  <a:pt x="6333041" y="363727"/>
                  <a:pt x="7060189" y="1091180"/>
                </a:cubicBezTo>
                <a:cubicBezTo>
                  <a:pt x="7760688" y="1791973"/>
                  <a:pt x="7760688" y="1791973"/>
                  <a:pt x="7760688" y="1791973"/>
                </a:cubicBezTo>
                <a:cubicBezTo>
                  <a:pt x="9214984" y="3246880"/>
                  <a:pt x="9214984" y="5608247"/>
                  <a:pt x="7760688" y="7063153"/>
                </a:cubicBezTo>
                <a:cubicBezTo>
                  <a:pt x="7060189" y="7763946"/>
                  <a:pt x="7060189" y="7763946"/>
                  <a:pt x="7060189" y="7763946"/>
                </a:cubicBezTo>
                <a:cubicBezTo>
                  <a:pt x="5605893" y="9218853"/>
                  <a:pt x="3245517" y="9218853"/>
                  <a:pt x="1791221" y="7763946"/>
                </a:cubicBezTo>
                <a:cubicBezTo>
                  <a:pt x="1090722" y="7063153"/>
                  <a:pt x="1090722" y="7063153"/>
                  <a:pt x="1090722" y="7063153"/>
                </a:cubicBezTo>
                <a:cubicBezTo>
                  <a:pt x="-363574" y="5608247"/>
                  <a:pt x="-363574" y="3246880"/>
                  <a:pt x="1090722" y="1791973"/>
                </a:cubicBezTo>
                <a:cubicBezTo>
                  <a:pt x="1791221" y="1091180"/>
                  <a:pt x="1791221" y="1091180"/>
                  <a:pt x="1791221" y="1091180"/>
                </a:cubicBezTo>
                <a:cubicBezTo>
                  <a:pt x="2518369" y="363727"/>
                  <a:pt x="3472037" y="0"/>
                  <a:pt x="4425705"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157120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21" name="Picture Placeholder 20">
            <a:extLst>
              <a:ext uri="{FF2B5EF4-FFF2-40B4-BE49-F238E27FC236}">
                <a16:creationId xmlns:a16="http://schemas.microsoft.com/office/drawing/2014/main" id="{D4A5C4B8-2A99-411B-991D-423AA8569ADC}"/>
              </a:ext>
            </a:extLst>
          </p:cNvPr>
          <p:cNvSpPr>
            <a:spLocks noGrp="1"/>
          </p:cNvSpPr>
          <p:nvPr>
            <p:ph type="pic" sz="quarter" idx="11"/>
          </p:nvPr>
        </p:nvSpPr>
        <p:spPr>
          <a:xfrm>
            <a:off x="4313273" y="1646041"/>
            <a:ext cx="3565454" cy="3565918"/>
          </a:xfrm>
          <a:custGeom>
            <a:avLst/>
            <a:gdLst>
              <a:gd name="connsiteX0" fmla="*/ 0 w 7131836"/>
              <a:gd name="connsiteY0" fmla="*/ 0 h 7131836"/>
              <a:gd name="connsiteX1" fmla="*/ 7131836 w 7131836"/>
              <a:gd name="connsiteY1" fmla="*/ 0 h 7131836"/>
              <a:gd name="connsiteX2" fmla="*/ 7131836 w 7131836"/>
              <a:gd name="connsiteY2" fmla="*/ 7131836 h 7131836"/>
              <a:gd name="connsiteX3" fmla="*/ 0 w 7131836"/>
              <a:gd name="connsiteY3" fmla="*/ 7131836 h 7131836"/>
            </a:gdLst>
            <a:ahLst/>
            <a:cxnLst>
              <a:cxn ang="0">
                <a:pos x="connsiteX0" y="connsiteY0"/>
              </a:cxn>
              <a:cxn ang="0">
                <a:pos x="connsiteX1" y="connsiteY1"/>
              </a:cxn>
              <a:cxn ang="0">
                <a:pos x="connsiteX2" y="connsiteY2"/>
              </a:cxn>
              <a:cxn ang="0">
                <a:pos x="connsiteX3" y="connsiteY3"/>
              </a:cxn>
            </a:cxnLst>
            <a:rect l="l" t="t" r="r" b="b"/>
            <a:pathLst>
              <a:path w="7131836" h="7131836">
                <a:moveTo>
                  <a:pt x="0" y="0"/>
                </a:moveTo>
                <a:lnTo>
                  <a:pt x="7131836" y="0"/>
                </a:lnTo>
                <a:lnTo>
                  <a:pt x="7131836" y="7131836"/>
                </a:lnTo>
                <a:lnTo>
                  <a:pt x="0" y="7131836"/>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1444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ppt_x"/>
                                          </p:val>
                                        </p:tav>
                                        <p:tav tm="100000">
                                          <p:val>
                                            <p:strVal val="#ppt_x"/>
                                          </p:val>
                                        </p:tav>
                                      </p:tavLst>
                                    </p:anim>
                                    <p:anim calcmode="lin" valueType="num">
                                      <p:cBhvr additive="base">
                                        <p:cTn id="8" dur="1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D4A5C4B8-2A99-411B-991D-423AA8569ADC}"/>
              </a:ext>
            </a:extLst>
          </p:cNvPr>
          <p:cNvSpPr>
            <a:spLocks noGrp="1"/>
          </p:cNvSpPr>
          <p:nvPr>
            <p:ph type="pic" sz="quarter" idx="11"/>
          </p:nvPr>
        </p:nvSpPr>
        <p:spPr>
          <a:xfrm>
            <a:off x="4415860" y="1736767"/>
            <a:ext cx="3360280" cy="3384468"/>
          </a:xfrm>
          <a:custGeom>
            <a:avLst/>
            <a:gdLst>
              <a:gd name="connsiteX0" fmla="*/ 0 w 7131836"/>
              <a:gd name="connsiteY0" fmla="*/ 0 h 7131836"/>
              <a:gd name="connsiteX1" fmla="*/ 7131836 w 7131836"/>
              <a:gd name="connsiteY1" fmla="*/ 0 h 7131836"/>
              <a:gd name="connsiteX2" fmla="*/ 7131836 w 7131836"/>
              <a:gd name="connsiteY2" fmla="*/ 7131836 h 7131836"/>
              <a:gd name="connsiteX3" fmla="*/ 0 w 7131836"/>
              <a:gd name="connsiteY3" fmla="*/ 7131836 h 7131836"/>
            </a:gdLst>
            <a:ahLst/>
            <a:cxnLst>
              <a:cxn ang="0">
                <a:pos x="connsiteX0" y="connsiteY0"/>
              </a:cxn>
              <a:cxn ang="0">
                <a:pos x="connsiteX1" y="connsiteY1"/>
              </a:cxn>
              <a:cxn ang="0">
                <a:pos x="connsiteX2" y="connsiteY2"/>
              </a:cxn>
              <a:cxn ang="0">
                <a:pos x="connsiteX3" y="connsiteY3"/>
              </a:cxn>
            </a:cxnLst>
            <a:rect l="l" t="t" r="r" b="b"/>
            <a:pathLst>
              <a:path w="7131836" h="7131836">
                <a:moveTo>
                  <a:pt x="0" y="0"/>
                </a:moveTo>
                <a:lnTo>
                  <a:pt x="7131836" y="0"/>
                </a:lnTo>
                <a:lnTo>
                  <a:pt x="7131836" y="7131836"/>
                </a:lnTo>
                <a:lnTo>
                  <a:pt x="0" y="7131836"/>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2284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ppt_x"/>
                                          </p:val>
                                        </p:tav>
                                        <p:tav tm="100000">
                                          <p:val>
                                            <p:strVal val="#ppt_x"/>
                                          </p:val>
                                        </p:tav>
                                      </p:tavLst>
                                    </p:anim>
                                    <p:anim calcmode="lin" valueType="num">
                                      <p:cBhvr additive="base">
                                        <p:cTn id="8" dur="1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8CF20DD-8F0C-446A-957D-3AED9A0D4FEC}"/>
              </a:ext>
            </a:extLst>
          </p:cNvPr>
          <p:cNvSpPr>
            <a:spLocks noGrp="1"/>
          </p:cNvSpPr>
          <p:nvPr>
            <p:ph type="pic" sz="quarter" idx="11"/>
          </p:nvPr>
        </p:nvSpPr>
        <p:spPr>
          <a:xfrm>
            <a:off x="1699752" y="2003368"/>
            <a:ext cx="2983880" cy="2984269"/>
          </a:xfrm>
          <a:custGeom>
            <a:avLst/>
            <a:gdLst>
              <a:gd name="connsiteX0" fmla="*/ 0 w 5968538"/>
              <a:gd name="connsiteY0" fmla="*/ 0 h 5968538"/>
              <a:gd name="connsiteX1" fmla="*/ 5968538 w 5968538"/>
              <a:gd name="connsiteY1" fmla="*/ 0 h 5968538"/>
              <a:gd name="connsiteX2" fmla="*/ 5968538 w 5968538"/>
              <a:gd name="connsiteY2" fmla="*/ 5968538 h 5968538"/>
              <a:gd name="connsiteX3" fmla="*/ 0 w 5968538"/>
              <a:gd name="connsiteY3" fmla="*/ 5968538 h 5968538"/>
            </a:gdLst>
            <a:ahLst/>
            <a:cxnLst>
              <a:cxn ang="0">
                <a:pos x="connsiteX0" y="connsiteY0"/>
              </a:cxn>
              <a:cxn ang="0">
                <a:pos x="connsiteX1" y="connsiteY1"/>
              </a:cxn>
              <a:cxn ang="0">
                <a:pos x="connsiteX2" y="connsiteY2"/>
              </a:cxn>
              <a:cxn ang="0">
                <a:pos x="connsiteX3" y="connsiteY3"/>
              </a:cxn>
            </a:cxnLst>
            <a:rect l="l" t="t" r="r" b="b"/>
            <a:pathLst>
              <a:path w="5968538" h="5968538">
                <a:moveTo>
                  <a:pt x="0" y="0"/>
                </a:moveTo>
                <a:lnTo>
                  <a:pt x="5968538" y="0"/>
                </a:lnTo>
                <a:lnTo>
                  <a:pt x="5968538" y="5968538"/>
                </a:lnTo>
                <a:lnTo>
                  <a:pt x="0" y="5968538"/>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ED66FB4C-ADAA-4847-94E5-5DC5373A826E}"/>
              </a:ext>
            </a:extLst>
          </p:cNvPr>
          <p:cNvSpPr>
            <a:spLocks noGrp="1"/>
          </p:cNvSpPr>
          <p:nvPr>
            <p:ph type="pic" sz="quarter" idx="12"/>
          </p:nvPr>
        </p:nvSpPr>
        <p:spPr>
          <a:xfrm>
            <a:off x="7508367" y="2003368"/>
            <a:ext cx="2983881" cy="2984269"/>
          </a:xfrm>
          <a:custGeom>
            <a:avLst/>
            <a:gdLst>
              <a:gd name="connsiteX0" fmla="*/ 0 w 5968539"/>
              <a:gd name="connsiteY0" fmla="*/ 0 h 5968538"/>
              <a:gd name="connsiteX1" fmla="*/ 5968539 w 5968539"/>
              <a:gd name="connsiteY1" fmla="*/ 0 h 5968538"/>
              <a:gd name="connsiteX2" fmla="*/ 5968539 w 5968539"/>
              <a:gd name="connsiteY2" fmla="*/ 5968538 h 5968538"/>
              <a:gd name="connsiteX3" fmla="*/ 0 w 5968539"/>
              <a:gd name="connsiteY3" fmla="*/ 5968538 h 5968538"/>
            </a:gdLst>
            <a:ahLst/>
            <a:cxnLst>
              <a:cxn ang="0">
                <a:pos x="connsiteX0" y="connsiteY0"/>
              </a:cxn>
              <a:cxn ang="0">
                <a:pos x="connsiteX1" y="connsiteY1"/>
              </a:cxn>
              <a:cxn ang="0">
                <a:pos x="connsiteX2" y="connsiteY2"/>
              </a:cxn>
              <a:cxn ang="0">
                <a:pos x="connsiteX3" y="connsiteY3"/>
              </a:cxn>
            </a:cxnLst>
            <a:rect l="l" t="t" r="r" b="b"/>
            <a:pathLst>
              <a:path w="5968539" h="5968538">
                <a:moveTo>
                  <a:pt x="0" y="0"/>
                </a:moveTo>
                <a:lnTo>
                  <a:pt x="5968539" y="0"/>
                </a:lnTo>
                <a:lnTo>
                  <a:pt x="5968539" y="5968538"/>
                </a:lnTo>
                <a:lnTo>
                  <a:pt x="0" y="5968538"/>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4695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67E452C-19D1-41EF-8735-23A68B1970A6}"/>
              </a:ext>
            </a:extLst>
          </p:cNvPr>
          <p:cNvSpPr>
            <a:spLocks noGrp="1"/>
          </p:cNvSpPr>
          <p:nvPr>
            <p:ph type="pic" sz="quarter" idx="11"/>
          </p:nvPr>
        </p:nvSpPr>
        <p:spPr>
          <a:xfrm>
            <a:off x="1058790" y="2219998"/>
            <a:ext cx="2417690" cy="2418005"/>
          </a:xfrm>
          <a:custGeom>
            <a:avLst/>
            <a:gdLst>
              <a:gd name="connsiteX0" fmla="*/ 0 w 4836009"/>
              <a:gd name="connsiteY0" fmla="*/ 0 h 4836009"/>
              <a:gd name="connsiteX1" fmla="*/ 4836009 w 4836009"/>
              <a:gd name="connsiteY1" fmla="*/ 0 h 4836009"/>
              <a:gd name="connsiteX2" fmla="*/ 4836009 w 4836009"/>
              <a:gd name="connsiteY2" fmla="*/ 4836009 h 4836009"/>
              <a:gd name="connsiteX3" fmla="*/ 0 w 4836009"/>
              <a:gd name="connsiteY3" fmla="*/ 4836009 h 4836009"/>
            </a:gdLst>
            <a:ahLst/>
            <a:cxnLst>
              <a:cxn ang="0">
                <a:pos x="connsiteX0" y="connsiteY0"/>
              </a:cxn>
              <a:cxn ang="0">
                <a:pos x="connsiteX1" y="connsiteY1"/>
              </a:cxn>
              <a:cxn ang="0">
                <a:pos x="connsiteX2" y="connsiteY2"/>
              </a:cxn>
              <a:cxn ang="0">
                <a:pos x="connsiteX3" y="connsiteY3"/>
              </a:cxn>
            </a:cxnLst>
            <a:rect l="l" t="t" r="r" b="b"/>
            <a:pathLst>
              <a:path w="4836009" h="4836009">
                <a:moveTo>
                  <a:pt x="0" y="0"/>
                </a:moveTo>
                <a:lnTo>
                  <a:pt x="4836009" y="0"/>
                </a:lnTo>
                <a:lnTo>
                  <a:pt x="4836009" y="4836009"/>
                </a:lnTo>
                <a:lnTo>
                  <a:pt x="0" y="48360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0B210D6E-64B7-45A8-B852-CD8D74D09B2E}"/>
              </a:ext>
            </a:extLst>
          </p:cNvPr>
          <p:cNvSpPr>
            <a:spLocks noGrp="1"/>
          </p:cNvSpPr>
          <p:nvPr>
            <p:ph type="pic" sz="quarter" idx="13"/>
          </p:nvPr>
        </p:nvSpPr>
        <p:spPr>
          <a:xfrm>
            <a:off x="4633298" y="1966108"/>
            <a:ext cx="2925405" cy="2925786"/>
          </a:xfrm>
          <a:custGeom>
            <a:avLst/>
            <a:gdLst>
              <a:gd name="connsiteX0" fmla="*/ 0 w 5851571"/>
              <a:gd name="connsiteY0" fmla="*/ 0 h 5851571"/>
              <a:gd name="connsiteX1" fmla="*/ 5851571 w 5851571"/>
              <a:gd name="connsiteY1" fmla="*/ 0 h 5851571"/>
              <a:gd name="connsiteX2" fmla="*/ 5851571 w 5851571"/>
              <a:gd name="connsiteY2" fmla="*/ 5851571 h 5851571"/>
              <a:gd name="connsiteX3" fmla="*/ 0 w 5851571"/>
              <a:gd name="connsiteY3" fmla="*/ 5851571 h 5851571"/>
            </a:gdLst>
            <a:ahLst/>
            <a:cxnLst>
              <a:cxn ang="0">
                <a:pos x="connsiteX0" y="connsiteY0"/>
              </a:cxn>
              <a:cxn ang="0">
                <a:pos x="connsiteX1" y="connsiteY1"/>
              </a:cxn>
              <a:cxn ang="0">
                <a:pos x="connsiteX2" y="connsiteY2"/>
              </a:cxn>
              <a:cxn ang="0">
                <a:pos x="connsiteX3" y="connsiteY3"/>
              </a:cxn>
            </a:cxnLst>
            <a:rect l="l" t="t" r="r" b="b"/>
            <a:pathLst>
              <a:path w="5851571" h="5851571">
                <a:moveTo>
                  <a:pt x="0" y="0"/>
                </a:moveTo>
                <a:lnTo>
                  <a:pt x="5851571" y="0"/>
                </a:lnTo>
                <a:lnTo>
                  <a:pt x="5851571" y="5851571"/>
                </a:lnTo>
                <a:lnTo>
                  <a:pt x="0" y="585157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045E52FF-08AA-4E28-A1E7-F39F62753588}"/>
              </a:ext>
            </a:extLst>
          </p:cNvPr>
          <p:cNvSpPr>
            <a:spLocks noGrp="1"/>
          </p:cNvSpPr>
          <p:nvPr>
            <p:ph type="pic" sz="quarter" idx="14"/>
          </p:nvPr>
        </p:nvSpPr>
        <p:spPr>
          <a:xfrm>
            <a:off x="8715520" y="2219998"/>
            <a:ext cx="2417690" cy="2418005"/>
          </a:xfrm>
          <a:custGeom>
            <a:avLst/>
            <a:gdLst>
              <a:gd name="connsiteX0" fmla="*/ 0 w 4836010"/>
              <a:gd name="connsiteY0" fmla="*/ 0 h 4836009"/>
              <a:gd name="connsiteX1" fmla="*/ 4836010 w 4836010"/>
              <a:gd name="connsiteY1" fmla="*/ 0 h 4836009"/>
              <a:gd name="connsiteX2" fmla="*/ 4836010 w 4836010"/>
              <a:gd name="connsiteY2" fmla="*/ 4836009 h 4836009"/>
              <a:gd name="connsiteX3" fmla="*/ 0 w 4836010"/>
              <a:gd name="connsiteY3" fmla="*/ 4836009 h 4836009"/>
            </a:gdLst>
            <a:ahLst/>
            <a:cxnLst>
              <a:cxn ang="0">
                <a:pos x="connsiteX0" y="connsiteY0"/>
              </a:cxn>
              <a:cxn ang="0">
                <a:pos x="connsiteX1" y="connsiteY1"/>
              </a:cxn>
              <a:cxn ang="0">
                <a:pos x="connsiteX2" y="connsiteY2"/>
              </a:cxn>
              <a:cxn ang="0">
                <a:pos x="connsiteX3" y="connsiteY3"/>
              </a:cxn>
            </a:cxnLst>
            <a:rect l="l" t="t" r="r" b="b"/>
            <a:pathLst>
              <a:path w="4836010" h="4836009">
                <a:moveTo>
                  <a:pt x="0" y="0"/>
                </a:moveTo>
                <a:lnTo>
                  <a:pt x="4836010" y="0"/>
                </a:lnTo>
                <a:lnTo>
                  <a:pt x="4836010" y="4836009"/>
                </a:lnTo>
                <a:lnTo>
                  <a:pt x="0" y="48360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0859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300"/>
                                        <p:tgtEl>
                                          <p:spTgt spid="12"/>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8A701BC0-D77B-4CAE-8580-7534058C3AA5}"/>
              </a:ext>
            </a:extLst>
          </p:cNvPr>
          <p:cNvSpPr>
            <a:spLocks noGrp="1"/>
          </p:cNvSpPr>
          <p:nvPr>
            <p:ph type="pic" sz="quarter" idx="11"/>
          </p:nvPr>
        </p:nvSpPr>
        <p:spPr>
          <a:xfrm>
            <a:off x="4234511" y="1567338"/>
            <a:ext cx="1809479" cy="1809505"/>
          </a:xfrm>
          <a:custGeom>
            <a:avLst/>
            <a:gdLst>
              <a:gd name="connsiteX0" fmla="*/ 3619429 w 3619429"/>
              <a:gd name="connsiteY0" fmla="*/ 0 h 3619010"/>
              <a:gd name="connsiteX1" fmla="*/ 3619429 w 3619429"/>
              <a:gd name="connsiteY1" fmla="*/ 3619010 h 3619010"/>
              <a:gd name="connsiteX2" fmla="*/ 0 w 3619429"/>
              <a:gd name="connsiteY2" fmla="*/ 3619010 h 3619010"/>
              <a:gd name="connsiteX3" fmla="*/ 917060 w 3619429"/>
              <a:gd name="connsiteY3" fmla="*/ 1505980 h 3619010"/>
              <a:gd name="connsiteX4" fmla="*/ 1507235 w 3619429"/>
              <a:gd name="connsiteY4" fmla="*/ 916362 h 3619010"/>
              <a:gd name="connsiteX5" fmla="*/ 3619429 w 3619429"/>
              <a:gd name="connsiteY5" fmla="*/ 0 h 361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9010">
                <a:moveTo>
                  <a:pt x="3619429" y="0"/>
                </a:moveTo>
                <a:lnTo>
                  <a:pt x="3619429" y="3619010"/>
                </a:lnTo>
                <a:lnTo>
                  <a:pt x="0" y="3619010"/>
                </a:lnTo>
                <a:cubicBezTo>
                  <a:pt x="25520" y="2851308"/>
                  <a:pt x="331207" y="2091415"/>
                  <a:pt x="917060" y="1505980"/>
                </a:cubicBezTo>
                <a:cubicBezTo>
                  <a:pt x="1507235" y="916362"/>
                  <a:pt x="1507235" y="916362"/>
                  <a:pt x="1507235" y="916362"/>
                </a:cubicBezTo>
                <a:cubicBezTo>
                  <a:pt x="2092530" y="331486"/>
                  <a:pt x="2852145" y="25939"/>
                  <a:pt x="3619429"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FFB6FEBA-DB51-4D69-9B4C-36616E7236B8}"/>
              </a:ext>
            </a:extLst>
          </p:cNvPr>
          <p:cNvSpPr>
            <a:spLocks noGrp="1"/>
          </p:cNvSpPr>
          <p:nvPr>
            <p:ph type="pic" sz="quarter" idx="12"/>
          </p:nvPr>
        </p:nvSpPr>
        <p:spPr>
          <a:xfrm>
            <a:off x="6148567" y="1567269"/>
            <a:ext cx="1811710" cy="1809575"/>
          </a:xfrm>
          <a:custGeom>
            <a:avLst/>
            <a:gdLst>
              <a:gd name="connsiteX0" fmla="*/ 0 w 3623892"/>
              <a:gd name="connsiteY0" fmla="*/ 0 h 3619150"/>
              <a:gd name="connsiteX1" fmla="*/ 2116795 w 3623892"/>
              <a:gd name="connsiteY1" fmla="*/ 916502 h 3619150"/>
              <a:gd name="connsiteX2" fmla="*/ 2706832 w 3623892"/>
              <a:gd name="connsiteY2" fmla="*/ 1506120 h 3619150"/>
              <a:gd name="connsiteX3" fmla="*/ 3623892 w 3623892"/>
              <a:gd name="connsiteY3" fmla="*/ 3619150 h 3619150"/>
              <a:gd name="connsiteX4" fmla="*/ 0 w 3623892"/>
              <a:gd name="connsiteY4" fmla="*/ 3619150 h 36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9150">
                <a:moveTo>
                  <a:pt x="0" y="0"/>
                </a:moveTo>
                <a:cubicBezTo>
                  <a:pt x="768958" y="24823"/>
                  <a:pt x="1530385" y="330370"/>
                  <a:pt x="2116795" y="916502"/>
                </a:cubicBezTo>
                <a:cubicBezTo>
                  <a:pt x="2706832" y="1506120"/>
                  <a:pt x="2706832" y="1506120"/>
                  <a:pt x="2706832" y="1506120"/>
                </a:cubicBezTo>
                <a:cubicBezTo>
                  <a:pt x="3292684" y="2091554"/>
                  <a:pt x="3598371" y="2851447"/>
                  <a:pt x="3623892" y="3619150"/>
                </a:cubicBezTo>
                <a:lnTo>
                  <a:pt x="0" y="361915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1" name="Picture Placeholder 20">
            <a:extLst>
              <a:ext uri="{FF2B5EF4-FFF2-40B4-BE49-F238E27FC236}">
                <a16:creationId xmlns:a16="http://schemas.microsoft.com/office/drawing/2014/main" id="{E99129B9-5063-4716-A8DB-2516775ED05D}"/>
              </a:ext>
            </a:extLst>
          </p:cNvPr>
          <p:cNvSpPr>
            <a:spLocks noGrp="1"/>
          </p:cNvSpPr>
          <p:nvPr>
            <p:ph type="pic" sz="quarter" idx="13"/>
          </p:nvPr>
        </p:nvSpPr>
        <p:spPr>
          <a:xfrm>
            <a:off x="6148567" y="3481436"/>
            <a:ext cx="1811710" cy="1809436"/>
          </a:xfrm>
          <a:custGeom>
            <a:avLst/>
            <a:gdLst>
              <a:gd name="connsiteX0" fmla="*/ 0 w 3623892"/>
              <a:gd name="connsiteY0" fmla="*/ 0 h 3618871"/>
              <a:gd name="connsiteX1" fmla="*/ 3623892 w 3623892"/>
              <a:gd name="connsiteY1" fmla="*/ 0 h 3618871"/>
              <a:gd name="connsiteX2" fmla="*/ 2706832 w 3623892"/>
              <a:gd name="connsiteY2" fmla="*/ 2112891 h 3618871"/>
              <a:gd name="connsiteX3" fmla="*/ 2116795 w 3623892"/>
              <a:gd name="connsiteY3" fmla="*/ 2702509 h 3618871"/>
              <a:gd name="connsiteX4" fmla="*/ 0 w 3623892"/>
              <a:gd name="connsiteY4" fmla="*/ 3618871 h 3618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8871">
                <a:moveTo>
                  <a:pt x="0" y="0"/>
                </a:moveTo>
                <a:lnTo>
                  <a:pt x="3623892" y="0"/>
                </a:lnTo>
                <a:cubicBezTo>
                  <a:pt x="3598371" y="767563"/>
                  <a:pt x="3292684" y="1527456"/>
                  <a:pt x="2706832" y="2112891"/>
                </a:cubicBezTo>
                <a:cubicBezTo>
                  <a:pt x="2116795" y="2702509"/>
                  <a:pt x="2116795" y="2702509"/>
                  <a:pt x="2116795" y="2702509"/>
                </a:cubicBezTo>
                <a:cubicBezTo>
                  <a:pt x="1530385" y="3288640"/>
                  <a:pt x="768958" y="3594048"/>
                  <a:pt x="0" y="3618871"/>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49E1851D-605E-4620-A08E-5EEFA04BE2B0}"/>
              </a:ext>
            </a:extLst>
          </p:cNvPr>
          <p:cNvSpPr>
            <a:spLocks noGrp="1"/>
          </p:cNvSpPr>
          <p:nvPr>
            <p:ph type="pic" sz="quarter" idx="14"/>
          </p:nvPr>
        </p:nvSpPr>
        <p:spPr>
          <a:xfrm>
            <a:off x="4234511" y="3481435"/>
            <a:ext cx="1809479" cy="1809366"/>
          </a:xfrm>
          <a:custGeom>
            <a:avLst/>
            <a:gdLst>
              <a:gd name="connsiteX0" fmla="*/ 0 w 3619429"/>
              <a:gd name="connsiteY0" fmla="*/ 0 h 3618732"/>
              <a:gd name="connsiteX1" fmla="*/ 3619429 w 3619429"/>
              <a:gd name="connsiteY1" fmla="*/ 0 h 3618732"/>
              <a:gd name="connsiteX2" fmla="*/ 3619429 w 3619429"/>
              <a:gd name="connsiteY2" fmla="*/ 3618732 h 3618732"/>
              <a:gd name="connsiteX3" fmla="*/ 1507235 w 3619429"/>
              <a:gd name="connsiteY3" fmla="*/ 2702509 h 3618732"/>
              <a:gd name="connsiteX4" fmla="*/ 917060 w 3619429"/>
              <a:gd name="connsiteY4" fmla="*/ 2112891 h 3618732"/>
              <a:gd name="connsiteX5" fmla="*/ 0 w 3619429"/>
              <a:gd name="connsiteY5" fmla="*/ 0 h 361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8732">
                <a:moveTo>
                  <a:pt x="0" y="0"/>
                </a:moveTo>
                <a:lnTo>
                  <a:pt x="3619429" y="0"/>
                </a:lnTo>
                <a:lnTo>
                  <a:pt x="3619429" y="3618732"/>
                </a:lnTo>
                <a:cubicBezTo>
                  <a:pt x="2852145" y="3592793"/>
                  <a:pt x="2092530" y="3287385"/>
                  <a:pt x="1507235" y="2702509"/>
                </a:cubicBezTo>
                <a:cubicBezTo>
                  <a:pt x="917060" y="2112891"/>
                  <a:pt x="917060" y="2112891"/>
                  <a:pt x="917060" y="2112891"/>
                </a:cubicBezTo>
                <a:cubicBezTo>
                  <a:pt x="331207" y="1527456"/>
                  <a:pt x="25520" y="767563"/>
                  <a:pt x="0"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59366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
                                        <p:tgtEl>
                                          <p:spTgt spid="1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300"/>
                                        <p:tgtEl>
                                          <p:spTgt spid="20"/>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300"/>
                                        <p:tgtEl>
                                          <p:spTgt spid="21"/>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B5593F2-E64A-40ED-944E-8AB64DD17CF1}"/>
              </a:ext>
            </a:extLst>
          </p:cNvPr>
          <p:cNvSpPr/>
          <p:nvPr userDrawn="1"/>
        </p:nvSpPr>
        <p:spPr>
          <a:xfrm rot="5400000">
            <a:off x="5850141" y="516141"/>
            <a:ext cx="491719" cy="12192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8E319BCE-E364-4BCD-908C-A01F28027962}"/>
              </a:ext>
            </a:extLst>
          </p:cNvPr>
          <p:cNvSpPr/>
          <p:nvPr userDrawn="1"/>
        </p:nvSpPr>
        <p:spPr>
          <a:xfrm rot="5400000">
            <a:off x="5850141" y="-5850141"/>
            <a:ext cx="491719" cy="12192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Rectangle 1">
            <a:extLst>
              <a:ext uri="{FF2B5EF4-FFF2-40B4-BE49-F238E27FC236}">
                <a16:creationId xmlns:a16="http://schemas.microsoft.com/office/drawing/2014/main" id="{EED1674B-7819-4290-8EC6-DD14B5462434}"/>
              </a:ext>
            </a:extLst>
          </p:cNvPr>
          <p:cNvSpPr/>
          <p:nvPr userDrawn="1"/>
        </p:nvSpPr>
        <p:spPr>
          <a:xfrm>
            <a:off x="0"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TextBox 2">
            <a:extLst>
              <a:ext uri="{FF2B5EF4-FFF2-40B4-BE49-F238E27FC236}">
                <a16:creationId xmlns:a16="http://schemas.microsoft.com/office/drawing/2014/main" id="{862FAAB3-2BD3-4B4B-8F68-CA607194A7CD}"/>
              </a:ext>
            </a:extLst>
          </p:cNvPr>
          <p:cNvSpPr txBox="1"/>
          <p:nvPr userDrawn="1"/>
        </p:nvSpPr>
        <p:spPr>
          <a:xfrm rot="16200000">
            <a:off x="-385071" y="5914770"/>
            <a:ext cx="1261797" cy="338554"/>
          </a:xfrm>
          <a:prstGeom prst="rect">
            <a:avLst/>
          </a:prstGeom>
          <a:noFill/>
        </p:spPr>
        <p:txBody>
          <a:bodyPr wrap="square" rtlCol="0">
            <a:spAutoFit/>
          </a:bodyPr>
          <a:lstStyle/>
          <a:p>
            <a:pPr algn="l"/>
            <a:r>
              <a:rPr lang="en-US" sz="1600" b="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Massive X</a:t>
            </a:r>
          </a:p>
        </p:txBody>
      </p:sp>
      <p:sp>
        <p:nvSpPr>
          <p:cNvPr id="4" name="Slide Number Placeholder 5">
            <a:extLst>
              <a:ext uri="{FF2B5EF4-FFF2-40B4-BE49-F238E27FC236}">
                <a16:creationId xmlns:a16="http://schemas.microsoft.com/office/drawing/2014/main" id="{EE3CA0C5-696B-4035-8328-04E507A14E6E}"/>
              </a:ext>
            </a:extLst>
          </p:cNvPr>
          <p:cNvSpPr txBox="1">
            <a:spLocks/>
          </p:cNvSpPr>
          <p:nvPr userDrawn="1"/>
        </p:nvSpPr>
        <p:spPr>
          <a:xfrm>
            <a:off x="164697" y="3283310"/>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rPr>
              <a:pPr algn="ctr"/>
              <a:t>‹Nr.›</a:t>
            </a:fld>
            <a:endParaRPr lang="en-US" sz="700" b="1">
              <a:solidFill>
                <a:srgbClr val="172144"/>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5" name="Straight Connector 4">
            <a:extLst>
              <a:ext uri="{FF2B5EF4-FFF2-40B4-BE49-F238E27FC236}">
                <a16:creationId xmlns:a16="http://schemas.microsoft.com/office/drawing/2014/main" id="{504B40BC-21B9-4D12-8535-D9C29D99F968}"/>
              </a:ext>
            </a:extLst>
          </p:cNvPr>
          <p:cNvCxnSpPr/>
          <p:nvPr userDrawn="1"/>
        </p:nvCxnSpPr>
        <p:spPr>
          <a:xfrm>
            <a:off x="120026" y="223120"/>
            <a:ext cx="238296"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5B6781-0284-4FF4-9C39-1E697832CCB5}"/>
              </a:ext>
            </a:extLst>
          </p:cNvPr>
          <p:cNvCxnSpPr>
            <a:cxnSpLocks/>
          </p:cNvCxnSpPr>
          <p:nvPr userDrawn="1"/>
        </p:nvCxnSpPr>
        <p:spPr>
          <a:xfrm>
            <a:off x="120026" y="269044"/>
            <a:ext cx="101742"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E7EC0D-F0F0-4288-868F-D1A462C8D492}"/>
              </a:ext>
            </a:extLst>
          </p:cNvPr>
          <p:cNvCxnSpPr>
            <a:cxnSpLocks/>
          </p:cNvCxnSpPr>
          <p:nvPr userDrawn="1"/>
        </p:nvCxnSpPr>
        <p:spPr>
          <a:xfrm>
            <a:off x="120026" y="314968"/>
            <a:ext cx="181333" cy="0"/>
          </a:xfrm>
          <a:prstGeom prst="line">
            <a:avLst/>
          </a:prstGeom>
          <a:ln w="19050">
            <a:solidFill>
              <a:srgbClr val="172144"/>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29CC7530-A671-4661-A267-47CAC7E2FF44}"/>
              </a:ext>
            </a:extLst>
          </p:cNvPr>
          <p:cNvGrpSpPr/>
          <p:nvPr userDrawn="1"/>
        </p:nvGrpSpPr>
        <p:grpSpPr>
          <a:xfrm>
            <a:off x="105963" y="655395"/>
            <a:ext cx="266420" cy="912401"/>
            <a:chOff x="211954" y="1310790"/>
            <a:chExt cx="532908" cy="1824801"/>
          </a:xfrm>
        </p:grpSpPr>
        <p:sp>
          <p:nvSpPr>
            <p:cNvPr id="9" name="Rectangle 8">
              <a:extLst>
                <a:ext uri="{FF2B5EF4-FFF2-40B4-BE49-F238E27FC236}">
                  <a16:creationId xmlns:a16="http://schemas.microsoft.com/office/drawing/2014/main" id="{BC58E2E0-3292-4E74-A22D-947EED6AA7AC}"/>
                </a:ext>
              </a:extLst>
            </p:cNvPr>
            <p:cNvSpPr/>
            <p:nvPr userDrawn="1"/>
          </p:nvSpPr>
          <p:spPr>
            <a:xfrm>
              <a:off x="213556" y="1946192"/>
              <a:ext cx="529702"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b</a:t>
              </a:r>
            </a:p>
          </p:txBody>
        </p:sp>
        <p:sp>
          <p:nvSpPr>
            <p:cNvPr id="10" name="Rectangle 9">
              <a:extLst>
                <a:ext uri="{FF2B5EF4-FFF2-40B4-BE49-F238E27FC236}">
                  <a16:creationId xmlns:a16="http://schemas.microsoft.com/office/drawing/2014/main" id="{9204B764-23BF-41EC-BF35-4E759ABDC120}"/>
                </a:ext>
              </a:extLst>
            </p:cNvPr>
            <p:cNvSpPr/>
            <p:nvPr userDrawn="1"/>
          </p:nvSpPr>
          <p:spPr>
            <a:xfrm>
              <a:off x="211954" y="1310790"/>
              <a:ext cx="532908"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1" name="Rectangle 10">
              <a:extLst>
                <a:ext uri="{FF2B5EF4-FFF2-40B4-BE49-F238E27FC236}">
                  <a16:creationId xmlns:a16="http://schemas.microsoft.com/office/drawing/2014/main" id="{D900F3B3-A1A6-4A4A-9768-B08A60BCF080}"/>
                </a:ext>
              </a:extLst>
            </p:cNvPr>
            <p:cNvSpPr/>
            <p:nvPr userDrawn="1"/>
          </p:nvSpPr>
          <p:spPr>
            <a:xfrm>
              <a:off x="227988" y="2581593"/>
              <a:ext cx="500844" cy="553998"/>
            </a:xfrm>
            <a:prstGeom prst="rect">
              <a:avLst/>
            </a:prstGeom>
          </p:spPr>
          <p:txBody>
            <a:bodyPr wrap="none" anchor="ctr">
              <a:spAutoFit/>
            </a:bodyPr>
            <a:lstStyle/>
            <a:p>
              <a:pPr algn="ctr"/>
              <a:r>
                <a:rPr lang="en-US" sz="1200">
                  <a:solidFill>
                    <a:srgbClr val="314792">
                      <a:alpha val="49000"/>
                    </a:srgbClr>
                  </a:solidFill>
                  <a:latin typeface="Designball-Social-01" pitchFamily="2" charset="0"/>
                </a:rPr>
                <a:t>c</a:t>
              </a:r>
            </a:p>
          </p:txBody>
        </p:sp>
        <p:sp>
          <p:nvSpPr>
            <p:cNvPr id="12" name="Rectangle 11">
              <a:hlinkClick r:id="rId2"/>
              <a:extLst>
                <a:ext uri="{FF2B5EF4-FFF2-40B4-BE49-F238E27FC236}">
                  <a16:creationId xmlns:a16="http://schemas.microsoft.com/office/drawing/2014/main" id="{C1510384-2C3D-4EBE-BD59-99BB4F7B1D95}"/>
                </a:ext>
              </a:extLst>
            </p:cNvPr>
            <p:cNvSpPr/>
            <p:nvPr userDrawn="1"/>
          </p:nvSpPr>
          <p:spPr>
            <a:xfrm>
              <a:off x="311927" y="200584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3" name="Rectangle 12">
              <a:hlinkClick r:id="rId3"/>
              <a:extLst>
                <a:ext uri="{FF2B5EF4-FFF2-40B4-BE49-F238E27FC236}">
                  <a16:creationId xmlns:a16="http://schemas.microsoft.com/office/drawing/2014/main" id="{E820DE5E-C61D-42D9-9F6F-1E352E9F4232}"/>
                </a:ext>
              </a:extLst>
            </p:cNvPr>
            <p:cNvSpPr/>
            <p:nvPr userDrawn="1"/>
          </p:nvSpPr>
          <p:spPr>
            <a:xfrm>
              <a:off x="311927" y="1375076"/>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sp>
          <p:nvSpPr>
            <p:cNvPr id="14" name="Rectangle 13">
              <a:hlinkClick r:id="rId4"/>
              <a:extLst>
                <a:ext uri="{FF2B5EF4-FFF2-40B4-BE49-F238E27FC236}">
                  <a16:creationId xmlns:a16="http://schemas.microsoft.com/office/drawing/2014/main" id="{D6187E50-754A-44EE-BA02-05EBB604955C}"/>
                </a:ext>
              </a:extLst>
            </p:cNvPr>
            <p:cNvSpPr/>
            <p:nvPr userDrawn="1"/>
          </p:nvSpPr>
          <p:spPr>
            <a:xfrm>
              <a:off x="311927" y="2636618"/>
              <a:ext cx="332961" cy="443947"/>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rgbClr val="314792">
                    <a:alpha val="49000"/>
                  </a:srgbClr>
                </a:solidFill>
              </a:endParaRPr>
            </a:p>
          </p:txBody>
        </p:sp>
      </p:grpSp>
      <p:cxnSp>
        <p:nvCxnSpPr>
          <p:cNvPr id="16" name="Straight Connector 15">
            <a:extLst>
              <a:ext uri="{FF2B5EF4-FFF2-40B4-BE49-F238E27FC236}">
                <a16:creationId xmlns:a16="http://schemas.microsoft.com/office/drawing/2014/main" id="{19D26279-CF3F-44FD-A4E8-B89D5F761927}"/>
              </a:ext>
            </a:extLst>
          </p:cNvPr>
          <p:cNvCxnSpPr/>
          <p:nvPr userDrawn="1"/>
        </p:nvCxnSpPr>
        <p:spPr>
          <a:xfrm>
            <a:off x="491655" y="0"/>
            <a:ext cx="0" cy="6858000"/>
          </a:xfrm>
          <a:prstGeom prst="line">
            <a:avLst/>
          </a:prstGeom>
          <a:ln w="25400">
            <a:solidFill>
              <a:srgbClr val="EBECF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9C634A3-E97D-43E8-BF4A-61945DFF0111}"/>
              </a:ext>
            </a:extLst>
          </p:cNvPr>
          <p:cNvSpPr/>
          <p:nvPr userDrawn="1"/>
        </p:nvSpPr>
        <p:spPr>
          <a:xfrm>
            <a:off x="11700345" y="0"/>
            <a:ext cx="491655" cy="6858000"/>
          </a:xfrm>
          <a:prstGeom prst="rect">
            <a:avLst/>
          </a:prstGeom>
          <a:solidFill>
            <a:srgbClr val="FFFFFF"/>
          </a:solidFill>
          <a:ln>
            <a:noFill/>
          </a:ln>
          <a:effectLst>
            <a:outerShdw blurRad="952500" dist="215900" algn="l" rotWithShape="0">
              <a:schemeClr val="accent1">
                <a:lumMod val="5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0438772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3204124614"/>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4726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2" y="3495977"/>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2"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2" y="776288"/>
            <a:ext cx="5171855" cy="5305426"/>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3294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A1CA22-A2E7-46D9-8A5B-5A4B32A3659E}"/>
              </a:ext>
            </a:extLst>
          </p:cNvPr>
          <p:cNvSpPr>
            <a:spLocks noGrp="1"/>
          </p:cNvSpPr>
          <p:nvPr>
            <p:ph type="pic" sz="quarter" idx="13"/>
          </p:nvPr>
        </p:nvSpPr>
        <p:spPr>
          <a:xfrm>
            <a:off x="781742"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662144D-BFFA-4B4C-BD9A-DDB9AD2576C4}"/>
              </a:ext>
            </a:extLst>
          </p:cNvPr>
          <p:cNvSpPr>
            <a:spLocks noGrp="1"/>
          </p:cNvSpPr>
          <p:nvPr>
            <p:ph type="pic" sz="quarter" idx="14"/>
          </p:nvPr>
        </p:nvSpPr>
        <p:spPr>
          <a:xfrm>
            <a:off x="3438871"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8E8DCF79-7C12-4EE4-B377-E5D1CE363160}"/>
              </a:ext>
            </a:extLst>
          </p:cNvPr>
          <p:cNvSpPr>
            <a:spLocks noGrp="1"/>
          </p:cNvSpPr>
          <p:nvPr>
            <p:ph type="pic" sz="quarter" idx="15"/>
          </p:nvPr>
        </p:nvSpPr>
        <p:spPr>
          <a:xfrm>
            <a:off x="6096000"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C0BA5F7F-E14B-4487-8788-8F182B33097D}"/>
              </a:ext>
            </a:extLst>
          </p:cNvPr>
          <p:cNvSpPr>
            <a:spLocks noGrp="1"/>
          </p:cNvSpPr>
          <p:nvPr>
            <p:ph type="pic" sz="quarter" idx="16"/>
          </p:nvPr>
        </p:nvSpPr>
        <p:spPr>
          <a:xfrm>
            <a:off x="8753129"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3977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200" fill="hold"/>
                                        <p:tgtEl>
                                          <p:spTgt spid="10"/>
                                        </p:tgtEl>
                                        <p:attrNameLst>
                                          <p:attrName>ppt_x</p:attrName>
                                        </p:attrNameLst>
                                      </p:cBhvr>
                                      <p:tavLst>
                                        <p:tav tm="0">
                                          <p:val>
                                            <p:strVal val="#ppt_x"/>
                                          </p:val>
                                        </p:tav>
                                        <p:tav tm="100000">
                                          <p:val>
                                            <p:strVal val="#ppt_x"/>
                                          </p:val>
                                        </p:tav>
                                      </p:tavLst>
                                    </p:anim>
                                    <p:anim calcmode="lin" valueType="num">
                                      <p:cBhvr additive="base">
                                        <p:cTn id="8" dur="22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200" fill="hold"/>
                                        <p:tgtEl>
                                          <p:spTgt spid="11"/>
                                        </p:tgtEl>
                                        <p:attrNameLst>
                                          <p:attrName>ppt_x</p:attrName>
                                        </p:attrNameLst>
                                      </p:cBhvr>
                                      <p:tavLst>
                                        <p:tav tm="0">
                                          <p:val>
                                            <p:strVal val="#ppt_x"/>
                                          </p:val>
                                        </p:tav>
                                        <p:tav tm="100000">
                                          <p:val>
                                            <p:strVal val="#ppt_x"/>
                                          </p:val>
                                        </p:tav>
                                      </p:tavLst>
                                    </p:anim>
                                    <p:anim calcmode="lin" valueType="num">
                                      <p:cBhvr additive="base">
                                        <p:cTn id="12" dur="22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200" fill="hold"/>
                                        <p:tgtEl>
                                          <p:spTgt spid="12"/>
                                        </p:tgtEl>
                                        <p:attrNameLst>
                                          <p:attrName>ppt_x</p:attrName>
                                        </p:attrNameLst>
                                      </p:cBhvr>
                                      <p:tavLst>
                                        <p:tav tm="0">
                                          <p:val>
                                            <p:strVal val="#ppt_x"/>
                                          </p:val>
                                        </p:tav>
                                        <p:tav tm="100000">
                                          <p:val>
                                            <p:strVal val="#ppt_x"/>
                                          </p:val>
                                        </p:tav>
                                      </p:tavLst>
                                    </p:anim>
                                    <p:anim calcmode="lin" valueType="num">
                                      <p:cBhvr additive="base">
                                        <p:cTn id="16" dur="22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200" fill="hold"/>
                                        <p:tgtEl>
                                          <p:spTgt spid="13"/>
                                        </p:tgtEl>
                                        <p:attrNameLst>
                                          <p:attrName>ppt_x</p:attrName>
                                        </p:attrNameLst>
                                      </p:cBhvr>
                                      <p:tavLst>
                                        <p:tav tm="0">
                                          <p:val>
                                            <p:strVal val="#ppt_x"/>
                                          </p:val>
                                        </p:tav>
                                        <p:tav tm="100000">
                                          <p:val>
                                            <p:strVal val="#ppt_x"/>
                                          </p:val>
                                        </p:tav>
                                      </p:tavLst>
                                    </p:anim>
                                    <p:anim calcmode="lin" valueType="num">
                                      <p:cBhvr additive="base">
                                        <p:cTn id="20" dur="2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84B905-8BF0-4A76-9E10-57BE3387F891}"/>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Picture Placeholder 5">
            <a:extLst>
              <a:ext uri="{FF2B5EF4-FFF2-40B4-BE49-F238E27FC236}">
                <a16:creationId xmlns:a16="http://schemas.microsoft.com/office/drawing/2014/main" id="{390A452D-DFE3-48E8-956D-B964AE99D0C7}"/>
              </a:ext>
            </a:extLst>
          </p:cNvPr>
          <p:cNvSpPr>
            <a:spLocks noGrp="1"/>
          </p:cNvSpPr>
          <p:nvPr>
            <p:ph type="pic" sz="quarter" idx="13"/>
          </p:nvPr>
        </p:nvSpPr>
        <p:spPr>
          <a:xfrm>
            <a:off x="1086501" y="1057275"/>
            <a:ext cx="4704737" cy="4705350"/>
          </a:xfrm>
          <a:custGeom>
            <a:avLst/>
            <a:gdLst>
              <a:gd name="connsiteX0" fmla="*/ 0 w 9410700"/>
              <a:gd name="connsiteY0" fmla="*/ 0 h 9410700"/>
              <a:gd name="connsiteX1" fmla="*/ 9410700 w 9410700"/>
              <a:gd name="connsiteY1" fmla="*/ 0 h 9410700"/>
              <a:gd name="connsiteX2" fmla="*/ 9410700 w 9410700"/>
              <a:gd name="connsiteY2" fmla="*/ 9410700 h 9410700"/>
              <a:gd name="connsiteX3" fmla="*/ 0 w 9410700"/>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700" h="9410700">
                <a:moveTo>
                  <a:pt x="0" y="0"/>
                </a:moveTo>
                <a:lnTo>
                  <a:pt x="9410700" y="0"/>
                </a:lnTo>
                <a:lnTo>
                  <a:pt x="9410700"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11D63369-5C3A-4822-ACB3-46071185D785}"/>
              </a:ext>
            </a:extLst>
          </p:cNvPr>
          <p:cNvSpPr>
            <a:spLocks noGrp="1"/>
          </p:cNvSpPr>
          <p:nvPr>
            <p:ph type="pic" sz="quarter" idx="14"/>
          </p:nvPr>
        </p:nvSpPr>
        <p:spPr>
          <a:xfrm>
            <a:off x="6400759" y="1057275"/>
            <a:ext cx="4704737" cy="4705350"/>
          </a:xfrm>
          <a:custGeom>
            <a:avLst/>
            <a:gdLst>
              <a:gd name="connsiteX0" fmla="*/ 0 w 9410699"/>
              <a:gd name="connsiteY0" fmla="*/ 0 h 9410700"/>
              <a:gd name="connsiteX1" fmla="*/ 9410699 w 9410699"/>
              <a:gd name="connsiteY1" fmla="*/ 0 h 9410700"/>
              <a:gd name="connsiteX2" fmla="*/ 9410699 w 9410699"/>
              <a:gd name="connsiteY2" fmla="*/ 9410700 h 9410700"/>
              <a:gd name="connsiteX3" fmla="*/ 0 w 9410699"/>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699" h="9410700">
                <a:moveTo>
                  <a:pt x="0" y="0"/>
                </a:moveTo>
                <a:lnTo>
                  <a:pt x="9410699" y="0"/>
                </a:lnTo>
                <a:lnTo>
                  <a:pt x="9410699"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6516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200" fill="hold"/>
                                        <p:tgtEl>
                                          <p:spTgt spid="6"/>
                                        </p:tgtEl>
                                        <p:attrNameLst>
                                          <p:attrName>ppt_x</p:attrName>
                                        </p:attrNameLst>
                                      </p:cBhvr>
                                      <p:tavLst>
                                        <p:tav tm="0">
                                          <p:val>
                                            <p:strVal val="#ppt_x"/>
                                          </p:val>
                                        </p:tav>
                                        <p:tav tm="100000">
                                          <p:val>
                                            <p:strVal val="#ppt_x"/>
                                          </p:val>
                                        </p:tav>
                                      </p:tavLst>
                                    </p:anim>
                                    <p:anim calcmode="lin" valueType="num">
                                      <p:cBhvr additive="base">
                                        <p:cTn id="8" dur="22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200" fill="hold"/>
                                        <p:tgtEl>
                                          <p:spTgt spid="7"/>
                                        </p:tgtEl>
                                        <p:attrNameLst>
                                          <p:attrName>ppt_x</p:attrName>
                                        </p:attrNameLst>
                                      </p:cBhvr>
                                      <p:tavLst>
                                        <p:tav tm="0">
                                          <p:val>
                                            <p:strVal val="#ppt_x"/>
                                          </p:val>
                                        </p:tav>
                                        <p:tav tm="100000">
                                          <p:val>
                                            <p:strVal val="#ppt_x"/>
                                          </p:val>
                                        </p:tav>
                                      </p:tavLst>
                                    </p:anim>
                                    <p:anim calcmode="lin" valueType="num">
                                      <p:cBhvr additive="base">
                                        <p:cTn id="12" dur="22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1527C-1238-4997-83A0-B93C0C1A119C}"/>
              </a:ext>
            </a:extLst>
          </p:cNvPr>
          <p:cNvSpPr>
            <a:spLocks noGrp="1"/>
          </p:cNvSpPr>
          <p:nvPr>
            <p:ph type="pic" sz="quarter" idx="13"/>
          </p:nvPr>
        </p:nvSpPr>
        <p:spPr>
          <a:xfrm>
            <a:off x="3501078"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F2C28264-6FA4-467B-BDE9-EC8733C2D740}"/>
              </a:ext>
            </a:extLst>
          </p:cNvPr>
          <p:cNvSpPr>
            <a:spLocks noGrp="1"/>
          </p:cNvSpPr>
          <p:nvPr>
            <p:ph type="pic" sz="quarter" idx="14"/>
          </p:nvPr>
        </p:nvSpPr>
        <p:spPr>
          <a:xfrm>
            <a:off x="6220414" y="776287"/>
            <a:ext cx="5189844" cy="5314950"/>
          </a:xfrm>
          <a:custGeom>
            <a:avLst/>
            <a:gdLst>
              <a:gd name="connsiteX0" fmla="*/ 0 w 10381040"/>
              <a:gd name="connsiteY0" fmla="*/ 0 h 10629899"/>
              <a:gd name="connsiteX1" fmla="*/ 10381040 w 10381040"/>
              <a:gd name="connsiteY1" fmla="*/ 0 h 10629899"/>
              <a:gd name="connsiteX2" fmla="*/ 10381040 w 10381040"/>
              <a:gd name="connsiteY2" fmla="*/ 10629899 h 10629899"/>
              <a:gd name="connsiteX3" fmla="*/ 0 w 10381040"/>
              <a:gd name="connsiteY3" fmla="*/ 10629899 h 10629899"/>
            </a:gdLst>
            <a:ahLst/>
            <a:cxnLst>
              <a:cxn ang="0">
                <a:pos x="connsiteX0" y="connsiteY0"/>
              </a:cxn>
              <a:cxn ang="0">
                <a:pos x="connsiteX1" y="connsiteY1"/>
              </a:cxn>
              <a:cxn ang="0">
                <a:pos x="connsiteX2" y="connsiteY2"/>
              </a:cxn>
              <a:cxn ang="0">
                <a:pos x="connsiteX3" y="connsiteY3"/>
              </a:cxn>
            </a:cxnLst>
            <a:rect l="l" t="t" r="r" b="b"/>
            <a:pathLst>
              <a:path w="10381040" h="10629899">
                <a:moveTo>
                  <a:pt x="0" y="0"/>
                </a:moveTo>
                <a:lnTo>
                  <a:pt x="10381040" y="0"/>
                </a:lnTo>
                <a:lnTo>
                  <a:pt x="10381040" y="10629899"/>
                </a:lnTo>
                <a:lnTo>
                  <a:pt x="0" y="106298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843876E8-A094-40A5-860F-FA8679BF447F}"/>
              </a:ext>
            </a:extLst>
          </p:cNvPr>
          <p:cNvSpPr>
            <a:spLocks noGrp="1"/>
          </p:cNvSpPr>
          <p:nvPr>
            <p:ph type="pic" sz="quarter" idx="15"/>
          </p:nvPr>
        </p:nvSpPr>
        <p:spPr>
          <a:xfrm>
            <a:off x="3501078"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E87560AE-CEDB-48AC-B2BF-85B52DE0F146}"/>
              </a:ext>
            </a:extLst>
          </p:cNvPr>
          <p:cNvSpPr>
            <a:spLocks noGrp="1"/>
          </p:cNvSpPr>
          <p:nvPr>
            <p:ph type="pic" sz="quarter" idx="16"/>
          </p:nvPr>
        </p:nvSpPr>
        <p:spPr>
          <a:xfrm>
            <a:off x="781742"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9996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200" fill="hold"/>
                                        <p:tgtEl>
                                          <p:spTgt spid="14"/>
                                        </p:tgtEl>
                                        <p:attrNameLst>
                                          <p:attrName>ppt_x</p:attrName>
                                        </p:attrNameLst>
                                      </p:cBhvr>
                                      <p:tavLst>
                                        <p:tav tm="0">
                                          <p:val>
                                            <p:strVal val="#ppt_x"/>
                                          </p:val>
                                        </p:tav>
                                        <p:tav tm="100000">
                                          <p:val>
                                            <p:strVal val="#ppt_x"/>
                                          </p:val>
                                        </p:tav>
                                      </p:tavLst>
                                    </p:anim>
                                    <p:anim calcmode="lin" valueType="num">
                                      <p:cBhvr additive="base">
                                        <p:cTn id="8" dur="22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00" fill="hold"/>
                                        <p:tgtEl>
                                          <p:spTgt spid="15"/>
                                        </p:tgtEl>
                                        <p:attrNameLst>
                                          <p:attrName>ppt_x</p:attrName>
                                        </p:attrNameLst>
                                      </p:cBhvr>
                                      <p:tavLst>
                                        <p:tav tm="0">
                                          <p:val>
                                            <p:strVal val="#ppt_x"/>
                                          </p:val>
                                        </p:tav>
                                        <p:tav tm="100000">
                                          <p:val>
                                            <p:strVal val="#ppt_x"/>
                                          </p:val>
                                        </p:tav>
                                      </p:tavLst>
                                    </p:anim>
                                    <p:anim calcmode="lin" valueType="num">
                                      <p:cBhvr additive="base">
                                        <p:cTn id="12" dur="22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00" fill="hold"/>
                                        <p:tgtEl>
                                          <p:spTgt spid="16"/>
                                        </p:tgtEl>
                                        <p:attrNameLst>
                                          <p:attrName>ppt_x</p:attrName>
                                        </p:attrNameLst>
                                      </p:cBhvr>
                                      <p:tavLst>
                                        <p:tav tm="0">
                                          <p:val>
                                            <p:strVal val="#ppt_x"/>
                                          </p:val>
                                        </p:tav>
                                        <p:tav tm="100000">
                                          <p:val>
                                            <p:strVal val="#ppt_x"/>
                                          </p:val>
                                        </p:tav>
                                      </p:tavLst>
                                    </p:anim>
                                    <p:anim calcmode="lin" valueType="num">
                                      <p:cBhvr additive="base">
                                        <p:cTn id="16" dur="22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200" fill="hold"/>
                                        <p:tgtEl>
                                          <p:spTgt spid="17"/>
                                        </p:tgtEl>
                                        <p:attrNameLst>
                                          <p:attrName>ppt_x</p:attrName>
                                        </p:attrNameLst>
                                      </p:cBhvr>
                                      <p:tavLst>
                                        <p:tav tm="0">
                                          <p:val>
                                            <p:strVal val="#ppt_x"/>
                                          </p:val>
                                        </p:tav>
                                        <p:tav tm="100000">
                                          <p:val>
                                            <p:strVal val="#ppt_x"/>
                                          </p:val>
                                        </p:tav>
                                      </p:tavLst>
                                    </p:anim>
                                    <p:anim calcmode="lin" valueType="num">
                                      <p:cBhvr additive="base">
                                        <p:cTn id="20" dur="2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1871357609"/>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F5516-0B38-4D10-8A01-707E02BE0653}"/>
              </a:ext>
            </a:extLst>
          </p:cNvPr>
          <p:cNvSpPr>
            <a:spLocks noGrp="1"/>
          </p:cNvSpPr>
          <p:nvPr>
            <p:ph type="pic" sz="quarter" idx="11"/>
          </p:nvPr>
        </p:nvSpPr>
        <p:spPr>
          <a:xfrm>
            <a:off x="781742" y="-8443912"/>
            <a:ext cx="10628517" cy="14616112"/>
          </a:xfrm>
          <a:custGeom>
            <a:avLst/>
            <a:gdLst>
              <a:gd name="connsiteX0" fmla="*/ 0 w 21259801"/>
              <a:gd name="connsiteY0" fmla="*/ 0 h 29232224"/>
              <a:gd name="connsiteX1" fmla="*/ 21259801 w 21259801"/>
              <a:gd name="connsiteY1" fmla="*/ 0 h 29232224"/>
              <a:gd name="connsiteX2" fmla="*/ 21259801 w 21259801"/>
              <a:gd name="connsiteY2" fmla="*/ 2133600 h 29232224"/>
              <a:gd name="connsiteX3" fmla="*/ 21259801 w 21259801"/>
              <a:gd name="connsiteY3" fmla="*/ 10972800 h 29232224"/>
              <a:gd name="connsiteX4" fmla="*/ 21259801 w 21259801"/>
              <a:gd name="connsiteY4" fmla="*/ 29232224 h 29232224"/>
              <a:gd name="connsiteX5" fmla="*/ 0 w 21259801"/>
              <a:gd name="connsiteY5" fmla="*/ 29232224 h 29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9801" h="29232224">
                <a:moveTo>
                  <a:pt x="0" y="0"/>
                </a:moveTo>
                <a:lnTo>
                  <a:pt x="21259801" y="0"/>
                </a:lnTo>
                <a:lnTo>
                  <a:pt x="21259801" y="2133600"/>
                </a:lnTo>
                <a:lnTo>
                  <a:pt x="21259801" y="10972800"/>
                </a:lnTo>
                <a:lnTo>
                  <a:pt x="21259801" y="29232224"/>
                </a:lnTo>
                <a:lnTo>
                  <a:pt x="0" y="29232224"/>
                </a:lnTo>
                <a:close/>
              </a:path>
            </a:pathLst>
          </a:custGeom>
          <a:pattFill prst="pct60">
            <a:fgClr>
              <a:schemeClr val="bg1"/>
            </a:fgClr>
            <a:bgClr>
              <a:schemeClr val="bg1">
                <a:lumMod val="85000"/>
              </a:schemeClr>
            </a:bgClr>
          </a:pattFill>
          <a:ln>
            <a:noFill/>
          </a:ln>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0372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100000" autoRev="1" fill="hold" grpId="0" nodeType="withEffect">
                                  <p:stCondLst>
                                    <p:cond delay="0"/>
                                  </p:stCondLst>
                                  <p:childTnLst>
                                    <p:animMotion origin="layout" path="M 5.55112E-17 -5E-6 L 5.55112E-17 1.32119 " pathEditMode="relative" rAng="0" ptsTypes="AA">
                                      <p:cBhvr>
                                        <p:cTn id="6" dur="16000" fill="hold"/>
                                        <p:tgtEl>
                                          <p:spTgt spid="6"/>
                                        </p:tgtEl>
                                        <p:attrNameLst>
                                          <p:attrName>ppt_x</p:attrName>
                                          <p:attrName>ppt_y</p:attrName>
                                        </p:attrNameLst>
                                      </p:cBhvr>
                                      <p:rCtr x="0" y="660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6675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Picture Placeholder 20">
            <a:extLst>
              <a:ext uri="{FF2B5EF4-FFF2-40B4-BE49-F238E27FC236}">
                <a16:creationId xmlns:a16="http://schemas.microsoft.com/office/drawing/2014/main" id="{92263DCA-1DEE-49D2-80CB-CF9032EF06FE}"/>
              </a:ext>
            </a:extLst>
          </p:cNvPr>
          <p:cNvSpPr>
            <a:spLocks noGrp="1"/>
          </p:cNvSpPr>
          <p:nvPr>
            <p:ph type="pic" sz="quarter" idx="13"/>
          </p:nvPr>
        </p:nvSpPr>
        <p:spPr>
          <a:xfrm>
            <a:off x="1514278"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743896C4-BC14-436C-ADB0-09DC41D72F17}"/>
              </a:ext>
            </a:extLst>
          </p:cNvPr>
          <p:cNvSpPr>
            <a:spLocks noGrp="1"/>
          </p:cNvSpPr>
          <p:nvPr>
            <p:ph type="pic" sz="quarter" idx="14"/>
          </p:nvPr>
        </p:nvSpPr>
        <p:spPr>
          <a:xfrm>
            <a:off x="4089397"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0A1AA56A-4341-4938-9A18-9B4699C88FDC}"/>
              </a:ext>
            </a:extLst>
          </p:cNvPr>
          <p:cNvSpPr>
            <a:spLocks noGrp="1"/>
          </p:cNvSpPr>
          <p:nvPr>
            <p:ph type="pic" sz="quarter" idx="15"/>
          </p:nvPr>
        </p:nvSpPr>
        <p:spPr>
          <a:xfrm>
            <a:off x="6664516"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DAF6D4B1-9881-4261-92C1-B717CE6B512B}"/>
              </a:ext>
            </a:extLst>
          </p:cNvPr>
          <p:cNvSpPr>
            <a:spLocks noGrp="1"/>
          </p:cNvSpPr>
          <p:nvPr>
            <p:ph type="pic" sz="quarter" idx="16"/>
          </p:nvPr>
        </p:nvSpPr>
        <p:spPr>
          <a:xfrm>
            <a:off x="9239635"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4E6DD8C9-03BB-49E3-A9B8-A0EFEABFBD22}"/>
              </a:ext>
            </a:extLst>
          </p:cNvPr>
          <p:cNvSpPr>
            <a:spLocks noGrp="1"/>
          </p:cNvSpPr>
          <p:nvPr>
            <p:ph type="pic" sz="quarter" idx="17"/>
          </p:nvPr>
        </p:nvSpPr>
        <p:spPr>
          <a:xfrm>
            <a:off x="1514278"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DFAB2594-68AE-46A3-9D9A-148C9A705C00}"/>
              </a:ext>
            </a:extLst>
          </p:cNvPr>
          <p:cNvSpPr>
            <a:spLocks noGrp="1"/>
          </p:cNvSpPr>
          <p:nvPr>
            <p:ph type="pic" sz="quarter" idx="18"/>
          </p:nvPr>
        </p:nvSpPr>
        <p:spPr>
          <a:xfrm>
            <a:off x="4089397"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5DF9FA7A-DB60-4682-8CAB-2AC84C80FAD2}"/>
              </a:ext>
            </a:extLst>
          </p:cNvPr>
          <p:cNvSpPr>
            <a:spLocks noGrp="1"/>
          </p:cNvSpPr>
          <p:nvPr>
            <p:ph type="pic" sz="quarter" idx="19"/>
          </p:nvPr>
        </p:nvSpPr>
        <p:spPr>
          <a:xfrm>
            <a:off x="6664516"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16669351-C444-4EC3-976D-DAFD767ED96C}"/>
              </a:ext>
            </a:extLst>
          </p:cNvPr>
          <p:cNvSpPr>
            <a:spLocks noGrp="1"/>
          </p:cNvSpPr>
          <p:nvPr>
            <p:ph type="pic" sz="quarter" idx="20"/>
          </p:nvPr>
        </p:nvSpPr>
        <p:spPr>
          <a:xfrm>
            <a:off x="9239635"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6098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1+#ppt_w/2"/>
                                          </p:val>
                                        </p:tav>
                                        <p:tav tm="100000">
                                          <p:val>
                                            <p:strVal val="#ppt_x"/>
                                          </p:val>
                                        </p:tav>
                                      </p:tavLst>
                                    </p:anim>
                                    <p:anim calcmode="lin" valueType="num">
                                      <p:cBhvr additive="base">
                                        <p:cTn id="20" dur="10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0-#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000" fill="hold"/>
                                        <p:tgtEl>
                                          <p:spTgt spid="25"/>
                                        </p:tgtEl>
                                        <p:attrNameLst>
                                          <p:attrName>ppt_x</p:attrName>
                                        </p:attrNameLst>
                                      </p:cBhvr>
                                      <p:tavLst>
                                        <p:tav tm="0">
                                          <p:val>
                                            <p:strVal val="0-#ppt_w/2"/>
                                          </p:val>
                                        </p:tav>
                                        <p:tav tm="100000">
                                          <p:val>
                                            <p:strVal val="#ppt_x"/>
                                          </p:val>
                                        </p:tav>
                                      </p:tavLst>
                                    </p:anim>
                                    <p:anim calcmode="lin" valueType="num">
                                      <p:cBhvr additive="base">
                                        <p:cTn id="36"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Picture Placeholder 11">
            <a:extLst>
              <a:ext uri="{FF2B5EF4-FFF2-40B4-BE49-F238E27FC236}">
                <a16:creationId xmlns:a16="http://schemas.microsoft.com/office/drawing/2014/main" id="{CBD3B56C-6673-4097-B43C-40AB7C20EEC2}"/>
              </a:ext>
            </a:extLst>
          </p:cNvPr>
          <p:cNvSpPr>
            <a:spLocks noGrp="1"/>
          </p:cNvSpPr>
          <p:nvPr>
            <p:ph type="pic" sz="quarter" idx="13"/>
          </p:nvPr>
        </p:nvSpPr>
        <p:spPr>
          <a:xfrm>
            <a:off x="3457125" y="119317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4AD6E42-B8ED-45FE-80BA-270BE28BE3EB}"/>
              </a:ext>
            </a:extLst>
          </p:cNvPr>
          <p:cNvSpPr>
            <a:spLocks noGrp="1"/>
          </p:cNvSpPr>
          <p:nvPr>
            <p:ph type="pic" sz="quarter" idx="14"/>
          </p:nvPr>
        </p:nvSpPr>
        <p:spPr>
          <a:xfrm>
            <a:off x="6260114" y="119317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BB2CF020-4972-4FDF-8E27-E1B874D0649C}"/>
              </a:ext>
            </a:extLst>
          </p:cNvPr>
          <p:cNvSpPr>
            <a:spLocks noGrp="1"/>
          </p:cNvSpPr>
          <p:nvPr>
            <p:ph type="pic" sz="quarter" idx="15"/>
          </p:nvPr>
        </p:nvSpPr>
        <p:spPr>
          <a:xfrm>
            <a:off x="3457125" y="359313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DEDE4E0-4295-4EC1-B674-5609175C4D60}"/>
              </a:ext>
            </a:extLst>
          </p:cNvPr>
          <p:cNvSpPr>
            <a:spLocks noGrp="1"/>
          </p:cNvSpPr>
          <p:nvPr>
            <p:ph type="pic" sz="quarter" idx="16"/>
          </p:nvPr>
        </p:nvSpPr>
        <p:spPr>
          <a:xfrm>
            <a:off x="6260114" y="359313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83937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6018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74660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C47BBF-5081-44C2-A39B-5B7D55A2CAC4}"/>
              </a:ext>
            </a:extLst>
          </p:cNvPr>
          <p:cNvSpPr>
            <a:spLocks noGrp="1"/>
          </p:cNvSpPr>
          <p:nvPr>
            <p:ph type="pic" sz="quarter" idx="11"/>
          </p:nvPr>
        </p:nvSpPr>
        <p:spPr>
          <a:xfrm>
            <a:off x="781742"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D59F983A-E9C3-445F-A7F1-45E2008FDCDD}"/>
              </a:ext>
            </a:extLst>
          </p:cNvPr>
          <p:cNvSpPr>
            <a:spLocks noGrp="1"/>
          </p:cNvSpPr>
          <p:nvPr>
            <p:ph type="pic" sz="quarter" idx="12"/>
          </p:nvPr>
        </p:nvSpPr>
        <p:spPr>
          <a:xfrm>
            <a:off x="6096001" y="3429000"/>
            <a:ext cx="2638804" cy="2743200"/>
          </a:xfrm>
          <a:custGeom>
            <a:avLst/>
            <a:gdLst>
              <a:gd name="connsiteX0" fmla="*/ 0 w 5278295"/>
              <a:gd name="connsiteY0" fmla="*/ 0 h 5486400"/>
              <a:gd name="connsiteX1" fmla="*/ 5278295 w 5278295"/>
              <a:gd name="connsiteY1" fmla="*/ 0 h 5486400"/>
              <a:gd name="connsiteX2" fmla="*/ 5278295 w 5278295"/>
              <a:gd name="connsiteY2" fmla="*/ 5486400 h 5486400"/>
              <a:gd name="connsiteX3" fmla="*/ 0 w 5278295"/>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5278295" h="5486400">
                <a:moveTo>
                  <a:pt x="0" y="0"/>
                </a:moveTo>
                <a:lnTo>
                  <a:pt x="5278295" y="0"/>
                </a:lnTo>
                <a:lnTo>
                  <a:pt x="5278295" y="5486400"/>
                </a:lnTo>
                <a:lnTo>
                  <a:pt x="0" y="5486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BDE4FB34-EA53-468B-BEDD-E3F16B8A7852}"/>
              </a:ext>
            </a:extLst>
          </p:cNvPr>
          <p:cNvSpPr>
            <a:spLocks noGrp="1"/>
          </p:cNvSpPr>
          <p:nvPr>
            <p:ph type="pic" sz="quarter" idx="13"/>
          </p:nvPr>
        </p:nvSpPr>
        <p:spPr>
          <a:xfrm>
            <a:off x="8734804" y="647700"/>
            <a:ext cx="2675454" cy="2781300"/>
          </a:xfrm>
          <a:custGeom>
            <a:avLst/>
            <a:gdLst>
              <a:gd name="connsiteX0" fmla="*/ 0 w 5351604"/>
              <a:gd name="connsiteY0" fmla="*/ 0 h 5562600"/>
              <a:gd name="connsiteX1" fmla="*/ 5351604 w 5351604"/>
              <a:gd name="connsiteY1" fmla="*/ 0 h 5562600"/>
              <a:gd name="connsiteX2" fmla="*/ 5351604 w 5351604"/>
              <a:gd name="connsiteY2" fmla="*/ 5562600 h 5562600"/>
              <a:gd name="connsiteX3" fmla="*/ 0 w 5351604"/>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5351604" h="5562600">
                <a:moveTo>
                  <a:pt x="0" y="0"/>
                </a:moveTo>
                <a:lnTo>
                  <a:pt x="5351604" y="0"/>
                </a:lnTo>
                <a:lnTo>
                  <a:pt x="5351604"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2452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00" fill="hold"/>
                                        <p:tgtEl>
                                          <p:spTgt spid="8"/>
                                        </p:tgtEl>
                                        <p:attrNameLst>
                                          <p:attrName>ppt_x</p:attrName>
                                        </p:attrNameLst>
                                      </p:cBhvr>
                                      <p:tavLst>
                                        <p:tav tm="0">
                                          <p:val>
                                            <p:strVal val="#ppt_x"/>
                                          </p:val>
                                        </p:tav>
                                        <p:tav tm="100000">
                                          <p:val>
                                            <p:strVal val="#ppt_x"/>
                                          </p:val>
                                        </p:tav>
                                      </p:tavLst>
                                    </p:anim>
                                    <p:anim calcmode="lin" valueType="num">
                                      <p:cBhvr additive="base">
                                        <p:cTn id="8" dur="22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200" fill="hold"/>
                                        <p:tgtEl>
                                          <p:spTgt spid="9"/>
                                        </p:tgtEl>
                                        <p:attrNameLst>
                                          <p:attrName>ppt_x</p:attrName>
                                        </p:attrNameLst>
                                      </p:cBhvr>
                                      <p:tavLst>
                                        <p:tav tm="0">
                                          <p:val>
                                            <p:strVal val="#ppt_x"/>
                                          </p:val>
                                        </p:tav>
                                        <p:tav tm="100000">
                                          <p:val>
                                            <p:strVal val="#ppt_x"/>
                                          </p:val>
                                        </p:tav>
                                      </p:tavLst>
                                    </p:anim>
                                    <p:anim calcmode="lin" valueType="num">
                                      <p:cBhvr additive="base">
                                        <p:cTn id="12" dur="22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200" fill="hold"/>
                                        <p:tgtEl>
                                          <p:spTgt spid="11"/>
                                        </p:tgtEl>
                                        <p:attrNameLst>
                                          <p:attrName>ppt_x</p:attrName>
                                        </p:attrNameLst>
                                      </p:cBhvr>
                                      <p:tavLst>
                                        <p:tav tm="0">
                                          <p:val>
                                            <p:strVal val="#ppt_x"/>
                                          </p:val>
                                        </p:tav>
                                        <p:tav tm="100000">
                                          <p:val>
                                            <p:strVal val="#ppt_x"/>
                                          </p:val>
                                        </p:tav>
                                      </p:tavLst>
                                    </p:anim>
                                    <p:anim calcmode="lin" valueType="num">
                                      <p:cBhvr additive="base">
                                        <p:cTn id="16" dur="2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3.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theme" Target="../theme/theme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8"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5.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D43BEE53-D0C0-46ED-87CD-542C49A5D48D}"/>
              </a:ext>
            </a:extLst>
          </p:cNvPr>
          <p:cNvSpPr/>
          <p:nvPr userDrawn="1"/>
        </p:nvSpPr>
        <p:spPr>
          <a:xfrm rot="5400000">
            <a:off x="-4141904" y="-1722485"/>
            <a:ext cx="9645422" cy="9644166"/>
          </a:xfrm>
          <a:prstGeom prst="roundRect">
            <a:avLst>
              <a:gd name="adj" fmla="val 42902"/>
            </a:avLst>
          </a:prstGeom>
          <a:solidFill>
            <a:schemeClr val="tx1">
              <a:lumMod val="75000"/>
              <a:lumOff val="25000"/>
            </a:schemeClr>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20" name="Rectangle: Rounded Corners 19">
            <a:extLst>
              <a:ext uri="{FF2B5EF4-FFF2-40B4-BE49-F238E27FC236}">
                <a16:creationId xmlns:a16="http://schemas.microsoft.com/office/drawing/2014/main" id="{7F2F5B1D-3438-4931-AE39-D1E058B1ACC7}"/>
              </a:ext>
            </a:extLst>
          </p:cNvPr>
          <p:cNvSpPr/>
          <p:nvPr userDrawn="1"/>
        </p:nvSpPr>
        <p:spPr>
          <a:xfrm rot="2700000">
            <a:off x="-5668722" y="-1722484"/>
            <a:ext cx="9645422" cy="9644166"/>
          </a:xfrm>
          <a:prstGeom prst="roundRect">
            <a:avLst>
              <a:gd name="adj" fmla="val 41785"/>
            </a:avLst>
          </a:prstGeom>
          <a:solidFill>
            <a:schemeClr val="tx1"/>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21" name="Rectangle: Rounded Corners 20">
            <a:extLst>
              <a:ext uri="{FF2B5EF4-FFF2-40B4-BE49-F238E27FC236}">
                <a16:creationId xmlns:a16="http://schemas.microsoft.com/office/drawing/2014/main" id="{33D860D2-E8F4-4DB0-AA5F-816536553540}"/>
              </a:ext>
            </a:extLst>
          </p:cNvPr>
          <p:cNvSpPr/>
          <p:nvPr userDrawn="1"/>
        </p:nvSpPr>
        <p:spPr>
          <a:xfrm rot="2700000">
            <a:off x="4855017" y="-1482419"/>
            <a:ext cx="9645422" cy="9644166"/>
          </a:xfrm>
          <a:prstGeom prst="roundRect">
            <a:avLst>
              <a:gd name="adj" fmla="val 42623"/>
            </a:avLst>
          </a:prstGeom>
          <a:solidFill>
            <a:schemeClr val="tx1">
              <a:lumMod val="90000"/>
              <a:lumOff val="10000"/>
            </a:schemeClr>
          </a:solidFill>
          <a:ln>
            <a:noFill/>
          </a:ln>
          <a:effectLst>
            <a:outerShdw blurRad="6858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Tree>
    <p:extLst>
      <p:ext uri="{BB962C8B-B14F-4D97-AF65-F5344CB8AC3E}">
        <p14:creationId xmlns:p14="http://schemas.microsoft.com/office/powerpoint/2010/main" val="2680703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1" nodeType="withEffect">
                                  <p:stCondLst>
                                    <p:cond delay="2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1" nodeType="withEffect">
                                  <p:stCondLst>
                                    <p:cond delay="4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8" presetClass="emph" presetSubtype="0" repeatCount="indefinite" fill="hold" grpId="0" nodeType="withEffect">
                                  <p:stCondLst>
                                    <p:cond delay="0"/>
                                  </p:stCondLst>
                                  <p:childTnLst>
                                    <p:animRot by="21600000">
                                      <p:cBhvr>
                                        <p:cTn id="15" dur="59000" fill="hold"/>
                                        <p:tgtEl>
                                          <p:spTgt spid="21"/>
                                        </p:tgtEl>
                                        <p:attrNameLst>
                                          <p:attrName>r</p:attrName>
                                        </p:attrNameLst>
                                      </p:cBhvr>
                                    </p:animRot>
                                  </p:childTnLst>
                                </p:cTn>
                              </p:par>
                              <p:par>
                                <p:cTn id="16" presetID="8" presetClass="emph" presetSubtype="0" repeatCount="indefinite" fill="hold" grpId="0" nodeType="withEffect">
                                  <p:stCondLst>
                                    <p:cond delay="0"/>
                                  </p:stCondLst>
                                  <p:childTnLst>
                                    <p:animRot by="21600000">
                                      <p:cBhvr>
                                        <p:cTn id="17" dur="59000" fill="hold"/>
                                        <p:tgtEl>
                                          <p:spTgt spid="19"/>
                                        </p:tgtEl>
                                        <p:attrNameLst>
                                          <p:attrName>r</p:attrName>
                                        </p:attrNameLst>
                                      </p:cBhvr>
                                    </p:animRot>
                                  </p:childTnLst>
                                </p:cTn>
                              </p:par>
                              <p:par>
                                <p:cTn id="18" presetID="8" presetClass="emph" presetSubtype="0" repeatCount="indefinite" fill="hold" grpId="0" nodeType="withEffect">
                                  <p:stCondLst>
                                    <p:cond delay="0"/>
                                  </p:stCondLst>
                                  <p:childTnLst>
                                    <p:animRot by="-21600000">
                                      <p:cBhvr>
                                        <p:cTn id="19" dur="59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Lst>
  </p:timing>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80822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5" r:id="rId4"/>
    <p:sldLayoutId id="2147483686" r:id="rId5"/>
    <p:sldLayoutId id="2147483687" r:id="rId6"/>
    <p:sldLayoutId id="2147483688" r:id="rId7"/>
    <p:sldLayoutId id="2147483689" r:id="rId8"/>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5410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6EA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44621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624">
          <p15:clr>
            <a:srgbClr val="F26B43"/>
          </p15:clr>
        </p15:guide>
        <p15:guide id="4" orient="horz" pos="8016">
          <p15:clr>
            <a:srgbClr val="F26B43"/>
          </p15:clr>
        </p15:guide>
        <p15:guide id="6" pos="625">
          <p15:clr>
            <a:srgbClr val="F26B43"/>
          </p15:clr>
        </p15:guide>
        <p15:guide id="7" orient="horz">
          <p15:clr>
            <a:srgbClr val="F26B43"/>
          </p15:clr>
        </p15:guide>
        <p15:guide id="8" orient="horz" pos="8640">
          <p15:clr>
            <a:srgbClr val="F26B43"/>
          </p15:clr>
        </p15:guide>
        <p15:guide id="9">
          <p15:clr>
            <a:srgbClr val="F26B43"/>
          </p15:clr>
        </p15:guide>
        <p15:guide id="10" pos="14737">
          <p15:clr>
            <a:srgbClr val="F26B43"/>
          </p15:clr>
        </p15:guide>
        <p15:guide id="11" pos="1536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45340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34.xml"/><Relationship Id="rId1" Type="http://schemas.openxmlformats.org/officeDocument/2006/relationships/themeOverride" Target="../theme/themeOverride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7.png"/><Relationship Id="rId10" Type="http://schemas.openxmlformats.org/officeDocument/2006/relationships/image" Target="../media/image6.emf"/><Relationship Id="rId4" Type="http://schemas.openxmlformats.org/officeDocument/2006/relationships/image" Target="../media/image5.png"/><Relationship Id="rId9"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gif"/></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9.png"/><Relationship Id="rId7" Type="http://schemas.openxmlformats.org/officeDocument/2006/relationships/image" Target="../media/image12.pn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11.png"/><Relationship Id="rId5" Type="http://schemas.openxmlformats.org/officeDocument/2006/relationships/image" Target="../media/image21.png"/><Relationship Id="rId10" Type="http://schemas.openxmlformats.org/officeDocument/2006/relationships/image" Target="../media/image15.png"/><Relationship Id="rId4" Type="http://schemas.openxmlformats.org/officeDocument/2006/relationships/image" Target="../media/image20.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gif"/></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4.emf"/><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image" Target="../media/image4.emf"/><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23.png"/><Relationship Id="rId10"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4.png"/><Relationship Id="rId1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emf"/><Relationship Id="rId1" Type="http://schemas.openxmlformats.org/officeDocument/2006/relationships/slideLayout" Target="../slideLayouts/slideLayout30.xml"/><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1.emf"/><Relationship Id="rId3" Type="http://schemas.openxmlformats.org/officeDocument/2006/relationships/image" Target="../media/image4.emf"/><Relationship Id="rId7" Type="http://schemas.openxmlformats.org/officeDocument/2006/relationships/image" Target="../media/image48.png"/><Relationship Id="rId12" Type="http://schemas.openxmlformats.org/officeDocument/2006/relationships/oleObject" Target="../embeddings/oleObject5.bin"/><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47.emf"/><Relationship Id="rId11" Type="http://schemas.openxmlformats.org/officeDocument/2006/relationships/image" Target="../media/image50.e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46.png"/><Relationship Id="rId9" Type="http://schemas.openxmlformats.org/officeDocument/2006/relationships/image" Target="../media/image49.emf"/></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58.jp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30.xml"/><Relationship Id="rId5" Type="http://schemas.openxmlformats.org/officeDocument/2006/relationships/image" Target="../media/image64.png"/><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3.png"/><Relationship Id="rId7" Type="http://schemas.openxmlformats.org/officeDocument/2006/relationships/image" Target="../media/image66.emf"/><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oleObject" Target="../embeddings/oleObject6.bin"/><Relationship Id="rId5" Type="http://schemas.openxmlformats.org/officeDocument/2006/relationships/image" Target="../media/image65.png"/><Relationship Id="rId4" Type="http://schemas.openxmlformats.org/officeDocument/2006/relationships/image" Target="../media/image4.emf"/><Relationship Id="rId9" Type="http://schemas.openxmlformats.org/officeDocument/2006/relationships/image" Target="../media/image64.png"/></Relationships>
</file>

<file path=ppt/slides/_rels/slide24.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25.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26.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28.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4.emf"/><Relationship Id="rId7" Type="http://schemas.openxmlformats.org/officeDocument/2006/relationships/oleObject" Target="../embeddings/oleObject7.bin"/><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4.emf"/><Relationship Id="rId7" Type="http://schemas.openxmlformats.org/officeDocument/2006/relationships/oleObject" Target="../embeddings/oleObject8.bin"/><Relationship Id="rId12" Type="http://schemas.openxmlformats.org/officeDocument/2006/relationships/image" Target="../media/image74.emf"/><Relationship Id="rId2" Type="http://schemas.openxmlformats.org/officeDocument/2006/relationships/notesSlide" Target="../notesSlides/notesSlide13.xml"/><Relationship Id="rId1" Type="http://schemas.openxmlformats.org/officeDocument/2006/relationships/slideLayout" Target="../slideLayouts/slideLayout30.xml"/><Relationship Id="rId6" Type="http://schemas.openxmlformats.org/officeDocument/2006/relationships/image" Target="../media/image70.png"/><Relationship Id="rId11" Type="http://schemas.openxmlformats.org/officeDocument/2006/relationships/oleObject" Target="../embeddings/oleObject10.bin"/><Relationship Id="rId5" Type="http://schemas.openxmlformats.org/officeDocument/2006/relationships/image" Target="../media/image69.jpeg"/><Relationship Id="rId10" Type="http://schemas.openxmlformats.org/officeDocument/2006/relationships/image" Target="../media/image73.emf"/><Relationship Id="rId4" Type="http://schemas.openxmlformats.org/officeDocument/2006/relationships/image" Target="../media/image68.jpeg"/><Relationship Id="rId9" Type="http://schemas.openxmlformats.org/officeDocument/2006/relationships/oleObject" Target="../embeddings/oleObject9.bin"/></Relationships>
</file>

<file path=ppt/slides/_rels/slide31.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59.png"/><Relationship Id="rId7" Type="http://schemas.openxmlformats.org/officeDocument/2006/relationships/image" Target="../media/image78.jp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0.jpeg"/><Relationship Id="rId1" Type="http://schemas.openxmlformats.org/officeDocument/2006/relationships/slideLayout" Target="../slideLayouts/slideLayout30.xml"/><Relationship Id="rId5" Type="http://schemas.openxmlformats.org/officeDocument/2006/relationships/image" Target="../media/image82.jpeg"/><Relationship Id="rId4" Type="http://schemas.openxmlformats.org/officeDocument/2006/relationships/image" Target="../media/image81.png"/></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0.jpeg"/><Relationship Id="rId1" Type="http://schemas.openxmlformats.org/officeDocument/2006/relationships/slideLayout" Target="../slideLayouts/slideLayout30.xml"/><Relationship Id="rId5" Type="http://schemas.openxmlformats.org/officeDocument/2006/relationships/image" Target="../media/image82.jpe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30.xml"/><Relationship Id="rId5" Type="http://schemas.openxmlformats.org/officeDocument/2006/relationships/image" Target="../media/image86.jpeg"/><Relationship Id="rId4" Type="http://schemas.openxmlformats.org/officeDocument/2006/relationships/image" Target="../media/image85.jpeg"/></Relationships>
</file>

<file path=ppt/slides/_rels/slide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30.xml"/><Relationship Id="rId5" Type="http://schemas.openxmlformats.org/officeDocument/2006/relationships/image" Target="../media/image87.emf"/><Relationship Id="rId4" Type="http://schemas.openxmlformats.org/officeDocument/2006/relationships/oleObject" Target="../embeddings/oleObject11.bin"/></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4.emf"/><Relationship Id="rId7"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92.png"/><Relationship Id="rId11" Type="http://schemas.openxmlformats.org/officeDocument/2006/relationships/image" Target="../media/image94.emf"/><Relationship Id="rId5" Type="http://schemas.openxmlformats.org/officeDocument/2006/relationships/image" Target="../media/image91.emf"/><Relationship Id="rId10" Type="http://schemas.openxmlformats.org/officeDocument/2006/relationships/oleObject" Target="../embeddings/oleObject13.bin"/><Relationship Id="rId4" Type="http://schemas.openxmlformats.org/officeDocument/2006/relationships/image" Target="../media/image90.jpeg"/><Relationship Id="rId9" Type="http://schemas.openxmlformats.org/officeDocument/2006/relationships/image" Target="../media/image93.emf"/></Relationships>
</file>

<file path=ppt/slides/_rels/slide4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g"/><Relationship Id="rId7" Type="http://schemas.openxmlformats.org/officeDocument/2006/relationships/image" Target="../media/image100.pn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99.png"/><Relationship Id="rId5" Type="http://schemas.openxmlformats.org/officeDocument/2006/relationships/image" Target="../media/image98.jpg"/><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4.emf"/><Relationship Id="rId7" Type="http://schemas.openxmlformats.org/officeDocument/2006/relationships/image" Target="../media/image104.jpeg"/><Relationship Id="rId2" Type="http://schemas.openxmlformats.org/officeDocument/2006/relationships/notesSlide" Target="../notesSlides/notesSlide17.xml"/><Relationship Id="rId1" Type="http://schemas.openxmlformats.org/officeDocument/2006/relationships/slideLayout" Target="../slideLayouts/slideLayout30.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10.png"/><Relationship Id="rId4" Type="http://schemas.openxmlformats.org/officeDocument/2006/relationships/image" Target="../media/image4.emf"/></Relationships>
</file>

<file path=ppt/slides/_rels/slide4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slideLayout" Target="../slideLayouts/slideLayout34.xml"/><Relationship Id="rId1" Type="http://schemas.openxmlformats.org/officeDocument/2006/relationships/themeOverride" Target="../theme/themeOverride4.xml"/><Relationship Id="rId4" Type="http://schemas.openxmlformats.org/officeDocument/2006/relationships/image" Target="../media/image4.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7.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4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9.xml"/></Relationships>
</file>

<file path=ppt/slides/_rels/slide4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4.emf"/><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0.xml"/><Relationship Id="rId6" Type="http://schemas.openxmlformats.org/officeDocument/2006/relationships/image" Target="../media/image104.png"/><Relationship Id="rId11" Type="http://schemas.openxmlformats.org/officeDocument/2006/relationships/image" Target="../media/image113.jpg"/><Relationship Id="rId10" Type="http://schemas.openxmlformats.org/officeDocument/2006/relationships/image" Target="../media/image6.emf"/><Relationship Id="rId4" Type="http://schemas.openxmlformats.org/officeDocument/2006/relationships/image" Target="../media/image5.png"/><Relationship Id="rId9" Type="http://schemas.openxmlformats.org/officeDocument/2006/relationships/oleObject" Target="../embeddings/oleObject1.bin"/></Relationships>
</file>

<file path=ppt/slides/_rels/slide5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115.png"/></Relationships>
</file>

<file path=ppt/slides/_rels/slide53.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4.emf"/><Relationship Id="rId1" Type="http://schemas.openxmlformats.org/officeDocument/2006/relationships/slideLayout" Target="../slideLayouts/slideLayout30.xml"/><Relationship Id="rId6" Type="http://schemas.openxmlformats.org/officeDocument/2006/relationships/image" Target="../media/image77.png"/><Relationship Id="rId5" Type="http://schemas.openxmlformats.org/officeDocument/2006/relationships/image" Target="../media/image117.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4.emf"/><Relationship Id="rId1" Type="http://schemas.openxmlformats.org/officeDocument/2006/relationships/slideLayout" Target="../slideLayouts/slideLayout30.xml"/><Relationship Id="rId4" Type="http://schemas.openxmlformats.org/officeDocument/2006/relationships/image" Target="../media/image119.jpeg"/></Relationships>
</file>

<file path=ppt/slides/_rels/slide5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4.emf"/><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Bildplatzhalter 3">
            <a:extLst>
              <a:ext uri="{FF2B5EF4-FFF2-40B4-BE49-F238E27FC236}">
                <a16:creationId xmlns:a16="http://schemas.microsoft.com/office/drawing/2014/main" id="{918993B7-24D4-4D24-9F83-9B0E92514D21}"/>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3712" r="13712"/>
          <a:stretch>
            <a:fillRect/>
          </a:stretch>
        </p:blipFill>
        <p:spPr/>
      </p:pic>
      <p:sp>
        <p:nvSpPr>
          <p:cNvPr id="33" name="Rectangle 32">
            <a:extLst>
              <a:ext uri="{FF2B5EF4-FFF2-40B4-BE49-F238E27FC236}">
                <a16:creationId xmlns:a16="http://schemas.microsoft.com/office/drawing/2014/main" id="{4F6FE6A9-99A2-42F3-B090-3A80D1D88B19}"/>
              </a:ext>
            </a:extLst>
          </p:cNvPr>
          <p:cNvSpPr/>
          <p:nvPr/>
        </p:nvSpPr>
        <p:spPr>
          <a:xfrm>
            <a:off x="781742" y="-4875719"/>
            <a:ext cx="10628516" cy="5523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38" name="Rechteck 37">
            <a:extLst>
              <a:ext uri="{FF2B5EF4-FFF2-40B4-BE49-F238E27FC236}">
                <a16:creationId xmlns:a16="http://schemas.microsoft.com/office/drawing/2014/main" id="{AA770B37-9ED1-4ED3-9A05-2C5801349222}"/>
              </a:ext>
            </a:extLst>
          </p:cNvPr>
          <p:cNvSpPr/>
          <p:nvPr/>
        </p:nvSpPr>
        <p:spPr>
          <a:xfrm>
            <a:off x="764591" y="623391"/>
            <a:ext cx="10539645" cy="5548809"/>
          </a:xfrm>
          <a:prstGeom prst="rect">
            <a:avLst/>
          </a:prstGeom>
          <a:gradFill flip="none" rotWithShape="1">
            <a:gsLst>
              <a:gs pos="0">
                <a:srgbClr val="2A2A2A"/>
              </a:gs>
              <a:gs pos="100000">
                <a:sysClr val="windowText" lastClr="000000">
                  <a:alpha val="0"/>
                </a:sysClr>
              </a:gs>
              <a:gs pos="100000">
                <a:srgbClr val="ADBDE3">
                  <a:lumMod val="60000"/>
                  <a:lumOff val="40000"/>
                </a:srgbClr>
              </a:gs>
            </a:gsLst>
            <a:lin ang="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95000"/>
              </a:lnSpc>
              <a:spcBef>
                <a:spcPts val="0"/>
              </a:spcBef>
              <a:spcAft>
                <a:spcPts val="0"/>
              </a:spcAft>
              <a:buClrTx/>
              <a:buSzTx/>
              <a:buFontTx/>
              <a:buNone/>
              <a:tabLst/>
              <a:defRPr/>
            </a:pPr>
            <a:endParaRPr kumimoji="0" lang="de-DE" sz="1800" b="0" i="0" u="none" strike="noStrike" kern="0" cap="none" spc="0" normalizeH="0" baseline="0" noProof="0" dirty="0" err="1">
              <a:ln>
                <a:noFill/>
              </a:ln>
              <a:solidFill>
                <a:prstClr val="white"/>
              </a:solidFill>
              <a:effectLst/>
              <a:uLnTx/>
              <a:uFillTx/>
              <a:latin typeface="Arial"/>
              <a:ea typeface="+mn-ea"/>
              <a:cs typeface="+mn-cs"/>
            </a:endParaRPr>
          </a:p>
        </p:txBody>
      </p:sp>
      <p:sp>
        <p:nvSpPr>
          <p:cNvPr id="15" name="TextBox 14">
            <a:extLst>
              <a:ext uri="{FF2B5EF4-FFF2-40B4-BE49-F238E27FC236}">
                <a16:creationId xmlns:a16="http://schemas.microsoft.com/office/drawing/2014/main" id="{C886EE0D-3CB4-4DBB-B9C1-D31EDDFBC9B8}"/>
              </a:ext>
            </a:extLst>
          </p:cNvPr>
          <p:cNvSpPr txBox="1"/>
          <p:nvPr/>
        </p:nvSpPr>
        <p:spPr>
          <a:xfrm>
            <a:off x="870612" y="2885923"/>
            <a:ext cx="6953579" cy="892552"/>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Gothic"/>
                <a:ea typeface="+mn-ea"/>
                <a:cs typeface="+mn-cs"/>
              </a:rPr>
              <a:t>SMART</a:t>
            </a:r>
            <a:r>
              <a:rPr kumimoji="0" lang="en-US" sz="2800" b="0" i="0" u="none" strike="noStrike" kern="1200" cap="none" spc="0" normalizeH="0" baseline="0" noProof="0" dirty="0">
                <a:ln>
                  <a:noFill/>
                </a:ln>
                <a:solidFill>
                  <a:srgbClr val="FFFFFF"/>
                </a:solidFill>
                <a:effectLst/>
                <a:uLnTx/>
                <a:uFillTx/>
                <a:latin typeface="Calibri"/>
                <a:ea typeface="+mn-ea"/>
                <a:cs typeface="+mn-cs"/>
              </a:rPr>
              <a:t> |</a:t>
            </a:r>
            <a:r>
              <a:rPr kumimoji="0" lang="en-US" sz="2800" b="1" i="0" u="none" strike="noStrike" kern="1200" cap="none" spc="0" normalizeH="0" baseline="0" noProof="0" dirty="0" err="1">
                <a:ln>
                  <a:noFill/>
                </a:ln>
                <a:solidFill>
                  <a:srgbClr val="FFFFFF"/>
                </a:solidFill>
                <a:effectLst/>
                <a:uLnTx/>
                <a:uFillTx/>
                <a:latin typeface="Calibri"/>
                <a:ea typeface="+mn-ea"/>
                <a:cs typeface="+mn-cs"/>
              </a:rPr>
              <a:t>Biomarker_Lab</a:t>
            </a:r>
            <a:r>
              <a:rPr kumimoji="0" lang="en-US" sz="2800" b="1" i="0" u="none" strike="noStrike" kern="1200" cap="none" spc="0" normalizeH="0" baseline="0" noProof="0" dirty="0">
                <a:ln>
                  <a:noFill/>
                </a:ln>
                <a:solidFill>
                  <a:srgbClr val="FFFFFF"/>
                </a:solidFill>
                <a:effectLst/>
                <a:uLnTx/>
                <a:uFillTx/>
                <a:latin typeface="Calibri"/>
                <a:ea typeface="+mn-ea"/>
                <a:cs typeface="+mn-cs"/>
              </a:rPr>
              <a:t>: </a:t>
            </a:r>
            <a:r>
              <a:rPr kumimoji="0" lang="en-US" sz="2800" b="1" i="0" u="none" strike="noStrike" kern="1200" cap="none" spc="0" normalizeH="0" baseline="0" noProof="0" dirty="0">
                <a:ln>
                  <a:noFill/>
                </a:ln>
                <a:solidFill>
                  <a:srgbClr val="FFFFFF"/>
                </a:solidFill>
                <a:effectLst/>
                <a:uLnTx/>
                <a:uFillTx/>
                <a:latin typeface="Century Gothic"/>
                <a:ea typeface="+mn-ea"/>
                <a:cs typeface="+mn-cs"/>
              </a:rPr>
              <a:t> </a:t>
            </a:r>
            <a:br>
              <a:rPr kumimoji="0" lang="en-US" sz="2800" b="1" i="0" u="none" strike="noStrike" kern="1200" cap="none" spc="0" normalizeH="0" baseline="0" noProof="0" dirty="0">
                <a:ln>
                  <a:noFill/>
                </a:ln>
                <a:solidFill>
                  <a:srgbClr val="FFFFFF"/>
                </a:solidFill>
                <a:effectLst/>
                <a:uLnTx/>
                <a:uFillTx/>
                <a:latin typeface="Century Gothic"/>
                <a:ea typeface="+mn-ea"/>
                <a:cs typeface="+mn-cs"/>
              </a:rPr>
            </a:br>
            <a:r>
              <a:rPr kumimoji="0" lang="en-US" sz="2400" b="1" i="0" u="none" strike="noStrike" kern="1200" cap="none" spc="0" normalizeH="0" baseline="0" noProof="0" dirty="0">
                <a:ln>
                  <a:noFill/>
                </a:ln>
                <a:solidFill>
                  <a:srgbClr val="FFFFFF"/>
                </a:solidFill>
                <a:effectLst/>
                <a:uLnTx/>
                <a:uFillTx/>
                <a:latin typeface="Century Gothic"/>
                <a:ea typeface="+mn-ea"/>
                <a:cs typeface="+mn-cs"/>
              </a:rPr>
              <a:t>Bridging Diagnostics and Therapy</a:t>
            </a:r>
            <a:endParaRPr kumimoji="0" lang="en-US" sz="2800" b="1"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16" name="TextBox 15">
            <a:extLst>
              <a:ext uri="{FF2B5EF4-FFF2-40B4-BE49-F238E27FC236}">
                <a16:creationId xmlns:a16="http://schemas.microsoft.com/office/drawing/2014/main" id="{ECF14289-5E2A-4192-A213-5446CBFA5E5D}"/>
              </a:ext>
            </a:extLst>
          </p:cNvPr>
          <p:cNvSpPr txBox="1"/>
          <p:nvPr/>
        </p:nvSpPr>
        <p:spPr>
          <a:xfrm>
            <a:off x="1031501" y="4370346"/>
            <a:ext cx="3240360" cy="276999"/>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07.09.2026 | Bernd Neumaier</a:t>
            </a:r>
          </a:p>
        </p:txBody>
      </p:sp>
      <p:sp>
        <p:nvSpPr>
          <p:cNvPr id="17" name="Freeform 5">
            <a:extLst>
              <a:ext uri="{FF2B5EF4-FFF2-40B4-BE49-F238E27FC236}">
                <a16:creationId xmlns:a16="http://schemas.microsoft.com/office/drawing/2014/main" id="{627E659D-2DEF-49B1-B6E6-F5C06DB4A3F0}"/>
              </a:ext>
            </a:extLst>
          </p:cNvPr>
          <p:cNvSpPr>
            <a:spLocks noEditPoints="1"/>
          </p:cNvSpPr>
          <p:nvPr/>
        </p:nvSpPr>
        <p:spPr bwMode="auto">
          <a:xfrm rot="5400000">
            <a:off x="5857687" y="5903725"/>
            <a:ext cx="476627" cy="434817"/>
          </a:xfrm>
          <a:custGeom>
            <a:avLst/>
            <a:gdLst>
              <a:gd name="T0" fmla="*/ 0 w 456"/>
              <a:gd name="T1" fmla="*/ 356 h 416"/>
              <a:gd name="T2" fmla="*/ 147 w 456"/>
              <a:gd name="T3" fmla="*/ 208 h 416"/>
              <a:gd name="T4" fmla="*/ 0 w 456"/>
              <a:gd name="T5" fmla="*/ 58 h 416"/>
              <a:gd name="T6" fmla="*/ 59 w 456"/>
              <a:gd name="T7" fmla="*/ 0 h 416"/>
              <a:gd name="T8" fmla="*/ 265 w 456"/>
              <a:gd name="T9" fmla="*/ 208 h 416"/>
              <a:gd name="T10" fmla="*/ 59 w 456"/>
              <a:gd name="T11" fmla="*/ 416 h 416"/>
              <a:gd name="T12" fmla="*/ 0 w 456"/>
              <a:gd name="T13" fmla="*/ 356 h 416"/>
              <a:gd name="T14" fmla="*/ 248 w 456"/>
              <a:gd name="T15" fmla="*/ 0 h 416"/>
              <a:gd name="T16" fmla="*/ 456 w 456"/>
              <a:gd name="T17" fmla="*/ 208 h 416"/>
              <a:gd name="T18" fmla="*/ 248 w 456"/>
              <a:gd name="T19" fmla="*/ 416 h 416"/>
              <a:gd name="T20" fmla="*/ 191 w 456"/>
              <a:gd name="T21" fmla="*/ 356 h 416"/>
              <a:gd name="T22" fmla="*/ 338 w 456"/>
              <a:gd name="T23" fmla="*/ 208 h 416"/>
              <a:gd name="T24" fmla="*/ 191 w 456"/>
              <a:gd name="T25" fmla="*/ 58 h 416"/>
              <a:gd name="T26" fmla="*/ 248 w 456"/>
              <a:gd name="T27"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6" h="416">
                <a:moveTo>
                  <a:pt x="0" y="356"/>
                </a:moveTo>
                <a:lnTo>
                  <a:pt x="147" y="208"/>
                </a:lnTo>
                <a:lnTo>
                  <a:pt x="0" y="58"/>
                </a:lnTo>
                <a:lnTo>
                  <a:pt x="59" y="0"/>
                </a:lnTo>
                <a:lnTo>
                  <a:pt x="265" y="208"/>
                </a:lnTo>
                <a:lnTo>
                  <a:pt x="59" y="416"/>
                </a:lnTo>
                <a:lnTo>
                  <a:pt x="0" y="356"/>
                </a:lnTo>
                <a:close/>
                <a:moveTo>
                  <a:pt x="248" y="0"/>
                </a:moveTo>
                <a:lnTo>
                  <a:pt x="456" y="208"/>
                </a:lnTo>
                <a:lnTo>
                  <a:pt x="248" y="416"/>
                </a:lnTo>
                <a:lnTo>
                  <a:pt x="191" y="356"/>
                </a:lnTo>
                <a:lnTo>
                  <a:pt x="338" y="208"/>
                </a:lnTo>
                <a:lnTo>
                  <a:pt x="191" y="58"/>
                </a:lnTo>
                <a:lnTo>
                  <a:pt x="248" y="0"/>
                </a:lnTo>
                <a:close/>
              </a:path>
            </a:pathLst>
          </a:custGeom>
          <a:solidFill>
            <a:srgbClr val="FF2D5E"/>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pic>
        <p:nvPicPr>
          <p:cNvPr id="35" name="Grafik 7">
            <a:extLst>
              <a:ext uri="{FF2B5EF4-FFF2-40B4-BE49-F238E27FC236}">
                <a16:creationId xmlns:a16="http://schemas.microsoft.com/office/drawing/2014/main" id="{3403BF4D-0FFF-4837-BAD0-D6FAAAE0473B}"/>
              </a:ext>
            </a:extLst>
          </p:cNvPr>
          <p:cNvPicPr>
            <a:picLocks noChangeAspect="1"/>
          </p:cNvPicPr>
          <p:nvPr/>
        </p:nvPicPr>
        <p:blipFill>
          <a:blip r:embed="rId4">
            <a:lum bright="100000" contrast="-86000"/>
          </a:blip>
          <a:stretch/>
        </p:blipFill>
        <p:spPr bwMode="auto">
          <a:xfrm rot="16200000">
            <a:off x="-231404" y="3270619"/>
            <a:ext cx="1086153" cy="316762"/>
          </a:xfrm>
          <a:prstGeom prst="rect">
            <a:avLst/>
          </a:prstGeom>
          <a:noFill/>
        </p:spPr>
      </p:pic>
      <p:sp>
        <p:nvSpPr>
          <p:cNvPr id="36" name="Rectangle 15">
            <a:extLst>
              <a:ext uri="{FF2B5EF4-FFF2-40B4-BE49-F238E27FC236}">
                <a16:creationId xmlns:a16="http://schemas.microsoft.com/office/drawing/2014/main" id="{C286357F-CFBA-4006-A7A8-3E2A54EB6899}"/>
              </a:ext>
            </a:extLst>
          </p:cNvPr>
          <p:cNvSpPr/>
          <p:nvPr/>
        </p:nvSpPr>
        <p:spPr>
          <a:xfrm>
            <a:off x="1023588" y="4343762"/>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6797450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grpId="0" nodeType="withEffect">
                                  <p:stCondLst>
                                    <p:cond delay="0"/>
                                  </p:stCondLst>
                                  <p:childTnLst>
                                    <p:animMotion origin="layout" path="M 5.55112E-17 0.0206 L 5.55112E-17 -0.03981 " pathEditMode="relative" rAng="0" ptsTypes="AA">
                                      <p:cBhvr>
                                        <p:cTn id="6" dur="2000" spd="-100000" fill="hold"/>
                                        <p:tgtEl>
                                          <p:spTgt spid="17"/>
                                        </p:tgtEl>
                                        <p:attrNameLst>
                                          <p:attrName>ppt_x</p:attrName>
                                          <p:attrName>ppt_y</p:attrName>
                                        </p:attrNameLst>
                                      </p:cBhvr>
                                      <p:rCtr x="0" y="-3021"/>
                                    </p:animMotion>
                                  </p:childTnLst>
                                </p:cTn>
                              </p:par>
                              <p:par>
                                <p:cTn id="7" presetID="2" presetClass="entr" presetSubtype="4" decel="10000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anim calcmode="lin" valueType="num">
                                      <p:cBhvr additive="base">
                                        <p:cTn id="9" dur="2700" fill="hold"/>
                                        <p:tgtEl>
                                          <p:spTgt spid="33"/>
                                        </p:tgtEl>
                                        <p:attrNameLst>
                                          <p:attrName>ppt_x</p:attrName>
                                        </p:attrNameLst>
                                      </p:cBhvr>
                                      <p:tavLst>
                                        <p:tav tm="0">
                                          <p:val>
                                            <p:strVal val="#ppt_x"/>
                                          </p:val>
                                        </p:tav>
                                        <p:tav tm="100000">
                                          <p:val>
                                            <p:strVal val="#ppt_x"/>
                                          </p:val>
                                        </p:tav>
                                      </p:tavLst>
                                    </p:anim>
                                    <p:anim calcmode="lin" valueType="num">
                                      <p:cBhvr additive="base">
                                        <p:cTn id="10" dur="2700" fill="hold"/>
                                        <p:tgtEl>
                                          <p:spTgt spid="33"/>
                                        </p:tgtEl>
                                        <p:attrNameLst>
                                          <p:attrName>ppt_y</p:attrName>
                                        </p:attrNameLst>
                                      </p:cBhvr>
                                      <p:tavLst>
                                        <p:tav tm="0">
                                          <p:val>
                                            <p:strVal val="1+#ppt_h/2"/>
                                          </p:val>
                                        </p:tav>
                                        <p:tav tm="100000">
                                          <p:val>
                                            <p:strVal val="#ppt_y"/>
                                          </p:val>
                                        </p:tav>
                                      </p:tavLst>
                                    </p:anim>
                                  </p:childTnLst>
                                </p:cTn>
                              </p:par>
                              <p:par>
                                <p:cTn id="11" presetID="2" presetClass="entr" presetSubtype="4" decel="100000" fill="hold" grpId="0" nodeType="withEffect">
                                  <p:stCondLst>
                                    <p:cond delay="3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2250" fill="hold"/>
                                        <p:tgtEl>
                                          <p:spTgt spid="15"/>
                                        </p:tgtEl>
                                        <p:attrNameLst>
                                          <p:attrName>ppt_x</p:attrName>
                                        </p:attrNameLst>
                                      </p:cBhvr>
                                      <p:tavLst>
                                        <p:tav tm="0">
                                          <p:val>
                                            <p:strVal val="#ppt_x"/>
                                          </p:val>
                                        </p:tav>
                                        <p:tav tm="100000">
                                          <p:val>
                                            <p:strVal val="#ppt_x"/>
                                          </p:val>
                                        </p:tav>
                                      </p:tavLst>
                                    </p:anim>
                                    <p:anim calcmode="lin" valueType="num">
                                      <p:cBhvr additive="base">
                                        <p:cTn id="14" dur="225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80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250" fill="hold"/>
                                        <p:tgtEl>
                                          <p:spTgt spid="16"/>
                                        </p:tgtEl>
                                        <p:attrNameLst>
                                          <p:attrName>ppt_x</p:attrName>
                                        </p:attrNameLst>
                                      </p:cBhvr>
                                      <p:tavLst>
                                        <p:tav tm="0">
                                          <p:val>
                                            <p:strVal val="#ppt_x"/>
                                          </p:val>
                                        </p:tav>
                                        <p:tav tm="100000">
                                          <p:val>
                                            <p:strVal val="#ppt_x"/>
                                          </p:val>
                                        </p:tav>
                                      </p:tavLst>
                                    </p:anim>
                                    <p:anim calcmode="lin" valueType="num">
                                      <p:cBhvr additive="base">
                                        <p:cTn id="18" dur="225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10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1000" fill="hold"/>
                                        <p:tgtEl>
                                          <p:spTgt spid="36"/>
                                        </p:tgtEl>
                                        <p:attrNameLst>
                                          <p:attrName>ppt_x</p:attrName>
                                        </p:attrNameLst>
                                      </p:cBhvr>
                                      <p:tavLst>
                                        <p:tav tm="0">
                                          <p:val>
                                            <p:strVal val="#ppt_x"/>
                                          </p:val>
                                        </p:tav>
                                        <p:tav tm="100000">
                                          <p:val>
                                            <p:strVal val="#ppt_x"/>
                                          </p:val>
                                        </p:tav>
                                      </p:tavLst>
                                    </p:anim>
                                    <p:anim calcmode="lin" valueType="num">
                                      <p:cBhvr additive="base">
                                        <p:cTn id="22"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5" grpId="0"/>
      <p:bldP spid="16" grpId="0"/>
      <p:bldP spid="17" grpId="0" animBg="1"/>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983432" y="999336"/>
            <a:ext cx="1622559"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263763"/>
            <a:ext cx="2220508"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adionuclide</a:t>
            </a:r>
            <a:r>
              <a:rPr lang="en-US" sz="2400" b="1" dirty="0">
                <a:solidFill>
                  <a:srgbClr val="FFFFFF">
                    <a:lumMod val="90000"/>
                    <a:lumOff val="10000"/>
                  </a:srgbClr>
                </a:solidFill>
                <a:latin typeface="Century Gothic"/>
              </a:rPr>
              <a:t> production at FZJ (INM-5)</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pic>
        <p:nvPicPr>
          <p:cNvPr id="44" name="Grafik 43">
            <a:extLst>
              <a:ext uri="{FF2B5EF4-FFF2-40B4-BE49-F238E27FC236}">
                <a16:creationId xmlns:a16="http://schemas.microsoft.com/office/drawing/2014/main" id="{5AE18B79-B6C0-4009-887C-F78A168D072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239751" y="3036803"/>
            <a:ext cx="6774522" cy="3141370"/>
          </a:xfrm>
          <a:prstGeom prst="rect">
            <a:avLst/>
          </a:prstGeom>
          <a:ln>
            <a:noFill/>
          </a:ln>
          <a:effectLst>
            <a:outerShdw blurRad="292100" dist="139700" dir="2700000" algn="tl" rotWithShape="0">
              <a:srgbClr val="333333">
                <a:alpha val="65000"/>
              </a:srgbClr>
            </a:outerShdw>
          </a:effectLst>
        </p:spPr>
      </p:pic>
      <p:sp>
        <p:nvSpPr>
          <p:cNvPr id="45" name="Rectangle 4">
            <a:extLst>
              <a:ext uri="{FF2B5EF4-FFF2-40B4-BE49-F238E27FC236}">
                <a16:creationId xmlns:a16="http://schemas.microsoft.com/office/drawing/2014/main" id="{31A1750C-9B2E-44A8-97E7-09CDB2D380F2}"/>
              </a:ext>
            </a:extLst>
          </p:cNvPr>
          <p:cNvSpPr/>
          <p:nvPr/>
        </p:nvSpPr>
        <p:spPr>
          <a:xfrm flipH="1">
            <a:off x="4046033" y="1458143"/>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46" name="Rectangle 4">
            <a:extLst>
              <a:ext uri="{FF2B5EF4-FFF2-40B4-BE49-F238E27FC236}">
                <a16:creationId xmlns:a16="http://schemas.microsoft.com/office/drawing/2014/main" id="{37FA9767-B985-4424-AD05-8E0A673F8E69}"/>
              </a:ext>
            </a:extLst>
          </p:cNvPr>
          <p:cNvSpPr/>
          <p:nvPr/>
        </p:nvSpPr>
        <p:spPr>
          <a:xfrm flipH="1">
            <a:off x="4575357" y="1458143"/>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47" name="Rectangle 4">
            <a:extLst>
              <a:ext uri="{FF2B5EF4-FFF2-40B4-BE49-F238E27FC236}">
                <a16:creationId xmlns:a16="http://schemas.microsoft.com/office/drawing/2014/main" id="{79294781-8BAF-499D-A023-E474309028D7}"/>
              </a:ext>
            </a:extLst>
          </p:cNvPr>
          <p:cNvSpPr/>
          <p:nvPr/>
        </p:nvSpPr>
        <p:spPr>
          <a:xfrm flipH="1">
            <a:off x="5111163" y="145784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48" name="Rectangle 4">
            <a:extLst>
              <a:ext uri="{FF2B5EF4-FFF2-40B4-BE49-F238E27FC236}">
                <a16:creationId xmlns:a16="http://schemas.microsoft.com/office/drawing/2014/main" id="{3131766F-9D11-42D8-B4FB-C5174E1BBADB}"/>
              </a:ext>
            </a:extLst>
          </p:cNvPr>
          <p:cNvSpPr/>
          <p:nvPr/>
        </p:nvSpPr>
        <p:spPr>
          <a:xfrm flipH="1">
            <a:off x="5645250" y="145784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49" name="Rectangle 4">
            <a:extLst>
              <a:ext uri="{FF2B5EF4-FFF2-40B4-BE49-F238E27FC236}">
                <a16:creationId xmlns:a16="http://schemas.microsoft.com/office/drawing/2014/main" id="{4EFEF089-A421-4FC3-8967-E24A320B3E4E}"/>
              </a:ext>
            </a:extLst>
          </p:cNvPr>
          <p:cNvSpPr/>
          <p:nvPr/>
        </p:nvSpPr>
        <p:spPr>
          <a:xfrm flipH="1">
            <a:off x="6175962" y="145784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0" name="Rectangle 16">
            <a:extLst>
              <a:ext uri="{FF2B5EF4-FFF2-40B4-BE49-F238E27FC236}">
                <a16:creationId xmlns:a16="http://schemas.microsoft.com/office/drawing/2014/main" id="{7FA2B290-6DAF-426B-85DF-B1C990B6A515}"/>
              </a:ext>
            </a:extLst>
          </p:cNvPr>
          <p:cNvSpPr/>
          <p:nvPr/>
        </p:nvSpPr>
        <p:spPr>
          <a:xfrm flipH="1">
            <a:off x="4033388" y="1550517"/>
            <a:ext cx="529312"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34m</a:t>
            </a:r>
            <a:r>
              <a:rPr lang="pt-BR" sz="1200" dirty="0">
                <a:solidFill>
                  <a:prstClr val="white"/>
                </a:solidFill>
                <a:effectLst>
                  <a:outerShdw blurRad="38100" dist="38100" dir="2700000" algn="tl">
                    <a:srgbClr val="000000">
                      <a:alpha val="43137"/>
                    </a:srgbClr>
                  </a:outerShdw>
                </a:effectLst>
                <a:latin typeface="Arial"/>
                <a:cs typeface="Arial"/>
              </a:rPr>
              <a:t>Cl</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51" name="Rectangle 16">
            <a:extLst>
              <a:ext uri="{FF2B5EF4-FFF2-40B4-BE49-F238E27FC236}">
                <a16:creationId xmlns:a16="http://schemas.microsoft.com/office/drawing/2014/main" id="{3FB19045-7D71-469D-A17A-D257425BEA27}"/>
              </a:ext>
            </a:extLst>
          </p:cNvPr>
          <p:cNvSpPr/>
          <p:nvPr/>
        </p:nvSpPr>
        <p:spPr>
          <a:xfrm flipH="1">
            <a:off x="4564716" y="1540356"/>
            <a:ext cx="495649"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61</a:t>
            </a:r>
            <a:r>
              <a:rPr lang="pt-BR" sz="1200" dirty="0">
                <a:solidFill>
                  <a:prstClr val="white"/>
                </a:solidFill>
                <a:effectLst>
                  <a:outerShdw blurRad="38100" dist="38100" dir="2700000" algn="tl">
                    <a:srgbClr val="000000">
                      <a:alpha val="43137"/>
                    </a:srgbClr>
                  </a:outerShdw>
                </a:effectLst>
                <a:latin typeface="Arial"/>
                <a:cs typeface="Arial"/>
              </a:rPr>
              <a:t>Cu</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52" name="Rectangle 16">
            <a:extLst>
              <a:ext uri="{FF2B5EF4-FFF2-40B4-BE49-F238E27FC236}">
                <a16:creationId xmlns:a16="http://schemas.microsoft.com/office/drawing/2014/main" id="{CA672E96-3D8C-4CC2-AE04-2C1010D778D0}"/>
              </a:ext>
            </a:extLst>
          </p:cNvPr>
          <p:cNvSpPr/>
          <p:nvPr/>
        </p:nvSpPr>
        <p:spPr>
          <a:xfrm flipH="1">
            <a:off x="5695207" y="1549074"/>
            <a:ext cx="401072"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124</a:t>
            </a:r>
            <a:r>
              <a:rPr lang="pt-BR" sz="1200" dirty="0">
                <a:solidFill>
                  <a:prstClr val="white"/>
                </a:solidFill>
                <a:effectLst>
                  <a:outerShdw blurRad="38100" dist="38100" dir="2700000" algn="tl">
                    <a:srgbClr val="000000">
                      <a:alpha val="43137"/>
                    </a:srgbClr>
                  </a:outerShdw>
                </a:effectLst>
                <a:latin typeface="Arial"/>
                <a:cs typeface="Arial"/>
              </a:rPr>
              <a:t>I</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53" name="Rectangle 16">
            <a:extLst>
              <a:ext uri="{FF2B5EF4-FFF2-40B4-BE49-F238E27FC236}">
                <a16:creationId xmlns:a16="http://schemas.microsoft.com/office/drawing/2014/main" id="{53624112-C9F2-4437-9289-52D639B659D4}"/>
              </a:ext>
            </a:extLst>
          </p:cNvPr>
          <p:cNvSpPr/>
          <p:nvPr/>
        </p:nvSpPr>
        <p:spPr>
          <a:xfrm flipH="1">
            <a:off x="6192714" y="1550517"/>
            <a:ext cx="453970"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77</a:t>
            </a:r>
            <a:r>
              <a:rPr lang="pt-BR" sz="1200" dirty="0">
                <a:solidFill>
                  <a:prstClr val="white"/>
                </a:solidFill>
                <a:effectLst>
                  <a:outerShdw blurRad="38100" dist="38100" dir="2700000" algn="tl">
                    <a:srgbClr val="000000">
                      <a:alpha val="43137"/>
                    </a:srgbClr>
                  </a:outerShdw>
                </a:effectLst>
                <a:latin typeface="Arial"/>
                <a:cs typeface="Arial"/>
              </a:rPr>
              <a:t>Br</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54" name="Rectangle 4">
            <a:extLst>
              <a:ext uri="{FF2B5EF4-FFF2-40B4-BE49-F238E27FC236}">
                <a16:creationId xmlns:a16="http://schemas.microsoft.com/office/drawing/2014/main" id="{99D8BABE-9BF2-4876-B9BD-4C4D465E7B18}"/>
              </a:ext>
            </a:extLst>
          </p:cNvPr>
          <p:cNvSpPr/>
          <p:nvPr/>
        </p:nvSpPr>
        <p:spPr>
          <a:xfrm flipH="1">
            <a:off x="4046033" y="1932445"/>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5" name="Rectangle 4">
            <a:extLst>
              <a:ext uri="{FF2B5EF4-FFF2-40B4-BE49-F238E27FC236}">
                <a16:creationId xmlns:a16="http://schemas.microsoft.com/office/drawing/2014/main" id="{DC6E470A-12C0-4C35-889A-1D7FA97A3BC4}"/>
              </a:ext>
            </a:extLst>
          </p:cNvPr>
          <p:cNvSpPr/>
          <p:nvPr/>
        </p:nvSpPr>
        <p:spPr>
          <a:xfrm flipH="1">
            <a:off x="4575357" y="1932445"/>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6" name="Rectangle 4">
            <a:extLst>
              <a:ext uri="{FF2B5EF4-FFF2-40B4-BE49-F238E27FC236}">
                <a16:creationId xmlns:a16="http://schemas.microsoft.com/office/drawing/2014/main" id="{A9B951A6-9811-4E1A-B4AE-5BF5EC0BEF1F}"/>
              </a:ext>
            </a:extLst>
          </p:cNvPr>
          <p:cNvSpPr/>
          <p:nvPr/>
        </p:nvSpPr>
        <p:spPr>
          <a:xfrm flipH="1">
            <a:off x="5111163" y="193214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7" name="Rectangle 4">
            <a:extLst>
              <a:ext uri="{FF2B5EF4-FFF2-40B4-BE49-F238E27FC236}">
                <a16:creationId xmlns:a16="http://schemas.microsoft.com/office/drawing/2014/main" id="{588B9406-6482-4BC3-9467-2B6FC2414C4B}"/>
              </a:ext>
            </a:extLst>
          </p:cNvPr>
          <p:cNvSpPr/>
          <p:nvPr/>
        </p:nvSpPr>
        <p:spPr>
          <a:xfrm flipH="1">
            <a:off x="5645250" y="193214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8" name="Rectangle 4">
            <a:extLst>
              <a:ext uri="{FF2B5EF4-FFF2-40B4-BE49-F238E27FC236}">
                <a16:creationId xmlns:a16="http://schemas.microsoft.com/office/drawing/2014/main" id="{12FB5453-0782-478D-9AF6-E6112F5F9B08}"/>
              </a:ext>
            </a:extLst>
          </p:cNvPr>
          <p:cNvSpPr/>
          <p:nvPr/>
        </p:nvSpPr>
        <p:spPr>
          <a:xfrm flipH="1">
            <a:off x="6175962" y="193214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59" name="Rectangle 16">
            <a:extLst>
              <a:ext uri="{FF2B5EF4-FFF2-40B4-BE49-F238E27FC236}">
                <a16:creationId xmlns:a16="http://schemas.microsoft.com/office/drawing/2014/main" id="{BE6F31E2-AC96-4B8F-942B-B1E83612A4A1}"/>
              </a:ext>
            </a:extLst>
          </p:cNvPr>
          <p:cNvSpPr/>
          <p:nvPr/>
        </p:nvSpPr>
        <p:spPr>
          <a:xfrm flipH="1">
            <a:off x="4053526" y="2019547"/>
            <a:ext cx="487634"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73</a:t>
            </a:r>
            <a:r>
              <a:rPr lang="pt-BR" sz="1200" dirty="0">
                <a:solidFill>
                  <a:prstClr val="white"/>
                </a:solidFill>
                <a:effectLst>
                  <a:outerShdw blurRad="38100" dist="38100" dir="2700000" algn="tl">
                    <a:srgbClr val="000000">
                      <a:alpha val="43137"/>
                    </a:srgbClr>
                  </a:outerShdw>
                </a:effectLst>
                <a:latin typeface="Arial"/>
                <a:cs typeface="Arial"/>
              </a:rPr>
              <a:t>Se</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0" name="Rectangle 16">
            <a:extLst>
              <a:ext uri="{FF2B5EF4-FFF2-40B4-BE49-F238E27FC236}">
                <a16:creationId xmlns:a16="http://schemas.microsoft.com/office/drawing/2014/main" id="{444350C1-9C11-4B34-9B8E-4D4309FC0C2F}"/>
              </a:ext>
            </a:extLst>
          </p:cNvPr>
          <p:cNvSpPr/>
          <p:nvPr/>
        </p:nvSpPr>
        <p:spPr>
          <a:xfrm flipH="1">
            <a:off x="4617055" y="2014658"/>
            <a:ext cx="402674"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38</a:t>
            </a:r>
            <a:r>
              <a:rPr lang="pt-BR" sz="1200" dirty="0">
                <a:solidFill>
                  <a:prstClr val="white"/>
                </a:solidFill>
                <a:effectLst>
                  <a:outerShdw blurRad="38100" dist="38100" dir="2700000" algn="tl">
                    <a:srgbClr val="000000">
                      <a:alpha val="43137"/>
                    </a:srgbClr>
                  </a:outerShdw>
                </a:effectLst>
                <a:latin typeface="Arial"/>
                <a:cs typeface="Arial"/>
              </a:rPr>
              <a:t>K</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1" name="Rectangle 16">
            <a:extLst>
              <a:ext uri="{FF2B5EF4-FFF2-40B4-BE49-F238E27FC236}">
                <a16:creationId xmlns:a16="http://schemas.microsoft.com/office/drawing/2014/main" id="{C7914AAC-7EBC-48CB-943A-9FF4006BD069}"/>
              </a:ext>
            </a:extLst>
          </p:cNvPr>
          <p:cNvSpPr/>
          <p:nvPr/>
        </p:nvSpPr>
        <p:spPr>
          <a:xfrm flipH="1">
            <a:off x="5070719" y="2019547"/>
            <a:ext cx="537327"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225</a:t>
            </a:r>
            <a:r>
              <a:rPr lang="pt-BR" sz="1200" dirty="0">
                <a:solidFill>
                  <a:prstClr val="white"/>
                </a:solidFill>
                <a:effectLst>
                  <a:outerShdw blurRad="38100" dist="38100" dir="2700000" algn="tl">
                    <a:srgbClr val="000000">
                      <a:alpha val="43137"/>
                    </a:srgbClr>
                  </a:outerShdw>
                </a:effectLst>
                <a:latin typeface="Arial"/>
                <a:cs typeface="Arial"/>
              </a:rPr>
              <a:t>Ac</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2" name="Rectangle 16">
            <a:extLst>
              <a:ext uri="{FF2B5EF4-FFF2-40B4-BE49-F238E27FC236}">
                <a16:creationId xmlns:a16="http://schemas.microsoft.com/office/drawing/2014/main" id="{1D1573F3-27BF-4CF9-85E0-39E601EBE5DB}"/>
              </a:ext>
            </a:extLst>
          </p:cNvPr>
          <p:cNvSpPr/>
          <p:nvPr/>
        </p:nvSpPr>
        <p:spPr>
          <a:xfrm flipH="1">
            <a:off x="5627012" y="2019547"/>
            <a:ext cx="503664"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211</a:t>
            </a:r>
            <a:r>
              <a:rPr lang="pt-BR" sz="1200" dirty="0">
                <a:solidFill>
                  <a:prstClr val="white"/>
                </a:solidFill>
                <a:effectLst>
                  <a:outerShdw blurRad="38100" dist="38100" dir="2700000" algn="tl">
                    <a:srgbClr val="000000">
                      <a:alpha val="43137"/>
                    </a:srgbClr>
                  </a:outerShdw>
                </a:effectLst>
                <a:latin typeface="Arial"/>
                <a:cs typeface="Arial"/>
              </a:rPr>
              <a:t>At</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3" name="Rectangle 16">
            <a:extLst>
              <a:ext uri="{FF2B5EF4-FFF2-40B4-BE49-F238E27FC236}">
                <a16:creationId xmlns:a16="http://schemas.microsoft.com/office/drawing/2014/main" id="{32673186-A7D9-43B4-AAFB-8400796C15F1}"/>
              </a:ext>
            </a:extLst>
          </p:cNvPr>
          <p:cNvSpPr/>
          <p:nvPr/>
        </p:nvSpPr>
        <p:spPr>
          <a:xfrm flipH="1">
            <a:off x="6120656" y="2019547"/>
            <a:ext cx="588623"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193m</a:t>
            </a:r>
            <a:r>
              <a:rPr lang="pt-BR" sz="1200" dirty="0">
                <a:solidFill>
                  <a:prstClr val="white"/>
                </a:solidFill>
                <a:effectLst>
                  <a:outerShdw blurRad="38100" dist="38100" dir="2700000" algn="tl">
                    <a:srgbClr val="000000">
                      <a:alpha val="43137"/>
                    </a:srgbClr>
                  </a:outerShdw>
                </a:effectLst>
                <a:latin typeface="Arial"/>
                <a:cs typeface="Arial"/>
              </a:rPr>
              <a:t>Pt</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4" name="Rectangle 4">
            <a:extLst>
              <a:ext uri="{FF2B5EF4-FFF2-40B4-BE49-F238E27FC236}">
                <a16:creationId xmlns:a16="http://schemas.microsoft.com/office/drawing/2014/main" id="{4D21AEC1-ED85-4B66-9E23-08476E3D4189}"/>
              </a:ext>
            </a:extLst>
          </p:cNvPr>
          <p:cNvSpPr/>
          <p:nvPr/>
        </p:nvSpPr>
        <p:spPr>
          <a:xfrm flipH="1">
            <a:off x="6709005" y="145784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65" name="Rectangle 4">
            <a:extLst>
              <a:ext uri="{FF2B5EF4-FFF2-40B4-BE49-F238E27FC236}">
                <a16:creationId xmlns:a16="http://schemas.microsoft.com/office/drawing/2014/main" id="{7CF8750E-D861-440D-9723-47E91884B38A}"/>
              </a:ext>
            </a:extLst>
          </p:cNvPr>
          <p:cNvSpPr/>
          <p:nvPr/>
        </p:nvSpPr>
        <p:spPr>
          <a:xfrm flipH="1">
            <a:off x="6709005" y="193214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66" name="Rectangle 16">
            <a:extLst>
              <a:ext uri="{FF2B5EF4-FFF2-40B4-BE49-F238E27FC236}">
                <a16:creationId xmlns:a16="http://schemas.microsoft.com/office/drawing/2014/main" id="{697D9ED8-965E-4599-BDA1-4633099877C4}"/>
              </a:ext>
            </a:extLst>
          </p:cNvPr>
          <p:cNvSpPr/>
          <p:nvPr/>
        </p:nvSpPr>
        <p:spPr>
          <a:xfrm flipH="1">
            <a:off x="6688088" y="1550517"/>
            <a:ext cx="556563"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94m</a:t>
            </a:r>
            <a:r>
              <a:rPr lang="pt-BR" sz="1200" dirty="0">
                <a:solidFill>
                  <a:prstClr val="white"/>
                </a:solidFill>
                <a:effectLst>
                  <a:outerShdw blurRad="38100" dist="38100" dir="2700000" algn="tl">
                    <a:srgbClr val="000000">
                      <a:alpha val="43137"/>
                    </a:srgbClr>
                  </a:outerShdw>
                </a:effectLst>
                <a:latin typeface="Arial"/>
                <a:cs typeface="Arial"/>
              </a:rPr>
              <a:t>Tc</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7" name="Rectangle 16">
            <a:extLst>
              <a:ext uri="{FF2B5EF4-FFF2-40B4-BE49-F238E27FC236}">
                <a16:creationId xmlns:a16="http://schemas.microsoft.com/office/drawing/2014/main" id="{381224FF-6237-4AF5-B7F5-B6EB3A4DD5EA}"/>
              </a:ext>
            </a:extLst>
          </p:cNvPr>
          <p:cNvSpPr/>
          <p:nvPr/>
        </p:nvSpPr>
        <p:spPr>
          <a:xfrm flipH="1">
            <a:off x="6649006" y="2008781"/>
            <a:ext cx="630301"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117m</a:t>
            </a:r>
            <a:r>
              <a:rPr lang="pt-BR" sz="1200" dirty="0">
                <a:solidFill>
                  <a:prstClr val="white"/>
                </a:solidFill>
                <a:effectLst>
                  <a:outerShdw blurRad="38100" dist="38100" dir="2700000" algn="tl">
                    <a:srgbClr val="000000">
                      <a:alpha val="43137"/>
                    </a:srgbClr>
                  </a:outerShdw>
                </a:effectLst>
                <a:latin typeface="Arial"/>
                <a:cs typeface="Arial"/>
              </a:rPr>
              <a:t>Sn</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8" name="Rectangle 16">
            <a:extLst>
              <a:ext uri="{FF2B5EF4-FFF2-40B4-BE49-F238E27FC236}">
                <a16:creationId xmlns:a16="http://schemas.microsoft.com/office/drawing/2014/main" id="{8DB9304F-E13A-474E-BE5A-D10013991F21}"/>
              </a:ext>
            </a:extLst>
          </p:cNvPr>
          <p:cNvSpPr/>
          <p:nvPr/>
        </p:nvSpPr>
        <p:spPr>
          <a:xfrm flipH="1">
            <a:off x="5106849" y="1540356"/>
            <a:ext cx="495649" cy="276999"/>
          </a:xfrm>
          <a:prstGeom prst="rect">
            <a:avLst/>
          </a:prstGeom>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62</a:t>
            </a:r>
            <a:r>
              <a:rPr lang="pt-BR" sz="1200" dirty="0">
                <a:solidFill>
                  <a:prstClr val="white"/>
                </a:solidFill>
                <a:effectLst>
                  <a:outerShdw blurRad="38100" dist="38100" dir="2700000" algn="tl">
                    <a:srgbClr val="000000">
                      <a:alpha val="43137"/>
                    </a:srgbClr>
                  </a:outerShdw>
                </a:effectLst>
                <a:latin typeface="Arial"/>
                <a:cs typeface="Arial"/>
              </a:rPr>
              <a:t>Cu</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69" name="Rectangle 4">
            <a:extLst>
              <a:ext uri="{FF2B5EF4-FFF2-40B4-BE49-F238E27FC236}">
                <a16:creationId xmlns:a16="http://schemas.microsoft.com/office/drawing/2014/main" id="{8378492B-55D0-49D9-8D2F-B727DC1E3222}"/>
              </a:ext>
            </a:extLst>
          </p:cNvPr>
          <p:cNvSpPr/>
          <p:nvPr/>
        </p:nvSpPr>
        <p:spPr>
          <a:xfrm flipH="1">
            <a:off x="4047228" y="2427611"/>
            <a:ext cx="480169" cy="418931"/>
          </a:xfrm>
          <a:prstGeom prst="rect">
            <a:avLst/>
          </a:prstGeom>
          <a:solidFill>
            <a:srgbClr val="92D050"/>
          </a:solidFill>
          <a:ln w="12700" cap="flat" cmpd="sng" algn="ctr">
            <a:solidFill>
              <a:srgbClr val="92D050"/>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0" name="Rectangle 16">
            <a:extLst>
              <a:ext uri="{FF2B5EF4-FFF2-40B4-BE49-F238E27FC236}">
                <a16:creationId xmlns:a16="http://schemas.microsoft.com/office/drawing/2014/main" id="{ABAFC51C-E796-425E-8E5C-1E0DDF0583DD}"/>
              </a:ext>
            </a:extLst>
          </p:cNvPr>
          <p:cNvSpPr/>
          <p:nvPr/>
        </p:nvSpPr>
        <p:spPr>
          <a:xfrm flipH="1">
            <a:off x="4153736" y="2510119"/>
            <a:ext cx="271228" cy="276999"/>
          </a:xfrm>
          <a:prstGeom prst="rect">
            <a:avLst/>
          </a:prstGeom>
          <a:solidFill>
            <a:srgbClr val="92D050"/>
          </a:solidFill>
          <a:ln>
            <a:solidFill>
              <a:srgbClr val="92D050"/>
            </a:solidFill>
          </a:ln>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71" name="Rectangle 4">
            <a:extLst>
              <a:ext uri="{FF2B5EF4-FFF2-40B4-BE49-F238E27FC236}">
                <a16:creationId xmlns:a16="http://schemas.microsoft.com/office/drawing/2014/main" id="{35D596A7-6896-4342-8CB8-D53184B02919}"/>
              </a:ext>
            </a:extLst>
          </p:cNvPr>
          <p:cNvSpPr/>
          <p:nvPr/>
        </p:nvSpPr>
        <p:spPr>
          <a:xfrm flipH="1">
            <a:off x="4580271" y="2427611"/>
            <a:ext cx="480169" cy="418931"/>
          </a:xfrm>
          <a:prstGeom prst="rect">
            <a:avLst/>
          </a:prstGeom>
          <a:solidFill>
            <a:srgbClr val="92D050"/>
          </a:solidFill>
          <a:ln w="12700" cap="flat" cmpd="sng" algn="ctr">
            <a:solidFill>
              <a:srgbClr val="92D050"/>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2" name="Rectangle 16">
            <a:extLst>
              <a:ext uri="{FF2B5EF4-FFF2-40B4-BE49-F238E27FC236}">
                <a16:creationId xmlns:a16="http://schemas.microsoft.com/office/drawing/2014/main" id="{2940199A-0802-4ACB-8ADC-694EF8DAE42B}"/>
              </a:ext>
            </a:extLst>
          </p:cNvPr>
          <p:cNvSpPr/>
          <p:nvPr/>
        </p:nvSpPr>
        <p:spPr>
          <a:xfrm flipH="1">
            <a:off x="4688133" y="2505525"/>
            <a:ext cx="271228" cy="276999"/>
          </a:xfrm>
          <a:prstGeom prst="rect">
            <a:avLst/>
          </a:prstGeom>
          <a:solidFill>
            <a:srgbClr val="92D050"/>
          </a:solidFill>
          <a:ln>
            <a:solidFill>
              <a:srgbClr val="92D050"/>
            </a:solidFill>
          </a:ln>
        </p:spPr>
        <p:txBody>
          <a:bodyPr wrap="none">
            <a:spAutoFit/>
          </a:bodyPr>
          <a:lstStyle/>
          <a:p>
            <a:pPr defTabSz="914400">
              <a:defRPr/>
            </a:pPr>
            <a:r>
              <a:rPr lang="pt-BR" sz="1200" baseline="30000" dirty="0">
                <a:solidFill>
                  <a:prstClr val="white"/>
                </a:solidFill>
                <a:effectLst>
                  <a:outerShdw blurRad="38100" dist="38100" dir="2700000" algn="tl">
                    <a:srgbClr val="000000">
                      <a:alpha val="43137"/>
                    </a:srgbClr>
                  </a:outerShdw>
                </a:effectLst>
                <a:latin typeface="Arial"/>
                <a:cs typeface="Arial"/>
              </a:rPr>
              <a:t>...</a:t>
            </a:r>
            <a:endParaRPr lang="fr-BE" sz="1200" dirty="0">
              <a:solidFill>
                <a:prstClr val="white"/>
              </a:solidFill>
              <a:effectLst>
                <a:outerShdw blurRad="38100" dist="38100" dir="2700000" algn="tl">
                  <a:srgbClr val="000000">
                    <a:alpha val="43137"/>
                  </a:srgbClr>
                </a:outerShdw>
              </a:effectLst>
              <a:latin typeface="Arial"/>
              <a:cs typeface="Arial"/>
            </a:endParaRPr>
          </a:p>
        </p:txBody>
      </p:sp>
      <p:sp>
        <p:nvSpPr>
          <p:cNvPr id="73" name="Rectangle 4">
            <a:extLst>
              <a:ext uri="{FF2B5EF4-FFF2-40B4-BE49-F238E27FC236}">
                <a16:creationId xmlns:a16="http://schemas.microsoft.com/office/drawing/2014/main" id="{BCB69E25-78B5-4516-A8E8-BF7FB1F82928}"/>
              </a:ext>
            </a:extLst>
          </p:cNvPr>
          <p:cNvSpPr/>
          <p:nvPr/>
        </p:nvSpPr>
        <p:spPr>
          <a:xfrm flipH="1">
            <a:off x="4045046" y="967682"/>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4" name="Rectangle 4">
            <a:extLst>
              <a:ext uri="{FF2B5EF4-FFF2-40B4-BE49-F238E27FC236}">
                <a16:creationId xmlns:a16="http://schemas.microsoft.com/office/drawing/2014/main" id="{58A5FAAF-D87B-42E8-AC80-EE42BA238255}"/>
              </a:ext>
            </a:extLst>
          </p:cNvPr>
          <p:cNvSpPr/>
          <p:nvPr/>
        </p:nvSpPr>
        <p:spPr>
          <a:xfrm flipH="1">
            <a:off x="4574370" y="967682"/>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5" name="Rectangle 4">
            <a:extLst>
              <a:ext uri="{FF2B5EF4-FFF2-40B4-BE49-F238E27FC236}">
                <a16:creationId xmlns:a16="http://schemas.microsoft.com/office/drawing/2014/main" id="{36E0353D-19AC-4218-A6FF-8D66662CB83A}"/>
              </a:ext>
            </a:extLst>
          </p:cNvPr>
          <p:cNvSpPr/>
          <p:nvPr/>
        </p:nvSpPr>
        <p:spPr>
          <a:xfrm flipH="1">
            <a:off x="5110176" y="967386"/>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6" name="Rectangle 4">
            <a:extLst>
              <a:ext uri="{FF2B5EF4-FFF2-40B4-BE49-F238E27FC236}">
                <a16:creationId xmlns:a16="http://schemas.microsoft.com/office/drawing/2014/main" id="{A452CD78-BE01-4F7F-8741-453361F64192}"/>
              </a:ext>
            </a:extLst>
          </p:cNvPr>
          <p:cNvSpPr/>
          <p:nvPr/>
        </p:nvSpPr>
        <p:spPr>
          <a:xfrm flipH="1">
            <a:off x="5644263" y="967386"/>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a:defRPr/>
            </a:pPr>
            <a:endParaRPr lang="fr-BE" sz="750" kern="0">
              <a:solidFill>
                <a:prstClr val="white"/>
              </a:solidFill>
              <a:effectLst>
                <a:outerShdw blurRad="38100" dist="38100" dir="2700000" algn="tl">
                  <a:srgbClr val="000000">
                    <a:alpha val="43137"/>
                  </a:srgbClr>
                </a:outerShdw>
              </a:effectLst>
              <a:latin typeface="Arial"/>
              <a:cs typeface="Arial"/>
            </a:endParaRPr>
          </a:p>
        </p:txBody>
      </p:sp>
      <p:sp>
        <p:nvSpPr>
          <p:cNvPr id="77" name="Rectangle 18">
            <a:extLst>
              <a:ext uri="{FF2B5EF4-FFF2-40B4-BE49-F238E27FC236}">
                <a16:creationId xmlns:a16="http://schemas.microsoft.com/office/drawing/2014/main" id="{A7BC11E2-4F8E-4762-84C2-8D28E4E7D399}"/>
              </a:ext>
            </a:extLst>
          </p:cNvPr>
          <p:cNvSpPr/>
          <p:nvPr/>
        </p:nvSpPr>
        <p:spPr>
          <a:xfrm>
            <a:off x="4558840" y="1039642"/>
            <a:ext cx="480169" cy="323165"/>
          </a:xfrm>
          <a:prstGeom prst="rect">
            <a:avLst/>
          </a:prstGeom>
          <a:effectLst>
            <a:outerShdw blurRad="50800" dist="38100" dir="5400000" algn="t" rotWithShape="0">
              <a:prstClr val="black">
                <a:alpha val="40000"/>
              </a:prstClr>
            </a:outerShdw>
          </a:effectLst>
        </p:spPr>
        <p:txBody>
          <a:bodyPr wrap="square">
            <a:spAutoFit/>
          </a:bodyPr>
          <a:lstStyle/>
          <a:p>
            <a:pPr defTabSz="648013">
              <a:defRPr/>
            </a:pPr>
            <a:r>
              <a:rPr lang="pt-BR" sz="1500" baseline="30000" dirty="0">
                <a:solidFill>
                  <a:srgbClr val="FFFFFF"/>
                </a:solidFill>
                <a:latin typeface="Arial"/>
                <a:cs typeface="Arial"/>
              </a:rPr>
              <a:t>11</a:t>
            </a:r>
            <a:r>
              <a:rPr lang="pt-BR" sz="1500" dirty="0">
                <a:solidFill>
                  <a:srgbClr val="FFFFFF"/>
                </a:solidFill>
                <a:latin typeface="Arial"/>
                <a:cs typeface="Arial"/>
              </a:rPr>
              <a:t>C</a:t>
            </a:r>
            <a:endParaRPr lang="fr-BE" sz="1500" dirty="0">
              <a:solidFill>
                <a:srgbClr val="FFFFFF"/>
              </a:solidFill>
              <a:latin typeface="Arial"/>
              <a:cs typeface="Arial"/>
            </a:endParaRPr>
          </a:p>
        </p:txBody>
      </p:sp>
      <p:sp>
        <p:nvSpPr>
          <p:cNvPr id="78" name="Rectangle 20">
            <a:extLst>
              <a:ext uri="{FF2B5EF4-FFF2-40B4-BE49-F238E27FC236}">
                <a16:creationId xmlns:a16="http://schemas.microsoft.com/office/drawing/2014/main" id="{3DA92043-38DA-4AE2-ADBC-89EB67CF61FE}"/>
              </a:ext>
            </a:extLst>
          </p:cNvPr>
          <p:cNvSpPr/>
          <p:nvPr/>
        </p:nvSpPr>
        <p:spPr>
          <a:xfrm>
            <a:off x="5113814" y="1034545"/>
            <a:ext cx="474810" cy="323165"/>
          </a:xfrm>
          <a:prstGeom prst="rect">
            <a:avLst/>
          </a:prstGeom>
          <a:effectLst>
            <a:outerShdw blurRad="50800" dist="38100" dir="5400000" algn="t" rotWithShape="0">
              <a:prstClr val="black">
                <a:alpha val="40000"/>
              </a:prstClr>
            </a:outerShdw>
          </a:effectLst>
        </p:spPr>
        <p:txBody>
          <a:bodyPr wrap="none">
            <a:spAutoFit/>
          </a:bodyPr>
          <a:lstStyle/>
          <a:p>
            <a:pPr defTabSz="648013">
              <a:defRPr/>
            </a:pPr>
            <a:r>
              <a:rPr lang="pt-BR" sz="1500" baseline="30000" dirty="0">
                <a:solidFill>
                  <a:srgbClr val="FFFFFF"/>
                </a:solidFill>
                <a:latin typeface="Arial"/>
                <a:cs typeface="Arial"/>
              </a:rPr>
              <a:t>15</a:t>
            </a:r>
            <a:r>
              <a:rPr lang="pt-BR" sz="1500" dirty="0">
                <a:solidFill>
                  <a:srgbClr val="FFFFFF"/>
                </a:solidFill>
                <a:latin typeface="Arial"/>
                <a:cs typeface="Arial"/>
              </a:rPr>
              <a:t>O</a:t>
            </a:r>
            <a:endParaRPr lang="fr-BE" sz="1500" dirty="0">
              <a:solidFill>
                <a:srgbClr val="FFFFFF"/>
              </a:solidFill>
              <a:latin typeface="Arial"/>
              <a:cs typeface="Arial"/>
            </a:endParaRPr>
          </a:p>
        </p:txBody>
      </p:sp>
      <p:sp>
        <p:nvSpPr>
          <p:cNvPr id="79" name="Rectangle 22">
            <a:extLst>
              <a:ext uri="{FF2B5EF4-FFF2-40B4-BE49-F238E27FC236}">
                <a16:creationId xmlns:a16="http://schemas.microsoft.com/office/drawing/2014/main" id="{95C31096-6068-43F6-8FDD-6928C674A824}"/>
              </a:ext>
            </a:extLst>
          </p:cNvPr>
          <p:cNvSpPr/>
          <p:nvPr/>
        </p:nvSpPr>
        <p:spPr>
          <a:xfrm>
            <a:off x="4078576" y="1025211"/>
            <a:ext cx="442750" cy="323165"/>
          </a:xfrm>
          <a:prstGeom prst="rect">
            <a:avLst/>
          </a:prstGeom>
          <a:effectLst>
            <a:outerShdw blurRad="50800" dist="38100" dir="5400000" algn="t" rotWithShape="0">
              <a:prstClr val="black">
                <a:alpha val="40000"/>
              </a:prstClr>
            </a:outerShdw>
          </a:effectLst>
        </p:spPr>
        <p:txBody>
          <a:bodyPr wrap="none">
            <a:spAutoFit/>
          </a:bodyPr>
          <a:lstStyle/>
          <a:p>
            <a:pPr defTabSz="648013">
              <a:defRPr/>
            </a:pPr>
            <a:r>
              <a:rPr lang="pt-BR" sz="1500" baseline="30000" dirty="0">
                <a:solidFill>
                  <a:srgbClr val="FFFFFF"/>
                </a:solidFill>
                <a:latin typeface="Arial"/>
                <a:cs typeface="Arial"/>
              </a:rPr>
              <a:t>18</a:t>
            </a:r>
            <a:r>
              <a:rPr lang="pt-BR" sz="1500" dirty="0">
                <a:solidFill>
                  <a:srgbClr val="FFFFFF"/>
                </a:solidFill>
                <a:latin typeface="Arial"/>
                <a:cs typeface="Arial"/>
              </a:rPr>
              <a:t>F</a:t>
            </a:r>
            <a:endParaRPr lang="fr-BE" sz="1500" dirty="0">
              <a:solidFill>
                <a:srgbClr val="FFFFFF"/>
              </a:solidFill>
              <a:latin typeface="Arial"/>
              <a:cs typeface="Arial"/>
            </a:endParaRPr>
          </a:p>
        </p:txBody>
      </p:sp>
      <p:sp>
        <p:nvSpPr>
          <p:cNvPr id="80" name="Rectangle 20">
            <a:extLst>
              <a:ext uri="{FF2B5EF4-FFF2-40B4-BE49-F238E27FC236}">
                <a16:creationId xmlns:a16="http://schemas.microsoft.com/office/drawing/2014/main" id="{37512ECD-62FC-4E9E-B48B-5835B33C3E73}"/>
              </a:ext>
            </a:extLst>
          </p:cNvPr>
          <p:cNvSpPr/>
          <p:nvPr/>
        </p:nvSpPr>
        <p:spPr>
          <a:xfrm>
            <a:off x="5663492" y="1034545"/>
            <a:ext cx="465192" cy="323165"/>
          </a:xfrm>
          <a:prstGeom prst="rect">
            <a:avLst/>
          </a:prstGeom>
          <a:effectLst>
            <a:outerShdw blurRad="50800" dist="38100" dir="5400000" algn="t" rotWithShape="0">
              <a:prstClr val="black">
                <a:alpha val="40000"/>
              </a:prstClr>
            </a:outerShdw>
          </a:effectLst>
        </p:spPr>
        <p:txBody>
          <a:bodyPr wrap="none">
            <a:spAutoFit/>
          </a:bodyPr>
          <a:lstStyle/>
          <a:p>
            <a:pPr defTabSz="648013">
              <a:defRPr/>
            </a:pPr>
            <a:r>
              <a:rPr lang="pt-BR" sz="1500" baseline="30000" dirty="0">
                <a:solidFill>
                  <a:srgbClr val="FFFFFF"/>
                </a:solidFill>
                <a:latin typeface="Arial"/>
                <a:cs typeface="Arial"/>
              </a:rPr>
              <a:t>13</a:t>
            </a:r>
            <a:r>
              <a:rPr lang="pt-BR" sz="1500" dirty="0">
                <a:solidFill>
                  <a:srgbClr val="FFFFFF"/>
                </a:solidFill>
                <a:latin typeface="Arial"/>
                <a:cs typeface="Arial"/>
              </a:rPr>
              <a:t>N</a:t>
            </a:r>
            <a:endParaRPr lang="fr-BE" sz="1500" dirty="0">
              <a:solidFill>
                <a:srgbClr val="FFFFFF"/>
              </a:solidFill>
              <a:latin typeface="Arial"/>
              <a:cs typeface="Arial"/>
            </a:endParaRPr>
          </a:p>
        </p:txBody>
      </p:sp>
      <p:sp>
        <p:nvSpPr>
          <p:cNvPr id="84" name="Textfeld 83">
            <a:extLst>
              <a:ext uri="{FF2B5EF4-FFF2-40B4-BE49-F238E27FC236}">
                <a16:creationId xmlns:a16="http://schemas.microsoft.com/office/drawing/2014/main" id="{AD37D772-F1B0-4BF2-A33E-7DA9BA9C521B}"/>
              </a:ext>
            </a:extLst>
          </p:cNvPr>
          <p:cNvSpPr txBox="1"/>
          <p:nvPr/>
        </p:nvSpPr>
        <p:spPr>
          <a:xfrm>
            <a:off x="7627864" y="1018729"/>
            <a:ext cx="3728634" cy="1815882"/>
          </a:xfrm>
          <a:prstGeom prst="rect">
            <a:avLst/>
          </a:prstGeom>
          <a:noFill/>
        </p:spPr>
        <p:txBody>
          <a:bodyPr wrap="square" rtlCol="0">
            <a:spAutoFit/>
          </a:bodyPr>
          <a:lstStyle/>
          <a:p>
            <a:pPr lvl="0">
              <a:buClr>
                <a:srgbClr val="A0235A"/>
              </a:buClr>
            </a:pPr>
            <a:r>
              <a:rPr lang="de-DE" sz="1400" b="1" dirty="0">
                <a:solidFill>
                  <a:srgbClr val="92D050"/>
                </a:solidFill>
                <a:cs typeface="Arial"/>
              </a:rPr>
              <a:t>INFRASTRUCTURE</a:t>
            </a:r>
          </a:p>
          <a:p>
            <a:pPr lvl="0">
              <a:buClr>
                <a:srgbClr val="A0235A"/>
              </a:buClr>
            </a:pPr>
            <a:endParaRPr lang="de-DE" sz="1400" b="1" dirty="0">
              <a:solidFill>
                <a:srgbClr val="92D050"/>
              </a:solidFill>
              <a:cs typeface="Arial"/>
            </a:endParaRPr>
          </a:p>
          <a:p>
            <a:pPr marL="342900" indent="-342900" defTabSz="914400">
              <a:buClr>
                <a:srgbClr val="92D050"/>
              </a:buClr>
              <a:buFont typeface="Wingdings" panose="05000000000000000000" pitchFamily="2" charset="2"/>
              <a:buChar char="§"/>
              <a:defRPr/>
            </a:pPr>
            <a:r>
              <a:rPr lang="fr-BE" sz="1400" dirty="0">
                <a:latin typeface="Calibri" panose="020F0502020204030204" pitchFamily="34" charset="0"/>
                <a:ea typeface="Calibri" panose="020F0502020204030204" pitchFamily="34" charset="0"/>
                <a:cs typeface="Calibri" panose="020F0502020204030204" pitchFamily="34" charset="0"/>
              </a:rPr>
              <a:t>IBA Cyclone</a:t>
            </a:r>
            <a:r>
              <a:rPr lang="fr-BE" sz="1400" baseline="30000" dirty="0">
                <a:latin typeface="Calibri" panose="020F0502020204030204" pitchFamily="34" charset="0"/>
                <a:ea typeface="Calibri" panose="020F0502020204030204" pitchFamily="34" charset="0"/>
                <a:cs typeface="Calibri" panose="020F0502020204030204" pitchFamily="34" charset="0"/>
              </a:rPr>
              <a:t>®</a:t>
            </a:r>
            <a:r>
              <a:rPr lang="fr-BE" sz="1400" dirty="0">
                <a:latin typeface="Calibri" panose="020F0502020204030204" pitchFamily="34" charset="0"/>
                <a:ea typeface="Calibri" panose="020F0502020204030204" pitchFamily="34" charset="0"/>
                <a:cs typeface="Calibri" panose="020F0502020204030204" pitchFamily="34" charset="0"/>
              </a:rPr>
              <a:t> 30XP; E =</a:t>
            </a:r>
            <a:r>
              <a:rPr lang="en-US" sz="1400" dirty="0">
                <a:latin typeface="Calibri" panose="020F0502020204030204" pitchFamily="34" charset="0"/>
                <a:ea typeface="Calibri" panose="020F0502020204030204" pitchFamily="34" charset="0"/>
                <a:cs typeface="Calibri" panose="020F0502020204030204" pitchFamily="34" charset="0"/>
              </a:rPr>
              <a:t> 15 - 30 MeV</a:t>
            </a:r>
          </a:p>
          <a:p>
            <a:pPr marL="342900" indent="-342900" defTabSz="914400">
              <a:buClr>
                <a:srgbClr val="92D050"/>
              </a:buClr>
              <a:buFont typeface="Wingdings" panose="05000000000000000000" pitchFamily="2" charset="2"/>
              <a:buChar char="§"/>
              <a:defRPr/>
            </a:pPr>
            <a:endParaRPr lang="en-US" sz="1400" dirty="0">
              <a:latin typeface="Arial"/>
              <a:cs typeface="Arial"/>
            </a:endParaRPr>
          </a:p>
          <a:p>
            <a:pPr marL="342900" indent="-342900">
              <a:buClr>
                <a:srgbClr val="92D050"/>
              </a:buClr>
              <a:buFont typeface="Wingdings" panose="05000000000000000000" pitchFamily="2" charset="2"/>
              <a:buChar char="§"/>
            </a:pPr>
            <a:r>
              <a:rPr lang="en-US" sz="1400" dirty="0">
                <a:cs typeface="Arial"/>
              </a:rPr>
              <a:t>Hot cells for radiochemical isolation</a:t>
            </a:r>
          </a:p>
          <a:p>
            <a:pPr lvl="0">
              <a:buClr>
                <a:srgbClr val="92D050"/>
              </a:buClr>
            </a:pPr>
            <a:endParaRPr lang="en-US" sz="1400" dirty="0">
              <a:cs typeface="Arial"/>
            </a:endParaRPr>
          </a:p>
          <a:p>
            <a:pPr marL="342900" indent="-342900">
              <a:buClr>
                <a:srgbClr val="92D050"/>
              </a:buClr>
              <a:buFont typeface="Wingdings" panose="05000000000000000000" pitchFamily="2" charset="2"/>
              <a:buChar char="§"/>
            </a:pPr>
            <a:r>
              <a:rPr lang="en-US" sz="1400" dirty="0">
                <a:cs typeface="Arial"/>
              </a:rPr>
              <a:t>Clean room for radiopharmaceutical production</a:t>
            </a:r>
            <a:endParaRPr lang="en-US" sz="1400" dirty="0">
              <a:latin typeface="Arial"/>
              <a:cs typeface="Arial"/>
            </a:endParaRPr>
          </a:p>
        </p:txBody>
      </p:sp>
      <mc:AlternateContent xmlns:mc="http://schemas.openxmlformats.org/markup-compatibility/2006" xmlns:a14="http://schemas.microsoft.com/office/drawing/2010/main">
        <mc:Choice Requires="a14">
          <p:sp>
            <p:nvSpPr>
              <p:cNvPr id="85" name="Textfeld 84">
                <a:extLst>
                  <a:ext uri="{FF2B5EF4-FFF2-40B4-BE49-F238E27FC236}">
                    <a16:creationId xmlns:a16="http://schemas.microsoft.com/office/drawing/2014/main" id="{1EE953C2-DD12-47E9-8329-207C8FFC6425}"/>
                  </a:ext>
                </a:extLst>
              </p:cNvPr>
              <p:cNvSpPr txBox="1"/>
              <p:nvPr/>
            </p:nvSpPr>
            <p:spPr>
              <a:xfrm>
                <a:off x="1784777" y="4725431"/>
                <a:ext cx="779124" cy="289695"/>
              </a:xfrm>
              <a:prstGeom prst="rect">
                <a:avLst/>
              </a:prstGeom>
              <a:noFill/>
            </p:spPr>
            <p:txBody>
              <a:bodyPr wrap="none" rtlCol="0">
                <a:spAutoFit/>
              </a:bodyPr>
              <a:lstStyle/>
              <a:p>
                <a:pPr defTabSz="914400">
                  <a:lnSpc>
                    <a:spcPct val="95000"/>
                  </a:lnSpc>
                  <a:defRPr/>
                </a:pPr>
                <a14:m>
                  <m:oMathPara xmlns:m="http://schemas.openxmlformats.org/officeDocument/2006/math">
                    <m:oMathParaPr>
                      <m:jc m:val="centerGroup"/>
                    </m:oMathParaPr>
                    <m:oMath xmlns:m="http://schemas.openxmlformats.org/officeDocument/2006/math">
                      <m:r>
                        <a:rPr lang="de-DE" sz="1350" i="1">
                          <a:latin typeface="Cambria Math" panose="02040503050406030204" pitchFamily="18" charset="0"/>
                        </a:rPr>
                        <m:t>𝑃𝑟𝑜𝑡𝑜𝑛</m:t>
                      </m:r>
                    </m:oMath>
                  </m:oMathPara>
                </a14:m>
                <a:endParaRPr lang="de-DE" sz="1350" i="1" dirty="0" err="1">
                  <a:latin typeface="Arial"/>
                  <a:cs typeface="Arial"/>
                </a:endParaRPr>
              </a:p>
            </p:txBody>
          </p:sp>
        </mc:Choice>
        <mc:Fallback xmlns="">
          <p:sp>
            <p:nvSpPr>
              <p:cNvPr id="85" name="Textfeld 84">
                <a:extLst>
                  <a:ext uri="{FF2B5EF4-FFF2-40B4-BE49-F238E27FC236}">
                    <a16:creationId xmlns:a16="http://schemas.microsoft.com/office/drawing/2014/main" id="{1EE953C2-DD12-47E9-8329-207C8FFC6425}"/>
                  </a:ext>
                </a:extLst>
              </p:cNvPr>
              <p:cNvSpPr txBox="1">
                <a:spLocks noRot="1" noChangeAspect="1" noMove="1" noResize="1" noEditPoints="1" noAdjustHandles="1" noChangeArrowheads="1" noChangeShapeType="1" noTextEdit="1"/>
              </p:cNvSpPr>
              <p:nvPr/>
            </p:nvSpPr>
            <p:spPr>
              <a:xfrm>
                <a:off x="1784777" y="4725431"/>
                <a:ext cx="779124" cy="289695"/>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6" name="Textfeld 85">
                <a:extLst>
                  <a:ext uri="{FF2B5EF4-FFF2-40B4-BE49-F238E27FC236}">
                    <a16:creationId xmlns:a16="http://schemas.microsoft.com/office/drawing/2014/main" id="{234B4143-1A7D-46E0-AB30-BF85657CC44D}"/>
                  </a:ext>
                </a:extLst>
              </p:cNvPr>
              <p:cNvSpPr txBox="1"/>
              <p:nvPr/>
            </p:nvSpPr>
            <p:spPr>
              <a:xfrm>
                <a:off x="1785341" y="5128852"/>
                <a:ext cx="971484" cy="289695"/>
              </a:xfrm>
              <a:prstGeom prst="rect">
                <a:avLst/>
              </a:prstGeom>
              <a:noFill/>
            </p:spPr>
            <p:txBody>
              <a:bodyPr wrap="none" rtlCol="0">
                <a:spAutoFit/>
              </a:bodyPr>
              <a:lstStyle/>
              <a:p>
                <a:pPr defTabSz="914400">
                  <a:lnSpc>
                    <a:spcPct val="95000"/>
                  </a:lnSpc>
                  <a:defRPr/>
                </a:pPr>
                <a14:m>
                  <m:oMathPara xmlns:m="http://schemas.openxmlformats.org/officeDocument/2006/math">
                    <m:oMathParaPr>
                      <m:jc m:val="centerGroup"/>
                    </m:oMathParaPr>
                    <m:oMath xmlns:m="http://schemas.openxmlformats.org/officeDocument/2006/math">
                      <m:r>
                        <a:rPr lang="de-DE" sz="1350" i="1">
                          <a:latin typeface="Cambria Math" panose="02040503050406030204" pitchFamily="18" charset="0"/>
                        </a:rPr>
                        <m:t>𝐷𝑒𝑢𝑡𝑒𝑟𝑜𝑛</m:t>
                      </m:r>
                    </m:oMath>
                  </m:oMathPara>
                </a14:m>
                <a:endParaRPr lang="de-DE" sz="1350" dirty="0" err="1">
                  <a:latin typeface="Arial"/>
                  <a:cs typeface="Arial"/>
                </a:endParaRPr>
              </a:p>
            </p:txBody>
          </p:sp>
        </mc:Choice>
        <mc:Fallback xmlns="">
          <p:sp>
            <p:nvSpPr>
              <p:cNvPr id="86" name="Textfeld 85">
                <a:extLst>
                  <a:ext uri="{FF2B5EF4-FFF2-40B4-BE49-F238E27FC236}">
                    <a16:creationId xmlns:a16="http://schemas.microsoft.com/office/drawing/2014/main" id="{234B4143-1A7D-46E0-AB30-BF85657CC44D}"/>
                  </a:ext>
                </a:extLst>
              </p:cNvPr>
              <p:cNvSpPr txBox="1">
                <a:spLocks noRot="1" noChangeAspect="1" noMove="1" noResize="1" noEditPoints="1" noAdjustHandles="1" noChangeArrowheads="1" noChangeShapeType="1" noTextEdit="1"/>
              </p:cNvSpPr>
              <p:nvPr/>
            </p:nvSpPr>
            <p:spPr>
              <a:xfrm>
                <a:off x="1785341" y="5128852"/>
                <a:ext cx="971484" cy="289695"/>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7" name="Textfeld 86">
                <a:extLst>
                  <a:ext uri="{FF2B5EF4-FFF2-40B4-BE49-F238E27FC236}">
                    <a16:creationId xmlns:a16="http://schemas.microsoft.com/office/drawing/2014/main" id="{4DC0B196-9BFF-4ECD-AE6D-03EEB6870692}"/>
                  </a:ext>
                </a:extLst>
              </p:cNvPr>
              <p:cNvSpPr txBox="1"/>
              <p:nvPr/>
            </p:nvSpPr>
            <p:spPr>
              <a:xfrm>
                <a:off x="1775520" y="5578439"/>
                <a:ext cx="803169" cy="289695"/>
              </a:xfrm>
              <a:prstGeom prst="rect">
                <a:avLst/>
              </a:prstGeom>
              <a:noFill/>
            </p:spPr>
            <p:txBody>
              <a:bodyPr wrap="none" rtlCol="0">
                <a:spAutoFit/>
              </a:bodyPr>
              <a:lstStyle/>
              <a:p>
                <a:pPr defTabSz="914400">
                  <a:lnSpc>
                    <a:spcPct val="95000"/>
                  </a:lnSpc>
                  <a:defRPr/>
                </a:pPr>
                <a14:m>
                  <m:oMathPara xmlns:m="http://schemas.openxmlformats.org/officeDocument/2006/math">
                    <m:oMathParaPr>
                      <m:jc m:val="centerGroup"/>
                    </m:oMathParaPr>
                    <m:oMath xmlns:m="http://schemas.openxmlformats.org/officeDocument/2006/math">
                      <m:r>
                        <a:rPr lang="de-DE" sz="1350" i="1">
                          <a:latin typeface="Cambria Math" panose="02040503050406030204" pitchFamily="18" charset="0"/>
                        </a:rPr>
                        <m:t>𝐻𝑒𝑙𝑖𝑢𝑚</m:t>
                      </m:r>
                    </m:oMath>
                  </m:oMathPara>
                </a14:m>
                <a:endParaRPr lang="de-DE" sz="1350" i="1" dirty="0" err="1">
                  <a:latin typeface="Arial"/>
                  <a:cs typeface="Arial"/>
                </a:endParaRPr>
              </a:p>
            </p:txBody>
          </p:sp>
        </mc:Choice>
        <mc:Fallback xmlns="">
          <p:sp>
            <p:nvSpPr>
              <p:cNvPr id="87" name="Textfeld 86">
                <a:extLst>
                  <a:ext uri="{FF2B5EF4-FFF2-40B4-BE49-F238E27FC236}">
                    <a16:creationId xmlns:a16="http://schemas.microsoft.com/office/drawing/2014/main" id="{4DC0B196-9BFF-4ECD-AE6D-03EEB6870692}"/>
                  </a:ext>
                </a:extLst>
              </p:cNvPr>
              <p:cNvSpPr txBox="1">
                <a:spLocks noRot="1" noChangeAspect="1" noMove="1" noResize="1" noEditPoints="1" noAdjustHandles="1" noChangeArrowheads="1" noChangeShapeType="1" noTextEdit="1"/>
              </p:cNvSpPr>
              <p:nvPr/>
            </p:nvSpPr>
            <p:spPr>
              <a:xfrm>
                <a:off x="1775520" y="5578439"/>
                <a:ext cx="803169" cy="289695"/>
              </a:xfrm>
              <a:prstGeom prst="rect">
                <a:avLst/>
              </a:prstGeom>
              <a:blipFill>
                <a:blip r:embed="rId8"/>
                <a:stretch>
                  <a:fillRect/>
                </a:stretch>
              </a:blipFill>
            </p:spPr>
            <p:txBody>
              <a:bodyPr/>
              <a:lstStyle/>
              <a:p>
                <a:r>
                  <a:rPr lang="de-DE">
                    <a:noFill/>
                  </a:rPr>
                  <a:t> </a:t>
                </a:r>
              </a:p>
            </p:txBody>
          </p:sp>
        </mc:Fallback>
      </mc:AlternateContent>
      <p:sp>
        <p:nvSpPr>
          <p:cNvPr id="89" name="Textfeld 88">
            <a:extLst>
              <a:ext uri="{FF2B5EF4-FFF2-40B4-BE49-F238E27FC236}">
                <a16:creationId xmlns:a16="http://schemas.microsoft.com/office/drawing/2014/main" id="{474BB158-8933-43AF-9965-B5BB9BE82D71}"/>
              </a:ext>
            </a:extLst>
          </p:cNvPr>
          <p:cNvSpPr txBox="1"/>
          <p:nvPr/>
        </p:nvSpPr>
        <p:spPr>
          <a:xfrm>
            <a:off x="7853330" y="3621365"/>
            <a:ext cx="3728634" cy="2031325"/>
          </a:xfrm>
          <a:prstGeom prst="rect">
            <a:avLst/>
          </a:prstGeom>
          <a:noFill/>
        </p:spPr>
        <p:txBody>
          <a:bodyPr wrap="square" rtlCol="0">
            <a:spAutoFit/>
          </a:bodyPr>
          <a:lstStyle/>
          <a:p>
            <a:pPr lvl="0">
              <a:buClr>
                <a:srgbClr val="A0235A"/>
              </a:buClr>
            </a:pPr>
            <a:r>
              <a:rPr lang="de-DE" sz="1400" b="1" dirty="0">
                <a:solidFill>
                  <a:srgbClr val="FF2D5E"/>
                </a:solidFill>
                <a:cs typeface="Arial"/>
              </a:rPr>
              <a:t>RESEARCH HUB</a:t>
            </a:r>
            <a:endParaRPr lang="de-DE" sz="1400" b="1" dirty="0">
              <a:solidFill>
                <a:srgbClr val="FF2D5E"/>
              </a:solidFill>
              <a:latin typeface="Arial"/>
              <a:cs typeface="Arial"/>
            </a:endParaRPr>
          </a:p>
          <a:p>
            <a:pPr defTabSz="914400">
              <a:buClr>
                <a:srgbClr val="A0235A"/>
              </a:buClr>
              <a:defRPr/>
            </a:pPr>
            <a:r>
              <a:rPr lang="de-DE" sz="1400" b="1" dirty="0">
                <a:solidFill>
                  <a:srgbClr val="A0235A"/>
                </a:solidFill>
                <a:latin typeface="Arial"/>
                <a:cs typeface="Arial"/>
              </a:rPr>
              <a:t>	</a:t>
            </a:r>
            <a:endParaRPr lang="de-DE" sz="1400" dirty="0">
              <a:solidFill>
                <a:prstClr val="black"/>
              </a:solidFill>
              <a:latin typeface="Arial"/>
              <a:cs typeface="Arial"/>
            </a:endParaRPr>
          </a:p>
          <a:p>
            <a:pPr marL="342900" indent="-342900">
              <a:buClr>
                <a:srgbClr val="A0235A"/>
              </a:buClr>
              <a:buFont typeface="Wingdings" panose="05000000000000000000" pitchFamily="2" charset="2"/>
              <a:buChar char="§"/>
            </a:pPr>
            <a:r>
              <a:rPr lang="en-US" sz="1400" dirty="0">
                <a:cs typeface="Arial"/>
              </a:rPr>
              <a:t>Radionuclide production</a:t>
            </a:r>
            <a:endParaRPr lang="en-US" sz="1400" dirty="0">
              <a:latin typeface="Arial"/>
              <a:cs typeface="Arial"/>
            </a:endParaRPr>
          </a:p>
          <a:p>
            <a:pPr defTabSz="914400">
              <a:buClr>
                <a:srgbClr val="A0235A"/>
              </a:buClr>
              <a:defRPr/>
            </a:pPr>
            <a:endParaRPr lang="de-DE" sz="1400" dirty="0">
              <a:latin typeface="Arial"/>
              <a:cs typeface="Arial"/>
            </a:endParaRPr>
          </a:p>
          <a:p>
            <a:pPr marL="342900" indent="-342900">
              <a:buClr>
                <a:srgbClr val="A0235A"/>
              </a:buClr>
              <a:buFont typeface="Wingdings" panose="05000000000000000000" pitchFamily="2" charset="2"/>
              <a:buChar char="§"/>
            </a:pPr>
            <a:r>
              <a:rPr lang="de-DE" sz="1400" dirty="0" err="1">
                <a:cs typeface="Arial"/>
              </a:rPr>
              <a:t>Radiopharmaceutical</a:t>
            </a:r>
            <a:r>
              <a:rPr lang="de-DE" sz="1400" dirty="0">
                <a:cs typeface="Arial"/>
              </a:rPr>
              <a:t> </a:t>
            </a:r>
            <a:r>
              <a:rPr lang="de-DE" sz="1400" dirty="0" err="1">
                <a:cs typeface="Arial"/>
              </a:rPr>
              <a:t>development</a:t>
            </a:r>
            <a:r>
              <a:rPr lang="de-DE" sz="1400" dirty="0">
                <a:cs typeface="Arial"/>
              </a:rPr>
              <a:t> </a:t>
            </a:r>
            <a:r>
              <a:rPr lang="de-DE" sz="1400" dirty="0" err="1">
                <a:cs typeface="Arial"/>
              </a:rPr>
              <a:t>program</a:t>
            </a:r>
            <a:endParaRPr lang="de-DE" sz="1400" dirty="0">
              <a:latin typeface="Arial"/>
              <a:cs typeface="Arial"/>
            </a:endParaRPr>
          </a:p>
          <a:p>
            <a:pPr marL="342900" indent="-342900">
              <a:buClr>
                <a:srgbClr val="A0235A"/>
              </a:buClr>
              <a:buFont typeface="Wingdings" panose="05000000000000000000" pitchFamily="2" charset="2"/>
              <a:buChar char="§"/>
            </a:pPr>
            <a:endParaRPr lang="de-DE" sz="1400" dirty="0">
              <a:cs typeface="Arial"/>
            </a:endParaRPr>
          </a:p>
          <a:p>
            <a:pPr marL="342900" indent="-342900">
              <a:buClr>
                <a:srgbClr val="A0235A"/>
              </a:buClr>
              <a:buFont typeface="Wingdings" panose="05000000000000000000" pitchFamily="2" charset="2"/>
              <a:buChar char="§"/>
            </a:pPr>
            <a:r>
              <a:rPr lang="de-DE" sz="1400" dirty="0" err="1">
                <a:cs typeface="Arial"/>
              </a:rPr>
              <a:t>Preclinical</a:t>
            </a:r>
            <a:r>
              <a:rPr lang="de-DE" sz="1400" dirty="0">
                <a:cs typeface="Arial"/>
              </a:rPr>
              <a:t> </a:t>
            </a:r>
            <a:r>
              <a:rPr lang="de-DE" sz="1400" dirty="0" err="1">
                <a:cs typeface="Arial"/>
              </a:rPr>
              <a:t>evaluation</a:t>
            </a:r>
            <a:endParaRPr lang="de-DE" sz="1400" dirty="0">
              <a:cs typeface="Arial"/>
            </a:endParaRPr>
          </a:p>
          <a:p>
            <a:pPr marL="342900" indent="-342900">
              <a:buClr>
                <a:srgbClr val="A0235A"/>
              </a:buClr>
              <a:buFont typeface="Wingdings" panose="05000000000000000000" pitchFamily="2" charset="2"/>
              <a:buChar char="§"/>
            </a:pPr>
            <a:endParaRPr lang="de-DE" sz="1400" dirty="0">
              <a:latin typeface="Arial"/>
              <a:cs typeface="Arial"/>
            </a:endParaRPr>
          </a:p>
          <a:p>
            <a:pPr marL="342900" indent="-342900">
              <a:buClr>
                <a:srgbClr val="A0235A"/>
              </a:buClr>
              <a:buFont typeface="Wingdings" panose="05000000000000000000" pitchFamily="2" charset="2"/>
              <a:buChar char="§"/>
            </a:pPr>
            <a:r>
              <a:rPr lang="de-DE" sz="1400" dirty="0">
                <a:cs typeface="Arial"/>
              </a:rPr>
              <a:t>Clinic – High-</a:t>
            </a:r>
            <a:r>
              <a:rPr lang="de-DE" sz="1400" dirty="0" err="1">
                <a:cs typeface="Arial"/>
              </a:rPr>
              <a:t>precision</a:t>
            </a:r>
            <a:r>
              <a:rPr lang="de-DE" sz="1400" dirty="0">
                <a:cs typeface="Arial"/>
              </a:rPr>
              <a:t> </a:t>
            </a:r>
            <a:r>
              <a:rPr lang="de-DE" sz="1400" dirty="0" err="1">
                <a:cs typeface="Arial"/>
              </a:rPr>
              <a:t>medicine</a:t>
            </a:r>
            <a:endParaRPr lang="de-DE" sz="1400" dirty="0">
              <a:latin typeface="Arial"/>
              <a:cs typeface="Arial"/>
            </a:endParaRPr>
          </a:p>
        </p:txBody>
      </p:sp>
      <p:sp>
        <p:nvSpPr>
          <p:cNvPr id="90" name="Textplatzhalter 3">
            <a:extLst>
              <a:ext uri="{FF2B5EF4-FFF2-40B4-BE49-F238E27FC236}">
                <a16:creationId xmlns:a16="http://schemas.microsoft.com/office/drawing/2014/main" id="{393147F9-878F-45F4-B8C9-734B59D00D94}"/>
              </a:ext>
            </a:extLst>
          </p:cNvPr>
          <p:cNvSpPr txBox="1">
            <a:spLocks/>
          </p:cNvSpPr>
          <p:nvPr/>
        </p:nvSpPr>
        <p:spPr>
          <a:xfrm>
            <a:off x="358774" y="938786"/>
            <a:ext cx="11449049" cy="509994"/>
          </a:xfrm>
          <a:prstGeom prst="rect">
            <a:avLst/>
          </a:prstGeom>
        </p:spPr>
        <p:txBody>
          <a:bodyPr vert="horz" lIns="0" tIns="0" rIns="0" bIns="0" rtlCol="0" anchor="t" anchorCtr="0">
            <a:noAutofit/>
          </a:bodyPr>
          <a:lstStyle>
            <a:lvl1pPr marL="0" indent="0" algn="l" defTabSz="914400" rtl="0" eaLnBrk="1" latinLnBrk="0" hangingPunct="1">
              <a:lnSpc>
                <a:spcPct val="114000"/>
              </a:lnSpc>
              <a:spcBef>
                <a:spcPts val="0"/>
              </a:spcBef>
              <a:spcAft>
                <a:spcPts val="0"/>
              </a:spcAft>
              <a:buFont typeface="Calibri" panose="020F0502020204030204" pitchFamily="34" charset="0"/>
              <a:buNone/>
              <a:defRPr sz="1800" b="1" kern="1200">
                <a:solidFill>
                  <a:schemeClr val="accent1"/>
                </a:solidFill>
                <a:latin typeface="+mn-lt"/>
                <a:ea typeface="+mn-ea"/>
                <a:cs typeface="+mn-cs"/>
              </a:defRPr>
            </a:lvl1pPr>
            <a:lvl2pPr marL="450850" indent="-23495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2pPr>
            <a:lvl3pPr marL="6667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3pPr>
            <a:lvl4pPr marL="8953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4pPr>
            <a:lvl5pPr marL="111760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de-DE" kern="0" dirty="0">
              <a:solidFill>
                <a:schemeClr val="tx1"/>
              </a:solidFill>
              <a:cs typeface="Arial"/>
            </a:endParaRPr>
          </a:p>
        </p:txBody>
      </p:sp>
      <p:sp>
        <p:nvSpPr>
          <p:cNvPr id="91" name="Foliennummernplatzhalter 4">
            <a:extLst>
              <a:ext uri="{FF2B5EF4-FFF2-40B4-BE49-F238E27FC236}">
                <a16:creationId xmlns:a16="http://schemas.microsoft.com/office/drawing/2014/main" id="{10D239D6-73A1-44E6-857E-27CF39247069}"/>
              </a:ext>
            </a:extLst>
          </p:cNvPr>
          <p:cNvSpPr txBox="1">
            <a:spLocks/>
          </p:cNvSpPr>
          <p:nvPr/>
        </p:nvSpPr>
        <p:spPr>
          <a:xfrm>
            <a:off x="5818290" y="6381328"/>
            <a:ext cx="720000" cy="221109"/>
          </a:xfrm>
          <a:prstGeom prst="rect">
            <a:avLst/>
          </a:prstGeom>
        </p:spPr>
        <p:txBody>
          <a:bodyPr vert="horz" lIns="0" tIns="0" rIns="0" bIns="0" rtlCol="0" anchor="t" anchorCtr="0">
            <a:noAutofit/>
          </a:bodyPr>
          <a:lstStyle>
            <a:defPPr>
              <a:defRPr lang="en-US"/>
            </a:defPPr>
            <a:lvl1pPr marL="0" algn="l"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A52F4D17-1AD6-42D9-B93A-EB002C62F438}" type="slidenum">
              <a:rPr kumimoji="0" lang="de-DE" sz="1200" b="0" i="0" u="none" strike="noStrike" kern="1200" cap="none" spc="0" normalizeH="0" baseline="0" noProof="0" smtClean="0">
                <a:ln>
                  <a:noFill/>
                </a:ln>
                <a:solidFill>
                  <a:srgbClr val="023D6B"/>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dirty="0">
              <a:ln>
                <a:noFill/>
              </a:ln>
              <a:solidFill>
                <a:srgbClr val="023D6B"/>
              </a:solidFill>
              <a:effectLst/>
              <a:uLnTx/>
              <a:uFillTx/>
              <a:latin typeface="Arial"/>
              <a:ea typeface="+mn-ea"/>
              <a:cs typeface="+mn-cs"/>
            </a:endParaRPr>
          </a:p>
        </p:txBody>
      </p:sp>
      <p:graphicFrame>
        <p:nvGraphicFramePr>
          <p:cNvPr id="5" name="Objekt 4">
            <a:extLst>
              <a:ext uri="{FF2B5EF4-FFF2-40B4-BE49-F238E27FC236}">
                <a16:creationId xmlns:a16="http://schemas.microsoft.com/office/drawing/2014/main" id="{7030B03B-BBB1-4B39-8FFA-58FB3FDCE40D}"/>
              </a:ext>
            </a:extLst>
          </p:cNvPr>
          <p:cNvGraphicFramePr>
            <a:graphicFrameLocks noChangeAspect="1"/>
          </p:cNvGraphicFramePr>
          <p:nvPr>
            <p:extLst>
              <p:ext uri="{D42A27DB-BD31-4B8C-83A1-F6EECF244321}">
                <p14:modId xmlns:p14="http://schemas.microsoft.com/office/powerpoint/2010/main" val="3126022926"/>
              </p:ext>
            </p:extLst>
          </p:nvPr>
        </p:nvGraphicFramePr>
        <p:xfrm>
          <a:off x="836058" y="4717806"/>
          <a:ext cx="934975" cy="1157953"/>
        </p:xfrm>
        <a:graphic>
          <a:graphicData uri="http://schemas.openxmlformats.org/presentationml/2006/ole">
            <mc:AlternateContent xmlns:mc="http://schemas.openxmlformats.org/markup-compatibility/2006">
              <mc:Choice xmlns:v="urn:schemas-microsoft-com:vml" Requires="v">
                <p:oleObj name="CS ChemDraw 64-bit Drawing" r:id="rId9" imgW="1551002" imgH="1921468" progId="ChemDraw_x64.Document.6.0">
                  <p:embed/>
                </p:oleObj>
              </mc:Choice>
              <mc:Fallback>
                <p:oleObj name="CS ChemDraw 64-bit Drawing" r:id="rId9" imgW="1551002" imgH="1921468" progId="ChemDraw_x64.Document.6.0">
                  <p:embed/>
                  <p:pic>
                    <p:nvPicPr>
                      <p:cNvPr id="0" name=""/>
                      <p:cNvPicPr/>
                      <p:nvPr/>
                    </p:nvPicPr>
                    <p:blipFill>
                      <a:blip r:embed="rId10"/>
                      <a:stretch>
                        <a:fillRect/>
                      </a:stretch>
                    </p:blipFill>
                    <p:spPr>
                      <a:xfrm>
                        <a:off x="836058" y="4717806"/>
                        <a:ext cx="934975" cy="1157953"/>
                      </a:xfrm>
                      <a:prstGeom prst="rect">
                        <a:avLst/>
                      </a:prstGeom>
                    </p:spPr>
                  </p:pic>
                </p:oleObj>
              </mc:Fallback>
            </mc:AlternateContent>
          </a:graphicData>
        </a:graphic>
      </p:graphicFrame>
      <p:grpSp>
        <p:nvGrpSpPr>
          <p:cNvPr id="104" name="Gruppieren 103">
            <a:extLst>
              <a:ext uri="{FF2B5EF4-FFF2-40B4-BE49-F238E27FC236}">
                <a16:creationId xmlns:a16="http://schemas.microsoft.com/office/drawing/2014/main" id="{92835921-D79C-40D3-AC84-17CD5BC914E7}"/>
              </a:ext>
            </a:extLst>
          </p:cNvPr>
          <p:cNvGrpSpPr/>
          <p:nvPr/>
        </p:nvGrpSpPr>
        <p:grpSpPr>
          <a:xfrm>
            <a:off x="-6926391" y="90421"/>
            <a:ext cx="3252318" cy="5398353"/>
            <a:chOff x="149196" y="797204"/>
            <a:chExt cx="3252318" cy="5398353"/>
          </a:xfrm>
          <a:solidFill>
            <a:srgbClr val="1A2955"/>
          </a:solidFill>
        </p:grpSpPr>
        <p:sp>
          <p:nvSpPr>
            <p:cNvPr id="105" name="Rectangle: Rounded Corners 31">
              <a:extLst>
                <a:ext uri="{FF2B5EF4-FFF2-40B4-BE49-F238E27FC236}">
                  <a16:creationId xmlns:a16="http://schemas.microsoft.com/office/drawing/2014/main" id="{63576E34-CF39-46F8-81E6-B655E940FA88}"/>
                </a:ext>
              </a:extLst>
            </p:cNvPr>
            <p:cNvSpPr/>
            <p:nvPr/>
          </p:nvSpPr>
          <p:spPr>
            <a:xfrm>
              <a:off x="149196" y="797204"/>
              <a:ext cx="3252318" cy="5398353"/>
            </a:xfrm>
            <a:prstGeom prst="roundRect">
              <a:avLst>
                <a:gd name="adj" fmla="val 11862"/>
              </a:avLst>
            </a:prstGeom>
            <a:grpFill/>
            <a:ln>
              <a:noFill/>
            </a:ln>
            <a:effectLst>
              <a:outerShdw blurRad="215900" dist="101600" dir="5400000" algn="t" rotWithShape="0">
                <a:srgbClr val="FF2D5E">
                  <a:alpha val="40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panose="020B0502020202020204"/>
              </a:endParaRPr>
            </a:p>
          </p:txBody>
        </p:sp>
        <p:sp>
          <p:nvSpPr>
            <p:cNvPr id="106" name="Rechteck 105">
              <a:extLst>
                <a:ext uri="{FF2B5EF4-FFF2-40B4-BE49-F238E27FC236}">
                  <a16:creationId xmlns:a16="http://schemas.microsoft.com/office/drawing/2014/main" id="{8F7664F7-D07E-4FEF-9980-3C0502A8C21D}"/>
                </a:ext>
              </a:extLst>
            </p:cNvPr>
            <p:cNvSpPr/>
            <p:nvPr/>
          </p:nvSpPr>
          <p:spPr>
            <a:xfrm>
              <a:off x="333932" y="825026"/>
              <a:ext cx="2959089" cy="5216813"/>
            </a:xfrm>
            <a:prstGeom prst="rect">
              <a:avLst/>
            </a:prstGeom>
            <a:grpFill/>
          </p:spPr>
          <p:txBody>
            <a:bodyPr wrap="square">
              <a:spAutoFit/>
            </a:bodyPr>
            <a:lstStyle/>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Cyclone® 30 - 350:</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Accelerated</a:t>
              </a:r>
              <a:r>
                <a:rPr kumimoji="0" lang="de-DE" sz="900" b="0" i="0" u="none" strike="noStrike" kern="0" cap="none" spc="0" normalizeH="0" baseline="0" noProof="0" dirty="0">
                  <a:ln>
                    <a:noFill/>
                  </a:ln>
                  <a:solidFill>
                    <a:srgbClr val="FFFFFF"/>
                  </a:solidFill>
                  <a:effectLst/>
                  <a:uLnTx/>
                  <a:uFillTx/>
                </a:rPr>
                <a:t> Ions: H</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D</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and </a:t>
              </a:r>
              <a:r>
                <a:rPr kumimoji="0" lang="de-DE" sz="900" b="0" i="0" u="none" strike="noStrike" kern="0" cap="none" spc="0" normalizeH="0" baseline="30000" noProof="0" dirty="0">
                  <a:ln>
                    <a:noFill/>
                  </a:ln>
                  <a:solidFill>
                    <a:srgbClr val="FFFFFF"/>
                  </a:solidFill>
                  <a:effectLst/>
                  <a:uLnTx/>
                  <a:uFillTx/>
                </a:rPr>
                <a:t>4</a:t>
              </a:r>
              <a:r>
                <a:rPr kumimoji="0" lang="de-DE" sz="900" b="0" i="0" u="none" strike="noStrike" kern="0" cap="none" spc="0" normalizeH="0" baseline="0" noProof="0" dirty="0">
                  <a:ln>
                    <a:noFill/>
                  </a:ln>
                  <a:solidFill>
                    <a:srgbClr val="FFFFFF"/>
                  </a:solidFill>
                  <a:effectLst/>
                  <a:uLnTx/>
                  <a:uFillTx/>
                </a:rPr>
                <a:t>He</a:t>
              </a:r>
              <a:r>
                <a:rPr kumimoji="0" lang="de-DE" sz="900" b="0" i="0" u="none" strike="noStrike" kern="0" cap="none" spc="0" normalizeH="0" baseline="-25000" noProof="0" dirty="0">
                  <a:ln>
                    <a:noFill/>
                  </a:ln>
                  <a:solidFill>
                    <a:srgbClr val="FFFFFF"/>
                  </a:solidFill>
                  <a:effectLst/>
                  <a:uLnTx/>
                  <a:uFillTx/>
                </a:rPr>
                <a:t>2</a:t>
              </a:r>
              <a:r>
                <a:rPr kumimoji="0" lang="de-DE" sz="900" b="0" i="0" u="none" strike="noStrike" kern="0" cap="none" spc="0" normalizeH="0" baseline="30000" noProof="0" dirty="0">
                  <a:ln>
                    <a:noFill/>
                  </a:ln>
                  <a:solidFill>
                    <a:srgbClr val="FFFFFF"/>
                  </a:solidFill>
                  <a:effectLst/>
                  <a:uLnTx/>
                  <a:uFillTx/>
                </a:rPr>
                <a: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Extracted</a:t>
              </a:r>
              <a:r>
                <a:rPr kumimoji="0" lang="de-DE" sz="900" b="0" i="0" u="none" strike="noStrike" kern="0" cap="none" spc="0" normalizeH="0" baseline="0" noProof="0" dirty="0">
                  <a:ln>
                    <a:noFill/>
                  </a:ln>
                  <a:solidFill>
                    <a:srgbClr val="FFFFFF"/>
                  </a:solidFill>
                  <a:effectLst/>
                  <a:uLnTx/>
                  <a:uFillTx/>
                </a:rPr>
                <a:t> Ions: H</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(Proton), D</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(Deuteron), 4He</a:t>
              </a:r>
              <a:r>
                <a:rPr kumimoji="0" lang="de-DE" sz="900" b="0" i="0" u="none" strike="noStrike" kern="0" cap="none" spc="0" normalizeH="0" baseline="-25000" noProof="0" dirty="0">
                  <a:ln>
                    <a:noFill/>
                  </a:ln>
                  <a:solidFill>
                    <a:srgbClr val="FFFFFF"/>
                  </a:solidFill>
                  <a:effectLst/>
                  <a:uLnTx/>
                  <a:uFillTx/>
                </a:rPr>
                <a:t>2</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(Alpha)</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Extraction</a:t>
              </a:r>
              <a:r>
                <a:rPr kumimoji="0" lang="de-DE" sz="900" b="0" i="0" u="none" strike="noStrike" kern="0" cap="none" spc="0" normalizeH="0" baseline="0" noProof="0" dirty="0">
                  <a:ln>
                    <a:noFill/>
                  </a:ln>
                  <a:solidFill>
                    <a:srgbClr val="FFFFFF"/>
                  </a:solidFill>
                  <a:effectLst/>
                  <a:uLnTx/>
                  <a:uFillTx/>
                </a:rPr>
                <a:t> System: Carbon </a:t>
              </a:r>
              <a:r>
                <a:rPr kumimoji="0" lang="de-DE" sz="900" b="0" i="0" u="none" strike="noStrike" kern="0" cap="none" spc="0" normalizeH="0" baseline="0" noProof="0" dirty="0" err="1">
                  <a:ln>
                    <a:noFill/>
                  </a:ln>
                  <a:solidFill>
                    <a:srgbClr val="FFFFFF"/>
                  </a:solidFill>
                  <a:effectLst/>
                  <a:uLnTx/>
                  <a:uFillTx/>
                </a:rPr>
                <a:t>Foil</a:t>
              </a:r>
              <a:r>
                <a:rPr kumimoji="0" lang="de-DE" sz="900" b="0" i="0" u="none" strike="noStrike" kern="0" cap="none" spc="0" normalizeH="0" baseline="0" noProof="0" dirty="0">
                  <a:ln>
                    <a:noFill/>
                  </a:ln>
                  <a:solidFill>
                    <a:srgbClr val="FFFFFF"/>
                  </a:solidFill>
                  <a:effectLst/>
                  <a:uLnTx/>
                  <a:uFillTx/>
                </a:rPr>
                <a:t> Stripper </a:t>
              </a:r>
              <a:r>
                <a:rPr kumimoji="0" lang="de-DE" sz="900" b="0" i="0" u="none" strike="noStrike" kern="0" cap="none" spc="0" normalizeH="0" baseline="0" noProof="0" dirty="0" err="1">
                  <a:ln>
                    <a:noFill/>
                  </a:ln>
                  <a:solidFill>
                    <a:srgbClr val="FFFFFF"/>
                  </a:solidFill>
                  <a:effectLst/>
                  <a:uLnTx/>
                  <a:uFillTx/>
                </a:rPr>
                <a:t>Carousel</a:t>
              </a:r>
              <a:endParaRPr kumimoji="0" lang="de-DE" sz="900" b="0" i="0" u="none" strike="noStrike" kern="0" cap="none" spc="0" normalizeH="0" baseline="0" noProof="0" dirty="0">
                <a:ln>
                  <a:noFill/>
                </a:ln>
                <a:solidFill>
                  <a:srgbClr val="FFFFFF"/>
                </a:solidFill>
                <a:effectLst/>
                <a:uLnTx/>
                <a:uFillTx/>
              </a:endParaRP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Guaranteed</a:t>
              </a:r>
              <a:r>
                <a:rPr kumimoji="0" lang="de-DE" sz="900" b="0" i="0" u="none" strike="noStrike" kern="0" cap="none" spc="0" normalizeH="0" baseline="0" noProof="0" dirty="0">
                  <a:ln>
                    <a:noFill/>
                  </a:ln>
                  <a:solidFill>
                    <a:srgbClr val="FFFFFF"/>
                  </a:solidFill>
                  <a:effectLst/>
                  <a:uLnTx/>
                  <a:uFillTx/>
                </a:rPr>
                <a:t> </a:t>
              </a:r>
              <a:r>
                <a:rPr kumimoji="0" lang="de-DE" sz="900" b="0" i="0" u="none" strike="noStrike" kern="0" cap="none" spc="0" normalizeH="0" baseline="0" noProof="0" dirty="0" err="1">
                  <a:ln>
                    <a:noFill/>
                  </a:ln>
                  <a:solidFill>
                    <a:srgbClr val="FFFFFF"/>
                  </a:solidFill>
                  <a:effectLst/>
                  <a:uLnTx/>
                  <a:uFillTx/>
                </a:rPr>
                <a:t>Extracted</a:t>
              </a:r>
              <a:r>
                <a:rPr kumimoji="0" lang="de-DE" sz="900" b="0" i="0" u="none" strike="noStrike" kern="0" cap="none" spc="0" normalizeH="0" baseline="0" noProof="0" dirty="0">
                  <a:ln>
                    <a:noFill/>
                  </a:ln>
                  <a:solidFill>
                    <a:srgbClr val="FFFFFF"/>
                  </a:solidFill>
                  <a:effectLst/>
                  <a:uLnTx/>
                  <a:uFillTx/>
                </a:rPr>
                <a:t> </a:t>
              </a:r>
              <a:r>
                <a:rPr kumimoji="0" lang="de-DE" sz="900" b="0" i="0" u="none" strike="noStrike" kern="0" cap="none" spc="0" normalizeH="0" baseline="0" noProof="0" dirty="0" err="1">
                  <a:ln>
                    <a:noFill/>
                  </a:ln>
                  <a:solidFill>
                    <a:srgbClr val="FFFFFF"/>
                  </a:solidFill>
                  <a:effectLst/>
                  <a:uLnTx/>
                  <a:uFillTx/>
                </a:rPr>
                <a:t>Current</a:t>
              </a:r>
              <a:r>
                <a:rPr kumimoji="0" lang="de-DE" sz="900" b="0" i="0" u="none" strike="noStrike" kern="0" cap="none" spc="0" normalizeH="0" baseline="0" noProof="0" dirty="0">
                  <a:ln>
                    <a:noFill/>
                  </a:ln>
                  <a:solidFill>
                    <a:srgbClr val="FFFFFF"/>
                  </a:solidFill>
                  <a:effectLst/>
                  <a:uLnTx/>
                  <a:uFillTx/>
                </a:rPr>
                <a:t>: 350 </a:t>
              </a:r>
              <a:r>
                <a:rPr kumimoji="0" lang="el-GR" sz="900" b="0" i="0" u="none" strike="noStrike" kern="0" cap="none" spc="0" normalizeH="0" baseline="0" noProof="0" dirty="0">
                  <a:ln>
                    <a:noFill/>
                  </a:ln>
                  <a:solidFill>
                    <a:srgbClr val="FFFFFF"/>
                  </a:solidFill>
                  <a:effectLst/>
                  <a:uLnTx/>
                  <a:uFillTx/>
                </a:rPr>
                <a:t>μ</a:t>
              </a:r>
              <a:r>
                <a:rPr kumimoji="0" lang="de-DE" sz="900" b="0" i="0" u="none" strike="noStrike" kern="0" cap="none" spc="0" normalizeH="0" baseline="0" noProof="0" dirty="0">
                  <a:ln>
                    <a:noFill/>
                  </a:ln>
                  <a:solidFill>
                    <a:srgbClr val="FFFFFF"/>
                  </a:solidFill>
                  <a:effectLst/>
                  <a:uLnTx/>
                  <a:uFillTx/>
                </a:rPr>
                <a:t>A (H</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50 µA (D</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 and 4He</a:t>
              </a:r>
              <a:r>
                <a:rPr kumimoji="0" lang="de-DE" sz="900" b="0" i="0" u="none" strike="noStrike" kern="0" cap="none" spc="0" normalizeH="0" baseline="-25000" noProof="0" dirty="0">
                  <a:ln>
                    <a:noFill/>
                  </a:ln>
                  <a:solidFill>
                    <a:srgbClr val="FFFFFF"/>
                  </a:solidFill>
                  <a:effectLst/>
                  <a:uLnTx/>
                  <a:uFillTx/>
                </a:rPr>
                <a:t>2</a:t>
              </a:r>
              <a:r>
                <a:rPr kumimoji="0" lang="de-DE" sz="900" b="0" i="0" u="none" strike="noStrike" kern="0" cap="none" spc="0" normalizeH="0" baseline="30000" noProof="0" dirty="0">
                  <a:ln>
                    <a:noFill/>
                  </a:ln>
                  <a:solidFill>
                    <a:srgbClr val="FFFFFF"/>
                  </a:solidFill>
                  <a:effectLst/>
                  <a:uLnTx/>
                  <a:uFillTx/>
                </a:rPr>
                <a:t>+</a:t>
              </a:r>
              <a:r>
                <a:rPr kumimoji="0" lang="de-DE" sz="900" b="0" i="0" u="none" strike="noStrike" kern="0" cap="none" spc="0" normalizeH="0" baseline="0" noProof="0" dirty="0">
                  <a:ln>
                    <a:noFill/>
                  </a:ln>
                  <a:solidFill>
                    <a:srgbClr val="FFFFFF"/>
                  </a:solidFill>
                  <a:effectLst/>
                  <a:uLnTx/>
                  <a:uFillTx/>
                </a:rPr>
                <a: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Energy: </a:t>
              </a:r>
              <a:r>
                <a:rPr kumimoji="0" lang="de-DE" sz="900" b="0" i="0" u="none" strike="noStrike" kern="0" cap="none" spc="0" normalizeH="0" baseline="0" noProof="0" dirty="0" err="1">
                  <a:ln>
                    <a:noFill/>
                  </a:ln>
                  <a:solidFill>
                    <a:srgbClr val="FFFFFF"/>
                  </a:solidFill>
                  <a:effectLst/>
                  <a:uLnTx/>
                  <a:uFillTx/>
                </a:rPr>
                <a:t>Adjustable</a:t>
              </a:r>
              <a:r>
                <a:rPr kumimoji="0" lang="de-DE" sz="900" b="0" i="0" u="none" strike="noStrike" kern="0" cap="none" spc="0" normalizeH="0" baseline="0" noProof="0" dirty="0">
                  <a:ln>
                    <a:noFill/>
                  </a:ln>
                  <a:solidFill>
                    <a:srgbClr val="FFFFFF"/>
                  </a:solidFill>
                  <a:effectLst/>
                  <a:uLnTx/>
                  <a:uFillTx/>
                </a:rPr>
                <a:t> </a:t>
              </a:r>
              <a:r>
                <a:rPr kumimoji="0" lang="de-DE" sz="900" b="0" i="0" u="none" strike="noStrike" kern="0" cap="none" spc="0" normalizeH="0" baseline="0" noProof="0" dirty="0" err="1">
                  <a:ln>
                    <a:noFill/>
                  </a:ln>
                  <a:solidFill>
                    <a:srgbClr val="FFFFFF"/>
                  </a:solidFill>
                  <a:effectLst/>
                  <a:uLnTx/>
                  <a:uFillTx/>
                </a:rPr>
                <a:t>from</a:t>
              </a:r>
              <a:r>
                <a:rPr kumimoji="0" lang="de-DE" sz="900" b="0" i="0" u="none" strike="noStrike" kern="0" cap="none" spc="0" normalizeH="0" baseline="0" noProof="0" dirty="0">
                  <a:ln>
                    <a:noFill/>
                  </a:ln>
                  <a:solidFill>
                    <a:srgbClr val="FFFFFF"/>
                  </a:solidFill>
                  <a:effectLst/>
                  <a:uLnTx/>
                  <a:uFillTx/>
                </a:rPr>
                <a:t> 15 </a:t>
              </a:r>
              <a:r>
                <a:rPr kumimoji="0" lang="de-DE" sz="900" b="0" i="0" u="none" strike="noStrike" kern="0" cap="none" spc="0" normalizeH="0" baseline="0" noProof="0" dirty="0" err="1">
                  <a:ln>
                    <a:noFill/>
                  </a:ln>
                  <a:solidFill>
                    <a:srgbClr val="FFFFFF"/>
                  </a:solidFill>
                  <a:effectLst/>
                  <a:uLnTx/>
                  <a:uFillTx/>
                </a:rPr>
                <a:t>to</a:t>
              </a:r>
              <a:r>
                <a:rPr kumimoji="0" lang="de-DE" sz="900" b="0" i="0" u="none" strike="noStrike" kern="0" cap="none" spc="0" normalizeH="0" baseline="0" noProof="0" dirty="0">
                  <a:ln>
                    <a:noFill/>
                  </a:ln>
                  <a:solidFill>
                    <a:srgbClr val="FFFFFF"/>
                  </a:solidFill>
                  <a:effectLst/>
                  <a:uLnTx/>
                  <a:uFillTx/>
                </a:rPr>
                <a:t> 30 </a:t>
              </a:r>
              <a:r>
                <a:rPr kumimoji="0" lang="de-DE" sz="900" b="0" i="0" u="none" strike="noStrike" kern="0" cap="none" spc="0" normalizeH="0" baseline="0" noProof="0" dirty="0" err="1">
                  <a:ln>
                    <a:noFill/>
                  </a:ln>
                  <a:solidFill>
                    <a:srgbClr val="FFFFFF"/>
                  </a:solidFill>
                  <a:effectLst/>
                  <a:uLnTx/>
                  <a:uFillTx/>
                </a:rPr>
                <a:t>MeV</a:t>
              </a:r>
              <a:r>
                <a:rPr kumimoji="0" lang="de-DE" sz="900" b="0" i="0" u="none" strike="noStrike" kern="0" cap="none" spc="0" normalizeH="0" baseline="0" noProof="0" dirty="0">
                  <a:ln>
                    <a:noFill/>
                  </a:ln>
                  <a:solidFill>
                    <a:srgbClr val="FFFFFF"/>
                  </a:solidFill>
                  <a:effectLst/>
                  <a:uLnTx/>
                  <a:uFillTx/>
                </a:rPr>
                <a:t> (Protons), 9 </a:t>
              </a:r>
              <a:r>
                <a:rPr kumimoji="0" lang="de-DE" sz="900" b="0" i="0" u="none" strike="noStrike" kern="0" cap="none" spc="0" normalizeH="0" baseline="0" noProof="0" dirty="0" err="1">
                  <a:ln>
                    <a:noFill/>
                  </a:ln>
                  <a:solidFill>
                    <a:srgbClr val="FFFFFF"/>
                  </a:solidFill>
                  <a:effectLst/>
                  <a:uLnTx/>
                  <a:uFillTx/>
                </a:rPr>
                <a:t>to</a:t>
              </a:r>
              <a:r>
                <a:rPr kumimoji="0" lang="de-DE" sz="900" b="0" i="0" u="none" strike="noStrike" kern="0" cap="none" spc="0" normalizeH="0" baseline="0" noProof="0" dirty="0">
                  <a:ln>
                    <a:noFill/>
                  </a:ln>
                  <a:solidFill>
                    <a:srgbClr val="FFFFFF"/>
                  </a:solidFill>
                  <a:effectLst/>
                  <a:uLnTx/>
                  <a:uFillTx/>
                </a:rPr>
                <a:t> 15 </a:t>
              </a:r>
              <a:r>
                <a:rPr kumimoji="0" lang="de-DE" sz="900" b="0" i="0" u="none" strike="noStrike" kern="0" cap="none" spc="0" normalizeH="0" baseline="0" noProof="0" dirty="0" err="1">
                  <a:ln>
                    <a:noFill/>
                  </a:ln>
                  <a:solidFill>
                    <a:srgbClr val="FFFFFF"/>
                  </a:solidFill>
                  <a:effectLst/>
                  <a:uLnTx/>
                  <a:uFillTx/>
                </a:rPr>
                <a:t>MeV</a:t>
              </a:r>
              <a:r>
                <a:rPr kumimoji="0" lang="de-DE" sz="900" b="0" i="0" u="none" strike="noStrike" kern="0" cap="none" spc="0" normalizeH="0" baseline="0" noProof="0" dirty="0">
                  <a:ln>
                    <a:noFill/>
                  </a:ln>
                  <a:solidFill>
                    <a:srgbClr val="FFFFFF"/>
                  </a:solidFill>
                  <a:effectLst/>
                  <a:uLnTx/>
                  <a:uFillTx/>
                </a:rPr>
                <a:t> (Deuterons), Fixed Energy at 30 </a:t>
              </a:r>
              <a:r>
                <a:rPr kumimoji="0" lang="de-DE" sz="900" b="0" i="0" u="none" strike="noStrike" kern="0" cap="none" spc="0" normalizeH="0" baseline="0" noProof="0" dirty="0" err="1">
                  <a:ln>
                    <a:noFill/>
                  </a:ln>
                  <a:solidFill>
                    <a:srgbClr val="FFFFFF"/>
                  </a:solidFill>
                  <a:effectLst/>
                  <a:uLnTx/>
                  <a:uFillTx/>
                </a:rPr>
                <a:t>MeV</a:t>
              </a:r>
              <a:r>
                <a:rPr kumimoji="0" lang="de-DE" sz="900" b="0" i="0" u="none" strike="noStrike" kern="0" cap="none" spc="0" normalizeH="0" baseline="0" noProof="0" dirty="0">
                  <a:ln>
                    <a:noFill/>
                  </a:ln>
                  <a:solidFill>
                    <a:srgbClr val="FFFFFF"/>
                  </a:solidFill>
                  <a:effectLst/>
                  <a:uLnTx/>
                  <a:uFillTx/>
                </a:rPr>
                <a:t> (Alpha)</a:t>
              </a: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err="1">
                  <a:ln>
                    <a:noFill/>
                  </a:ln>
                  <a:solidFill>
                    <a:srgbClr val="FF2D5E"/>
                  </a:solidFill>
                  <a:effectLst/>
                  <a:uLnTx/>
                  <a:uFillTx/>
                </a:rPr>
                <a:t>Cyclotron</a:t>
              </a:r>
              <a:r>
                <a:rPr kumimoji="0" lang="de-DE" sz="900" b="1" i="0" u="sng" strike="noStrike" kern="0" cap="none" spc="0" normalizeH="0" baseline="0" noProof="0" dirty="0">
                  <a:ln>
                    <a:noFill/>
                  </a:ln>
                  <a:solidFill>
                    <a:srgbClr val="FF2D5E"/>
                  </a:solidFill>
                  <a:effectLst/>
                  <a:uLnTx/>
                  <a:uFillTx/>
                </a:rPr>
                <a:t> </a:t>
              </a:r>
              <a:r>
                <a:rPr kumimoji="0" lang="de-DE" sz="900" b="1" i="0" u="sng" strike="noStrike" kern="0" cap="none" spc="0" normalizeH="0" baseline="0" noProof="0" dirty="0" err="1">
                  <a:ln>
                    <a:noFill/>
                  </a:ln>
                  <a:solidFill>
                    <a:srgbClr val="FF2D5E"/>
                  </a:solidFill>
                  <a:effectLst/>
                  <a:uLnTx/>
                  <a:uFillTx/>
                </a:rPr>
                <a:t>Weight</a:t>
              </a:r>
              <a:r>
                <a:rPr kumimoji="0" lang="de-DE" sz="900" b="1" i="0" u="sng" strike="noStrike" kern="0" cap="none" spc="0" normalizeH="0" baseline="0" noProof="0" dirty="0">
                  <a:ln>
                    <a:noFill/>
                  </a:ln>
                  <a:solidFill>
                    <a:srgbClr val="FF2D5E"/>
                  </a:solidFill>
                  <a:effectLst/>
                  <a:uLnTx/>
                  <a:uFillTx/>
                </a:rPr>
                <a: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50 </a:t>
              </a:r>
              <a:r>
                <a:rPr kumimoji="0" lang="de-DE" sz="900" b="0" i="0" u="none" strike="noStrike" kern="0" cap="none" spc="0" normalizeH="0" baseline="0" noProof="0" dirty="0" err="1">
                  <a:ln>
                    <a:noFill/>
                  </a:ln>
                  <a:solidFill>
                    <a:srgbClr val="FFFFFF"/>
                  </a:solidFill>
                  <a:effectLst/>
                  <a:uLnTx/>
                  <a:uFillTx/>
                </a:rPr>
                <a:t>tons</a:t>
              </a:r>
              <a:endParaRPr kumimoji="0" lang="de-DE" sz="900"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Diameter:</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2.9 </a:t>
              </a:r>
              <a:r>
                <a:rPr kumimoji="0" lang="de-DE" sz="900" b="0" i="0" u="none" strike="noStrike" kern="0" cap="none" spc="0" normalizeH="0" baseline="0" noProof="0" dirty="0" err="1">
                  <a:ln>
                    <a:noFill/>
                  </a:ln>
                  <a:solidFill>
                    <a:srgbClr val="FFFFFF"/>
                  </a:solidFill>
                  <a:effectLst/>
                  <a:uLnTx/>
                  <a:uFillTx/>
                </a:rPr>
                <a:t>meters</a:t>
              </a:r>
              <a:endParaRPr kumimoji="0" lang="de-DE" sz="900"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Height: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3.9 </a:t>
              </a:r>
              <a:r>
                <a:rPr kumimoji="0" lang="de-DE" sz="900" b="0" i="0" u="none" strike="noStrike" kern="0" cap="none" spc="0" normalizeH="0" baseline="0" noProof="0" dirty="0" err="1">
                  <a:ln>
                    <a:noFill/>
                  </a:ln>
                  <a:solidFill>
                    <a:srgbClr val="FFFFFF"/>
                  </a:solidFill>
                  <a:effectLst/>
                  <a:uLnTx/>
                  <a:uFillTx/>
                </a:rPr>
                <a:t>meters</a:t>
              </a:r>
              <a:r>
                <a:rPr kumimoji="0" lang="de-DE" sz="900" b="0" i="0" u="none" strike="noStrike" kern="0" cap="none" spc="0" normalizeH="0" baseline="0" noProof="0" dirty="0">
                  <a:ln>
                    <a:noFill/>
                  </a:ln>
                  <a:solidFill>
                    <a:srgbClr val="FFFFFF"/>
                  </a:solidFill>
                  <a:effectLst/>
                  <a:uLnTx/>
                  <a:uFillTx/>
                </a:rPr>
                <a:t> (Total)</a:t>
              </a: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Power </a:t>
              </a:r>
              <a:r>
                <a:rPr kumimoji="0" lang="de-DE" sz="900" b="1" i="0" u="sng" strike="noStrike" kern="0" cap="none" spc="0" normalizeH="0" baseline="0" noProof="0" dirty="0" err="1">
                  <a:ln>
                    <a:noFill/>
                  </a:ln>
                  <a:solidFill>
                    <a:srgbClr val="FF2D5E"/>
                  </a:solidFill>
                  <a:effectLst/>
                  <a:uLnTx/>
                  <a:uFillTx/>
                </a:rPr>
                <a:t>Consumption</a:t>
              </a:r>
              <a:r>
                <a:rPr kumimoji="0" lang="de-DE" sz="900" b="1" i="0" u="sng" strike="noStrike" kern="0" cap="none" spc="0" normalizeH="0" baseline="0" noProof="0" dirty="0">
                  <a:ln>
                    <a:noFill/>
                  </a:ln>
                  <a:solidFill>
                    <a:srgbClr val="FF2D5E"/>
                  </a:solidFill>
                  <a:effectLst/>
                  <a:uLnTx/>
                  <a:uFillTx/>
                </a:rPr>
                <a: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 25 kW in </a:t>
              </a:r>
              <a:r>
                <a:rPr kumimoji="0" lang="de-DE" sz="900" b="0" i="0" u="none" strike="noStrike" kern="0" cap="none" spc="0" normalizeH="0" baseline="0" noProof="0" dirty="0" err="1">
                  <a:ln>
                    <a:noFill/>
                  </a:ln>
                  <a:solidFill>
                    <a:srgbClr val="FFFFFF"/>
                  </a:solidFill>
                  <a:effectLst/>
                  <a:uLnTx/>
                  <a:uFillTx/>
                </a:rPr>
                <a:t>Vacuum</a:t>
              </a:r>
              <a:r>
                <a:rPr kumimoji="0" lang="de-DE" sz="900" b="0" i="0" u="none" strike="noStrike" kern="0" cap="none" spc="0" normalizeH="0" baseline="0" noProof="0" dirty="0">
                  <a:ln>
                    <a:noFill/>
                  </a:ln>
                  <a:solidFill>
                    <a:srgbClr val="FFFFFF"/>
                  </a:solidFill>
                  <a:effectLst/>
                  <a:uLnTx/>
                  <a:uFillTx/>
                </a:rPr>
                <a:t> Standby</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 90-110 kW at 30 </a:t>
              </a:r>
              <a:r>
                <a:rPr kumimoji="0" lang="de-DE" sz="900" b="0" i="0" u="none" strike="noStrike" kern="0" cap="none" spc="0" normalizeH="0" baseline="0" noProof="0" dirty="0" err="1">
                  <a:ln>
                    <a:noFill/>
                  </a:ln>
                  <a:solidFill>
                    <a:srgbClr val="FFFFFF"/>
                  </a:solidFill>
                  <a:effectLst/>
                  <a:uLnTx/>
                  <a:uFillTx/>
                </a:rPr>
                <a:t>MeV</a:t>
              </a:r>
              <a:r>
                <a:rPr kumimoji="0" lang="de-DE" sz="900" b="0" i="0" u="none" strike="noStrike" kern="0" cap="none" spc="0" normalizeH="0" baseline="0" noProof="0" dirty="0">
                  <a:ln>
                    <a:noFill/>
                  </a:ln>
                  <a:solidFill>
                    <a:srgbClr val="FFFFFF"/>
                  </a:solidFill>
                  <a:effectLst/>
                  <a:uLnTx/>
                  <a:uFillTx/>
                </a:rPr>
                <a:t> 350µA Protons in </a:t>
              </a:r>
              <a:r>
                <a:rPr kumimoji="0" lang="de-DE" sz="900" b="0" i="0" u="none" strike="noStrike" kern="0" cap="none" spc="0" normalizeH="0" baseline="0" noProof="0" dirty="0" err="1">
                  <a:ln>
                    <a:noFill/>
                  </a:ln>
                  <a:solidFill>
                    <a:srgbClr val="FFFFFF"/>
                  </a:solidFill>
                  <a:effectLst/>
                  <a:uLnTx/>
                  <a:uFillTx/>
                </a:rPr>
                <a:t>Dualbeam</a:t>
              </a:r>
              <a:endParaRPr kumimoji="0" lang="de-DE" sz="900" b="0" i="0" u="none" strike="noStrike" kern="0" cap="none" spc="0" normalizeH="0" baseline="0" noProof="0" dirty="0">
                <a:ln>
                  <a:noFill/>
                </a:ln>
                <a:solidFill>
                  <a:srgbClr val="FFFFFF"/>
                </a:solidFill>
                <a:effectLst/>
                <a:uLnTx/>
                <a:uFillTx/>
              </a:endParaRP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 80 kW at 30 </a:t>
              </a:r>
              <a:r>
                <a:rPr kumimoji="0" lang="de-DE" sz="900" b="0" i="0" u="none" strike="noStrike" kern="0" cap="none" spc="0" normalizeH="0" baseline="0" noProof="0" dirty="0" err="1">
                  <a:ln>
                    <a:noFill/>
                  </a:ln>
                  <a:solidFill>
                    <a:srgbClr val="FFFFFF"/>
                  </a:solidFill>
                  <a:effectLst/>
                  <a:uLnTx/>
                  <a:uFillTx/>
                </a:rPr>
                <a:t>MeV</a:t>
              </a:r>
              <a:r>
                <a:rPr kumimoji="0" lang="de-DE" sz="900" b="0" i="0" u="none" strike="noStrike" kern="0" cap="none" spc="0" normalizeH="0" baseline="0" noProof="0" dirty="0">
                  <a:ln>
                    <a:noFill/>
                  </a:ln>
                  <a:solidFill>
                    <a:srgbClr val="FFFFFF"/>
                  </a:solidFill>
                  <a:effectLst/>
                  <a:uLnTx/>
                  <a:uFillTx/>
                </a:rPr>
                <a:t> 50 µA Alphabeam</a:t>
              </a: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Main Magnet:</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45 </a:t>
              </a:r>
              <a:r>
                <a:rPr kumimoji="0" lang="de-DE" sz="900" b="0" i="0" u="none" strike="noStrike" kern="0" cap="none" spc="0" normalizeH="0" baseline="0" noProof="0" dirty="0" err="1">
                  <a:ln>
                    <a:noFill/>
                  </a:ln>
                  <a:solidFill>
                    <a:srgbClr val="FFFFFF"/>
                  </a:solidFill>
                  <a:effectLst/>
                  <a:uLnTx/>
                  <a:uFillTx/>
                </a:rPr>
                <a:t>tons</a:t>
              </a:r>
              <a:r>
                <a:rPr kumimoji="0" lang="de-DE" sz="900" b="0" i="0" u="none" strike="noStrike" kern="0" cap="none" spc="0" normalizeH="0" baseline="0" noProof="0" dirty="0">
                  <a:ln>
                    <a:noFill/>
                  </a:ln>
                  <a:solidFill>
                    <a:srgbClr val="FFFFFF"/>
                  </a:solidFill>
                  <a:effectLst/>
                  <a:uLnTx/>
                  <a:uFillTx/>
                </a:rPr>
                <a:t> </a:t>
              </a:r>
              <a:r>
                <a:rPr kumimoji="0" lang="de-DE" sz="900" b="0" i="0" u="none" strike="noStrike" kern="0" cap="none" spc="0" normalizeH="0" baseline="0" noProof="0" dirty="0" err="1">
                  <a:ln>
                    <a:noFill/>
                  </a:ln>
                  <a:solidFill>
                    <a:srgbClr val="FFFFFF"/>
                  </a:solidFill>
                  <a:effectLst/>
                  <a:uLnTx/>
                  <a:uFillTx/>
                </a:rPr>
                <a:t>of</a:t>
              </a:r>
              <a:r>
                <a:rPr kumimoji="0" lang="de-DE" sz="900" b="0" i="0" u="none" strike="noStrike" kern="0" cap="none" spc="0" normalizeH="0" baseline="0" noProof="0" dirty="0">
                  <a:ln>
                    <a:noFill/>
                  </a:ln>
                  <a:solidFill>
                    <a:srgbClr val="FFFFFF"/>
                  </a:solidFill>
                  <a:effectLst/>
                  <a:uLnTx/>
                  <a:uFillTx/>
                </a:rPr>
                <a:t> Steel</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4 </a:t>
              </a:r>
              <a:r>
                <a:rPr kumimoji="0" lang="de-DE" sz="900" b="0" i="0" u="none" strike="noStrike" kern="0" cap="none" spc="0" normalizeH="0" baseline="0" noProof="0" dirty="0" err="1">
                  <a:ln>
                    <a:noFill/>
                  </a:ln>
                  <a:solidFill>
                    <a:srgbClr val="FFFFFF"/>
                  </a:solidFill>
                  <a:effectLst/>
                  <a:uLnTx/>
                  <a:uFillTx/>
                </a:rPr>
                <a:t>tons</a:t>
              </a:r>
              <a:r>
                <a:rPr kumimoji="0" lang="de-DE" sz="900" b="0" i="0" u="none" strike="noStrike" kern="0" cap="none" spc="0" normalizeH="0" baseline="0" noProof="0" dirty="0">
                  <a:ln>
                    <a:noFill/>
                  </a:ln>
                  <a:solidFill>
                    <a:srgbClr val="FFFFFF"/>
                  </a:solidFill>
                  <a:effectLst/>
                  <a:uLnTx/>
                  <a:uFillTx/>
                </a:rPr>
                <a:t> </a:t>
              </a:r>
              <a:r>
                <a:rPr kumimoji="0" lang="de-DE" sz="900" b="0" i="0" u="none" strike="noStrike" kern="0" cap="none" spc="0" normalizeH="0" baseline="0" noProof="0" dirty="0" err="1">
                  <a:ln>
                    <a:noFill/>
                  </a:ln>
                  <a:solidFill>
                    <a:srgbClr val="FFFFFF"/>
                  </a:solidFill>
                  <a:effectLst/>
                  <a:uLnTx/>
                  <a:uFillTx/>
                </a:rPr>
                <a:t>of</a:t>
              </a:r>
              <a:r>
                <a:rPr kumimoji="0" lang="de-DE" sz="900" b="0" i="0" u="none" strike="noStrike" kern="0" cap="none" spc="0" normalizeH="0" baseline="0" noProof="0" dirty="0">
                  <a:ln>
                    <a:noFill/>
                  </a:ln>
                  <a:solidFill>
                    <a:srgbClr val="FFFFFF"/>
                  </a:solidFill>
                  <a:effectLst/>
                  <a:uLnTx/>
                  <a:uFillTx/>
                </a:rPr>
                <a:t> Copper</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10 kW Power in Coils</a:t>
              </a:r>
            </a:p>
            <a:p>
              <a:pPr marL="0" marR="0" lvl="0" indent="0" defTabSz="914400" eaLnBrk="1" fontAlgn="auto" latinLnBrk="0" hangingPunct="1">
                <a:lnSpc>
                  <a:spcPct val="100000"/>
                </a:lnSpc>
                <a:spcBef>
                  <a:spcPts val="0"/>
                </a:spcBef>
                <a:spcAft>
                  <a:spcPts val="0"/>
                </a:spcAft>
                <a:buClr>
                  <a:srgbClr val="ECD615"/>
                </a:buClr>
                <a:buSzTx/>
                <a:buFontTx/>
                <a:buNone/>
                <a:tabLst/>
                <a:defRPr/>
              </a:pPr>
              <a:r>
                <a:rPr kumimoji="0" lang="de-DE" sz="900" b="1" i="0" u="sng" strike="noStrike" kern="0" cap="none" spc="0" normalizeH="0" baseline="0" noProof="0" dirty="0">
                  <a:ln>
                    <a:noFill/>
                  </a:ln>
                  <a:solidFill>
                    <a:srgbClr val="FF2D5E"/>
                  </a:solidFill>
                  <a:effectLst/>
                  <a:uLnTx/>
                  <a:uFillTx/>
                </a:rPr>
                <a:t>RF System:</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Dee Angle - 30°</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Power Loss per Dee – 10 kW</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Frequency</a:t>
              </a:r>
              <a:r>
                <a:rPr kumimoji="0" lang="de-DE" sz="900" b="0" i="0" u="none" strike="noStrike" kern="0" cap="none" spc="0" normalizeH="0" baseline="0" noProof="0" dirty="0">
                  <a:ln>
                    <a:noFill/>
                  </a:ln>
                  <a:solidFill>
                    <a:srgbClr val="FFFFFF"/>
                  </a:solidFill>
                  <a:effectLst/>
                  <a:uLnTx/>
                  <a:uFillTx/>
                </a:rPr>
                <a:t>: 33 MHz (Fixed)</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End </a:t>
              </a:r>
              <a:r>
                <a:rPr kumimoji="0" lang="de-DE" sz="900" b="0" i="0" u="none" strike="noStrike" kern="0" cap="none" spc="0" normalizeH="0" baseline="0" noProof="0" dirty="0" err="1">
                  <a:ln>
                    <a:noFill/>
                  </a:ln>
                  <a:solidFill>
                    <a:srgbClr val="FFFFFF"/>
                  </a:solidFill>
                  <a:effectLst/>
                  <a:uLnTx/>
                  <a:uFillTx/>
                </a:rPr>
                <a:t>Amplifier</a:t>
              </a:r>
              <a:r>
                <a:rPr kumimoji="0" lang="de-DE" sz="900" b="0" i="0" u="none" strike="noStrike" kern="0" cap="none" spc="0" normalizeH="0" baseline="0" noProof="0" dirty="0">
                  <a:ln>
                    <a:noFill/>
                  </a:ln>
                  <a:solidFill>
                    <a:srgbClr val="FFFFFF"/>
                  </a:solidFill>
                  <a:effectLst/>
                  <a:uLnTx/>
                  <a:uFillTx/>
                </a:rPr>
                <a:t> Stage – 40 kW</a:t>
              </a:r>
            </a:p>
            <a:p>
              <a:pPr marL="0" marR="0" lvl="0" indent="0" defTabSz="91440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rPr>
                <a:t>Ion Sources:</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Multicusp</a:t>
              </a:r>
              <a:endParaRPr kumimoji="0" lang="de-DE" sz="900" b="0" i="0" u="none" strike="noStrike" kern="0" cap="none" spc="0" normalizeH="0" baseline="0" noProof="0" dirty="0">
                <a:ln>
                  <a:noFill/>
                </a:ln>
                <a:solidFill>
                  <a:srgbClr val="FFFFFF"/>
                </a:solidFill>
                <a:effectLst/>
                <a:uLnTx/>
                <a:uFillTx/>
              </a:endParaRP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FFFFFF"/>
                  </a:solidFill>
                  <a:effectLst/>
                  <a:uLnTx/>
                  <a:uFillTx/>
                </a:rPr>
                <a:t>Discharge</a:t>
              </a:r>
              <a:r>
                <a:rPr kumimoji="0" lang="de-DE" sz="900" b="0" i="0" u="none" strike="noStrike" kern="0" cap="none" spc="0" normalizeH="0" baseline="0" noProof="0" dirty="0">
                  <a:ln>
                    <a:noFill/>
                  </a:ln>
                  <a:solidFill>
                    <a:srgbClr val="FFFFFF"/>
                  </a:solidFill>
                  <a:effectLst/>
                  <a:uLnTx/>
                  <a:uFillTx/>
                </a:rPr>
                <a:t> Power – 1 kW</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ERC </a:t>
              </a:r>
              <a:r>
                <a:rPr kumimoji="0" lang="de-DE" sz="900" b="0" i="0" u="none" strike="noStrike" kern="0" cap="none" spc="0" normalizeH="0" baseline="0" noProof="0" dirty="0" err="1">
                  <a:ln>
                    <a:noFill/>
                  </a:ln>
                  <a:solidFill>
                    <a:srgbClr val="FFFFFF"/>
                  </a:solidFill>
                  <a:effectLst/>
                  <a:uLnTx/>
                  <a:uFillTx/>
                </a:rPr>
                <a:t>SuperNanogam</a:t>
              </a:r>
              <a:endParaRPr kumimoji="0" lang="de-DE" sz="900" b="0" i="0" u="none" strike="noStrike" kern="0" cap="none" spc="0" normalizeH="0" baseline="0" noProof="0" dirty="0">
                <a:ln>
                  <a:noFill/>
                </a:ln>
                <a:solidFill>
                  <a:srgbClr val="FFFFFF"/>
                </a:solidFill>
                <a:effectLst/>
                <a:uLnTx/>
                <a:uFillTx/>
              </a:endParaRP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RF Power – 200 kW</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RF </a:t>
              </a:r>
              <a:r>
                <a:rPr kumimoji="0" lang="de-DE" sz="900" b="0" i="0" u="none" strike="noStrike" kern="0" cap="none" spc="0" normalizeH="0" baseline="0" noProof="0" dirty="0" err="1">
                  <a:ln>
                    <a:noFill/>
                  </a:ln>
                  <a:solidFill>
                    <a:srgbClr val="FFFFFF"/>
                  </a:solidFill>
                  <a:effectLst/>
                  <a:uLnTx/>
                  <a:uFillTx/>
                </a:rPr>
                <a:t>Frequency</a:t>
              </a:r>
              <a:r>
                <a:rPr kumimoji="0" lang="de-DE" sz="900" b="0" i="0" u="none" strike="noStrike" kern="0" cap="none" spc="0" normalizeH="0" baseline="0" noProof="0" dirty="0">
                  <a:ln>
                    <a:noFill/>
                  </a:ln>
                  <a:solidFill>
                    <a:srgbClr val="FFFFFF"/>
                  </a:solidFill>
                  <a:effectLst/>
                  <a:uLnTx/>
                  <a:uFillTx/>
                </a:rPr>
                <a:t> – 14.5 GHz</a:t>
              </a:r>
            </a:p>
            <a:p>
              <a:pPr marL="171450" marR="0" lvl="0" indent="-171450" defTabSz="914400" eaLnBrk="1" fontAlgn="auto" latinLnBrk="0" hangingPunct="1">
                <a:lnSpc>
                  <a:spcPct val="100000"/>
                </a:lnSpc>
                <a:spcBef>
                  <a:spcPts val="0"/>
                </a:spcBef>
                <a:spcAft>
                  <a:spcPts val="0"/>
                </a:spcAft>
                <a:buClr>
                  <a:srgbClr val="ECD615"/>
                </a:buClr>
                <a:buSzTx/>
                <a:buFont typeface="Arial" panose="020B0604020202020204" pitchFamily="34" charset="0"/>
                <a:buChar char="•"/>
                <a:tabLst/>
                <a:defRPr/>
              </a:pPr>
              <a:r>
                <a:rPr kumimoji="0" lang="de-DE" sz="900" b="0" i="0" u="none" strike="noStrike" kern="0" cap="none" spc="0" normalizeH="0" baseline="0" noProof="0" dirty="0">
                  <a:ln>
                    <a:noFill/>
                  </a:ln>
                  <a:solidFill>
                    <a:srgbClr val="FFFFFF"/>
                  </a:solidFill>
                  <a:effectLst/>
                  <a:uLnTx/>
                  <a:uFillTx/>
                </a:rPr>
                <a:t>Source </a:t>
              </a:r>
              <a:r>
                <a:rPr kumimoji="0" lang="de-DE" sz="900" b="0" i="0" u="none" strike="noStrike" kern="0" cap="none" spc="0" normalizeH="0" baseline="0" noProof="0" dirty="0" err="1">
                  <a:ln>
                    <a:noFill/>
                  </a:ln>
                  <a:solidFill>
                    <a:srgbClr val="FFFFFF"/>
                  </a:solidFill>
                  <a:effectLst/>
                  <a:uLnTx/>
                  <a:uFillTx/>
                </a:rPr>
                <a:t>Voltage</a:t>
              </a:r>
              <a:r>
                <a:rPr kumimoji="0" lang="de-DE" sz="900" b="0" i="0" u="none" strike="noStrike" kern="0" cap="none" spc="0" normalizeH="0" baseline="0" noProof="0" dirty="0">
                  <a:ln>
                    <a:noFill/>
                  </a:ln>
                  <a:solidFill>
                    <a:srgbClr val="FFFFFF"/>
                  </a:solidFill>
                  <a:effectLst/>
                  <a:uLnTx/>
                  <a:uFillTx/>
                </a:rPr>
                <a:t> – 10 </a:t>
              </a:r>
              <a:r>
                <a:rPr kumimoji="0" lang="de-DE" sz="900" b="0" i="0" u="none" strike="noStrike" kern="0" cap="none" spc="0" normalizeH="0" baseline="0" noProof="0" dirty="0" err="1">
                  <a:ln>
                    <a:noFill/>
                  </a:ln>
                  <a:solidFill>
                    <a:srgbClr val="FFFFFF"/>
                  </a:solidFill>
                  <a:effectLst/>
                  <a:uLnTx/>
                  <a:uFillTx/>
                </a:rPr>
                <a:t>to</a:t>
              </a:r>
              <a:r>
                <a:rPr kumimoji="0" lang="de-DE" sz="900" b="0" i="0" u="none" strike="noStrike" kern="0" cap="none" spc="0" normalizeH="0" baseline="0" noProof="0" dirty="0">
                  <a:ln>
                    <a:noFill/>
                  </a:ln>
                  <a:solidFill>
                    <a:srgbClr val="FFFFFF"/>
                  </a:solidFill>
                  <a:effectLst/>
                  <a:uLnTx/>
                  <a:uFillTx/>
                </a:rPr>
                <a:t> 30 kV</a:t>
              </a:r>
            </a:p>
          </p:txBody>
        </p:sp>
      </p:grpSp>
    </p:spTree>
    <p:extLst>
      <p:ext uri="{BB962C8B-B14F-4D97-AF65-F5344CB8AC3E}">
        <p14:creationId xmlns:p14="http://schemas.microsoft.com/office/powerpoint/2010/main" val="25975900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4" decel="100000"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1000" fill="hold"/>
                                            <p:tgtEl>
                                              <p:spTgt spid="28"/>
                                            </p:tgtEl>
                                            <p:attrNameLst>
                                              <p:attrName>ppt_x</p:attrName>
                                            </p:attrNameLst>
                                          </p:cBhvr>
                                          <p:tavLst>
                                            <p:tav tm="0">
                                              <p:val>
                                                <p:strVal val="#ppt_x"/>
                                              </p:val>
                                            </p:tav>
                                            <p:tav tm="100000">
                                              <p:val>
                                                <p:strVal val="#ppt_x"/>
                                              </p:val>
                                            </p:tav>
                                          </p:tavLst>
                                        </p:anim>
                                        <p:anim calcmode="lin" valueType="num">
                                          <p:cBhvr additive="base">
                                            <p:cTn id="11" dur="1000" fill="hold"/>
                                            <p:tgtEl>
                                              <p:spTgt spid="28"/>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30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000" fill="hold"/>
                                            <p:tgtEl>
                                              <p:spTgt spid="32"/>
                                            </p:tgtEl>
                                            <p:attrNameLst>
                                              <p:attrName>ppt_x</p:attrName>
                                            </p:attrNameLst>
                                          </p:cBhvr>
                                          <p:tavLst>
                                            <p:tav tm="0">
                                              <p:val>
                                                <p:strVal val="#ppt_x"/>
                                              </p:val>
                                            </p:tav>
                                            <p:tav tm="100000">
                                              <p:val>
                                                <p:strVal val="#ppt_x"/>
                                              </p:val>
                                            </p:tav>
                                          </p:tavLst>
                                        </p:anim>
                                        <p:anim calcmode="lin" valueType="num">
                                          <p:cBhvr additive="base">
                                            <p:cTn id="15" dur="100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2" fill="hold" grpId="0" nodeType="withEffect" p14:presetBounceEnd="58000">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14:bounceEnd="58000">
                                          <p:cBhvr additive="base">
                                            <p:cTn id="18" dur="1250" fill="hold"/>
                                            <p:tgtEl>
                                              <p:spTgt spid="84"/>
                                            </p:tgtEl>
                                            <p:attrNameLst>
                                              <p:attrName>ppt_x</p:attrName>
                                            </p:attrNameLst>
                                          </p:cBhvr>
                                          <p:tavLst>
                                            <p:tav tm="0">
                                              <p:val>
                                                <p:strVal val="1+#ppt_w/2"/>
                                              </p:val>
                                            </p:tav>
                                            <p:tav tm="100000">
                                              <p:val>
                                                <p:strVal val="#ppt_x"/>
                                              </p:val>
                                            </p:tav>
                                          </p:tavLst>
                                        </p:anim>
                                        <p:anim calcmode="lin" valueType="num" p14:bounceEnd="58000">
                                          <p:cBhvr additive="base">
                                            <p:cTn id="19" dur="1250" fill="hold"/>
                                            <p:tgtEl>
                                              <p:spTgt spid="84"/>
                                            </p:tgtEl>
                                            <p:attrNameLst>
                                              <p:attrName>ppt_y</p:attrName>
                                            </p:attrNameLst>
                                          </p:cBhvr>
                                          <p:tavLst>
                                            <p:tav tm="0">
                                              <p:val>
                                                <p:strVal val="#ppt_y"/>
                                              </p:val>
                                            </p:tav>
                                            <p:tav tm="100000">
                                              <p:val>
                                                <p:strVal val="#ppt_y"/>
                                              </p:val>
                                            </p:tav>
                                          </p:tavLst>
                                        </p:anim>
                                      </p:childTnLst>
                                    </p:cTn>
                                  </p:par>
                                  <p:par>
                                    <p:cTn id="20" presetID="2" presetClass="entr" presetSubtype="4" fill="hold" grpId="0" nodeType="withEffect" p14:presetBounceEnd="58400">
                                      <p:stCondLst>
                                        <p:cond delay="0"/>
                                      </p:stCondLst>
                                      <p:childTnLst>
                                        <p:set>
                                          <p:cBhvr>
                                            <p:cTn id="21" dur="1" fill="hold">
                                              <p:stCondLst>
                                                <p:cond delay="0"/>
                                              </p:stCondLst>
                                            </p:cTn>
                                            <p:tgtEl>
                                              <p:spTgt spid="89"/>
                                            </p:tgtEl>
                                            <p:attrNameLst>
                                              <p:attrName>style.visibility</p:attrName>
                                            </p:attrNameLst>
                                          </p:cBhvr>
                                          <p:to>
                                            <p:strVal val="visible"/>
                                          </p:to>
                                        </p:set>
                                        <p:anim calcmode="lin" valueType="num" p14:bounceEnd="58400">
                                          <p:cBhvr additive="base">
                                            <p:cTn id="22" dur="1250" fill="hold"/>
                                            <p:tgtEl>
                                              <p:spTgt spid="89"/>
                                            </p:tgtEl>
                                            <p:attrNameLst>
                                              <p:attrName>ppt_x</p:attrName>
                                            </p:attrNameLst>
                                          </p:cBhvr>
                                          <p:tavLst>
                                            <p:tav tm="0">
                                              <p:val>
                                                <p:strVal val="#ppt_x"/>
                                              </p:val>
                                            </p:tav>
                                            <p:tav tm="100000">
                                              <p:val>
                                                <p:strVal val="#ppt_x"/>
                                              </p:val>
                                            </p:tav>
                                          </p:tavLst>
                                        </p:anim>
                                        <p:anim calcmode="lin" valueType="num" p14:bounceEnd="58400">
                                          <p:cBhvr additive="base">
                                            <p:cTn id="23" dur="1250" fill="hold"/>
                                            <p:tgtEl>
                                              <p:spTgt spid="89"/>
                                            </p:tgtEl>
                                            <p:attrNameLst>
                                              <p:attrName>ppt_y</p:attrName>
                                            </p:attrNameLst>
                                          </p:cBhvr>
                                          <p:tavLst>
                                            <p:tav tm="0">
                                              <p:val>
                                                <p:strVal val="1+#ppt_h/2"/>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8" grpId="0"/>
          <p:bldP spid="84" grpId="0"/>
          <p:bldP spid="85" grpId="0"/>
          <p:bldP spid="86" grpId="0"/>
          <p:bldP spid="87"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4" decel="100000"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1000" fill="hold"/>
                                            <p:tgtEl>
                                              <p:spTgt spid="28"/>
                                            </p:tgtEl>
                                            <p:attrNameLst>
                                              <p:attrName>ppt_x</p:attrName>
                                            </p:attrNameLst>
                                          </p:cBhvr>
                                          <p:tavLst>
                                            <p:tav tm="0">
                                              <p:val>
                                                <p:strVal val="#ppt_x"/>
                                              </p:val>
                                            </p:tav>
                                            <p:tav tm="100000">
                                              <p:val>
                                                <p:strVal val="#ppt_x"/>
                                              </p:val>
                                            </p:tav>
                                          </p:tavLst>
                                        </p:anim>
                                        <p:anim calcmode="lin" valueType="num">
                                          <p:cBhvr additive="base">
                                            <p:cTn id="11" dur="1000" fill="hold"/>
                                            <p:tgtEl>
                                              <p:spTgt spid="28"/>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30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000" fill="hold"/>
                                            <p:tgtEl>
                                              <p:spTgt spid="32"/>
                                            </p:tgtEl>
                                            <p:attrNameLst>
                                              <p:attrName>ppt_x</p:attrName>
                                            </p:attrNameLst>
                                          </p:cBhvr>
                                          <p:tavLst>
                                            <p:tav tm="0">
                                              <p:val>
                                                <p:strVal val="#ppt_x"/>
                                              </p:val>
                                            </p:tav>
                                            <p:tav tm="100000">
                                              <p:val>
                                                <p:strVal val="#ppt_x"/>
                                              </p:val>
                                            </p:tav>
                                          </p:tavLst>
                                        </p:anim>
                                        <p:anim calcmode="lin" valueType="num">
                                          <p:cBhvr additive="base">
                                            <p:cTn id="15" dur="100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cBhvr additive="base">
                                            <p:cTn id="18" dur="1250" fill="hold"/>
                                            <p:tgtEl>
                                              <p:spTgt spid="84"/>
                                            </p:tgtEl>
                                            <p:attrNameLst>
                                              <p:attrName>ppt_x</p:attrName>
                                            </p:attrNameLst>
                                          </p:cBhvr>
                                          <p:tavLst>
                                            <p:tav tm="0">
                                              <p:val>
                                                <p:strVal val="1+#ppt_w/2"/>
                                              </p:val>
                                            </p:tav>
                                            <p:tav tm="100000">
                                              <p:val>
                                                <p:strVal val="#ppt_x"/>
                                              </p:val>
                                            </p:tav>
                                          </p:tavLst>
                                        </p:anim>
                                        <p:anim calcmode="lin" valueType="num">
                                          <p:cBhvr additive="base">
                                            <p:cTn id="19" dur="1250" fill="hold"/>
                                            <p:tgtEl>
                                              <p:spTgt spid="84"/>
                                            </p:tgtEl>
                                            <p:attrNameLst>
                                              <p:attrName>ppt_y</p:attrName>
                                            </p:attrNameLst>
                                          </p:cBhvr>
                                          <p:tavLst>
                                            <p:tav tm="0">
                                              <p:val>
                                                <p:strVal val="#ppt_y"/>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9"/>
                                            </p:tgtEl>
                                            <p:attrNameLst>
                                              <p:attrName>style.visibility</p:attrName>
                                            </p:attrNameLst>
                                          </p:cBhvr>
                                          <p:to>
                                            <p:strVal val="visible"/>
                                          </p:to>
                                        </p:set>
                                        <p:anim calcmode="lin" valueType="num">
                                          <p:cBhvr additive="base">
                                            <p:cTn id="22" dur="1250" fill="hold"/>
                                            <p:tgtEl>
                                              <p:spTgt spid="89"/>
                                            </p:tgtEl>
                                            <p:attrNameLst>
                                              <p:attrName>ppt_x</p:attrName>
                                            </p:attrNameLst>
                                          </p:cBhvr>
                                          <p:tavLst>
                                            <p:tav tm="0">
                                              <p:val>
                                                <p:strVal val="#ppt_x"/>
                                              </p:val>
                                            </p:tav>
                                            <p:tav tm="100000">
                                              <p:val>
                                                <p:strVal val="#ppt_x"/>
                                              </p:val>
                                            </p:tav>
                                          </p:tavLst>
                                        </p:anim>
                                        <p:anim calcmode="lin" valueType="num">
                                          <p:cBhvr additive="base">
                                            <p:cTn id="23" dur="1250" fill="hold"/>
                                            <p:tgtEl>
                                              <p:spTgt spid="89"/>
                                            </p:tgtEl>
                                            <p:attrNameLst>
                                              <p:attrName>ppt_y</p:attrName>
                                            </p:attrNameLst>
                                          </p:cBhvr>
                                          <p:tavLst>
                                            <p:tav tm="0">
                                              <p:val>
                                                <p:strVal val="1+#ppt_h/2"/>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8" grpId="0"/>
          <p:bldP spid="84" grpId="0"/>
          <p:bldP spid="85" grpId="0"/>
          <p:bldP spid="86" grpId="0"/>
          <p:bldP spid="87" grpId="0"/>
          <p:bldP spid="8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85D49E25-B898-448D-A670-746BB3349385}"/>
              </a:ext>
            </a:extLst>
          </p:cNvPr>
          <p:cNvSpPr/>
          <p:nvPr/>
        </p:nvSpPr>
        <p:spPr>
          <a:xfrm>
            <a:off x="1866900" y="2950467"/>
            <a:ext cx="3320991" cy="957066"/>
          </a:xfrm>
          <a:prstGeom prst="roundRect">
            <a:avLst>
              <a:gd name="adj" fmla="val 50000"/>
            </a:avLst>
          </a:prstGeom>
          <a:noFill/>
          <a:ln w="603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3" name="TextBox 2">
            <a:extLst>
              <a:ext uri="{FF2B5EF4-FFF2-40B4-BE49-F238E27FC236}">
                <a16:creationId xmlns:a16="http://schemas.microsoft.com/office/drawing/2014/main" id="{F4A62D03-ED60-43FB-BD4B-6236C4B4E213}"/>
              </a:ext>
            </a:extLst>
          </p:cNvPr>
          <p:cNvSpPr txBox="1"/>
          <p:nvPr/>
        </p:nvSpPr>
        <p:spPr>
          <a:xfrm>
            <a:off x="2285710" y="3013566"/>
            <a:ext cx="2483373" cy="830868"/>
          </a:xfrm>
          <a:prstGeom prst="rect">
            <a:avLst/>
          </a:prstGeom>
          <a:noFill/>
        </p:spPr>
        <p:txBody>
          <a:bodyPr wrap="non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799" b="1" i="0" u="none" strike="noStrike" kern="1200" cap="none" spc="0" normalizeH="0" baseline="0" noProof="0" dirty="0">
                <a:ln>
                  <a:noFill/>
                </a:ln>
                <a:solidFill>
                  <a:srgbClr val="FFFFFF"/>
                </a:solidFill>
                <a:effectLst/>
                <a:uLnTx/>
                <a:uFillTx/>
                <a:latin typeface="Century Gothic"/>
                <a:ea typeface="+mn-ea"/>
                <a:cs typeface="+mn-cs"/>
              </a:rPr>
              <a:t>Outline.</a:t>
            </a:r>
          </a:p>
        </p:txBody>
      </p:sp>
      <p:grpSp>
        <p:nvGrpSpPr>
          <p:cNvPr id="22" name="Group 21">
            <a:extLst>
              <a:ext uri="{FF2B5EF4-FFF2-40B4-BE49-F238E27FC236}">
                <a16:creationId xmlns:a16="http://schemas.microsoft.com/office/drawing/2014/main" id="{899F047B-7EAA-4D75-AD00-F1DE3AFD895C}"/>
              </a:ext>
            </a:extLst>
          </p:cNvPr>
          <p:cNvGrpSpPr/>
          <p:nvPr/>
        </p:nvGrpSpPr>
        <p:grpSpPr>
          <a:xfrm>
            <a:off x="6865660" y="620688"/>
            <a:ext cx="4486923" cy="4035656"/>
            <a:chOff x="13467636" y="3492436"/>
            <a:chExt cx="8975014" cy="8072363"/>
          </a:xfrm>
        </p:grpSpPr>
        <p:grpSp>
          <p:nvGrpSpPr>
            <p:cNvPr id="17" name="Group 16">
              <a:extLst>
                <a:ext uri="{FF2B5EF4-FFF2-40B4-BE49-F238E27FC236}">
                  <a16:creationId xmlns:a16="http://schemas.microsoft.com/office/drawing/2014/main" id="{1DCDD116-8C7D-4495-9249-9E5075F6805E}"/>
                </a:ext>
              </a:extLst>
            </p:cNvPr>
            <p:cNvGrpSpPr/>
            <p:nvPr/>
          </p:nvGrpSpPr>
          <p:grpSpPr>
            <a:xfrm>
              <a:off x="13467636" y="3492436"/>
              <a:ext cx="8045245" cy="1884915"/>
              <a:chOff x="3156155" y="3914467"/>
              <a:chExt cx="8045245" cy="1884915"/>
            </a:xfrm>
          </p:grpSpPr>
          <p:sp>
            <p:nvSpPr>
              <p:cNvPr id="4" name="TextBox 3">
                <a:extLst>
                  <a:ext uri="{FF2B5EF4-FFF2-40B4-BE49-F238E27FC236}">
                    <a16:creationId xmlns:a16="http://schemas.microsoft.com/office/drawing/2014/main" id="{643C8B56-94C5-4DD9-AAF4-859C1A6B2A40}"/>
                  </a:ext>
                </a:extLst>
              </p:cNvPr>
              <p:cNvSpPr txBox="1"/>
              <p:nvPr/>
            </p:nvSpPr>
            <p:spPr>
              <a:xfrm>
                <a:off x="3156155" y="3914467"/>
                <a:ext cx="888820" cy="73876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entury Gothic"/>
                    <a:ea typeface="+mn-ea"/>
                    <a:cs typeface="+mn-cs"/>
                  </a:rPr>
                  <a:t>01</a:t>
                </a:r>
              </a:p>
            </p:txBody>
          </p:sp>
          <p:sp>
            <p:nvSpPr>
              <p:cNvPr id="5" name="TextBox 4">
                <a:extLst>
                  <a:ext uri="{FF2B5EF4-FFF2-40B4-BE49-F238E27FC236}">
                    <a16:creationId xmlns:a16="http://schemas.microsoft.com/office/drawing/2014/main" id="{E595CE6F-AD85-4913-87E6-21AAA0ECE78A}"/>
                  </a:ext>
                </a:extLst>
              </p:cNvPr>
              <p:cNvSpPr txBox="1"/>
              <p:nvPr/>
            </p:nvSpPr>
            <p:spPr>
              <a:xfrm>
                <a:off x="4103076" y="4598898"/>
                <a:ext cx="7098324" cy="1200484"/>
              </a:xfrm>
              <a:prstGeom prst="rect">
                <a:avLst/>
              </a:prstGeom>
              <a:noFill/>
            </p:spPr>
            <p:txBody>
              <a:bodyPr wrap="square" rtlCol="0">
                <a:spAutoFit/>
              </a:bodyPr>
              <a:lstStyle/>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What is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theranostics</a:t>
                </a:r>
                <a:r>
                  <a:rPr kumimoji="0" lang="en-US" sz="1100" b="0" i="0" u="none" strike="noStrike" kern="1200" cap="none" spc="0" normalizeH="0" baseline="0" noProof="0" dirty="0">
                    <a:ln>
                      <a:noFill/>
                    </a:ln>
                    <a:solidFill>
                      <a:srgbClr val="FFFFFF"/>
                    </a:solidFill>
                    <a:effectLst/>
                    <a:uLnTx/>
                    <a:uFillTx/>
                    <a:latin typeface="Calibri"/>
                    <a:ea typeface="+mn-ea"/>
                    <a:cs typeface="+mn-cs"/>
                  </a:rPr>
                  <a:t>?</a:t>
                </a:r>
              </a:p>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Rationale for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theranostics</a:t>
                </a:r>
                <a:endParaRPr kumimoji="0" lang="en-US" sz="11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extBox 6">
                <a:extLst>
                  <a:ext uri="{FF2B5EF4-FFF2-40B4-BE49-F238E27FC236}">
                    <a16:creationId xmlns:a16="http://schemas.microsoft.com/office/drawing/2014/main" id="{5B9B2127-A54C-46CB-9758-47851F2BA532}"/>
                  </a:ext>
                </a:extLst>
              </p:cNvPr>
              <p:cNvSpPr txBox="1"/>
              <p:nvPr/>
            </p:nvSpPr>
            <p:spPr>
              <a:xfrm>
                <a:off x="4103076" y="3976021"/>
                <a:ext cx="3883107" cy="615634"/>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Concept of </a:t>
                </a:r>
                <a:r>
                  <a:rPr kumimoji="0" lang="en-US" sz="1400" b="1" i="0" u="none" strike="noStrike" kern="1200" cap="none" spc="0" normalizeH="0" baseline="0" noProof="0" dirty="0" err="1">
                    <a:ln>
                      <a:noFill/>
                    </a:ln>
                    <a:solidFill>
                      <a:srgbClr val="FFFFFF"/>
                    </a:solidFill>
                    <a:effectLst/>
                    <a:uLnTx/>
                    <a:uFillTx/>
                    <a:latin typeface="Calibri"/>
                    <a:ea typeface="+mn-ea"/>
                    <a:cs typeface="+mn-cs"/>
                  </a:rPr>
                  <a:t>theranostics</a:t>
                </a:r>
                <a:endParaRPr kumimoji="0" lang="en-US" sz="14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8" name="Group 17">
              <a:extLst>
                <a:ext uri="{FF2B5EF4-FFF2-40B4-BE49-F238E27FC236}">
                  <a16:creationId xmlns:a16="http://schemas.microsoft.com/office/drawing/2014/main" id="{C87C8BB6-780E-4AFA-822C-226004A4A225}"/>
                </a:ext>
              </a:extLst>
            </p:cNvPr>
            <p:cNvGrpSpPr/>
            <p:nvPr/>
          </p:nvGrpSpPr>
          <p:grpSpPr>
            <a:xfrm>
              <a:off x="13467636" y="5528718"/>
              <a:ext cx="8045245" cy="1884915"/>
              <a:chOff x="3156155" y="5950749"/>
              <a:chExt cx="8045245" cy="1884915"/>
            </a:xfrm>
          </p:grpSpPr>
          <p:sp>
            <p:nvSpPr>
              <p:cNvPr id="8" name="TextBox 7">
                <a:extLst>
                  <a:ext uri="{FF2B5EF4-FFF2-40B4-BE49-F238E27FC236}">
                    <a16:creationId xmlns:a16="http://schemas.microsoft.com/office/drawing/2014/main" id="{9E6588FA-2373-4A4D-9472-3330BC65987E}"/>
                  </a:ext>
                </a:extLst>
              </p:cNvPr>
              <p:cNvSpPr txBox="1"/>
              <p:nvPr/>
            </p:nvSpPr>
            <p:spPr>
              <a:xfrm>
                <a:off x="3156155" y="5950749"/>
                <a:ext cx="888820" cy="73876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entury Gothic"/>
                    <a:ea typeface="+mn-ea"/>
                    <a:cs typeface="+mn-cs"/>
                  </a:rPr>
                  <a:t>02</a:t>
                </a:r>
              </a:p>
            </p:txBody>
          </p:sp>
          <p:sp>
            <p:nvSpPr>
              <p:cNvPr id="9" name="TextBox 8">
                <a:extLst>
                  <a:ext uri="{FF2B5EF4-FFF2-40B4-BE49-F238E27FC236}">
                    <a16:creationId xmlns:a16="http://schemas.microsoft.com/office/drawing/2014/main" id="{502765D6-1204-4111-8657-4A83474BC627}"/>
                  </a:ext>
                </a:extLst>
              </p:cNvPr>
              <p:cNvSpPr txBox="1"/>
              <p:nvPr/>
            </p:nvSpPr>
            <p:spPr>
              <a:xfrm>
                <a:off x="4103076" y="6635180"/>
                <a:ext cx="7098324" cy="1200484"/>
              </a:xfrm>
              <a:prstGeom prst="rect">
                <a:avLst/>
              </a:prstGeom>
              <a:noFill/>
            </p:spPr>
            <p:txBody>
              <a:bodyPr wrap="square" rtlCol="0">
                <a:spAutoFit/>
              </a:bodyPr>
              <a:lstStyle/>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PSMA-targeting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theranostics</a:t>
                </a:r>
                <a:r>
                  <a:rPr kumimoji="0" lang="en-US" sz="1100" b="0" i="0" u="none" strike="noStrike" kern="1200" cap="none" spc="0" normalizeH="0" baseline="0" noProof="0" dirty="0">
                    <a:ln>
                      <a:noFill/>
                    </a:ln>
                    <a:solidFill>
                      <a:srgbClr val="FFFFFF"/>
                    </a:solidFill>
                    <a:effectLst/>
                    <a:uLnTx/>
                    <a:uFillTx/>
                    <a:latin typeface="Calibri"/>
                    <a:ea typeface="+mn-ea"/>
                    <a:cs typeface="+mn-cs"/>
                  </a:rPr>
                  <a:t> for prostate cancer</a:t>
                </a:r>
              </a:p>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SSTR-targeting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theranostics</a:t>
                </a:r>
                <a:r>
                  <a:rPr kumimoji="0" lang="en-US" sz="1100" b="0" i="0" u="none" strike="noStrike" kern="1200" cap="none" spc="0" normalizeH="0" baseline="0" noProof="0" dirty="0">
                    <a:ln>
                      <a:noFill/>
                    </a:ln>
                    <a:solidFill>
                      <a:srgbClr val="FFFFFF"/>
                    </a:solidFill>
                    <a:effectLst/>
                    <a:uLnTx/>
                    <a:uFillTx/>
                    <a:latin typeface="Calibri"/>
                    <a:ea typeface="+mn-ea"/>
                    <a:cs typeface="+mn-cs"/>
                  </a:rPr>
                  <a:t> for neuroendocrine tumors</a:t>
                </a:r>
              </a:p>
            </p:txBody>
          </p:sp>
          <p:sp>
            <p:nvSpPr>
              <p:cNvPr id="10" name="TextBox 9">
                <a:extLst>
                  <a:ext uri="{FF2B5EF4-FFF2-40B4-BE49-F238E27FC236}">
                    <a16:creationId xmlns:a16="http://schemas.microsoft.com/office/drawing/2014/main" id="{2FAF2B22-2C97-4DE5-A459-819C44EB1C14}"/>
                  </a:ext>
                </a:extLst>
              </p:cNvPr>
              <p:cNvSpPr txBox="1"/>
              <p:nvPr/>
            </p:nvSpPr>
            <p:spPr>
              <a:xfrm>
                <a:off x="4103076" y="6012303"/>
                <a:ext cx="4959439" cy="615634"/>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Clinically established examples</a:t>
                </a:r>
              </a:p>
            </p:txBody>
          </p:sp>
        </p:grpSp>
        <p:grpSp>
          <p:nvGrpSpPr>
            <p:cNvPr id="19" name="Group 18">
              <a:extLst>
                <a:ext uri="{FF2B5EF4-FFF2-40B4-BE49-F238E27FC236}">
                  <a16:creationId xmlns:a16="http://schemas.microsoft.com/office/drawing/2014/main" id="{66DF6F31-9006-4AB5-85C5-8ED8FD78A019}"/>
                </a:ext>
              </a:extLst>
            </p:cNvPr>
            <p:cNvGrpSpPr/>
            <p:nvPr/>
          </p:nvGrpSpPr>
          <p:grpSpPr>
            <a:xfrm>
              <a:off x="13467636" y="7700418"/>
              <a:ext cx="8788035" cy="1884915"/>
              <a:chOff x="3156155" y="8122449"/>
              <a:chExt cx="8788035" cy="1884915"/>
            </a:xfrm>
          </p:grpSpPr>
          <p:sp>
            <p:nvSpPr>
              <p:cNvPr id="11" name="TextBox 10">
                <a:extLst>
                  <a:ext uri="{FF2B5EF4-FFF2-40B4-BE49-F238E27FC236}">
                    <a16:creationId xmlns:a16="http://schemas.microsoft.com/office/drawing/2014/main" id="{D1534A0F-493E-4000-BD09-DDACC6087CB1}"/>
                  </a:ext>
                </a:extLst>
              </p:cNvPr>
              <p:cNvSpPr txBox="1"/>
              <p:nvPr/>
            </p:nvSpPr>
            <p:spPr>
              <a:xfrm>
                <a:off x="3156155" y="8122449"/>
                <a:ext cx="888820" cy="73876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entury Gothic"/>
                    <a:ea typeface="+mn-ea"/>
                    <a:cs typeface="+mn-cs"/>
                  </a:rPr>
                  <a:t>03</a:t>
                </a:r>
              </a:p>
            </p:txBody>
          </p:sp>
          <p:sp>
            <p:nvSpPr>
              <p:cNvPr id="12" name="TextBox 11">
                <a:extLst>
                  <a:ext uri="{FF2B5EF4-FFF2-40B4-BE49-F238E27FC236}">
                    <a16:creationId xmlns:a16="http://schemas.microsoft.com/office/drawing/2014/main" id="{A45BAFFD-F327-49EE-84FB-03D6B640B4B2}"/>
                  </a:ext>
                </a:extLst>
              </p:cNvPr>
              <p:cNvSpPr txBox="1"/>
              <p:nvPr/>
            </p:nvSpPr>
            <p:spPr>
              <a:xfrm>
                <a:off x="4103076" y="8806880"/>
                <a:ext cx="7098323" cy="1200484"/>
              </a:xfrm>
              <a:prstGeom prst="rect">
                <a:avLst/>
              </a:prstGeom>
              <a:noFill/>
            </p:spPr>
            <p:txBody>
              <a:bodyPr wrap="square" rtlCol="0">
                <a:spAutoFit/>
              </a:bodyPr>
              <a:lstStyle/>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Background</a:t>
                </a:r>
              </a:p>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Astatine-211 for alpha therapy</a:t>
                </a:r>
              </a:p>
            </p:txBody>
          </p:sp>
          <p:sp>
            <p:nvSpPr>
              <p:cNvPr id="13" name="TextBox 12">
                <a:extLst>
                  <a:ext uri="{FF2B5EF4-FFF2-40B4-BE49-F238E27FC236}">
                    <a16:creationId xmlns:a16="http://schemas.microsoft.com/office/drawing/2014/main" id="{474474DD-BE0C-4FD7-9519-EAE405FECD5C}"/>
                  </a:ext>
                </a:extLst>
              </p:cNvPr>
              <p:cNvSpPr txBox="1"/>
              <p:nvPr/>
            </p:nvSpPr>
            <p:spPr>
              <a:xfrm>
                <a:off x="4103076" y="8184003"/>
                <a:ext cx="7841114" cy="615634"/>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FFFFFF"/>
                    </a:solidFill>
                    <a:effectLst/>
                    <a:uLnTx/>
                    <a:uFillTx/>
                    <a:latin typeface="Calibri"/>
                    <a:ea typeface="+mn-ea"/>
                    <a:cs typeface="+mn-cs"/>
                  </a:rPr>
                  <a:t>Radiometal</a:t>
                </a:r>
                <a:r>
                  <a:rPr kumimoji="0" lang="en-US" sz="1400" b="1" i="0" u="none" strike="noStrike" kern="1200" cap="none" spc="0" normalizeH="0" baseline="0" noProof="0" dirty="0">
                    <a:ln>
                      <a:noFill/>
                    </a:ln>
                    <a:solidFill>
                      <a:srgbClr val="FFFFFF"/>
                    </a:solidFill>
                    <a:effectLst/>
                    <a:uLnTx/>
                    <a:uFillTx/>
                    <a:latin typeface="Calibri"/>
                    <a:ea typeface="+mn-ea"/>
                    <a:cs typeface="+mn-cs"/>
                  </a:rPr>
                  <a:t>- and </a:t>
                </a:r>
                <a:r>
                  <a:rPr kumimoji="0" lang="en-US" sz="1400" b="1" i="0" u="none" strike="noStrike" kern="1200" cap="none" spc="0" normalizeH="0" baseline="0" noProof="0" dirty="0" err="1">
                    <a:ln>
                      <a:noFill/>
                    </a:ln>
                    <a:solidFill>
                      <a:srgbClr val="FFFFFF"/>
                    </a:solidFill>
                    <a:effectLst/>
                    <a:uLnTx/>
                    <a:uFillTx/>
                    <a:latin typeface="Calibri"/>
                    <a:ea typeface="+mn-ea"/>
                    <a:cs typeface="+mn-cs"/>
                  </a:rPr>
                  <a:t>radiohalogen</a:t>
                </a:r>
                <a:r>
                  <a:rPr kumimoji="0" lang="en-US" sz="1400" b="1" i="0" u="none" strike="noStrike" kern="1200" cap="none" spc="0" normalizeH="0" baseline="0" noProof="0" dirty="0">
                    <a:ln>
                      <a:noFill/>
                    </a:ln>
                    <a:solidFill>
                      <a:srgbClr val="FFFFFF"/>
                    </a:solidFill>
                    <a:effectLst/>
                    <a:uLnTx/>
                    <a:uFillTx/>
                    <a:latin typeface="Calibri"/>
                    <a:ea typeface="+mn-ea"/>
                    <a:cs typeface="+mn-cs"/>
                  </a:rPr>
                  <a:t>-based </a:t>
                </a:r>
                <a:r>
                  <a:rPr kumimoji="0" lang="en-US" sz="1400" b="1" i="0" u="none" strike="noStrike" kern="1200" cap="none" spc="0" normalizeH="0" baseline="0" noProof="0" dirty="0" err="1">
                    <a:ln>
                      <a:noFill/>
                    </a:ln>
                    <a:solidFill>
                      <a:srgbClr val="FFFFFF"/>
                    </a:solidFill>
                    <a:effectLst/>
                    <a:uLnTx/>
                    <a:uFillTx/>
                    <a:latin typeface="Calibri"/>
                    <a:ea typeface="+mn-ea"/>
                    <a:cs typeface="+mn-cs"/>
                  </a:rPr>
                  <a:t>theranostics</a:t>
                </a:r>
                <a:endParaRPr kumimoji="0" lang="en-US" sz="14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0" name="Group 19">
              <a:extLst>
                <a:ext uri="{FF2B5EF4-FFF2-40B4-BE49-F238E27FC236}">
                  <a16:creationId xmlns:a16="http://schemas.microsoft.com/office/drawing/2014/main" id="{4502DB49-B27B-4934-9E28-7F049BE2DFCC}"/>
                </a:ext>
              </a:extLst>
            </p:cNvPr>
            <p:cNvGrpSpPr/>
            <p:nvPr/>
          </p:nvGrpSpPr>
          <p:grpSpPr>
            <a:xfrm>
              <a:off x="13467636" y="9679884"/>
              <a:ext cx="8975014" cy="1884915"/>
              <a:chOff x="3156155" y="10101915"/>
              <a:chExt cx="8975014" cy="1884915"/>
            </a:xfrm>
          </p:grpSpPr>
          <p:sp>
            <p:nvSpPr>
              <p:cNvPr id="14" name="TextBox 13">
                <a:extLst>
                  <a:ext uri="{FF2B5EF4-FFF2-40B4-BE49-F238E27FC236}">
                    <a16:creationId xmlns:a16="http://schemas.microsoft.com/office/drawing/2014/main" id="{387B5186-0B37-4200-A0DC-C82B0A9B003F}"/>
                  </a:ext>
                </a:extLst>
              </p:cNvPr>
              <p:cNvSpPr txBox="1"/>
              <p:nvPr/>
            </p:nvSpPr>
            <p:spPr>
              <a:xfrm>
                <a:off x="3156155" y="10101915"/>
                <a:ext cx="888820" cy="73876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entury Gothic"/>
                    <a:ea typeface="+mn-ea"/>
                    <a:cs typeface="+mn-cs"/>
                  </a:rPr>
                  <a:t>04</a:t>
                </a:r>
              </a:p>
            </p:txBody>
          </p:sp>
          <p:sp>
            <p:nvSpPr>
              <p:cNvPr id="15" name="TextBox 14">
                <a:extLst>
                  <a:ext uri="{FF2B5EF4-FFF2-40B4-BE49-F238E27FC236}">
                    <a16:creationId xmlns:a16="http://schemas.microsoft.com/office/drawing/2014/main" id="{16A84E78-6994-4EE9-8C70-4BF1D226C6FB}"/>
                  </a:ext>
                </a:extLst>
              </p:cNvPr>
              <p:cNvSpPr txBox="1"/>
              <p:nvPr/>
            </p:nvSpPr>
            <p:spPr>
              <a:xfrm>
                <a:off x="4103076" y="10786346"/>
                <a:ext cx="8028093" cy="1200484"/>
              </a:xfrm>
              <a:prstGeom prst="rect">
                <a:avLst/>
              </a:prstGeom>
              <a:noFill/>
            </p:spPr>
            <p:txBody>
              <a:bodyPr wrap="square" rtlCol="0">
                <a:spAutoFit/>
              </a:bodyPr>
              <a:lstStyle/>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1" u="none" strike="noStrike" kern="1200" cap="none" spc="0" normalizeH="0" baseline="0" noProof="0" dirty="0">
                    <a:ln>
                      <a:noFill/>
                    </a:ln>
                    <a:solidFill>
                      <a:srgbClr val="FFFFFF"/>
                    </a:solidFill>
                    <a:effectLst/>
                    <a:uLnTx/>
                    <a:uFillTx/>
                    <a:latin typeface="Calibri"/>
                    <a:ea typeface="+mn-ea"/>
                    <a:cs typeface="+mn-cs"/>
                  </a:rPr>
                  <a:t>In vivo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dechelation</a:t>
                </a:r>
                <a:r>
                  <a:rPr kumimoji="0" lang="en-US" sz="1100" b="0" i="0" u="none" strike="noStrike" kern="1200" cap="none" spc="0" normalizeH="0" baseline="0" noProof="0" dirty="0">
                    <a:ln>
                      <a:noFill/>
                    </a:ln>
                    <a:solidFill>
                      <a:srgbClr val="FFFFFF"/>
                    </a:solidFill>
                    <a:effectLst/>
                    <a:uLnTx/>
                    <a:uFillTx/>
                    <a:latin typeface="Calibri"/>
                    <a:ea typeface="+mn-ea"/>
                    <a:cs typeface="+mn-cs"/>
                  </a:rPr>
                  <a:t> of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radiometal</a:t>
                </a:r>
                <a:r>
                  <a:rPr kumimoji="0" lang="en-US" sz="1100" b="0" i="0" u="none" strike="noStrike" kern="1200" cap="none" spc="0" normalizeH="0" baseline="0" noProof="0" dirty="0">
                    <a:ln>
                      <a:noFill/>
                    </a:ln>
                    <a:solidFill>
                      <a:srgbClr val="FFFFFF"/>
                    </a:solidFill>
                    <a:effectLst/>
                    <a:uLnTx/>
                    <a:uFillTx/>
                    <a:latin typeface="Calibri"/>
                    <a:ea typeface="+mn-ea"/>
                    <a:cs typeface="+mn-cs"/>
                  </a:rPr>
                  <a:t>-based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theranostics</a:t>
                </a:r>
                <a:endParaRPr kumimoji="0" lang="en-US" sz="1100" b="0" i="0" u="none" strike="noStrike" kern="1200" cap="none" spc="0" normalizeH="0" baseline="0" noProof="0" dirty="0">
                  <a:ln>
                    <a:noFill/>
                  </a:ln>
                  <a:solidFill>
                    <a:srgbClr val="FFFFFF"/>
                  </a:solidFill>
                  <a:effectLst/>
                  <a:uLnTx/>
                  <a:uFillTx/>
                  <a:latin typeface="Calibri"/>
                  <a:ea typeface="+mn-ea"/>
                  <a:cs typeface="+mn-cs"/>
                </a:endParaRPr>
              </a:p>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Enzymatic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dehalogenation</a:t>
                </a:r>
                <a:r>
                  <a:rPr kumimoji="0" lang="en-US" sz="1100" b="0" i="0" u="none" strike="noStrike" kern="1200" cap="none" spc="0" normalizeH="0" baseline="0" noProof="0" dirty="0">
                    <a:ln>
                      <a:noFill/>
                    </a:ln>
                    <a:solidFill>
                      <a:srgbClr val="FFFFFF"/>
                    </a:solidFill>
                    <a:effectLst/>
                    <a:uLnTx/>
                    <a:uFillTx/>
                    <a:latin typeface="Calibri"/>
                    <a:ea typeface="+mn-ea"/>
                    <a:cs typeface="+mn-cs"/>
                  </a:rPr>
                  <a:t> of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radiohalogen</a:t>
                </a:r>
                <a:r>
                  <a:rPr kumimoji="0" lang="en-US" sz="1100" b="0" i="0" u="none" strike="noStrike" kern="1200" cap="none" spc="0" normalizeH="0" baseline="0" noProof="0" dirty="0">
                    <a:ln>
                      <a:noFill/>
                    </a:ln>
                    <a:solidFill>
                      <a:srgbClr val="FFFFFF"/>
                    </a:solidFill>
                    <a:effectLst/>
                    <a:uLnTx/>
                    <a:uFillTx/>
                    <a:latin typeface="Calibri"/>
                    <a:ea typeface="+mn-ea"/>
                    <a:cs typeface="+mn-cs"/>
                  </a:rPr>
                  <a:t>-based </a:t>
                </a:r>
                <a:r>
                  <a:rPr kumimoji="0" lang="en-US" sz="1000" b="0" i="0" u="none" strike="noStrike" kern="1200" cap="none" spc="0" normalizeH="0" baseline="0" noProof="0" dirty="0" err="1">
                    <a:ln>
                      <a:noFill/>
                    </a:ln>
                    <a:solidFill>
                      <a:srgbClr val="FFFFFF"/>
                    </a:solidFill>
                    <a:effectLst/>
                    <a:uLnTx/>
                    <a:uFillTx/>
                    <a:latin typeface="Calibri"/>
                    <a:ea typeface="+mn-ea"/>
                    <a:cs typeface="+mn-cs"/>
                  </a:rPr>
                  <a:t>theranostics</a:t>
                </a:r>
                <a:r>
                  <a:rPr kumimoji="0" lang="en-US" sz="1000" b="0" i="0" u="none" strike="noStrike" kern="1200" cap="none" spc="0" normalizeH="0" baseline="0" noProof="0" dirty="0">
                    <a:ln>
                      <a:noFill/>
                    </a:ln>
                    <a:solidFill>
                      <a:srgbClr val="FFFFFF"/>
                    </a:solidFill>
                    <a:effectLst/>
                    <a:uLnTx/>
                    <a:uFillTx/>
                    <a:latin typeface="Calibri"/>
                    <a:ea typeface="+mn-ea"/>
                    <a:cs typeface="+mn-cs"/>
                  </a:rPr>
                  <a:t> </a:t>
                </a:r>
              </a:p>
            </p:txBody>
          </p:sp>
          <p:sp>
            <p:nvSpPr>
              <p:cNvPr id="16" name="TextBox 15">
                <a:extLst>
                  <a:ext uri="{FF2B5EF4-FFF2-40B4-BE49-F238E27FC236}">
                    <a16:creationId xmlns:a16="http://schemas.microsoft.com/office/drawing/2014/main" id="{46764108-4B8A-4E4C-971C-CB072269656B}"/>
                  </a:ext>
                </a:extLst>
              </p:cNvPr>
              <p:cNvSpPr txBox="1"/>
              <p:nvPr/>
            </p:nvSpPr>
            <p:spPr>
              <a:xfrm>
                <a:off x="4103076" y="10163469"/>
                <a:ext cx="5319200" cy="615634"/>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Stability challenges and solutions</a:t>
                </a:r>
              </a:p>
            </p:txBody>
          </p:sp>
        </p:grpSp>
      </p:grpSp>
      <p:sp>
        <p:nvSpPr>
          <p:cNvPr id="27" name="TextBox 13">
            <a:extLst>
              <a:ext uri="{FF2B5EF4-FFF2-40B4-BE49-F238E27FC236}">
                <a16:creationId xmlns:a16="http://schemas.microsoft.com/office/drawing/2014/main" id="{D83C5B43-2D41-427C-B403-71CC1F5A93A1}"/>
              </a:ext>
            </a:extLst>
          </p:cNvPr>
          <p:cNvSpPr txBox="1"/>
          <p:nvPr/>
        </p:nvSpPr>
        <p:spPr>
          <a:xfrm>
            <a:off x="6865661" y="4715005"/>
            <a:ext cx="444352" cy="369332"/>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a:ea typeface="+mn-ea"/>
                <a:cs typeface="+mn-cs"/>
              </a:rPr>
              <a:t>05</a:t>
            </a:r>
          </a:p>
        </p:txBody>
      </p:sp>
      <p:sp>
        <p:nvSpPr>
          <p:cNvPr id="29" name="TextBox 15">
            <a:extLst>
              <a:ext uri="{FF2B5EF4-FFF2-40B4-BE49-F238E27FC236}">
                <a16:creationId xmlns:a16="http://schemas.microsoft.com/office/drawing/2014/main" id="{C9C48B22-E592-41DB-A91F-E0420FC5E692}"/>
              </a:ext>
            </a:extLst>
          </p:cNvPr>
          <p:cNvSpPr txBox="1"/>
          <p:nvPr/>
        </p:nvSpPr>
        <p:spPr>
          <a:xfrm>
            <a:off x="7339060" y="4745778"/>
            <a:ext cx="788999" cy="307777"/>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Outlook</a:t>
            </a:r>
          </a:p>
        </p:txBody>
      </p:sp>
      <p:sp>
        <p:nvSpPr>
          <p:cNvPr id="31" name="TextBox 14">
            <a:extLst>
              <a:ext uri="{FF2B5EF4-FFF2-40B4-BE49-F238E27FC236}">
                <a16:creationId xmlns:a16="http://schemas.microsoft.com/office/drawing/2014/main" id="{287C3579-0E6A-4E6F-A72B-5472ADF5DBFB}"/>
              </a:ext>
            </a:extLst>
          </p:cNvPr>
          <p:cNvSpPr txBox="1"/>
          <p:nvPr/>
        </p:nvSpPr>
        <p:spPr>
          <a:xfrm>
            <a:off x="7339059" y="5045509"/>
            <a:ext cx="3548700" cy="600164"/>
          </a:xfrm>
          <a:prstGeom prst="rect">
            <a:avLst/>
          </a:prstGeom>
          <a:noFill/>
        </p:spPr>
        <p:txBody>
          <a:bodyPr wrap="square" rtlCol="0">
            <a:spAutoFit/>
          </a:bodyPr>
          <a:lstStyle/>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Remaining challenges</a:t>
            </a:r>
          </a:p>
          <a:p>
            <a:pPr marL="171450" marR="0" lvl="0" indent="-171450" algn="l" defTabSz="228554" rtl="0" eaLnBrk="1" fontAlgn="auto" latinLnBrk="0" hangingPunct="1">
              <a:lnSpc>
                <a:spcPct val="150000"/>
              </a:lnSpc>
              <a:spcBef>
                <a:spcPts val="0"/>
              </a:spcBef>
              <a:spcAft>
                <a:spcPts val="0"/>
              </a:spcAft>
              <a:buClrTx/>
              <a:buSzTx/>
              <a:buFont typeface="Arial" pitchFamily="34" charset="0"/>
              <a:buChar char="•"/>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Future perspectives</a:t>
            </a:r>
          </a:p>
        </p:txBody>
      </p:sp>
      <p:pic>
        <p:nvPicPr>
          <p:cNvPr id="39" name="Grafik 7">
            <a:extLst>
              <a:ext uri="{FF2B5EF4-FFF2-40B4-BE49-F238E27FC236}">
                <a16:creationId xmlns:a16="http://schemas.microsoft.com/office/drawing/2014/main" id="{4EEBDACE-5DB6-47BA-85EA-29DAD911951E}"/>
              </a:ext>
            </a:extLst>
          </p:cNvPr>
          <p:cNvPicPr>
            <a:picLocks noChangeAspect="1"/>
          </p:cNvPicPr>
          <p:nvPr/>
        </p:nvPicPr>
        <p:blipFill>
          <a:blip r:embed="rId3">
            <a:lum bright="100000" contrast="-86000"/>
          </a:blip>
          <a:stretch/>
        </p:blipFill>
        <p:spPr bwMode="auto">
          <a:xfrm rot="16200000">
            <a:off x="-231404" y="3270619"/>
            <a:ext cx="1086153" cy="316762"/>
          </a:xfrm>
          <a:prstGeom prst="rect">
            <a:avLst/>
          </a:prstGeom>
          <a:noFill/>
        </p:spPr>
      </p:pic>
      <p:sp>
        <p:nvSpPr>
          <p:cNvPr id="40" name="Textplatzhalter 4">
            <a:extLst>
              <a:ext uri="{FF2B5EF4-FFF2-40B4-BE49-F238E27FC236}">
                <a16:creationId xmlns:a16="http://schemas.microsoft.com/office/drawing/2014/main" id="{8F52435C-05E7-49E8-AC73-C828B0CE0A4B}"/>
              </a:ext>
            </a:extLst>
          </p:cNvPr>
          <p:cNvSpPr txBox="1">
            <a:spLocks/>
          </p:cNvSpPr>
          <p:nvPr/>
        </p:nvSpPr>
        <p:spPr bwMode="auto">
          <a:xfrm>
            <a:off x="359532" y="6423285"/>
            <a:ext cx="2304000" cy="118800"/>
          </a:xfrm>
          <a:prstGeom prst="rect">
            <a:avLst/>
          </a:prstGeom>
          <a:blipFill>
            <a:blip r:embed="rId4">
              <a:biLevel thresh="25000"/>
            </a:blip>
            <a:stretch/>
          </a:blipFill>
        </p:spPr>
        <p:txBody>
          <a:bodyPr/>
          <a:lstStyle>
            <a:lvl1pPr marL="0" indent="0" algn="l" defTabSz="685800" rtl="0" eaLnBrk="1" latinLnBrk="0" hangingPunct="1">
              <a:lnSpc>
                <a:spcPct val="90000"/>
              </a:lnSpc>
              <a:spcBef>
                <a:spcPts val="750"/>
              </a:spcBef>
              <a:buFont typeface="Arial" panose="020B0604020202020204" pitchFamily="34" charset="0"/>
              <a:buNone/>
              <a:defRPr sz="20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de-DE" sz="200" b="0" i="0" u="none" strike="noStrike" kern="1200" cap="none" spc="0" normalizeH="0" baseline="0" noProof="0">
                <a:ln>
                  <a:noFill/>
                </a:ln>
                <a:solidFill>
                  <a:srgbClr val="FFFFFF"/>
                </a:solidFill>
                <a:effectLst/>
                <a:uLnTx/>
                <a:uFillTx/>
                <a:latin typeface="Calibri"/>
                <a:ea typeface="+mn-ea"/>
                <a:cs typeface="+mn-cs"/>
              </a:rPr>
              <a:t> </a:t>
            </a:r>
          </a:p>
        </p:txBody>
      </p:sp>
    </p:spTree>
    <p:extLst>
      <p:ext uri="{BB962C8B-B14F-4D97-AF65-F5344CB8AC3E}">
        <p14:creationId xmlns:p14="http://schemas.microsoft.com/office/powerpoint/2010/main" val="146037466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676202" y="999336"/>
            <a:ext cx="253947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W</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448429"/>
            <a:ext cx="2220508" cy="830997"/>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hat is </a:t>
            </a:r>
            <a:r>
              <a:rPr lang="en-US" sz="2400" b="1" dirty="0" err="1">
                <a:solidFill>
                  <a:srgbClr val="FFFFFF">
                    <a:lumMod val="90000"/>
                    <a:lumOff val="10000"/>
                  </a:srgbClr>
                </a:solidFill>
                <a:latin typeface="Century Gothic"/>
              </a:rPr>
              <a:t>theranostics</a:t>
            </a:r>
            <a:r>
              <a:rPr lang="en-US" sz="2400" b="1" dirty="0">
                <a:solidFill>
                  <a:srgbClr val="FFFFFF">
                    <a:lumMod val="90000"/>
                    <a:lumOff val="10000"/>
                  </a:srgbClr>
                </a:solidFill>
                <a:latin typeface="Century Gothic"/>
              </a:rPr>
              <a: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Combination of diagnosis and therapy</a:t>
            </a:r>
          </a:p>
          <a:p>
            <a:pPr defTabSz="228554"/>
            <a:r>
              <a:rPr lang="en-US" sz="900" dirty="0">
                <a:solidFill>
                  <a:srgbClr val="FFFFFF"/>
                </a:solidFill>
              </a:rPr>
              <a:t>Shared molecular targeting vector</a:t>
            </a:r>
          </a:p>
          <a:p>
            <a:pPr defTabSz="228554"/>
            <a:r>
              <a:rPr lang="en-US" sz="900" dirty="0">
                <a:solidFill>
                  <a:srgbClr val="FFFFFF"/>
                </a:solidFill>
              </a:rPr>
              <a:t>Enables patient selection and therapy monitoring</a:t>
            </a:r>
          </a:p>
          <a:p>
            <a:pPr defTabSz="228554"/>
            <a:r>
              <a:rPr lang="en-US" sz="900" dirty="0">
                <a:solidFill>
                  <a:srgbClr val="FFFFFF"/>
                </a:solidFill>
              </a:rPr>
              <a:t>Cornerstone of precision nuclear medicine</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88" name="Textfeld 87"/>
          <p:cNvSpPr txBox="1"/>
          <p:nvPr/>
        </p:nvSpPr>
        <p:spPr>
          <a:xfrm>
            <a:off x="4007768" y="764704"/>
            <a:ext cx="7344816" cy="1323439"/>
          </a:xfrm>
          <a:prstGeom prst="rect">
            <a:avLst/>
          </a:prstGeom>
          <a:noFill/>
        </p:spPr>
        <p:txBody>
          <a:bodyPr wrap="square" rtlCol="0">
            <a:spAutoFit/>
          </a:bodyPr>
          <a:lstStyle/>
          <a:p>
            <a:pPr algn="ctr"/>
            <a:r>
              <a:rPr lang="de-DE" sz="3200" b="1" u="sng" dirty="0" err="1"/>
              <a:t>Theranostics</a:t>
            </a:r>
            <a:endParaRPr lang="de-DE" sz="3200" b="1" u="sng" dirty="0"/>
          </a:p>
          <a:p>
            <a:pPr algn="ctr"/>
            <a:r>
              <a:rPr lang="de-DE" sz="2400" dirty="0"/>
              <a:t>Pairs </a:t>
            </a:r>
            <a:r>
              <a:rPr lang="de-DE" sz="2400" dirty="0" err="1"/>
              <a:t>of</a:t>
            </a:r>
            <a:r>
              <a:rPr lang="de-DE" sz="2400" dirty="0"/>
              <a:t> </a:t>
            </a:r>
            <a:r>
              <a:rPr lang="de-DE" sz="2400" dirty="0" err="1"/>
              <a:t>diagnostic</a:t>
            </a:r>
            <a:r>
              <a:rPr lang="de-DE" sz="2400" dirty="0"/>
              <a:t> </a:t>
            </a:r>
            <a:r>
              <a:rPr lang="de-DE" sz="2400" dirty="0" err="1"/>
              <a:t>and</a:t>
            </a:r>
            <a:r>
              <a:rPr lang="de-DE" sz="2400" dirty="0"/>
              <a:t> </a:t>
            </a:r>
            <a:r>
              <a:rPr lang="de-DE" sz="2400" dirty="0" err="1"/>
              <a:t>therapeutic</a:t>
            </a:r>
            <a:r>
              <a:rPr lang="de-DE" sz="2400" dirty="0"/>
              <a:t> </a:t>
            </a:r>
            <a:r>
              <a:rPr lang="de-DE" sz="2400" dirty="0" err="1"/>
              <a:t>molecules</a:t>
            </a:r>
            <a:r>
              <a:rPr lang="de-DE" sz="2400" dirty="0"/>
              <a:t> </a:t>
            </a:r>
            <a:r>
              <a:rPr lang="de-DE" sz="2400" dirty="0" err="1"/>
              <a:t>with</a:t>
            </a:r>
            <a:r>
              <a:rPr lang="de-DE" sz="2400" dirty="0"/>
              <a:t> </a:t>
            </a:r>
            <a:r>
              <a:rPr lang="de-DE" sz="2400" dirty="0" err="1"/>
              <a:t>common</a:t>
            </a:r>
            <a:r>
              <a:rPr lang="de-DE" sz="2400" dirty="0"/>
              <a:t> </a:t>
            </a:r>
            <a:r>
              <a:rPr lang="de-DE" sz="2400" dirty="0" err="1"/>
              <a:t>structure</a:t>
            </a:r>
            <a:r>
              <a:rPr lang="de-DE" sz="2400" dirty="0"/>
              <a:t> </a:t>
            </a:r>
            <a:r>
              <a:rPr lang="de-DE" sz="2400" dirty="0" err="1"/>
              <a:t>and</a:t>
            </a:r>
            <a:r>
              <a:rPr lang="de-DE" sz="2400" dirty="0"/>
              <a:t> </a:t>
            </a:r>
            <a:r>
              <a:rPr lang="de-DE" sz="2400" dirty="0" err="1"/>
              <a:t>disease-associated</a:t>
            </a:r>
            <a:r>
              <a:rPr lang="de-DE" sz="2400" dirty="0"/>
              <a:t> </a:t>
            </a:r>
            <a:r>
              <a:rPr lang="de-DE" sz="2400" dirty="0" err="1"/>
              <a:t>target</a:t>
            </a:r>
            <a:endParaRPr lang="de-DE" sz="2400" dirty="0"/>
          </a:p>
        </p:txBody>
      </p:sp>
      <p:grpSp>
        <p:nvGrpSpPr>
          <p:cNvPr id="177" name="Gruppieren 176"/>
          <p:cNvGrpSpPr/>
          <p:nvPr/>
        </p:nvGrpSpPr>
        <p:grpSpPr>
          <a:xfrm>
            <a:off x="7871904" y="2302272"/>
            <a:ext cx="3915912" cy="3660371"/>
            <a:chOff x="7948661" y="3008989"/>
            <a:chExt cx="3376667" cy="3156315"/>
          </a:xfrm>
        </p:grpSpPr>
        <p:pic>
          <p:nvPicPr>
            <p:cNvPr id="129" name="Grafik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6432" y="4046871"/>
              <a:ext cx="144000" cy="144000"/>
            </a:xfrm>
            <a:prstGeom prst="rect">
              <a:avLst/>
            </a:prstGeom>
          </p:spPr>
        </p:pic>
        <p:sp>
          <p:nvSpPr>
            <p:cNvPr id="130" name="Rechteck 129">
              <a:extLst>
                <a:ext uri="{FF2B5EF4-FFF2-40B4-BE49-F238E27FC236}">
                  <a16:creationId xmlns:a16="http://schemas.microsoft.com/office/drawing/2014/main" id="{9D6A591E-5943-4252-9314-930273AC22CD}"/>
                </a:ext>
              </a:extLst>
            </p:cNvPr>
            <p:cNvSpPr/>
            <p:nvPr/>
          </p:nvSpPr>
          <p:spPr>
            <a:xfrm>
              <a:off x="9651302" y="3118378"/>
              <a:ext cx="1228865" cy="451169"/>
            </a:xfrm>
            <a:prstGeom prst="rect">
              <a:avLst/>
            </a:prstGeom>
          </p:spPr>
          <p:txBody>
            <a:bodyPr wrap="square">
              <a:spAutoFit/>
            </a:bodyPr>
            <a:lstStyle/>
            <a:p>
              <a:pPr algn="ctr">
                <a:defRPr/>
              </a:pPr>
              <a:r>
                <a:rPr lang="de-DE" sz="1400" kern="0" dirty="0">
                  <a:latin typeface="Calibri Light" panose="020F0302020204030204" pitchFamily="34" charset="0"/>
                </a:rPr>
                <a:t>Target</a:t>
              </a:r>
              <a:br>
                <a:rPr lang="de-DE" sz="1400" kern="0" dirty="0">
                  <a:latin typeface="Calibri Light" panose="020F0302020204030204" pitchFamily="34" charset="0"/>
                </a:rPr>
              </a:br>
              <a:r>
                <a:rPr lang="de-DE" sz="1400" kern="0" dirty="0">
                  <a:latin typeface="Calibri Light" panose="020F0302020204030204" pitchFamily="34" charset="0"/>
                </a:rPr>
                <a:t> </a:t>
              </a:r>
              <a:r>
                <a:rPr lang="de-DE" sz="1400" kern="0" dirty="0" err="1">
                  <a:latin typeface="Calibri Light" panose="020F0302020204030204" pitchFamily="34" charset="0"/>
                </a:rPr>
                <a:t>vector</a:t>
              </a:r>
              <a:endParaRPr lang="de-DE" sz="1400" kern="0" dirty="0">
                <a:latin typeface="Calibri Light" panose="020F0302020204030204" pitchFamily="34" charset="0"/>
              </a:endParaRPr>
            </a:p>
          </p:txBody>
        </p:sp>
        <p:pic>
          <p:nvPicPr>
            <p:cNvPr id="131" name="Picture 7">
              <a:extLst>
                <a:ext uri="{FF2B5EF4-FFF2-40B4-BE49-F238E27FC236}">
                  <a16:creationId xmlns:a16="http://schemas.microsoft.com/office/drawing/2014/main" id="{EA83E377-A788-40AE-9176-6FA1E3C7F55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78066" y="3008989"/>
              <a:ext cx="2191305" cy="1562247"/>
            </a:xfrm>
            <a:prstGeom prst="rect">
              <a:avLst/>
            </a:prstGeom>
          </p:spPr>
        </p:pic>
        <p:pic>
          <p:nvPicPr>
            <p:cNvPr id="132" name="Grafik 131">
              <a:extLst>
                <a:ext uri="{FF2B5EF4-FFF2-40B4-BE49-F238E27FC236}">
                  <a16:creationId xmlns:a16="http://schemas.microsoft.com/office/drawing/2014/main" id="{0EC2ED92-ACE8-4B91-98C7-6F5DCF04A28E}"/>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1248" r="52886"/>
            <a:stretch/>
          </p:blipFill>
          <p:spPr>
            <a:xfrm rot="658460">
              <a:off x="7948661" y="4892625"/>
              <a:ext cx="793664" cy="984656"/>
            </a:xfrm>
            <a:prstGeom prst="rect">
              <a:avLst/>
            </a:prstGeom>
          </p:spPr>
        </p:pic>
        <p:pic>
          <p:nvPicPr>
            <p:cNvPr id="133" name="Grafik 132">
              <a:extLst>
                <a:ext uri="{FF2B5EF4-FFF2-40B4-BE49-F238E27FC236}">
                  <a16:creationId xmlns:a16="http://schemas.microsoft.com/office/drawing/2014/main" id="{3BA8EB49-CC08-4800-969B-31E99881C69D}"/>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8729764" y="4999898"/>
              <a:ext cx="816213" cy="984656"/>
            </a:xfrm>
            <a:prstGeom prst="rect">
              <a:avLst/>
            </a:prstGeom>
          </p:spPr>
        </p:pic>
        <p:pic>
          <p:nvPicPr>
            <p:cNvPr id="134" name="Grafik 133">
              <a:extLst>
                <a:ext uri="{FF2B5EF4-FFF2-40B4-BE49-F238E27FC236}">
                  <a16:creationId xmlns:a16="http://schemas.microsoft.com/office/drawing/2014/main" id="{E8D994BF-D251-43FB-83F1-DDA7368D5BE5}"/>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9494133" y="5161325"/>
              <a:ext cx="816213" cy="984656"/>
            </a:xfrm>
            <a:prstGeom prst="rect">
              <a:avLst/>
            </a:prstGeom>
          </p:spPr>
        </p:pic>
        <p:pic>
          <p:nvPicPr>
            <p:cNvPr id="135" name="Grafik 134">
              <a:extLst>
                <a:ext uri="{FF2B5EF4-FFF2-40B4-BE49-F238E27FC236}">
                  <a16:creationId xmlns:a16="http://schemas.microsoft.com/office/drawing/2014/main" id="{19B33286-DD3E-4696-93C1-27644B540F63}"/>
                </a:ext>
              </a:extLst>
            </p:cNvPr>
            <p:cNvPicPr>
              <a:picLocks noChangeAspect="1"/>
            </p:cNvPicPr>
            <p:nvPr/>
          </p:nvPicPr>
          <p:blipFill>
            <a:blip r:embed="rId6" cstate="print">
              <a:clrChange>
                <a:clrFrom>
                  <a:srgbClr val="C0C2D0"/>
                </a:clrFrom>
                <a:clrTo>
                  <a:srgbClr val="C0C2D0">
                    <a:alpha val="0"/>
                  </a:srgbClr>
                </a:clrTo>
              </a:clrChange>
              <a:extLst>
                <a:ext uri="{28A0092B-C50C-407E-A947-70E740481C1C}">
                  <a14:useLocalDpi xmlns:a14="http://schemas.microsoft.com/office/drawing/2010/main" val="0"/>
                </a:ext>
              </a:extLst>
            </a:blip>
            <a:stretch>
              <a:fillRect/>
            </a:stretch>
          </p:blipFill>
          <p:spPr>
            <a:xfrm rot="658460">
              <a:off x="8210433" y="5180648"/>
              <a:ext cx="1641095" cy="984656"/>
            </a:xfrm>
            <a:prstGeom prst="rect">
              <a:avLst/>
            </a:prstGeom>
          </p:spPr>
        </p:pic>
        <p:pic>
          <p:nvPicPr>
            <p:cNvPr id="136" name="Grafik 135">
              <a:extLst>
                <a:ext uri="{FF2B5EF4-FFF2-40B4-BE49-F238E27FC236}">
                  <a16:creationId xmlns:a16="http://schemas.microsoft.com/office/drawing/2014/main" id="{CAEF00B9-D209-417F-A519-5C92539E1F5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319661" y="4896972"/>
              <a:ext cx="110617" cy="226663"/>
            </a:xfrm>
            <a:prstGeom prst="rect">
              <a:avLst/>
            </a:prstGeom>
          </p:spPr>
        </p:pic>
        <p:pic>
          <p:nvPicPr>
            <p:cNvPr id="137" name="Grafik 136">
              <a:extLst>
                <a:ext uri="{FF2B5EF4-FFF2-40B4-BE49-F238E27FC236}">
                  <a16:creationId xmlns:a16="http://schemas.microsoft.com/office/drawing/2014/main" id="{B440E9B2-F253-46CD-8242-72DF1849B838}"/>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054555" y="4868997"/>
              <a:ext cx="110617" cy="226663"/>
            </a:xfrm>
            <a:prstGeom prst="rect">
              <a:avLst/>
            </a:prstGeom>
          </p:spPr>
        </p:pic>
        <p:pic>
          <p:nvPicPr>
            <p:cNvPr id="138" name="Grafik 137">
              <a:extLst>
                <a:ext uri="{FF2B5EF4-FFF2-40B4-BE49-F238E27FC236}">
                  <a16:creationId xmlns:a16="http://schemas.microsoft.com/office/drawing/2014/main" id="{01E05F06-FA02-466D-85F9-822AD3FD5E21}"/>
                </a:ext>
              </a:extLst>
            </p:cNvPr>
            <p:cNvPicPr>
              <a:picLocks noChangeAspect="1"/>
            </p:cNvPicPr>
            <p:nvPr/>
          </p:nvPicPr>
          <p:blipFill>
            <a:blip r:embed="rId7">
              <a:clrChange>
                <a:clrFrom>
                  <a:srgbClr val="FFFFFF"/>
                </a:clrFrom>
                <a:clrTo>
                  <a:srgbClr val="FFFFFF">
                    <a:alpha val="0"/>
                  </a:srgbClr>
                </a:clrTo>
              </a:clrChange>
              <a:duotone>
                <a:schemeClr val="accent5">
                  <a:shade val="45000"/>
                  <a:satMod val="135000"/>
                </a:schemeClr>
                <a:prstClr val="white"/>
              </a:duotone>
            </a:blip>
            <a:stretch>
              <a:fillRect/>
            </a:stretch>
          </p:blipFill>
          <p:spPr>
            <a:xfrm>
              <a:off x="8511610" y="5033445"/>
              <a:ext cx="82436" cy="168917"/>
            </a:xfrm>
            <a:prstGeom prst="rect">
              <a:avLst/>
            </a:prstGeom>
          </p:spPr>
        </p:pic>
        <p:pic>
          <p:nvPicPr>
            <p:cNvPr id="139" name="Grafik 138">
              <a:extLst>
                <a:ext uri="{FF2B5EF4-FFF2-40B4-BE49-F238E27FC236}">
                  <a16:creationId xmlns:a16="http://schemas.microsoft.com/office/drawing/2014/main" id="{BA2C7F50-6CC3-4E43-8E64-30E3175EFB8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39716" y="5366421"/>
              <a:ext cx="82436" cy="168918"/>
            </a:xfrm>
            <a:prstGeom prst="rect">
              <a:avLst/>
            </a:prstGeom>
          </p:spPr>
        </p:pic>
        <p:pic>
          <p:nvPicPr>
            <p:cNvPr id="140" name="Grafik 139">
              <a:extLst>
                <a:ext uri="{FF2B5EF4-FFF2-40B4-BE49-F238E27FC236}">
                  <a16:creationId xmlns:a16="http://schemas.microsoft.com/office/drawing/2014/main" id="{FD702448-DA56-4EE1-B5B1-0FB09AB43BB9}"/>
                </a:ext>
              </a:extLst>
            </p:cNvPr>
            <p:cNvPicPr>
              <a:picLocks noChangeAspect="1"/>
            </p:cNvPicPr>
            <p:nvPr/>
          </p:nvPicPr>
          <p:blipFill>
            <a:blip r:embed="rId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968252" y="5157873"/>
              <a:ext cx="82436" cy="168918"/>
            </a:xfrm>
            <a:prstGeom prst="rect">
              <a:avLst/>
            </a:prstGeom>
          </p:spPr>
        </p:pic>
        <p:pic>
          <p:nvPicPr>
            <p:cNvPr id="141" name="Grafik 140">
              <a:extLst>
                <a:ext uri="{FF2B5EF4-FFF2-40B4-BE49-F238E27FC236}">
                  <a16:creationId xmlns:a16="http://schemas.microsoft.com/office/drawing/2014/main" id="{8FFEEF1A-96E1-495A-A639-951D08EE9EA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831322" y="5190647"/>
              <a:ext cx="148381" cy="304046"/>
            </a:xfrm>
            <a:prstGeom prst="rect">
              <a:avLst/>
            </a:prstGeom>
          </p:spPr>
        </p:pic>
        <p:pic>
          <p:nvPicPr>
            <p:cNvPr id="142" name="Grafik 141">
              <a:extLst>
                <a:ext uri="{FF2B5EF4-FFF2-40B4-BE49-F238E27FC236}">
                  <a16:creationId xmlns:a16="http://schemas.microsoft.com/office/drawing/2014/main" id="{670F8792-4F1D-4EA2-BFC8-D81233056C2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78725" y="5198391"/>
              <a:ext cx="140822" cy="288557"/>
            </a:xfrm>
            <a:prstGeom prst="rect">
              <a:avLst/>
            </a:prstGeom>
          </p:spPr>
        </p:pic>
        <p:pic>
          <p:nvPicPr>
            <p:cNvPr id="143" name="Grafik 142">
              <a:extLst>
                <a:ext uri="{FF2B5EF4-FFF2-40B4-BE49-F238E27FC236}">
                  <a16:creationId xmlns:a16="http://schemas.microsoft.com/office/drawing/2014/main" id="{BDF2FD3E-921E-4E53-8052-726110C85E4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660193" y="5365096"/>
              <a:ext cx="140822" cy="288557"/>
            </a:xfrm>
            <a:prstGeom prst="rect">
              <a:avLst/>
            </a:prstGeom>
          </p:spPr>
        </p:pic>
        <p:pic>
          <p:nvPicPr>
            <p:cNvPr id="144" name="Grafik 143">
              <a:extLst>
                <a:ext uri="{FF2B5EF4-FFF2-40B4-BE49-F238E27FC236}">
                  <a16:creationId xmlns:a16="http://schemas.microsoft.com/office/drawing/2014/main" id="{01B386D3-01C2-4DA6-8B1F-B1E5E661885A}"/>
                </a:ext>
              </a:extLst>
            </p:cNvPr>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9590377" y="5181243"/>
              <a:ext cx="78779" cy="161426"/>
            </a:xfrm>
            <a:prstGeom prst="rect">
              <a:avLst/>
            </a:prstGeom>
          </p:spPr>
        </p:pic>
        <p:sp>
          <p:nvSpPr>
            <p:cNvPr id="145" name="Eingekerbter Richtungspfeil 21">
              <a:extLst>
                <a:ext uri="{FF2B5EF4-FFF2-40B4-BE49-F238E27FC236}">
                  <a16:creationId xmlns:a16="http://schemas.microsoft.com/office/drawing/2014/main" id="{98E1EE18-046C-4089-BB2B-0CA31F49DD0E}"/>
                </a:ext>
              </a:extLst>
            </p:cNvPr>
            <p:cNvSpPr/>
            <p:nvPr/>
          </p:nvSpPr>
          <p:spPr>
            <a:xfrm rot="5400000">
              <a:off x="8993464" y="4181414"/>
              <a:ext cx="234861" cy="234861"/>
            </a:xfrm>
            <a:prstGeom prst="chevron">
              <a:avLst/>
            </a:prstGeom>
            <a:solidFill>
              <a:srgbClr val="6C36A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6" name="Eingekerbter Richtungspfeil 22">
              <a:extLst>
                <a:ext uri="{FF2B5EF4-FFF2-40B4-BE49-F238E27FC236}">
                  <a16:creationId xmlns:a16="http://schemas.microsoft.com/office/drawing/2014/main" id="{ABAD327C-42F9-4E89-83CE-F2318BC0DF46}"/>
                </a:ext>
              </a:extLst>
            </p:cNvPr>
            <p:cNvSpPr/>
            <p:nvPr/>
          </p:nvSpPr>
          <p:spPr>
            <a:xfrm rot="5400000">
              <a:off x="9019507" y="4357222"/>
              <a:ext cx="182775" cy="182775"/>
            </a:xfrm>
            <a:prstGeom prst="chevron">
              <a:avLst/>
            </a:prstGeom>
            <a:solidFill>
              <a:srgbClr val="92D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7" name="Eingekerbter Richtungspfeil 23">
              <a:extLst>
                <a:ext uri="{FF2B5EF4-FFF2-40B4-BE49-F238E27FC236}">
                  <a16:creationId xmlns:a16="http://schemas.microsoft.com/office/drawing/2014/main" id="{98A361EA-2011-409F-A016-CD5C9F7D01D7}"/>
                </a:ext>
              </a:extLst>
            </p:cNvPr>
            <p:cNvSpPr/>
            <p:nvPr/>
          </p:nvSpPr>
          <p:spPr>
            <a:xfrm rot="5400000">
              <a:off x="9036670" y="4499373"/>
              <a:ext cx="153333" cy="153333"/>
            </a:xfrm>
            <a:prstGeom prst="chevron">
              <a:avLst/>
            </a:prstGeom>
            <a:solidFill>
              <a:srgbClr val="6C36A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8" name="Eingekerbter Richtungspfeil 24">
              <a:extLst>
                <a:ext uri="{FF2B5EF4-FFF2-40B4-BE49-F238E27FC236}">
                  <a16:creationId xmlns:a16="http://schemas.microsoft.com/office/drawing/2014/main" id="{712A8890-EA1E-4D35-8842-587E17F22F32}"/>
                </a:ext>
              </a:extLst>
            </p:cNvPr>
            <p:cNvSpPr/>
            <p:nvPr/>
          </p:nvSpPr>
          <p:spPr>
            <a:xfrm rot="5400000">
              <a:off x="9042459" y="4616904"/>
              <a:ext cx="136873" cy="136873"/>
            </a:xfrm>
            <a:prstGeom prst="chevron">
              <a:avLst/>
            </a:prstGeom>
            <a:solidFill>
              <a:srgbClr val="92D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9" name="Eingekerbter Richtungspfeil 25">
              <a:extLst>
                <a:ext uri="{FF2B5EF4-FFF2-40B4-BE49-F238E27FC236}">
                  <a16:creationId xmlns:a16="http://schemas.microsoft.com/office/drawing/2014/main" id="{8E44C127-F340-47A9-A5FC-1D5BE87FDA2E}"/>
                </a:ext>
              </a:extLst>
            </p:cNvPr>
            <p:cNvSpPr/>
            <p:nvPr/>
          </p:nvSpPr>
          <p:spPr>
            <a:xfrm rot="5400000">
              <a:off x="9060069" y="4727788"/>
              <a:ext cx="99580" cy="99580"/>
            </a:xfrm>
            <a:prstGeom prst="chevron">
              <a:avLst/>
            </a:prstGeom>
            <a:solidFill>
              <a:srgbClr val="6C36A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60" name="Rechteck 159">
              <a:extLst>
                <a:ext uri="{FF2B5EF4-FFF2-40B4-BE49-F238E27FC236}">
                  <a16:creationId xmlns:a16="http://schemas.microsoft.com/office/drawing/2014/main" id="{CF4C67F0-6EC7-4C4A-8329-1E77CCD3D1CB}"/>
                </a:ext>
              </a:extLst>
            </p:cNvPr>
            <p:cNvSpPr/>
            <p:nvPr/>
          </p:nvSpPr>
          <p:spPr>
            <a:xfrm>
              <a:off x="10172704" y="5326791"/>
              <a:ext cx="1152624" cy="451169"/>
            </a:xfrm>
            <a:prstGeom prst="rect">
              <a:avLst/>
            </a:prstGeom>
          </p:spPr>
          <p:txBody>
            <a:bodyPr wrap="square">
              <a:spAutoFit/>
            </a:bodyPr>
            <a:lstStyle/>
            <a:p>
              <a:pPr algn="ctr">
                <a:defRPr/>
              </a:pPr>
              <a:r>
                <a:rPr lang="de-DE" sz="1400" kern="0" dirty="0">
                  <a:latin typeface="Calibri Light" panose="020F0302020204030204" pitchFamily="34" charset="0"/>
                </a:rPr>
                <a:t>Cancer </a:t>
              </a:r>
              <a:br>
                <a:rPr lang="de-DE" sz="1400" kern="0" dirty="0">
                  <a:latin typeface="Calibri Light" panose="020F0302020204030204" pitchFamily="34" charset="0"/>
                </a:rPr>
              </a:br>
              <a:r>
                <a:rPr lang="de-DE" sz="1400" kern="0" dirty="0" err="1">
                  <a:latin typeface="Calibri Light" panose="020F0302020204030204" pitchFamily="34" charset="0"/>
                </a:rPr>
                <a:t>cell</a:t>
              </a:r>
              <a:endParaRPr lang="de-DE" sz="1400" kern="0" dirty="0">
                <a:latin typeface="Calibri Light" panose="020F0302020204030204" pitchFamily="34" charset="0"/>
              </a:endParaRPr>
            </a:p>
          </p:txBody>
        </p:sp>
        <p:cxnSp>
          <p:nvCxnSpPr>
            <p:cNvPr id="161" name="Gerader Verbinder 40">
              <a:extLst>
                <a:ext uri="{FF2B5EF4-FFF2-40B4-BE49-F238E27FC236}">
                  <a16:creationId xmlns:a16="http://schemas.microsoft.com/office/drawing/2014/main" id="{DEFB219B-13C0-49D9-8883-1FE20E52AB8A}"/>
                </a:ext>
              </a:extLst>
            </p:cNvPr>
            <p:cNvCxnSpPr/>
            <p:nvPr/>
          </p:nvCxnSpPr>
          <p:spPr>
            <a:xfrm>
              <a:off x="9211446" y="4916300"/>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67" name="Gerader Verbinder 46">
              <a:extLst>
                <a:ext uri="{FF2B5EF4-FFF2-40B4-BE49-F238E27FC236}">
                  <a16:creationId xmlns:a16="http://schemas.microsoft.com/office/drawing/2014/main" id="{B1192753-4EDD-403F-A393-B923AE90ED5B}"/>
                </a:ext>
              </a:extLst>
            </p:cNvPr>
            <p:cNvCxnSpPr/>
            <p:nvPr/>
          </p:nvCxnSpPr>
          <p:spPr>
            <a:xfrm>
              <a:off x="9686773" y="3310438"/>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68" name="Gerader Verbinder 47">
              <a:extLst>
                <a:ext uri="{FF2B5EF4-FFF2-40B4-BE49-F238E27FC236}">
                  <a16:creationId xmlns:a16="http://schemas.microsoft.com/office/drawing/2014/main" id="{D59FCE4F-23AA-4E99-A898-4E4966408B84}"/>
                </a:ext>
              </a:extLst>
            </p:cNvPr>
            <p:cNvCxnSpPr/>
            <p:nvPr/>
          </p:nvCxnSpPr>
          <p:spPr>
            <a:xfrm flipH="1">
              <a:off x="10265734" y="5449757"/>
              <a:ext cx="180000" cy="0"/>
            </a:xfrm>
            <a:prstGeom prst="line">
              <a:avLst/>
            </a:prstGeom>
            <a:ln>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Rechteck 168">
              <a:extLst>
                <a:ext uri="{FF2B5EF4-FFF2-40B4-BE49-F238E27FC236}">
                  <a16:creationId xmlns:a16="http://schemas.microsoft.com/office/drawing/2014/main" id="{28C6488D-0316-4AB3-B2BF-A13E81A48688}"/>
                </a:ext>
              </a:extLst>
            </p:cNvPr>
            <p:cNvSpPr/>
            <p:nvPr/>
          </p:nvSpPr>
          <p:spPr>
            <a:xfrm>
              <a:off x="9050688" y="4692293"/>
              <a:ext cx="1698303" cy="451169"/>
            </a:xfrm>
            <a:prstGeom prst="rect">
              <a:avLst/>
            </a:prstGeom>
          </p:spPr>
          <p:txBody>
            <a:bodyPr wrap="square">
              <a:spAutoFit/>
            </a:bodyPr>
            <a:lstStyle/>
            <a:p>
              <a:pPr algn="ctr">
                <a:defRPr/>
              </a:pPr>
              <a:r>
                <a:rPr lang="de-DE" sz="1400" kern="0" dirty="0" err="1">
                  <a:latin typeface="Calibri Light" panose="020F0302020204030204" pitchFamily="34" charset="0"/>
                </a:rPr>
                <a:t>Molecular</a:t>
              </a:r>
              <a:r>
                <a:rPr lang="de-DE" sz="1400" kern="0" dirty="0">
                  <a:latin typeface="Calibri Light" panose="020F0302020204030204" pitchFamily="34" charset="0"/>
                </a:rPr>
                <a:t> </a:t>
              </a:r>
              <a:br>
                <a:rPr lang="de-DE" sz="1400" kern="0" dirty="0">
                  <a:latin typeface="Calibri Light" panose="020F0302020204030204" pitchFamily="34" charset="0"/>
                </a:rPr>
              </a:br>
              <a:r>
                <a:rPr lang="de-DE" sz="1400" kern="0" dirty="0" err="1">
                  <a:latin typeface="Calibri Light" panose="020F0302020204030204" pitchFamily="34" charset="0"/>
                </a:rPr>
                <a:t>target</a:t>
              </a:r>
              <a:endParaRPr lang="de-DE" sz="1400" kern="0" dirty="0">
                <a:latin typeface="Calibri Light" panose="020F0302020204030204" pitchFamily="34" charset="0"/>
              </a:endParaRPr>
            </a:p>
          </p:txBody>
        </p:sp>
      </p:grpSp>
      <p:grpSp>
        <p:nvGrpSpPr>
          <p:cNvPr id="3" name="Gruppieren 2"/>
          <p:cNvGrpSpPr/>
          <p:nvPr/>
        </p:nvGrpSpPr>
        <p:grpSpPr>
          <a:xfrm>
            <a:off x="4468513" y="2192422"/>
            <a:ext cx="3961921" cy="3176860"/>
            <a:chOff x="4392186" y="2302272"/>
            <a:chExt cx="3961921" cy="3176860"/>
          </a:xfrm>
        </p:grpSpPr>
        <p:grpSp>
          <p:nvGrpSpPr>
            <p:cNvPr id="178" name="Gruppieren 177"/>
            <p:cNvGrpSpPr/>
            <p:nvPr/>
          </p:nvGrpSpPr>
          <p:grpSpPr>
            <a:xfrm>
              <a:off x="4392186" y="2492896"/>
              <a:ext cx="3961921" cy="2986236"/>
              <a:chOff x="4439816" y="2492896"/>
              <a:chExt cx="3961921" cy="2986236"/>
            </a:xfrm>
          </p:grpSpPr>
          <p:cxnSp>
            <p:nvCxnSpPr>
              <p:cNvPr id="166" name="Gerader Verbinder 45">
                <a:extLst>
                  <a:ext uri="{FF2B5EF4-FFF2-40B4-BE49-F238E27FC236}">
                    <a16:creationId xmlns:a16="http://schemas.microsoft.com/office/drawing/2014/main" id="{40866328-440E-4D15-85FA-F866055249F5}"/>
                  </a:ext>
                </a:extLst>
              </p:cNvPr>
              <p:cNvCxnSpPr/>
              <p:nvPr/>
            </p:nvCxnSpPr>
            <p:spPr>
              <a:xfrm>
                <a:off x="7501737" y="3699249"/>
                <a:ext cx="900000" cy="0"/>
              </a:xfrm>
              <a:prstGeom prst="line">
                <a:avLst/>
              </a:prstGeom>
              <a:ln w="22225">
                <a:solidFill>
                  <a:schemeClr val="bg2"/>
                </a:solidFill>
                <a:headEnd type="none" w="sm" len="sm"/>
                <a:tailEnd type="triangle"/>
              </a:ln>
            </p:spPr>
            <p:style>
              <a:lnRef idx="1">
                <a:schemeClr val="accent1"/>
              </a:lnRef>
              <a:fillRef idx="0">
                <a:schemeClr val="accent1"/>
              </a:fillRef>
              <a:effectRef idx="0">
                <a:schemeClr val="accent1"/>
              </a:effectRef>
              <a:fontRef idx="minor">
                <a:schemeClr val="tx1"/>
              </a:fontRef>
            </p:style>
          </p:cxnSp>
          <p:grpSp>
            <p:nvGrpSpPr>
              <p:cNvPr id="175" name="Gruppieren 174"/>
              <p:cNvGrpSpPr/>
              <p:nvPr/>
            </p:nvGrpSpPr>
            <p:grpSpPr>
              <a:xfrm>
                <a:off x="4439816" y="2492896"/>
                <a:ext cx="3259698" cy="2986236"/>
                <a:chOff x="4348470" y="2024067"/>
                <a:chExt cx="3259698" cy="2986236"/>
              </a:xfrm>
            </p:grpSpPr>
            <p:sp>
              <p:nvSpPr>
                <p:cNvPr id="174" name="Abgerundetes Rechteck 173"/>
                <p:cNvSpPr/>
                <p:nvPr/>
              </p:nvSpPr>
              <p:spPr>
                <a:xfrm>
                  <a:off x="4348470" y="2024067"/>
                  <a:ext cx="3259698" cy="2986236"/>
                </a:xfrm>
                <a:prstGeom prst="roundRect">
                  <a:avLst>
                    <a:gd name="adj" fmla="val 2861"/>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3" name="Grafik 172"/>
                <p:cNvPicPr>
                  <a:picLocks noChangeAspect="1"/>
                </p:cNvPicPr>
                <p:nvPr/>
              </p:nvPicPr>
              <p:blipFill rotWithShape="1">
                <a:blip r:embed="rId8" cstate="print">
                  <a:extLst>
                    <a:ext uri="{28A0092B-C50C-407E-A947-70E740481C1C}">
                      <a14:useLocalDpi xmlns:a14="http://schemas.microsoft.com/office/drawing/2010/main" val="0"/>
                    </a:ext>
                  </a:extLst>
                </a:blip>
                <a:srcRect r="2466"/>
                <a:stretch/>
              </p:blipFill>
              <p:spPr>
                <a:xfrm>
                  <a:off x="4386859" y="2198854"/>
                  <a:ext cx="3182342" cy="2779057"/>
                </a:xfrm>
                <a:prstGeom prst="rect">
                  <a:avLst/>
                </a:prstGeom>
              </p:spPr>
            </p:pic>
          </p:grpSp>
        </p:grpSp>
        <p:sp>
          <p:nvSpPr>
            <p:cNvPr id="2" name="Auf der gleichen Seite des Rechtecks liegende Ecken abrunden 1"/>
            <p:cNvSpPr/>
            <p:nvPr/>
          </p:nvSpPr>
          <p:spPr>
            <a:xfrm>
              <a:off x="4392186" y="2304078"/>
              <a:ext cx="3259698" cy="324000"/>
            </a:xfrm>
            <a:prstGeom prst="round2SameRect">
              <a:avLst/>
            </a:prstGeom>
            <a:solidFill>
              <a:schemeClr val="bg2"/>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6" name="Rechteck 175">
              <a:extLst>
                <a:ext uri="{FF2B5EF4-FFF2-40B4-BE49-F238E27FC236}">
                  <a16:creationId xmlns:a16="http://schemas.microsoft.com/office/drawing/2014/main" id="{9D6A591E-5943-4252-9314-930273AC22CD}"/>
                </a:ext>
              </a:extLst>
            </p:cNvPr>
            <p:cNvSpPr/>
            <p:nvPr/>
          </p:nvSpPr>
          <p:spPr>
            <a:xfrm>
              <a:off x="4392186" y="2302272"/>
              <a:ext cx="3259698" cy="323165"/>
            </a:xfrm>
            <a:prstGeom prst="rect">
              <a:avLst/>
            </a:prstGeom>
          </p:spPr>
          <p:txBody>
            <a:bodyPr wrap="square">
              <a:spAutoFit/>
            </a:bodyPr>
            <a:lstStyle/>
            <a:p>
              <a:pPr algn="ctr">
                <a:defRPr/>
              </a:pPr>
              <a:r>
                <a:rPr lang="de-DE" sz="1500" b="1" kern="0" dirty="0" err="1">
                  <a:solidFill>
                    <a:schemeClr val="bg1"/>
                  </a:solidFill>
                  <a:latin typeface="Calibri Light" panose="020F0302020204030204" pitchFamily="34" charset="0"/>
                </a:rPr>
                <a:t>Diagnostic</a:t>
              </a:r>
              <a:r>
                <a:rPr lang="de-DE" sz="1500" b="1" kern="0" dirty="0">
                  <a:solidFill>
                    <a:schemeClr val="bg1"/>
                  </a:solidFill>
                  <a:latin typeface="Calibri Light" panose="020F0302020204030204" pitchFamily="34" charset="0"/>
                </a:rPr>
                <a:t> / </a:t>
              </a:r>
              <a:r>
                <a:rPr lang="de-DE" sz="1500" b="1" kern="0" dirty="0" err="1">
                  <a:solidFill>
                    <a:schemeClr val="bg1"/>
                  </a:solidFill>
                  <a:latin typeface="Calibri Light" panose="020F0302020204030204" pitchFamily="34" charset="0"/>
                </a:rPr>
                <a:t>therapeutic</a:t>
              </a:r>
              <a:r>
                <a:rPr lang="de-DE" sz="1500" b="1" kern="0" dirty="0">
                  <a:solidFill>
                    <a:schemeClr val="bg1"/>
                  </a:solidFill>
                  <a:latin typeface="Calibri Light" panose="020F0302020204030204" pitchFamily="34" charset="0"/>
                </a:rPr>
                <a:t> </a:t>
              </a:r>
              <a:r>
                <a:rPr lang="de-DE" sz="1500" b="1" kern="0" dirty="0" err="1">
                  <a:solidFill>
                    <a:schemeClr val="bg1"/>
                  </a:solidFill>
                  <a:latin typeface="Calibri Light" panose="020F0302020204030204" pitchFamily="34" charset="0"/>
                </a:rPr>
                <a:t>radionuclide</a:t>
              </a:r>
              <a:endParaRPr lang="de-DE" sz="1500" b="1" kern="0" dirty="0">
                <a:solidFill>
                  <a:schemeClr val="bg1"/>
                </a:solidFill>
                <a:latin typeface="Calibri Light" panose="020F0302020204030204" pitchFamily="34" charset="0"/>
              </a:endParaRPr>
            </a:p>
          </p:txBody>
        </p:sp>
      </p:grpSp>
      <p:pic>
        <p:nvPicPr>
          <p:cNvPr id="3074" name="Picture 2">
            <a:extLst>
              <a:ext uri="{FF2B5EF4-FFF2-40B4-BE49-F238E27FC236}">
                <a16:creationId xmlns:a16="http://schemas.microsoft.com/office/drawing/2014/main" id="{92094A84-DD7F-6732-7C11-842659FC4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5080" y="4410735"/>
            <a:ext cx="2726994" cy="23934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49FB898-DB6F-114D-3924-C19000E6FC6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57721" y="2564093"/>
            <a:ext cx="5850419" cy="298623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6906666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 presetClass="entr" presetSubtype="4" decel="100000"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1000" fill="hold"/>
                                        <p:tgtEl>
                                          <p:spTgt spid="28"/>
                                        </p:tgtEl>
                                        <p:attrNameLst>
                                          <p:attrName>ppt_x</p:attrName>
                                        </p:attrNameLst>
                                      </p:cBhvr>
                                      <p:tavLst>
                                        <p:tav tm="0">
                                          <p:val>
                                            <p:strVal val="#ppt_x"/>
                                          </p:val>
                                        </p:tav>
                                        <p:tav tm="100000">
                                          <p:val>
                                            <p:strVal val="#ppt_x"/>
                                          </p:val>
                                        </p:tav>
                                      </p:tavLst>
                                    </p:anim>
                                    <p:anim calcmode="lin" valueType="num">
                                      <p:cBhvr additive="base">
                                        <p:cTn id="11" dur="1000" fill="hold"/>
                                        <p:tgtEl>
                                          <p:spTgt spid="28"/>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4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ppt_x"/>
                                          </p:val>
                                        </p:tav>
                                        <p:tav tm="100000">
                                          <p:val>
                                            <p:strVal val="#ppt_x"/>
                                          </p:val>
                                        </p:tav>
                                      </p:tavLst>
                                    </p:anim>
                                    <p:anim calcmode="lin" valueType="num">
                                      <p:cBhvr additive="base">
                                        <p:cTn id="15" dur="1000" fill="hold"/>
                                        <p:tgtEl>
                                          <p:spTgt spid="29"/>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30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88">
                                            <p:txEl>
                                              <p:pRg st="0" end="0"/>
                                            </p:txEl>
                                          </p:spTgt>
                                        </p:tgtEl>
                                        <p:attrNameLst>
                                          <p:attrName>style.visibility</p:attrName>
                                        </p:attrNameLst>
                                      </p:cBhvr>
                                      <p:to>
                                        <p:strVal val="visible"/>
                                      </p:to>
                                    </p:set>
                                    <p:animEffect transition="in" filter="blinds(horizontal)">
                                      <p:cBhvr>
                                        <p:cTn id="24" dur="500"/>
                                        <p:tgtEl>
                                          <p:spTgt spid="88">
                                            <p:txEl>
                                              <p:pRg st="0" end="0"/>
                                            </p:txEl>
                                          </p:spTgt>
                                        </p:tgtEl>
                                      </p:cBhvr>
                                    </p:animEffect>
                                  </p:childTnLst>
                                </p:cTn>
                              </p:par>
                            </p:childTnLst>
                          </p:cTn>
                        </p:par>
                        <p:par>
                          <p:cTn id="25" fill="hold">
                            <p:stCondLst>
                              <p:cond delay="500"/>
                            </p:stCondLst>
                            <p:childTnLst>
                              <p:par>
                                <p:cTn id="26" presetID="3" presetClass="entr" presetSubtype="10" fill="hold" nodeType="afterEffect">
                                  <p:stCondLst>
                                    <p:cond delay="0"/>
                                  </p:stCondLst>
                                  <p:childTnLst>
                                    <p:set>
                                      <p:cBhvr>
                                        <p:cTn id="27" dur="1" fill="hold">
                                          <p:stCondLst>
                                            <p:cond delay="0"/>
                                          </p:stCondLst>
                                        </p:cTn>
                                        <p:tgtEl>
                                          <p:spTgt spid="88">
                                            <p:txEl>
                                              <p:pRg st="1" end="1"/>
                                            </p:txEl>
                                          </p:spTgt>
                                        </p:tgtEl>
                                        <p:attrNameLst>
                                          <p:attrName>style.visibility</p:attrName>
                                        </p:attrNameLst>
                                      </p:cBhvr>
                                      <p:to>
                                        <p:strVal val="visible"/>
                                      </p:to>
                                    </p:set>
                                    <p:animEffect transition="in" filter="blinds(horizontal)">
                                      <p:cBhvr>
                                        <p:cTn id="28" dur="500"/>
                                        <p:tgtEl>
                                          <p:spTgt spid="8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77"/>
                                        </p:tgtEl>
                                        <p:attrNameLst>
                                          <p:attrName>style.visibility</p:attrName>
                                        </p:attrNameLst>
                                      </p:cBhvr>
                                      <p:to>
                                        <p:strVal val="visible"/>
                                      </p:to>
                                    </p:set>
                                    <p:animEffect transition="in" filter="blinds(horizontal)">
                                      <p:cBhvr>
                                        <p:cTn id="33" dur="500"/>
                                        <p:tgtEl>
                                          <p:spTgt spid="17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blinds(horizontal)">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676202" y="999336"/>
            <a:ext cx="253947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W</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448429"/>
            <a:ext cx="2220508" cy="830997"/>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hat is </a:t>
            </a:r>
            <a:r>
              <a:rPr lang="en-US" sz="2400" b="1" dirty="0" err="1">
                <a:solidFill>
                  <a:srgbClr val="FFFFFF">
                    <a:lumMod val="90000"/>
                    <a:lumOff val="10000"/>
                  </a:srgbClr>
                </a:solidFill>
                <a:latin typeface="Century Gothic"/>
              </a:rPr>
              <a:t>theranostics</a:t>
            </a:r>
            <a:r>
              <a:rPr lang="en-US" sz="2400" b="1" dirty="0">
                <a:solidFill>
                  <a:srgbClr val="FFFFFF">
                    <a:lumMod val="90000"/>
                    <a:lumOff val="10000"/>
                  </a:srgbClr>
                </a:solidFill>
                <a:latin typeface="Century Gothic"/>
              </a:rPr>
              <a: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Combination of diagnosis and therapy</a:t>
            </a:r>
          </a:p>
          <a:p>
            <a:pPr defTabSz="228554"/>
            <a:r>
              <a:rPr lang="en-US" sz="900" dirty="0">
                <a:solidFill>
                  <a:srgbClr val="FFFFFF"/>
                </a:solidFill>
              </a:rPr>
              <a:t>Shared molecular targeting vector</a:t>
            </a:r>
          </a:p>
          <a:p>
            <a:pPr defTabSz="228554"/>
            <a:r>
              <a:rPr lang="en-US" sz="900" dirty="0">
                <a:solidFill>
                  <a:srgbClr val="FFFFFF"/>
                </a:solidFill>
              </a:rPr>
              <a:t>Enables patient selection and therapy monitoring</a:t>
            </a:r>
          </a:p>
          <a:p>
            <a:pPr defTabSz="228554"/>
            <a:r>
              <a:rPr lang="en-US" sz="900" dirty="0">
                <a:solidFill>
                  <a:srgbClr val="FFFFFF"/>
                </a:solidFill>
              </a:rPr>
              <a:t>Cornerstone of precision nuclear medicine</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88" name="Textfeld 87"/>
          <p:cNvSpPr txBox="1"/>
          <p:nvPr/>
        </p:nvSpPr>
        <p:spPr>
          <a:xfrm>
            <a:off x="4007768" y="764704"/>
            <a:ext cx="7344816" cy="1323439"/>
          </a:xfrm>
          <a:prstGeom prst="rect">
            <a:avLst/>
          </a:prstGeom>
          <a:noFill/>
        </p:spPr>
        <p:txBody>
          <a:bodyPr wrap="square" rtlCol="0">
            <a:spAutoFit/>
          </a:bodyPr>
          <a:lstStyle/>
          <a:p>
            <a:pPr algn="ctr"/>
            <a:r>
              <a:rPr lang="de-DE" sz="3200" b="1" u="sng" dirty="0" err="1"/>
              <a:t>Theranostics</a:t>
            </a:r>
            <a:endParaRPr lang="de-DE" sz="3200" b="1" u="sng" dirty="0"/>
          </a:p>
          <a:p>
            <a:pPr algn="ctr"/>
            <a:r>
              <a:rPr lang="de-DE" sz="2400" dirty="0"/>
              <a:t>Pairs </a:t>
            </a:r>
            <a:r>
              <a:rPr lang="de-DE" sz="2400" dirty="0" err="1"/>
              <a:t>of</a:t>
            </a:r>
            <a:r>
              <a:rPr lang="de-DE" sz="2400" dirty="0"/>
              <a:t> </a:t>
            </a:r>
            <a:r>
              <a:rPr lang="de-DE" sz="2400" dirty="0" err="1"/>
              <a:t>diagnostic</a:t>
            </a:r>
            <a:r>
              <a:rPr lang="de-DE" sz="2400" dirty="0"/>
              <a:t> </a:t>
            </a:r>
            <a:r>
              <a:rPr lang="de-DE" sz="2400" dirty="0" err="1"/>
              <a:t>and</a:t>
            </a:r>
            <a:r>
              <a:rPr lang="de-DE" sz="2400" dirty="0"/>
              <a:t> </a:t>
            </a:r>
            <a:r>
              <a:rPr lang="de-DE" sz="2400" dirty="0" err="1"/>
              <a:t>therapeutic</a:t>
            </a:r>
            <a:r>
              <a:rPr lang="de-DE" sz="2400" dirty="0"/>
              <a:t> </a:t>
            </a:r>
            <a:r>
              <a:rPr lang="de-DE" sz="2400" dirty="0" err="1"/>
              <a:t>molecules</a:t>
            </a:r>
            <a:r>
              <a:rPr lang="de-DE" sz="2400" dirty="0"/>
              <a:t> </a:t>
            </a:r>
            <a:r>
              <a:rPr lang="de-DE" sz="2400" dirty="0" err="1"/>
              <a:t>with</a:t>
            </a:r>
            <a:r>
              <a:rPr lang="de-DE" sz="2400" dirty="0"/>
              <a:t> </a:t>
            </a:r>
            <a:r>
              <a:rPr lang="de-DE" sz="2400" dirty="0" err="1"/>
              <a:t>common</a:t>
            </a:r>
            <a:r>
              <a:rPr lang="de-DE" sz="2400" dirty="0"/>
              <a:t> </a:t>
            </a:r>
            <a:r>
              <a:rPr lang="de-DE" sz="2400" dirty="0" err="1"/>
              <a:t>structure</a:t>
            </a:r>
            <a:r>
              <a:rPr lang="de-DE" sz="2400" dirty="0"/>
              <a:t> </a:t>
            </a:r>
            <a:r>
              <a:rPr lang="de-DE" sz="2400" dirty="0" err="1"/>
              <a:t>and</a:t>
            </a:r>
            <a:r>
              <a:rPr lang="de-DE" sz="2400" dirty="0"/>
              <a:t> </a:t>
            </a:r>
            <a:r>
              <a:rPr lang="de-DE" sz="2400" dirty="0" err="1"/>
              <a:t>disease-associated</a:t>
            </a:r>
            <a:r>
              <a:rPr lang="de-DE" sz="2400" dirty="0"/>
              <a:t> </a:t>
            </a:r>
            <a:r>
              <a:rPr lang="de-DE" sz="2400" dirty="0" err="1"/>
              <a:t>target</a:t>
            </a:r>
            <a:endParaRPr lang="de-DE" sz="2400" dirty="0"/>
          </a:p>
        </p:txBody>
      </p:sp>
      <p:sp>
        <p:nvSpPr>
          <p:cNvPr id="6" name="Textfeld 5"/>
          <p:cNvSpPr txBox="1"/>
          <p:nvPr/>
        </p:nvSpPr>
        <p:spPr>
          <a:xfrm>
            <a:off x="8528991" y="2660727"/>
            <a:ext cx="2688411" cy="646331"/>
          </a:xfrm>
          <a:prstGeom prst="rect">
            <a:avLst/>
          </a:prstGeom>
          <a:noFill/>
        </p:spPr>
        <p:txBody>
          <a:bodyPr wrap="square" rtlCol="0">
            <a:spAutoFit/>
          </a:bodyPr>
          <a:lstStyle/>
          <a:p>
            <a:pPr algn="ctr"/>
            <a:r>
              <a:rPr lang="de-DE" u="sng" dirty="0" err="1"/>
              <a:t>Therapeutic</a:t>
            </a:r>
            <a:r>
              <a:rPr lang="de-DE" u="sng" dirty="0"/>
              <a:t> </a:t>
            </a:r>
            <a:r>
              <a:rPr lang="de-DE" u="sng" dirty="0" err="1"/>
              <a:t>radionuclide</a:t>
            </a:r>
            <a:endParaRPr lang="de-DE" u="sng" dirty="0"/>
          </a:p>
          <a:p>
            <a:pPr algn="ctr"/>
            <a:r>
              <a:rPr lang="de-DE" dirty="0"/>
              <a:t>Radioligand </a:t>
            </a:r>
            <a:r>
              <a:rPr lang="de-DE" dirty="0" err="1"/>
              <a:t>therapy</a:t>
            </a:r>
            <a:endParaRPr lang="de-DE" dirty="0"/>
          </a:p>
        </p:txBody>
      </p:sp>
      <p:sp>
        <p:nvSpPr>
          <p:cNvPr id="47" name="Textfeld 46"/>
          <p:cNvSpPr txBox="1"/>
          <p:nvPr/>
        </p:nvSpPr>
        <p:spPr>
          <a:xfrm>
            <a:off x="4367809" y="2660727"/>
            <a:ext cx="3816424" cy="646331"/>
          </a:xfrm>
          <a:prstGeom prst="rect">
            <a:avLst/>
          </a:prstGeom>
          <a:noFill/>
        </p:spPr>
        <p:txBody>
          <a:bodyPr wrap="square" rtlCol="0">
            <a:spAutoFit/>
          </a:bodyPr>
          <a:lstStyle/>
          <a:p>
            <a:pPr algn="ctr"/>
            <a:r>
              <a:rPr lang="de-DE" u="sng" dirty="0" err="1"/>
              <a:t>Diagnostic</a:t>
            </a:r>
            <a:r>
              <a:rPr lang="de-DE" u="sng" dirty="0"/>
              <a:t> </a:t>
            </a:r>
            <a:r>
              <a:rPr lang="de-DE" u="sng" dirty="0" err="1"/>
              <a:t>radionuclide</a:t>
            </a:r>
            <a:endParaRPr lang="de-DE" u="sng" dirty="0"/>
          </a:p>
          <a:p>
            <a:pPr algn="ctr"/>
            <a:r>
              <a:rPr lang="de-DE" dirty="0"/>
              <a:t>PET/SPECT </a:t>
            </a:r>
            <a:r>
              <a:rPr lang="de-DE" dirty="0" err="1"/>
              <a:t>imaging</a:t>
            </a:r>
            <a:endParaRPr lang="de-DE" dirty="0"/>
          </a:p>
        </p:txBody>
      </p:sp>
      <p:grpSp>
        <p:nvGrpSpPr>
          <p:cNvPr id="12" name="Gruppieren 11"/>
          <p:cNvGrpSpPr/>
          <p:nvPr/>
        </p:nvGrpSpPr>
        <p:grpSpPr>
          <a:xfrm>
            <a:off x="4367808" y="3353111"/>
            <a:ext cx="3816424" cy="2665425"/>
            <a:chOff x="4367808" y="3353111"/>
            <a:chExt cx="3816424" cy="2665425"/>
          </a:xfrm>
        </p:grpSpPr>
        <p:sp>
          <p:nvSpPr>
            <p:cNvPr id="5" name="Rechteck 4"/>
            <p:cNvSpPr/>
            <p:nvPr/>
          </p:nvSpPr>
          <p:spPr>
            <a:xfrm>
              <a:off x="4367808" y="3353111"/>
              <a:ext cx="3816424" cy="2665425"/>
            </a:xfrm>
            <a:prstGeom prst="rect">
              <a:avLst/>
            </a:prstGeom>
            <a:solidFill>
              <a:schemeClr val="tx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4367808" y="3376044"/>
              <a:ext cx="3684478" cy="954107"/>
            </a:xfrm>
            <a:prstGeom prst="rect">
              <a:avLst/>
            </a:prstGeom>
            <a:noFill/>
          </p:spPr>
          <p:txBody>
            <a:bodyPr wrap="square" rtlCol="0">
              <a:spAutoFit/>
            </a:bodyPr>
            <a:lstStyle/>
            <a:p>
              <a:pPr marL="285750" indent="-285750" algn="l">
                <a:buFont typeface="Wingdings" pitchFamily="2" charset="2"/>
                <a:buChar char="Ø"/>
              </a:pPr>
              <a:r>
                <a:rPr lang="de-DE" sz="1400" dirty="0" err="1">
                  <a:solidFill>
                    <a:schemeClr val="accent6">
                      <a:lumMod val="50000"/>
                    </a:schemeClr>
                  </a:solidFill>
                </a:rPr>
                <a:t>Detection</a:t>
              </a:r>
              <a:r>
                <a:rPr lang="de-DE" sz="1400" dirty="0">
                  <a:solidFill>
                    <a:schemeClr val="accent6">
                      <a:lumMod val="50000"/>
                    </a:schemeClr>
                  </a:solidFill>
                </a:rPr>
                <a:t> </a:t>
              </a:r>
              <a:r>
                <a:rPr lang="de-DE" sz="1400" dirty="0" err="1">
                  <a:solidFill>
                    <a:schemeClr val="accent6">
                      <a:lumMod val="50000"/>
                    </a:schemeClr>
                  </a:solidFill>
                </a:rPr>
                <a:t>of</a:t>
              </a:r>
              <a:r>
                <a:rPr lang="de-DE" sz="1400" dirty="0">
                  <a:solidFill>
                    <a:schemeClr val="accent6">
                      <a:lumMod val="50000"/>
                    </a:schemeClr>
                  </a:solidFill>
                </a:rPr>
                <a:t> </a:t>
              </a:r>
              <a:r>
                <a:rPr lang="de-DE" sz="1400" dirty="0" err="1">
                  <a:solidFill>
                    <a:schemeClr val="accent6">
                      <a:lumMod val="50000"/>
                    </a:schemeClr>
                  </a:solidFill>
                </a:rPr>
                <a:t>disease</a:t>
              </a:r>
              <a:r>
                <a:rPr lang="de-DE" sz="1400" dirty="0">
                  <a:solidFill>
                    <a:schemeClr val="accent6">
                      <a:lumMod val="50000"/>
                    </a:schemeClr>
                  </a:solidFill>
                </a:rPr>
                <a:t> </a:t>
              </a:r>
              <a:r>
                <a:rPr lang="de-DE" sz="1400" dirty="0" err="1">
                  <a:solidFill>
                    <a:schemeClr val="accent6">
                      <a:lumMod val="50000"/>
                    </a:schemeClr>
                  </a:solidFill>
                </a:rPr>
                <a:t>location</a:t>
              </a:r>
              <a:endParaRPr lang="de-DE" sz="1400" dirty="0">
                <a:solidFill>
                  <a:schemeClr val="accent6">
                    <a:lumMod val="50000"/>
                  </a:schemeClr>
                </a:solidFill>
              </a:endParaRPr>
            </a:p>
            <a:p>
              <a:pPr marL="285750" indent="-285750" algn="l">
                <a:buFont typeface="Wingdings" pitchFamily="2" charset="2"/>
                <a:buChar char="Ø"/>
              </a:pPr>
              <a:r>
                <a:rPr lang="de-DE" sz="1400" dirty="0">
                  <a:solidFill>
                    <a:schemeClr val="accent6">
                      <a:lumMod val="50000"/>
                    </a:schemeClr>
                  </a:solidFill>
                </a:rPr>
                <a:t>Monitoring </a:t>
              </a:r>
              <a:r>
                <a:rPr lang="de-DE" sz="1400" dirty="0" err="1">
                  <a:solidFill>
                    <a:schemeClr val="accent6">
                      <a:lumMod val="50000"/>
                    </a:schemeClr>
                  </a:solidFill>
                </a:rPr>
                <a:t>of</a:t>
              </a:r>
              <a:r>
                <a:rPr lang="de-DE" sz="1400" dirty="0">
                  <a:solidFill>
                    <a:schemeClr val="accent6">
                      <a:lumMod val="50000"/>
                    </a:schemeClr>
                  </a:solidFill>
                </a:rPr>
                <a:t> </a:t>
              </a:r>
              <a:r>
                <a:rPr lang="de-DE" sz="1400" dirty="0" err="1">
                  <a:solidFill>
                    <a:schemeClr val="accent6">
                      <a:lumMod val="50000"/>
                    </a:schemeClr>
                  </a:solidFill>
                </a:rPr>
                <a:t>disease</a:t>
              </a:r>
              <a:r>
                <a:rPr lang="de-DE" sz="1400" dirty="0">
                  <a:solidFill>
                    <a:schemeClr val="accent6">
                      <a:lumMod val="50000"/>
                    </a:schemeClr>
                  </a:solidFill>
                </a:rPr>
                <a:t> </a:t>
              </a:r>
              <a:r>
                <a:rPr lang="de-DE" sz="1400" dirty="0" err="1">
                  <a:solidFill>
                    <a:schemeClr val="accent6">
                      <a:lumMod val="50000"/>
                    </a:schemeClr>
                  </a:solidFill>
                </a:rPr>
                <a:t>progression</a:t>
              </a:r>
              <a:endParaRPr lang="de-DE" sz="1400" dirty="0">
                <a:solidFill>
                  <a:schemeClr val="accent6">
                    <a:lumMod val="50000"/>
                  </a:schemeClr>
                </a:solidFill>
              </a:endParaRPr>
            </a:p>
            <a:p>
              <a:pPr marL="285750" indent="-285750" algn="l">
                <a:buFont typeface="Wingdings" pitchFamily="2" charset="2"/>
                <a:buChar char="Ø"/>
              </a:pPr>
              <a:r>
                <a:rPr lang="de-DE" sz="1400" dirty="0">
                  <a:solidFill>
                    <a:schemeClr val="accent6">
                      <a:lumMod val="50000"/>
                    </a:schemeClr>
                  </a:solidFill>
                </a:rPr>
                <a:t>Patient </a:t>
              </a:r>
              <a:r>
                <a:rPr lang="de-DE" sz="1400" dirty="0" err="1">
                  <a:solidFill>
                    <a:schemeClr val="accent6">
                      <a:lumMod val="50000"/>
                    </a:schemeClr>
                  </a:solidFill>
                </a:rPr>
                <a:t>selection</a:t>
              </a:r>
              <a:r>
                <a:rPr lang="de-DE" sz="1400" dirty="0">
                  <a:solidFill>
                    <a:schemeClr val="accent6">
                      <a:lumMod val="50000"/>
                    </a:schemeClr>
                  </a:solidFill>
                </a:rPr>
                <a:t> </a:t>
              </a:r>
              <a:r>
                <a:rPr lang="de-DE" sz="1400" dirty="0" err="1">
                  <a:solidFill>
                    <a:schemeClr val="accent6">
                      <a:lumMod val="50000"/>
                    </a:schemeClr>
                  </a:solidFill>
                </a:rPr>
                <a:t>for</a:t>
              </a:r>
              <a:r>
                <a:rPr lang="de-DE" sz="1400" dirty="0">
                  <a:solidFill>
                    <a:schemeClr val="accent6">
                      <a:lumMod val="50000"/>
                    </a:schemeClr>
                  </a:solidFill>
                </a:rPr>
                <a:t> </a:t>
              </a:r>
              <a:r>
                <a:rPr lang="de-DE" sz="1400" dirty="0" err="1">
                  <a:solidFill>
                    <a:schemeClr val="accent6">
                      <a:lumMod val="50000"/>
                    </a:schemeClr>
                  </a:solidFill>
                </a:rPr>
                <a:t>radioligand</a:t>
              </a:r>
              <a:r>
                <a:rPr lang="de-DE" sz="1400" dirty="0">
                  <a:solidFill>
                    <a:schemeClr val="accent6">
                      <a:lumMod val="50000"/>
                    </a:schemeClr>
                  </a:solidFill>
                </a:rPr>
                <a:t> </a:t>
              </a:r>
              <a:r>
                <a:rPr lang="de-DE" sz="1400" dirty="0" err="1">
                  <a:solidFill>
                    <a:schemeClr val="accent6">
                      <a:lumMod val="50000"/>
                    </a:schemeClr>
                  </a:solidFill>
                </a:rPr>
                <a:t>therapy</a:t>
              </a:r>
              <a:endParaRPr lang="de-DE" sz="1400" dirty="0">
                <a:solidFill>
                  <a:schemeClr val="accent6">
                    <a:lumMod val="50000"/>
                  </a:schemeClr>
                </a:solidFill>
              </a:endParaRPr>
            </a:p>
            <a:p>
              <a:pPr marL="285750" indent="-285750" algn="l">
                <a:buFont typeface="Wingdings" pitchFamily="2" charset="2"/>
                <a:buChar char="Ø"/>
              </a:pPr>
              <a:r>
                <a:rPr lang="de-DE" sz="1400" dirty="0">
                  <a:solidFill>
                    <a:schemeClr val="accent6">
                      <a:lumMod val="50000"/>
                    </a:schemeClr>
                  </a:solidFill>
                </a:rPr>
                <a:t>Assessment </a:t>
              </a:r>
              <a:r>
                <a:rPr lang="de-DE" sz="1400" dirty="0" err="1">
                  <a:solidFill>
                    <a:schemeClr val="accent6">
                      <a:lumMod val="50000"/>
                    </a:schemeClr>
                  </a:solidFill>
                </a:rPr>
                <a:t>of</a:t>
              </a:r>
              <a:r>
                <a:rPr lang="de-DE" sz="1400" dirty="0">
                  <a:solidFill>
                    <a:schemeClr val="accent6">
                      <a:lumMod val="50000"/>
                    </a:schemeClr>
                  </a:solidFill>
                </a:rPr>
                <a:t> </a:t>
              </a:r>
              <a:r>
                <a:rPr lang="de-DE" sz="1400" dirty="0" err="1">
                  <a:solidFill>
                    <a:schemeClr val="accent6">
                      <a:lumMod val="50000"/>
                    </a:schemeClr>
                  </a:solidFill>
                </a:rPr>
                <a:t>therapy</a:t>
              </a:r>
              <a:r>
                <a:rPr lang="de-DE" sz="1400" dirty="0">
                  <a:solidFill>
                    <a:schemeClr val="accent6">
                      <a:lumMod val="50000"/>
                    </a:schemeClr>
                  </a:solidFill>
                </a:rPr>
                <a:t> </a:t>
              </a:r>
              <a:r>
                <a:rPr lang="de-DE" sz="1400" dirty="0" err="1">
                  <a:solidFill>
                    <a:schemeClr val="accent6">
                      <a:lumMod val="50000"/>
                    </a:schemeClr>
                  </a:solidFill>
                </a:rPr>
                <a:t>response</a:t>
              </a:r>
              <a:endParaRPr lang="de-DE" sz="1400" dirty="0">
                <a:solidFill>
                  <a:schemeClr val="accent6">
                    <a:lumMod val="50000"/>
                  </a:schemeClr>
                </a:solidFill>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2983" y="4437112"/>
              <a:ext cx="3684478" cy="1523624"/>
            </a:xfrm>
            <a:prstGeom prst="rect">
              <a:avLst/>
            </a:prstGeom>
          </p:spPr>
        </p:pic>
      </p:grpSp>
      <p:grpSp>
        <p:nvGrpSpPr>
          <p:cNvPr id="13" name="Gruppieren 12"/>
          <p:cNvGrpSpPr/>
          <p:nvPr/>
        </p:nvGrpSpPr>
        <p:grpSpPr>
          <a:xfrm>
            <a:off x="8544272" y="3353111"/>
            <a:ext cx="2683349" cy="2667086"/>
            <a:chOff x="8544272" y="3353111"/>
            <a:chExt cx="2683349" cy="2667086"/>
          </a:xfrm>
        </p:grpSpPr>
        <p:grpSp>
          <p:nvGrpSpPr>
            <p:cNvPr id="11" name="Gruppieren 10"/>
            <p:cNvGrpSpPr/>
            <p:nvPr/>
          </p:nvGrpSpPr>
          <p:grpSpPr>
            <a:xfrm>
              <a:off x="8544272" y="3353111"/>
              <a:ext cx="2683349" cy="2667086"/>
              <a:chOff x="8544272" y="3353111"/>
              <a:chExt cx="2683349" cy="2667086"/>
            </a:xfrm>
          </p:grpSpPr>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4272" y="3353111"/>
                <a:ext cx="2683349" cy="2667086"/>
              </a:xfrm>
              <a:prstGeom prst="rect">
                <a:avLst/>
              </a:prstGeom>
              <a:ln w="38100">
                <a:solidFill>
                  <a:srgbClr val="000000"/>
                </a:solidFill>
              </a:ln>
            </p:spPr>
          </p:pic>
          <p:grpSp>
            <p:nvGrpSpPr>
              <p:cNvPr id="3" name="Gruppieren 2"/>
              <p:cNvGrpSpPr/>
              <p:nvPr/>
            </p:nvGrpSpPr>
            <p:grpSpPr>
              <a:xfrm>
                <a:off x="8740335" y="3656934"/>
                <a:ext cx="2051930" cy="1216990"/>
                <a:chOff x="8740335" y="3656934"/>
                <a:chExt cx="2051930" cy="1216990"/>
              </a:xfrm>
            </p:grpSpPr>
            <p:pic>
              <p:nvPicPr>
                <p:cNvPr id="38" name="Grafik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572" y="4043921"/>
                  <a:ext cx="108000" cy="108000"/>
                </a:xfrm>
                <a:prstGeom prst="rect">
                  <a:avLst/>
                </a:prstGeom>
              </p:spPr>
            </p:pic>
            <p:pic>
              <p:nvPicPr>
                <p:cNvPr id="40" name="Grafik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40335" y="4765924"/>
                  <a:ext cx="108000" cy="108000"/>
                </a:xfrm>
                <a:prstGeom prst="rect">
                  <a:avLst/>
                </a:prstGeom>
              </p:spPr>
            </p:pic>
            <p:pic>
              <p:nvPicPr>
                <p:cNvPr id="41" name="Grafik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35652" y="4113088"/>
                  <a:ext cx="108000" cy="108000"/>
                </a:xfrm>
                <a:prstGeom prst="rect">
                  <a:avLst/>
                </a:prstGeom>
              </p:spPr>
            </p:pic>
            <p:pic>
              <p:nvPicPr>
                <p:cNvPr id="42" name="Grafik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84265" y="3656934"/>
                  <a:ext cx="108000" cy="108000"/>
                </a:xfrm>
                <a:prstGeom prst="rect">
                  <a:avLst/>
                </a:prstGeom>
              </p:spPr>
            </p:pic>
          </p:grpSp>
        </p:grpSp>
        <p:sp>
          <p:nvSpPr>
            <p:cNvPr id="50" name="Textfeld 49"/>
            <p:cNvSpPr txBox="1"/>
            <p:nvPr/>
          </p:nvSpPr>
          <p:spPr>
            <a:xfrm>
              <a:off x="8553797" y="3376044"/>
              <a:ext cx="1910875" cy="307777"/>
            </a:xfrm>
            <a:prstGeom prst="rect">
              <a:avLst/>
            </a:prstGeom>
            <a:noFill/>
          </p:spPr>
          <p:txBody>
            <a:bodyPr wrap="square" rtlCol="0">
              <a:spAutoFit/>
            </a:bodyPr>
            <a:lstStyle/>
            <a:p>
              <a:pPr marL="285750" indent="-285750" algn="l">
                <a:buFont typeface="Wingdings" pitchFamily="2" charset="2"/>
                <a:buChar char="Ø"/>
              </a:pPr>
              <a:r>
                <a:rPr lang="de-DE" sz="1400" dirty="0" err="1">
                  <a:solidFill>
                    <a:schemeClr val="accent6">
                      <a:lumMod val="50000"/>
                    </a:schemeClr>
                  </a:solidFill>
                </a:rPr>
                <a:t>Targeted</a:t>
              </a:r>
              <a:r>
                <a:rPr lang="de-DE" sz="1400" dirty="0">
                  <a:solidFill>
                    <a:schemeClr val="accent6">
                      <a:lumMod val="50000"/>
                    </a:schemeClr>
                  </a:solidFill>
                </a:rPr>
                <a:t> </a:t>
              </a:r>
              <a:r>
                <a:rPr lang="de-DE" sz="1400" dirty="0" err="1">
                  <a:solidFill>
                    <a:schemeClr val="accent6">
                      <a:lumMod val="50000"/>
                    </a:schemeClr>
                  </a:solidFill>
                </a:rPr>
                <a:t>treatment</a:t>
              </a:r>
              <a:endParaRPr lang="de-DE" sz="1400" dirty="0">
                <a:solidFill>
                  <a:schemeClr val="accent6">
                    <a:lumMod val="50000"/>
                  </a:schemeClr>
                </a:solidFill>
              </a:endParaRPr>
            </a:p>
          </p:txBody>
        </p:sp>
      </p:grpSp>
      <p:grpSp>
        <p:nvGrpSpPr>
          <p:cNvPr id="22" name="Gruppieren 21">
            <a:extLst>
              <a:ext uri="{FF2B5EF4-FFF2-40B4-BE49-F238E27FC236}">
                <a16:creationId xmlns:a16="http://schemas.microsoft.com/office/drawing/2014/main" id="{BB4828A8-F3D5-4457-B319-8F2582C941D3}"/>
              </a:ext>
            </a:extLst>
          </p:cNvPr>
          <p:cNvGrpSpPr/>
          <p:nvPr/>
        </p:nvGrpSpPr>
        <p:grpSpPr>
          <a:xfrm>
            <a:off x="1601630" y="4255069"/>
            <a:ext cx="2160240" cy="1915444"/>
            <a:chOff x="7948661" y="3008989"/>
            <a:chExt cx="3559698" cy="3156315"/>
          </a:xfrm>
        </p:grpSpPr>
        <p:pic>
          <p:nvPicPr>
            <p:cNvPr id="23" name="Grafik 22">
              <a:extLst>
                <a:ext uri="{FF2B5EF4-FFF2-40B4-BE49-F238E27FC236}">
                  <a16:creationId xmlns:a16="http://schemas.microsoft.com/office/drawing/2014/main" id="{615BDEE0-A004-4A19-B99C-8452DD4644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06432" y="4046871"/>
              <a:ext cx="144000" cy="144000"/>
            </a:xfrm>
            <a:prstGeom prst="rect">
              <a:avLst/>
            </a:prstGeom>
          </p:spPr>
        </p:pic>
        <p:sp>
          <p:nvSpPr>
            <p:cNvPr id="24" name="Rechteck 23">
              <a:extLst>
                <a:ext uri="{FF2B5EF4-FFF2-40B4-BE49-F238E27FC236}">
                  <a16:creationId xmlns:a16="http://schemas.microsoft.com/office/drawing/2014/main" id="{BDEDF792-927B-4675-BEAB-A2145B9BEF47}"/>
                </a:ext>
              </a:extLst>
            </p:cNvPr>
            <p:cNvSpPr/>
            <p:nvPr/>
          </p:nvSpPr>
          <p:spPr>
            <a:xfrm>
              <a:off x="9782175" y="3122547"/>
              <a:ext cx="1228864" cy="675987"/>
            </a:xfrm>
            <a:prstGeom prst="rect">
              <a:avLst/>
            </a:prstGeom>
          </p:spPr>
          <p:txBody>
            <a:bodyPr wrap="square">
              <a:spAutoFit/>
            </a:bodyPr>
            <a:lstStyle/>
            <a:p>
              <a:pPr algn="ctr">
                <a:defRPr/>
              </a:pPr>
              <a:r>
                <a:rPr lang="de-DE" sz="800" kern="0" dirty="0">
                  <a:latin typeface="Calibri Light" panose="020F0302020204030204" pitchFamily="34" charset="0"/>
                </a:rPr>
                <a:t>Target</a:t>
              </a:r>
              <a:br>
                <a:rPr lang="de-DE" sz="800" kern="0" dirty="0">
                  <a:latin typeface="Calibri Light" panose="020F0302020204030204" pitchFamily="34" charset="0"/>
                </a:rPr>
              </a:br>
              <a:r>
                <a:rPr lang="de-DE" sz="800" kern="0" dirty="0">
                  <a:latin typeface="Calibri Light" panose="020F0302020204030204" pitchFamily="34" charset="0"/>
                </a:rPr>
                <a:t> </a:t>
              </a:r>
              <a:r>
                <a:rPr lang="de-DE" sz="800" kern="0" dirty="0" err="1">
                  <a:latin typeface="Calibri Light" panose="020F0302020204030204" pitchFamily="34" charset="0"/>
                </a:rPr>
                <a:t>vector</a:t>
              </a:r>
              <a:endParaRPr lang="de-DE" sz="800" kern="0" dirty="0">
                <a:latin typeface="Calibri Light" panose="020F0302020204030204" pitchFamily="34" charset="0"/>
              </a:endParaRPr>
            </a:p>
          </p:txBody>
        </p:sp>
        <p:pic>
          <p:nvPicPr>
            <p:cNvPr id="25" name="Picture 7">
              <a:extLst>
                <a:ext uri="{FF2B5EF4-FFF2-40B4-BE49-F238E27FC236}">
                  <a16:creationId xmlns:a16="http://schemas.microsoft.com/office/drawing/2014/main" id="{470CCCBF-7EBF-443A-8905-ED7D7C4F3A0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978066" y="3008989"/>
              <a:ext cx="2191305" cy="1562247"/>
            </a:xfrm>
            <a:prstGeom prst="rect">
              <a:avLst/>
            </a:prstGeom>
          </p:spPr>
        </p:pic>
        <p:pic>
          <p:nvPicPr>
            <p:cNvPr id="26" name="Grafik 25">
              <a:extLst>
                <a:ext uri="{FF2B5EF4-FFF2-40B4-BE49-F238E27FC236}">
                  <a16:creationId xmlns:a16="http://schemas.microsoft.com/office/drawing/2014/main" id="{441F91E6-6D69-48F6-BB10-CBC9F4671263}"/>
                </a:ext>
              </a:extLst>
            </p:cNvPr>
            <p:cNvPicPr>
              <a:picLocks noChangeAspect="1"/>
            </p:cNvPicPr>
            <p:nvPr/>
          </p:nvPicPr>
          <p:blipFill rotWithShape="1">
            <a:blip r:embed="rId8" cstate="print">
              <a:clrChange>
                <a:clrFrom>
                  <a:srgbClr val="C0C2D0"/>
                </a:clrFrom>
                <a:clrTo>
                  <a:srgbClr val="C0C2D0">
                    <a:alpha val="0"/>
                  </a:srgbClr>
                </a:clrTo>
              </a:clrChange>
              <a:extLst>
                <a:ext uri="{28A0092B-C50C-407E-A947-70E740481C1C}">
                  <a14:useLocalDpi xmlns:a14="http://schemas.microsoft.com/office/drawing/2010/main" val="0"/>
                </a:ext>
              </a:extLst>
            </a:blip>
            <a:srcRect l="-1248" r="52886"/>
            <a:stretch/>
          </p:blipFill>
          <p:spPr>
            <a:xfrm rot="658460">
              <a:off x="7948661" y="4892625"/>
              <a:ext cx="793664" cy="984656"/>
            </a:xfrm>
            <a:prstGeom prst="rect">
              <a:avLst/>
            </a:prstGeom>
          </p:spPr>
        </p:pic>
        <p:pic>
          <p:nvPicPr>
            <p:cNvPr id="27" name="Grafik 26">
              <a:extLst>
                <a:ext uri="{FF2B5EF4-FFF2-40B4-BE49-F238E27FC236}">
                  <a16:creationId xmlns:a16="http://schemas.microsoft.com/office/drawing/2014/main" id="{FACDD9FE-2F98-4F7E-AFE2-39A13588E9F2}"/>
                </a:ext>
              </a:extLst>
            </p:cNvPr>
            <p:cNvPicPr>
              <a:picLocks noChangeAspect="1"/>
            </p:cNvPicPr>
            <p:nvPr/>
          </p:nvPicPr>
          <p:blipFill rotWithShape="1">
            <a:blip r:embed="rId8"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8729764" y="4999898"/>
              <a:ext cx="816213" cy="984656"/>
            </a:xfrm>
            <a:prstGeom prst="rect">
              <a:avLst/>
            </a:prstGeom>
          </p:spPr>
        </p:pic>
        <p:pic>
          <p:nvPicPr>
            <p:cNvPr id="30" name="Grafik 29">
              <a:extLst>
                <a:ext uri="{FF2B5EF4-FFF2-40B4-BE49-F238E27FC236}">
                  <a16:creationId xmlns:a16="http://schemas.microsoft.com/office/drawing/2014/main" id="{BA07298F-BDD3-4DE8-8D43-BEB4289537A7}"/>
                </a:ext>
              </a:extLst>
            </p:cNvPr>
            <p:cNvPicPr>
              <a:picLocks noChangeAspect="1"/>
            </p:cNvPicPr>
            <p:nvPr/>
          </p:nvPicPr>
          <p:blipFill rotWithShape="1">
            <a:blip r:embed="rId8"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9494133" y="5161325"/>
              <a:ext cx="816213" cy="984656"/>
            </a:xfrm>
            <a:prstGeom prst="rect">
              <a:avLst/>
            </a:prstGeom>
          </p:spPr>
        </p:pic>
        <p:pic>
          <p:nvPicPr>
            <p:cNvPr id="33" name="Grafik 32">
              <a:extLst>
                <a:ext uri="{FF2B5EF4-FFF2-40B4-BE49-F238E27FC236}">
                  <a16:creationId xmlns:a16="http://schemas.microsoft.com/office/drawing/2014/main" id="{25A07604-03E6-450F-98FA-DDFB97535ACE}"/>
                </a:ext>
              </a:extLst>
            </p:cNvPr>
            <p:cNvPicPr>
              <a:picLocks noChangeAspect="1"/>
            </p:cNvPicPr>
            <p:nvPr/>
          </p:nvPicPr>
          <p:blipFill>
            <a:blip r:embed="rId9" cstate="print">
              <a:clrChange>
                <a:clrFrom>
                  <a:srgbClr val="C0C2D0"/>
                </a:clrFrom>
                <a:clrTo>
                  <a:srgbClr val="C0C2D0">
                    <a:alpha val="0"/>
                  </a:srgbClr>
                </a:clrTo>
              </a:clrChange>
              <a:extLst>
                <a:ext uri="{28A0092B-C50C-407E-A947-70E740481C1C}">
                  <a14:useLocalDpi xmlns:a14="http://schemas.microsoft.com/office/drawing/2010/main" val="0"/>
                </a:ext>
              </a:extLst>
            </a:blip>
            <a:stretch>
              <a:fillRect/>
            </a:stretch>
          </p:blipFill>
          <p:spPr>
            <a:xfrm rot="658460">
              <a:off x="8210433" y="5180648"/>
              <a:ext cx="1641095" cy="984656"/>
            </a:xfrm>
            <a:prstGeom prst="rect">
              <a:avLst/>
            </a:prstGeom>
          </p:spPr>
        </p:pic>
        <p:pic>
          <p:nvPicPr>
            <p:cNvPr id="34" name="Grafik 33">
              <a:extLst>
                <a:ext uri="{FF2B5EF4-FFF2-40B4-BE49-F238E27FC236}">
                  <a16:creationId xmlns:a16="http://schemas.microsoft.com/office/drawing/2014/main" id="{95E22931-B63B-4414-A377-66335C19F75F}"/>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8319661" y="4896972"/>
              <a:ext cx="110617" cy="226663"/>
            </a:xfrm>
            <a:prstGeom prst="rect">
              <a:avLst/>
            </a:prstGeom>
          </p:spPr>
        </p:pic>
        <p:pic>
          <p:nvPicPr>
            <p:cNvPr id="35" name="Grafik 34">
              <a:extLst>
                <a:ext uri="{FF2B5EF4-FFF2-40B4-BE49-F238E27FC236}">
                  <a16:creationId xmlns:a16="http://schemas.microsoft.com/office/drawing/2014/main" id="{F872ABD8-CB48-4E8D-90DD-C56DCD198003}"/>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054555" y="4868997"/>
              <a:ext cx="110617" cy="226663"/>
            </a:xfrm>
            <a:prstGeom prst="rect">
              <a:avLst/>
            </a:prstGeom>
          </p:spPr>
        </p:pic>
        <p:pic>
          <p:nvPicPr>
            <p:cNvPr id="36" name="Grafik 35">
              <a:extLst>
                <a:ext uri="{FF2B5EF4-FFF2-40B4-BE49-F238E27FC236}">
                  <a16:creationId xmlns:a16="http://schemas.microsoft.com/office/drawing/2014/main" id="{4FBA2D9F-56A0-45C0-A9C3-3A293169034D}"/>
                </a:ext>
              </a:extLst>
            </p:cNvPr>
            <p:cNvPicPr>
              <a:picLocks noChangeAspect="1"/>
            </p:cNvPicPr>
            <p:nvPr/>
          </p:nvPicPr>
          <p:blipFill>
            <a:blip r:embed="rId10">
              <a:clrChange>
                <a:clrFrom>
                  <a:srgbClr val="FFFFFF"/>
                </a:clrFrom>
                <a:clrTo>
                  <a:srgbClr val="FFFFFF">
                    <a:alpha val="0"/>
                  </a:srgbClr>
                </a:clrTo>
              </a:clrChange>
              <a:duotone>
                <a:schemeClr val="accent5">
                  <a:shade val="45000"/>
                  <a:satMod val="135000"/>
                </a:schemeClr>
                <a:prstClr val="white"/>
              </a:duotone>
            </a:blip>
            <a:stretch>
              <a:fillRect/>
            </a:stretch>
          </p:blipFill>
          <p:spPr>
            <a:xfrm>
              <a:off x="8511610" y="5033445"/>
              <a:ext cx="82436" cy="168917"/>
            </a:xfrm>
            <a:prstGeom prst="rect">
              <a:avLst/>
            </a:prstGeom>
          </p:spPr>
        </p:pic>
        <p:pic>
          <p:nvPicPr>
            <p:cNvPr id="37" name="Grafik 36">
              <a:extLst>
                <a:ext uri="{FF2B5EF4-FFF2-40B4-BE49-F238E27FC236}">
                  <a16:creationId xmlns:a16="http://schemas.microsoft.com/office/drawing/2014/main" id="{3C3A4780-AF11-4F8E-AEEA-277CCC16F65F}"/>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8439716" y="5366421"/>
              <a:ext cx="82436" cy="168918"/>
            </a:xfrm>
            <a:prstGeom prst="rect">
              <a:avLst/>
            </a:prstGeom>
          </p:spPr>
        </p:pic>
        <p:pic>
          <p:nvPicPr>
            <p:cNvPr id="39" name="Grafik 38">
              <a:extLst>
                <a:ext uri="{FF2B5EF4-FFF2-40B4-BE49-F238E27FC236}">
                  <a16:creationId xmlns:a16="http://schemas.microsoft.com/office/drawing/2014/main" id="{D4281B19-3423-408F-B061-51F987478C79}"/>
                </a:ext>
              </a:extLst>
            </p:cNvPr>
            <p:cNvPicPr>
              <a:picLocks noChangeAspect="1"/>
            </p:cNvPicPr>
            <p:nvPr/>
          </p:nvPicPr>
          <p:blipFill>
            <a:blip r:embed="rId10">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968252" y="5157873"/>
              <a:ext cx="82436" cy="168918"/>
            </a:xfrm>
            <a:prstGeom prst="rect">
              <a:avLst/>
            </a:prstGeom>
          </p:spPr>
        </p:pic>
        <p:pic>
          <p:nvPicPr>
            <p:cNvPr id="43" name="Grafik 42">
              <a:extLst>
                <a:ext uri="{FF2B5EF4-FFF2-40B4-BE49-F238E27FC236}">
                  <a16:creationId xmlns:a16="http://schemas.microsoft.com/office/drawing/2014/main" id="{9F26D192-25B6-4D19-8211-EA5595E605C5}"/>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831322" y="5190647"/>
              <a:ext cx="148381" cy="304046"/>
            </a:xfrm>
            <a:prstGeom prst="rect">
              <a:avLst/>
            </a:prstGeom>
          </p:spPr>
        </p:pic>
        <p:pic>
          <p:nvPicPr>
            <p:cNvPr id="44" name="Grafik 43">
              <a:extLst>
                <a:ext uri="{FF2B5EF4-FFF2-40B4-BE49-F238E27FC236}">
                  <a16:creationId xmlns:a16="http://schemas.microsoft.com/office/drawing/2014/main" id="{93B81921-3AE4-470B-A56B-EA2598F77DCD}"/>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9378725" y="5198391"/>
              <a:ext cx="140822" cy="288557"/>
            </a:xfrm>
            <a:prstGeom prst="rect">
              <a:avLst/>
            </a:prstGeom>
          </p:spPr>
        </p:pic>
        <p:pic>
          <p:nvPicPr>
            <p:cNvPr id="45" name="Grafik 44">
              <a:extLst>
                <a:ext uri="{FF2B5EF4-FFF2-40B4-BE49-F238E27FC236}">
                  <a16:creationId xmlns:a16="http://schemas.microsoft.com/office/drawing/2014/main" id="{C82E86BD-F580-48F3-A2EF-0FE0B8F60D1A}"/>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8660193" y="5365096"/>
              <a:ext cx="140822" cy="288557"/>
            </a:xfrm>
            <a:prstGeom prst="rect">
              <a:avLst/>
            </a:prstGeom>
          </p:spPr>
        </p:pic>
        <p:pic>
          <p:nvPicPr>
            <p:cNvPr id="46" name="Grafik 45">
              <a:extLst>
                <a:ext uri="{FF2B5EF4-FFF2-40B4-BE49-F238E27FC236}">
                  <a16:creationId xmlns:a16="http://schemas.microsoft.com/office/drawing/2014/main" id="{50C7108E-27E4-473D-A8EC-79FBB57CA119}"/>
                </a:ext>
              </a:extLst>
            </p:cNvPr>
            <p:cNvPicPr>
              <a:picLocks noChangeAspect="1"/>
            </p:cNvPicPr>
            <p:nvPr/>
          </p:nvPicPr>
          <p:blipFill>
            <a:blip r:embed="rId10">
              <a:clrChange>
                <a:clrFrom>
                  <a:srgbClr val="FFFFFF"/>
                </a:clrFrom>
                <a:clrTo>
                  <a:srgbClr val="FFFFFF">
                    <a:alpha val="0"/>
                  </a:srgbClr>
                </a:clrTo>
              </a:clrChange>
              <a:duotone>
                <a:schemeClr val="accent1">
                  <a:shade val="45000"/>
                  <a:satMod val="135000"/>
                </a:schemeClr>
                <a:prstClr val="white"/>
              </a:duotone>
            </a:blip>
            <a:stretch>
              <a:fillRect/>
            </a:stretch>
          </p:blipFill>
          <p:spPr>
            <a:xfrm>
              <a:off x="9590377" y="5181243"/>
              <a:ext cx="78779" cy="161426"/>
            </a:xfrm>
            <a:prstGeom prst="rect">
              <a:avLst/>
            </a:prstGeom>
          </p:spPr>
        </p:pic>
        <p:sp>
          <p:nvSpPr>
            <p:cNvPr id="48" name="Eingekerbter Richtungspfeil 21">
              <a:extLst>
                <a:ext uri="{FF2B5EF4-FFF2-40B4-BE49-F238E27FC236}">
                  <a16:creationId xmlns:a16="http://schemas.microsoft.com/office/drawing/2014/main" id="{891D20B4-9A1F-4F82-83E6-322A1B7EC86B}"/>
                </a:ext>
              </a:extLst>
            </p:cNvPr>
            <p:cNvSpPr/>
            <p:nvPr/>
          </p:nvSpPr>
          <p:spPr>
            <a:xfrm rot="5400000">
              <a:off x="8993464" y="4181414"/>
              <a:ext cx="234861" cy="234861"/>
            </a:xfrm>
            <a:prstGeom prst="chevron">
              <a:avLst/>
            </a:prstGeom>
            <a:solidFill>
              <a:srgbClr val="6C36A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49" name="Eingekerbter Richtungspfeil 22">
              <a:extLst>
                <a:ext uri="{FF2B5EF4-FFF2-40B4-BE49-F238E27FC236}">
                  <a16:creationId xmlns:a16="http://schemas.microsoft.com/office/drawing/2014/main" id="{BB50C6DB-FC1F-4C0E-9A20-F097D9A8A0D2}"/>
                </a:ext>
              </a:extLst>
            </p:cNvPr>
            <p:cNvSpPr/>
            <p:nvPr/>
          </p:nvSpPr>
          <p:spPr>
            <a:xfrm rot="5400000">
              <a:off x="9019507" y="4357222"/>
              <a:ext cx="182775" cy="182775"/>
            </a:xfrm>
            <a:prstGeom prst="chevron">
              <a:avLst/>
            </a:prstGeom>
            <a:solidFill>
              <a:srgbClr val="92D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51" name="Eingekerbter Richtungspfeil 23">
              <a:extLst>
                <a:ext uri="{FF2B5EF4-FFF2-40B4-BE49-F238E27FC236}">
                  <a16:creationId xmlns:a16="http://schemas.microsoft.com/office/drawing/2014/main" id="{87D40E1B-380F-4FCC-B982-67E26400C0A0}"/>
                </a:ext>
              </a:extLst>
            </p:cNvPr>
            <p:cNvSpPr/>
            <p:nvPr/>
          </p:nvSpPr>
          <p:spPr>
            <a:xfrm rot="5400000">
              <a:off x="9036670" y="4499373"/>
              <a:ext cx="153333" cy="153333"/>
            </a:xfrm>
            <a:prstGeom prst="chevron">
              <a:avLst/>
            </a:prstGeom>
            <a:solidFill>
              <a:srgbClr val="6C36A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52" name="Eingekerbter Richtungspfeil 24">
              <a:extLst>
                <a:ext uri="{FF2B5EF4-FFF2-40B4-BE49-F238E27FC236}">
                  <a16:creationId xmlns:a16="http://schemas.microsoft.com/office/drawing/2014/main" id="{F9585A33-DFEB-4A0A-8EB4-32ECAD999B47}"/>
                </a:ext>
              </a:extLst>
            </p:cNvPr>
            <p:cNvSpPr/>
            <p:nvPr/>
          </p:nvSpPr>
          <p:spPr>
            <a:xfrm rot="5400000">
              <a:off x="9042459" y="4616904"/>
              <a:ext cx="136873" cy="136873"/>
            </a:xfrm>
            <a:prstGeom prst="chevron">
              <a:avLst/>
            </a:prstGeom>
            <a:solidFill>
              <a:srgbClr val="92D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53" name="Eingekerbter Richtungspfeil 25">
              <a:extLst>
                <a:ext uri="{FF2B5EF4-FFF2-40B4-BE49-F238E27FC236}">
                  <a16:creationId xmlns:a16="http://schemas.microsoft.com/office/drawing/2014/main" id="{826DB7E6-3086-4544-943C-26A8CE2FD1A6}"/>
                </a:ext>
              </a:extLst>
            </p:cNvPr>
            <p:cNvSpPr/>
            <p:nvPr/>
          </p:nvSpPr>
          <p:spPr>
            <a:xfrm rot="5400000">
              <a:off x="9060069" y="4727788"/>
              <a:ext cx="99580" cy="99580"/>
            </a:xfrm>
            <a:prstGeom prst="chevron">
              <a:avLst/>
            </a:prstGeom>
            <a:solidFill>
              <a:srgbClr val="6C36A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54" name="Rechteck 53">
              <a:extLst>
                <a:ext uri="{FF2B5EF4-FFF2-40B4-BE49-F238E27FC236}">
                  <a16:creationId xmlns:a16="http://schemas.microsoft.com/office/drawing/2014/main" id="{50E389E5-0774-4AFD-9249-BE681D585114}"/>
                </a:ext>
              </a:extLst>
            </p:cNvPr>
            <p:cNvSpPr/>
            <p:nvPr/>
          </p:nvSpPr>
          <p:spPr>
            <a:xfrm>
              <a:off x="10355734" y="5282051"/>
              <a:ext cx="1152625" cy="675987"/>
            </a:xfrm>
            <a:prstGeom prst="rect">
              <a:avLst/>
            </a:prstGeom>
          </p:spPr>
          <p:txBody>
            <a:bodyPr wrap="square">
              <a:spAutoFit/>
            </a:bodyPr>
            <a:lstStyle/>
            <a:p>
              <a:pPr algn="ctr">
                <a:defRPr/>
              </a:pPr>
              <a:r>
                <a:rPr lang="de-DE" sz="800" kern="0" dirty="0">
                  <a:latin typeface="Calibri Light" panose="020F0302020204030204" pitchFamily="34" charset="0"/>
                </a:rPr>
                <a:t>Cancer </a:t>
              </a:r>
              <a:br>
                <a:rPr lang="de-DE" sz="800" kern="0" dirty="0">
                  <a:latin typeface="Calibri Light" panose="020F0302020204030204" pitchFamily="34" charset="0"/>
                </a:rPr>
              </a:br>
              <a:r>
                <a:rPr lang="de-DE" sz="800" kern="0" dirty="0" err="1">
                  <a:latin typeface="Calibri Light" panose="020F0302020204030204" pitchFamily="34" charset="0"/>
                </a:rPr>
                <a:t>cell</a:t>
              </a:r>
              <a:endParaRPr lang="de-DE" sz="800" kern="0" dirty="0">
                <a:latin typeface="Calibri Light" panose="020F0302020204030204" pitchFamily="34" charset="0"/>
              </a:endParaRPr>
            </a:p>
          </p:txBody>
        </p:sp>
        <p:cxnSp>
          <p:nvCxnSpPr>
            <p:cNvPr id="55" name="Gerader Verbinder 40">
              <a:extLst>
                <a:ext uri="{FF2B5EF4-FFF2-40B4-BE49-F238E27FC236}">
                  <a16:creationId xmlns:a16="http://schemas.microsoft.com/office/drawing/2014/main" id="{00E94905-20CA-411C-AE02-F17283AF3BC1}"/>
                </a:ext>
              </a:extLst>
            </p:cNvPr>
            <p:cNvCxnSpPr/>
            <p:nvPr/>
          </p:nvCxnSpPr>
          <p:spPr>
            <a:xfrm>
              <a:off x="9211446" y="4916300"/>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56" name="Gerader Verbinder 46">
              <a:extLst>
                <a:ext uri="{FF2B5EF4-FFF2-40B4-BE49-F238E27FC236}">
                  <a16:creationId xmlns:a16="http://schemas.microsoft.com/office/drawing/2014/main" id="{066A8518-94FE-4E12-A5A6-81DA6885B635}"/>
                </a:ext>
              </a:extLst>
            </p:cNvPr>
            <p:cNvCxnSpPr/>
            <p:nvPr/>
          </p:nvCxnSpPr>
          <p:spPr>
            <a:xfrm>
              <a:off x="9686773" y="3310438"/>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57" name="Gerader Verbinder 47">
              <a:extLst>
                <a:ext uri="{FF2B5EF4-FFF2-40B4-BE49-F238E27FC236}">
                  <a16:creationId xmlns:a16="http://schemas.microsoft.com/office/drawing/2014/main" id="{5687ADBC-6D30-49AC-94F4-974E8A087554}"/>
                </a:ext>
              </a:extLst>
            </p:cNvPr>
            <p:cNvCxnSpPr/>
            <p:nvPr/>
          </p:nvCxnSpPr>
          <p:spPr>
            <a:xfrm flipH="1">
              <a:off x="10265734" y="5449757"/>
              <a:ext cx="180000" cy="0"/>
            </a:xfrm>
            <a:prstGeom prst="line">
              <a:avLst/>
            </a:prstGeom>
            <a:ln>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58" name="Rechteck 57">
              <a:extLst>
                <a:ext uri="{FF2B5EF4-FFF2-40B4-BE49-F238E27FC236}">
                  <a16:creationId xmlns:a16="http://schemas.microsoft.com/office/drawing/2014/main" id="{B49AAFA5-2B52-4656-91B2-70BB1883B138}"/>
                </a:ext>
              </a:extLst>
            </p:cNvPr>
            <p:cNvSpPr/>
            <p:nvPr/>
          </p:nvSpPr>
          <p:spPr>
            <a:xfrm>
              <a:off x="9142523" y="4480508"/>
              <a:ext cx="1698304" cy="675987"/>
            </a:xfrm>
            <a:prstGeom prst="rect">
              <a:avLst/>
            </a:prstGeom>
          </p:spPr>
          <p:txBody>
            <a:bodyPr wrap="square">
              <a:spAutoFit/>
            </a:bodyPr>
            <a:lstStyle/>
            <a:p>
              <a:pPr algn="ctr">
                <a:defRPr/>
              </a:pPr>
              <a:r>
                <a:rPr lang="de-DE" sz="800" kern="0" dirty="0" err="1">
                  <a:latin typeface="Calibri Light" panose="020F0302020204030204" pitchFamily="34" charset="0"/>
                </a:rPr>
                <a:t>Molecular</a:t>
              </a:r>
              <a:r>
                <a:rPr lang="de-DE" sz="800" kern="0" dirty="0">
                  <a:latin typeface="Calibri Light" panose="020F0302020204030204" pitchFamily="34" charset="0"/>
                </a:rPr>
                <a:t> </a:t>
              </a:r>
              <a:br>
                <a:rPr lang="de-DE" sz="800" kern="0" dirty="0">
                  <a:latin typeface="Calibri Light" panose="020F0302020204030204" pitchFamily="34" charset="0"/>
                </a:rPr>
              </a:br>
              <a:r>
                <a:rPr lang="de-DE" sz="800" kern="0" dirty="0" err="1">
                  <a:latin typeface="Calibri Light" panose="020F0302020204030204" pitchFamily="34" charset="0"/>
                </a:rPr>
                <a:t>target</a:t>
              </a:r>
              <a:endParaRPr lang="de-DE" sz="800" kern="0" dirty="0">
                <a:latin typeface="Calibri Light" panose="020F0302020204030204" pitchFamily="34" charset="0"/>
              </a:endParaRPr>
            </a:p>
          </p:txBody>
        </p:sp>
      </p:grpSp>
    </p:spTree>
    <p:extLst>
      <p:ext uri="{BB962C8B-B14F-4D97-AF65-F5344CB8AC3E}">
        <p14:creationId xmlns:p14="http://schemas.microsoft.com/office/powerpoint/2010/main" val="15295106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par>
                                <p:cTn id="15" presetID="3" presetClass="entr" presetSubtype="1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676202" y="999336"/>
            <a:ext cx="253947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W</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448429"/>
            <a:ext cx="2220508" cy="830997"/>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hat is </a:t>
            </a:r>
            <a:r>
              <a:rPr lang="en-US" sz="2400" b="1" dirty="0" err="1">
                <a:solidFill>
                  <a:srgbClr val="FFFFFF">
                    <a:lumMod val="90000"/>
                    <a:lumOff val="10000"/>
                  </a:srgbClr>
                </a:solidFill>
                <a:latin typeface="Century Gothic"/>
              </a:rPr>
              <a:t>theranostics</a:t>
            </a:r>
            <a:r>
              <a:rPr lang="en-US" sz="2400" b="1" dirty="0">
                <a:solidFill>
                  <a:srgbClr val="FFFFFF">
                    <a:lumMod val="90000"/>
                    <a:lumOff val="10000"/>
                  </a:srgbClr>
                </a:solidFill>
                <a:latin typeface="Century Gothic"/>
              </a:rPr>
              <a: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Combination of diagnosis and therapy</a:t>
            </a:r>
          </a:p>
          <a:p>
            <a:pPr defTabSz="228554"/>
            <a:r>
              <a:rPr lang="en-US" sz="900" dirty="0">
                <a:solidFill>
                  <a:srgbClr val="FFFFFF"/>
                </a:solidFill>
              </a:rPr>
              <a:t>Shared molecular targeting vector</a:t>
            </a:r>
          </a:p>
          <a:p>
            <a:pPr defTabSz="228554"/>
            <a:r>
              <a:rPr lang="en-US" sz="900" dirty="0">
                <a:solidFill>
                  <a:srgbClr val="FFFFFF"/>
                </a:solidFill>
              </a:rPr>
              <a:t>Enables patient selection and therapy monitoring</a:t>
            </a:r>
          </a:p>
          <a:p>
            <a:pPr defTabSz="228554"/>
            <a:r>
              <a:rPr lang="en-US" sz="900" dirty="0">
                <a:solidFill>
                  <a:srgbClr val="FFFFFF"/>
                </a:solidFill>
              </a:rPr>
              <a:t>Cornerstone of precision nuclear medicine</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88" name="Textfeld 87"/>
          <p:cNvSpPr txBox="1"/>
          <p:nvPr/>
        </p:nvSpPr>
        <p:spPr>
          <a:xfrm>
            <a:off x="4007768" y="764704"/>
            <a:ext cx="7344816" cy="1323439"/>
          </a:xfrm>
          <a:prstGeom prst="rect">
            <a:avLst/>
          </a:prstGeom>
          <a:noFill/>
        </p:spPr>
        <p:txBody>
          <a:bodyPr wrap="square" rtlCol="0">
            <a:spAutoFit/>
          </a:bodyPr>
          <a:lstStyle/>
          <a:p>
            <a:pPr algn="ctr"/>
            <a:r>
              <a:rPr lang="de-DE" sz="3200" b="1" u="sng" dirty="0" err="1"/>
              <a:t>Theranostics</a:t>
            </a:r>
            <a:endParaRPr lang="de-DE" sz="3200" b="1" u="sng" dirty="0"/>
          </a:p>
          <a:p>
            <a:pPr algn="ctr"/>
            <a:r>
              <a:rPr lang="de-DE" sz="2400" dirty="0"/>
              <a:t>Pairs </a:t>
            </a:r>
            <a:r>
              <a:rPr lang="de-DE" sz="2400" dirty="0" err="1"/>
              <a:t>of</a:t>
            </a:r>
            <a:r>
              <a:rPr lang="de-DE" sz="2400" dirty="0"/>
              <a:t> </a:t>
            </a:r>
            <a:r>
              <a:rPr lang="de-DE" sz="2400" dirty="0" err="1"/>
              <a:t>diagnostic</a:t>
            </a:r>
            <a:r>
              <a:rPr lang="de-DE" sz="2400" dirty="0"/>
              <a:t> </a:t>
            </a:r>
            <a:r>
              <a:rPr lang="de-DE" sz="2400" dirty="0" err="1"/>
              <a:t>and</a:t>
            </a:r>
            <a:r>
              <a:rPr lang="de-DE" sz="2400" dirty="0"/>
              <a:t> </a:t>
            </a:r>
            <a:r>
              <a:rPr lang="de-DE" sz="2400" dirty="0" err="1"/>
              <a:t>therapeutic</a:t>
            </a:r>
            <a:r>
              <a:rPr lang="de-DE" sz="2400" dirty="0"/>
              <a:t> </a:t>
            </a:r>
            <a:r>
              <a:rPr lang="de-DE" sz="2400" dirty="0" err="1"/>
              <a:t>molecules</a:t>
            </a:r>
            <a:r>
              <a:rPr lang="de-DE" sz="2400" dirty="0"/>
              <a:t> </a:t>
            </a:r>
            <a:r>
              <a:rPr lang="de-DE" sz="2400" dirty="0" err="1"/>
              <a:t>with</a:t>
            </a:r>
            <a:r>
              <a:rPr lang="de-DE" sz="2400" dirty="0"/>
              <a:t> </a:t>
            </a:r>
            <a:r>
              <a:rPr lang="de-DE" sz="2400" dirty="0" err="1"/>
              <a:t>common</a:t>
            </a:r>
            <a:r>
              <a:rPr lang="de-DE" sz="2400" dirty="0"/>
              <a:t> </a:t>
            </a:r>
            <a:r>
              <a:rPr lang="de-DE" sz="2400" dirty="0" err="1"/>
              <a:t>structure</a:t>
            </a:r>
            <a:r>
              <a:rPr lang="de-DE" sz="2400" dirty="0"/>
              <a:t> </a:t>
            </a:r>
            <a:r>
              <a:rPr lang="de-DE" sz="2400" dirty="0" err="1"/>
              <a:t>and</a:t>
            </a:r>
            <a:r>
              <a:rPr lang="de-DE" sz="2400" dirty="0"/>
              <a:t> </a:t>
            </a:r>
            <a:r>
              <a:rPr lang="de-DE" sz="2400" dirty="0" err="1"/>
              <a:t>disease-associated</a:t>
            </a:r>
            <a:r>
              <a:rPr lang="de-DE" sz="2400" dirty="0"/>
              <a:t> </a:t>
            </a:r>
            <a:r>
              <a:rPr lang="de-DE" sz="2400" dirty="0" err="1"/>
              <a:t>target</a:t>
            </a:r>
            <a:endParaRPr lang="de-DE" sz="2400" dirty="0"/>
          </a:p>
        </p:txBody>
      </p:sp>
      <p:grpSp>
        <p:nvGrpSpPr>
          <p:cNvPr id="177" name="Gruppieren 176"/>
          <p:cNvGrpSpPr/>
          <p:nvPr/>
        </p:nvGrpSpPr>
        <p:grpSpPr>
          <a:xfrm>
            <a:off x="1601630" y="4255069"/>
            <a:ext cx="2160240" cy="1915444"/>
            <a:chOff x="7948661" y="3008989"/>
            <a:chExt cx="3559698" cy="3156315"/>
          </a:xfrm>
        </p:grpSpPr>
        <p:pic>
          <p:nvPicPr>
            <p:cNvPr id="129" name="Grafik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6432" y="4046871"/>
              <a:ext cx="144000" cy="144000"/>
            </a:xfrm>
            <a:prstGeom prst="rect">
              <a:avLst/>
            </a:prstGeom>
          </p:spPr>
        </p:pic>
        <p:sp>
          <p:nvSpPr>
            <p:cNvPr id="130" name="Rechteck 129">
              <a:extLst>
                <a:ext uri="{FF2B5EF4-FFF2-40B4-BE49-F238E27FC236}">
                  <a16:creationId xmlns:a16="http://schemas.microsoft.com/office/drawing/2014/main" id="{9D6A591E-5943-4252-9314-930273AC22CD}"/>
                </a:ext>
              </a:extLst>
            </p:cNvPr>
            <p:cNvSpPr/>
            <p:nvPr/>
          </p:nvSpPr>
          <p:spPr>
            <a:xfrm>
              <a:off x="9782175" y="3122547"/>
              <a:ext cx="1228864" cy="675987"/>
            </a:xfrm>
            <a:prstGeom prst="rect">
              <a:avLst/>
            </a:prstGeom>
          </p:spPr>
          <p:txBody>
            <a:bodyPr wrap="square">
              <a:spAutoFit/>
            </a:bodyPr>
            <a:lstStyle/>
            <a:p>
              <a:pPr algn="ctr">
                <a:defRPr/>
              </a:pPr>
              <a:r>
                <a:rPr lang="de-DE" sz="800" kern="0" dirty="0">
                  <a:latin typeface="Calibri Light" panose="020F0302020204030204" pitchFamily="34" charset="0"/>
                </a:rPr>
                <a:t>Target</a:t>
              </a:r>
              <a:br>
                <a:rPr lang="de-DE" sz="800" kern="0" dirty="0">
                  <a:latin typeface="Calibri Light" panose="020F0302020204030204" pitchFamily="34" charset="0"/>
                </a:rPr>
              </a:br>
              <a:r>
                <a:rPr lang="de-DE" sz="800" kern="0" dirty="0">
                  <a:latin typeface="Calibri Light" panose="020F0302020204030204" pitchFamily="34" charset="0"/>
                </a:rPr>
                <a:t> </a:t>
              </a:r>
              <a:r>
                <a:rPr lang="de-DE" sz="800" kern="0" dirty="0" err="1">
                  <a:latin typeface="Calibri Light" panose="020F0302020204030204" pitchFamily="34" charset="0"/>
                </a:rPr>
                <a:t>vector</a:t>
              </a:r>
              <a:endParaRPr lang="de-DE" sz="800" kern="0" dirty="0">
                <a:latin typeface="Calibri Light" panose="020F0302020204030204" pitchFamily="34" charset="0"/>
              </a:endParaRPr>
            </a:p>
          </p:txBody>
        </p:sp>
        <p:pic>
          <p:nvPicPr>
            <p:cNvPr id="131" name="Picture 7">
              <a:extLst>
                <a:ext uri="{FF2B5EF4-FFF2-40B4-BE49-F238E27FC236}">
                  <a16:creationId xmlns:a16="http://schemas.microsoft.com/office/drawing/2014/main" id="{EA83E377-A788-40AE-9176-6FA1E3C7F55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78066" y="3008989"/>
              <a:ext cx="2191305" cy="1562247"/>
            </a:xfrm>
            <a:prstGeom prst="rect">
              <a:avLst/>
            </a:prstGeom>
          </p:spPr>
        </p:pic>
        <p:pic>
          <p:nvPicPr>
            <p:cNvPr id="132" name="Grafik 131">
              <a:extLst>
                <a:ext uri="{FF2B5EF4-FFF2-40B4-BE49-F238E27FC236}">
                  <a16:creationId xmlns:a16="http://schemas.microsoft.com/office/drawing/2014/main" id="{0EC2ED92-ACE8-4B91-98C7-6F5DCF04A28E}"/>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1248" r="52886"/>
            <a:stretch/>
          </p:blipFill>
          <p:spPr>
            <a:xfrm rot="658460">
              <a:off x="7948661" y="4892625"/>
              <a:ext cx="793664" cy="984656"/>
            </a:xfrm>
            <a:prstGeom prst="rect">
              <a:avLst/>
            </a:prstGeom>
          </p:spPr>
        </p:pic>
        <p:pic>
          <p:nvPicPr>
            <p:cNvPr id="133" name="Grafik 132">
              <a:extLst>
                <a:ext uri="{FF2B5EF4-FFF2-40B4-BE49-F238E27FC236}">
                  <a16:creationId xmlns:a16="http://schemas.microsoft.com/office/drawing/2014/main" id="{3BA8EB49-CC08-4800-969B-31E99881C69D}"/>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8729764" y="4999898"/>
              <a:ext cx="816213" cy="984656"/>
            </a:xfrm>
            <a:prstGeom prst="rect">
              <a:avLst/>
            </a:prstGeom>
          </p:spPr>
        </p:pic>
        <p:pic>
          <p:nvPicPr>
            <p:cNvPr id="134" name="Grafik 133">
              <a:extLst>
                <a:ext uri="{FF2B5EF4-FFF2-40B4-BE49-F238E27FC236}">
                  <a16:creationId xmlns:a16="http://schemas.microsoft.com/office/drawing/2014/main" id="{E8D994BF-D251-43FB-83F1-DDA7368D5BE5}"/>
                </a:ext>
              </a:extLst>
            </p:cNvPr>
            <p:cNvPicPr>
              <a:picLocks noChangeAspect="1"/>
            </p:cNvPicPr>
            <p:nvPr/>
          </p:nvPicPr>
          <p:blipFill rotWithShape="1">
            <a:blip r:embed="rId5" cstate="print">
              <a:clrChange>
                <a:clrFrom>
                  <a:srgbClr val="C0C2D0"/>
                </a:clrFrom>
                <a:clrTo>
                  <a:srgbClr val="C0C2D0">
                    <a:alpha val="0"/>
                  </a:srgbClr>
                </a:clrTo>
              </a:clrChange>
              <a:extLst>
                <a:ext uri="{28A0092B-C50C-407E-A947-70E740481C1C}">
                  <a14:useLocalDpi xmlns:a14="http://schemas.microsoft.com/office/drawing/2010/main" val="0"/>
                </a:ext>
              </a:extLst>
            </a:blip>
            <a:srcRect l="50264"/>
            <a:stretch/>
          </p:blipFill>
          <p:spPr>
            <a:xfrm rot="658460">
              <a:off x="9494133" y="5161325"/>
              <a:ext cx="816213" cy="984656"/>
            </a:xfrm>
            <a:prstGeom prst="rect">
              <a:avLst/>
            </a:prstGeom>
          </p:spPr>
        </p:pic>
        <p:pic>
          <p:nvPicPr>
            <p:cNvPr id="135" name="Grafik 134">
              <a:extLst>
                <a:ext uri="{FF2B5EF4-FFF2-40B4-BE49-F238E27FC236}">
                  <a16:creationId xmlns:a16="http://schemas.microsoft.com/office/drawing/2014/main" id="{19B33286-DD3E-4696-93C1-27644B540F63}"/>
                </a:ext>
              </a:extLst>
            </p:cNvPr>
            <p:cNvPicPr>
              <a:picLocks noChangeAspect="1"/>
            </p:cNvPicPr>
            <p:nvPr/>
          </p:nvPicPr>
          <p:blipFill>
            <a:blip r:embed="rId6" cstate="print">
              <a:clrChange>
                <a:clrFrom>
                  <a:srgbClr val="C0C2D0"/>
                </a:clrFrom>
                <a:clrTo>
                  <a:srgbClr val="C0C2D0">
                    <a:alpha val="0"/>
                  </a:srgbClr>
                </a:clrTo>
              </a:clrChange>
              <a:extLst>
                <a:ext uri="{28A0092B-C50C-407E-A947-70E740481C1C}">
                  <a14:useLocalDpi xmlns:a14="http://schemas.microsoft.com/office/drawing/2010/main" val="0"/>
                </a:ext>
              </a:extLst>
            </a:blip>
            <a:stretch>
              <a:fillRect/>
            </a:stretch>
          </p:blipFill>
          <p:spPr>
            <a:xfrm rot="658460">
              <a:off x="8210433" y="5180648"/>
              <a:ext cx="1641095" cy="984656"/>
            </a:xfrm>
            <a:prstGeom prst="rect">
              <a:avLst/>
            </a:prstGeom>
          </p:spPr>
        </p:pic>
        <p:pic>
          <p:nvPicPr>
            <p:cNvPr id="136" name="Grafik 135">
              <a:extLst>
                <a:ext uri="{FF2B5EF4-FFF2-40B4-BE49-F238E27FC236}">
                  <a16:creationId xmlns:a16="http://schemas.microsoft.com/office/drawing/2014/main" id="{CAEF00B9-D209-417F-A519-5C92539E1F5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319661" y="4896972"/>
              <a:ext cx="110617" cy="226663"/>
            </a:xfrm>
            <a:prstGeom prst="rect">
              <a:avLst/>
            </a:prstGeom>
          </p:spPr>
        </p:pic>
        <p:pic>
          <p:nvPicPr>
            <p:cNvPr id="137" name="Grafik 136">
              <a:extLst>
                <a:ext uri="{FF2B5EF4-FFF2-40B4-BE49-F238E27FC236}">
                  <a16:creationId xmlns:a16="http://schemas.microsoft.com/office/drawing/2014/main" id="{B440E9B2-F253-46CD-8242-72DF1849B838}"/>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054555" y="4868997"/>
              <a:ext cx="110617" cy="226663"/>
            </a:xfrm>
            <a:prstGeom prst="rect">
              <a:avLst/>
            </a:prstGeom>
          </p:spPr>
        </p:pic>
        <p:pic>
          <p:nvPicPr>
            <p:cNvPr id="138" name="Grafik 137">
              <a:extLst>
                <a:ext uri="{FF2B5EF4-FFF2-40B4-BE49-F238E27FC236}">
                  <a16:creationId xmlns:a16="http://schemas.microsoft.com/office/drawing/2014/main" id="{01E05F06-FA02-466D-85F9-822AD3FD5E21}"/>
                </a:ext>
              </a:extLst>
            </p:cNvPr>
            <p:cNvPicPr>
              <a:picLocks noChangeAspect="1"/>
            </p:cNvPicPr>
            <p:nvPr/>
          </p:nvPicPr>
          <p:blipFill>
            <a:blip r:embed="rId7">
              <a:clrChange>
                <a:clrFrom>
                  <a:srgbClr val="FFFFFF"/>
                </a:clrFrom>
                <a:clrTo>
                  <a:srgbClr val="FFFFFF">
                    <a:alpha val="0"/>
                  </a:srgbClr>
                </a:clrTo>
              </a:clrChange>
              <a:duotone>
                <a:schemeClr val="accent5">
                  <a:shade val="45000"/>
                  <a:satMod val="135000"/>
                </a:schemeClr>
                <a:prstClr val="white"/>
              </a:duotone>
            </a:blip>
            <a:stretch>
              <a:fillRect/>
            </a:stretch>
          </p:blipFill>
          <p:spPr>
            <a:xfrm>
              <a:off x="8511610" y="5033445"/>
              <a:ext cx="82436" cy="168917"/>
            </a:xfrm>
            <a:prstGeom prst="rect">
              <a:avLst/>
            </a:prstGeom>
          </p:spPr>
        </p:pic>
        <p:pic>
          <p:nvPicPr>
            <p:cNvPr id="139" name="Grafik 138">
              <a:extLst>
                <a:ext uri="{FF2B5EF4-FFF2-40B4-BE49-F238E27FC236}">
                  <a16:creationId xmlns:a16="http://schemas.microsoft.com/office/drawing/2014/main" id="{BA2C7F50-6CC3-4E43-8E64-30E3175EFB8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39716" y="5366421"/>
              <a:ext cx="82436" cy="168918"/>
            </a:xfrm>
            <a:prstGeom prst="rect">
              <a:avLst/>
            </a:prstGeom>
          </p:spPr>
        </p:pic>
        <p:pic>
          <p:nvPicPr>
            <p:cNvPr id="140" name="Grafik 139">
              <a:extLst>
                <a:ext uri="{FF2B5EF4-FFF2-40B4-BE49-F238E27FC236}">
                  <a16:creationId xmlns:a16="http://schemas.microsoft.com/office/drawing/2014/main" id="{FD702448-DA56-4EE1-B5B1-0FB09AB43BB9}"/>
                </a:ext>
              </a:extLst>
            </p:cNvPr>
            <p:cNvPicPr>
              <a:picLocks noChangeAspect="1"/>
            </p:cNvPicPr>
            <p:nvPr/>
          </p:nvPicPr>
          <p:blipFill>
            <a:blip r:embed="rId7">
              <a:clrChange>
                <a:clrFrom>
                  <a:srgbClr val="FFFFFF"/>
                </a:clrFrom>
                <a:clrTo>
                  <a:srgbClr val="FFFFFF">
                    <a:alpha val="0"/>
                  </a:srgbClr>
                </a:clrTo>
              </a:clrChange>
              <a:duotone>
                <a:schemeClr val="accent4">
                  <a:shade val="45000"/>
                  <a:satMod val="135000"/>
                </a:schemeClr>
                <a:prstClr val="white"/>
              </a:duotone>
            </a:blip>
            <a:stretch>
              <a:fillRect/>
            </a:stretch>
          </p:blipFill>
          <p:spPr>
            <a:xfrm>
              <a:off x="8968252" y="5157873"/>
              <a:ext cx="82436" cy="168918"/>
            </a:xfrm>
            <a:prstGeom prst="rect">
              <a:avLst/>
            </a:prstGeom>
          </p:spPr>
        </p:pic>
        <p:pic>
          <p:nvPicPr>
            <p:cNvPr id="141" name="Grafik 140">
              <a:extLst>
                <a:ext uri="{FF2B5EF4-FFF2-40B4-BE49-F238E27FC236}">
                  <a16:creationId xmlns:a16="http://schemas.microsoft.com/office/drawing/2014/main" id="{8FFEEF1A-96E1-495A-A639-951D08EE9EA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831322" y="5190647"/>
              <a:ext cx="148381" cy="304046"/>
            </a:xfrm>
            <a:prstGeom prst="rect">
              <a:avLst/>
            </a:prstGeom>
          </p:spPr>
        </p:pic>
        <p:pic>
          <p:nvPicPr>
            <p:cNvPr id="142" name="Grafik 141">
              <a:extLst>
                <a:ext uri="{FF2B5EF4-FFF2-40B4-BE49-F238E27FC236}">
                  <a16:creationId xmlns:a16="http://schemas.microsoft.com/office/drawing/2014/main" id="{670F8792-4F1D-4EA2-BFC8-D81233056C2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78725" y="5198391"/>
              <a:ext cx="140822" cy="288557"/>
            </a:xfrm>
            <a:prstGeom prst="rect">
              <a:avLst/>
            </a:prstGeom>
          </p:spPr>
        </p:pic>
        <p:pic>
          <p:nvPicPr>
            <p:cNvPr id="143" name="Grafik 142">
              <a:extLst>
                <a:ext uri="{FF2B5EF4-FFF2-40B4-BE49-F238E27FC236}">
                  <a16:creationId xmlns:a16="http://schemas.microsoft.com/office/drawing/2014/main" id="{BDF2FD3E-921E-4E53-8052-726110C85E4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660193" y="5365096"/>
              <a:ext cx="140822" cy="288557"/>
            </a:xfrm>
            <a:prstGeom prst="rect">
              <a:avLst/>
            </a:prstGeom>
          </p:spPr>
        </p:pic>
        <p:pic>
          <p:nvPicPr>
            <p:cNvPr id="144" name="Grafik 143">
              <a:extLst>
                <a:ext uri="{FF2B5EF4-FFF2-40B4-BE49-F238E27FC236}">
                  <a16:creationId xmlns:a16="http://schemas.microsoft.com/office/drawing/2014/main" id="{01B386D3-01C2-4DA6-8B1F-B1E5E661885A}"/>
                </a:ext>
              </a:extLst>
            </p:cNvPr>
            <p:cNvPicPr>
              <a:picLocks noChangeAspect="1"/>
            </p:cNvPicPr>
            <p:nvPr/>
          </p:nvPicPr>
          <p:blipFill>
            <a:blip r:embed="rId7">
              <a:clrChange>
                <a:clrFrom>
                  <a:srgbClr val="FFFFFF"/>
                </a:clrFrom>
                <a:clrTo>
                  <a:srgbClr val="FFFFFF">
                    <a:alpha val="0"/>
                  </a:srgbClr>
                </a:clrTo>
              </a:clrChange>
              <a:duotone>
                <a:schemeClr val="accent1">
                  <a:shade val="45000"/>
                  <a:satMod val="135000"/>
                </a:schemeClr>
                <a:prstClr val="white"/>
              </a:duotone>
            </a:blip>
            <a:stretch>
              <a:fillRect/>
            </a:stretch>
          </p:blipFill>
          <p:spPr>
            <a:xfrm>
              <a:off x="9590377" y="5181243"/>
              <a:ext cx="78779" cy="161426"/>
            </a:xfrm>
            <a:prstGeom prst="rect">
              <a:avLst/>
            </a:prstGeom>
          </p:spPr>
        </p:pic>
        <p:sp>
          <p:nvSpPr>
            <p:cNvPr id="145" name="Eingekerbter Richtungspfeil 21">
              <a:extLst>
                <a:ext uri="{FF2B5EF4-FFF2-40B4-BE49-F238E27FC236}">
                  <a16:creationId xmlns:a16="http://schemas.microsoft.com/office/drawing/2014/main" id="{98E1EE18-046C-4089-BB2B-0CA31F49DD0E}"/>
                </a:ext>
              </a:extLst>
            </p:cNvPr>
            <p:cNvSpPr/>
            <p:nvPr/>
          </p:nvSpPr>
          <p:spPr>
            <a:xfrm rot="5400000">
              <a:off x="8993464" y="4181414"/>
              <a:ext cx="234861" cy="234861"/>
            </a:xfrm>
            <a:prstGeom prst="chevron">
              <a:avLst/>
            </a:prstGeom>
            <a:solidFill>
              <a:srgbClr val="6C36A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6" name="Eingekerbter Richtungspfeil 22">
              <a:extLst>
                <a:ext uri="{FF2B5EF4-FFF2-40B4-BE49-F238E27FC236}">
                  <a16:creationId xmlns:a16="http://schemas.microsoft.com/office/drawing/2014/main" id="{ABAD327C-42F9-4E89-83CE-F2318BC0DF46}"/>
                </a:ext>
              </a:extLst>
            </p:cNvPr>
            <p:cNvSpPr/>
            <p:nvPr/>
          </p:nvSpPr>
          <p:spPr>
            <a:xfrm rot="5400000">
              <a:off x="9019507" y="4357222"/>
              <a:ext cx="182775" cy="182775"/>
            </a:xfrm>
            <a:prstGeom prst="chevron">
              <a:avLst/>
            </a:prstGeom>
            <a:solidFill>
              <a:srgbClr val="92D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7" name="Eingekerbter Richtungspfeil 23">
              <a:extLst>
                <a:ext uri="{FF2B5EF4-FFF2-40B4-BE49-F238E27FC236}">
                  <a16:creationId xmlns:a16="http://schemas.microsoft.com/office/drawing/2014/main" id="{98A361EA-2011-409F-A016-CD5C9F7D01D7}"/>
                </a:ext>
              </a:extLst>
            </p:cNvPr>
            <p:cNvSpPr/>
            <p:nvPr/>
          </p:nvSpPr>
          <p:spPr>
            <a:xfrm rot="5400000">
              <a:off x="9036670" y="4499373"/>
              <a:ext cx="153333" cy="153333"/>
            </a:xfrm>
            <a:prstGeom prst="chevron">
              <a:avLst/>
            </a:prstGeom>
            <a:solidFill>
              <a:srgbClr val="6C36A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8" name="Eingekerbter Richtungspfeil 24">
              <a:extLst>
                <a:ext uri="{FF2B5EF4-FFF2-40B4-BE49-F238E27FC236}">
                  <a16:creationId xmlns:a16="http://schemas.microsoft.com/office/drawing/2014/main" id="{712A8890-EA1E-4D35-8842-587E17F22F32}"/>
                </a:ext>
              </a:extLst>
            </p:cNvPr>
            <p:cNvSpPr/>
            <p:nvPr/>
          </p:nvSpPr>
          <p:spPr>
            <a:xfrm rot="5400000">
              <a:off x="9042459" y="4616904"/>
              <a:ext cx="136873" cy="136873"/>
            </a:xfrm>
            <a:prstGeom prst="chevron">
              <a:avLst/>
            </a:prstGeom>
            <a:solidFill>
              <a:srgbClr val="92D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49" name="Eingekerbter Richtungspfeil 25">
              <a:extLst>
                <a:ext uri="{FF2B5EF4-FFF2-40B4-BE49-F238E27FC236}">
                  <a16:creationId xmlns:a16="http://schemas.microsoft.com/office/drawing/2014/main" id="{8E44C127-F340-47A9-A5FC-1D5BE87FDA2E}"/>
                </a:ext>
              </a:extLst>
            </p:cNvPr>
            <p:cNvSpPr/>
            <p:nvPr/>
          </p:nvSpPr>
          <p:spPr>
            <a:xfrm rot="5400000">
              <a:off x="9060069" y="4727788"/>
              <a:ext cx="99580" cy="99580"/>
            </a:xfrm>
            <a:prstGeom prst="chevron">
              <a:avLst/>
            </a:prstGeom>
            <a:solidFill>
              <a:srgbClr val="6C36A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defRPr/>
              </a:pPr>
              <a:endParaRPr lang="de-DE" kern="0" dirty="0" err="1">
                <a:solidFill>
                  <a:schemeClr val="tx1"/>
                </a:solidFill>
                <a:latin typeface="Calibri"/>
              </a:endParaRPr>
            </a:p>
          </p:txBody>
        </p:sp>
        <p:sp>
          <p:nvSpPr>
            <p:cNvPr id="160" name="Rechteck 159">
              <a:extLst>
                <a:ext uri="{FF2B5EF4-FFF2-40B4-BE49-F238E27FC236}">
                  <a16:creationId xmlns:a16="http://schemas.microsoft.com/office/drawing/2014/main" id="{CF4C67F0-6EC7-4C4A-8329-1E77CCD3D1CB}"/>
                </a:ext>
              </a:extLst>
            </p:cNvPr>
            <p:cNvSpPr/>
            <p:nvPr/>
          </p:nvSpPr>
          <p:spPr>
            <a:xfrm>
              <a:off x="10355734" y="5282051"/>
              <a:ext cx="1152625" cy="675987"/>
            </a:xfrm>
            <a:prstGeom prst="rect">
              <a:avLst/>
            </a:prstGeom>
          </p:spPr>
          <p:txBody>
            <a:bodyPr wrap="square">
              <a:spAutoFit/>
            </a:bodyPr>
            <a:lstStyle/>
            <a:p>
              <a:pPr algn="ctr">
                <a:defRPr/>
              </a:pPr>
              <a:r>
                <a:rPr lang="de-DE" sz="800" kern="0" dirty="0">
                  <a:latin typeface="Calibri Light" panose="020F0302020204030204" pitchFamily="34" charset="0"/>
                </a:rPr>
                <a:t>Cancer </a:t>
              </a:r>
              <a:br>
                <a:rPr lang="de-DE" sz="800" kern="0" dirty="0">
                  <a:latin typeface="Calibri Light" panose="020F0302020204030204" pitchFamily="34" charset="0"/>
                </a:rPr>
              </a:br>
              <a:r>
                <a:rPr lang="de-DE" sz="800" kern="0" dirty="0" err="1">
                  <a:latin typeface="Calibri Light" panose="020F0302020204030204" pitchFamily="34" charset="0"/>
                </a:rPr>
                <a:t>cell</a:t>
              </a:r>
              <a:endParaRPr lang="de-DE" sz="800" kern="0" dirty="0">
                <a:latin typeface="Calibri Light" panose="020F0302020204030204" pitchFamily="34" charset="0"/>
              </a:endParaRPr>
            </a:p>
          </p:txBody>
        </p:sp>
        <p:cxnSp>
          <p:nvCxnSpPr>
            <p:cNvPr id="161" name="Gerader Verbinder 40">
              <a:extLst>
                <a:ext uri="{FF2B5EF4-FFF2-40B4-BE49-F238E27FC236}">
                  <a16:creationId xmlns:a16="http://schemas.microsoft.com/office/drawing/2014/main" id="{DEFB219B-13C0-49D9-8883-1FE20E52AB8A}"/>
                </a:ext>
              </a:extLst>
            </p:cNvPr>
            <p:cNvCxnSpPr/>
            <p:nvPr/>
          </p:nvCxnSpPr>
          <p:spPr>
            <a:xfrm>
              <a:off x="9211446" y="4916300"/>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67" name="Gerader Verbinder 46">
              <a:extLst>
                <a:ext uri="{FF2B5EF4-FFF2-40B4-BE49-F238E27FC236}">
                  <a16:creationId xmlns:a16="http://schemas.microsoft.com/office/drawing/2014/main" id="{B1192753-4EDD-403F-A393-B923AE90ED5B}"/>
                </a:ext>
              </a:extLst>
            </p:cNvPr>
            <p:cNvCxnSpPr/>
            <p:nvPr/>
          </p:nvCxnSpPr>
          <p:spPr>
            <a:xfrm>
              <a:off x="9686773" y="3310438"/>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68" name="Gerader Verbinder 47">
              <a:extLst>
                <a:ext uri="{FF2B5EF4-FFF2-40B4-BE49-F238E27FC236}">
                  <a16:creationId xmlns:a16="http://schemas.microsoft.com/office/drawing/2014/main" id="{D59FCE4F-23AA-4E99-A898-4E4966408B84}"/>
                </a:ext>
              </a:extLst>
            </p:cNvPr>
            <p:cNvCxnSpPr/>
            <p:nvPr/>
          </p:nvCxnSpPr>
          <p:spPr>
            <a:xfrm flipH="1">
              <a:off x="10265734" y="5449757"/>
              <a:ext cx="180000" cy="0"/>
            </a:xfrm>
            <a:prstGeom prst="line">
              <a:avLst/>
            </a:prstGeom>
            <a:ln>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Rechteck 168">
              <a:extLst>
                <a:ext uri="{FF2B5EF4-FFF2-40B4-BE49-F238E27FC236}">
                  <a16:creationId xmlns:a16="http://schemas.microsoft.com/office/drawing/2014/main" id="{28C6488D-0316-4AB3-B2BF-A13E81A48688}"/>
                </a:ext>
              </a:extLst>
            </p:cNvPr>
            <p:cNvSpPr/>
            <p:nvPr/>
          </p:nvSpPr>
          <p:spPr>
            <a:xfrm>
              <a:off x="9142523" y="4480508"/>
              <a:ext cx="1698304" cy="675987"/>
            </a:xfrm>
            <a:prstGeom prst="rect">
              <a:avLst/>
            </a:prstGeom>
          </p:spPr>
          <p:txBody>
            <a:bodyPr wrap="square">
              <a:spAutoFit/>
            </a:bodyPr>
            <a:lstStyle/>
            <a:p>
              <a:pPr algn="ctr">
                <a:defRPr/>
              </a:pPr>
              <a:r>
                <a:rPr lang="de-DE" sz="800" kern="0" dirty="0" err="1">
                  <a:latin typeface="Calibri Light" panose="020F0302020204030204" pitchFamily="34" charset="0"/>
                </a:rPr>
                <a:t>Molecular</a:t>
              </a:r>
              <a:r>
                <a:rPr lang="de-DE" sz="800" kern="0" dirty="0">
                  <a:latin typeface="Calibri Light" panose="020F0302020204030204" pitchFamily="34" charset="0"/>
                </a:rPr>
                <a:t> </a:t>
              </a:r>
              <a:br>
                <a:rPr lang="de-DE" sz="800" kern="0" dirty="0">
                  <a:latin typeface="Calibri Light" panose="020F0302020204030204" pitchFamily="34" charset="0"/>
                </a:rPr>
              </a:br>
              <a:r>
                <a:rPr lang="de-DE" sz="800" kern="0" dirty="0" err="1">
                  <a:latin typeface="Calibri Light" panose="020F0302020204030204" pitchFamily="34" charset="0"/>
                </a:rPr>
                <a:t>target</a:t>
              </a:r>
              <a:endParaRPr lang="de-DE" sz="800" kern="0" dirty="0">
                <a:latin typeface="Calibri Light" panose="020F0302020204030204" pitchFamily="34" charset="0"/>
              </a:endParaRPr>
            </a:p>
          </p:txBody>
        </p:sp>
      </p:grpSp>
      <p:grpSp>
        <p:nvGrpSpPr>
          <p:cNvPr id="3" name="Gruppieren 2"/>
          <p:cNvGrpSpPr/>
          <p:nvPr/>
        </p:nvGrpSpPr>
        <p:grpSpPr>
          <a:xfrm>
            <a:off x="-7158751" y="2328785"/>
            <a:ext cx="3961921" cy="3176860"/>
            <a:chOff x="4392186" y="2302272"/>
            <a:chExt cx="3961921" cy="3176860"/>
          </a:xfrm>
        </p:grpSpPr>
        <p:grpSp>
          <p:nvGrpSpPr>
            <p:cNvPr id="178" name="Gruppieren 177"/>
            <p:cNvGrpSpPr/>
            <p:nvPr/>
          </p:nvGrpSpPr>
          <p:grpSpPr>
            <a:xfrm>
              <a:off x="4392186" y="2492896"/>
              <a:ext cx="3961921" cy="2986236"/>
              <a:chOff x="4439816" y="2492896"/>
              <a:chExt cx="3961921" cy="2986236"/>
            </a:xfrm>
          </p:grpSpPr>
          <p:cxnSp>
            <p:nvCxnSpPr>
              <p:cNvPr id="166" name="Gerader Verbinder 45">
                <a:extLst>
                  <a:ext uri="{FF2B5EF4-FFF2-40B4-BE49-F238E27FC236}">
                    <a16:creationId xmlns:a16="http://schemas.microsoft.com/office/drawing/2014/main" id="{40866328-440E-4D15-85FA-F866055249F5}"/>
                  </a:ext>
                </a:extLst>
              </p:cNvPr>
              <p:cNvCxnSpPr/>
              <p:nvPr/>
            </p:nvCxnSpPr>
            <p:spPr>
              <a:xfrm>
                <a:off x="7501737" y="3699249"/>
                <a:ext cx="900000" cy="0"/>
              </a:xfrm>
              <a:prstGeom prst="line">
                <a:avLst/>
              </a:prstGeom>
              <a:ln w="22225">
                <a:solidFill>
                  <a:schemeClr val="bg2"/>
                </a:solidFill>
                <a:headEnd type="none" w="sm" len="sm"/>
                <a:tailEnd type="triangle"/>
              </a:ln>
            </p:spPr>
            <p:style>
              <a:lnRef idx="1">
                <a:schemeClr val="accent1"/>
              </a:lnRef>
              <a:fillRef idx="0">
                <a:schemeClr val="accent1"/>
              </a:fillRef>
              <a:effectRef idx="0">
                <a:schemeClr val="accent1"/>
              </a:effectRef>
              <a:fontRef idx="minor">
                <a:schemeClr val="tx1"/>
              </a:fontRef>
            </p:style>
          </p:cxnSp>
          <p:grpSp>
            <p:nvGrpSpPr>
              <p:cNvPr id="175" name="Gruppieren 174"/>
              <p:cNvGrpSpPr/>
              <p:nvPr/>
            </p:nvGrpSpPr>
            <p:grpSpPr>
              <a:xfrm>
                <a:off x="4439816" y="2492896"/>
                <a:ext cx="3259698" cy="2986236"/>
                <a:chOff x="4348470" y="2024067"/>
                <a:chExt cx="3259698" cy="2986236"/>
              </a:xfrm>
            </p:grpSpPr>
            <p:sp>
              <p:nvSpPr>
                <p:cNvPr id="174" name="Abgerundetes Rechteck 173"/>
                <p:cNvSpPr/>
                <p:nvPr/>
              </p:nvSpPr>
              <p:spPr>
                <a:xfrm>
                  <a:off x="4348470" y="2024067"/>
                  <a:ext cx="3259698" cy="2986236"/>
                </a:xfrm>
                <a:prstGeom prst="roundRect">
                  <a:avLst>
                    <a:gd name="adj" fmla="val 2861"/>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3" name="Grafik 172"/>
                <p:cNvPicPr>
                  <a:picLocks noChangeAspect="1"/>
                </p:cNvPicPr>
                <p:nvPr/>
              </p:nvPicPr>
              <p:blipFill rotWithShape="1">
                <a:blip r:embed="rId8" cstate="print">
                  <a:extLst>
                    <a:ext uri="{28A0092B-C50C-407E-A947-70E740481C1C}">
                      <a14:useLocalDpi xmlns:a14="http://schemas.microsoft.com/office/drawing/2010/main" val="0"/>
                    </a:ext>
                  </a:extLst>
                </a:blip>
                <a:srcRect r="2466"/>
                <a:stretch/>
              </p:blipFill>
              <p:spPr>
                <a:xfrm>
                  <a:off x="4386859" y="2198854"/>
                  <a:ext cx="3182342" cy="2779057"/>
                </a:xfrm>
                <a:prstGeom prst="rect">
                  <a:avLst/>
                </a:prstGeom>
              </p:spPr>
            </p:pic>
          </p:grpSp>
        </p:grpSp>
        <p:sp>
          <p:nvSpPr>
            <p:cNvPr id="2" name="Auf der gleichen Seite des Rechtecks liegende Ecken abrunden 1"/>
            <p:cNvSpPr/>
            <p:nvPr/>
          </p:nvSpPr>
          <p:spPr>
            <a:xfrm>
              <a:off x="4392186" y="2304078"/>
              <a:ext cx="3259698" cy="324000"/>
            </a:xfrm>
            <a:prstGeom prst="round2SameRect">
              <a:avLst/>
            </a:prstGeom>
            <a:solidFill>
              <a:schemeClr val="bg2"/>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6" name="Rechteck 175">
              <a:extLst>
                <a:ext uri="{FF2B5EF4-FFF2-40B4-BE49-F238E27FC236}">
                  <a16:creationId xmlns:a16="http://schemas.microsoft.com/office/drawing/2014/main" id="{9D6A591E-5943-4252-9314-930273AC22CD}"/>
                </a:ext>
              </a:extLst>
            </p:cNvPr>
            <p:cNvSpPr/>
            <p:nvPr/>
          </p:nvSpPr>
          <p:spPr>
            <a:xfrm>
              <a:off x="4392186" y="2302272"/>
              <a:ext cx="3259698" cy="323165"/>
            </a:xfrm>
            <a:prstGeom prst="rect">
              <a:avLst/>
            </a:prstGeom>
          </p:spPr>
          <p:txBody>
            <a:bodyPr wrap="square">
              <a:spAutoFit/>
            </a:bodyPr>
            <a:lstStyle/>
            <a:p>
              <a:pPr algn="ctr">
                <a:defRPr/>
              </a:pPr>
              <a:r>
                <a:rPr lang="de-DE" sz="1500" b="1" kern="0" dirty="0" err="1">
                  <a:solidFill>
                    <a:schemeClr val="bg1"/>
                  </a:solidFill>
                  <a:latin typeface="Calibri Light" panose="020F0302020204030204" pitchFamily="34" charset="0"/>
                </a:rPr>
                <a:t>Diagnostic</a:t>
              </a:r>
              <a:r>
                <a:rPr lang="de-DE" sz="1500" b="1" kern="0" dirty="0">
                  <a:solidFill>
                    <a:schemeClr val="bg1"/>
                  </a:solidFill>
                  <a:latin typeface="Calibri Light" panose="020F0302020204030204" pitchFamily="34" charset="0"/>
                </a:rPr>
                <a:t> / </a:t>
              </a:r>
              <a:r>
                <a:rPr lang="de-DE" sz="1500" b="1" kern="0" dirty="0" err="1">
                  <a:solidFill>
                    <a:schemeClr val="bg1"/>
                  </a:solidFill>
                  <a:latin typeface="Calibri Light" panose="020F0302020204030204" pitchFamily="34" charset="0"/>
                </a:rPr>
                <a:t>therapeutic</a:t>
              </a:r>
              <a:r>
                <a:rPr lang="de-DE" sz="1500" b="1" kern="0" dirty="0">
                  <a:solidFill>
                    <a:schemeClr val="bg1"/>
                  </a:solidFill>
                  <a:latin typeface="Calibri Light" panose="020F0302020204030204" pitchFamily="34" charset="0"/>
                </a:rPr>
                <a:t> </a:t>
              </a:r>
              <a:r>
                <a:rPr lang="de-DE" sz="1500" b="1" kern="0" dirty="0" err="1">
                  <a:solidFill>
                    <a:schemeClr val="bg1"/>
                  </a:solidFill>
                  <a:latin typeface="Calibri Light" panose="020F0302020204030204" pitchFamily="34" charset="0"/>
                </a:rPr>
                <a:t>radionuclide</a:t>
              </a:r>
              <a:endParaRPr lang="de-DE" sz="1500" b="1" kern="0" dirty="0">
                <a:solidFill>
                  <a:schemeClr val="bg1"/>
                </a:solidFill>
                <a:latin typeface="Calibri Light" panose="020F0302020204030204" pitchFamily="34" charset="0"/>
              </a:endParaRPr>
            </a:p>
          </p:txBody>
        </p:sp>
      </p:grpSp>
      <p:pic>
        <p:nvPicPr>
          <p:cNvPr id="3074" name="Picture 2">
            <a:extLst>
              <a:ext uri="{FF2B5EF4-FFF2-40B4-BE49-F238E27FC236}">
                <a16:creationId xmlns:a16="http://schemas.microsoft.com/office/drawing/2014/main" id="{92094A84-DD7F-6732-7C11-842659FC4F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5080" y="4410735"/>
            <a:ext cx="2726994" cy="23934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49FB898-DB6F-114D-3924-C19000E6FC6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6837" y="2399724"/>
            <a:ext cx="6256737" cy="319363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0878915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311717" y="2357978"/>
            <a:ext cx="2220508"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ationale</a:t>
            </a:r>
            <a:r>
              <a:rPr lang="en-US" sz="2400" b="1" dirty="0">
                <a:solidFill>
                  <a:srgbClr val="FFFFFF">
                    <a:lumMod val="90000"/>
                    <a:lumOff val="10000"/>
                  </a:srgbClr>
                </a:solidFill>
                <a:latin typeface="Century Gothic"/>
              </a:rPr>
              <a:t> for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Target expression heterogeneity</a:t>
            </a:r>
          </a:p>
          <a:p>
            <a:pPr defTabSz="228554"/>
            <a:r>
              <a:rPr lang="en-US" sz="900" dirty="0">
                <a:solidFill>
                  <a:srgbClr val="FFFFFF"/>
                </a:solidFill>
              </a:rPr>
              <a:t>Personalized dosimetry</a:t>
            </a:r>
          </a:p>
          <a:p>
            <a:pPr defTabSz="228554"/>
            <a:r>
              <a:rPr lang="en-US" sz="900" dirty="0">
                <a:solidFill>
                  <a:srgbClr val="FFFFFF"/>
                </a:solidFill>
              </a:rPr>
              <a:t>Improved therapeutic index</a:t>
            </a:r>
          </a:p>
          <a:p>
            <a:pPr defTabSz="228554"/>
            <a:r>
              <a:rPr lang="en-US" sz="900" dirty="0">
                <a:solidFill>
                  <a:srgbClr val="FFFFFF"/>
                </a:solidFill>
              </a:rPr>
              <a:t>Early response assessment</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sp>
        <p:nvSpPr>
          <p:cNvPr id="117" name="Textfeld 116"/>
          <p:cNvSpPr txBox="1"/>
          <p:nvPr/>
        </p:nvSpPr>
        <p:spPr>
          <a:xfrm>
            <a:off x="4007768" y="1034733"/>
            <a:ext cx="6912768" cy="954107"/>
          </a:xfrm>
          <a:prstGeom prst="rect">
            <a:avLst/>
          </a:prstGeom>
          <a:noFill/>
        </p:spPr>
        <p:txBody>
          <a:bodyPr wrap="square" rtlCol="0">
            <a:spAutoFit/>
          </a:bodyPr>
          <a:lstStyle/>
          <a:p>
            <a:pPr algn="ctr"/>
            <a:r>
              <a:rPr lang="de-DE" sz="3200" b="1" u="sng" dirty="0" err="1"/>
              <a:t>Current</a:t>
            </a:r>
            <a:r>
              <a:rPr lang="de-DE" sz="3200" b="1" u="sng" dirty="0"/>
              <a:t> </a:t>
            </a:r>
            <a:r>
              <a:rPr lang="de-DE" sz="3200" b="1" u="sng" dirty="0" err="1"/>
              <a:t>medicine</a:t>
            </a:r>
            <a:endParaRPr lang="de-DE" sz="3200" b="1" u="sng" dirty="0"/>
          </a:p>
          <a:p>
            <a:pPr algn="ctr"/>
            <a:r>
              <a:rPr lang="de-DE" sz="2400" dirty="0"/>
              <a:t>(„</a:t>
            </a:r>
            <a:r>
              <a:rPr lang="de-DE" sz="2400" dirty="0" err="1"/>
              <a:t>One</a:t>
            </a:r>
            <a:r>
              <a:rPr lang="de-DE" sz="2400" dirty="0"/>
              <a:t> </a:t>
            </a:r>
            <a:r>
              <a:rPr lang="de-DE" sz="2400" dirty="0" err="1"/>
              <a:t>treatment</a:t>
            </a:r>
            <a:r>
              <a:rPr lang="de-DE" sz="2400" dirty="0"/>
              <a:t> </a:t>
            </a:r>
            <a:r>
              <a:rPr lang="de-DE" sz="2400" dirty="0" err="1"/>
              <a:t>fits</a:t>
            </a:r>
            <a:r>
              <a:rPr lang="de-DE" sz="2400" dirty="0"/>
              <a:t> all“)</a:t>
            </a:r>
          </a:p>
        </p:txBody>
      </p:sp>
      <p:grpSp>
        <p:nvGrpSpPr>
          <p:cNvPr id="3" name="Gruppieren 2"/>
          <p:cNvGrpSpPr/>
          <p:nvPr/>
        </p:nvGrpSpPr>
        <p:grpSpPr>
          <a:xfrm>
            <a:off x="4079776" y="2205754"/>
            <a:ext cx="6840759" cy="3193557"/>
            <a:chOff x="4079776" y="2205754"/>
            <a:chExt cx="6840759" cy="3193557"/>
          </a:xfrm>
        </p:grpSpPr>
        <p:grpSp>
          <p:nvGrpSpPr>
            <p:cNvPr id="98" name="Gruppieren 97"/>
            <p:cNvGrpSpPr>
              <a:grpSpLocks noChangeAspect="1"/>
            </p:cNvGrpSpPr>
            <p:nvPr/>
          </p:nvGrpSpPr>
          <p:grpSpPr>
            <a:xfrm>
              <a:off x="4079776" y="2897076"/>
              <a:ext cx="1848830" cy="1579523"/>
              <a:chOff x="4871864" y="1414059"/>
              <a:chExt cx="2611338" cy="2230965"/>
            </a:xfrm>
          </p:grpSpPr>
          <p:pic>
            <p:nvPicPr>
              <p:cNvPr id="99" name="Grafik 98"/>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871864" y="1414059"/>
                <a:ext cx="486675" cy="1138373"/>
              </a:xfrm>
              <a:prstGeom prst="rect">
                <a:avLst/>
              </a:prstGeom>
            </p:spPr>
          </p:pic>
          <p:pic>
            <p:nvPicPr>
              <p:cNvPr id="100" name="Grafik 99"/>
              <p:cNvPicPr>
                <a:picLocks noChangeAspect="1"/>
              </p:cNvPicPr>
              <p:nvPr/>
            </p:nvPicPr>
            <p:blipFill>
              <a:blip r:embed="rId5" cstate="print">
                <a:duotone>
                  <a:prstClr val="black"/>
                  <a:schemeClr val="accent4">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5420136" y="1414059"/>
                <a:ext cx="450315" cy="1143967"/>
              </a:xfrm>
              <a:prstGeom prst="rect">
                <a:avLst/>
              </a:prstGeom>
            </p:spPr>
          </p:pic>
          <p:pic>
            <p:nvPicPr>
              <p:cNvPr id="101" name="Grafik 100"/>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920000" y="1414059"/>
                <a:ext cx="486675" cy="1138373"/>
              </a:xfrm>
              <a:prstGeom prst="rect">
                <a:avLst/>
              </a:prstGeom>
            </p:spPr>
          </p:pic>
          <p:pic>
            <p:nvPicPr>
              <p:cNvPr id="102" name="Grafik 101"/>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81206" y="1414059"/>
                <a:ext cx="450315" cy="1143967"/>
              </a:xfrm>
              <a:prstGeom prst="rect">
                <a:avLst/>
              </a:prstGeom>
            </p:spPr>
          </p:pic>
          <p:pic>
            <p:nvPicPr>
              <p:cNvPr id="103" name="Grafik 10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996527" y="1414059"/>
                <a:ext cx="486675" cy="1138373"/>
              </a:xfrm>
              <a:prstGeom prst="rect">
                <a:avLst/>
              </a:prstGeom>
            </p:spPr>
          </p:pic>
          <p:pic>
            <p:nvPicPr>
              <p:cNvPr id="104" name="Grafik 103"/>
              <p:cNvPicPr>
                <a:picLocks noChangeAspect="1"/>
              </p:cNvPicPr>
              <p:nvPr/>
            </p:nvPicPr>
            <p:blipFill>
              <a:blip r:embed="rId5" cstate="print">
                <a:duotone>
                  <a:prstClr val="black"/>
                  <a:schemeClr val="accent4">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5169421" y="2501057"/>
                <a:ext cx="450315" cy="1143967"/>
              </a:xfrm>
              <a:prstGeom prst="rect">
                <a:avLst/>
              </a:prstGeom>
            </p:spPr>
          </p:pic>
          <p:pic>
            <p:nvPicPr>
              <p:cNvPr id="105" name="Grafik 104"/>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669285" y="2501057"/>
                <a:ext cx="486675" cy="1138373"/>
              </a:xfrm>
              <a:prstGeom prst="rect">
                <a:avLst/>
              </a:prstGeom>
            </p:spPr>
          </p:pic>
          <p:pic>
            <p:nvPicPr>
              <p:cNvPr id="106" name="Grafik 105"/>
              <p:cNvPicPr>
                <a:picLocks noChangeAspect="1"/>
              </p:cNvPicPr>
              <p:nvPr/>
            </p:nvPicPr>
            <p:blipFill>
              <a:blip r:embed="rId5"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230491" y="2501057"/>
                <a:ext cx="450315" cy="1143967"/>
              </a:xfrm>
              <a:prstGeom prst="rect">
                <a:avLst/>
              </a:prstGeom>
            </p:spPr>
          </p:pic>
          <p:pic>
            <p:nvPicPr>
              <p:cNvPr id="107" name="Grafik 106"/>
              <p:cNvPicPr>
                <a:picLocks noChangeAspect="1"/>
              </p:cNvPicPr>
              <p:nvPr/>
            </p:nvPicPr>
            <p:blipFill>
              <a:blip r:embed="rId4"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6745812" y="2501057"/>
                <a:ext cx="486675" cy="1138373"/>
              </a:xfrm>
              <a:prstGeom prst="rect">
                <a:avLst/>
              </a:prstGeom>
            </p:spPr>
          </p:pic>
        </p:grpSp>
        <p:grpSp>
          <p:nvGrpSpPr>
            <p:cNvPr id="108" name="Gruppieren 107"/>
            <p:cNvGrpSpPr>
              <a:grpSpLocks noChangeAspect="1"/>
            </p:cNvGrpSpPr>
            <p:nvPr/>
          </p:nvGrpSpPr>
          <p:grpSpPr>
            <a:xfrm>
              <a:off x="7176120" y="3356992"/>
              <a:ext cx="756084" cy="756084"/>
              <a:chOff x="5669285" y="4268821"/>
              <a:chExt cx="1512168" cy="1512168"/>
            </a:xfrm>
          </p:grpSpPr>
          <p:sp>
            <p:nvSpPr>
              <p:cNvPr id="109" name="Ellipse 108"/>
              <p:cNvSpPr/>
              <p:nvPr/>
            </p:nvSpPr>
            <p:spPr>
              <a:xfrm>
                <a:off x="5669285" y="4268821"/>
                <a:ext cx="1512168" cy="1512168"/>
              </a:xfrm>
              <a:prstGeom prst="ellipse">
                <a:avLst/>
              </a:prstGeom>
              <a:solidFill>
                <a:schemeClr val="tx1"/>
              </a:solidFill>
              <a:ln w="412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0" name="Grafik 10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556" y="4336528"/>
                <a:ext cx="1072498" cy="1415885"/>
              </a:xfrm>
              <a:prstGeom prst="rect">
                <a:avLst/>
              </a:prstGeom>
            </p:spPr>
          </p:pic>
        </p:grpSp>
        <p:sp>
          <p:nvSpPr>
            <p:cNvPr id="111" name="Textfeld 110"/>
            <p:cNvSpPr txBox="1"/>
            <p:nvPr/>
          </p:nvSpPr>
          <p:spPr>
            <a:xfrm>
              <a:off x="4079776" y="4509120"/>
              <a:ext cx="1872210" cy="369332"/>
            </a:xfrm>
            <a:prstGeom prst="rect">
              <a:avLst/>
            </a:prstGeom>
            <a:noFill/>
          </p:spPr>
          <p:txBody>
            <a:bodyPr wrap="square" rtlCol="0">
              <a:spAutoFit/>
            </a:bodyPr>
            <a:lstStyle/>
            <a:p>
              <a:pPr algn="ctr"/>
              <a:r>
                <a:rPr lang="de-DE" dirty="0" err="1"/>
                <a:t>Cancer</a:t>
              </a:r>
              <a:r>
                <a:rPr lang="de-DE" dirty="0"/>
                <a:t> </a:t>
              </a:r>
              <a:r>
                <a:rPr lang="de-DE" dirty="0" err="1"/>
                <a:t>patients</a:t>
              </a:r>
              <a:endParaRPr lang="de-DE" dirty="0"/>
            </a:p>
          </p:txBody>
        </p:sp>
        <p:sp>
          <p:nvSpPr>
            <p:cNvPr id="112" name="Pfeil nach rechts 111"/>
            <p:cNvSpPr/>
            <p:nvPr/>
          </p:nvSpPr>
          <p:spPr>
            <a:xfrm>
              <a:off x="6023992" y="3503697"/>
              <a:ext cx="972048" cy="50136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Textfeld 112"/>
            <p:cNvSpPr txBox="1"/>
            <p:nvPr/>
          </p:nvSpPr>
          <p:spPr>
            <a:xfrm>
              <a:off x="6888088" y="4509120"/>
              <a:ext cx="1332150" cy="369332"/>
            </a:xfrm>
            <a:prstGeom prst="rect">
              <a:avLst/>
            </a:prstGeom>
            <a:noFill/>
          </p:spPr>
          <p:txBody>
            <a:bodyPr wrap="square" rtlCol="0">
              <a:spAutoFit/>
            </a:bodyPr>
            <a:lstStyle/>
            <a:p>
              <a:pPr algn="ctr"/>
              <a:r>
                <a:rPr lang="de-DE" b="1" dirty="0" err="1">
                  <a:solidFill>
                    <a:schemeClr val="bg2"/>
                  </a:solidFill>
                </a:rPr>
                <a:t>Therapy</a:t>
              </a:r>
              <a:endParaRPr lang="de-DE" b="1" dirty="0">
                <a:solidFill>
                  <a:schemeClr val="bg2"/>
                </a:solidFill>
              </a:endParaRPr>
            </a:p>
          </p:txBody>
        </p:sp>
        <p:pic>
          <p:nvPicPr>
            <p:cNvPr id="114" name="Grafik 113"/>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046044">
              <a:off x="7653248" y="2205754"/>
              <a:ext cx="1591314" cy="1412776"/>
            </a:xfrm>
            <a:prstGeom prst="rect">
              <a:avLst/>
            </a:prstGeom>
          </p:spPr>
        </p:pic>
        <p:pic>
          <p:nvPicPr>
            <p:cNvPr id="115" name="Grafik 114"/>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20553956" flipV="1">
              <a:off x="7663011" y="3898520"/>
              <a:ext cx="1591314" cy="1412776"/>
            </a:xfrm>
            <a:prstGeom prst="rect">
              <a:avLst/>
            </a:prstGeom>
          </p:spPr>
        </p:pic>
        <p:pic>
          <p:nvPicPr>
            <p:cNvPr id="116" name="Grafik 115"/>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998780" y="3536081"/>
              <a:ext cx="1112381" cy="380952"/>
            </a:xfrm>
            <a:prstGeom prst="rect">
              <a:avLst/>
            </a:prstGeom>
          </p:spPr>
        </p:pic>
        <p:sp>
          <p:nvSpPr>
            <p:cNvPr id="126" name="Rechteck 125"/>
            <p:cNvSpPr/>
            <p:nvPr/>
          </p:nvSpPr>
          <p:spPr>
            <a:xfrm>
              <a:off x="10103984" y="2305974"/>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2" name="Gruppieren 91"/>
            <p:cNvGrpSpPr>
              <a:grpSpLocks noChangeAspect="1"/>
            </p:cNvGrpSpPr>
            <p:nvPr/>
          </p:nvGrpSpPr>
          <p:grpSpPr>
            <a:xfrm>
              <a:off x="9307547" y="2392487"/>
              <a:ext cx="715792" cy="541783"/>
              <a:chOff x="7036296" y="2564904"/>
              <a:chExt cx="1511385" cy="1143967"/>
            </a:xfrm>
          </p:grpSpPr>
          <p:pic>
            <p:nvPicPr>
              <p:cNvPr id="95" name="Grafik 94"/>
              <p:cNvPicPr>
                <a:picLocks noChangeAspect="1"/>
              </p:cNvPicPr>
              <p:nvPr/>
            </p:nvPicPr>
            <p:blipFill>
              <a:blip r:embed="rId9"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7036296" y="2564904"/>
                <a:ext cx="450315" cy="1143967"/>
              </a:xfrm>
              <a:prstGeom prst="rect">
                <a:avLst/>
              </a:prstGeom>
            </p:spPr>
          </p:pic>
          <p:pic>
            <p:nvPicPr>
              <p:cNvPr id="96" name="Grafik 95"/>
              <p:cNvPicPr>
                <a:picLocks noChangeAspect="1"/>
              </p:cNvPicPr>
              <p:nvPr/>
            </p:nvPicPr>
            <p:blipFill>
              <a:blip r:embed="rId10"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7536160" y="2564904"/>
                <a:ext cx="486675" cy="1138373"/>
              </a:xfrm>
              <a:prstGeom prst="rect">
                <a:avLst/>
              </a:prstGeom>
            </p:spPr>
          </p:pic>
          <p:pic>
            <p:nvPicPr>
              <p:cNvPr id="97" name="Grafik 96"/>
              <p:cNvPicPr>
                <a:picLocks noChangeAspect="1"/>
              </p:cNvPicPr>
              <p:nvPr/>
            </p:nvPicPr>
            <p:blipFill>
              <a:blip r:embed="rId9"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8097366" y="2564904"/>
                <a:ext cx="450315" cy="1143967"/>
              </a:xfrm>
              <a:prstGeom prst="rect">
                <a:avLst/>
              </a:prstGeom>
            </p:spPr>
          </p:pic>
        </p:grpSp>
        <p:sp>
          <p:nvSpPr>
            <p:cNvPr id="93" name="Textfeld 92"/>
            <p:cNvSpPr txBox="1"/>
            <p:nvPr/>
          </p:nvSpPr>
          <p:spPr>
            <a:xfrm>
              <a:off x="9219032" y="2977207"/>
              <a:ext cx="1699509" cy="307777"/>
            </a:xfrm>
            <a:prstGeom prst="rect">
              <a:avLst/>
            </a:prstGeom>
            <a:noFill/>
          </p:spPr>
          <p:txBody>
            <a:bodyPr wrap="square" rtlCol="0">
              <a:spAutoFit/>
            </a:bodyPr>
            <a:lstStyle/>
            <a:p>
              <a:pPr algn="ctr"/>
              <a:r>
                <a:rPr lang="de-DE" sz="1400" dirty="0" err="1"/>
                <a:t>Desired</a:t>
              </a:r>
              <a:r>
                <a:rPr lang="de-DE" sz="1400" dirty="0"/>
                <a:t> </a:t>
              </a:r>
              <a:r>
                <a:rPr lang="de-DE" sz="1400" dirty="0" err="1"/>
                <a:t>effect</a:t>
              </a:r>
              <a:endParaRPr lang="de-DE" sz="1400" dirty="0"/>
            </a:p>
          </p:txBody>
        </p:sp>
        <p:pic>
          <p:nvPicPr>
            <p:cNvPr id="94" name="Grafik 9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131153" y="2347911"/>
              <a:ext cx="745919" cy="612846"/>
            </a:xfrm>
            <a:prstGeom prst="rect">
              <a:avLst/>
            </a:prstGeom>
          </p:spPr>
        </p:pic>
        <p:sp>
          <p:nvSpPr>
            <p:cNvPr id="127" name="Rechteck 126"/>
            <p:cNvSpPr/>
            <p:nvPr/>
          </p:nvSpPr>
          <p:spPr>
            <a:xfrm>
              <a:off x="10097634" y="3372867"/>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Rechteck 127"/>
            <p:cNvSpPr/>
            <p:nvPr/>
          </p:nvSpPr>
          <p:spPr>
            <a:xfrm>
              <a:off x="10107159" y="4446637"/>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2" name="Gruppieren 131"/>
            <p:cNvGrpSpPr>
              <a:grpSpLocks noChangeAspect="1"/>
            </p:cNvGrpSpPr>
            <p:nvPr/>
          </p:nvGrpSpPr>
          <p:grpSpPr>
            <a:xfrm>
              <a:off x="9292927" y="3461464"/>
              <a:ext cx="742817" cy="543600"/>
              <a:chOff x="6381173" y="2325127"/>
              <a:chExt cx="1106749" cy="809929"/>
            </a:xfrm>
          </p:grpSpPr>
          <p:pic>
            <p:nvPicPr>
              <p:cNvPr id="129" name="Grafik 128"/>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381173" y="2325127"/>
                <a:ext cx="344566" cy="805968"/>
              </a:xfrm>
              <a:prstGeom prst="rect">
                <a:avLst/>
              </a:prstGeom>
            </p:spPr>
          </p:pic>
          <p:pic>
            <p:nvPicPr>
              <p:cNvPr id="130" name="Grafik 129"/>
              <p:cNvPicPr>
                <a:picLocks noChangeAspect="1"/>
              </p:cNvPicPr>
              <p:nvPr/>
            </p:nvPicPr>
            <p:blipFill>
              <a:blip r:embed="rId1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778508" y="2325127"/>
                <a:ext cx="318823" cy="809929"/>
              </a:xfrm>
              <a:prstGeom prst="rect">
                <a:avLst/>
              </a:prstGeom>
            </p:spPr>
          </p:pic>
          <p:pic>
            <p:nvPicPr>
              <p:cNvPr id="131" name="Grafik 130"/>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143356" y="2325127"/>
                <a:ext cx="344566" cy="805968"/>
              </a:xfrm>
              <a:prstGeom prst="rect">
                <a:avLst/>
              </a:prstGeom>
            </p:spPr>
          </p:pic>
        </p:grpSp>
        <p:grpSp>
          <p:nvGrpSpPr>
            <p:cNvPr id="82" name="Gruppieren 81"/>
            <p:cNvGrpSpPr>
              <a:grpSpLocks noChangeAspect="1"/>
            </p:cNvGrpSpPr>
            <p:nvPr/>
          </p:nvGrpSpPr>
          <p:grpSpPr>
            <a:xfrm>
              <a:off x="9219032" y="3418092"/>
              <a:ext cx="1699509" cy="907449"/>
              <a:chOff x="8443685" y="2973471"/>
              <a:chExt cx="2870795" cy="1532854"/>
            </a:xfrm>
          </p:grpSpPr>
          <p:sp>
            <p:nvSpPr>
              <p:cNvPr id="85" name="Textfeld 84"/>
              <p:cNvSpPr txBox="1"/>
              <p:nvPr/>
            </p:nvSpPr>
            <p:spPr>
              <a:xfrm>
                <a:off x="8443685" y="3986431"/>
                <a:ext cx="2870795" cy="519894"/>
              </a:xfrm>
              <a:prstGeom prst="rect">
                <a:avLst/>
              </a:prstGeom>
              <a:noFill/>
            </p:spPr>
            <p:txBody>
              <a:bodyPr wrap="square" rtlCol="0">
                <a:spAutoFit/>
              </a:bodyPr>
              <a:lstStyle/>
              <a:p>
                <a:pPr algn="ctr"/>
                <a:r>
                  <a:rPr lang="de-DE" sz="1400" dirty="0" err="1"/>
                  <a:t>No</a:t>
                </a:r>
                <a:r>
                  <a:rPr lang="de-DE" sz="1400" dirty="0"/>
                  <a:t> </a:t>
                </a:r>
                <a:r>
                  <a:rPr lang="de-DE" sz="1400" dirty="0" err="1"/>
                  <a:t>effect</a:t>
                </a:r>
                <a:endParaRPr lang="de-DE" sz="1400" dirty="0"/>
              </a:p>
            </p:txBody>
          </p:sp>
          <p:pic>
            <p:nvPicPr>
              <p:cNvPr id="86" name="Grafik 8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991990" y="2973471"/>
                <a:ext cx="1188000" cy="997689"/>
              </a:xfrm>
              <a:prstGeom prst="rect">
                <a:avLst/>
              </a:prstGeom>
            </p:spPr>
          </p:pic>
        </p:grpSp>
        <p:grpSp>
          <p:nvGrpSpPr>
            <p:cNvPr id="133" name="Gruppieren 132"/>
            <p:cNvGrpSpPr>
              <a:grpSpLocks noChangeAspect="1"/>
            </p:cNvGrpSpPr>
            <p:nvPr/>
          </p:nvGrpSpPr>
          <p:grpSpPr>
            <a:xfrm>
              <a:off x="9294573" y="4528884"/>
              <a:ext cx="742817" cy="543600"/>
              <a:chOff x="6381173" y="2325127"/>
              <a:chExt cx="1106749" cy="809929"/>
            </a:xfrm>
          </p:grpSpPr>
          <p:pic>
            <p:nvPicPr>
              <p:cNvPr id="134" name="Grafik 133"/>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381173" y="2325127"/>
                <a:ext cx="344566" cy="805968"/>
              </a:xfrm>
              <a:prstGeom prst="rect">
                <a:avLst/>
              </a:prstGeom>
            </p:spPr>
          </p:pic>
          <p:pic>
            <p:nvPicPr>
              <p:cNvPr id="135" name="Grafik 134"/>
              <p:cNvPicPr>
                <a:picLocks noChangeAspect="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778508" y="2325127"/>
                <a:ext cx="318823" cy="809929"/>
              </a:xfrm>
              <a:prstGeom prst="rect">
                <a:avLst/>
              </a:prstGeom>
            </p:spPr>
          </p:pic>
          <p:pic>
            <p:nvPicPr>
              <p:cNvPr id="136" name="Grafik 135"/>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143356" y="2325127"/>
                <a:ext cx="344566" cy="805968"/>
              </a:xfrm>
              <a:prstGeom prst="rect">
                <a:avLst/>
              </a:prstGeom>
            </p:spPr>
          </p:pic>
        </p:grpSp>
        <p:grpSp>
          <p:nvGrpSpPr>
            <p:cNvPr id="118" name="Gruppieren 117"/>
            <p:cNvGrpSpPr>
              <a:grpSpLocks noChangeAspect="1"/>
            </p:cNvGrpSpPr>
            <p:nvPr/>
          </p:nvGrpSpPr>
          <p:grpSpPr>
            <a:xfrm>
              <a:off x="9221026" y="4494098"/>
              <a:ext cx="1699509" cy="905213"/>
              <a:chOff x="8445679" y="4589283"/>
              <a:chExt cx="2870795" cy="1529075"/>
            </a:xfrm>
          </p:grpSpPr>
          <p:sp>
            <p:nvSpPr>
              <p:cNvPr id="121" name="Textfeld 120"/>
              <p:cNvSpPr txBox="1"/>
              <p:nvPr/>
            </p:nvSpPr>
            <p:spPr>
              <a:xfrm>
                <a:off x="8445679" y="5598465"/>
                <a:ext cx="2870795" cy="519893"/>
              </a:xfrm>
              <a:prstGeom prst="rect">
                <a:avLst/>
              </a:prstGeom>
              <a:noFill/>
            </p:spPr>
            <p:txBody>
              <a:bodyPr wrap="square" rtlCol="0">
                <a:spAutoFit/>
              </a:bodyPr>
              <a:lstStyle/>
              <a:p>
                <a:pPr algn="ctr"/>
                <a:r>
                  <a:rPr lang="de-DE" sz="1400" dirty="0" err="1"/>
                  <a:t>Adverse</a:t>
                </a:r>
                <a:r>
                  <a:rPr lang="de-DE" sz="1400" dirty="0"/>
                  <a:t> </a:t>
                </a:r>
                <a:r>
                  <a:rPr lang="de-DE" sz="1400" dirty="0" err="1"/>
                  <a:t>effect</a:t>
                </a:r>
                <a:endParaRPr lang="de-DE" sz="1400" dirty="0"/>
              </a:p>
            </p:txBody>
          </p:sp>
          <p:pic>
            <p:nvPicPr>
              <p:cNvPr id="122" name="Grafik 1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010523" y="4589283"/>
                <a:ext cx="1188520" cy="999957"/>
              </a:xfrm>
              <a:prstGeom prst="rect">
                <a:avLst/>
              </a:prstGeom>
            </p:spPr>
          </p:pic>
        </p:grpSp>
      </p:grpSp>
    </p:spTree>
    <p:extLst>
      <p:ext uri="{BB962C8B-B14F-4D97-AF65-F5344CB8AC3E}">
        <p14:creationId xmlns:p14="http://schemas.microsoft.com/office/powerpoint/2010/main" val="2089680591"/>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blinds(horizontal)">
                                      <p:cBhvr>
                                        <p:cTn id="7" dur="500"/>
                                        <p:tgtEl>
                                          <p:spTgt spid="11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311717" y="2357978"/>
            <a:ext cx="2220508"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ationale</a:t>
            </a:r>
            <a:r>
              <a:rPr lang="en-US" sz="2400" b="1" dirty="0">
                <a:solidFill>
                  <a:srgbClr val="FFFFFF">
                    <a:lumMod val="90000"/>
                    <a:lumOff val="10000"/>
                  </a:srgbClr>
                </a:solidFill>
                <a:latin typeface="Century Gothic"/>
              </a:rPr>
              <a:t> for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Target expression heterogeneity</a:t>
            </a:r>
          </a:p>
          <a:p>
            <a:pPr defTabSz="228554"/>
            <a:r>
              <a:rPr lang="en-US" sz="900" dirty="0">
                <a:solidFill>
                  <a:srgbClr val="FFFFFF"/>
                </a:solidFill>
              </a:rPr>
              <a:t>Personalized dosimetry</a:t>
            </a:r>
          </a:p>
          <a:p>
            <a:pPr defTabSz="228554"/>
            <a:r>
              <a:rPr lang="en-US" sz="900" dirty="0">
                <a:solidFill>
                  <a:srgbClr val="FFFFFF"/>
                </a:solidFill>
              </a:rPr>
              <a:t>Improved therapeutic index</a:t>
            </a:r>
          </a:p>
          <a:p>
            <a:pPr defTabSz="228554"/>
            <a:r>
              <a:rPr lang="en-US" sz="900" dirty="0">
                <a:solidFill>
                  <a:srgbClr val="FFFFFF"/>
                </a:solidFill>
              </a:rPr>
              <a:t>Early response assessment</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sp>
        <p:nvSpPr>
          <p:cNvPr id="117" name="Textfeld 116"/>
          <p:cNvSpPr txBox="1"/>
          <p:nvPr/>
        </p:nvSpPr>
        <p:spPr>
          <a:xfrm>
            <a:off x="4007768" y="1034733"/>
            <a:ext cx="6912768" cy="954107"/>
          </a:xfrm>
          <a:prstGeom prst="rect">
            <a:avLst/>
          </a:prstGeom>
          <a:noFill/>
        </p:spPr>
        <p:txBody>
          <a:bodyPr wrap="square" rtlCol="0">
            <a:spAutoFit/>
          </a:bodyPr>
          <a:lstStyle/>
          <a:p>
            <a:pPr algn="ctr"/>
            <a:r>
              <a:rPr lang="de-DE" sz="3200" b="1" u="sng" dirty="0"/>
              <a:t>Future </a:t>
            </a:r>
            <a:r>
              <a:rPr lang="de-DE" sz="3200" b="1" u="sng" dirty="0" err="1"/>
              <a:t>medicine</a:t>
            </a:r>
            <a:endParaRPr lang="de-DE" sz="3200" b="1" u="sng" dirty="0"/>
          </a:p>
          <a:p>
            <a:pPr algn="ctr"/>
            <a:r>
              <a:rPr lang="de-DE" sz="2400" dirty="0"/>
              <a:t>(</a:t>
            </a:r>
            <a:r>
              <a:rPr lang="de-DE" sz="2400" dirty="0" err="1"/>
              <a:t>Personalized</a:t>
            </a:r>
            <a:r>
              <a:rPr lang="de-DE" sz="2400" dirty="0"/>
              <a:t> </a:t>
            </a:r>
            <a:r>
              <a:rPr lang="de-DE" sz="2400" dirty="0" err="1"/>
              <a:t>treatment</a:t>
            </a:r>
            <a:r>
              <a:rPr lang="de-DE" sz="2400" dirty="0"/>
              <a:t>)</a:t>
            </a:r>
          </a:p>
        </p:txBody>
      </p:sp>
      <p:grpSp>
        <p:nvGrpSpPr>
          <p:cNvPr id="9" name="Gruppieren 8"/>
          <p:cNvGrpSpPr/>
          <p:nvPr/>
        </p:nvGrpSpPr>
        <p:grpSpPr>
          <a:xfrm>
            <a:off x="3484708" y="2050760"/>
            <a:ext cx="7791451" cy="3763796"/>
            <a:chOff x="3484708" y="2050760"/>
            <a:chExt cx="7791451" cy="3763796"/>
          </a:xfrm>
        </p:grpSpPr>
        <p:grpSp>
          <p:nvGrpSpPr>
            <p:cNvPr id="50" name="Gruppieren 49"/>
            <p:cNvGrpSpPr>
              <a:grpSpLocks noChangeAspect="1"/>
            </p:cNvGrpSpPr>
            <p:nvPr/>
          </p:nvGrpSpPr>
          <p:grpSpPr>
            <a:xfrm>
              <a:off x="3484708" y="2897076"/>
              <a:ext cx="1848830" cy="1579523"/>
              <a:chOff x="4871864" y="1414059"/>
              <a:chExt cx="2611338" cy="2230965"/>
            </a:xfrm>
          </p:grpSpPr>
          <p:pic>
            <p:nvPicPr>
              <p:cNvPr id="51" name="Grafik 50"/>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871864" y="1414059"/>
                <a:ext cx="486675" cy="1138373"/>
              </a:xfrm>
              <a:prstGeom prst="rect">
                <a:avLst/>
              </a:prstGeom>
            </p:spPr>
          </p:pic>
          <p:pic>
            <p:nvPicPr>
              <p:cNvPr id="52" name="Grafik 51"/>
              <p:cNvPicPr>
                <a:picLocks noChangeAspect="1"/>
              </p:cNvPicPr>
              <p:nvPr/>
            </p:nvPicPr>
            <p:blipFill>
              <a:blip r:embed="rId5" cstate="print">
                <a:duotone>
                  <a:prstClr val="black"/>
                  <a:schemeClr val="accent4">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5420136" y="1414059"/>
                <a:ext cx="450315" cy="1143967"/>
              </a:xfrm>
              <a:prstGeom prst="rect">
                <a:avLst/>
              </a:prstGeom>
            </p:spPr>
          </p:pic>
          <p:pic>
            <p:nvPicPr>
              <p:cNvPr id="53" name="Grafik 52"/>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920000" y="1414059"/>
                <a:ext cx="486675" cy="1138373"/>
              </a:xfrm>
              <a:prstGeom prst="rect">
                <a:avLst/>
              </a:prstGeom>
            </p:spPr>
          </p:pic>
          <p:pic>
            <p:nvPicPr>
              <p:cNvPr id="54" name="Grafik 53"/>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81206" y="1414059"/>
                <a:ext cx="450315" cy="1143967"/>
              </a:xfrm>
              <a:prstGeom prst="rect">
                <a:avLst/>
              </a:prstGeom>
            </p:spPr>
          </p:pic>
          <p:pic>
            <p:nvPicPr>
              <p:cNvPr id="55" name="Grafik 54"/>
              <p:cNvPicPr>
                <a:picLocks noChangeAspect="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996527" y="1414059"/>
                <a:ext cx="486675" cy="1138373"/>
              </a:xfrm>
              <a:prstGeom prst="rect">
                <a:avLst/>
              </a:prstGeom>
            </p:spPr>
          </p:pic>
          <p:pic>
            <p:nvPicPr>
              <p:cNvPr id="56" name="Grafik 55"/>
              <p:cNvPicPr>
                <a:picLocks noChangeAspect="1"/>
              </p:cNvPicPr>
              <p:nvPr/>
            </p:nvPicPr>
            <p:blipFill>
              <a:blip r:embed="rId5" cstate="print">
                <a:duotone>
                  <a:prstClr val="black"/>
                  <a:schemeClr val="accent4">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5169421" y="2501057"/>
                <a:ext cx="450315" cy="1143967"/>
              </a:xfrm>
              <a:prstGeom prst="rect">
                <a:avLst/>
              </a:prstGeom>
            </p:spPr>
          </p:pic>
          <p:pic>
            <p:nvPicPr>
              <p:cNvPr id="57" name="Grafik 5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669285" y="2501057"/>
                <a:ext cx="486675" cy="1138373"/>
              </a:xfrm>
              <a:prstGeom prst="rect">
                <a:avLst/>
              </a:prstGeom>
            </p:spPr>
          </p:pic>
          <p:pic>
            <p:nvPicPr>
              <p:cNvPr id="58" name="Grafik 57"/>
              <p:cNvPicPr>
                <a:picLocks noChangeAspect="1"/>
              </p:cNvPicPr>
              <p:nvPr/>
            </p:nvPicPr>
            <p:blipFill>
              <a:blip r:embed="rId5"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230491" y="2501057"/>
                <a:ext cx="450315" cy="1143967"/>
              </a:xfrm>
              <a:prstGeom prst="rect">
                <a:avLst/>
              </a:prstGeom>
            </p:spPr>
          </p:pic>
          <p:pic>
            <p:nvPicPr>
              <p:cNvPr id="59" name="Grafik 58"/>
              <p:cNvPicPr>
                <a:picLocks noChangeAspect="1"/>
              </p:cNvPicPr>
              <p:nvPr/>
            </p:nvPicPr>
            <p:blipFill>
              <a:blip r:embed="rId4"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6745812" y="2501057"/>
                <a:ext cx="486675" cy="1138373"/>
              </a:xfrm>
              <a:prstGeom prst="rect">
                <a:avLst/>
              </a:prstGeom>
            </p:spPr>
          </p:pic>
        </p:grpSp>
        <p:sp>
          <p:nvSpPr>
            <p:cNvPr id="60" name="Textfeld 59"/>
            <p:cNvSpPr txBox="1"/>
            <p:nvPr/>
          </p:nvSpPr>
          <p:spPr>
            <a:xfrm>
              <a:off x="3484708" y="4509120"/>
              <a:ext cx="1872210" cy="369332"/>
            </a:xfrm>
            <a:prstGeom prst="rect">
              <a:avLst/>
            </a:prstGeom>
            <a:noFill/>
          </p:spPr>
          <p:txBody>
            <a:bodyPr wrap="square" rtlCol="0">
              <a:spAutoFit/>
            </a:bodyPr>
            <a:lstStyle/>
            <a:p>
              <a:pPr algn="ctr"/>
              <a:r>
                <a:rPr lang="de-DE" dirty="0" err="1"/>
                <a:t>Cancer</a:t>
              </a:r>
              <a:r>
                <a:rPr lang="de-DE" dirty="0"/>
                <a:t> </a:t>
              </a:r>
              <a:r>
                <a:rPr lang="de-DE" dirty="0" err="1"/>
                <a:t>patients</a:t>
              </a:r>
              <a:endParaRPr lang="de-DE" dirty="0"/>
            </a:p>
          </p:txBody>
        </p:sp>
        <p:sp>
          <p:nvSpPr>
            <p:cNvPr id="61" name="Pfeil nach rechts 60"/>
            <p:cNvSpPr/>
            <p:nvPr/>
          </p:nvSpPr>
          <p:spPr>
            <a:xfrm>
              <a:off x="5411992" y="3503697"/>
              <a:ext cx="612000" cy="50136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uppieren 4"/>
            <p:cNvGrpSpPr/>
            <p:nvPr/>
          </p:nvGrpSpPr>
          <p:grpSpPr>
            <a:xfrm>
              <a:off x="6127053" y="3311486"/>
              <a:ext cx="1337099" cy="892816"/>
              <a:chOff x="6127053" y="3760320"/>
              <a:chExt cx="1337099" cy="892816"/>
            </a:xfrm>
          </p:grpSpPr>
          <p:sp>
            <p:nvSpPr>
              <p:cNvPr id="4" name="Abgerundetes Rechteck 3"/>
              <p:cNvSpPr/>
              <p:nvPr/>
            </p:nvSpPr>
            <p:spPr>
              <a:xfrm>
                <a:off x="6127053" y="3760320"/>
                <a:ext cx="1337099" cy="892816"/>
              </a:xfrm>
              <a:prstGeom prst="roundRect">
                <a:avLst>
                  <a:gd name="adj" fmla="val 10730"/>
                </a:avLst>
              </a:prstGeom>
              <a:solidFill>
                <a:schemeClr val="tx1"/>
              </a:solidFill>
              <a:ln w="412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9029" y="3789040"/>
                <a:ext cx="1291702" cy="835407"/>
              </a:xfrm>
              <a:prstGeom prst="rect">
                <a:avLst/>
              </a:prstGeom>
            </p:spPr>
          </p:pic>
        </p:grpSp>
        <p:sp>
          <p:nvSpPr>
            <p:cNvPr id="68" name="Textfeld 67"/>
            <p:cNvSpPr txBox="1"/>
            <p:nvPr/>
          </p:nvSpPr>
          <p:spPr>
            <a:xfrm>
              <a:off x="6127585" y="4509120"/>
              <a:ext cx="1332150" cy="369332"/>
            </a:xfrm>
            <a:prstGeom prst="rect">
              <a:avLst/>
            </a:prstGeom>
            <a:noFill/>
          </p:spPr>
          <p:txBody>
            <a:bodyPr wrap="square" rtlCol="0">
              <a:spAutoFit/>
            </a:bodyPr>
            <a:lstStyle/>
            <a:p>
              <a:pPr algn="ctr"/>
              <a:r>
                <a:rPr lang="de-DE" b="1" dirty="0" err="1">
                  <a:solidFill>
                    <a:schemeClr val="bg2"/>
                  </a:solidFill>
                </a:rPr>
                <a:t>Diagnostics</a:t>
              </a:r>
              <a:endParaRPr lang="de-DE" b="1" dirty="0">
                <a:solidFill>
                  <a:schemeClr val="bg2"/>
                </a:solidFill>
              </a:endParaRPr>
            </a:p>
          </p:txBody>
        </p:sp>
        <p:grpSp>
          <p:nvGrpSpPr>
            <p:cNvPr id="7" name="Gruppieren 6"/>
            <p:cNvGrpSpPr/>
            <p:nvPr/>
          </p:nvGrpSpPr>
          <p:grpSpPr>
            <a:xfrm>
              <a:off x="7284288" y="2050760"/>
              <a:ext cx="1404000" cy="3429000"/>
              <a:chOff x="7178267" y="2050760"/>
              <a:chExt cx="1601077" cy="3429000"/>
            </a:xfrm>
          </p:grpSpPr>
          <p:pic>
            <p:nvPicPr>
              <p:cNvPr id="69" name="Grafik 68"/>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1046044">
                <a:off x="7178267" y="2050760"/>
                <a:ext cx="1591314" cy="1412776"/>
              </a:xfrm>
              <a:prstGeom prst="rect">
                <a:avLst/>
              </a:prstGeom>
            </p:spPr>
          </p:pic>
          <p:pic>
            <p:nvPicPr>
              <p:cNvPr id="70" name="Grafik 69"/>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20553956" flipV="1">
                <a:off x="7188030" y="4066984"/>
                <a:ext cx="1591314" cy="1412776"/>
              </a:xfrm>
              <a:prstGeom prst="rect">
                <a:avLst/>
              </a:prstGeom>
            </p:spPr>
          </p:pic>
          <p:pic>
            <p:nvPicPr>
              <p:cNvPr id="71" name="Grafik 70"/>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23799" y="3536081"/>
                <a:ext cx="1112381" cy="380952"/>
              </a:xfrm>
              <a:prstGeom prst="rect">
                <a:avLst/>
              </a:prstGeom>
            </p:spPr>
          </p:pic>
        </p:grpSp>
        <p:grpSp>
          <p:nvGrpSpPr>
            <p:cNvPr id="129" name="Gruppieren 128"/>
            <p:cNvGrpSpPr>
              <a:grpSpLocks noChangeAspect="1"/>
            </p:cNvGrpSpPr>
            <p:nvPr/>
          </p:nvGrpSpPr>
          <p:grpSpPr>
            <a:xfrm>
              <a:off x="8659362" y="2204864"/>
              <a:ext cx="756084" cy="756084"/>
              <a:chOff x="5669285" y="4268821"/>
              <a:chExt cx="1512168" cy="1512168"/>
            </a:xfrm>
          </p:grpSpPr>
          <p:sp>
            <p:nvSpPr>
              <p:cNvPr id="130" name="Ellipse 129"/>
              <p:cNvSpPr/>
              <p:nvPr/>
            </p:nvSpPr>
            <p:spPr>
              <a:xfrm>
                <a:off x="5669285" y="4268821"/>
                <a:ext cx="1512168" cy="1512168"/>
              </a:xfrm>
              <a:prstGeom prst="ellipse">
                <a:avLst/>
              </a:prstGeom>
              <a:solidFill>
                <a:schemeClr val="tx1"/>
              </a:solidFill>
              <a:ln w="412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1" name="Grafik 130"/>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40556" y="4336528"/>
                <a:ext cx="1072498" cy="1415885"/>
              </a:xfrm>
              <a:prstGeom prst="rect">
                <a:avLst/>
              </a:prstGeom>
            </p:spPr>
          </p:pic>
        </p:grpSp>
        <p:grpSp>
          <p:nvGrpSpPr>
            <p:cNvPr id="132" name="Gruppieren 131"/>
            <p:cNvGrpSpPr>
              <a:grpSpLocks noChangeAspect="1"/>
            </p:cNvGrpSpPr>
            <p:nvPr/>
          </p:nvGrpSpPr>
          <p:grpSpPr>
            <a:xfrm>
              <a:off x="8659362" y="3356992"/>
              <a:ext cx="756084" cy="756084"/>
              <a:chOff x="5669285" y="4268821"/>
              <a:chExt cx="1512168" cy="1512168"/>
            </a:xfrm>
          </p:grpSpPr>
          <p:sp>
            <p:nvSpPr>
              <p:cNvPr id="133" name="Ellipse 132"/>
              <p:cNvSpPr/>
              <p:nvPr/>
            </p:nvSpPr>
            <p:spPr>
              <a:xfrm>
                <a:off x="5669285" y="4268821"/>
                <a:ext cx="1512168" cy="1512168"/>
              </a:xfrm>
              <a:prstGeom prst="ellipse">
                <a:avLst/>
              </a:prstGeom>
              <a:solidFill>
                <a:schemeClr val="tx1"/>
              </a:solidFill>
              <a:ln w="412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4" name="Grafik 133"/>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940556" y="4336528"/>
                <a:ext cx="1072498" cy="1415885"/>
              </a:xfrm>
              <a:prstGeom prst="rect">
                <a:avLst/>
              </a:prstGeom>
            </p:spPr>
          </p:pic>
        </p:grpSp>
        <p:grpSp>
          <p:nvGrpSpPr>
            <p:cNvPr id="135" name="Gruppieren 134"/>
            <p:cNvGrpSpPr>
              <a:grpSpLocks noChangeAspect="1"/>
            </p:cNvGrpSpPr>
            <p:nvPr/>
          </p:nvGrpSpPr>
          <p:grpSpPr>
            <a:xfrm>
              <a:off x="8659362" y="4576711"/>
              <a:ext cx="756084" cy="756084"/>
              <a:chOff x="5669285" y="4268821"/>
              <a:chExt cx="1512168" cy="1512168"/>
            </a:xfrm>
          </p:grpSpPr>
          <p:sp>
            <p:nvSpPr>
              <p:cNvPr id="136" name="Ellipse 135"/>
              <p:cNvSpPr/>
              <p:nvPr/>
            </p:nvSpPr>
            <p:spPr>
              <a:xfrm>
                <a:off x="5669285" y="4268821"/>
                <a:ext cx="1512168" cy="1512168"/>
              </a:xfrm>
              <a:prstGeom prst="ellipse">
                <a:avLst/>
              </a:prstGeom>
              <a:solidFill>
                <a:schemeClr val="tx1"/>
              </a:solidFill>
              <a:ln w="412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7" name="Grafik 1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40556" y="4336528"/>
                <a:ext cx="1072498" cy="1415885"/>
              </a:xfrm>
              <a:prstGeom prst="rect">
                <a:avLst/>
              </a:prstGeom>
            </p:spPr>
          </p:pic>
        </p:grpSp>
        <p:grpSp>
          <p:nvGrpSpPr>
            <p:cNvPr id="138" name="Gruppieren 137"/>
            <p:cNvGrpSpPr>
              <a:grpSpLocks noChangeAspect="1"/>
            </p:cNvGrpSpPr>
            <p:nvPr/>
          </p:nvGrpSpPr>
          <p:grpSpPr>
            <a:xfrm>
              <a:off x="9538077" y="2265969"/>
              <a:ext cx="858952" cy="650141"/>
              <a:chOff x="7036296" y="2564904"/>
              <a:chExt cx="1511385" cy="1143967"/>
            </a:xfrm>
          </p:grpSpPr>
          <p:pic>
            <p:nvPicPr>
              <p:cNvPr id="139" name="Grafik 138"/>
              <p:cNvPicPr>
                <a:picLocks noChangeAspect="1"/>
              </p:cNvPicPr>
              <p:nvPr/>
            </p:nvPicPr>
            <p:blipFill>
              <a:blip r:embed="rId10"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7036296" y="2564904"/>
                <a:ext cx="450315" cy="1143967"/>
              </a:xfrm>
              <a:prstGeom prst="rect">
                <a:avLst/>
              </a:prstGeom>
            </p:spPr>
          </p:pic>
          <p:pic>
            <p:nvPicPr>
              <p:cNvPr id="140" name="Grafik 139"/>
              <p:cNvPicPr>
                <a:picLocks noChangeAspect="1"/>
              </p:cNvPicPr>
              <p:nvPr/>
            </p:nvPicPr>
            <p:blipFill>
              <a:blip r:embed="rId11"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7536160" y="2564904"/>
                <a:ext cx="486675" cy="1138373"/>
              </a:xfrm>
              <a:prstGeom prst="rect">
                <a:avLst/>
              </a:prstGeom>
            </p:spPr>
          </p:pic>
          <p:pic>
            <p:nvPicPr>
              <p:cNvPr id="141" name="Grafik 140"/>
              <p:cNvPicPr>
                <a:picLocks noChangeAspect="1"/>
              </p:cNvPicPr>
              <p:nvPr/>
            </p:nvPicPr>
            <p:blipFill>
              <a:blip r:embed="rId10" cstate="print">
                <a:duotone>
                  <a:prstClr val="black"/>
                  <a:schemeClr val="accent5">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8097366" y="2564904"/>
                <a:ext cx="450315" cy="1143967"/>
              </a:xfrm>
              <a:prstGeom prst="rect">
                <a:avLst/>
              </a:prstGeom>
            </p:spPr>
          </p:pic>
        </p:grpSp>
        <p:grpSp>
          <p:nvGrpSpPr>
            <p:cNvPr id="142" name="Gruppieren 141"/>
            <p:cNvGrpSpPr>
              <a:grpSpLocks noChangeAspect="1"/>
            </p:cNvGrpSpPr>
            <p:nvPr/>
          </p:nvGrpSpPr>
          <p:grpSpPr>
            <a:xfrm>
              <a:off x="9523456" y="3406915"/>
              <a:ext cx="891378" cy="652320"/>
              <a:chOff x="6381173" y="2325127"/>
              <a:chExt cx="1106749" cy="809929"/>
            </a:xfrm>
          </p:grpSpPr>
          <p:pic>
            <p:nvPicPr>
              <p:cNvPr id="143" name="Grafik 142"/>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381173" y="2325127"/>
                <a:ext cx="344566" cy="805968"/>
              </a:xfrm>
              <a:prstGeom prst="rect">
                <a:avLst/>
              </a:prstGeom>
            </p:spPr>
          </p:pic>
          <p:pic>
            <p:nvPicPr>
              <p:cNvPr id="144" name="Grafik 143"/>
              <p:cNvPicPr>
                <a:picLocks noChangeAspect="1"/>
              </p:cNvPicPr>
              <p:nvPr/>
            </p:nvPicPr>
            <p:blipFill>
              <a:blip r:embed="rId1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778508" y="2325127"/>
                <a:ext cx="318823" cy="809929"/>
              </a:xfrm>
              <a:prstGeom prst="rect">
                <a:avLst/>
              </a:prstGeom>
            </p:spPr>
          </p:pic>
          <p:pic>
            <p:nvPicPr>
              <p:cNvPr id="145" name="Grafik 144"/>
              <p:cNvPicPr>
                <a:picLocks noChangeAspect="1"/>
              </p:cNvPicPr>
              <p:nvPr/>
            </p:nvPicPr>
            <p:blipFill>
              <a:blip r:embed="rId1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143356" y="2325127"/>
                <a:ext cx="344566" cy="805968"/>
              </a:xfrm>
              <a:prstGeom prst="rect">
                <a:avLst/>
              </a:prstGeom>
            </p:spPr>
          </p:pic>
        </p:grpSp>
        <p:grpSp>
          <p:nvGrpSpPr>
            <p:cNvPr id="146" name="Gruppieren 145"/>
            <p:cNvGrpSpPr>
              <a:grpSpLocks noChangeAspect="1"/>
            </p:cNvGrpSpPr>
            <p:nvPr/>
          </p:nvGrpSpPr>
          <p:grpSpPr>
            <a:xfrm>
              <a:off x="9525102" y="4626803"/>
              <a:ext cx="891378" cy="652320"/>
              <a:chOff x="6381173" y="2325127"/>
              <a:chExt cx="1106749" cy="809929"/>
            </a:xfrm>
          </p:grpSpPr>
          <p:pic>
            <p:nvPicPr>
              <p:cNvPr id="147" name="Grafik 146"/>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381173" y="2325127"/>
                <a:ext cx="344566" cy="805968"/>
              </a:xfrm>
              <a:prstGeom prst="rect">
                <a:avLst/>
              </a:prstGeom>
            </p:spPr>
          </p:pic>
          <p:pic>
            <p:nvPicPr>
              <p:cNvPr id="148" name="Grafik 147"/>
              <p:cNvPicPr>
                <a:picLocks noChangeAspect="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778508" y="2325127"/>
                <a:ext cx="318823" cy="809929"/>
              </a:xfrm>
              <a:prstGeom prst="rect">
                <a:avLst/>
              </a:prstGeom>
            </p:spPr>
          </p:pic>
          <p:pic>
            <p:nvPicPr>
              <p:cNvPr id="149" name="Grafik 148"/>
              <p:cNvPicPr>
                <a:picLocks noChangeAspect="1"/>
              </p:cNvPicPr>
              <p:nvPr/>
            </p:nvPicPr>
            <p:blipFill>
              <a:blip r:embed="rId1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143356" y="2325127"/>
                <a:ext cx="344566" cy="805968"/>
              </a:xfrm>
              <a:prstGeom prst="rect">
                <a:avLst/>
              </a:prstGeom>
            </p:spPr>
          </p:pic>
        </p:grpSp>
        <p:sp>
          <p:nvSpPr>
            <p:cNvPr id="150" name="Textfeld 149"/>
            <p:cNvSpPr txBox="1"/>
            <p:nvPr/>
          </p:nvSpPr>
          <p:spPr>
            <a:xfrm>
              <a:off x="8659363" y="5445224"/>
              <a:ext cx="2616796" cy="369332"/>
            </a:xfrm>
            <a:prstGeom prst="rect">
              <a:avLst/>
            </a:prstGeom>
            <a:noFill/>
          </p:spPr>
          <p:txBody>
            <a:bodyPr wrap="square" rtlCol="0">
              <a:spAutoFit/>
            </a:bodyPr>
            <a:lstStyle/>
            <a:p>
              <a:pPr algn="ctr"/>
              <a:r>
                <a:rPr lang="de-DE" b="1" dirty="0" err="1">
                  <a:solidFill>
                    <a:schemeClr val="bg2"/>
                  </a:solidFill>
                </a:rPr>
                <a:t>Personalized</a:t>
              </a:r>
              <a:r>
                <a:rPr lang="de-DE" b="1" dirty="0">
                  <a:solidFill>
                    <a:schemeClr val="bg2"/>
                  </a:solidFill>
                </a:rPr>
                <a:t> </a:t>
              </a:r>
              <a:r>
                <a:rPr lang="de-DE" b="1" dirty="0" err="1">
                  <a:solidFill>
                    <a:schemeClr val="bg2"/>
                  </a:solidFill>
                </a:rPr>
                <a:t>therapy</a:t>
              </a:r>
              <a:endParaRPr lang="de-DE" b="1" dirty="0">
                <a:solidFill>
                  <a:schemeClr val="bg2"/>
                </a:solidFill>
              </a:endParaRPr>
            </a:p>
          </p:txBody>
        </p:sp>
        <p:grpSp>
          <p:nvGrpSpPr>
            <p:cNvPr id="6" name="Gruppieren 5"/>
            <p:cNvGrpSpPr/>
            <p:nvPr/>
          </p:nvGrpSpPr>
          <p:grpSpPr>
            <a:xfrm>
              <a:off x="10484159" y="2240944"/>
              <a:ext cx="792000" cy="684000"/>
              <a:chOff x="10556167" y="2240944"/>
              <a:chExt cx="792000" cy="684000"/>
            </a:xfrm>
          </p:grpSpPr>
          <p:sp>
            <p:nvSpPr>
              <p:cNvPr id="151" name="Rechteck 150"/>
              <p:cNvSpPr/>
              <p:nvPr/>
            </p:nvSpPr>
            <p:spPr>
              <a:xfrm>
                <a:off x="10556167" y="2240944"/>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2" name="Grafik 15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83336" y="2282881"/>
                <a:ext cx="745919" cy="612846"/>
              </a:xfrm>
              <a:prstGeom prst="rect">
                <a:avLst/>
              </a:prstGeom>
            </p:spPr>
          </p:pic>
        </p:grpSp>
        <p:grpSp>
          <p:nvGrpSpPr>
            <p:cNvPr id="153" name="Gruppieren 152"/>
            <p:cNvGrpSpPr/>
            <p:nvPr/>
          </p:nvGrpSpPr>
          <p:grpSpPr>
            <a:xfrm>
              <a:off x="10484159" y="3397489"/>
              <a:ext cx="792000" cy="684000"/>
              <a:chOff x="10556167" y="2240944"/>
              <a:chExt cx="792000" cy="684000"/>
            </a:xfrm>
          </p:grpSpPr>
          <p:sp>
            <p:nvSpPr>
              <p:cNvPr id="154" name="Rechteck 153"/>
              <p:cNvSpPr/>
              <p:nvPr/>
            </p:nvSpPr>
            <p:spPr>
              <a:xfrm>
                <a:off x="10556167" y="2240944"/>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5" name="Grafik 15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83336" y="2282881"/>
                <a:ext cx="745919" cy="612846"/>
              </a:xfrm>
              <a:prstGeom prst="rect">
                <a:avLst/>
              </a:prstGeom>
            </p:spPr>
          </p:pic>
        </p:grpSp>
        <p:grpSp>
          <p:nvGrpSpPr>
            <p:cNvPr id="156" name="Gruppieren 155"/>
            <p:cNvGrpSpPr/>
            <p:nvPr/>
          </p:nvGrpSpPr>
          <p:grpSpPr>
            <a:xfrm>
              <a:off x="10484159" y="4617208"/>
              <a:ext cx="792000" cy="684000"/>
              <a:chOff x="10556167" y="2240944"/>
              <a:chExt cx="792000" cy="684000"/>
            </a:xfrm>
          </p:grpSpPr>
          <p:sp>
            <p:nvSpPr>
              <p:cNvPr id="157" name="Rechteck 156"/>
              <p:cNvSpPr/>
              <p:nvPr/>
            </p:nvSpPr>
            <p:spPr>
              <a:xfrm>
                <a:off x="10556167" y="2240944"/>
                <a:ext cx="792000" cy="68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8" name="Grafik 15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83336" y="2282881"/>
                <a:ext cx="745919" cy="612846"/>
              </a:xfrm>
              <a:prstGeom prst="rect">
                <a:avLst/>
              </a:prstGeom>
            </p:spPr>
          </p:pic>
        </p:grpSp>
      </p:grpSp>
      <p:sp>
        <p:nvSpPr>
          <p:cNvPr id="8" name="Freihandform 7"/>
          <p:cNvSpPr/>
          <p:nvPr/>
        </p:nvSpPr>
        <p:spPr>
          <a:xfrm flipH="1">
            <a:off x="6816080" y="4964536"/>
            <a:ext cx="2016000" cy="679848"/>
          </a:xfrm>
          <a:custGeom>
            <a:avLst/>
            <a:gdLst>
              <a:gd name="connsiteX0" fmla="*/ 0 w 1430673"/>
              <a:gd name="connsiteY0" fmla="*/ 666750 h 734593"/>
              <a:gd name="connsiteX1" fmla="*/ 1281112 w 1430673"/>
              <a:gd name="connsiteY1" fmla="*/ 671513 h 734593"/>
              <a:gd name="connsiteX2" fmla="*/ 1419225 w 1430673"/>
              <a:gd name="connsiteY2" fmla="*/ 0 h 734593"/>
              <a:gd name="connsiteX0" fmla="*/ 0 w 1430673"/>
              <a:gd name="connsiteY0" fmla="*/ 666750 h 671513"/>
              <a:gd name="connsiteX1" fmla="*/ 1281112 w 1430673"/>
              <a:gd name="connsiteY1" fmla="*/ 671513 h 671513"/>
              <a:gd name="connsiteX2" fmla="*/ 1419225 w 1430673"/>
              <a:gd name="connsiteY2" fmla="*/ 0 h 671513"/>
              <a:gd name="connsiteX0" fmla="*/ 0 w 1419225"/>
              <a:gd name="connsiteY0" fmla="*/ 666750 h 671513"/>
              <a:gd name="connsiteX1" fmla="*/ 1281112 w 1419225"/>
              <a:gd name="connsiteY1" fmla="*/ 671513 h 671513"/>
              <a:gd name="connsiteX2" fmla="*/ 1419225 w 1419225"/>
              <a:gd name="connsiteY2" fmla="*/ 0 h 671513"/>
              <a:gd name="connsiteX0" fmla="*/ 0 w 1373175"/>
              <a:gd name="connsiteY0" fmla="*/ 676275 h 730267"/>
              <a:gd name="connsiteX1" fmla="*/ 1281112 w 1373175"/>
              <a:gd name="connsiteY1" fmla="*/ 681038 h 730267"/>
              <a:gd name="connsiteX2" fmla="*/ 1270000 w 1373175"/>
              <a:gd name="connsiteY2" fmla="*/ 0 h 730267"/>
              <a:gd name="connsiteX0" fmla="*/ 0 w 1281112"/>
              <a:gd name="connsiteY0" fmla="*/ 676275 h 730267"/>
              <a:gd name="connsiteX1" fmla="*/ 1281112 w 1281112"/>
              <a:gd name="connsiteY1" fmla="*/ 681038 h 730267"/>
              <a:gd name="connsiteX2" fmla="*/ 1270000 w 1281112"/>
              <a:gd name="connsiteY2" fmla="*/ 0 h 730267"/>
              <a:gd name="connsiteX0" fmla="*/ 0 w 1373175"/>
              <a:gd name="connsiteY0" fmla="*/ 685800 h 733472"/>
              <a:gd name="connsiteX1" fmla="*/ 1281112 w 1373175"/>
              <a:gd name="connsiteY1" fmla="*/ 681038 h 733472"/>
              <a:gd name="connsiteX2" fmla="*/ 1270000 w 1373175"/>
              <a:gd name="connsiteY2" fmla="*/ 0 h 733472"/>
              <a:gd name="connsiteX0" fmla="*/ 0 w 1373175"/>
              <a:gd name="connsiteY0" fmla="*/ 685800 h 685800"/>
              <a:gd name="connsiteX1" fmla="*/ 1281112 w 1373175"/>
              <a:gd name="connsiteY1" fmla="*/ 681038 h 685800"/>
              <a:gd name="connsiteX2" fmla="*/ 1270000 w 1373175"/>
              <a:gd name="connsiteY2" fmla="*/ 0 h 685800"/>
              <a:gd name="connsiteX0" fmla="*/ 0 w 1368427"/>
              <a:gd name="connsiteY0" fmla="*/ 685800 h 690563"/>
              <a:gd name="connsiteX1" fmla="*/ 1274762 w 1368427"/>
              <a:gd name="connsiteY1" fmla="*/ 690563 h 690563"/>
              <a:gd name="connsiteX2" fmla="*/ 1270000 w 1368427"/>
              <a:gd name="connsiteY2" fmla="*/ 0 h 690563"/>
              <a:gd name="connsiteX0" fmla="*/ 0 w 1370794"/>
              <a:gd name="connsiteY0" fmla="*/ 685800 h 685800"/>
              <a:gd name="connsiteX1" fmla="*/ 1277937 w 1370794"/>
              <a:gd name="connsiteY1" fmla="*/ 681038 h 685800"/>
              <a:gd name="connsiteX2" fmla="*/ 1270000 w 1370794"/>
              <a:gd name="connsiteY2" fmla="*/ 0 h 685800"/>
              <a:gd name="connsiteX0" fmla="*/ 0 w 1369017"/>
              <a:gd name="connsiteY0" fmla="*/ 685800 h 685800"/>
              <a:gd name="connsiteX1" fmla="*/ 1275555 w 1369017"/>
              <a:gd name="connsiteY1" fmla="*/ 685800 h 685800"/>
              <a:gd name="connsiteX2" fmla="*/ 1270000 w 1369017"/>
              <a:gd name="connsiteY2" fmla="*/ 0 h 685800"/>
              <a:gd name="connsiteX0" fmla="*/ 0 w 1275555"/>
              <a:gd name="connsiteY0" fmla="*/ 685800 h 685800"/>
              <a:gd name="connsiteX1" fmla="*/ 1275555 w 1275555"/>
              <a:gd name="connsiteY1" fmla="*/ 685800 h 685800"/>
              <a:gd name="connsiteX2" fmla="*/ 1270000 w 1275555"/>
              <a:gd name="connsiteY2" fmla="*/ 0 h 685800"/>
              <a:gd name="connsiteX0" fmla="*/ 0 w 1369003"/>
              <a:gd name="connsiteY0" fmla="*/ 685800 h 736600"/>
              <a:gd name="connsiteX1" fmla="*/ 1275555 w 1369003"/>
              <a:gd name="connsiteY1" fmla="*/ 685800 h 736600"/>
              <a:gd name="connsiteX2" fmla="*/ 1271191 w 1369003"/>
              <a:gd name="connsiteY2" fmla="*/ 0 h 736600"/>
              <a:gd name="connsiteX0" fmla="*/ 0 w 1275555"/>
              <a:gd name="connsiteY0" fmla="*/ 685800 h 736600"/>
              <a:gd name="connsiteX1" fmla="*/ 1275555 w 1275555"/>
              <a:gd name="connsiteY1" fmla="*/ 685800 h 736600"/>
              <a:gd name="connsiteX2" fmla="*/ 1271191 w 1275555"/>
              <a:gd name="connsiteY2" fmla="*/ 0 h 736600"/>
              <a:gd name="connsiteX0" fmla="*/ 0 w 1368916"/>
              <a:gd name="connsiteY0" fmla="*/ 685800 h 736600"/>
              <a:gd name="connsiteX1" fmla="*/ 1275555 w 1368916"/>
              <a:gd name="connsiteY1" fmla="*/ 685800 h 736600"/>
              <a:gd name="connsiteX2" fmla="*/ 1271191 w 1368916"/>
              <a:gd name="connsiteY2" fmla="*/ 0 h 736600"/>
              <a:gd name="connsiteX0" fmla="*/ 0 w 1275555"/>
              <a:gd name="connsiteY0" fmla="*/ 685800 h 736600"/>
              <a:gd name="connsiteX1" fmla="*/ 1275555 w 1275555"/>
              <a:gd name="connsiteY1" fmla="*/ 685800 h 736600"/>
              <a:gd name="connsiteX2" fmla="*/ 1271191 w 1275555"/>
              <a:gd name="connsiteY2" fmla="*/ 0 h 736600"/>
              <a:gd name="connsiteX0" fmla="*/ 0 w 1368526"/>
              <a:gd name="connsiteY0" fmla="*/ 686991 h 737879"/>
              <a:gd name="connsiteX1" fmla="*/ 1275555 w 1368526"/>
              <a:gd name="connsiteY1" fmla="*/ 686991 h 737879"/>
              <a:gd name="connsiteX2" fmla="*/ 1270000 w 1368526"/>
              <a:gd name="connsiteY2" fmla="*/ 0 h 737879"/>
              <a:gd name="connsiteX0" fmla="*/ 0 w 1275555"/>
              <a:gd name="connsiteY0" fmla="*/ 686991 h 737879"/>
              <a:gd name="connsiteX1" fmla="*/ 1275555 w 1275555"/>
              <a:gd name="connsiteY1" fmla="*/ 686991 h 737879"/>
              <a:gd name="connsiteX2" fmla="*/ 1270000 w 1275555"/>
              <a:gd name="connsiteY2" fmla="*/ 0 h 737879"/>
              <a:gd name="connsiteX0" fmla="*/ 0 w 1369396"/>
              <a:gd name="connsiteY0" fmla="*/ 684610 h 735322"/>
              <a:gd name="connsiteX1" fmla="*/ 1275555 w 1369396"/>
              <a:gd name="connsiteY1" fmla="*/ 684610 h 735322"/>
              <a:gd name="connsiteX2" fmla="*/ 1272381 w 1369396"/>
              <a:gd name="connsiteY2" fmla="*/ 0 h 735322"/>
              <a:gd name="connsiteX0" fmla="*/ 0 w 1275555"/>
              <a:gd name="connsiteY0" fmla="*/ 684610 h 735322"/>
              <a:gd name="connsiteX1" fmla="*/ 1275555 w 1275555"/>
              <a:gd name="connsiteY1" fmla="*/ 684610 h 735322"/>
              <a:gd name="connsiteX2" fmla="*/ 1272381 w 1275555"/>
              <a:gd name="connsiteY2" fmla="*/ 0 h 735322"/>
              <a:gd name="connsiteX0" fmla="*/ 0 w 1369834"/>
              <a:gd name="connsiteY0" fmla="*/ 679848 h 730207"/>
              <a:gd name="connsiteX1" fmla="*/ 1275555 w 1369834"/>
              <a:gd name="connsiteY1" fmla="*/ 679848 h 730207"/>
              <a:gd name="connsiteX2" fmla="*/ 1274762 w 1369834"/>
              <a:gd name="connsiteY2" fmla="*/ 0 h 730207"/>
              <a:gd name="connsiteX0" fmla="*/ 0 w 1275555"/>
              <a:gd name="connsiteY0" fmla="*/ 679848 h 730207"/>
              <a:gd name="connsiteX1" fmla="*/ 1275555 w 1275555"/>
              <a:gd name="connsiteY1" fmla="*/ 679848 h 730207"/>
              <a:gd name="connsiteX2" fmla="*/ 1274762 w 1275555"/>
              <a:gd name="connsiteY2" fmla="*/ 0 h 730207"/>
              <a:gd name="connsiteX0" fmla="*/ 0 w 1275555"/>
              <a:gd name="connsiteY0" fmla="*/ 679848 h 679848"/>
              <a:gd name="connsiteX1" fmla="*/ 1275555 w 1275555"/>
              <a:gd name="connsiteY1" fmla="*/ 679848 h 679848"/>
              <a:gd name="connsiteX2" fmla="*/ 1274762 w 1275555"/>
              <a:gd name="connsiteY2" fmla="*/ 0 h 679848"/>
            </a:gdLst>
            <a:ahLst/>
            <a:cxnLst>
              <a:cxn ang="0">
                <a:pos x="connsiteX0" y="connsiteY0"/>
              </a:cxn>
              <a:cxn ang="0">
                <a:pos x="connsiteX1" y="connsiteY1"/>
              </a:cxn>
              <a:cxn ang="0">
                <a:pos x="connsiteX2" y="connsiteY2"/>
              </a:cxn>
            </a:cxnLst>
            <a:rect l="l" t="t" r="r" b="b"/>
            <a:pathLst>
              <a:path w="1275555" h="679848">
                <a:moveTo>
                  <a:pt x="0" y="679848"/>
                </a:moveTo>
                <a:lnTo>
                  <a:pt x="1275555" y="679848"/>
                </a:lnTo>
                <a:cubicBezTo>
                  <a:pt x="1275291" y="453232"/>
                  <a:pt x="1275026" y="226616"/>
                  <a:pt x="1274762" y="0"/>
                </a:cubicBezTo>
              </a:path>
            </a:pathLst>
          </a:custGeom>
          <a:ln w="34925">
            <a:solidFill>
              <a:schemeClr val="tx2">
                <a:lumMod val="40000"/>
                <a:lumOff val="60000"/>
                <a:alpha val="54000"/>
              </a:schemeClr>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Tree>
    <p:extLst>
      <p:ext uri="{BB962C8B-B14F-4D97-AF65-F5344CB8AC3E}">
        <p14:creationId xmlns:p14="http://schemas.microsoft.com/office/powerpoint/2010/main" val="247884486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blinds(horizontal)">
                                      <p:cBhvr>
                                        <p:cTn id="7" dur="500"/>
                                        <p:tgtEl>
                                          <p:spTgt spid="11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842877" y="1052736"/>
            <a:ext cx="1475083"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T</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2220508"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heranostic</a:t>
            </a:r>
            <a:r>
              <a:rPr lang="en-US" sz="2400" b="1" dirty="0">
                <a:solidFill>
                  <a:srgbClr val="FFFFFF">
                    <a:lumMod val="90000"/>
                    <a:lumOff val="10000"/>
                  </a:srgbClr>
                </a:solidFill>
                <a:latin typeface="Century Gothic"/>
              </a:rPr>
              <a:t> Pairs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Same vector, different radionuclides</a:t>
            </a:r>
          </a:p>
          <a:p>
            <a:pPr defTabSz="228554"/>
            <a:r>
              <a:rPr lang="en-US" sz="900" dirty="0">
                <a:solidFill>
                  <a:srgbClr val="FFFFFF"/>
                </a:solidFill>
              </a:rPr>
              <a:t>Diagnostic: PET / SPECT</a:t>
            </a:r>
          </a:p>
          <a:p>
            <a:pPr defTabSz="228554"/>
            <a:r>
              <a:rPr lang="en-US" sz="900" dirty="0">
                <a:solidFill>
                  <a:srgbClr val="FFFFFF"/>
                </a:solidFill>
              </a:rPr>
              <a:t>Therapeutic: </a:t>
            </a:r>
            <a:r>
              <a:rPr lang="el-GR" sz="900" dirty="0">
                <a:solidFill>
                  <a:srgbClr val="FFFFFF"/>
                </a:solidFill>
              </a:rPr>
              <a:t>β− </a:t>
            </a:r>
            <a:r>
              <a:rPr lang="en-US" sz="900" dirty="0">
                <a:solidFill>
                  <a:srgbClr val="FFFFFF"/>
                </a:solidFill>
              </a:rPr>
              <a:t>or </a:t>
            </a:r>
            <a:r>
              <a:rPr lang="el-GR" sz="900" dirty="0">
                <a:solidFill>
                  <a:srgbClr val="FFFFFF"/>
                </a:solidFill>
              </a:rPr>
              <a:t>α </a:t>
            </a:r>
            <a:r>
              <a:rPr lang="en-US" sz="900" dirty="0">
                <a:solidFill>
                  <a:srgbClr val="FFFFFF"/>
                </a:solidFill>
              </a:rPr>
              <a:t>emitters</a:t>
            </a:r>
          </a:p>
          <a:p>
            <a:pPr defTabSz="228554"/>
            <a:r>
              <a:rPr lang="en-US" sz="900" dirty="0">
                <a:solidFill>
                  <a:srgbClr val="FFFFFF"/>
                </a:solidFill>
              </a:rPr>
              <a:t>Example: Ga-68 / Lu-177</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grpSp>
        <p:nvGrpSpPr>
          <p:cNvPr id="3" name="Gruppieren 2"/>
          <p:cNvGrpSpPr/>
          <p:nvPr/>
        </p:nvGrpSpPr>
        <p:grpSpPr>
          <a:xfrm>
            <a:off x="5376202" y="3179523"/>
            <a:ext cx="3744096" cy="3053722"/>
            <a:chOff x="5376202" y="3179523"/>
            <a:chExt cx="3744096" cy="3053722"/>
          </a:xfrm>
        </p:grpSpPr>
        <p:pic>
          <p:nvPicPr>
            <p:cNvPr id="48" name="Grafik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3374" y="5548151"/>
              <a:ext cx="280558" cy="52636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1272" y="5733256"/>
              <a:ext cx="878769" cy="499989"/>
            </a:xfrm>
            <a:prstGeom prst="rect">
              <a:avLst/>
            </a:prstGeom>
          </p:spPr>
        </p:pic>
        <p:grpSp>
          <p:nvGrpSpPr>
            <p:cNvPr id="95" name="Gruppieren 94"/>
            <p:cNvGrpSpPr/>
            <p:nvPr/>
          </p:nvGrpSpPr>
          <p:grpSpPr>
            <a:xfrm>
              <a:off x="7680298" y="3730283"/>
              <a:ext cx="1440000" cy="1440000"/>
              <a:chOff x="7176120" y="3730283"/>
              <a:chExt cx="1440000" cy="1440000"/>
            </a:xfrm>
          </p:grpSpPr>
          <p:sp>
            <p:nvSpPr>
              <p:cNvPr id="50" name="Ellipse 49"/>
              <p:cNvSpPr/>
              <p:nvPr/>
            </p:nvSpPr>
            <p:spPr>
              <a:xfrm>
                <a:off x="7176120" y="3730283"/>
                <a:ext cx="1440000" cy="1440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Ellipse 56"/>
              <p:cNvSpPr/>
              <p:nvPr/>
            </p:nvSpPr>
            <p:spPr>
              <a:xfrm>
                <a:off x="8256240" y="4005064"/>
                <a:ext cx="72008"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Ellipse 57"/>
              <p:cNvSpPr/>
              <p:nvPr/>
            </p:nvSpPr>
            <p:spPr>
              <a:xfrm>
                <a:off x="7392144" y="4653144"/>
                <a:ext cx="72008"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Ellipse 58"/>
              <p:cNvSpPr/>
              <p:nvPr/>
            </p:nvSpPr>
            <p:spPr>
              <a:xfrm>
                <a:off x="7464152" y="4005064"/>
                <a:ext cx="72008"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Ellipse 59"/>
              <p:cNvSpPr/>
              <p:nvPr/>
            </p:nvSpPr>
            <p:spPr>
              <a:xfrm>
                <a:off x="8408640" y="4653144"/>
                <a:ext cx="72008"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2" name="Gerade Verbindung 61"/>
              <p:cNvCxnSpPr/>
              <p:nvPr/>
            </p:nvCxnSpPr>
            <p:spPr>
              <a:xfrm flipH="1">
                <a:off x="7887366" y="4081481"/>
                <a:ext cx="360040" cy="359968"/>
              </a:xfrm>
              <a:prstGeom prst="line">
                <a:avLst/>
              </a:prstGeom>
              <a:ln w="22225">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p:nvCxnSpPr>
            <p:spPr>
              <a:xfrm>
                <a:off x="7536160" y="4077072"/>
                <a:ext cx="364950" cy="324788"/>
              </a:xfrm>
              <a:prstGeom prst="line">
                <a:avLst/>
              </a:prstGeom>
              <a:ln w="22225">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p:nvCxnSpPr>
            <p:spPr>
              <a:xfrm flipH="1">
                <a:off x="7472986" y="4360759"/>
                <a:ext cx="432048" cy="296794"/>
              </a:xfrm>
              <a:prstGeom prst="line">
                <a:avLst/>
              </a:prstGeom>
              <a:ln w="22225">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p:nvCxnSpPr>
            <p:spPr>
              <a:xfrm flipH="1" flipV="1">
                <a:off x="7896120" y="4391898"/>
                <a:ext cx="503686" cy="274490"/>
              </a:xfrm>
              <a:prstGeom prst="line">
                <a:avLst/>
              </a:prstGeom>
              <a:ln w="22225">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56" name="Gruppieren 55"/>
              <p:cNvGrpSpPr/>
              <p:nvPr/>
            </p:nvGrpSpPr>
            <p:grpSpPr>
              <a:xfrm>
                <a:off x="7647921" y="4162330"/>
                <a:ext cx="506379" cy="855263"/>
                <a:chOff x="7621419" y="4081488"/>
                <a:chExt cx="506379" cy="855263"/>
              </a:xfrm>
            </p:grpSpPr>
            <p:sp>
              <p:nvSpPr>
                <p:cNvPr id="51" name="Gleichschenkliges Dreieck 50"/>
                <p:cNvSpPr/>
                <p:nvPr/>
              </p:nvSpPr>
              <p:spPr>
                <a:xfrm flipV="1">
                  <a:off x="7772736" y="4792735"/>
                  <a:ext cx="210176" cy="144016"/>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Abgerundetes Rechteck 51"/>
                <p:cNvSpPr/>
                <p:nvPr/>
              </p:nvSpPr>
              <p:spPr>
                <a:xfrm>
                  <a:off x="7697844" y="4581128"/>
                  <a:ext cx="359960" cy="21602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Abgerundetes Rechteck 52"/>
                <p:cNvSpPr/>
                <p:nvPr/>
              </p:nvSpPr>
              <p:spPr>
                <a:xfrm>
                  <a:off x="7811490" y="4437112"/>
                  <a:ext cx="132668" cy="21602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Auf der gleichen Seite des Rechtecks liegende Ecken abrunden 53"/>
                <p:cNvSpPr/>
                <p:nvPr/>
              </p:nvSpPr>
              <p:spPr>
                <a:xfrm>
                  <a:off x="7621419" y="4081488"/>
                  <a:ext cx="506379" cy="459137"/>
                </a:xfrm>
                <a:prstGeom prst="round2SameRect">
                  <a:avLst>
                    <a:gd name="adj1" fmla="val 46654"/>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5" name="Grafik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8763" y="4175582"/>
                  <a:ext cx="290873" cy="290873"/>
                </a:xfrm>
                <a:prstGeom prst="rect">
                  <a:avLst/>
                </a:prstGeom>
              </p:spPr>
            </p:pic>
          </p:grpSp>
        </p:grpSp>
        <p:grpSp>
          <p:nvGrpSpPr>
            <p:cNvPr id="94" name="Gruppieren 93"/>
            <p:cNvGrpSpPr/>
            <p:nvPr/>
          </p:nvGrpSpPr>
          <p:grpSpPr>
            <a:xfrm>
              <a:off x="5376202" y="3730283"/>
              <a:ext cx="1440000" cy="1440000"/>
              <a:chOff x="4799856" y="3882683"/>
              <a:chExt cx="1440000" cy="1440000"/>
            </a:xfrm>
          </p:grpSpPr>
          <p:sp>
            <p:nvSpPr>
              <p:cNvPr id="73" name="Ellipse 72"/>
              <p:cNvSpPr/>
              <p:nvPr/>
            </p:nvSpPr>
            <p:spPr>
              <a:xfrm>
                <a:off x="4799856" y="3882683"/>
                <a:ext cx="1440000" cy="1440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3" name="Gruppieren 92"/>
              <p:cNvGrpSpPr/>
              <p:nvPr/>
            </p:nvGrpSpPr>
            <p:grpSpPr>
              <a:xfrm>
                <a:off x="5069574" y="4093739"/>
                <a:ext cx="900000" cy="900000"/>
                <a:chOff x="5069574" y="4093739"/>
                <a:chExt cx="900000" cy="900000"/>
              </a:xfrm>
            </p:grpSpPr>
            <p:sp>
              <p:nvSpPr>
                <p:cNvPr id="88" name="Ellipse 87"/>
                <p:cNvSpPr/>
                <p:nvPr/>
              </p:nvSpPr>
              <p:spPr>
                <a:xfrm>
                  <a:off x="5231542" y="4255739"/>
                  <a:ext cx="576064" cy="576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9" name="Ellipse 88"/>
                <p:cNvSpPr/>
                <p:nvPr/>
              </p:nvSpPr>
              <p:spPr>
                <a:xfrm>
                  <a:off x="5177574" y="4201739"/>
                  <a:ext cx="684000" cy="684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1" name="Ellipse 90"/>
                <p:cNvSpPr/>
                <p:nvPr/>
              </p:nvSpPr>
              <p:spPr>
                <a:xfrm>
                  <a:off x="5123574" y="4147739"/>
                  <a:ext cx="792000" cy="792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2" name="Ellipse 91"/>
                <p:cNvSpPr/>
                <p:nvPr/>
              </p:nvSpPr>
              <p:spPr>
                <a:xfrm>
                  <a:off x="5069574" y="4093739"/>
                  <a:ext cx="900000" cy="900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2" name="Gruppieren 81"/>
              <p:cNvGrpSpPr/>
              <p:nvPr/>
            </p:nvGrpSpPr>
            <p:grpSpPr>
              <a:xfrm>
                <a:off x="5271657" y="4314730"/>
                <a:ext cx="506379" cy="855263"/>
                <a:chOff x="7621419" y="4081488"/>
                <a:chExt cx="506379" cy="855263"/>
              </a:xfrm>
            </p:grpSpPr>
            <p:sp>
              <p:nvSpPr>
                <p:cNvPr id="83" name="Gleichschenkliges Dreieck 82"/>
                <p:cNvSpPr/>
                <p:nvPr/>
              </p:nvSpPr>
              <p:spPr>
                <a:xfrm flipV="1">
                  <a:off x="7772736" y="4792735"/>
                  <a:ext cx="210176" cy="144016"/>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4" name="Abgerundetes Rechteck 83"/>
                <p:cNvSpPr/>
                <p:nvPr/>
              </p:nvSpPr>
              <p:spPr>
                <a:xfrm>
                  <a:off x="7697844" y="4581128"/>
                  <a:ext cx="359960" cy="21602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5" name="Abgerundetes Rechteck 84"/>
                <p:cNvSpPr/>
                <p:nvPr/>
              </p:nvSpPr>
              <p:spPr>
                <a:xfrm>
                  <a:off x="7811490" y="4437112"/>
                  <a:ext cx="132668" cy="21602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 name="Auf der gleichen Seite des Rechtecks liegende Ecken abrunden 85"/>
                <p:cNvSpPr/>
                <p:nvPr/>
              </p:nvSpPr>
              <p:spPr>
                <a:xfrm>
                  <a:off x="7621419" y="4081488"/>
                  <a:ext cx="506379" cy="459137"/>
                </a:xfrm>
                <a:prstGeom prst="round2SameRect">
                  <a:avLst>
                    <a:gd name="adj1" fmla="val 46654"/>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7" name="Grafik 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8763" y="4175582"/>
                  <a:ext cx="290873" cy="290873"/>
                </a:xfrm>
                <a:prstGeom prst="rect">
                  <a:avLst/>
                </a:prstGeom>
              </p:spPr>
            </p:pic>
          </p:grpSp>
        </p:grpSp>
        <p:cxnSp>
          <p:nvCxnSpPr>
            <p:cNvPr id="97" name="Gewinkelte Verbindung 96"/>
            <p:cNvCxnSpPr/>
            <p:nvPr/>
          </p:nvCxnSpPr>
          <p:spPr>
            <a:xfrm rot="5400000" flipH="1" flipV="1">
              <a:off x="7654622" y="4805862"/>
              <a:ext cx="360000" cy="1116000"/>
            </a:xfrm>
            <a:prstGeom prst="bentConnector3">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8" name="Gewinkelte Verbindung 97"/>
            <p:cNvCxnSpPr/>
            <p:nvPr/>
          </p:nvCxnSpPr>
          <p:spPr>
            <a:xfrm rot="16200000" flipV="1">
              <a:off x="6472532" y="4805863"/>
              <a:ext cx="360000" cy="1116000"/>
            </a:xfrm>
            <a:prstGeom prst="bentConnector3">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99" name="Textfeld 98"/>
            <p:cNvSpPr txBox="1"/>
            <p:nvPr/>
          </p:nvSpPr>
          <p:spPr>
            <a:xfrm>
              <a:off x="5402718" y="3179523"/>
              <a:ext cx="1370888" cy="523220"/>
            </a:xfrm>
            <a:prstGeom prst="rect">
              <a:avLst/>
            </a:prstGeom>
            <a:noFill/>
          </p:spPr>
          <p:txBody>
            <a:bodyPr wrap="none" rtlCol="0">
              <a:spAutoFit/>
            </a:bodyPr>
            <a:lstStyle/>
            <a:p>
              <a:pPr algn="ctr"/>
              <a:r>
                <a:rPr lang="de-DE" sz="2800" b="1" dirty="0">
                  <a:solidFill>
                    <a:schemeClr val="bg2"/>
                  </a:solidFill>
                </a:rPr>
                <a:t>Imaging</a:t>
              </a:r>
            </a:p>
          </p:txBody>
        </p:sp>
        <p:sp>
          <p:nvSpPr>
            <p:cNvPr id="100" name="Textfeld 99"/>
            <p:cNvSpPr txBox="1"/>
            <p:nvPr/>
          </p:nvSpPr>
          <p:spPr>
            <a:xfrm>
              <a:off x="7709900" y="3179523"/>
              <a:ext cx="1394742" cy="523220"/>
            </a:xfrm>
            <a:prstGeom prst="rect">
              <a:avLst/>
            </a:prstGeom>
            <a:noFill/>
          </p:spPr>
          <p:txBody>
            <a:bodyPr wrap="none" rtlCol="0">
              <a:spAutoFit/>
            </a:bodyPr>
            <a:lstStyle/>
            <a:p>
              <a:pPr algn="ctr"/>
              <a:r>
                <a:rPr lang="de-DE" sz="2800" b="1" dirty="0" err="1">
                  <a:solidFill>
                    <a:schemeClr val="bg2"/>
                  </a:solidFill>
                </a:rPr>
                <a:t>Therapy</a:t>
              </a:r>
              <a:endParaRPr lang="de-DE" sz="2800" b="1" dirty="0">
                <a:solidFill>
                  <a:schemeClr val="bg2"/>
                </a:solidFill>
              </a:endParaRPr>
            </a:p>
          </p:txBody>
        </p:sp>
      </p:grpSp>
      <p:grpSp>
        <p:nvGrpSpPr>
          <p:cNvPr id="6" name="Gruppieren 5"/>
          <p:cNvGrpSpPr/>
          <p:nvPr/>
        </p:nvGrpSpPr>
        <p:grpSpPr>
          <a:xfrm>
            <a:off x="5310508" y="762546"/>
            <a:ext cx="1570983" cy="688402"/>
            <a:chOff x="2881286" y="996330"/>
            <a:chExt cx="1570983" cy="688402"/>
          </a:xfrm>
        </p:grpSpPr>
        <p:grpSp>
          <p:nvGrpSpPr>
            <p:cNvPr id="80" name="Gruppieren 79"/>
            <p:cNvGrpSpPr/>
            <p:nvPr/>
          </p:nvGrpSpPr>
          <p:grpSpPr>
            <a:xfrm>
              <a:off x="2881286" y="996330"/>
              <a:ext cx="1558530" cy="688402"/>
              <a:chOff x="5631976" y="3421360"/>
              <a:chExt cx="1558530" cy="688402"/>
            </a:xfrm>
          </p:grpSpPr>
          <p:sp>
            <p:nvSpPr>
              <p:cNvPr id="81" name="Abgerundetes Rechteck 80"/>
              <p:cNvSpPr/>
              <p:nvPr/>
            </p:nvSpPr>
            <p:spPr>
              <a:xfrm>
                <a:off x="5631977" y="3462908"/>
                <a:ext cx="1558529" cy="646854"/>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Textfeld 89"/>
              <p:cNvSpPr txBox="1"/>
              <p:nvPr/>
            </p:nvSpPr>
            <p:spPr>
              <a:xfrm>
                <a:off x="5631976" y="3421360"/>
                <a:ext cx="1558529" cy="461665"/>
              </a:xfrm>
              <a:prstGeom prst="rect">
                <a:avLst/>
              </a:prstGeom>
              <a:noFill/>
            </p:spPr>
            <p:txBody>
              <a:bodyPr wrap="square" rtlCol="0">
                <a:spAutoFit/>
              </a:bodyPr>
              <a:lstStyle/>
              <a:p>
                <a:pPr algn="ctr"/>
                <a:r>
                  <a:rPr lang="de-DE" sz="2400" b="1" baseline="30000" dirty="0">
                    <a:solidFill>
                      <a:schemeClr val="bg1"/>
                    </a:solidFill>
                  </a:rPr>
                  <a:t>124</a:t>
                </a:r>
                <a:r>
                  <a:rPr lang="de-DE" sz="2400" b="1" dirty="0">
                    <a:solidFill>
                      <a:schemeClr val="bg1"/>
                    </a:solidFill>
                  </a:rPr>
                  <a:t>I</a:t>
                </a:r>
              </a:p>
            </p:txBody>
          </p:sp>
        </p:grpSp>
        <p:sp>
          <p:nvSpPr>
            <p:cNvPr id="96" name="Textfeld 95"/>
            <p:cNvSpPr txBox="1"/>
            <p:nvPr/>
          </p:nvSpPr>
          <p:spPr>
            <a:xfrm>
              <a:off x="2893740" y="1334418"/>
              <a:ext cx="1558529" cy="338554"/>
            </a:xfrm>
            <a:prstGeom prst="rect">
              <a:avLst/>
            </a:prstGeom>
            <a:noFill/>
          </p:spPr>
          <p:txBody>
            <a:bodyPr wrap="square" rtlCol="0">
              <a:spAutoFit/>
            </a:bodyPr>
            <a:lstStyle/>
            <a:p>
              <a:pPr algn="ctr"/>
              <a:r>
                <a:rPr lang="de-DE" sz="1600" dirty="0">
                  <a:solidFill>
                    <a:schemeClr val="bg1"/>
                  </a:solidFill>
                </a:rPr>
                <a:t>(</a:t>
              </a:r>
              <a:r>
                <a:rPr lang="el-GR" sz="1600" dirty="0">
                  <a:solidFill>
                    <a:schemeClr val="bg1"/>
                  </a:solidFill>
                </a:rPr>
                <a:t>β</a:t>
              </a:r>
              <a:r>
                <a:rPr lang="de-DE" sz="1600" baseline="30000" dirty="0">
                  <a:solidFill>
                    <a:schemeClr val="bg1"/>
                  </a:solidFill>
                </a:rPr>
                <a:t>+</a:t>
              </a:r>
              <a:r>
                <a:rPr lang="de-DE" sz="1600" dirty="0">
                  <a:solidFill>
                    <a:schemeClr val="bg1"/>
                  </a:solidFill>
                </a:rPr>
                <a:t>, t</a:t>
              </a:r>
              <a:r>
                <a:rPr lang="de-DE" sz="1600" baseline="-25000" dirty="0">
                  <a:solidFill>
                    <a:schemeClr val="bg1"/>
                  </a:solidFill>
                </a:rPr>
                <a:t>1/2</a:t>
              </a:r>
              <a:r>
                <a:rPr lang="de-DE" sz="1600" dirty="0">
                  <a:solidFill>
                    <a:schemeClr val="bg1"/>
                  </a:solidFill>
                </a:rPr>
                <a:t> = 4.2 d)</a:t>
              </a:r>
              <a:endParaRPr lang="de-DE" sz="2400" dirty="0">
                <a:solidFill>
                  <a:schemeClr val="bg1"/>
                </a:solidFill>
              </a:endParaRPr>
            </a:p>
          </p:txBody>
        </p:sp>
      </p:grpSp>
      <p:grpSp>
        <p:nvGrpSpPr>
          <p:cNvPr id="101" name="Gruppieren 100"/>
          <p:cNvGrpSpPr/>
          <p:nvPr/>
        </p:nvGrpSpPr>
        <p:grpSpPr>
          <a:xfrm>
            <a:off x="5310508" y="1534505"/>
            <a:ext cx="1570983" cy="688402"/>
            <a:chOff x="2881286" y="996330"/>
            <a:chExt cx="1570983" cy="688402"/>
          </a:xfrm>
        </p:grpSpPr>
        <p:grpSp>
          <p:nvGrpSpPr>
            <p:cNvPr id="104" name="Gruppieren 103"/>
            <p:cNvGrpSpPr/>
            <p:nvPr/>
          </p:nvGrpSpPr>
          <p:grpSpPr>
            <a:xfrm>
              <a:off x="2881286" y="996330"/>
              <a:ext cx="1558530" cy="688402"/>
              <a:chOff x="5631976" y="3421360"/>
              <a:chExt cx="1558530" cy="688402"/>
            </a:xfrm>
          </p:grpSpPr>
          <p:sp>
            <p:nvSpPr>
              <p:cNvPr id="107" name="Abgerundetes Rechteck 106"/>
              <p:cNvSpPr/>
              <p:nvPr/>
            </p:nvSpPr>
            <p:spPr>
              <a:xfrm>
                <a:off x="5631977" y="3462908"/>
                <a:ext cx="1558529" cy="646854"/>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8" name="Textfeld 107"/>
              <p:cNvSpPr txBox="1"/>
              <p:nvPr/>
            </p:nvSpPr>
            <p:spPr>
              <a:xfrm>
                <a:off x="5631976" y="3421360"/>
                <a:ext cx="1558529" cy="461665"/>
              </a:xfrm>
              <a:prstGeom prst="rect">
                <a:avLst/>
              </a:prstGeom>
              <a:noFill/>
            </p:spPr>
            <p:txBody>
              <a:bodyPr wrap="square" rtlCol="0">
                <a:spAutoFit/>
              </a:bodyPr>
              <a:lstStyle/>
              <a:p>
                <a:pPr algn="ctr"/>
                <a:r>
                  <a:rPr lang="de-DE" sz="2400" b="1" baseline="30000" dirty="0">
                    <a:solidFill>
                      <a:schemeClr val="bg1"/>
                    </a:solidFill>
                  </a:rPr>
                  <a:t>64</a:t>
                </a:r>
                <a:r>
                  <a:rPr lang="de-DE" sz="2400" b="1" dirty="0">
                    <a:solidFill>
                      <a:schemeClr val="bg1"/>
                    </a:solidFill>
                  </a:rPr>
                  <a:t>Cu</a:t>
                </a:r>
              </a:p>
            </p:txBody>
          </p:sp>
        </p:grpSp>
        <p:sp>
          <p:nvSpPr>
            <p:cNvPr id="106" name="Textfeld 105"/>
            <p:cNvSpPr txBox="1"/>
            <p:nvPr/>
          </p:nvSpPr>
          <p:spPr>
            <a:xfrm>
              <a:off x="2893740" y="1334418"/>
              <a:ext cx="1558529" cy="338554"/>
            </a:xfrm>
            <a:prstGeom prst="rect">
              <a:avLst/>
            </a:prstGeom>
            <a:noFill/>
          </p:spPr>
          <p:txBody>
            <a:bodyPr wrap="square" rtlCol="0">
              <a:spAutoFit/>
            </a:bodyPr>
            <a:lstStyle/>
            <a:p>
              <a:pPr algn="ctr"/>
              <a:r>
                <a:rPr lang="de-DE" sz="1600" dirty="0">
                  <a:solidFill>
                    <a:schemeClr val="bg1"/>
                  </a:solidFill>
                </a:rPr>
                <a:t>(</a:t>
              </a:r>
              <a:r>
                <a:rPr lang="el-GR" sz="1600" dirty="0">
                  <a:solidFill>
                    <a:schemeClr val="bg1"/>
                  </a:solidFill>
                </a:rPr>
                <a:t>β</a:t>
              </a:r>
              <a:r>
                <a:rPr lang="de-DE" sz="1600" baseline="30000" dirty="0">
                  <a:solidFill>
                    <a:schemeClr val="bg1"/>
                  </a:solidFill>
                </a:rPr>
                <a:t>+</a:t>
              </a:r>
              <a:r>
                <a:rPr lang="de-DE" sz="1600" dirty="0">
                  <a:solidFill>
                    <a:schemeClr val="bg1"/>
                  </a:solidFill>
                </a:rPr>
                <a:t>, t</a:t>
              </a:r>
              <a:r>
                <a:rPr lang="de-DE" sz="1600" baseline="-25000" dirty="0">
                  <a:solidFill>
                    <a:schemeClr val="bg1"/>
                  </a:solidFill>
                </a:rPr>
                <a:t>1/2</a:t>
              </a:r>
              <a:r>
                <a:rPr lang="de-DE" sz="1600" dirty="0">
                  <a:solidFill>
                    <a:schemeClr val="bg1"/>
                  </a:solidFill>
                </a:rPr>
                <a:t> = 12.7 h)</a:t>
              </a:r>
              <a:endParaRPr lang="de-DE" sz="2400" dirty="0">
                <a:solidFill>
                  <a:schemeClr val="bg1"/>
                </a:solidFill>
              </a:endParaRPr>
            </a:p>
          </p:txBody>
        </p:sp>
      </p:grpSp>
      <p:grpSp>
        <p:nvGrpSpPr>
          <p:cNvPr id="109" name="Gruppieren 108"/>
          <p:cNvGrpSpPr/>
          <p:nvPr/>
        </p:nvGrpSpPr>
        <p:grpSpPr>
          <a:xfrm>
            <a:off x="5246761" y="2306464"/>
            <a:ext cx="1698477" cy="688402"/>
            <a:chOff x="2798243" y="996330"/>
            <a:chExt cx="1698477" cy="688402"/>
          </a:xfrm>
        </p:grpSpPr>
        <p:grpSp>
          <p:nvGrpSpPr>
            <p:cNvPr id="110" name="Gruppieren 109"/>
            <p:cNvGrpSpPr/>
            <p:nvPr/>
          </p:nvGrpSpPr>
          <p:grpSpPr>
            <a:xfrm>
              <a:off x="2881286" y="996330"/>
              <a:ext cx="1558530" cy="688402"/>
              <a:chOff x="5631976" y="3421360"/>
              <a:chExt cx="1558530" cy="688402"/>
            </a:xfrm>
          </p:grpSpPr>
          <p:sp>
            <p:nvSpPr>
              <p:cNvPr id="112" name="Abgerundetes Rechteck 111"/>
              <p:cNvSpPr/>
              <p:nvPr/>
            </p:nvSpPr>
            <p:spPr>
              <a:xfrm>
                <a:off x="5631977" y="3462908"/>
                <a:ext cx="1558529" cy="646854"/>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Textfeld 112"/>
              <p:cNvSpPr txBox="1"/>
              <p:nvPr/>
            </p:nvSpPr>
            <p:spPr>
              <a:xfrm>
                <a:off x="5631976" y="3421360"/>
                <a:ext cx="1558529" cy="461665"/>
              </a:xfrm>
              <a:prstGeom prst="rect">
                <a:avLst/>
              </a:prstGeom>
              <a:noFill/>
            </p:spPr>
            <p:txBody>
              <a:bodyPr wrap="square" rtlCol="0">
                <a:spAutoFit/>
              </a:bodyPr>
              <a:lstStyle/>
              <a:p>
                <a:pPr algn="ctr"/>
                <a:r>
                  <a:rPr lang="de-DE" sz="2400" b="1" baseline="30000" dirty="0">
                    <a:solidFill>
                      <a:schemeClr val="bg1"/>
                    </a:solidFill>
                  </a:rPr>
                  <a:t>68</a:t>
                </a:r>
                <a:r>
                  <a:rPr lang="de-DE" sz="2400" b="1" dirty="0">
                    <a:solidFill>
                      <a:schemeClr val="bg1"/>
                    </a:solidFill>
                  </a:rPr>
                  <a:t>Ga</a:t>
                </a:r>
              </a:p>
            </p:txBody>
          </p:sp>
        </p:grpSp>
        <p:sp>
          <p:nvSpPr>
            <p:cNvPr id="111" name="Textfeld 110"/>
            <p:cNvSpPr txBox="1"/>
            <p:nvPr/>
          </p:nvSpPr>
          <p:spPr>
            <a:xfrm>
              <a:off x="2798243" y="1334418"/>
              <a:ext cx="1698477" cy="338554"/>
            </a:xfrm>
            <a:prstGeom prst="rect">
              <a:avLst/>
            </a:prstGeom>
            <a:noFill/>
          </p:spPr>
          <p:txBody>
            <a:bodyPr wrap="square" rtlCol="0">
              <a:spAutoFit/>
            </a:bodyPr>
            <a:lstStyle/>
            <a:p>
              <a:pPr algn="ctr"/>
              <a:r>
                <a:rPr lang="de-DE" sz="1600" dirty="0">
                  <a:solidFill>
                    <a:schemeClr val="bg1"/>
                  </a:solidFill>
                </a:rPr>
                <a:t>(</a:t>
              </a:r>
              <a:r>
                <a:rPr lang="el-GR" sz="1600" dirty="0">
                  <a:solidFill>
                    <a:schemeClr val="bg1"/>
                  </a:solidFill>
                </a:rPr>
                <a:t>β</a:t>
              </a:r>
              <a:r>
                <a:rPr lang="de-DE" sz="1600" baseline="30000" dirty="0">
                  <a:solidFill>
                    <a:schemeClr val="bg1"/>
                  </a:solidFill>
                </a:rPr>
                <a:t>+</a:t>
              </a:r>
              <a:r>
                <a:rPr lang="de-DE" sz="1600" dirty="0">
                  <a:solidFill>
                    <a:schemeClr val="bg1"/>
                  </a:solidFill>
                </a:rPr>
                <a:t>, t</a:t>
              </a:r>
              <a:r>
                <a:rPr lang="de-DE" sz="1600" baseline="-25000" dirty="0">
                  <a:solidFill>
                    <a:schemeClr val="bg1"/>
                  </a:solidFill>
                </a:rPr>
                <a:t>1/2</a:t>
              </a:r>
              <a:r>
                <a:rPr lang="de-DE" sz="1600" dirty="0">
                  <a:solidFill>
                    <a:schemeClr val="bg1"/>
                  </a:solidFill>
                </a:rPr>
                <a:t> = 68 min)</a:t>
              </a:r>
              <a:endParaRPr lang="de-DE" sz="2400" dirty="0">
                <a:solidFill>
                  <a:schemeClr val="bg1"/>
                </a:solidFill>
              </a:endParaRPr>
            </a:p>
          </p:txBody>
        </p:sp>
      </p:grpSp>
      <p:grpSp>
        <p:nvGrpSpPr>
          <p:cNvPr id="115" name="Gruppieren 114"/>
          <p:cNvGrpSpPr/>
          <p:nvPr/>
        </p:nvGrpSpPr>
        <p:grpSpPr>
          <a:xfrm>
            <a:off x="7614518" y="764704"/>
            <a:ext cx="1570983" cy="688402"/>
            <a:chOff x="2881286" y="996330"/>
            <a:chExt cx="1570983" cy="688402"/>
          </a:xfrm>
        </p:grpSpPr>
        <p:grpSp>
          <p:nvGrpSpPr>
            <p:cNvPr id="116" name="Gruppieren 115"/>
            <p:cNvGrpSpPr/>
            <p:nvPr/>
          </p:nvGrpSpPr>
          <p:grpSpPr>
            <a:xfrm>
              <a:off x="2881286" y="996330"/>
              <a:ext cx="1558530" cy="688402"/>
              <a:chOff x="5631976" y="3421360"/>
              <a:chExt cx="1558530" cy="688402"/>
            </a:xfrm>
          </p:grpSpPr>
          <p:sp>
            <p:nvSpPr>
              <p:cNvPr id="118" name="Abgerundetes Rechteck 117"/>
              <p:cNvSpPr/>
              <p:nvPr/>
            </p:nvSpPr>
            <p:spPr>
              <a:xfrm>
                <a:off x="5631977" y="3462908"/>
                <a:ext cx="1558529" cy="646854"/>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9" name="Textfeld 118"/>
              <p:cNvSpPr txBox="1"/>
              <p:nvPr/>
            </p:nvSpPr>
            <p:spPr>
              <a:xfrm>
                <a:off x="5631976" y="3421360"/>
                <a:ext cx="1558529" cy="461665"/>
              </a:xfrm>
              <a:prstGeom prst="rect">
                <a:avLst/>
              </a:prstGeom>
              <a:noFill/>
            </p:spPr>
            <p:txBody>
              <a:bodyPr wrap="square" rtlCol="0">
                <a:spAutoFit/>
              </a:bodyPr>
              <a:lstStyle/>
              <a:p>
                <a:pPr algn="ctr"/>
                <a:r>
                  <a:rPr lang="de-DE" sz="2400" b="1" baseline="30000" dirty="0"/>
                  <a:t>131</a:t>
                </a:r>
                <a:r>
                  <a:rPr lang="de-DE" sz="2400" b="1" dirty="0"/>
                  <a:t>I</a:t>
                </a:r>
              </a:p>
            </p:txBody>
          </p:sp>
        </p:grpSp>
        <p:sp>
          <p:nvSpPr>
            <p:cNvPr id="117" name="Textfeld 116"/>
            <p:cNvSpPr txBox="1"/>
            <p:nvPr/>
          </p:nvSpPr>
          <p:spPr>
            <a:xfrm>
              <a:off x="2893740" y="1334418"/>
              <a:ext cx="1558529" cy="338554"/>
            </a:xfrm>
            <a:prstGeom prst="rect">
              <a:avLst/>
            </a:prstGeom>
            <a:noFill/>
          </p:spPr>
          <p:txBody>
            <a:bodyPr wrap="square" rtlCol="0">
              <a:spAutoFit/>
            </a:bodyPr>
            <a:lstStyle/>
            <a:p>
              <a:pPr algn="ctr"/>
              <a:r>
                <a:rPr lang="de-DE" sz="1600" dirty="0"/>
                <a:t>(</a:t>
              </a:r>
              <a:r>
                <a:rPr lang="el-GR" sz="1600" dirty="0"/>
                <a:t>β</a:t>
              </a:r>
              <a:r>
                <a:rPr lang="de-DE" sz="1600" baseline="30000" dirty="0"/>
                <a:t>─</a:t>
              </a:r>
              <a:r>
                <a:rPr lang="de-DE" sz="1600" dirty="0"/>
                <a:t>, t</a:t>
              </a:r>
              <a:r>
                <a:rPr lang="de-DE" sz="1600" baseline="-25000" dirty="0"/>
                <a:t>1/2</a:t>
              </a:r>
              <a:r>
                <a:rPr lang="de-DE" sz="1600" dirty="0"/>
                <a:t> = 8.0 d)</a:t>
              </a:r>
              <a:endParaRPr lang="de-DE" sz="2400" dirty="0"/>
            </a:p>
          </p:txBody>
        </p:sp>
      </p:grpSp>
      <p:grpSp>
        <p:nvGrpSpPr>
          <p:cNvPr id="130" name="Gruppieren 129"/>
          <p:cNvGrpSpPr/>
          <p:nvPr/>
        </p:nvGrpSpPr>
        <p:grpSpPr>
          <a:xfrm>
            <a:off x="7614518" y="1536663"/>
            <a:ext cx="1570983" cy="688402"/>
            <a:chOff x="2881286" y="996330"/>
            <a:chExt cx="1570983" cy="688402"/>
          </a:xfrm>
        </p:grpSpPr>
        <p:grpSp>
          <p:nvGrpSpPr>
            <p:cNvPr id="131" name="Gruppieren 130"/>
            <p:cNvGrpSpPr/>
            <p:nvPr/>
          </p:nvGrpSpPr>
          <p:grpSpPr>
            <a:xfrm>
              <a:off x="2881286" y="996330"/>
              <a:ext cx="1558530" cy="688402"/>
              <a:chOff x="5631976" y="3421360"/>
              <a:chExt cx="1558530" cy="688402"/>
            </a:xfrm>
          </p:grpSpPr>
          <p:sp>
            <p:nvSpPr>
              <p:cNvPr id="133" name="Abgerundetes Rechteck 132"/>
              <p:cNvSpPr/>
              <p:nvPr/>
            </p:nvSpPr>
            <p:spPr>
              <a:xfrm>
                <a:off x="5631977" y="3462908"/>
                <a:ext cx="1558529" cy="646854"/>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4" name="Textfeld 133"/>
              <p:cNvSpPr txBox="1"/>
              <p:nvPr/>
            </p:nvSpPr>
            <p:spPr>
              <a:xfrm>
                <a:off x="5631976" y="3421360"/>
                <a:ext cx="1558529" cy="461665"/>
              </a:xfrm>
              <a:prstGeom prst="rect">
                <a:avLst/>
              </a:prstGeom>
              <a:noFill/>
            </p:spPr>
            <p:txBody>
              <a:bodyPr wrap="square" rtlCol="0">
                <a:spAutoFit/>
              </a:bodyPr>
              <a:lstStyle/>
              <a:p>
                <a:pPr algn="ctr"/>
                <a:r>
                  <a:rPr lang="de-DE" sz="2400" b="1" baseline="30000" dirty="0"/>
                  <a:t>67</a:t>
                </a:r>
                <a:r>
                  <a:rPr lang="de-DE" sz="2400" b="1" dirty="0"/>
                  <a:t>Cu</a:t>
                </a:r>
              </a:p>
            </p:txBody>
          </p:sp>
        </p:grpSp>
        <p:sp>
          <p:nvSpPr>
            <p:cNvPr id="132" name="Textfeld 131"/>
            <p:cNvSpPr txBox="1"/>
            <p:nvPr/>
          </p:nvSpPr>
          <p:spPr>
            <a:xfrm>
              <a:off x="2893740" y="1334418"/>
              <a:ext cx="1558529" cy="338554"/>
            </a:xfrm>
            <a:prstGeom prst="rect">
              <a:avLst/>
            </a:prstGeom>
            <a:noFill/>
          </p:spPr>
          <p:txBody>
            <a:bodyPr wrap="square" rtlCol="0">
              <a:spAutoFit/>
            </a:bodyPr>
            <a:lstStyle/>
            <a:p>
              <a:pPr algn="ctr"/>
              <a:r>
                <a:rPr lang="de-DE" sz="1600" dirty="0"/>
                <a:t>(</a:t>
              </a:r>
              <a:r>
                <a:rPr lang="el-GR" sz="1600" dirty="0"/>
                <a:t>β</a:t>
              </a:r>
              <a:r>
                <a:rPr lang="de-DE" sz="1600" baseline="30000" dirty="0"/>
                <a:t>─</a:t>
              </a:r>
              <a:r>
                <a:rPr lang="de-DE" sz="1600" dirty="0"/>
                <a:t>, t</a:t>
              </a:r>
              <a:r>
                <a:rPr lang="de-DE" sz="1600" baseline="-25000" dirty="0"/>
                <a:t>1/2</a:t>
              </a:r>
              <a:r>
                <a:rPr lang="de-DE" sz="1600" dirty="0"/>
                <a:t> = 2.6 d)</a:t>
              </a:r>
              <a:endParaRPr lang="de-DE" sz="2400" dirty="0"/>
            </a:p>
          </p:txBody>
        </p:sp>
      </p:grpSp>
      <p:grpSp>
        <p:nvGrpSpPr>
          <p:cNvPr id="135" name="Gruppieren 134"/>
          <p:cNvGrpSpPr/>
          <p:nvPr/>
        </p:nvGrpSpPr>
        <p:grpSpPr>
          <a:xfrm>
            <a:off x="7614518" y="2308622"/>
            <a:ext cx="1570983" cy="688402"/>
            <a:chOff x="2881286" y="996330"/>
            <a:chExt cx="1570983" cy="688402"/>
          </a:xfrm>
        </p:grpSpPr>
        <p:grpSp>
          <p:nvGrpSpPr>
            <p:cNvPr id="136" name="Gruppieren 135"/>
            <p:cNvGrpSpPr/>
            <p:nvPr/>
          </p:nvGrpSpPr>
          <p:grpSpPr>
            <a:xfrm>
              <a:off x="2881286" y="996330"/>
              <a:ext cx="1558530" cy="688402"/>
              <a:chOff x="5631976" y="3421360"/>
              <a:chExt cx="1558530" cy="688402"/>
            </a:xfrm>
          </p:grpSpPr>
          <p:sp>
            <p:nvSpPr>
              <p:cNvPr id="138" name="Abgerundetes Rechteck 137"/>
              <p:cNvSpPr/>
              <p:nvPr/>
            </p:nvSpPr>
            <p:spPr>
              <a:xfrm>
                <a:off x="5631977" y="3462908"/>
                <a:ext cx="1558529" cy="646854"/>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9" name="Textfeld 138"/>
              <p:cNvSpPr txBox="1"/>
              <p:nvPr/>
            </p:nvSpPr>
            <p:spPr>
              <a:xfrm>
                <a:off x="5631976" y="3421360"/>
                <a:ext cx="1558529" cy="461665"/>
              </a:xfrm>
              <a:prstGeom prst="rect">
                <a:avLst/>
              </a:prstGeom>
              <a:noFill/>
            </p:spPr>
            <p:txBody>
              <a:bodyPr wrap="square" rtlCol="0">
                <a:spAutoFit/>
              </a:bodyPr>
              <a:lstStyle/>
              <a:p>
                <a:pPr algn="ctr"/>
                <a:r>
                  <a:rPr lang="de-DE" sz="2400" b="1" baseline="30000" dirty="0"/>
                  <a:t>177</a:t>
                </a:r>
                <a:r>
                  <a:rPr lang="de-DE" sz="2400" b="1" dirty="0"/>
                  <a:t>Lu</a:t>
                </a:r>
              </a:p>
            </p:txBody>
          </p:sp>
        </p:grpSp>
        <p:sp>
          <p:nvSpPr>
            <p:cNvPr id="137" name="Textfeld 136"/>
            <p:cNvSpPr txBox="1"/>
            <p:nvPr/>
          </p:nvSpPr>
          <p:spPr>
            <a:xfrm>
              <a:off x="2893740" y="1334418"/>
              <a:ext cx="1558529" cy="338554"/>
            </a:xfrm>
            <a:prstGeom prst="rect">
              <a:avLst/>
            </a:prstGeom>
            <a:noFill/>
          </p:spPr>
          <p:txBody>
            <a:bodyPr wrap="square" rtlCol="0">
              <a:spAutoFit/>
            </a:bodyPr>
            <a:lstStyle/>
            <a:p>
              <a:pPr algn="ctr"/>
              <a:r>
                <a:rPr lang="de-DE" sz="1600" dirty="0"/>
                <a:t>(</a:t>
              </a:r>
              <a:r>
                <a:rPr lang="el-GR" sz="1600" dirty="0"/>
                <a:t>β</a:t>
              </a:r>
              <a:r>
                <a:rPr lang="de-DE" sz="1600" baseline="30000" dirty="0"/>
                <a:t>─</a:t>
              </a:r>
              <a:r>
                <a:rPr lang="de-DE" sz="1600" dirty="0"/>
                <a:t>, t</a:t>
              </a:r>
              <a:r>
                <a:rPr lang="de-DE" sz="1600" baseline="-25000" dirty="0"/>
                <a:t>1/2</a:t>
              </a:r>
              <a:r>
                <a:rPr lang="de-DE" sz="1600" dirty="0"/>
                <a:t> = 6.6 d)</a:t>
              </a:r>
              <a:endParaRPr lang="de-DE" sz="2400" dirty="0"/>
            </a:p>
          </p:txBody>
        </p:sp>
      </p:grpSp>
      <p:grpSp>
        <p:nvGrpSpPr>
          <p:cNvPr id="140" name="Gruppieren 139"/>
          <p:cNvGrpSpPr/>
          <p:nvPr/>
        </p:nvGrpSpPr>
        <p:grpSpPr>
          <a:xfrm>
            <a:off x="4129069" y="855761"/>
            <a:ext cx="986377" cy="2074946"/>
            <a:chOff x="8622971" y="2345498"/>
            <a:chExt cx="986377" cy="2074946"/>
          </a:xfrm>
        </p:grpSpPr>
        <p:sp>
          <p:nvSpPr>
            <p:cNvPr id="141" name="Eingekerbter Richtungspfeil 140"/>
            <p:cNvSpPr/>
            <p:nvPr/>
          </p:nvSpPr>
          <p:spPr>
            <a:xfrm flipH="1">
              <a:off x="9318561" y="2345498"/>
              <a:ext cx="290787" cy="2074946"/>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2" name="Textfeld 141"/>
            <p:cNvSpPr txBox="1"/>
            <p:nvPr/>
          </p:nvSpPr>
          <p:spPr>
            <a:xfrm>
              <a:off x="8622971" y="3141878"/>
              <a:ext cx="651140" cy="461665"/>
            </a:xfrm>
            <a:prstGeom prst="rect">
              <a:avLst/>
            </a:prstGeom>
            <a:noFill/>
          </p:spPr>
          <p:txBody>
            <a:bodyPr wrap="none" rtlCol="0">
              <a:spAutoFit/>
            </a:bodyPr>
            <a:lstStyle/>
            <a:p>
              <a:pPr algn="r"/>
              <a:r>
                <a:rPr lang="de-DE" sz="2400" b="1" dirty="0"/>
                <a:t>PET</a:t>
              </a:r>
            </a:p>
          </p:txBody>
        </p:sp>
      </p:grpSp>
      <p:grpSp>
        <p:nvGrpSpPr>
          <p:cNvPr id="143" name="Gruppieren 142"/>
          <p:cNvGrpSpPr/>
          <p:nvPr/>
        </p:nvGrpSpPr>
        <p:grpSpPr>
          <a:xfrm>
            <a:off x="9408368" y="855761"/>
            <a:ext cx="1766182" cy="2074946"/>
            <a:chOff x="9393324" y="2345498"/>
            <a:chExt cx="1766182" cy="2074946"/>
          </a:xfrm>
        </p:grpSpPr>
        <p:sp>
          <p:nvSpPr>
            <p:cNvPr id="144" name="Eingekerbter Richtungspfeil 143"/>
            <p:cNvSpPr/>
            <p:nvPr/>
          </p:nvSpPr>
          <p:spPr>
            <a:xfrm>
              <a:off x="9393324" y="2345498"/>
              <a:ext cx="291600" cy="2074946"/>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45" name="Textfeld 144"/>
            <p:cNvSpPr txBox="1"/>
            <p:nvPr/>
          </p:nvSpPr>
          <p:spPr>
            <a:xfrm>
              <a:off x="9715264" y="3141878"/>
              <a:ext cx="1444242" cy="461665"/>
            </a:xfrm>
            <a:prstGeom prst="rect">
              <a:avLst/>
            </a:prstGeom>
            <a:noFill/>
          </p:spPr>
          <p:txBody>
            <a:bodyPr wrap="none" rtlCol="0">
              <a:spAutoFit/>
            </a:bodyPr>
            <a:lstStyle/>
            <a:p>
              <a:r>
                <a:rPr lang="el-GR" sz="2400" b="1" dirty="0"/>
                <a:t>β</a:t>
              </a:r>
              <a:r>
                <a:rPr lang="de-DE" sz="2400" b="1" dirty="0"/>
                <a:t>-</a:t>
              </a:r>
              <a:r>
                <a:rPr lang="de-DE" sz="2400" b="1" dirty="0" err="1"/>
                <a:t>therapy</a:t>
              </a:r>
              <a:endParaRPr lang="de-DE" sz="2400" b="1" dirty="0"/>
            </a:p>
          </p:txBody>
        </p:sp>
      </p:grpSp>
    </p:spTree>
    <p:extLst>
      <p:ext uri="{BB962C8B-B14F-4D97-AF65-F5344CB8AC3E}">
        <p14:creationId xmlns:p14="http://schemas.microsoft.com/office/powerpoint/2010/main" val="2727505519"/>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blinds(horizontal)">
                                      <p:cBhvr>
                                        <p:cTn id="15" dur="500"/>
                                        <p:tgtEl>
                                          <p:spTgt spid="101"/>
                                        </p:tgtEl>
                                      </p:cBhvr>
                                    </p:animEffect>
                                  </p:childTnLst>
                                </p:cTn>
                              </p:par>
                              <p:par>
                                <p:cTn id="16" presetID="3" presetClass="entr" presetSubtype="10" fill="hold"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blinds(horizontal)">
                                      <p:cBhvr>
                                        <p:cTn id="18" dur="500"/>
                                        <p:tgtEl>
                                          <p:spTgt spid="109"/>
                                        </p:tgtEl>
                                      </p:cBhvr>
                                    </p:animEffect>
                                  </p:childTnLst>
                                </p:cTn>
                              </p:par>
                            </p:childTnLst>
                          </p:cTn>
                        </p:par>
                        <p:par>
                          <p:cTn id="19" fill="hold">
                            <p:stCondLst>
                              <p:cond delay="500"/>
                            </p:stCondLst>
                            <p:childTnLst>
                              <p:par>
                                <p:cTn id="20" presetID="3" presetClass="entr" presetSubtype="10"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blinds(horizontal)">
                                      <p:cBhvr>
                                        <p:cTn id="22" dur="500"/>
                                        <p:tgtEl>
                                          <p:spTgt spid="115"/>
                                        </p:tgtEl>
                                      </p:cBhvr>
                                    </p:animEffect>
                                  </p:childTnLst>
                                </p:cTn>
                              </p:par>
                              <p:par>
                                <p:cTn id="23" presetID="3" presetClass="entr" presetSubtype="10" fill="hold" nodeType="withEffect">
                                  <p:stCondLst>
                                    <p:cond delay="0"/>
                                  </p:stCondLst>
                                  <p:childTnLst>
                                    <p:set>
                                      <p:cBhvr>
                                        <p:cTn id="24" dur="1" fill="hold">
                                          <p:stCondLst>
                                            <p:cond delay="0"/>
                                          </p:stCondLst>
                                        </p:cTn>
                                        <p:tgtEl>
                                          <p:spTgt spid="130"/>
                                        </p:tgtEl>
                                        <p:attrNameLst>
                                          <p:attrName>style.visibility</p:attrName>
                                        </p:attrNameLst>
                                      </p:cBhvr>
                                      <p:to>
                                        <p:strVal val="visible"/>
                                      </p:to>
                                    </p:set>
                                    <p:animEffect transition="in" filter="blinds(horizontal)">
                                      <p:cBhvr>
                                        <p:cTn id="25" dur="500"/>
                                        <p:tgtEl>
                                          <p:spTgt spid="130"/>
                                        </p:tgtEl>
                                      </p:cBhvr>
                                    </p:animEffect>
                                  </p:childTnLst>
                                </p:cTn>
                              </p:par>
                              <p:par>
                                <p:cTn id="26" presetID="3" presetClass="entr" presetSubtype="10"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blinds(horizontal)">
                                      <p:cBhvr>
                                        <p:cTn id="28" dur="500"/>
                                        <p:tgtEl>
                                          <p:spTgt spid="13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40"/>
                                        </p:tgtEl>
                                        <p:attrNameLst>
                                          <p:attrName>style.visibility</p:attrName>
                                        </p:attrNameLst>
                                      </p:cBhvr>
                                      <p:to>
                                        <p:strVal val="visible"/>
                                      </p:to>
                                    </p:set>
                                    <p:animEffect transition="in" filter="blinds(horizontal)">
                                      <p:cBhvr>
                                        <p:cTn id="33" dur="500"/>
                                        <p:tgtEl>
                                          <p:spTgt spid="14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43"/>
                                        </p:tgtEl>
                                        <p:attrNameLst>
                                          <p:attrName>style.visibility</p:attrName>
                                        </p:attrNameLst>
                                      </p:cBhvr>
                                      <p:to>
                                        <p:strVal val="visible"/>
                                      </p:to>
                                    </p:set>
                                    <p:animEffect transition="in" filter="blinds(horizontal)">
                                      <p:cBhvr>
                                        <p:cTn id="38"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38437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linically</a:t>
            </a:r>
            <a:r>
              <a:rPr lang="en-US" sz="2400" b="1" dirty="0">
                <a:solidFill>
                  <a:srgbClr val="FFFFFF">
                    <a:lumMod val="90000"/>
                    <a:lumOff val="10000"/>
                  </a:srgbClr>
                </a:solidFill>
                <a:latin typeface="Century Gothic"/>
              </a:rPr>
              <a:t> Established Example I: PSMA</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Prostate-specific membrane antigen (PSMA)</a:t>
            </a:r>
          </a:p>
          <a:p>
            <a:pPr defTabSz="228554"/>
            <a:r>
              <a:rPr lang="en-US" sz="900" dirty="0">
                <a:solidFill>
                  <a:srgbClr val="FFFFFF"/>
                </a:solidFill>
              </a:rPr>
              <a:t>[</a:t>
            </a:r>
            <a:r>
              <a:rPr lang="en-US" sz="900" baseline="30000" dirty="0">
                <a:solidFill>
                  <a:srgbClr val="FFFFFF"/>
                </a:solidFill>
              </a:rPr>
              <a:t>68</a:t>
            </a:r>
            <a:r>
              <a:rPr lang="en-US" sz="900" dirty="0">
                <a:solidFill>
                  <a:srgbClr val="FFFFFF"/>
                </a:solidFill>
              </a:rPr>
              <a:t>Ga]PSMA-617 for PET imaging</a:t>
            </a:r>
          </a:p>
          <a:p>
            <a:pPr defTabSz="228554"/>
            <a:r>
              <a:rPr lang="en-US" sz="900" dirty="0">
                <a:solidFill>
                  <a:srgbClr val="FFFFFF"/>
                </a:solidFill>
              </a:rPr>
              <a:t>[</a:t>
            </a:r>
            <a:r>
              <a:rPr lang="en-US" sz="900" baseline="30000" dirty="0">
                <a:solidFill>
                  <a:srgbClr val="FFFFFF"/>
                </a:solidFill>
              </a:rPr>
              <a:t>177</a:t>
            </a:r>
            <a:r>
              <a:rPr lang="en-US" sz="900" dirty="0">
                <a:solidFill>
                  <a:srgbClr val="FFFFFF"/>
                </a:solidFill>
              </a:rPr>
              <a:t>Lu]PSMA-617 for therapy</a:t>
            </a:r>
          </a:p>
          <a:p>
            <a:pPr defTabSz="228554"/>
            <a:r>
              <a:rPr lang="en-US" sz="900" dirty="0">
                <a:solidFill>
                  <a:srgbClr val="FFFFFF"/>
                </a:solidFill>
              </a:rPr>
              <a:t>High clinical impact in </a:t>
            </a:r>
            <a:r>
              <a:rPr lang="en-US" sz="900" dirty="0" err="1">
                <a:solidFill>
                  <a:srgbClr val="FFFFFF"/>
                </a:solidFill>
              </a:rPr>
              <a:t>mCRPC</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4" name="Textfeld 3"/>
          <p:cNvSpPr txBox="1"/>
          <p:nvPr/>
        </p:nvSpPr>
        <p:spPr>
          <a:xfrm>
            <a:off x="10176459" y="6145559"/>
            <a:ext cx="1310615" cy="307777"/>
          </a:xfrm>
          <a:prstGeom prst="rect">
            <a:avLst/>
          </a:prstGeom>
          <a:noFill/>
        </p:spPr>
        <p:txBody>
          <a:bodyPr wrap="none" rtlCol="0">
            <a:spAutoFit/>
          </a:bodyPr>
          <a:lstStyle/>
          <a:p>
            <a:pPr algn="l"/>
            <a:r>
              <a:rPr lang="de-DE" sz="1400" dirty="0"/>
              <a:t>Xiao </a:t>
            </a:r>
            <a:r>
              <a:rPr lang="de-DE" sz="1400" i="1" dirty="0"/>
              <a:t>et al</a:t>
            </a:r>
            <a:r>
              <a:rPr lang="de-DE" sz="1400" dirty="0"/>
              <a:t>. 2026</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936" y="1450914"/>
            <a:ext cx="5760640" cy="46423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b="6019"/>
          <a:stretch/>
        </p:blipFill>
        <p:spPr>
          <a:xfrm>
            <a:off x="1641030" y="4301532"/>
            <a:ext cx="2655807" cy="174716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Pfeil nach rechts 11"/>
          <p:cNvSpPr/>
          <p:nvPr/>
        </p:nvSpPr>
        <p:spPr>
          <a:xfrm>
            <a:off x="4516587" y="4955457"/>
            <a:ext cx="792088" cy="501367"/>
          </a:xfrm>
          <a:prstGeom prst="rightArrow">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2751499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38437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linically</a:t>
            </a:r>
            <a:r>
              <a:rPr lang="en-US" sz="2400" b="1" dirty="0">
                <a:solidFill>
                  <a:srgbClr val="FFFFFF">
                    <a:lumMod val="90000"/>
                    <a:lumOff val="10000"/>
                  </a:srgbClr>
                </a:solidFill>
                <a:latin typeface="Century Gothic"/>
              </a:rPr>
              <a:t> Established Example I: PSMA</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Prostate-specific membrane antigen (PSMA)</a:t>
            </a:r>
          </a:p>
          <a:p>
            <a:pPr defTabSz="228554"/>
            <a:r>
              <a:rPr lang="en-US" sz="900" dirty="0">
                <a:solidFill>
                  <a:srgbClr val="FFFFFF"/>
                </a:solidFill>
              </a:rPr>
              <a:t>[</a:t>
            </a:r>
            <a:r>
              <a:rPr lang="en-US" sz="900" baseline="30000" dirty="0">
                <a:solidFill>
                  <a:srgbClr val="FFFFFF"/>
                </a:solidFill>
              </a:rPr>
              <a:t>68</a:t>
            </a:r>
            <a:r>
              <a:rPr lang="en-US" sz="900" dirty="0">
                <a:solidFill>
                  <a:srgbClr val="FFFFFF"/>
                </a:solidFill>
              </a:rPr>
              <a:t>Ga]PSMA-617 for PET imaging</a:t>
            </a:r>
          </a:p>
          <a:p>
            <a:pPr defTabSz="228554"/>
            <a:r>
              <a:rPr lang="en-US" sz="900" dirty="0">
                <a:solidFill>
                  <a:srgbClr val="FFFFFF"/>
                </a:solidFill>
              </a:rPr>
              <a:t>[</a:t>
            </a:r>
            <a:r>
              <a:rPr lang="en-US" sz="900" baseline="30000" dirty="0">
                <a:solidFill>
                  <a:srgbClr val="FFFFFF"/>
                </a:solidFill>
              </a:rPr>
              <a:t>177</a:t>
            </a:r>
            <a:r>
              <a:rPr lang="en-US" sz="900" dirty="0">
                <a:solidFill>
                  <a:srgbClr val="FFFFFF"/>
                </a:solidFill>
              </a:rPr>
              <a:t>Lu]PSMA-617 for therapy</a:t>
            </a:r>
          </a:p>
          <a:p>
            <a:pPr defTabSz="228554"/>
            <a:r>
              <a:rPr lang="en-US" sz="900" dirty="0">
                <a:solidFill>
                  <a:srgbClr val="FFFFFF"/>
                </a:solidFill>
              </a:rPr>
              <a:t>High clinical impact in </a:t>
            </a:r>
            <a:r>
              <a:rPr lang="en-US" sz="900" dirty="0" err="1">
                <a:solidFill>
                  <a:srgbClr val="FFFFFF"/>
                </a:solidFill>
              </a:rPr>
              <a:t>mCRPC</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pSp>
        <p:nvGrpSpPr>
          <p:cNvPr id="18" name="Gruppieren 17"/>
          <p:cNvGrpSpPr/>
          <p:nvPr/>
        </p:nvGrpSpPr>
        <p:grpSpPr>
          <a:xfrm>
            <a:off x="6640439" y="3196001"/>
            <a:ext cx="2024991" cy="485086"/>
            <a:chOff x="6367758" y="2946934"/>
            <a:chExt cx="2024991" cy="485086"/>
          </a:xfrm>
        </p:grpSpPr>
        <p:sp>
          <p:nvSpPr>
            <p:cNvPr id="6" name="Textfeld 5"/>
            <p:cNvSpPr txBox="1"/>
            <p:nvPr/>
          </p:nvSpPr>
          <p:spPr>
            <a:xfrm>
              <a:off x="7231854" y="3062688"/>
              <a:ext cx="1160895" cy="369332"/>
            </a:xfrm>
            <a:prstGeom prst="rect">
              <a:avLst/>
            </a:prstGeom>
            <a:noFill/>
          </p:spPr>
          <p:txBody>
            <a:bodyPr wrap="none" rtlCol="0">
              <a:spAutoFit/>
            </a:bodyPr>
            <a:lstStyle/>
            <a:p>
              <a:pPr algn="l"/>
              <a:r>
                <a:rPr lang="de-DE" u="sng" dirty="0"/>
                <a:t>PSMA-617</a:t>
              </a:r>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7758" y="2946934"/>
              <a:ext cx="249175" cy="249175"/>
            </a:xfrm>
            <a:prstGeom prst="rect">
              <a:avLst/>
            </a:prstGeom>
          </p:spPr>
        </p:pic>
      </p:grpSp>
      <p:grpSp>
        <p:nvGrpSpPr>
          <p:cNvPr id="27" name="Gruppieren 26"/>
          <p:cNvGrpSpPr/>
          <p:nvPr/>
        </p:nvGrpSpPr>
        <p:grpSpPr>
          <a:xfrm>
            <a:off x="3359696" y="4602317"/>
            <a:ext cx="2236665" cy="1284247"/>
            <a:chOff x="3359696" y="4602317"/>
            <a:chExt cx="2236665" cy="1284247"/>
          </a:xfrm>
        </p:grpSpPr>
        <p:sp>
          <p:nvSpPr>
            <p:cNvPr id="11" name="Textfeld 10"/>
            <p:cNvSpPr txBox="1"/>
            <p:nvPr/>
          </p:nvSpPr>
          <p:spPr>
            <a:xfrm>
              <a:off x="3359696" y="5517232"/>
              <a:ext cx="1043876" cy="369332"/>
            </a:xfrm>
            <a:prstGeom prst="rect">
              <a:avLst/>
            </a:prstGeom>
            <a:noFill/>
          </p:spPr>
          <p:txBody>
            <a:bodyPr wrap="none" rtlCol="0">
              <a:spAutoFit/>
            </a:bodyPr>
            <a:lstStyle/>
            <a:p>
              <a:pPr algn="l"/>
              <a:r>
                <a:rPr lang="de-DE" u="sng" dirty="0"/>
                <a:t>PSMA-11</a:t>
              </a:r>
            </a:p>
          </p:txBody>
        </p:sp>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7186" y="4602317"/>
              <a:ext cx="249175" cy="249175"/>
            </a:xfrm>
            <a:prstGeom prst="rect">
              <a:avLst/>
            </a:prstGeom>
          </p:spPr>
        </p:pic>
      </p:grpSp>
      <p:graphicFrame>
        <p:nvGraphicFramePr>
          <p:cNvPr id="8" name="Objekt 7"/>
          <p:cNvGraphicFramePr>
            <a:graphicFrameLocks noChangeAspect="1"/>
          </p:cNvGraphicFramePr>
          <p:nvPr>
            <p:extLst>
              <p:ext uri="{D42A27DB-BD31-4B8C-83A1-F6EECF244321}">
                <p14:modId xmlns:p14="http://schemas.microsoft.com/office/powerpoint/2010/main" val="2259791827"/>
              </p:ext>
            </p:extLst>
          </p:nvPr>
        </p:nvGraphicFramePr>
        <p:xfrm>
          <a:off x="3494782" y="7403182"/>
          <a:ext cx="4387850" cy="1227137"/>
        </p:xfrm>
        <a:graphic>
          <a:graphicData uri="http://schemas.openxmlformats.org/presentationml/2006/ole">
            <mc:AlternateContent xmlns:mc="http://schemas.openxmlformats.org/markup-compatibility/2006">
              <mc:Choice xmlns:v="urn:schemas-microsoft-com:vml" Requires="v">
                <p:oleObj name="CS ChemDraw 64-bit Drawing" r:id="rId5" imgW="5290981" imgH="1476307" progId="ChemDraw_x64.Document.6.0">
                  <p:embed/>
                </p:oleObj>
              </mc:Choice>
              <mc:Fallback>
                <p:oleObj name="CS ChemDraw 64-bit Drawing" r:id="rId5" imgW="5290981" imgH="1476307" progId="ChemDraw_x64.Document.6.0">
                  <p:embed/>
                  <p:pic>
                    <p:nvPicPr>
                      <p:cNvPr id="0" name="Objekt 6"/>
                      <p:cNvPicPr>
                        <a:picLocks noChangeAspect="1" noChangeArrowheads="1"/>
                      </p:cNvPicPr>
                      <p:nvPr/>
                    </p:nvPicPr>
                    <p:blipFill>
                      <a:blip r:embed="rId6"/>
                      <a:srcRect/>
                      <a:stretch>
                        <a:fillRect/>
                      </a:stretch>
                    </p:blipFill>
                    <p:spPr bwMode="auto">
                      <a:xfrm>
                        <a:off x="3494782" y="7403182"/>
                        <a:ext cx="4387850"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feld 14"/>
          <p:cNvSpPr txBox="1"/>
          <p:nvPr/>
        </p:nvSpPr>
        <p:spPr>
          <a:xfrm>
            <a:off x="8495013" y="5474399"/>
            <a:ext cx="1191352" cy="369332"/>
          </a:xfrm>
          <a:prstGeom prst="rect">
            <a:avLst/>
          </a:prstGeom>
          <a:noFill/>
        </p:spPr>
        <p:txBody>
          <a:bodyPr wrap="none" rtlCol="0">
            <a:spAutoFit/>
          </a:bodyPr>
          <a:lstStyle/>
          <a:p>
            <a:pPr algn="l"/>
            <a:r>
              <a:rPr lang="de-DE" u="sng" dirty="0"/>
              <a:t>JK-PSMA-7</a:t>
            </a:r>
          </a:p>
        </p:txBody>
      </p:sp>
      <p:grpSp>
        <p:nvGrpSpPr>
          <p:cNvPr id="22" name="Gruppieren 21"/>
          <p:cNvGrpSpPr/>
          <p:nvPr/>
        </p:nvGrpSpPr>
        <p:grpSpPr>
          <a:xfrm>
            <a:off x="7608150" y="3596190"/>
            <a:ext cx="2792979" cy="307777"/>
            <a:chOff x="7335469" y="3347123"/>
            <a:chExt cx="2792979" cy="307777"/>
          </a:xfrm>
        </p:grpSpPr>
        <p:pic>
          <p:nvPicPr>
            <p:cNvPr id="21" name="Grafik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5469" y="3412207"/>
              <a:ext cx="180000" cy="180000"/>
            </a:xfrm>
            <a:prstGeom prst="rect">
              <a:avLst/>
            </a:prstGeom>
          </p:spPr>
        </p:pic>
        <p:sp>
          <p:nvSpPr>
            <p:cNvPr id="14" name="Textfeld 13"/>
            <p:cNvSpPr txBox="1"/>
            <p:nvPr/>
          </p:nvSpPr>
          <p:spPr>
            <a:xfrm>
              <a:off x="7469963" y="3347123"/>
              <a:ext cx="2658485" cy="307777"/>
            </a:xfrm>
            <a:prstGeom prst="rect">
              <a:avLst/>
            </a:prstGeom>
            <a:noFill/>
          </p:spPr>
          <p:txBody>
            <a:bodyPr wrap="none" rtlCol="0">
              <a:spAutoFit/>
            </a:bodyPr>
            <a:lstStyle/>
            <a:p>
              <a:pPr algn="l"/>
              <a:r>
                <a:rPr lang="de-DE" sz="1400" dirty="0"/>
                <a:t>= </a:t>
              </a:r>
              <a:r>
                <a:rPr lang="de-DE" sz="1400" baseline="30000" dirty="0"/>
                <a:t>68</a:t>
              </a:r>
              <a:r>
                <a:rPr lang="de-DE" sz="1400" dirty="0"/>
                <a:t>Ga, </a:t>
              </a:r>
              <a:r>
                <a:rPr lang="de-DE" sz="1400" baseline="30000" dirty="0"/>
                <a:t>177</a:t>
              </a:r>
              <a:r>
                <a:rPr lang="de-DE" sz="1400" dirty="0"/>
                <a:t>Lu, </a:t>
              </a:r>
              <a:r>
                <a:rPr lang="de-DE" sz="1400" baseline="30000" dirty="0"/>
                <a:t>90</a:t>
              </a:r>
              <a:r>
                <a:rPr lang="de-DE" sz="1400" dirty="0"/>
                <a:t>Y, </a:t>
              </a:r>
              <a:r>
                <a:rPr lang="de-DE" sz="1400" baseline="30000" dirty="0"/>
                <a:t>225</a:t>
              </a:r>
              <a:r>
                <a:rPr lang="de-DE" sz="1400" dirty="0"/>
                <a:t>Ac, </a:t>
              </a:r>
              <a:r>
                <a:rPr lang="de-DE" sz="1400" baseline="30000" dirty="0"/>
                <a:t>161</a:t>
              </a:r>
              <a:r>
                <a:rPr lang="de-DE" sz="1400" dirty="0"/>
                <a:t>Tb, etc.</a:t>
              </a:r>
            </a:p>
          </p:txBody>
        </p:sp>
      </p:grpSp>
      <p:grpSp>
        <p:nvGrpSpPr>
          <p:cNvPr id="37" name="Gruppieren 36"/>
          <p:cNvGrpSpPr/>
          <p:nvPr/>
        </p:nvGrpSpPr>
        <p:grpSpPr>
          <a:xfrm>
            <a:off x="8843592" y="5748115"/>
            <a:ext cx="652585" cy="307777"/>
            <a:chOff x="8391422" y="5808914"/>
            <a:chExt cx="652585" cy="307777"/>
          </a:xfrm>
        </p:grpSpPr>
        <p:pic>
          <p:nvPicPr>
            <p:cNvPr id="23" name="Grafik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1422" y="5873998"/>
              <a:ext cx="180000" cy="180000"/>
            </a:xfrm>
            <a:prstGeom prst="rect">
              <a:avLst/>
            </a:prstGeom>
          </p:spPr>
        </p:pic>
        <p:sp>
          <p:nvSpPr>
            <p:cNvPr id="24" name="Textfeld 23"/>
            <p:cNvSpPr txBox="1"/>
            <p:nvPr/>
          </p:nvSpPr>
          <p:spPr>
            <a:xfrm>
              <a:off x="8525916" y="5808914"/>
              <a:ext cx="518091" cy="307777"/>
            </a:xfrm>
            <a:prstGeom prst="rect">
              <a:avLst/>
            </a:prstGeom>
            <a:noFill/>
          </p:spPr>
          <p:txBody>
            <a:bodyPr wrap="none" rtlCol="0">
              <a:spAutoFit/>
            </a:bodyPr>
            <a:lstStyle/>
            <a:p>
              <a:pPr algn="l"/>
              <a:r>
                <a:rPr lang="de-DE" sz="1400" dirty="0"/>
                <a:t>= </a:t>
              </a:r>
              <a:r>
                <a:rPr lang="de-DE" sz="1400" baseline="30000" dirty="0"/>
                <a:t>18</a:t>
              </a:r>
              <a:r>
                <a:rPr lang="de-DE" sz="1400" dirty="0"/>
                <a:t>F</a:t>
              </a:r>
            </a:p>
          </p:txBody>
        </p:sp>
      </p:grpSp>
      <p:grpSp>
        <p:nvGrpSpPr>
          <p:cNvPr id="32" name="Gruppieren 31"/>
          <p:cNvGrpSpPr/>
          <p:nvPr/>
        </p:nvGrpSpPr>
        <p:grpSpPr>
          <a:xfrm>
            <a:off x="3494782" y="5803645"/>
            <a:ext cx="771207" cy="307777"/>
            <a:chOff x="3494782" y="5803645"/>
            <a:chExt cx="771207" cy="307777"/>
          </a:xfrm>
        </p:grpSpPr>
        <p:pic>
          <p:nvPicPr>
            <p:cNvPr id="25" name="Grafik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4782" y="5868729"/>
              <a:ext cx="180000" cy="180000"/>
            </a:xfrm>
            <a:prstGeom prst="rect">
              <a:avLst/>
            </a:prstGeom>
          </p:spPr>
        </p:pic>
        <p:sp>
          <p:nvSpPr>
            <p:cNvPr id="26" name="Textfeld 25"/>
            <p:cNvSpPr txBox="1"/>
            <p:nvPr/>
          </p:nvSpPr>
          <p:spPr>
            <a:xfrm>
              <a:off x="3629276" y="5803645"/>
              <a:ext cx="636713" cy="307777"/>
            </a:xfrm>
            <a:prstGeom prst="rect">
              <a:avLst/>
            </a:prstGeom>
            <a:noFill/>
          </p:spPr>
          <p:txBody>
            <a:bodyPr wrap="none" rtlCol="0">
              <a:spAutoFit/>
            </a:bodyPr>
            <a:lstStyle/>
            <a:p>
              <a:pPr algn="l"/>
              <a:r>
                <a:rPr lang="de-DE" sz="1400" dirty="0"/>
                <a:t>= </a:t>
              </a:r>
              <a:r>
                <a:rPr lang="de-DE" sz="1400" baseline="30000" dirty="0"/>
                <a:t>68</a:t>
              </a:r>
              <a:r>
                <a:rPr lang="de-DE" sz="1400" dirty="0"/>
                <a:t>Ga</a:t>
              </a:r>
            </a:p>
          </p:txBody>
        </p:sp>
      </p:grpSp>
      <p:sp>
        <p:nvSpPr>
          <p:cNvPr id="30" name="Rechteck 29">
            <a:extLst>
              <a:ext uri="{FF2B5EF4-FFF2-40B4-BE49-F238E27FC236}">
                <a16:creationId xmlns:a16="http://schemas.microsoft.com/office/drawing/2014/main" id="{97A3EBC4-4BC3-4C5E-96EB-C89A3C47CBD2}"/>
              </a:ext>
            </a:extLst>
          </p:cNvPr>
          <p:cNvSpPr/>
          <p:nvPr/>
        </p:nvSpPr>
        <p:spPr>
          <a:xfrm>
            <a:off x="4439816" y="745540"/>
            <a:ext cx="6841185" cy="523220"/>
          </a:xfrm>
          <a:prstGeom prst="rect">
            <a:avLst/>
          </a:prstGeom>
        </p:spPr>
        <p:txBody>
          <a:bodyPr wrap="square">
            <a:spAutoFit/>
          </a:bodyPr>
          <a:lstStyle/>
          <a:p>
            <a:pPr algn="ctr"/>
            <a:r>
              <a:rPr lang="en-US" sz="2800" b="1" u="sng" dirty="0"/>
              <a:t>Common PSMA-targeting </a:t>
            </a:r>
            <a:r>
              <a:rPr lang="en-US" sz="2800" b="1" u="sng" dirty="0" err="1"/>
              <a:t>radioligands</a:t>
            </a:r>
            <a:endParaRPr lang="de-DE" sz="2800" b="1" u="sng" dirty="0"/>
          </a:p>
        </p:txBody>
      </p:sp>
      <p:graphicFrame>
        <p:nvGraphicFramePr>
          <p:cNvPr id="10" name="Objekt 9">
            <a:extLst>
              <a:ext uri="{FF2B5EF4-FFF2-40B4-BE49-F238E27FC236}">
                <a16:creationId xmlns:a16="http://schemas.microsoft.com/office/drawing/2014/main" id="{42DDEAC7-EB87-420C-8C02-A7075EFF4E42}"/>
              </a:ext>
            </a:extLst>
          </p:cNvPr>
          <p:cNvGraphicFramePr>
            <a:graphicFrameLocks noChangeAspect="1"/>
          </p:cNvGraphicFramePr>
          <p:nvPr>
            <p:extLst>
              <p:ext uri="{D42A27DB-BD31-4B8C-83A1-F6EECF244321}">
                <p14:modId xmlns:p14="http://schemas.microsoft.com/office/powerpoint/2010/main" val="1980140844"/>
              </p:ext>
            </p:extLst>
          </p:nvPr>
        </p:nvGraphicFramePr>
        <p:xfrm>
          <a:off x="7504535" y="4254696"/>
          <a:ext cx="2678113" cy="1201737"/>
        </p:xfrm>
        <a:graphic>
          <a:graphicData uri="http://schemas.openxmlformats.org/presentationml/2006/ole">
            <mc:AlternateContent xmlns:mc="http://schemas.openxmlformats.org/markup-compatibility/2006">
              <mc:Choice xmlns:v="urn:schemas-microsoft-com:vml" Requires="v">
                <p:oleObj name="CS ChemDraw 64-bit Drawing" r:id="rId8" imgW="2678558" imgH="1202095" progId="ChemDraw_x64.Document.6.0">
                  <p:embed/>
                </p:oleObj>
              </mc:Choice>
              <mc:Fallback>
                <p:oleObj name="CS ChemDraw 64-bit Drawing" r:id="rId8" imgW="2678558" imgH="1202095" progId="ChemDraw_x64.Document.6.0">
                  <p:embed/>
                  <p:pic>
                    <p:nvPicPr>
                      <p:cNvPr id="0" name=""/>
                      <p:cNvPicPr/>
                      <p:nvPr/>
                    </p:nvPicPr>
                    <p:blipFill>
                      <a:blip r:embed="rId9"/>
                      <a:stretch>
                        <a:fillRect/>
                      </a:stretch>
                    </p:blipFill>
                    <p:spPr>
                      <a:xfrm>
                        <a:off x="7504535" y="4254696"/>
                        <a:ext cx="2678113" cy="1201737"/>
                      </a:xfrm>
                      <a:prstGeom prst="rect">
                        <a:avLst/>
                      </a:prstGeom>
                    </p:spPr>
                  </p:pic>
                </p:oleObj>
              </mc:Fallback>
            </mc:AlternateContent>
          </a:graphicData>
        </a:graphic>
      </p:graphicFrame>
      <p:pic>
        <p:nvPicPr>
          <p:cNvPr id="16" name="Grafik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98949" y="4730976"/>
            <a:ext cx="249175" cy="249175"/>
          </a:xfrm>
          <a:prstGeom prst="rect">
            <a:avLst/>
          </a:prstGeom>
        </p:spPr>
      </p:pic>
      <p:graphicFrame>
        <p:nvGraphicFramePr>
          <p:cNvPr id="5" name="Objekt 4">
            <a:extLst>
              <a:ext uri="{FF2B5EF4-FFF2-40B4-BE49-F238E27FC236}">
                <a16:creationId xmlns:a16="http://schemas.microsoft.com/office/drawing/2014/main" id="{9B57CBD7-056F-4B02-93D3-CF147FF9821B}"/>
              </a:ext>
            </a:extLst>
          </p:cNvPr>
          <p:cNvGraphicFramePr>
            <a:graphicFrameLocks noChangeAspect="1"/>
          </p:cNvGraphicFramePr>
          <p:nvPr>
            <p:extLst>
              <p:ext uri="{D42A27DB-BD31-4B8C-83A1-F6EECF244321}">
                <p14:modId xmlns:p14="http://schemas.microsoft.com/office/powerpoint/2010/main" val="3548695610"/>
              </p:ext>
            </p:extLst>
          </p:nvPr>
        </p:nvGraphicFramePr>
        <p:xfrm>
          <a:off x="1000384" y="3755530"/>
          <a:ext cx="5062537" cy="1885950"/>
        </p:xfrm>
        <a:graphic>
          <a:graphicData uri="http://schemas.openxmlformats.org/presentationml/2006/ole">
            <mc:AlternateContent xmlns:mc="http://schemas.openxmlformats.org/markup-compatibility/2006">
              <mc:Choice xmlns:v="urn:schemas-microsoft-com:vml" Requires="v">
                <p:oleObj name="CS ChemDraw 64-bit Drawing" r:id="rId10" imgW="5062385" imgH="1886573" progId="ChemDraw_x64.Document.6.0">
                  <p:embed/>
                </p:oleObj>
              </mc:Choice>
              <mc:Fallback>
                <p:oleObj name="CS ChemDraw 64-bit Drawing" r:id="rId10" imgW="5062385" imgH="1886573" progId="ChemDraw_x64.Document.6.0">
                  <p:embed/>
                  <p:pic>
                    <p:nvPicPr>
                      <p:cNvPr id="0" name=""/>
                      <p:cNvPicPr/>
                      <p:nvPr/>
                    </p:nvPicPr>
                    <p:blipFill>
                      <a:blip r:embed="rId11"/>
                      <a:stretch>
                        <a:fillRect/>
                      </a:stretch>
                    </p:blipFill>
                    <p:spPr>
                      <a:xfrm>
                        <a:off x="1000384" y="3755530"/>
                        <a:ext cx="5062537" cy="1885950"/>
                      </a:xfrm>
                      <a:prstGeom prst="rect">
                        <a:avLst/>
                      </a:prstGeom>
                    </p:spPr>
                  </p:pic>
                </p:oleObj>
              </mc:Fallback>
            </mc:AlternateContent>
          </a:graphicData>
        </a:graphic>
      </p:graphicFrame>
      <p:graphicFrame>
        <p:nvGraphicFramePr>
          <p:cNvPr id="9" name="Objekt 8">
            <a:extLst>
              <a:ext uri="{FF2B5EF4-FFF2-40B4-BE49-F238E27FC236}">
                <a16:creationId xmlns:a16="http://schemas.microsoft.com/office/drawing/2014/main" id="{078BFA96-85C4-42C3-A906-7A314CB85692}"/>
              </a:ext>
            </a:extLst>
          </p:cNvPr>
          <p:cNvGraphicFramePr>
            <a:graphicFrameLocks noChangeAspect="1"/>
          </p:cNvGraphicFramePr>
          <p:nvPr>
            <p:extLst>
              <p:ext uri="{D42A27DB-BD31-4B8C-83A1-F6EECF244321}">
                <p14:modId xmlns:p14="http://schemas.microsoft.com/office/powerpoint/2010/main" val="861014542"/>
              </p:ext>
            </p:extLst>
          </p:nvPr>
        </p:nvGraphicFramePr>
        <p:xfrm>
          <a:off x="5936920" y="1347848"/>
          <a:ext cx="4687887" cy="2722563"/>
        </p:xfrm>
        <a:graphic>
          <a:graphicData uri="http://schemas.openxmlformats.org/presentationml/2006/ole">
            <mc:AlternateContent xmlns:mc="http://schemas.openxmlformats.org/markup-compatibility/2006">
              <mc:Choice xmlns:v="urn:schemas-microsoft-com:vml" Requires="v">
                <p:oleObj name="CS ChemDraw 64-bit Drawing" r:id="rId12" imgW="4687886" imgH="2723249" progId="ChemDraw_x64.Document.6.0">
                  <p:embed/>
                </p:oleObj>
              </mc:Choice>
              <mc:Fallback>
                <p:oleObj name="CS ChemDraw 64-bit Drawing" r:id="rId12" imgW="4687886" imgH="2723249" progId="ChemDraw_x64.Document.6.0">
                  <p:embed/>
                  <p:pic>
                    <p:nvPicPr>
                      <p:cNvPr id="0" name=""/>
                      <p:cNvPicPr/>
                      <p:nvPr/>
                    </p:nvPicPr>
                    <p:blipFill>
                      <a:blip r:embed="rId13"/>
                      <a:stretch>
                        <a:fillRect/>
                      </a:stretch>
                    </p:blipFill>
                    <p:spPr>
                      <a:xfrm>
                        <a:off x="5936920" y="1347848"/>
                        <a:ext cx="4687887" cy="2722563"/>
                      </a:xfrm>
                      <a:prstGeom prst="rect">
                        <a:avLst/>
                      </a:prstGeom>
                    </p:spPr>
                  </p:pic>
                </p:oleObj>
              </mc:Fallback>
            </mc:AlternateContent>
          </a:graphicData>
        </a:graphic>
      </p:graphicFrame>
    </p:spTree>
    <p:extLst>
      <p:ext uri="{BB962C8B-B14F-4D97-AF65-F5344CB8AC3E}">
        <p14:creationId xmlns:p14="http://schemas.microsoft.com/office/powerpoint/2010/main" val="3943293175"/>
      </p:ext>
    </p:extLst>
  </p:cSld>
  <p:clrMapOvr>
    <a:overrideClrMapping bg1="dk1" tx1="lt1" bg2="dk2" tx2="lt2" accent1="accent1" accent2="accent2" accent3="accent3" accent4="accent4" accent5="accent5" accent6="accent6" hlink="hlink" folHlink="folHlink"/>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38437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Impact of PSMA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Patient selection by PET</a:t>
            </a:r>
          </a:p>
          <a:p>
            <a:pPr defTabSz="228554"/>
            <a:r>
              <a:rPr lang="en-US" sz="900" dirty="0">
                <a:solidFill>
                  <a:srgbClr val="FFFFFF"/>
                </a:solidFill>
              </a:rPr>
              <a:t>Therapy monitoring</a:t>
            </a:r>
          </a:p>
          <a:p>
            <a:pPr defTabSz="228554"/>
            <a:r>
              <a:rPr lang="en-US" sz="900" dirty="0">
                <a:solidFill>
                  <a:srgbClr val="FFFFFF"/>
                </a:solidFill>
              </a:rPr>
              <a:t>Improved progression-free survival</a:t>
            </a:r>
          </a:p>
          <a:p>
            <a:pPr defTabSz="228554"/>
            <a:r>
              <a:rPr lang="en-US" sz="900" dirty="0">
                <a:solidFill>
                  <a:srgbClr val="FFFFFF"/>
                </a:solidFill>
              </a:rPr>
              <a:t>Emerging α-therapy variants (</a:t>
            </a:r>
            <a:r>
              <a:rPr lang="en-US" sz="900" baseline="30000" dirty="0">
                <a:solidFill>
                  <a:srgbClr val="FFFFFF"/>
                </a:solidFill>
              </a:rPr>
              <a:t>225</a:t>
            </a:r>
            <a:r>
              <a:rPr lang="en-US" sz="900" dirty="0">
                <a:solidFill>
                  <a:srgbClr val="FFFFFF"/>
                </a:solidFill>
              </a:rPr>
              <a:t>Ac)</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6" name="Grafik 5">
            <a:extLst>
              <a:ext uri="{FF2B5EF4-FFF2-40B4-BE49-F238E27FC236}">
                <a16:creationId xmlns:a16="http://schemas.microsoft.com/office/drawing/2014/main" id="{517766C8-4EF7-4F9A-A086-EEED5F6EE779}"/>
              </a:ext>
            </a:extLst>
          </p:cNvPr>
          <p:cNvPicPr>
            <a:picLocks noChangeAspect="1"/>
          </p:cNvPicPr>
          <p:nvPr/>
        </p:nvPicPr>
        <p:blipFill>
          <a:blip r:embed="rId3"/>
          <a:stretch>
            <a:fillRect/>
          </a:stretch>
        </p:blipFill>
        <p:spPr>
          <a:xfrm>
            <a:off x="4439816" y="2023741"/>
            <a:ext cx="6841185" cy="3848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hteck 6">
            <a:extLst>
              <a:ext uri="{FF2B5EF4-FFF2-40B4-BE49-F238E27FC236}">
                <a16:creationId xmlns:a16="http://schemas.microsoft.com/office/drawing/2014/main" id="{97A3EBC4-4BC3-4C5E-96EB-C89A3C47CBD2}"/>
              </a:ext>
            </a:extLst>
          </p:cNvPr>
          <p:cNvSpPr/>
          <p:nvPr/>
        </p:nvSpPr>
        <p:spPr>
          <a:xfrm>
            <a:off x="4439816" y="1208946"/>
            <a:ext cx="6841185" cy="707886"/>
          </a:xfrm>
          <a:prstGeom prst="rect">
            <a:avLst/>
          </a:prstGeom>
        </p:spPr>
        <p:txBody>
          <a:bodyPr wrap="square">
            <a:spAutoFit/>
          </a:bodyPr>
          <a:lstStyle/>
          <a:p>
            <a:pPr algn="ctr"/>
            <a:r>
              <a:rPr lang="en-US" sz="2000" dirty="0"/>
              <a:t>[</a:t>
            </a:r>
            <a:r>
              <a:rPr lang="en-US" sz="2000" baseline="30000" dirty="0"/>
              <a:t>68</a:t>
            </a:r>
            <a:r>
              <a:rPr lang="en-US" sz="2000" dirty="0"/>
              <a:t>Ga]PSMA11 PET before and 3 months after treatment with [</a:t>
            </a:r>
            <a:r>
              <a:rPr lang="en-US" sz="2000" baseline="30000" dirty="0"/>
              <a:t>177</a:t>
            </a:r>
            <a:r>
              <a:rPr lang="en-US" sz="2000" dirty="0"/>
              <a:t>Lu]PSMA-617 in patients with metastatic prostate cancer</a:t>
            </a:r>
            <a:endParaRPr lang="de-DE" sz="2000" dirty="0"/>
          </a:p>
        </p:txBody>
      </p:sp>
      <p:sp>
        <p:nvSpPr>
          <p:cNvPr id="8" name="Textfeld 7"/>
          <p:cNvSpPr txBox="1"/>
          <p:nvPr/>
        </p:nvSpPr>
        <p:spPr>
          <a:xfrm>
            <a:off x="10200456" y="6145559"/>
            <a:ext cx="1579920" cy="307777"/>
          </a:xfrm>
          <a:prstGeom prst="rect">
            <a:avLst/>
          </a:prstGeom>
          <a:noFill/>
        </p:spPr>
        <p:txBody>
          <a:bodyPr wrap="none" rtlCol="0">
            <a:spAutoFit/>
          </a:bodyPr>
          <a:lstStyle/>
          <a:p>
            <a:pPr algn="l"/>
            <a:r>
              <a:rPr lang="de-DE" sz="1400" dirty="0"/>
              <a:t>Hofman </a:t>
            </a:r>
            <a:r>
              <a:rPr lang="de-DE" sz="1400" i="1" dirty="0"/>
              <a:t>et al</a:t>
            </a:r>
            <a:r>
              <a:rPr lang="de-DE" sz="1400" dirty="0"/>
              <a:t>. 2018</a:t>
            </a:r>
          </a:p>
        </p:txBody>
      </p:sp>
    </p:spTree>
    <p:extLst>
      <p:ext uri="{BB962C8B-B14F-4D97-AF65-F5344CB8AC3E}">
        <p14:creationId xmlns:p14="http://schemas.microsoft.com/office/powerpoint/2010/main" val="248410059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72427E8-16CB-BCD3-F3EF-F4D57278D2B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3C8C5F-0DBA-9D04-F764-00979BDCA4C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6A31A83B-5BBE-7225-4692-D68E3B9123F3}"/>
              </a:ext>
            </a:extLst>
          </p:cNvPr>
          <p:cNvSpPr txBox="1"/>
          <p:nvPr/>
        </p:nvSpPr>
        <p:spPr>
          <a:xfrm>
            <a:off x="1415480" y="2496159"/>
            <a:ext cx="338437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Impact of PSMA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8550A6DE-EF76-87BA-5962-0878BEFF750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Patient selection by PET</a:t>
            </a:r>
          </a:p>
          <a:p>
            <a:pPr defTabSz="228554"/>
            <a:r>
              <a:rPr lang="en-US" sz="900" dirty="0">
                <a:solidFill>
                  <a:srgbClr val="FFFFFF"/>
                </a:solidFill>
              </a:rPr>
              <a:t>Therapy monitoring</a:t>
            </a:r>
          </a:p>
          <a:p>
            <a:pPr defTabSz="228554"/>
            <a:r>
              <a:rPr lang="en-US" sz="900" dirty="0">
                <a:solidFill>
                  <a:srgbClr val="FFFFFF"/>
                </a:solidFill>
              </a:rPr>
              <a:t>Improved progression-free survival</a:t>
            </a:r>
          </a:p>
          <a:p>
            <a:pPr defTabSz="228554"/>
            <a:r>
              <a:rPr lang="en-US" sz="900" dirty="0">
                <a:solidFill>
                  <a:srgbClr val="FFFFFF"/>
                </a:solidFill>
              </a:rPr>
              <a:t>Emerging α-therapy variants (</a:t>
            </a:r>
            <a:r>
              <a:rPr lang="en-US" sz="900" baseline="30000" dirty="0">
                <a:solidFill>
                  <a:srgbClr val="FFFFFF"/>
                </a:solidFill>
              </a:rPr>
              <a:t>225</a:t>
            </a:r>
            <a:r>
              <a:rPr lang="en-US" sz="900" dirty="0">
                <a:solidFill>
                  <a:srgbClr val="FFFFFF"/>
                </a:solidFill>
              </a:rPr>
              <a:t>Ac)</a:t>
            </a:r>
          </a:p>
        </p:txBody>
      </p:sp>
      <p:pic>
        <p:nvPicPr>
          <p:cNvPr id="31" name="Grafik 7">
            <a:extLst>
              <a:ext uri="{FF2B5EF4-FFF2-40B4-BE49-F238E27FC236}">
                <a16:creationId xmlns:a16="http://schemas.microsoft.com/office/drawing/2014/main" id="{F372468B-6FB7-25F8-C0A3-E86A247F42CB}"/>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7" name="Rechteck 6">
            <a:extLst>
              <a:ext uri="{FF2B5EF4-FFF2-40B4-BE49-F238E27FC236}">
                <a16:creationId xmlns:a16="http://schemas.microsoft.com/office/drawing/2014/main" id="{F007930D-7B7C-8409-113F-EC59460CCD88}"/>
              </a:ext>
            </a:extLst>
          </p:cNvPr>
          <p:cNvSpPr/>
          <p:nvPr/>
        </p:nvSpPr>
        <p:spPr>
          <a:xfrm>
            <a:off x="4345649" y="1259816"/>
            <a:ext cx="6841185" cy="707886"/>
          </a:xfrm>
          <a:prstGeom prst="rect">
            <a:avLst/>
          </a:prstGeom>
        </p:spPr>
        <p:txBody>
          <a:bodyPr wrap="square">
            <a:spAutoFit/>
          </a:bodyPr>
          <a:lstStyle/>
          <a:p>
            <a:pPr algn="ctr"/>
            <a:r>
              <a:rPr lang="en-US" sz="2000" dirty="0"/>
              <a:t>[</a:t>
            </a:r>
            <a:r>
              <a:rPr lang="en-US" sz="2000" baseline="30000" dirty="0"/>
              <a:t>177</a:t>
            </a:r>
            <a:r>
              <a:rPr lang="en-US" sz="2000" dirty="0"/>
              <a:t>Lu]PSMA-617 and [</a:t>
            </a:r>
            <a:r>
              <a:rPr lang="en-US" sz="2000" baseline="30000" dirty="0"/>
              <a:t>225</a:t>
            </a:r>
            <a:r>
              <a:rPr lang="en-US" sz="2000" dirty="0"/>
              <a:t>Ac]PSMA-617 in a patient with metastatic prostate cancer</a:t>
            </a:r>
            <a:endParaRPr lang="de-DE" sz="2000" dirty="0"/>
          </a:p>
        </p:txBody>
      </p:sp>
      <p:sp>
        <p:nvSpPr>
          <p:cNvPr id="8" name="Textfeld 7">
            <a:extLst>
              <a:ext uri="{FF2B5EF4-FFF2-40B4-BE49-F238E27FC236}">
                <a16:creationId xmlns:a16="http://schemas.microsoft.com/office/drawing/2014/main" id="{84C6C00A-D7E3-68E8-B520-D89EA85F2D83}"/>
              </a:ext>
            </a:extLst>
          </p:cNvPr>
          <p:cNvSpPr txBox="1"/>
          <p:nvPr/>
        </p:nvSpPr>
        <p:spPr>
          <a:xfrm>
            <a:off x="10200456" y="6145559"/>
            <a:ext cx="1762790" cy="307777"/>
          </a:xfrm>
          <a:prstGeom prst="rect">
            <a:avLst/>
          </a:prstGeom>
          <a:noFill/>
        </p:spPr>
        <p:txBody>
          <a:bodyPr wrap="none" rtlCol="0">
            <a:spAutoFit/>
          </a:bodyPr>
          <a:lstStyle/>
          <a:p>
            <a:pPr algn="l"/>
            <a:r>
              <a:rPr lang="de-DE" sz="1400" dirty="0"/>
              <a:t>Kratochwil </a:t>
            </a:r>
            <a:r>
              <a:rPr lang="de-DE" sz="1400" i="1" dirty="0"/>
              <a:t>et al</a:t>
            </a:r>
            <a:r>
              <a:rPr lang="de-DE" sz="1400" dirty="0"/>
              <a:t>. 2016</a:t>
            </a:r>
          </a:p>
        </p:txBody>
      </p:sp>
      <p:pic>
        <p:nvPicPr>
          <p:cNvPr id="3" name="Grafik 2">
            <a:extLst>
              <a:ext uri="{FF2B5EF4-FFF2-40B4-BE49-F238E27FC236}">
                <a16:creationId xmlns:a16="http://schemas.microsoft.com/office/drawing/2014/main" id="{7416AEBA-9D00-1F35-0460-69418DD5CA1E}"/>
              </a:ext>
            </a:extLst>
          </p:cNvPr>
          <p:cNvPicPr>
            <a:picLocks noChangeAspect="1"/>
          </p:cNvPicPr>
          <p:nvPr/>
        </p:nvPicPr>
        <p:blipFill>
          <a:blip r:embed="rId3"/>
          <a:stretch>
            <a:fillRect/>
          </a:stretch>
        </p:blipFill>
        <p:spPr>
          <a:xfrm>
            <a:off x="4718242" y="2143854"/>
            <a:ext cx="6096000" cy="3505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6791411"/>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311493"/>
            <a:ext cx="4104456"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linically</a:t>
            </a:r>
            <a:r>
              <a:rPr lang="en-US" sz="2400" b="1" dirty="0">
                <a:solidFill>
                  <a:srgbClr val="FFFFFF">
                    <a:lumMod val="90000"/>
                    <a:lumOff val="10000"/>
                  </a:srgbClr>
                </a:solidFill>
                <a:latin typeface="Century Gothic"/>
              </a:rPr>
              <a:t> Established Example II: Somatostatin Receptors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Neuroendocrine tumors</a:t>
            </a:r>
          </a:p>
          <a:p>
            <a:pPr defTabSz="228554"/>
            <a:r>
              <a:rPr lang="en-US" sz="900" dirty="0">
                <a:solidFill>
                  <a:srgbClr val="FFFFFF"/>
                </a:solidFill>
              </a:rPr>
              <a:t>[</a:t>
            </a:r>
            <a:r>
              <a:rPr lang="en-US" sz="900" baseline="30000" dirty="0">
                <a:solidFill>
                  <a:srgbClr val="FFFFFF"/>
                </a:solidFill>
              </a:rPr>
              <a:t>68</a:t>
            </a:r>
            <a:r>
              <a:rPr lang="en-US" sz="900" dirty="0">
                <a:solidFill>
                  <a:srgbClr val="FFFFFF"/>
                </a:solidFill>
              </a:rPr>
              <a:t>Ga]DOTATATE imaging</a:t>
            </a:r>
          </a:p>
          <a:p>
            <a:pPr defTabSz="228554"/>
            <a:r>
              <a:rPr lang="en-US" sz="900" dirty="0">
                <a:solidFill>
                  <a:srgbClr val="FFFFFF"/>
                </a:solidFill>
              </a:rPr>
              <a:t>[</a:t>
            </a:r>
            <a:r>
              <a:rPr lang="en-US" sz="900" baseline="30000" dirty="0">
                <a:solidFill>
                  <a:srgbClr val="FFFFFF"/>
                </a:solidFill>
              </a:rPr>
              <a:t>177</a:t>
            </a:r>
            <a:r>
              <a:rPr lang="en-US" sz="900" dirty="0">
                <a:solidFill>
                  <a:srgbClr val="FFFFFF"/>
                </a:solidFill>
              </a:rPr>
              <a:t>Lu]DOTATATE therapy</a:t>
            </a:r>
          </a:p>
          <a:p>
            <a:pPr defTabSz="228554"/>
            <a:r>
              <a:rPr lang="en-US" sz="900" dirty="0">
                <a:solidFill>
                  <a:srgbClr val="FFFFFF"/>
                </a:solidFill>
              </a:rPr>
              <a:t>NETTER-1 trial success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0269" y="1988840"/>
            <a:ext cx="5923312" cy="4104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feld 6"/>
          <p:cNvSpPr txBox="1"/>
          <p:nvPr/>
        </p:nvSpPr>
        <p:spPr>
          <a:xfrm>
            <a:off x="9944357" y="6145559"/>
            <a:ext cx="1500026" cy="307777"/>
          </a:xfrm>
          <a:prstGeom prst="rect">
            <a:avLst/>
          </a:prstGeom>
          <a:noFill/>
        </p:spPr>
        <p:txBody>
          <a:bodyPr wrap="none" rtlCol="0">
            <a:spAutoFit/>
          </a:bodyPr>
          <a:lstStyle/>
          <a:p>
            <a:pPr algn="r"/>
            <a:r>
              <a:rPr lang="de-DE" sz="1400" dirty="0"/>
              <a:t>Karimi </a:t>
            </a:r>
            <a:r>
              <a:rPr lang="de-DE" sz="1400" i="1" dirty="0"/>
              <a:t>et al</a:t>
            </a:r>
            <a:r>
              <a:rPr lang="de-DE" sz="1400" dirty="0"/>
              <a:t>. 2025</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9507" y="4284814"/>
            <a:ext cx="2494285" cy="1746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Pfeil nach rechts 8"/>
          <p:cNvSpPr/>
          <p:nvPr/>
        </p:nvSpPr>
        <p:spPr>
          <a:xfrm>
            <a:off x="4435053" y="4943857"/>
            <a:ext cx="792088" cy="501367"/>
          </a:xfrm>
          <a:prstGeom prst="rightArrow">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32462672"/>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410445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Impact of SSTR-</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Neuroendocrine tumors</a:t>
            </a:r>
          </a:p>
          <a:p>
            <a:pPr defTabSz="228554"/>
            <a:r>
              <a:rPr lang="en-US" sz="900" dirty="0">
                <a:solidFill>
                  <a:srgbClr val="FFFFFF"/>
                </a:solidFill>
              </a:rPr>
              <a:t>[</a:t>
            </a:r>
            <a:r>
              <a:rPr lang="en-US" sz="900" baseline="30000" dirty="0">
                <a:solidFill>
                  <a:srgbClr val="FFFFFF"/>
                </a:solidFill>
              </a:rPr>
              <a:t>68</a:t>
            </a:r>
            <a:r>
              <a:rPr lang="en-US" sz="900" dirty="0">
                <a:solidFill>
                  <a:srgbClr val="FFFFFF"/>
                </a:solidFill>
              </a:rPr>
              <a:t>Ga]DOTATATE imaging</a:t>
            </a:r>
          </a:p>
          <a:p>
            <a:pPr defTabSz="228554"/>
            <a:r>
              <a:rPr lang="en-US" sz="900" dirty="0">
                <a:solidFill>
                  <a:srgbClr val="FFFFFF"/>
                </a:solidFill>
              </a:rPr>
              <a:t>[</a:t>
            </a:r>
            <a:r>
              <a:rPr lang="en-US" sz="900" baseline="30000" dirty="0">
                <a:solidFill>
                  <a:srgbClr val="FFFFFF"/>
                </a:solidFill>
              </a:rPr>
              <a:t>177</a:t>
            </a:r>
            <a:r>
              <a:rPr lang="en-US" sz="900" dirty="0">
                <a:solidFill>
                  <a:srgbClr val="FFFFFF"/>
                </a:solidFill>
              </a:rPr>
              <a:t>Lu]DOTATATE therapy</a:t>
            </a:r>
          </a:p>
          <a:p>
            <a:pPr defTabSz="228554"/>
            <a:r>
              <a:rPr lang="en-US" sz="900" dirty="0">
                <a:solidFill>
                  <a:srgbClr val="FFFFFF"/>
                </a:solidFill>
              </a:rPr>
              <a:t>NETTER-1 trial success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7" name="Textfeld 6"/>
          <p:cNvSpPr txBox="1"/>
          <p:nvPr/>
        </p:nvSpPr>
        <p:spPr>
          <a:xfrm>
            <a:off x="7467782" y="6145559"/>
            <a:ext cx="3976601" cy="307777"/>
          </a:xfrm>
          <a:prstGeom prst="rect">
            <a:avLst/>
          </a:prstGeom>
          <a:noFill/>
        </p:spPr>
        <p:txBody>
          <a:bodyPr wrap="none" rtlCol="0">
            <a:spAutoFit/>
          </a:bodyPr>
          <a:lstStyle/>
          <a:p>
            <a:pPr algn="r"/>
            <a:r>
              <a:rPr lang="de-DE" sz="1400" dirty="0"/>
              <a:t>https://www.lutathera-hcp.com/2l-netter-1-efficacy</a:t>
            </a:r>
          </a:p>
        </p:txBody>
      </p:sp>
      <p:sp>
        <p:nvSpPr>
          <p:cNvPr id="10" name="Rechteck 9">
            <a:extLst>
              <a:ext uri="{FF2B5EF4-FFF2-40B4-BE49-F238E27FC236}">
                <a16:creationId xmlns:a16="http://schemas.microsoft.com/office/drawing/2014/main" id="{97A3EBC4-4BC3-4C5E-96EB-C89A3C47CBD2}"/>
              </a:ext>
            </a:extLst>
          </p:cNvPr>
          <p:cNvSpPr/>
          <p:nvPr/>
        </p:nvSpPr>
        <p:spPr>
          <a:xfrm>
            <a:off x="5375920" y="1280954"/>
            <a:ext cx="5904656" cy="707886"/>
          </a:xfrm>
          <a:prstGeom prst="rect">
            <a:avLst/>
          </a:prstGeom>
        </p:spPr>
        <p:txBody>
          <a:bodyPr wrap="square">
            <a:spAutoFit/>
          </a:bodyPr>
          <a:lstStyle/>
          <a:p>
            <a:pPr algn="ctr"/>
            <a:r>
              <a:rPr lang="en-US" sz="2000" b="1" dirty="0"/>
              <a:t>NETTER-1: </a:t>
            </a:r>
            <a:r>
              <a:rPr lang="en-US" sz="2000" dirty="0"/>
              <a:t>Phase III trial with [</a:t>
            </a:r>
            <a:r>
              <a:rPr lang="en-US" sz="2000" baseline="30000" dirty="0"/>
              <a:t>177</a:t>
            </a:r>
            <a:r>
              <a:rPr lang="en-US" sz="2000" dirty="0"/>
              <a:t>Lu]DOTATATE (LUTHATHERA) for neuroendocrine tumors</a:t>
            </a:r>
            <a:endParaRPr lang="de-DE" sz="2000" dirty="0"/>
          </a:p>
        </p:txBody>
      </p:sp>
      <p:grpSp>
        <p:nvGrpSpPr>
          <p:cNvPr id="8" name="Gruppieren 7"/>
          <p:cNvGrpSpPr>
            <a:grpSpLocks noChangeAspect="1"/>
          </p:cNvGrpSpPr>
          <p:nvPr/>
        </p:nvGrpSpPr>
        <p:grpSpPr>
          <a:xfrm>
            <a:off x="5377580" y="2027263"/>
            <a:ext cx="5922000" cy="4041528"/>
            <a:chOff x="5519936" y="2067016"/>
            <a:chExt cx="5688632" cy="3882264"/>
          </a:xfrm>
        </p:grpSpPr>
        <p:sp>
          <p:nvSpPr>
            <p:cNvPr id="6" name="Rechteck 5"/>
            <p:cNvSpPr/>
            <p:nvPr/>
          </p:nvSpPr>
          <p:spPr>
            <a:xfrm>
              <a:off x="5519936" y="2067016"/>
              <a:ext cx="5688632" cy="3882264"/>
            </a:xfrm>
            <a:prstGeom prst="rect">
              <a:avLst/>
            </a:prstGeom>
            <a:solidFill>
              <a:schemeClr val="tx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r="3292"/>
            <a:stretch/>
          </p:blipFill>
          <p:spPr>
            <a:xfrm>
              <a:off x="5597221" y="2132856"/>
              <a:ext cx="5539339" cy="3744416"/>
            </a:xfrm>
            <a:prstGeom prst="rect">
              <a:avLst/>
            </a:prstGeom>
          </p:spPr>
        </p:pic>
      </p:grpSp>
    </p:spTree>
    <p:extLst>
      <p:ext uri="{BB962C8B-B14F-4D97-AF65-F5344CB8AC3E}">
        <p14:creationId xmlns:p14="http://schemas.microsoft.com/office/powerpoint/2010/main" val="2153321232"/>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841273" y="1052736"/>
            <a:ext cx="1476687"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E</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4104456"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xpanding</a:t>
            </a:r>
            <a:r>
              <a:rPr lang="en-US" sz="2400" b="1" dirty="0">
                <a:solidFill>
                  <a:srgbClr val="FFFFFF">
                    <a:lumMod val="90000"/>
                    <a:lumOff val="10000"/>
                  </a:srgbClr>
                </a:solidFill>
                <a:latin typeface="Century Gothic"/>
              </a:rPr>
              <a:t> the </a:t>
            </a:r>
            <a:r>
              <a:rPr lang="en-US" sz="2400" b="1" dirty="0" err="1">
                <a:solidFill>
                  <a:srgbClr val="FFFFFF">
                    <a:lumMod val="90000"/>
                    <a:lumOff val="10000"/>
                  </a:srgbClr>
                </a:solidFill>
                <a:latin typeface="Century Gothic"/>
              </a:rPr>
              <a:t>Theranostic</a:t>
            </a:r>
            <a:r>
              <a:rPr lang="en-US" sz="2400" b="1" dirty="0">
                <a:solidFill>
                  <a:srgbClr val="FFFFFF">
                    <a:lumMod val="90000"/>
                    <a:lumOff val="10000"/>
                  </a:srgbClr>
                </a:solidFill>
                <a:latin typeface="Century Gothic"/>
              </a:rPr>
              <a:t> Toolbox</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New targets (FAP, CXCR4, GRPR)</a:t>
            </a:r>
          </a:p>
          <a:p>
            <a:pPr defTabSz="228554"/>
            <a:r>
              <a:rPr lang="en-US" sz="900" dirty="0">
                <a:solidFill>
                  <a:srgbClr val="FFFFFF"/>
                </a:solidFill>
              </a:rPr>
              <a:t>Small molecules, peptides, antibodies</a:t>
            </a:r>
          </a:p>
          <a:p>
            <a:pPr defTabSz="228554"/>
            <a:r>
              <a:rPr lang="en-US" sz="900" dirty="0">
                <a:solidFill>
                  <a:srgbClr val="FFFFFF"/>
                </a:solidFill>
              </a:rPr>
              <a:t>Matching physics to biology</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5251" y="795751"/>
            <a:ext cx="3744416" cy="29640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feld 6"/>
          <p:cNvSpPr txBox="1"/>
          <p:nvPr/>
        </p:nvSpPr>
        <p:spPr>
          <a:xfrm>
            <a:off x="9943010" y="6145559"/>
            <a:ext cx="1501373" cy="307777"/>
          </a:xfrm>
          <a:prstGeom prst="rect">
            <a:avLst/>
          </a:prstGeom>
          <a:noFill/>
        </p:spPr>
        <p:txBody>
          <a:bodyPr wrap="none" rtlCol="0">
            <a:spAutoFit/>
          </a:bodyPr>
          <a:lstStyle/>
          <a:p>
            <a:pPr algn="r"/>
            <a:r>
              <a:rPr lang="de-DE" sz="1400" dirty="0"/>
              <a:t>Nelson </a:t>
            </a:r>
            <a:r>
              <a:rPr lang="de-DE" sz="1400" i="1" dirty="0"/>
              <a:t>et al</a:t>
            </a:r>
            <a:r>
              <a:rPr lang="de-DE" sz="1400" dirty="0"/>
              <a:t>. 2024</a:t>
            </a:r>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1984" y="3876342"/>
            <a:ext cx="4875664" cy="2203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9420742"/>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adiometals</a:t>
            </a:r>
            <a:r>
              <a:rPr lang="en-US" sz="2400" b="1" dirty="0">
                <a:solidFill>
                  <a:srgbClr val="FFFFFF">
                    <a:lumMod val="90000"/>
                    <a:lumOff val="10000"/>
                  </a:srgbClr>
                </a:solidFill>
                <a:latin typeface="Century Gothic"/>
              </a:rPr>
              <a:t> in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Diagnostic: </a:t>
            </a:r>
            <a:r>
              <a:rPr lang="en-US" sz="900" baseline="30000" dirty="0">
                <a:solidFill>
                  <a:srgbClr val="FFFFFF"/>
                </a:solidFill>
              </a:rPr>
              <a:t>68</a:t>
            </a:r>
            <a:r>
              <a:rPr lang="en-US" sz="900" dirty="0">
                <a:solidFill>
                  <a:srgbClr val="FFFFFF"/>
                </a:solidFill>
              </a:rPr>
              <a:t>Ga, </a:t>
            </a:r>
            <a:r>
              <a:rPr lang="en-US" sz="900" baseline="30000" dirty="0">
                <a:solidFill>
                  <a:srgbClr val="FFFFFF"/>
                </a:solidFill>
              </a:rPr>
              <a:t>64</a:t>
            </a:r>
            <a:r>
              <a:rPr lang="en-US" sz="900" dirty="0">
                <a:solidFill>
                  <a:srgbClr val="FFFFFF"/>
                </a:solidFill>
              </a:rPr>
              <a:t>Cu</a:t>
            </a:r>
          </a:p>
          <a:p>
            <a:pPr defTabSz="228554"/>
            <a:r>
              <a:rPr lang="en-US" sz="900" dirty="0">
                <a:solidFill>
                  <a:srgbClr val="FFFFFF"/>
                </a:solidFill>
              </a:rPr>
              <a:t>Therapeutic: </a:t>
            </a:r>
            <a:r>
              <a:rPr lang="en-US" sz="900" baseline="30000" dirty="0">
                <a:solidFill>
                  <a:srgbClr val="FFFFFF"/>
                </a:solidFill>
              </a:rPr>
              <a:t>177</a:t>
            </a:r>
            <a:r>
              <a:rPr lang="en-US" sz="900" dirty="0">
                <a:solidFill>
                  <a:srgbClr val="FFFFFF"/>
                </a:solidFill>
              </a:rPr>
              <a:t>Lu, </a:t>
            </a:r>
            <a:r>
              <a:rPr lang="en-US" sz="900" baseline="30000" dirty="0">
                <a:solidFill>
                  <a:srgbClr val="FFFFFF"/>
                </a:solidFill>
              </a:rPr>
              <a:t>90</a:t>
            </a:r>
            <a:r>
              <a:rPr lang="en-US" sz="900" dirty="0">
                <a:solidFill>
                  <a:srgbClr val="FFFFFF"/>
                </a:solidFill>
              </a:rPr>
              <a:t>Y, </a:t>
            </a:r>
            <a:r>
              <a:rPr lang="en-US" sz="900" baseline="30000" dirty="0">
                <a:solidFill>
                  <a:srgbClr val="FFFFFF"/>
                </a:solidFill>
              </a:rPr>
              <a:t>225</a:t>
            </a:r>
            <a:r>
              <a:rPr lang="en-US" sz="900" dirty="0">
                <a:solidFill>
                  <a:srgbClr val="FFFFFF"/>
                </a:solidFill>
              </a:rPr>
              <a:t>Ac</a:t>
            </a:r>
          </a:p>
          <a:p>
            <a:pPr defTabSz="228554"/>
            <a:r>
              <a:rPr lang="en-US" sz="900" dirty="0">
                <a:solidFill>
                  <a:srgbClr val="FFFFFF"/>
                </a:solidFill>
              </a:rPr>
              <a:t>Require stable chelation</a:t>
            </a:r>
          </a:p>
          <a:p>
            <a:pPr defTabSz="228554"/>
            <a:r>
              <a:rPr lang="en-US" sz="900" dirty="0">
                <a:solidFill>
                  <a:srgbClr val="FFFFFF"/>
                </a:solidFill>
              </a:rPr>
              <a:t>Mild labeling conditions essential</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grpSp>
        <p:nvGrpSpPr>
          <p:cNvPr id="3" name="Gruppieren 2"/>
          <p:cNvGrpSpPr/>
          <p:nvPr/>
        </p:nvGrpSpPr>
        <p:grpSpPr>
          <a:xfrm>
            <a:off x="4655840" y="2832615"/>
            <a:ext cx="2709030" cy="1995487"/>
            <a:chOff x="4655840" y="2832615"/>
            <a:chExt cx="2709030" cy="1995487"/>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1964" t="529" r="76254" b="44431"/>
            <a:stretch/>
          </p:blipFill>
          <p:spPr>
            <a:xfrm>
              <a:off x="4655840" y="2832615"/>
              <a:ext cx="1157287" cy="1995487"/>
            </a:xfrm>
            <a:prstGeom prst="rect">
              <a:avLst/>
            </a:prstGeom>
          </p:spPr>
        </p:pic>
        <p:sp>
          <p:nvSpPr>
            <p:cNvPr id="20" name="Rechteck 19">
              <a:extLst>
                <a:ext uri="{FF2B5EF4-FFF2-40B4-BE49-F238E27FC236}">
                  <a16:creationId xmlns:a16="http://schemas.microsoft.com/office/drawing/2014/main" id="{9D6A591E-5943-4252-9314-930273AC22CD}"/>
                </a:ext>
              </a:extLst>
            </p:cNvPr>
            <p:cNvSpPr/>
            <p:nvPr/>
          </p:nvSpPr>
          <p:spPr>
            <a:xfrm>
              <a:off x="5961646" y="3998206"/>
              <a:ext cx="1403224" cy="307777"/>
            </a:xfrm>
            <a:prstGeom prst="rect">
              <a:avLst/>
            </a:prstGeom>
          </p:spPr>
          <p:txBody>
            <a:bodyPr wrap="square">
              <a:spAutoFit/>
            </a:bodyPr>
            <a:lstStyle/>
            <a:p>
              <a:pPr>
                <a:defRPr/>
              </a:pPr>
              <a:r>
                <a:rPr lang="de-DE" sz="1400" kern="0" dirty="0" err="1">
                  <a:latin typeface="Calibri Light" panose="020F0302020204030204" pitchFamily="34" charset="0"/>
                </a:rPr>
                <a:t>Targeting</a:t>
              </a:r>
              <a:r>
                <a:rPr lang="de-DE" sz="1400" kern="0" dirty="0">
                  <a:latin typeface="Calibri Light" panose="020F0302020204030204" pitchFamily="34" charset="0"/>
                </a:rPr>
                <a:t> </a:t>
              </a:r>
              <a:r>
                <a:rPr lang="de-DE" sz="1400" kern="0" dirty="0" err="1">
                  <a:latin typeface="Calibri Light" panose="020F0302020204030204" pitchFamily="34" charset="0"/>
                </a:rPr>
                <a:t>vector</a:t>
              </a:r>
              <a:endParaRPr lang="de-DE" sz="1400" kern="0" dirty="0">
                <a:latin typeface="Calibri Light" panose="020F0302020204030204" pitchFamily="34" charset="0"/>
              </a:endParaRPr>
            </a:p>
          </p:txBody>
        </p:sp>
        <p:cxnSp>
          <p:nvCxnSpPr>
            <p:cNvPr id="21" name="Gerader Verbinder 46">
              <a:extLst>
                <a:ext uri="{FF2B5EF4-FFF2-40B4-BE49-F238E27FC236}">
                  <a16:creationId xmlns:a16="http://schemas.microsoft.com/office/drawing/2014/main" id="{B1192753-4EDD-403F-A393-B923AE90ED5B}"/>
                </a:ext>
              </a:extLst>
            </p:cNvPr>
            <p:cNvCxnSpPr/>
            <p:nvPr/>
          </p:nvCxnSpPr>
          <p:spPr>
            <a:xfrm>
              <a:off x="5668715" y="4152277"/>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22" name="Rechteck 21">
              <a:extLst>
                <a:ext uri="{FF2B5EF4-FFF2-40B4-BE49-F238E27FC236}">
                  <a16:creationId xmlns:a16="http://schemas.microsoft.com/office/drawing/2014/main" id="{9D6A591E-5943-4252-9314-930273AC22CD}"/>
                </a:ext>
              </a:extLst>
            </p:cNvPr>
            <p:cNvSpPr/>
            <p:nvPr/>
          </p:nvSpPr>
          <p:spPr>
            <a:xfrm>
              <a:off x="5772896" y="3114365"/>
              <a:ext cx="1403224" cy="307777"/>
            </a:xfrm>
            <a:prstGeom prst="rect">
              <a:avLst/>
            </a:prstGeom>
          </p:spPr>
          <p:txBody>
            <a:bodyPr wrap="square">
              <a:spAutoFit/>
            </a:bodyPr>
            <a:lstStyle/>
            <a:p>
              <a:pPr>
                <a:defRPr/>
              </a:pPr>
              <a:r>
                <a:rPr lang="de-DE" sz="1400" kern="0" dirty="0" err="1">
                  <a:latin typeface="Calibri Light" panose="020F0302020204030204" pitchFamily="34" charset="0"/>
                </a:rPr>
                <a:t>Radionuclide</a:t>
              </a:r>
              <a:endParaRPr lang="de-DE" sz="1400" kern="0" dirty="0">
                <a:latin typeface="Calibri Light" panose="020F0302020204030204" pitchFamily="34" charset="0"/>
              </a:endParaRPr>
            </a:p>
          </p:txBody>
        </p:sp>
        <p:cxnSp>
          <p:nvCxnSpPr>
            <p:cNvPr id="23" name="Gerader Verbinder 46">
              <a:extLst>
                <a:ext uri="{FF2B5EF4-FFF2-40B4-BE49-F238E27FC236}">
                  <a16:creationId xmlns:a16="http://schemas.microsoft.com/office/drawing/2014/main" id="{B1192753-4EDD-403F-A393-B923AE90ED5B}"/>
                </a:ext>
              </a:extLst>
            </p:cNvPr>
            <p:cNvCxnSpPr/>
            <p:nvPr/>
          </p:nvCxnSpPr>
          <p:spPr>
            <a:xfrm>
              <a:off x="5479965" y="3268436"/>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grpSp>
      <p:sp>
        <p:nvSpPr>
          <p:cNvPr id="7" name="Textfeld 6"/>
          <p:cNvSpPr txBox="1"/>
          <p:nvPr/>
        </p:nvSpPr>
        <p:spPr>
          <a:xfrm>
            <a:off x="3403711" y="4737338"/>
            <a:ext cx="3618867" cy="707886"/>
          </a:xfrm>
          <a:prstGeom prst="rect">
            <a:avLst/>
          </a:prstGeom>
          <a:noFill/>
        </p:spPr>
        <p:txBody>
          <a:bodyPr wrap="square" rtlCol="0">
            <a:spAutoFit/>
          </a:bodyPr>
          <a:lstStyle/>
          <a:p>
            <a:pPr algn="ctr"/>
            <a:r>
              <a:rPr lang="de-DE" sz="2000" b="1" dirty="0"/>
              <a:t>Standard </a:t>
            </a:r>
            <a:r>
              <a:rPr lang="de-DE" sz="2000" b="1" dirty="0" err="1"/>
              <a:t>radionuclides</a:t>
            </a:r>
            <a:endParaRPr lang="de-DE" sz="2000" b="1" dirty="0"/>
          </a:p>
          <a:p>
            <a:pPr algn="ctr"/>
            <a:r>
              <a:rPr lang="de-DE" sz="2000" dirty="0"/>
              <a:t>(</a:t>
            </a:r>
            <a:r>
              <a:rPr lang="de-DE" sz="2000" dirty="0" err="1"/>
              <a:t>covalent</a:t>
            </a:r>
            <a:r>
              <a:rPr lang="de-DE" sz="2000" dirty="0"/>
              <a:t> </a:t>
            </a:r>
            <a:r>
              <a:rPr lang="de-DE" sz="2000" dirty="0" err="1"/>
              <a:t>labeling</a:t>
            </a:r>
            <a:r>
              <a:rPr lang="de-DE" sz="2000" dirty="0"/>
              <a:t>)</a:t>
            </a:r>
          </a:p>
        </p:txBody>
      </p:sp>
      <p:sp>
        <p:nvSpPr>
          <p:cNvPr id="25" name="Textfeld 24"/>
          <p:cNvSpPr txBox="1"/>
          <p:nvPr/>
        </p:nvSpPr>
        <p:spPr>
          <a:xfrm>
            <a:off x="7415959" y="4737338"/>
            <a:ext cx="3618867" cy="707886"/>
          </a:xfrm>
          <a:prstGeom prst="rect">
            <a:avLst/>
          </a:prstGeom>
          <a:noFill/>
        </p:spPr>
        <p:txBody>
          <a:bodyPr wrap="square" rtlCol="0">
            <a:spAutoFit/>
          </a:bodyPr>
          <a:lstStyle/>
          <a:p>
            <a:pPr algn="ctr"/>
            <a:r>
              <a:rPr lang="de-DE" sz="2000" b="1" dirty="0" err="1"/>
              <a:t>Radiometals</a:t>
            </a:r>
            <a:endParaRPr lang="de-DE" sz="2000" b="1" dirty="0"/>
          </a:p>
          <a:p>
            <a:pPr algn="ctr"/>
            <a:r>
              <a:rPr lang="de-DE" sz="2000" dirty="0"/>
              <a:t>(</a:t>
            </a:r>
            <a:r>
              <a:rPr lang="de-DE" sz="2000" dirty="0" err="1"/>
              <a:t>chelator-based</a:t>
            </a:r>
            <a:r>
              <a:rPr lang="de-DE" sz="2000" dirty="0"/>
              <a:t> </a:t>
            </a:r>
            <a:r>
              <a:rPr lang="de-DE" sz="2000" dirty="0" err="1"/>
              <a:t>labeling</a:t>
            </a:r>
            <a:r>
              <a:rPr lang="de-DE" sz="2000" dirty="0"/>
              <a:t>)</a:t>
            </a:r>
          </a:p>
        </p:txBody>
      </p:sp>
      <p:sp>
        <p:nvSpPr>
          <p:cNvPr id="26" name="Textfeld 25"/>
          <p:cNvSpPr txBox="1"/>
          <p:nvPr/>
        </p:nvSpPr>
        <p:spPr>
          <a:xfrm>
            <a:off x="8811026" y="6155778"/>
            <a:ext cx="2657972" cy="307777"/>
          </a:xfrm>
          <a:prstGeom prst="rect">
            <a:avLst/>
          </a:prstGeom>
          <a:noFill/>
        </p:spPr>
        <p:txBody>
          <a:bodyPr wrap="none" rtlCol="0">
            <a:spAutoFit/>
          </a:bodyPr>
          <a:lstStyle/>
          <a:p>
            <a:pPr algn="r"/>
            <a:r>
              <a:rPr lang="de-DE" sz="1400" dirty="0"/>
              <a:t>Mod. </a:t>
            </a:r>
            <a:r>
              <a:rPr lang="de-DE" sz="1400" dirty="0" err="1"/>
              <a:t>from</a:t>
            </a:r>
            <a:r>
              <a:rPr lang="de-DE" sz="1400" dirty="0"/>
              <a:t> Roesch &amp; Martin 2022</a:t>
            </a:r>
          </a:p>
        </p:txBody>
      </p:sp>
      <p:grpSp>
        <p:nvGrpSpPr>
          <p:cNvPr id="4" name="Gruppieren 3"/>
          <p:cNvGrpSpPr/>
          <p:nvPr/>
        </p:nvGrpSpPr>
        <p:grpSpPr>
          <a:xfrm>
            <a:off x="6023992" y="1568986"/>
            <a:ext cx="5338119" cy="3284578"/>
            <a:chOff x="6023992" y="1568986"/>
            <a:chExt cx="5338119" cy="3284578"/>
          </a:xfrm>
        </p:grpSpPr>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l="49163" t="9404"/>
            <a:stretch/>
          </p:blipFill>
          <p:spPr>
            <a:xfrm>
              <a:off x="7761710" y="1568986"/>
              <a:ext cx="2701097" cy="3284578"/>
            </a:xfrm>
            <a:prstGeom prst="rect">
              <a:avLst/>
            </a:prstGeom>
          </p:spPr>
        </p:pic>
        <p:sp>
          <p:nvSpPr>
            <p:cNvPr id="12" name="Rechteck 11">
              <a:extLst>
                <a:ext uri="{FF2B5EF4-FFF2-40B4-BE49-F238E27FC236}">
                  <a16:creationId xmlns:a16="http://schemas.microsoft.com/office/drawing/2014/main" id="{9D6A591E-5943-4252-9314-930273AC22CD}"/>
                </a:ext>
              </a:extLst>
            </p:cNvPr>
            <p:cNvSpPr/>
            <p:nvPr/>
          </p:nvSpPr>
          <p:spPr>
            <a:xfrm>
              <a:off x="9243569" y="1837273"/>
              <a:ext cx="1795302" cy="307777"/>
            </a:xfrm>
            <a:prstGeom prst="rect">
              <a:avLst/>
            </a:prstGeom>
          </p:spPr>
          <p:txBody>
            <a:bodyPr wrap="square">
              <a:spAutoFit/>
            </a:bodyPr>
            <a:lstStyle/>
            <a:p>
              <a:pPr>
                <a:defRPr/>
              </a:pPr>
              <a:r>
                <a:rPr lang="de-DE" sz="1400" kern="0" dirty="0" err="1">
                  <a:latin typeface="Calibri Light" panose="020F0302020204030204" pitchFamily="34" charset="0"/>
                </a:rPr>
                <a:t>Bifunctional</a:t>
              </a:r>
              <a:r>
                <a:rPr lang="de-DE" sz="1400" kern="0" dirty="0">
                  <a:latin typeface="Calibri Light" panose="020F0302020204030204" pitchFamily="34" charset="0"/>
                </a:rPr>
                <a:t> </a:t>
              </a:r>
              <a:r>
                <a:rPr lang="de-DE" sz="1400" kern="0" dirty="0" err="1">
                  <a:latin typeface="Calibri Light" panose="020F0302020204030204" pitchFamily="34" charset="0"/>
                </a:rPr>
                <a:t>chelator</a:t>
              </a:r>
              <a:endParaRPr lang="de-DE" sz="1400" kern="0" dirty="0">
                <a:latin typeface="Calibri Light" panose="020F0302020204030204" pitchFamily="34" charset="0"/>
              </a:endParaRPr>
            </a:p>
          </p:txBody>
        </p:sp>
        <p:cxnSp>
          <p:nvCxnSpPr>
            <p:cNvPr id="13" name="Gerader Verbinder 46">
              <a:extLst>
                <a:ext uri="{FF2B5EF4-FFF2-40B4-BE49-F238E27FC236}">
                  <a16:creationId xmlns:a16="http://schemas.microsoft.com/office/drawing/2014/main" id="{B1192753-4EDD-403F-A393-B923AE90ED5B}"/>
                </a:ext>
              </a:extLst>
            </p:cNvPr>
            <p:cNvCxnSpPr/>
            <p:nvPr/>
          </p:nvCxnSpPr>
          <p:spPr>
            <a:xfrm>
              <a:off x="8950639" y="1991344"/>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9D6A591E-5943-4252-9314-930273AC22CD}"/>
                </a:ext>
              </a:extLst>
            </p:cNvPr>
            <p:cNvSpPr/>
            <p:nvPr/>
          </p:nvSpPr>
          <p:spPr>
            <a:xfrm>
              <a:off x="9738099" y="2413337"/>
              <a:ext cx="897651" cy="307777"/>
            </a:xfrm>
            <a:prstGeom prst="rect">
              <a:avLst/>
            </a:prstGeom>
          </p:spPr>
          <p:txBody>
            <a:bodyPr wrap="square">
              <a:spAutoFit/>
            </a:bodyPr>
            <a:lstStyle/>
            <a:p>
              <a:pPr>
                <a:defRPr/>
              </a:pPr>
              <a:r>
                <a:rPr lang="de-DE" sz="1400" kern="0" dirty="0">
                  <a:latin typeface="Calibri Light" panose="020F0302020204030204" pitchFamily="34" charset="0"/>
                </a:rPr>
                <a:t>Linker</a:t>
              </a:r>
            </a:p>
          </p:txBody>
        </p:sp>
        <p:cxnSp>
          <p:nvCxnSpPr>
            <p:cNvPr id="15" name="Gerader Verbinder 46">
              <a:extLst>
                <a:ext uri="{FF2B5EF4-FFF2-40B4-BE49-F238E27FC236}">
                  <a16:creationId xmlns:a16="http://schemas.microsoft.com/office/drawing/2014/main" id="{B1192753-4EDD-403F-A393-B923AE90ED5B}"/>
                </a:ext>
              </a:extLst>
            </p:cNvPr>
            <p:cNvCxnSpPr/>
            <p:nvPr/>
          </p:nvCxnSpPr>
          <p:spPr>
            <a:xfrm>
              <a:off x="9445169" y="2567408"/>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6" name="Rechteck 15">
              <a:extLst>
                <a:ext uri="{FF2B5EF4-FFF2-40B4-BE49-F238E27FC236}">
                  <a16:creationId xmlns:a16="http://schemas.microsoft.com/office/drawing/2014/main" id="{9D6A591E-5943-4252-9314-930273AC22CD}"/>
                </a:ext>
              </a:extLst>
            </p:cNvPr>
            <p:cNvSpPr/>
            <p:nvPr/>
          </p:nvSpPr>
          <p:spPr>
            <a:xfrm>
              <a:off x="9809758" y="3143506"/>
              <a:ext cx="897651" cy="307777"/>
            </a:xfrm>
            <a:prstGeom prst="rect">
              <a:avLst/>
            </a:prstGeom>
          </p:spPr>
          <p:txBody>
            <a:bodyPr wrap="square">
              <a:spAutoFit/>
            </a:bodyPr>
            <a:lstStyle/>
            <a:p>
              <a:pPr>
                <a:defRPr/>
              </a:pPr>
              <a:r>
                <a:rPr lang="de-DE" sz="1400" kern="0" dirty="0" err="1">
                  <a:latin typeface="Calibri Light" panose="020F0302020204030204" pitchFamily="34" charset="0"/>
                </a:rPr>
                <a:t>Spacer</a:t>
              </a:r>
              <a:endParaRPr lang="de-DE" sz="1400" kern="0" dirty="0">
                <a:latin typeface="Calibri Light" panose="020F0302020204030204" pitchFamily="34" charset="0"/>
              </a:endParaRPr>
            </a:p>
          </p:txBody>
        </p:sp>
        <p:cxnSp>
          <p:nvCxnSpPr>
            <p:cNvPr id="17" name="Gerader Verbinder 46">
              <a:extLst>
                <a:ext uri="{FF2B5EF4-FFF2-40B4-BE49-F238E27FC236}">
                  <a16:creationId xmlns:a16="http://schemas.microsoft.com/office/drawing/2014/main" id="{B1192753-4EDD-403F-A393-B923AE90ED5B}"/>
                </a:ext>
              </a:extLst>
            </p:cNvPr>
            <p:cNvCxnSpPr/>
            <p:nvPr/>
          </p:nvCxnSpPr>
          <p:spPr>
            <a:xfrm>
              <a:off x="9516828" y="3297577"/>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8" name="Rechteck 17">
              <a:extLst>
                <a:ext uri="{FF2B5EF4-FFF2-40B4-BE49-F238E27FC236}">
                  <a16:creationId xmlns:a16="http://schemas.microsoft.com/office/drawing/2014/main" id="{9D6A591E-5943-4252-9314-930273AC22CD}"/>
                </a:ext>
              </a:extLst>
            </p:cNvPr>
            <p:cNvSpPr/>
            <p:nvPr/>
          </p:nvSpPr>
          <p:spPr>
            <a:xfrm>
              <a:off x="9958887" y="3998206"/>
              <a:ext cx="1403224" cy="307777"/>
            </a:xfrm>
            <a:prstGeom prst="rect">
              <a:avLst/>
            </a:prstGeom>
          </p:spPr>
          <p:txBody>
            <a:bodyPr wrap="square">
              <a:spAutoFit/>
            </a:bodyPr>
            <a:lstStyle/>
            <a:p>
              <a:pPr>
                <a:defRPr/>
              </a:pPr>
              <a:r>
                <a:rPr lang="de-DE" sz="1400" kern="0" dirty="0" err="1">
                  <a:latin typeface="Calibri Light" panose="020F0302020204030204" pitchFamily="34" charset="0"/>
                </a:rPr>
                <a:t>Targeting</a:t>
              </a:r>
              <a:r>
                <a:rPr lang="de-DE" sz="1400" kern="0" dirty="0">
                  <a:latin typeface="Calibri Light" panose="020F0302020204030204" pitchFamily="34" charset="0"/>
                </a:rPr>
                <a:t> </a:t>
              </a:r>
              <a:r>
                <a:rPr lang="de-DE" sz="1400" kern="0" dirty="0" err="1">
                  <a:latin typeface="Calibri Light" panose="020F0302020204030204" pitchFamily="34" charset="0"/>
                </a:rPr>
                <a:t>vector</a:t>
              </a:r>
              <a:endParaRPr lang="de-DE" sz="1400" kern="0" dirty="0">
                <a:latin typeface="Calibri Light" panose="020F0302020204030204" pitchFamily="34" charset="0"/>
              </a:endParaRPr>
            </a:p>
          </p:txBody>
        </p:sp>
        <p:cxnSp>
          <p:nvCxnSpPr>
            <p:cNvPr id="19" name="Gerader Verbinder 46">
              <a:extLst>
                <a:ext uri="{FF2B5EF4-FFF2-40B4-BE49-F238E27FC236}">
                  <a16:creationId xmlns:a16="http://schemas.microsoft.com/office/drawing/2014/main" id="{B1192753-4EDD-403F-A393-B923AE90ED5B}"/>
                </a:ext>
              </a:extLst>
            </p:cNvPr>
            <p:cNvCxnSpPr/>
            <p:nvPr/>
          </p:nvCxnSpPr>
          <p:spPr>
            <a:xfrm>
              <a:off x="9665956" y="4152277"/>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33" name="Rechteck 32">
              <a:extLst>
                <a:ext uri="{FF2B5EF4-FFF2-40B4-BE49-F238E27FC236}">
                  <a16:creationId xmlns:a16="http://schemas.microsoft.com/office/drawing/2014/main" id="{9D6A591E-5943-4252-9314-930273AC22CD}"/>
                </a:ext>
              </a:extLst>
            </p:cNvPr>
            <p:cNvSpPr/>
            <p:nvPr/>
          </p:nvSpPr>
          <p:spPr>
            <a:xfrm>
              <a:off x="6023992" y="1992910"/>
              <a:ext cx="1512168" cy="307777"/>
            </a:xfrm>
            <a:prstGeom prst="rect">
              <a:avLst/>
            </a:prstGeom>
          </p:spPr>
          <p:txBody>
            <a:bodyPr wrap="square">
              <a:spAutoFit/>
            </a:bodyPr>
            <a:lstStyle/>
            <a:p>
              <a:pPr algn="r">
                <a:defRPr/>
              </a:pPr>
              <a:r>
                <a:rPr lang="de-DE" sz="1400" b="1" kern="0" dirty="0" err="1">
                  <a:latin typeface="Calibri Light" panose="020F0302020204030204" pitchFamily="34" charset="0"/>
                </a:rPr>
                <a:t>Radiometal</a:t>
              </a:r>
              <a:endParaRPr lang="de-DE" sz="1400" b="1" kern="0" dirty="0">
                <a:latin typeface="Calibri Light" panose="020F0302020204030204" pitchFamily="34" charset="0"/>
              </a:endParaRPr>
            </a:p>
          </p:txBody>
        </p:sp>
        <p:cxnSp>
          <p:nvCxnSpPr>
            <p:cNvPr id="34" name="Gerader Verbinder 46">
              <a:extLst>
                <a:ext uri="{FF2B5EF4-FFF2-40B4-BE49-F238E27FC236}">
                  <a16:creationId xmlns:a16="http://schemas.microsoft.com/office/drawing/2014/main" id="{B1192753-4EDD-403F-A393-B923AE90ED5B}"/>
                </a:ext>
              </a:extLst>
            </p:cNvPr>
            <p:cNvCxnSpPr/>
            <p:nvPr/>
          </p:nvCxnSpPr>
          <p:spPr>
            <a:xfrm flipH="1">
              <a:off x="7540923" y="2143744"/>
              <a:ext cx="540000"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2478969"/>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linds(horizontal)">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blinds(horizontal)">
                                      <p:cBhvr>
                                        <p:cTn id="19" dur="500"/>
                                        <p:tgtEl>
                                          <p:spTgt spid="25"/>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adiometals</a:t>
            </a:r>
            <a:r>
              <a:rPr lang="en-US" sz="2400" b="1" dirty="0">
                <a:solidFill>
                  <a:srgbClr val="FFFFFF">
                    <a:lumMod val="90000"/>
                    <a:lumOff val="10000"/>
                  </a:srgbClr>
                </a:solidFill>
                <a:latin typeface="Century Gothic"/>
              </a:rPr>
              <a:t> in </a:t>
            </a:r>
            <a:r>
              <a:rPr lang="en-US" sz="2400" b="1" dirty="0" err="1">
                <a:solidFill>
                  <a:srgbClr val="FFFFFF">
                    <a:lumMod val="90000"/>
                    <a:lumOff val="10000"/>
                  </a:srgbClr>
                </a:solidFill>
                <a:latin typeface="Century Gothic"/>
              </a:rPr>
              <a:t>Theranostics</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Diagnostic: </a:t>
            </a:r>
            <a:r>
              <a:rPr lang="en-US" sz="900" baseline="30000" dirty="0">
                <a:solidFill>
                  <a:srgbClr val="FFFFFF"/>
                </a:solidFill>
              </a:rPr>
              <a:t>68</a:t>
            </a:r>
            <a:r>
              <a:rPr lang="en-US" sz="900" dirty="0">
                <a:solidFill>
                  <a:srgbClr val="FFFFFF"/>
                </a:solidFill>
              </a:rPr>
              <a:t>Ga, </a:t>
            </a:r>
            <a:r>
              <a:rPr lang="en-US" sz="900" baseline="30000" dirty="0">
                <a:solidFill>
                  <a:srgbClr val="FFFFFF"/>
                </a:solidFill>
              </a:rPr>
              <a:t>64</a:t>
            </a:r>
            <a:r>
              <a:rPr lang="en-US" sz="900" dirty="0">
                <a:solidFill>
                  <a:srgbClr val="FFFFFF"/>
                </a:solidFill>
              </a:rPr>
              <a:t>Cu</a:t>
            </a:r>
          </a:p>
          <a:p>
            <a:pPr defTabSz="228554"/>
            <a:r>
              <a:rPr lang="en-US" sz="900" dirty="0">
                <a:solidFill>
                  <a:srgbClr val="FFFFFF"/>
                </a:solidFill>
              </a:rPr>
              <a:t>Therapeutic: </a:t>
            </a:r>
            <a:r>
              <a:rPr lang="en-US" sz="900" baseline="30000" dirty="0">
                <a:solidFill>
                  <a:srgbClr val="FFFFFF"/>
                </a:solidFill>
              </a:rPr>
              <a:t>177</a:t>
            </a:r>
            <a:r>
              <a:rPr lang="en-US" sz="900" dirty="0">
                <a:solidFill>
                  <a:srgbClr val="FFFFFF"/>
                </a:solidFill>
              </a:rPr>
              <a:t>Lu, </a:t>
            </a:r>
            <a:r>
              <a:rPr lang="en-US" sz="900" baseline="30000" dirty="0">
                <a:solidFill>
                  <a:srgbClr val="FFFFFF"/>
                </a:solidFill>
              </a:rPr>
              <a:t>90</a:t>
            </a:r>
            <a:r>
              <a:rPr lang="en-US" sz="900" dirty="0">
                <a:solidFill>
                  <a:srgbClr val="FFFFFF"/>
                </a:solidFill>
              </a:rPr>
              <a:t>Y, </a:t>
            </a:r>
            <a:r>
              <a:rPr lang="en-US" sz="900" baseline="30000" dirty="0">
                <a:solidFill>
                  <a:srgbClr val="FFFFFF"/>
                </a:solidFill>
              </a:rPr>
              <a:t>225</a:t>
            </a:r>
            <a:r>
              <a:rPr lang="en-US" sz="900" dirty="0">
                <a:solidFill>
                  <a:srgbClr val="FFFFFF"/>
                </a:solidFill>
              </a:rPr>
              <a:t>Ac</a:t>
            </a:r>
          </a:p>
          <a:p>
            <a:pPr defTabSz="228554"/>
            <a:r>
              <a:rPr lang="en-US" sz="900" dirty="0">
                <a:solidFill>
                  <a:srgbClr val="FFFFFF"/>
                </a:solidFill>
              </a:rPr>
              <a:t>Require stable chelation</a:t>
            </a:r>
          </a:p>
          <a:p>
            <a:pPr defTabSz="228554"/>
            <a:r>
              <a:rPr lang="en-US" sz="900" dirty="0">
                <a:solidFill>
                  <a:srgbClr val="FFFFFF"/>
                </a:solidFill>
              </a:rPr>
              <a:t>Mild labeling conditions essential</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l="49163" t="9404"/>
          <a:stretch/>
        </p:blipFill>
        <p:spPr>
          <a:xfrm>
            <a:off x="7761710" y="1568986"/>
            <a:ext cx="2701097" cy="3284578"/>
          </a:xfrm>
          <a:prstGeom prst="rect">
            <a:avLst/>
          </a:prstGeom>
        </p:spPr>
      </p:pic>
      <p:sp>
        <p:nvSpPr>
          <p:cNvPr id="12" name="Rechteck 11">
            <a:extLst>
              <a:ext uri="{FF2B5EF4-FFF2-40B4-BE49-F238E27FC236}">
                <a16:creationId xmlns:a16="http://schemas.microsoft.com/office/drawing/2014/main" id="{9D6A591E-5943-4252-9314-930273AC22CD}"/>
              </a:ext>
            </a:extLst>
          </p:cNvPr>
          <p:cNvSpPr/>
          <p:nvPr/>
        </p:nvSpPr>
        <p:spPr>
          <a:xfrm>
            <a:off x="9243569" y="1837273"/>
            <a:ext cx="1795302" cy="307777"/>
          </a:xfrm>
          <a:prstGeom prst="rect">
            <a:avLst/>
          </a:prstGeom>
        </p:spPr>
        <p:txBody>
          <a:bodyPr wrap="square">
            <a:spAutoFit/>
          </a:bodyPr>
          <a:lstStyle/>
          <a:p>
            <a:pPr>
              <a:defRPr/>
            </a:pPr>
            <a:r>
              <a:rPr lang="de-DE" sz="1400" kern="0" dirty="0" err="1">
                <a:latin typeface="Calibri Light" panose="020F0302020204030204" pitchFamily="34" charset="0"/>
              </a:rPr>
              <a:t>Bifunctional</a:t>
            </a:r>
            <a:r>
              <a:rPr lang="de-DE" sz="1400" kern="0" dirty="0">
                <a:latin typeface="Calibri Light" panose="020F0302020204030204" pitchFamily="34" charset="0"/>
              </a:rPr>
              <a:t> </a:t>
            </a:r>
            <a:r>
              <a:rPr lang="de-DE" sz="1400" kern="0" dirty="0" err="1">
                <a:latin typeface="Calibri Light" panose="020F0302020204030204" pitchFamily="34" charset="0"/>
              </a:rPr>
              <a:t>chelator</a:t>
            </a:r>
            <a:endParaRPr lang="de-DE" sz="1400" kern="0" dirty="0">
              <a:latin typeface="Calibri Light" panose="020F0302020204030204" pitchFamily="34" charset="0"/>
            </a:endParaRPr>
          </a:p>
        </p:txBody>
      </p:sp>
      <p:cxnSp>
        <p:nvCxnSpPr>
          <p:cNvPr id="13" name="Gerader Verbinder 46">
            <a:extLst>
              <a:ext uri="{FF2B5EF4-FFF2-40B4-BE49-F238E27FC236}">
                <a16:creationId xmlns:a16="http://schemas.microsoft.com/office/drawing/2014/main" id="{B1192753-4EDD-403F-A393-B923AE90ED5B}"/>
              </a:ext>
            </a:extLst>
          </p:cNvPr>
          <p:cNvCxnSpPr/>
          <p:nvPr/>
        </p:nvCxnSpPr>
        <p:spPr>
          <a:xfrm>
            <a:off x="8950639" y="1991344"/>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9D6A591E-5943-4252-9314-930273AC22CD}"/>
              </a:ext>
            </a:extLst>
          </p:cNvPr>
          <p:cNvSpPr/>
          <p:nvPr/>
        </p:nvSpPr>
        <p:spPr>
          <a:xfrm>
            <a:off x="9738099" y="2413337"/>
            <a:ext cx="897651" cy="307777"/>
          </a:xfrm>
          <a:prstGeom prst="rect">
            <a:avLst/>
          </a:prstGeom>
        </p:spPr>
        <p:txBody>
          <a:bodyPr wrap="square">
            <a:spAutoFit/>
          </a:bodyPr>
          <a:lstStyle/>
          <a:p>
            <a:pPr>
              <a:defRPr/>
            </a:pPr>
            <a:r>
              <a:rPr lang="de-DE" sz="1400" kern="0" dirty="0">
                <a:latin typeface="Calibri Light" panose="020F0302020204030204" pitchFamily="34" charset="0"/>
              </a:rPr>
              <a:t>Linker</a:t>
            </a:r>
          </a:p>
        </p:txBody>
      </p:sp>
      <p:cxnSp>
        <p:nvCxnSpPr>
          <p:cNvPr id="15" name="Gerader Verbinder 46">
            <a:extLst>
              <a:ext uri="{FF2B5EF4-FFF2-40B4-BE49-F238E27FC236}">
                <a16:creationId xmlns:a16="http://schemas.microsoft.com/office/drawing/2014/main" id="{B1192753-4EDD-403F-A393-B923AE90ED5B}"/>
              </a:ext>
            </a:extLst>
          </p:cNvPr>
          <p:cNvCxnSpPr/>
          <p:nvPr/>
        </p:nvCxnSpPr>
        <p:spPr>
          <a:xfrm>
            <a:off x="9445169" y="2567408"/>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6" name="Rechteck 15">
            <a:extLst>
              <a:ext uri="{FF2B5EF4-FFF2-40B4-BE49-F238E27FC236}">
                <a16:creationId xmlns:a16="http://schemas.microsoft.com/office/drawing/2014/main" id="{9D6A591E-5943-4252-9314-930273AC22CD}"/>
              </a:ext>
            </a:extLst>
          </p:cNvPr>
          <p:cNvSpPr/>
          <p:nvPr/>
        </p:nvSpPr>
        <p:spPr>
          <a:xfrm>
            <a:off x="9809758" y="3143506"/>
            <a:ext cx="897651" cy="307777"/>
          </a:xfrm>
          <a:prstGeom prst="rect">
            <a:avLst/>
          </a:prstGeom>
        </p:spPr>
        <p:txBody>
          <a:bodyPr wrap="square">
            <a:spAutoFit/>
          </a:bodyPr>
          <a:lstStyle/>
          <a:p>
            <a:pPr>
              <a:defRPr/>
            </a:pPr>
            <a:r>
              <a:rPr lang="de-DE" sz="1400" kern="0" dirty="0" err="1">
                <a:latin typeface="Calibri Light" panose="020F0302020204030204" pitchFamily="34" charset="0"/>
              </a:rPr>
              <a:t>Spacer</a:t>
            </a:r>
            <a:endParaRPr lang="de-DE" sz="1400" kern="0" dirty="0">
              <a:latin typeface="Calibri Light" panose="020F0302020204030204" pitchFamily="34" charset="0"/>
            </a:endParaRPr>
          </a:p>
        </p:txBody>
      </p:sp>
      <p:cxnSp>
        <p:nvCxnSpPr>
          <p:cNvPr id="17" name="Gerader Verbinder 46">
            <a:extLst>
              <a:ext uri="{FF2B5EF4-FFF2-40B4-BE49-F238E27FC236}">
                <a16:creationId xmlns:a16="http://schemas.microsoft.com/office/drawing/2014/main" id="{B1192753-4EDD-403F-A393-B923AE90ED5B}"/>
              </a:ext>
            </a:extLst>
          </p:cNvPr>
          <p:cNvCxnSpPr/>
          <p:nvPr/>
        </p:nvCxnSpPr>
        <p:spPr>
          <a:xfrm>
            <a:off x="9516828" y="3297577"/>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8" name="Rechteck 17">
            <a:extLst>
              <a:ext uri="{FF2B5EF4-FFF2-40B4-BE49-F238E27FC236}">
                <a16:creationId xmlns:a16="http://schemas.microsoft.com/office/drawing/2014/main" id="{9D6A591E-5943-4252-9314-930273AC22CD}"/>
              </a:ext>
            </a:extLst>
          </p:cNvPr>
          <p:cNvSpPr/>
          <p:nvPr/>
        </p:nvSpPr>
        <p:spPr>
          <a:xfrm>
            <a:off x="9958887" y="3998206"/>
            <a:ext cx="1403224" cy="307777"/>
          </a:xfrm>
          <a:prstGeom prst="rect">
            <a:avLst/>
          </a:prstGeom>
        </p:spPr>
        <p:txBody>
          <a:bodyPr wrap="square">
            <a:spAutoFit/>
          </a:bodyPr>
          <a:lstStyle/>
          <a:p>
            <a:pPr>
              <a:defRPr/>
            </a:pPr>
            <a:r>
              <a:rPr lang="de-DE" sz="1400" kern="0" dirty="0" err="1">
                <a:latin typeface="Calibri Light" panose="020F0302020204030204" pitchFamily="34" charset="0"/>
              </a:rPr>
              <a:t>Targeting</a:t>
            </a:r>
            <a:r>
              <a:rPr lang="de-DE" sz="1400" kern="0" dirty="0">
                <a:latin typeface="Calibri Light" panose="020F0302020204030204" pitchFamily="34" charset="0"/>
              </a:rPr>
              <a:t> </a:t>
            </a:r>
            <a:r>
              <a:rPr lang="de-DE" sz="1400" kern="0" dirty="0" err="1">
                <a:latin typeface="Calibri Light" panose="020F0302020204030204" pitchFamily="34" charset="0"/>
              </a:rPr>
              <a:t>vector</a:t>
            </a:r>
            <a:endParaRPr lang="de-DE" sz="1400" kern="0" dirty="0">
              <a:latin typeface="Calibri Light" panose="020F0302020204030204" pitchFamily="34" charset="0"/>
            </a:endParaRPr>
          </a:p>
        </p:txBody>
      </p:sp>
      <p:cxnSp>
        <p:nvCxnSpPr>
          <p:cNvPr id="19" name="Gerader Verbinder 46">
            <a:extLst>
              <a:ext uri="{FF2B5EF4-FFF2-40B4-BE49-F238E27FC236}">
                <a16:creationId xmlns:a16="http://schemas.microsoft.com/office/drawing/2014/main" id="{B1192753-4EDD-403F-A393-B923AE90ED5B}"/>
              </a:ext>
            </a:extLst>
          </p:cNvPr>
          <p:cNvCxnSpPr/>
          <p:nvPr/>
        </p:nvCxnSpPr>
        <p:spPr>
          <a:xfrm>
            <a:off x="9665956" y="4152277"/>
            <a:ext cx="295094"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25" name="Textfeld 24"/>
          <p:cNvSpPr txBox="1"/>
          <p:nvPr/>
        </p:nvSpPr>
        <p:spPr>
          <a:xfrm>
            <a:off x="7415959" y="4737338"/>
            <a:ext cx="3618867" cy="707886"/>
          </a:xfrm>
          <a:prstGeom prst="rect">
            <a:avLst/>
          </a:prstGeom>
          <a:noFill/>
        </p:spPr>
        <p:txBody>
          <a:bodyPr wrap="square" rtlCol="0">
            <a:spAutoFit/>
          </a:bodyPr>
          <a:lstStyle/>
          <a:p>
            <a:pPr algn="ctr"/>
            <a:r>
              <a:rPr lang="de-DE" sz="2000" b="1" dirty="0" err="1"/>
              <a:t>Radiometals</a:t>
            </a:r>
            <a:endParaRPr lang="de-DE" sz="2000" b="1" dirty="0"/>
          </a:p>
          <a:p>
            <a:pPr algn="ctr"/>
            <a:r>
              <a:rPr lang="de-DE" sz="2000" dirty="0"/>
              <a:t>(</a:t>
            </a:r>
            <a:r>
              <a:rPr lang="de-DE" sz="2000" dirty="0" err="1"/>
              <a:t>chelator-based</a:t>
            </a:r>
            <a:r>
              <a:rPr lang="de-DE" sz="2000" dirty="0"/>
              <a:t> </a:t>
            </a:r>
            <a:r>
              <a:rPr lang="de-DE" sz="2000" dirty="0" err="1"/>
              <a:t>labeling</a:t>
            </a:r>
            <a:r>
              <a:rPr lang="de-DE" sz="2000" dirty="0"/>
              <a:t>)</a:t>
            </a:r>
          </a:p>
        </p:txBody>
      </p:sp>
      <p:sp>
        <p:nvSpPr>
          <p:cNvPr id="26" name="Textfeld 25"/>
          <p:cNvSpPr txBox="1"/>
          <p:nvPr/>
        </p:nvSpPr>
        <p:spPr>
          <a:xfrm>
            <a:off x="8811026" y="6155778"/>
            <a:ext cx="2657972" cy="307777"/>
          </a:xfrm>
          <a:prstGeom prst="rect">
            <a:avLst/>
          </a:prstGeom>
          <a:noFill/>
        </p:spPr>
        <p:txBody>
          <a:bodyPr wrap="none" rtlCol="0">
            <a:spAutoFit/>
          </a:bodyPr>
          <a:lstStyle/>
          <a:p>
            <a:pPr algn="r"/>
            <a:r>
              <a:rPr lang="de-DE" sz="1400" dirty="0"/>
              <a:t>Mod. </a:t>
            </a:r>
            <a:r>
              <a:rPr lang="de-DE" sz="1400" dirty="0" err="1"/>
              <a:t>from</a:t>
            </a:r>
            <a:r>
              <a:rPr lang="de-DE" sz="1400" dirty="0"/>
              <a:t> Roesch &amp; Martin 2022</a:t>
            </a:r>
          </a:p>
        </p:txBody>
      </p:sp>
      <p:grpSp>
        <p:nvGrpSpPr>
          <p:cNvPr id="6" name="Gruppieren 5"/>
          <p:cNvGrpSpPr/>
          <p:nvPr/>
        </p:nvGrpSpPr>
        <p:grpSpPr>
          <a:xfrm>
            <a:off x="6312024" y="3141080"/>
            <a:ext cx="822286" cy="504000"/>
            <a:chOff x="4565064" y="3285040"/>
            <a:chExt cx="822286" cy="504000"/>
          </a:xfrm>
        </p:grpSpPr>
        <p:sp>
          <p:nvSpPr>
            <p:cNvPr id="34" name="Abgerundetes Rechteck 33"/>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Textfeld 34"/>
            <p:cNvSpPr txBox="1"/>
            <p:nvPr/>
          </p:nvSpPr>
          <p:spPr>
            <a:xfrm>
              <a:off x="4572684" y="3307008"/>
              <a:ext cx="814666" cy="461665"/>
            </a:xfrm>
            <a:prstGeom prst="rect">
              <a:avLst/>
            </a:prstGeom>
            <a:noFill/>
          </p:spPr>
          <p:txBody>
            <a:bodyPr wrap="square" rtlCol="0">
              <a:spAutoFit/>
            </a:bodyPr>
            <a:lstStyle/>
            <a:p>
              <a:pPr algn="ctr"/>
              <a:r>
                <a:rPr lang="de-DE" sz="2400" baseline="30000" dirty="0"/>
                <a:t>177</a:t>
              </a:r>
              <a:r>
                <a:rPr lang="de-DE" sz="2400" dirty="0"/>
                <a:t>Lu</a:t>
              </a:r>
            </a:p>
          </p:txBody>
        </p:sp>
      </p:grpSp>
      <p:grpSp>
        <p:nvGrpSpPr>
          <p:cNvPr id="4" name="Gruppieren 3"/>
          <p:cNvGrpSpPr/>
          <p:nvPr/>
        </p:nvGrpSpPr>
        <p:grpSpPr>
          <a:xfrm>
            <a:off x="4337610" y="3141080"/>
            <a:ext cx="822286" cy="504000"/>
            <a:chOff x="6065802" y="3285040"/>
            <a:chExt cx="822286" cy="504000"/>
          </a:xfrm>
        </p:grpSpPr>
        <p:sp>
          <p:nvSpPr>
            <p:cNvPr id="38" name="Abgerundetes Rechteck 37"/>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Textfeld 38"/>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68</a:t>
              </a:r>
              <a:r>
                <a:rPr lang="de-DE" sz="2400" dirty="0">
                  <a:solidFill>
                    <a:schemeClr val="bg1"/>
                  </a:solidFill>
                </a:rPr>
                <a:t>Ga</a:t>
              </a:r>
            </a:p>
          </p:txBody>
        </p:sp>
      </p:grpSp>
      <p:grpSp>
        <p:nvGrpSpPr>
          <p:cNvPr id="42" name="Gruppieren 41"/>
          <p:cNvGrpSpPr/>
          <p:nvPr/>
        </p:nvGrpSpPr>
        <p:grpSpPr>
          <a:xfrm>
            <a:off x="6312024" y="3861141"/>
            <a:ext cx="822286" cy="504000"/>
            <a:chOff x="4565064" y="3285040"/>
            <a:chExt cx="822286" cy="504000"/>
          </a:xfrm>
        </p:grpSpPr>
        <p:sp>
          <p:nvSpPr>
            <p:cNvPr id="43" name="Abgerundetes Rechteck 42"/>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Textfeld 43"/>
            <p:cNvSpPr txBox="1"/>
            <p:nvPr/>
          </p:nvSpPr>
          <p:spPr>
            <a:xfrm>
              <a:off x="4572684" y="3307008"/>
              <a:ext cx="814666" cy="461665"/>
            </a:xfrm>
            <a:prstGeom prst="rect">
              <a:avLst/>
            </a:prstGeom>
            <a:noFill/>
          </p:spPr>
          <p:txBody>
            <a:bodyPr wrap="square" rtlCol="0">
              <a:spAutoFit/>
            </a:bodyPr>
            <a:lstStyle/>
            <a:p>
              <a:pPr algn="ctr"/>
              <a:r>
                <a:rPr lang="de-DE" sz="2400" baseline="30000" dirty="0"/>
                <a:t>90</a:t>
              </a:r>
              <a:r>
                <a:rPr lang="de-DE" sz="2400" dirty="0"/>
                <a:t>Y</a:t>
              </a:r>
            </a:p>
          </p:txBody>
        </p:sp>
      </p:grpSp>
      <p:grpSp>
        <p:nvGrpSpPr>
          <p:cNvPr id="45" name="Gruppieren 44"/>
          <p:cNvGrpSpPr/>
          <p:nvPr/>
        </p:nvGrpSpPr>
        <p:grpSpPr>
          <a:xfrm>
            <a:off x="6312024" y="5301264"/>
            <a:ext cx="822286" cy="504000"/>
            <a:chOff x="4565064" y="3285040"/>
            <a:chExt cx="822286" cy="504000"/>
          </a:xfrm>
        </p:grpSpPr>
        <p:sp>
          <p:nvSpPr>
            <p:cNvPr id="46" name="Abgerundetes Rechteck 45"/>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Textfeld 46"/>
            <p:cNvSpPr txBox="1"/>
            <p:nvPr/>
          </p:nvSpPr>
          <p:spPr>
            <a:xfrm>
              <a:off x="4572684" y="3307008"/>
              <a:ext cx="814666" cy="461665"/>
            </a:xfrm>
            <a:prstGeom prst="rect">
              <a:avLst/>
            </a:prstGeom>
            <a:noFill/>
          </p:spPr>
          <p:txBody>
            <a:bodyPr wrap="square" rtlCol="0">
              <a:spAutoFit/>
            </a:bodyPr>
            <a:lstStyle/>
            <a:p>
              <a:pPr algn="ctr"/>
              <a:r>
                <a:rPr lang="de-DE" sz="2400" baseline="30000" dirty="0"/>
                <a:t>225</a:t>
              </a:r>
              <a:r>
                <a:rPr lang="de-DE" sz="2400" dirty="0"/>
                <a:t>Ac</a:t>
              </a:r>
            </a:p>
          </p:txBody>
        </p:sp>
      </p:grpSp>
      <p:grpSp>
        <p:nvGrpSpPr>
          <p:cNvPr id="48" name="Gruppieren 47"/>
          <p:cNvGrpSpPr/>
          <p:nvPr/>
        </p:nvGrpSpPr>
        <p:grpSpPr>
          <a:xfrm>
            <a:off x="4337610" y="3861141"/>
            <a:ext cx="822286" cy="504000"/>
            <a:chOff x="6065802" y="3285040"/>
            <a:chExt cx="822286" cy="504000"/>
          </a:xfrm>
        </p:grpSpPr>
        <p:sp>
          <p:nvSpPr>
            <p:cNvPr id="49" name="Abgerundetes Rechteck 48"/>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Textfeld 49"/>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86</a:t>
              </a:r>
              <a:r>
                <a:rPr lang="de-DE" sz="2400" dirty="0">
                  <a:solidFill>
                    <a:schemeClr val="bg1"/>
                  </a:solidFill>
                </a:rPr>
                <a:t>Y</a:t>
              </a:r>
            </a:p>
          </p:txBody>
        </p:sp>
      </p:grpSp>
      <p:grpSp>
        <p:nvGrpSpPr>
          <p:cNvPr id="51" name="Gruppieren 50"/>
          <p:cNvGrpSpPr/>
          <p:nvPr/>
        </p:nvGrpSpPr>
        <p:grpSpPr>
          <a:xfrm>
            <a:off x="4337610" y="4581202"/>
            <a:ext cx="822286" cy="504000"/>
            <a:chOff x="6065802" y="3285040"/>
            <a:chExt cx="822286" cy="504000"/>
          </a:xfrm>
        </p:grpSpPr>
        <p:sp>
          <p:nvSpPr>
            <p:cNvPr id="52" name="Abgerundetes Rechteck 51"/>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Textfeld 52"/>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64</a:t>
              </a:r>
              <a:r>
                <a:rPr lang="de-DE" sz="2400" dirty="0">
                  <a:solidFill>
                    <a:schemeClr val="bg1"/>
                  </a:solidFill>
                </a:rPr>
                <a:t>Cu</a:t>
              </a:r>
            </a:p>
          </p:txBody>
        </p:sp>
      </p:grpSp>
      <p:grpSp>
        <p:nvGrpSpPr>
          <p:cNvPr id="54" name="Gruppieren 53"/>
          <p:cNvGrpSpPr/>
          <p:nvPr/>
        </p:nvGrpSpPr>
        <p:grpSpPr>
          <a:xfrm>
            <a:off x="6312024" y="4581202"/>
            <a:ext cx="822286" cy="504000"/>
            <a:chOff x="4565064" y="3285040"/>
            <a:chExt cx="822286" cy="504000"/>
          </a:xfrm>
        </p:grpSpPr>
        <p:sp>
          <p:nvSpPr>
            <p:cNvPr id="55" name="Abgerundetes Rechteck 54"/>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Textfeld 55"/>
            <p:cNvSpPr txBox="1"/>
            <p:nvPr/>
          </p:nvSpPr>
          <p:spPr>
            <a:xfrm>
              <a:off x="4572684" y="3307008"/>
              <a:ext cx="814666" cy="461665"/>
            </a:xfrm>
            <a:prstGeom prst="rect">
              <a:avLst/>
            </a:prstGeom>
            <a:noFill/>
          </p:spPr>
          <p:txBody>
            <a:bodyPr wrap="square" rtlCol="0">
              <a:spAutoFit/>
            </a:bodyPr>
            <a:lstStyle/>
            <a:p>
              <a:pPr algn="ctr"/>
              <a:r>
                <a:rPr lang="de-DE" sz="2400" baseline="30000" dirty="0"/>
                <a:t>67</a:t>
              </a:r>
              <a:r>
                <a:rPr lang="de-DE" sz="2400" dirty="0"/>
                <a:t>Cu</a:t>
              </a:r>
            </a:p>
          </p:txBody>
        </p:sp>
      </p:grpSp>
      <p:grpSp>
        <p:nvGrpSpPr>
          <p:cNvPr id="57" name="Gruppieren 56"/>
          <p:cNvGrpSpPr/>
          <p:nvPr/>
        </p:nvGrpSpPr>
        <p:grpSpPr>
          <a:xfrm>
            <a:off x="4337610" y="5301264"/>
            <a:ext cx="822286" cy="504000"/>
            <a:chOff x="6065802" y="3285040"/>
            <a:chExt cx="822286" cy="504000"/>
          </a:xfrm>
        </p:grpSpPr>
        <p:sp>
          <p:nvSpPr>
            <p:cNvPr id="58" name="Abgerundetes Rechteck 57"/>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Textfeld 58"/>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133</a:t>
              </a:r>
              <a:r>
                <a:rPr lang="de-DE" sz="2400" dirty="0">
                  <a:solidFill>
                    <a:schemeClr val="bg1"/>
                  </a:solidFill>
                </a:rPr>
                <a:t>La</a:t>
              </a:r>
            </a:p>
          </p:txBody>
        </p:sp>
      </p:grpSp>
      <p:sp>
        <p:nvSpPr>
          <p:cNvPr id="60" name="Rechteck 59">
            <a:extLst>
              <a:ext uri="{FF2B5EF4-FFF2-40B4-BE49-F238E27FC236}">
                <a16:creationId xmlns:a16="http://schemas.microsoft.com/office/drawing/2014/main" id="{9D6A591E-5943-4252-9314-930273AC22CD}"/>
              </a:ext>
            </a:extLst>
          </p:cNvPr>
          <p:cNvSpPr/>
          <p:nvPr/>
        </p:nvSpPr>
        <p:spPr>
          <a:xfrm>
            <a:off x="6023992" y="1992910"/>
            <a:ext cx="1512168" cy="307777"/>
          </a:xfrm>
          <a:prstGeom prst="rect">
            <a:avLst/>
          </a:prstGeom>
        </p:spPr>
        <p:txBody>
          <a:bodyPr wrap="square">
            <a:spAutoFit/>
          </a:bodyPr>
          <a:lstStyle/>
          <a:p>
            <a:pPr algn="r">
              <a:defRPr/>
            </a:pPr>
            <a:r>
              <a:rPr lang="de-DE" sz="1400" b="1" kern="0" dirty="0" err="1">
                <a:latin typeface="Calibri Light" panose="020F0302020204030204" pitchFamily="34" charset="0"/>
              </a:rPr>
              <a:t>Radiometal</a:t>
            </a:r>
            <a:endParaRPr lang="de-DE" sz="1400" b="1" kern="0" dirty="0">
              <a:latin typeface="Calibri Light" panose="020F0302020204030204" pitchFamily="34" charset="0"/>
            </a:endParaRPr>
          </a:p>
        </p:txBody>
      </p:sp>
      <p:cxnSp>
        <p:nvCxnSpPr>
          <p:cNvPr id="61" name="Gerader Verbinder 46">
            <a:extLst>
              <a:ext uri="{FF2B5EF4-FFF2-40B4-BE49-F238E27FC236}">
                <a16:creationId xmlns:a16="http://schemas.microsoft.com/office/drawing/2014/main" id="{B1192753-4EDD-403F-A393-B923AE90ED5B}"/>
              </a:ext>
            </a:extLst>
          </p:cNvPr>
          <p:cNvCxnSpPr/>
          <p:nvPr/>
        </p:nvCxnSpPr>
        <p:spPr>
          <a:xfrm flipH="1">
            <a:off x="7540923" y="2143744"/>
            <a:ext cx="540000" cy="0"/>
          </a:xfrm>
          <a:prstGeom prst="line">
            <a:avLst/>
          </a:prstGeom>
          <a:ln>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4151784" y="2596842"/>
            <a:ext cx="1177566" cy="369332"/>
          </a:xfrm>
          <a:prstGeom prst="rect">
            <a:avLst/>
          </a:prstGeom>
          <a:noFill/>
        </p:spPr>
        <p:txBody>
          <a:bodyPr wrap="none" rtlCol="0">
            <a:spAutoFit/>
          </a:bodyPr>
          <a:lstStyle/>
          <a:p>
            <a:pPr algn="ctr"/>
            <a:r>
              <a:rPr lang="de-DE" b="1" u="sng" dirty="0" err="1"/>
              <a:t>Diagnostic</a:t>
            </a:r>
            <a:endParaRPr lang="de-DE" b="1" u="sng" dirty="0"/>
          </a:p>
        </p:txBody>
      </p:sp>
      <p:sp>
        <p:nvSpPr>
          <p:cNvPr id="62" name="Textfeld 61"/>
          <p:cNvSpPr txBox="1"/>
          <p:nvPr/>
        </p:nvSpPr>
        <p:spPr>
          <a:xfrm>
            <a:off x="6023514" y="2596842"/>
            <a:ext cx="1322542" cy="369332"/>
          </a:xfrm>
          <a:prstGeom prst="rect">
            <a:avLst/>
          </a:prstGeom>
          <a:noFill/>
        </p:spPr>
        <p:txBody>
          <a:bodyPr wrap="none" rtlCol="0">
            <a:spAutoFit/>
          </a:bodyPr>
          <a:lstStyle/>
          <a:p>
            <a:pPr algn="ctr"/>
            <a:r>
              <a:rPr lang="de-DE" b="1" u="sng" dirty="0" err="1"/>
              <a:t>Therapeutic</a:t>
            </a:r>
            <a:endParaRPr lang="de-DE" b="1" u="sng" dirty="0"/>
          </a:p>
        </p:txBody>
      </p:sp>
    </p:spTree>
    <p:extLst>
      <p:ext uri="{BB962C8B-B14F-4D97-AF65-F5344CB8AC3E}">
        <p14:creationId xmlns:p14="http://schemas.microsoft.com/office/powerpoint/2010/main" val="3648416395"/>
      </p:ext>
    </p:extLst>
  </p:cSld>
  <p:clrMapOvr>
    <a:overrideClrMapping bg1="dk1" tx1="lt1" bg2="dk2" tx2="lt2" accent1="accent1" accent2="accent2" accent3="accent3" accent4="accent4" accent5="accent5" accent6="accent6" hlink="hlink" folHlink="folHlink"/>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3796" y="1052736"/>
            <a:ext cx="1624164"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B</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ifunctional</a:t>
            </a:r>
            <a:r>
              <a:rPr lang="en-US" sz="2400" b="1" dirty="0">
                <a:solidFill>
                  <a:srgbClr val="FFFFFF">
                    <a:lumMod val="90000"/>
                    <a:lumOff val="10000"/>
                  </a:srgbClr>
                </a:solidFill>
                <a:latin typeface="Century Gothic"/>
              </a:rPr>
              <a:t> Chelators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Link targeting vector to radiometal</a:t>
            </a:r>
          </a:p>
          <a:p>
            <a:pPr defTabSz="228554"/>
            <a:r>
              <a:rPr lang="en-US" sz="900" dirty="0">
                <a:solidFill>
                  <a:srgbClr val="FFFFFF"/>
                </a:solidFill>
              </a:rPr>
              <a:t>High thermodynamic and kinetic stability</a:t>
            </a:r>
          </a:p>
          <a:p>
            <a:pPr defTabSz="228554"/>
            <a:r>
              <a:rPr lang="en-US" sz="900" dirty="0">
                <a:solidFill>
                  <a:srgbClr val="FFFFFF"/>
                </a:solidFill>
              </a:rPr>
              <a:t>Examples: DOTA, NOTA, DTPA</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5964" y="1115218"/>
            <a:ext cx="6573664" cy="4968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feld 6"/>
          <p:cNvSpPr txBox="1"/>
          <p:nvPr/>
        </p:nvSpPr>
        <p:spPr>
          <a:xfrm>
            <a:off x="9657733" y="6155778"/>
            <a:ext cx="1811265" cy="307777"/>
          </a:xfrm>
          <a:prstGeom prst="rect">
            <a:avLst/>
          </a:prstGeom>
          <a:noFill/>
        </p:spPr>
        <p:txBody>
          <a:bodyPr wrap="none" rtlCol="0">
            <a:spAutoFit/>
          </a:bodyPr>
          <a:lstStyle/>
          <a:p>
            <a:pPr algn="r"/>
            <a:r>
              <a:rPr lang="de-DE" sz="1400" dirty="0"/>
              <a:t>Roesch &amp; Martin 2022</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5238" y="4437113"/>
            <a:ext cx="2040482" cy="1611384"/>
          </a:xfrm>
          <a:prstGeom prst="rect">
            <a:avLst/>
          </a:prstGeom>
        </p:spPr>
      </p:pic>
      <p:sp>
        <p:nvSpPr>
          <p:cNvPr id="10" name="Pfeil nach rechts 9"/>
          <p:cNvSpPr/>
          <p:nvPr/>
        </p:nvSpPr>
        <p:spPr>
          <a:xfrm>
            <a:off x="3647728" y="5159881"/>
            <a:ext cx="792088" cy="501367"/>
          </a:xfrm>
          <a:prstGeom prst="rightArrow">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65385386"/>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adiohalogens</a:t>
            </a:r>
            <a:r>
              <a:rPr lang="en-US" sz="2400" b="1" dirty="0">
                <a:solidFill>
                  <a:srgbClr val="FFFFFF">
                    <a:lumMod val="90000"/>
                    <a:lumOff val="10000"/>
                  </a:srgbClr>
                </a:solidFill>
                <a:latin typeface="Century Gothic"/>
              </a:rPr>
              <a:t> as </a:t>
            </a:r>
            <a:r>
              <a:rPr lang="en-US" sz="2400" b="1" dirty="0" err="1">
                <a:solidFill>
                  <a:srgbClr val="FFFFFF">
                    <a:lumMod val="90000"/>
                    <a:lumOff val="10000"/>
                  </a:srgbClr>
                </a:solidFill>
                <a:latin typeface="Century Gothic"/>
              </a:rPr>
              <a:t>Theranostic</a:t>
            </a:r>
            <a:r>
              <a:rPr lang="en-US" sz="2400" b="1" dirty="0">
                <a:solidFill>
                  <a:srgbClr val="FFFFFF">
                    <a:lumMod val="90000"/>
                    <a:lumOff val="10000"/>
                  </a:srgbClr>
                </a:solidFill>
                <a:latin typeface="Century Gothic"/>
              </a:rPr>
              <a:t> Nuclides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baseline="30000" dirty="0">
                <a:solidFill>
                  <a:srgbClr val="FFFFFF"/>
                </a:solidFill>
              </a:rPr>
              <a:t>123</a:t>
            </a:r>
            <a:r>
              <a:rPr lang="en-US" sz="900" dirty="0">
                <a:solidFill>
                  <a:srgbClr val="FFFFFF"/>
                </a:solidFill>
              </a:rPr>
              <a:t>I / </a:t>
            </a:r>
            <a:r>
              <a:rPr lang="en-US" sz="900" baseline="30000" dirty="0">
                <a:solidFill>
                  <a:srgbClr val="FFFFFF"/>
                </a:solidFill>
              </a:rPr>
              <a:t>124</a:t>
            </a:r>
            <a:r>
              <a:rPr lang="en-US" sz="900" dirty="0">
                <a:solidFill>
                  <a:srgbClr val="FFFFFF"/>
                </a:solidFill>
              </a:rPr>
              <a:t>I for SPECT / PET</a:t>
            </a:r>
          </a:p>
          <a:p>
            <a:pPr defTabSz="228554"/>
            <a:r>
              <a:rPr lang="en-US" sz="900" baseline="30000" dirty="0">
                <a:solidFill>
                  <a:srgbClr val="FFFFFF"/>
                </a:solidFill>
              </a:rPr>
              <a:t>131</a:t>
            </a:r>
            <a:r>
              <a:rPr lang="en-US" sz="900" dirty="0">
                <a:solidFill>
                  <a:srgbClr val="FFFFFF"/>
                </a:solidFill>
              </a:rPr>
              <a:t>I for β therapy</a:t>
            </a:r>
          </a:p>
          <a:p>
            <a:pPr defTabSz="228554"/>
            <a:r>
              <a:rPr lang="en-US" sz="900" baseline="30000" dirty="0">
                <a:solidFill>
                  <a:srgbClr val="FFFFFF"/>
                </a:solidFill>
              </a:rPr>
              <a:t>211</a:t>
            </a:r>
            <a:r>
              <a:rPr lang="en-US" sz="900" dirty="0">
                <a:solidFill>
                  <a:srgbClr val="FFFFFF"/>
                </a:solidFill>
              </a:rPr>
              <a:t>At for α therapy</a:t>
            </a:r>
          </a:p>
          <a:p>
            <a:pPr defTabSz="228554"/>
            <a:r>
              <a:rPr lang="en-US" sz="900" dirty="0">
                <a:solidFill>
                  <a:srgbClr val="FFFFFF"/>
                </a:solidFill>
              </a:rPr>
              <a:t>Chemically versatile</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grpSp>
        <p:nvGrpSpPr>
          <p:cNvPr id="35" name="Gruppieren 34"/>
          <p:cNvGrpSpPr/>
          <p:nvPr/>
        </p:nvGrpSpPr>
        <p:grpSpPr>
          <a:xfrm>
            <a:off x="6046265" y="1948770"/>
            <a:ext cx="3194272" cy="3208422"/>
            <a:chOff x="6046265" y="1948770"/>
            <a:chExt cx="3194272" cy="3208422"/>
          </a:xfrm>
        </p:grpSpPr>
        <p:grpSp>
          <p:nvGrpSpPr>
            <p:cNvPr id="6" name="Gruppieren 5"/>
            <p:cNvGrpSpPr/>
            <p:nvPr/>
          </p:nvGrpSpPr>
          <p:grpSpPr>
            <a:xfrm>
              <a:off x="8206505" y="2493008"/>
              <a:ext cx="822286" cy="504000"/>
              <a:chOff x="4565064" y="3285040"/>
              <a:chExt cx="822286" cy="504000"/>
            </a:xfrm>
          </p:grpSpPr>
          <p:sp>
            <p:nvSpPr>
              <p:cNvPr id="7" name="Abgerundetes Rechteck 6"/>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4572684" y="3307008"/>
                <a:ext cx="814666" cy="461665"/>
              </a:xfrm>
              <a:prstGeom prst="rect">
                <a:avLst/>
              </a:prstGeom>
              <a:noFill/>
            </p:spPr>
            <p:txBody>
              <a:bodyPr wrap="square" rtlCol="0">
                <a:spAutoFit/>
              </a:bodyPr>
              <a:lstStyle/>
              <a:p>
                <a:pPr algn="ctr"/>
                <a:r>
                  <a:rPr lang="de-DE" sz="2400" baseline="30000" dirty="0"/>
                  <a:t>211</a:t>
                </a:r>
                <a:r>
                  <a:rPr lang="de-DE" sz="2400" dirty="0"/>
                  <a:t>At</a:t>
                </a:r>
              </a:p>
            </p:txBody>
          </p:sp>
        </p:grpSp>
        <p:grpSp>
          <p:nvGrpSpPr>
            <p:cNvPr id="9" name="Gruppieren 8"/>
            <p:cNvGrpSpPr/>
            <p:nvPr/>
          </p:nvGrpSpPr>
          <p:grpSpPr>
            <a:xfrm>
              <a:off x="6232091" y="2493008"/>
              <a:ext cx="822286" cy="504000"/>
              <a:chOff x="6065802" y="3285040"/>
              <a:chExt cx="822286" cy="504000"/>
            </a:xfrm>
          </p:grpSpPr>
          <p:sp>
            <p:nvSpPr>
              <p:cNvPr id="10" name="Abgerundetes Rechteck 9"/>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18</a:t>
                </a:r>
                <a:r>
                  <a:rPr lang="de-DE" sz="2400" dirty="0">
                    <a:solidFill>
                      <a:schemeClr val="bg1"/>
                    </a:solidFill>
                  </a:rPr>
                  <a:t>F</a:t>
                </a:r>
              </a:p>
            </p:txBody>
          </p:sp>
        </p:grpSp>
        <p:grpSp>
          <p:nvGrpSpPr>
            <p:cNvPr id="12" name="Gruppieren 11"/>
            <p:cNvGrpSpPr/>
            <p:nvPr/>
          </p:nvGrpSpPr>
          <p:grpSpPr>
            <a:xfrm>
              <a:off x="8206505" y="3213069"/>
              <a:ext cx="822286" cy="504000"/>
              <a:chOff x="4565064" y="3285040"/>
              <a:chExt cx="822286" cy="504000"/>
            </a:xfrm>
          </p:grpSpPr>
          <p:sp>
            <p:nvSpPr>
              <p:cNvPr id="13" name="Abgerundetes Rechteck 12"/>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4572684" y="3307008"/>
                <a:ext cx="814666" cy="461665"/>
              </a:xfrm>
              <a:prstGeom prst="rect">
                <a:avLst/>
              </a:prstGeom>
              <a:noFill/>
            </p:spPr>
            <p:txBody>
              <a:bodyPr wrap="square" rtlCol="0">
                <a:spAutoFit/>
              </a:bodyPr>
              <a:lstStyle/>
              <a:p>
                <a:pPr algn="ctr"/>
                <a:r>
                  <a:rPr lang="de-DE" sz="2400" baseline="30000" dirty="0"/>
                  <a:t>131</a:t>
                </a:r>
                <a:r>
                  <a:rPr lang="de-DE" sz="2400" dirty="0"/>
                  <a:t>I</a:t>
                </a:r>
              </a:p>
            </p:txBody>
          </p:sp>
        </p:grpSp>
        <p:grpSp>
          <p:nvGrpSpPr>
            <p:cNvPr id="15" name="Gruppieren 14"/>
            <p:cNvGrpSpPr/>
            <p:nvPr/>
          </p:nvGrpSpPr>
          <p:grpSpPr>
            <a:xfrm>
              <a:off x="8190310" y="4653192"/>
              <a:ext cx="856476" cy="504000"/>
              <a:chOff x="4548869" y="3285040"/>
              <a:chExt cx="856476" cy="504000"/>
            </a:xfrm>
          </p:grpSpPr>
          <p:sp>
            <p:nvSpPr>
              <p:cNvPr id="16" name="Abgerundetes Rechteck 15"/>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p:cNvSpPr txBox="1"/>
              <p:nvPr/>
            </p:nvSpPr>
            <p:spPr>
              <a:xfrm>
                <a:off x="4548869" y="3307008"/>
                <a:ext cx="856476" cy="461665"/>
              </a:xfrm>
              <a:prstGeom prst="rect">
                <a:avLst/>
              </a:prstGeom>
              <a:noFill/>
            </p:spPr>
            <p:txBody>
              <a:bodyPr wrap="square" rtlCol="0">
                <a:spAutoFit/>
              </a:bodyPr>
              <a:lstStyle/>
              <a:p>
                <a:pPr algn="ctr"/>
                <a:r>
                  <a:rPr lang="de-DE" sz="2400" baseline="30000" dirty="0"/>
                  <a:t>80m</a:t>
                </a:r>
                <a:r>
                  <a:rPr lang="de-DE" sz="2400" dirty="0"/>
                  <a:t>Br</a:t>
                </a:r>
              </a:p>
            </p:txBody>
          </p:sp>
        </p:grpSp>
        <p:grpSp>
          <p:nvGrpSpPr>
            <p:cNvPr id="18" name="Gruppieren 17"/>
            <p:cNvGrpSpPr/>
            <p:nvPr/>
          </p:nvGrpSpPr>
          <p:grpSpPr>
            <a:xfrm>
              <a:off x="6232091" y="3213069"/>
              <a:ext cx="822286" cy="504000"/>
              <a:chOff x="6065802" y="3285040"/>
              <a:chExt cx="822286" cy="504000"/>
            </a:xfrm>
          </p:grpSpPr>
          <p:sp>
            <p:nvSpPr>
              <p:cNvPr id="19" name="Abgerundetes Rechteck 18"/>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124</a:t>
                </a:r>
                <a:r>
                  <a:rPr lang="de-DE" sz="2400" dirty="0">
                    <a:solidFill>
                      <a:schemeClr val="bg1"/>
                    </a:solidFill>
                  </a:rPr>
                  <a:t>I</a:t>
                </a:r>
              </a:p>
            </p:txBody>
          </p:sp>
        </p:grpSp>
        <p:grpSp>
          <p:nvGrpSpPr>
            <p:cNvPr id="21" name="Gruppieren 20"/>
            <p:cNvGrpSpPr/>
            <p:nvPr/>
          </p:nvGrpSpPr>
          <p:grpSpPr>
            <a:xfrm>
              <a:off x="6232091" y="3933130"/>
              <a:ext cx="822286" cy="504000"/>
              <a:chOff x="6065802" y="3285040"/>
              <a:chExt cx="822286" cy="504000"/>
            </a:xfrm>
          </p:grpSpPr>
          <p:sp>
            <p:nvSpPr>
              <p:cNvPr id="22" name="Abgerundetes Rechteck 21"/>
              <p:cNvSpPr/>
              <p:nvPr/>
            </p:nvSpPr>
            <p:spPr>
              <a:xfrm>
                <a:off x="6065802" y="3285040"/>
                <a:ext cx="822286" cy="504000"/>
              </a:xfrm>
              <a:prstGeom prst="round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123</a:t>
                </a:r>
                <a:r>
                  <a:rPr lang="de-DE" sz="2400" dirty="0">
                    <a:solidFill>
                      <a:schemeClr val="bg1"/>
                    </a:solidFill>
                  </a:rPr>
                  <a:t>I</a:t>
                </a:r>
              </a:p>
            </p:txBody>
          </p:sp>
        </p:grpSp>
        <p:grpSp>
          <p:nvGrpSpPr>
            <p:cNvPr id="24" name="Gruppieren 23"/>
            <p:cNvGrpSpPr/>
            <p:nvPr/>
          </p:nvGrpSpPr>
          <p:grpSpPr>
            <a:xfrm>
              <a:off x="8206505" y="3933130"/>
              <a:ext cx="822286" cy="504000"/>
              <a:chOff x="4565064" y="3285040"/>
              <a:chExt cx="822286" cy="504000"/>
            </a:xfrm>
          </p:grpSpPr>
          <p:sp>
            <p:nvSpPr>
              <p:cNvPr id="25" name="Abgerundetes Rechteck 24"/>
              <p:cNvSpPr/>
              <p:nvPr/>
            </p:nvSpPr>
            <p:spPr>
              <a:xfrm>
                <a:off x="4565064" y="3285040"/>
                <a:ext cx="822286" cy="504000"/>
              </a:xfrm>
              <a:prstGeom prst="round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p:cNvSpPr txBox="1"/>
              <p:nvPr/>
            </p:nvSpPr>
            <p:spPr>
              <a:xfrm>
                <a:off x="4572684" y="3307008"/>
                <a:ext cx="814666" cy="461665"/>
              </a:xfrm>
              <a:prstGeom prst="rect">
                <a:avLst/>
              </a:prstGeom>
              <a:noFill/>
            </p:spPr>
            <p:txBody>
              <a:bodyPr wrap="square" rtlCol="0">
                <a:spAutoFit/>
              </a:bodyPr>
              <a:lstStyle/>
              <a:p>
                <a:pPr algn="ctr"/>
                <a:r>
                  <a:rPr lang="de-DE" sz="2400" baseline="30000" dirty="0"/>
                  <a:t>77</a:t>
                </a:r>
                <a:r>
                  <a:rPr lang="de-DE" sz="2400" dirty="0"/>
                  <a:t>Br</a:t>
                </a:r>
              </a:p>
            </p:txBody>
          </p:sp>
        </p:grpSp>
        <p:grpSp>
          <p:nvGrpSpPr>
            <p:cNvPr id="27" name="Gruppieren 26"/>
            <p:cNvGrpSpPr/>
            <p:nvPr/>
          </p:nvGrpSpPr>
          <p:grpSpPr>
            <a:xfrm>
              <a:off x="7198393" y="4653192"/>
              <a:ext cx="822286" cy="504000"/>
              <a:chOff x="6065802" y="3285040"/>
              <a:chExt cx="822286" cy="504000"/>
            </a:xfrm>
          </p:grpSpPr>
          <p:sp>
            <p:nvSpPr>
              <p:cNvPr id="30" name="Abgerundetes Rechteck 29"/>
              <p:cNvSpPr/>
              <p:nvPr/>
            </p:nvSpPr>
            <p:spPr>
              <a:xfrm>
                <a:off x="6065802" y="3285040"/>
                <a:ext cx="822286" cy="504000"/>
              </a:xfrm>
              <a:prstGeom prst="roundRect">
                <a:avLst/>
              </a:prstGeom>
              <a:gradFill flip="none" rotWithShape="1">
                <a:gsLst>
                  <a:gs pos="0">
                    <a:schemeClr val="tx2">
                      <a:lumMod val="60000"/>
                      <a:lumOff val="40000"/>
                    </a:schemeClr>
                  </a:gs>
                  <a:gs pos="100000">
                    <a:schemeClr val="accent1">
                      <a:lumMod val="75000"/>
                    </a:schemeClr>
                  </a:gs>
                </a:gsLst>
                <a:lin ang="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p:cNvSpPr txBox="1"/>
              <p:nvPr/>
            </p:nvSpPr>
            <p:spPr>
              <a:xfrm>
                <a:off x="6073422" y="3307008"/>
                <a:ext cx="814666" cy="461665"/>
              </a:xfrm>
              <a:prstGeom prst="rect">
                <a:avLst/>
              </a:prstGeom>
              <a:noFill/>
            </p:spPr>
            <p:txBody>
              <a:bodyPr wrap="square" rtlCol="0">
                <a:spAutoFit/>
              </a:bodyPr>
              <a:lstStyle/>
              <a:p>
                <a:pPr algn="ctr"/>
                <a:r>
                  <a:rPr lang="de-DE" sz="2400" baseline="30000" dirty="0">
                    <a:solidFill>
                      <a:schemeClr val="bg1"/>
                    </a:solidFill>
                  </a:rPr>
                  <a:t>125</a:t>
                </a:r>
                <a:r>
                  <a:rPr lang="de-DE" sz="2400" dirty="0">
                    <a:solidFill>
                      <a:schemeClr val="bg1"/>
                    </a:solidFill>
                  </a:rPr>
                  <a:t>I</a:t>
                </a:r>
              </a:p>
            </p:txBody>
          </p:sp>
        </p:grpSp>
        <p:sp>
          <p:nvSpPr>
            <p:cNvPr id="33" name="Textfeld 32"/>
            <p:cNvSpPr txBox="1"/>
            <p:nvPr/>
          </p:nvSpPr>
          <p:spPr>
            <a:xfrm>
              <a:off x="6046265" y="1948770"/>
              <a:ext cx="1177566" cy="369332"/>
            </a:xfrm>
            <a:prstGeom prst="rect">
              <a:avLst/>
            </a:prstGeom>
            <a:noFill/>
          </p:spPr>
          <p:txBody>
            <a:bodyPr wrap="none" rtlCol="0">
              <a:spAutoFit/>
            </a:bodyPr>
            <a:lstStyle/>
            <a:p>
              <a:pPr algn="ctr"/>
              <a:r>
                <a:rPr lang="de-DE" b="1" u="sng" dirty="0" err="1"/>
                <a:t>Diagnostic</a:t>
              </a:r>
              <a:endParaRPr lang="de-DE" b="1" u="sng" dirty="0"/>
            </a:p>
          </p:txBody>
        </p:sp>
        <p:sp>
          <p:nvSpPr>
            <p:cNvPr id="34" name="Textfeld 33"/>
            <p:cNvSpPr txBox="1"/>
            <p:nvPr/>
          </p:nvSpPr>
          <p:spPr>
            <a:xfrm>
              <a:off x="7917995" y="1948770"/>
              <a:ext cx="1322542" cy="369332"/>
            </a:xfrm>
            <a:prstGeom prst="rect">
              <a:avLst/>
            </a:prstGeom>
            <a:noFill/>
          </p:spPr>
          <p:txBody>
            <a:bodyPr wrap="none" rtlCol="0">
              <a:spAutoFit/>
            </a:bodyPr>
            <a:lstStyle/>
            <a:p>
              <a:pPr algn="ctr"/>
              <a:r>
                <a:rPr lang="de-DE" b="1" u="sng" dirty="0" err="1"/>
                <a:t>Therapeutic</a:t>
              </a:r>
              <a:endParaRPr lang="de-DE" b="1" u="sng" dirty="0"/>
            </a:p>
          </p:txBody>
        </p:sp>
      </p:grpSp>
      <p:grpSp>
        <p:nvGrpSpPr>
          <p:cNvPr id="5" name="Gruppieren 4"/>
          <p:cNvGrpSpPr/>
          <p:nvPr/>
        </p:nvGrpSpPr>
        <p:grpSpPr>
          <a:xfrm>
            <a:off x="9225493" y="2509506"/>
            <a:ext cx="1755333" cy="461665"/>
            <a:chOff x="9393324" y="2333552"/>
            <a:chExt cx="1755333" cy="461665"/>
          </a:xfrm>
        </p:grpSpPr>
        <p:sp>
          <p:nvSpPr>
            <p:cNvPr id="3" name="Eingekerbter Richtungspfeil 2"/>
            <p:cNvSpPr/>
            <p:nvPr/>
          </p:nvSpPr>
          <p:spPr>
            <a:xfrm>
              <a:off x="9393324" y="2345499"/>
              <a:ext cx="216024" cy="438580"/>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 name="Textfeld 3"/>
            <p:cNvSpPr txBox="1"/>
            <p:nvPr/>
          </p:nvSpPr>
          <p:spPr>
            <a:xfrm>
              <a:off x="9696400" y="2333552"/>
              <a:ext cx="1452257" cy="461665"/>
            </a:xfrm>
            <a:prstGeom prst="rect">
              <a:avLst/>
            </a:prstGeom>
            <a:noFill/>
          </p:spPr>
          <p:txBody>
            <a:bodyPr wrap="none" rtlCol="0">
              <a:spAutoFit/>
            </a:bodyPr>
            <a:lstStyle/>
            <a:p>
              <a:pPr algn="l"/>
              <a:r>
                <a:rPr lang="el-GR" sz="2400" b="1" dirty="0"/>
                <a:t>α</a:t>
              </a:r>
              <a:r>
                <a:rPr lang="de-DE" sz="2400" b="1" dirty="0"/>
                <a:t>-</a:t>
              </a:r>
              <a:r>
                <a:rPr lang="de-DE" sz="2400" b="1" dirty="0" err="1"/>
                <a:t>therapy</a:t>
              </a:r>
              <a:endParaRPr lang="de-DE" sz="2400" b="1" dirty="0"/>
            </a:p>
          </p:txBody>
        </p:sp>
      </p:grpSp>
      <p:grpSp>
        <p:nvGrpSpPr>
          <p:cNvPr id="61" name="Gruppieren 60"/>
          <p:cNvGrpSpPr/>
          <p:nvPr/>
        </p:nvGrpSpPr>
        <p:grpSpPr>
          <a:xfrm>
            <a:off x="9225493" y="3244914"/>
            <a:ext cx="1755333" cy="461665"/>
            <a:chOff x="9393324" y="2333552"/>
            <a:chExt cx="1755333" cy="461665"/>
          </a:xfrm>
        </p:grpSpPr>
        <p:sp>
          <p:nvSpPr>
            <p:cNvPr id="62" name="Eingekerbter Richtungspfeil 61"/>
            <p:cNvSpPr/>
            <p:nvPr/>
          </p:nvSpPr>
          <p:spPr>
            <a:xfrm>
              <a:off x="9393324" y="2345499"/>
              <a:ext cx="216024" cy="438580"/>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3" name="Textfeld 62"/>
            <p:cNvSpPr txBox="1"/>
            <p:nvPr/>
          </p:nvSpPr>
          <p:spPr>
            <a:xfrm>
              <a:off x="9696400" y="2333552"/>
              <a:ext cx="1452257" cy="461665"/>
            </a:xfrm>
            <a:prstGeom prst="rect">
              <a:avLst/>
            </a:prstGeom>
            <a:noFill/>
          </p:spPr>
          <p:txBody>
            <a:bodyPr wrap="none" rtlCol="0">
              <a:spAutoFit/>
            </a:bodyPr>
            <a:lstStyle/>
            <a:p>
              <a:pPr algn="l"/>
              <a:r>
                <a:rPr lang="el-GR" sz="2400" b="1" dirty="0"/>
                <a:t>β</a:t>
              </a:r>
              <a:r>
                <a:rPr lang="de-DE" sz="2400" b="1" dirty="0"/>
                <a:t>-</a:t>
              </a:r>
              <a:r>
                <a:rPr lang="de-DE" sz="2400" b="1" dirty="0" err="1"/>
                <a:t>therapy</a:t>
              </a:r>
              <a:endParaRPr lang="de-DE" sz="2400" b="1" dirty="0"/>
            </a:p>
          </p:txBody>
        </p:sp>
      </p:grpSp>
      <p:grpSp>
        <p:nvGrpSpPr>
          <p:cNvPr id="64" name="Gruppieren 63"/>
          <p:cNvGrpSpPr/>
          <p:nvPr/>
        </p:nvGrpSpPr>
        <p:grpSpPr>
          <a:xfrm>
            <a:off x="9225493" y="3976941"/>
            <a:ext cx="1767051" cy="1159884"/>
            <a:chOff x="9393324" y="2345499"/>
            <a:chExt cx="1767051" cy="1159884"/>
          </a:xfrm>
        </p:grpSpPr>
        <p:sp>
          <p:nvSpPr>
            <p:cNvPr id="65" name="Eingekerbter Richtungspfeil 64"/>
            <p:cNvSpPr/>
            <p:nvPr/>
          </p:nvSpPr>
          <p:spPr>
            <a:xfrm>
              <a:off x="9393324" y="2345499"/>
              <a:ext cx="216024" cy="1159884"/>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6" name="Textfeld 65"/>
            <p:cNvSpPr txBox="1"/>
            <p:nvPr/>
          </p:nvSpPr>
          <p:spPr>
            <a:xfrm>
              <a:off x="9504191" y="2510667"/>
              <a:ext cx="1656184" cy="830997"/>
            </a:xfrm>
            <a:prstGeom prst="rect">
              <a:avLst/>
            </a:prstGeom>
            <a:noFill/>
          </p:spPr>
          <p:txBody>
            <a:bodyPr wrap="square" rtlCol="0">
              <a:spAutoFit/>
            </a:bodyPr>
            <a:lstStyle/>
            <a:p>
              <a:pPr algn="ctr"/>
              <a:r>
                <a:rPr lang="de-DE" sz="2400" b="1" dirty="0" err="1"/>
                <a:t>Auger</a:t>
              </a:r>
              <a:r>
                <a:rPr lang="de-DE" sz="2400" b="1" dirty="0"/>
                <a:t> </a:t>
              </a:r>
              <a:r>
                <a:rPr lang="de-DE" sz="2400" b="1" dirty="0" err="1"/>
                <a:t>therapy</a:t>
              </a:r>
              <a:endParaRPr lang="de-DE" sz="2400" b="1" dirty="0"/>
            </a:p>
          </p:txBody>
        </p:sp>
      </p:grpSp>
      <p:grpSp>
        <p:nvGrpSpPr>
          <p:cNvPr id="67" name="Gruppieren 66"/>
          <p:cNvGrpSpPr/>
          <p:nvPr/>
        </p:nvGrpSpPr>
        <p:grpSpPr>
          <a:xfrm>
            <a:off x="5130258" y="2530979"/>
            <a:ext cx="941927" cy="1159200"/>
            <a:chOff x="8667421" y="2345499"/>
            <a:chExt cx="941927" cy="1159200"/>
          </a:xfrm>
        </p:grpSpPr>
        <p:sp>
          <p:nvSpPr>
            <p:cNvPr id="68" name="Eingekerbter Richtungspfeil 67"/>
            <p:cNvSpPr/>
            <p:nvPr/>
          </p:nvSpPr>
          <p:spPr>
            <a:xfrm flipH="1">
              <a:off x="9393324" y="2345499"/>
              <a:ext cx="216024" cy="1159200"/>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9" name="Textfeld 68"/>
            <p:cNvSpPr txBox="1"/>
            <p:nvPr/>
          </p:nvSpPr>
          <p:spPr>
            <a:xfrm>
              <a:off x="8667421" y="2675579"/>
              <a:ext cx="651140" cy="461665"/>
            </a:xfrm>
            <a:prstGeom prst="rect">
              <a:avLst/>
            </a:prstGeom>
            <a:noFill/>
          </p:spPr>
          <p:txBody>
            <a:bodyPr wrap="none" rtlCol="0">
              <a:spAutoFit/>
            </a:bodyPr>
            <a:lstStyle/>
            <a:p>
              <a:pPr algn="r"/>
              <a:r>
                <a:rPr lang="de-DE" sz="2400" b="1" dirty="0"/>
                <a:t>PET</a:t>
              </a:r>
            </a:p>
          </p:txBody>
        </p:sp>
      </p:grpSp>
      <p:grpSp>
        <p:nvGrpSpPr>
          <p:cNvPr id="73" name="Gruppieren 72"/>
          <p:cNvGrpSpPr/>
          <p:nvPr/>
        </p:nvGrpSpPr>
        <p:grpSpPr>
          <a:xfrm>
            <a:off x="4823892" y="3979283"/>
            <a:ext cx="1248293" cy="1159200"/>
            <a:chOff x="8361055" y="2345499"/>
            <a:chExt cx="1248293" cy="1159200"/>
          </a:xfrm>
        </p:grpSpPr>
        <p:sp>
          <p:nvSpPr>
            <p:cNvPr id="74" name="Eingekerbter Richtungspfeil 73"/>
            <p:cNvSpPr/>
            <p:nvPr/>
          </p:nvSpPr>
          <p:spPr>
            <a:xfrm flipH="1">
              <a:off x="9393324" y="2345499"/>
              <a:ext cx="216024" cy="1159200"/>
            </a:xfrm>
            <a:prstGeom prst="chevron">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75" name="Textfeld 74"/>
            <p:cNvSpPr txBox="1"/>
            <p:nvPr/>
          </p:nvSpPr>
          <p:spPr>
            <a:xfrm>
              <a:off x="8361055" y="2675579"/>
              <a:ext cx="957506" cy="461665"/>
            </a:xfrm>
            <a:prstGeom prst="rect">
              <a:avLst/>
            </a:prstGeom>
            <a:noFill/>
          </p:spPr>
          <p:txBody>
            <a:bodyPr wrap="none" rtlCol="0">
              <a:spAutoFit/>
            </a:bodyPr>
            <a:lstStyle/>
            <a:p>
              <a:pPr algn="r"/>
              <a:r>
                <a:rPr lang="de-DE" sz="2400" b="1" dirty="0"/>
                <a:t>SPECT</a:t>
              </a:r>
            </a:p>
          </p:txBody>
        </p:sp>
      </p:grpSp>
    </p:spTree>
    <p:extLst>
      <p:ext uri="{BB962C8B-B14F-4D97-AF65-F5344CB8AC3E}">
        <p14:creationId xmlns:p14="http://schemas.microsoft.com/office/powerpoint/2010/main" val="3548464282"/>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blinds(horizontal)">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blinds(horizontal)">
                                      <p:cBhvr>
                                        <p:cTn id="17" dur="500"/>
                                        <p:tgtEl>
                                          <p:spTgt spid="7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blinds(horizontal)">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blinds(horizontal)">
                                      <p:cBhvr>
                                        <p:cTn id="3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00822" y="1052736"/>
            <a:ext cx="171713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statine-211 for Alpha Therapy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High linear energy transfer (LET)</a:t>
            </a:r>
          </a:p>
          <a:p>
            <a:pPr defTabSz="228554"/>
            <a:r>
              <a:rPr lang="en-US" sz="900" dirty="0">
                <a:solidFill>
                  <a:srgbClr val="FFFFFF"/>
                </a:solidFill>
              </a:rPr>
              <a:t>Short tissue range</a:t>
            </a:r>
          </a:p>
          <a:p>
            <a:pPr defTabSz="228554"/>
            <a:r>
              <a:rPr lang="en-US" sz="900" dirty="0">
                <a:solidFill>
                  <a:srgbClr val="FFFFFF"/>
                </a:solidFill>
              </a:rPr>
              <a:t>Ideal for </a:t>
            </a:r>
            <a:r>
              <a:rPr lang="en-US" sz="900" dirty="0" err="1">
                <a:solidFill>
                  <a:srgbClr val="FFFFFF"/>
                </a:solidFill>
              </a:rPr>
              <a:t>micrometastatic</a:t>
            </a:r>
            <a:r>
              <a:rPr lang="en-US" sz="900" dirty="0">
                <a:solidFill>
                  <a:srgbClr val="FFFFFF"/>
                </a:solidFill>
              </a:rPr>
              <a:t> disease</a:t>
            </a:r>
          </a:p>
          <a:p>
            <a:pPr defTabSz="228554"/>
            <a:r>
              <a:rPr lang="en-US" sz="900" dirty="0">
                <a:solidFill>
                  <a:srgbClr val="FFFFFF"/>
                </a:solidFill>
              </a:rPr>
              <a:t>Major challenge: bond stability</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grpSp>
        <p:nvGrpSpPr>
          <p:cNvPr id="139" name="Gruppieren 138">
            <a:extLst>
              <a:ext uri="{FF2B5EF4-FFF2-40B4-BE49-F238E27FC236}">
                <a16:creationId xmlns:a16="http://schemas.microsoft.com/office/drawing/2014/main" id="{45B42371-3059-43ED-8933-C3D948DEC51E}"/>
              </a:ext>
            </a:extLst>
          </p:cNvPr>
          <p:cNvGrpSpPr/>
          <p:nvPr/>
        </p:nvGrpSpPr>
        <p:grpSpPr>
          <a:xfrm>
            <a:off x="5434103" y="1910040"/>
            <a:ext cx="2286679" cy="2834231"/>
            <a:chOff x="5195708" y="1817443"/>
            <a:chExt cx="2286679" cy="2834231"/>
          </a:xfrm>
        </p:grpSpPr>
        <p:sp>
          <p:nvSpPr>
            <p:cNvPr id="77" name="Freihandform: Form 76">
              <a:extLst>
                <a:ext uri="{FF2B5EF4-FFF2-40B4-BE49-F238E27FC236}">
                  <a16:creationId xmlns:a16="http://schemas.microsoft.com/office/drawing/2014/main" id="{BA53209C-66C5-4ACD-AA94-C5CD0C5C4B7B}"/>
                </a:ext>
              </a:extLst>
            </p:cNvPr>
            <p:cNvSpPr/>
            <p:nvPr/>
          </p:nvSpPr>
          <p:spPr>
            <a:xfrm rot="10800000" flipV="1">
              <a:off x="6111925" y="2148735"/>
              <a:ext cx="435149" cy="425870"/>
            </a:xfrm>
            <a:custGeom>
              <a:avLst/>
              <a:gdLst>
                <a:gd name="connsiteX0" fmla="*/ 13677 w 435149"/>
                <a:gd name="connsiteY0" fmla="*/ 39 h 425870"/>
                <a:gd name="connsiteX1" fmla="*/ 386440 w 435149"/>
                <a:gd name="connsiteY1" fmla="*/ 364593 h 425870"/>
                <a:gd name="connsiteX2" fmla="*/ 372848 w 435149"/>
                <a:gd name="connsiteY2" fmla="*/ 378492 h 425870"/>
                <a:gd name="connsiteX3" fmla="*/ 86 w 435149"/>
                <a:gd name="connsiteY3" fmla="*/ 13937 h 425870"/>
                <a:gd name="connsiteX4" fmla="*/ 401146 w 435149"/>
                <a:gd name="connsiteY4" fmla="*/ 327314 h 425870"/>
                <a:gd name="connsiteX5" fmla="*/ 435235 w 435149"/>
                <a:gd name="connsiteY5" fmla="*/ 425910 h 425870"/>
                <a:gd name="connsiteX6" fmla="*/ 335905 w 435149"/>
                <a:gd name="connsiteY6" fmla="*/ 394024 h 4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49" h="425870">
                  <a:moveTo>
                    <a:pt x="13677" y="39"/>
                  </a:moveTo>
                  <a:lnTo>
                    <a:pt x="386440" y="364593"/>
                  </a:lnTo>
                  <a:lnTo>
                    <a:pt x="372848" y="378492"/>
                  </a:lnTo>
                  <a:lnTo>
                    <a:pt x="86" y="13937"/>
                  </a:lnTo>
                  <a:close/>
                  <a:moveTo>
                    <a:pt x="401146" y="327314"/>
                  </a:moveTo>
                  <a:lnTo>
                    <a:pt x="435235" y="425910"/>
                  </a:lnTo>
                  <a:lnTo>
                    <a:pt x="335905" y="394024"/>
                  </a:lnTo>
                  <a:close/>
                </a:path>
              </a:pathLst>
            </a:custGeom>
            <a:solidFill>
              <a:srgbClr val="548235"/>
            </a:solidFill>
            <a:ln w="11622" cap="flat">
              <a:solidFill>
                <a:srgbClr val="69BE28"/>
              </a:solidFill>
              <a:prstDash val="solid"/>
              <a:miter/>
            </a:ln>
          </p:spPr>
          <p:txBody>
            <a:bodyPr rtlCol="0" anchor="ctr"/>
            <a:lstStyle/>
            <a:p>
              <a:endParaRPr lang="de-DE">
                <a:solidFill>
                  <a:srgbClr val="92D050"/>
                </a:solidFill>
              </a:endParaRPr>
            </a:p>
          </p:txBody>
        </p:sp>
        <p:sp>
          <p:nvSpPr>
            <p:cNvPr id="79" name="Freihandform: Form 78">
              <a:extLst>
                <a:ext uri="{FF2B5EF4-FFF2-40B4-BE49-F238E27FC236}">
                  <a16:creationId xmlns:a16="http://schemas.microsoft.com/office/drawing/2014/main" id="{F5F19531-6DD6-4ADB-A87D-04F3FBA1F142}"/>
                </a:ext>
              </a:extLst>
            </p:cNvPr>
            <p:cNvSpPr/>
            <p:nvPr/>
          </p:nvSpPr>
          <p:spPr>
            <a:xfrm rot="10800000" flipV="1">
              <a:off x="6135252" y="3560020"/>
              <a:ext cx="435149" cy="425870"/>
            </a:xfrm>
            <a:custGeom>
              <a:avLst/>
              <a:gdLst>
                <a:gd name="connsiteX0" fmla="*/ 13679 w 435149"/>
                <a:gd name="connsiteY0" fmla="*/ 160 h 425870"/>
                <a:gd name="connsiteX1" fmla="*/ 386442 w 435149"/>
                <a:gd name="connsiteY1" fmla="*/ 364714 h 425870"/>
                <a:gd name="connsiteX2" fmla="*/ 372850 w 435149"/>
                <a:gd name="connsiteY2" fmla="*/ 378613 h 425870"/>
                <a:gd name="connsiteX3" fmla="*/ 88 w 435149"/>
                <a:gd name="connsiteY3" fmla="*/ 14058 h 425870"/>
                <a:gd name="connsiteX4" fmla="*/ 401148 w 435149"/>
                <a:gd name="connsiteY4" fmla="*/ 327435 h 425870"/>
                <a:gd name="connsiteX5" fmla="*/ 435237 w 435149"/>
                <a:gd name="connsiteY5" fmla="*/ 426031 h 425870"/>
                <a:gd name="connsiteX6" fmla="*/ 335907 w 435149"/>
                <a:gd name="connsiteY6" fmla="*/ 394145 h 42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49" h="425870">
                  <a:moveTo>
                    <a:pt x="13679" y="160"/>
                  </a:moveTo>
                  <a:lnTo>
                    <a:pt x="386442" y="364714"/>
                  </a:lnTo>
                  <a:lnTo>
                    <a:pt x="372850" y="378613"/>
                  </a:lnTo>
                  <a:lnTo>
                    <a:pt x="88" y="14058"/>
                  </a:lnTo>
                  <a:close/>
                  <a:moveTo>
                    <a:pt x="401148" y="327435"/>
                  </a:moveTo>
                  <a:lnTo>
                    <a:pt x="435237" y="426031"/>
                  </a:lnTo>
                  <a:lnTo>
                    <a:pt x="335907" y="394145"/>
                  </a:lnTo>
                  <a:close/>
                </a:path>
              </a:pathLst>
            </a:custGeom>
            <a:solidFill>
              <a:srgbClr val="548235"/>
            </a:solidFill>
            <a:ln w="11622" cap="flat">
              <a:solidFill>
                <a:srgbClr val="69BE28"/>
              </a:solidFill>
              <a:prstDash val="solid"/>
              <a:miter/>
            </a:ln>
          </p:spPr>
          <p:txBody>
            <a:bodyPr rtlCol="0" anchor="ctr"/>
            <a:lstStyle/>
            <a:p>
              <a:endParaRPr lang="de-DE">
                <a:solidFill>
                  <a:srgbClr val="92D050"/>
                </a:solidFill>
              </a:endParaRPr>
            </a:p>
          </p:txBody>
        </p:sp>
        <p:sp>
          <p:nvSpPr>
            <p:cNvPr id="81" name="Freihandform: Form 80">
              <a:extLst>
                <a:ext uri="{FF2B5EF4-FFF2-40B4-BE49-F238E27FC236}">
                  <a16:creationId xmlns:a16="http://schemas.microsoft.com/office/drawing/2014/main" id="{A80311E5-304B-4AD3-BFFE-0AEF699C1AFB}"/>
                </a:ext>
              </a:extLst>
            </p:cNvPr>
            <p:cNvSpPr/>
            <p:nvPr/>
          </p:nvSpPr>
          <p:spPr>
            <a:xfrm>
              <a:off x="5248826" y="3940201"/>
              <a:ext cx="909753" cy="711473"/>
            </a:xfrm>
            <a:custGeom>
              <a:avLst/>
              <a:gdLst>
                <a:gd name="connsiteX0" fmla="*/ -317 w 909753"/>
                <a:gd name="connsiteY0" fmla="*/ 118394 h 711473"/>
                <a:gd name="connsiteX1" fmla="*/ 118266 w 909753"/>
                <a:gd name="connsiteY1" fmla="*/ -189 h 711473"/>
                <a:gd name="connsiteX2" fmla="*/ 790854 w 909753"/>
                <a:gd name="connsiteY2" fmla="*/ -189 h 711473"/>
                <a:gd name="connsiteX3" fmla="*/ 909436 w 909753"/>
                <a:gd name="connsiteY3" fmla="*/ 118394 h 711473"/>
                <a:gd name="connsiteX4" fmla="*/ 909436 w 909753"/>
                <a:gd name="connsiteY4" fmla="*/ 592702 h 711473"/>
                <a:gd name="connsiteX5" fmla="*/ 790854 w 909753"/>
                <a:gd name="connsiteY5" fmla="*/ 711285 h 711473"/>
                <a:gd name="connsiteX6" fmla="*/ 118266 w 909753"/>
                <a:gd name="connsiteY6" fmla="*/ 711285 h 711473"/>
                <a:gd name="connsiteX7" fmla="*/ -317 w 909753"/>
                <a:gd name="connsiteY7" fmla="*/ 592702 h 71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53" h="711473">
                  <a:moveTo>
                    <a:pt x="-317" y="118394"/>
                  </a:moveTo>
                  <a:cubicBezTo>
                    <a:pt x="-317" y="52903"/>
                    <a:pt x="52775" y="-189"/>
                    <a:pt x="118266" y="-189"/>
                  </a:cubicBezTo>
                  <a:lnTo>
                    <a:pt x="790854" y="-189"/>
                  </a:lnTo>
                  <a:cubicBezTo>
                    <a:pt x="856344" y="-189"/>
                    <a:pt x="909436" y="52903"/>
                    <a:pt x="909436" y="118394"/>
                  </a:cubicBezTo>
                  <a:lnTo>
                    <a:pt x="909436" y="592702"/>
                  </a:lnTo>
                  <a:cubicBezTo>
                    <a:pt x="909436" y="658193"/>
                    <a:pt x="856344" y="711285"/>
                    <a:pt x="790854" y="711285"/>
                  </a:cubicBezTo>
                  <a:lnTo>
                    <a:pt x="118266" y="711285"/>
                  </a:lnTo>
                  <a:cubicBezTo>
                    <a:pt x="52775" y="711285"/>
                    <a:pt x="-317" y="658193"/>
                    <a:pt x="-317" y="592702"/>
                  </a:cubicBezTo>
                  <a:close/>
                </a:path>
              </a:pathLst>
            </a:custGeom>
            <a:solidFill>
              <a:srgbClr val="79F791"/>
            </a:solidFill>
            <a:ln w="23244" cap="flat">
              <a:solidFill>
                <a:srgbClr val="A6A6A6"/>
              </a:solidFill>
              <a:prstDash val="solid"/>
              <a:miter/>
            </a:ln>
          </p:spPr>
          <p:txBody>
            <a:bodyPr rtlCol="0" anchor="ctr"/>
            <a:lstStyle/>
            <a:p>
              <a:endParaRPr lang="de-DE"/>
            </a:p>
          </p:txBody>
        </p:sp>
        <p:sp>
          <p:nvSpPr>
            <p:cNvPr id="82" name="Textfeld 81">
              <a:extLst>
                <a:ext uri="{FF2B5EF4-FFF2-40B4-BE49-F238E27FC236}">
                  <a16:creationId xmlns:a16="http://schemas.microsoft.com/office/drawing/2014/main" id="{A05FB03E-D98C-42C4-BF81-46ED7DA9298B}"/>
                </a:ext>
              </a:extLst>
            </p:cNvPr>
            <p:cNvSpPr txBox="1"/>
            <p:nvPr/>
          </p:nvSpPr>
          <p:spPr>
            <a:xfrm>
              <a:off x="5279713" y="3999452"/>
              <a:ext cx="403623" cy="247760"/>
            </a:xfrm>
            <a:prstGeom prst="rect">
              <a:avLst/>
            </a:prstGeom>
            <a:noFill/>
          </p:spPr>
          <p:txBody>
            <a:bodyPr wrap="square" rtlCol="0">
              <a:spAutoFit/>
            </a:bodyPr>
            <a:lstStyle/>
            <a:p>
              <a:pPr algn="l"/>
              <a:r>
                <a:rPr lang="de-DE" sz="1010" b="1" spc="0" baseline="0" dirty="0">
                  <a:solidFill>
                    <a:srgbClr val="000000"/>
                  </a:solidFill>
                  <a:latin typeface="Arial"/>
                  <a:cs typeface="Arial"/>
                  <a:sym typeface="Arial"/>
                  <a:rtl val="0"/>
                </a:rPr>
                <a:t>207</a:t>
              </a:r>
            </a:p>
          </p:txBody>
        </p:sp>
        <p:sp>
          <p:nvSpPr>
            <p:cNvPr id="83" name="Textfeld 82">
              <a:extLst>
                <a:ext uri="{FF2B5EF4-FFF2-40B4-BE49-F238E27FC236}">
                  <a16:creationId xmlns:a16="http://schemas.microsoft.com/office/drawing/2014/main" id="{B9722982-EE17-4253-A640-57AF9E14C953}"/>
                </a:ext>
              </a:extLst>
            </p:cNvPr>
            <p:cNvSpPr txBox="1"/>
            <p:nvPr/>
          </p:nvSpPr>
          <p:spPr>
            <a:xfrm>
              <a:off x="5349060" y="4151078"/>
              <a:ext cx="364529" cy="247760"/>
            </a:xfrm>
            <a:prstGeom prst="rect">
              <a:avLst/>
            </a:prstGeom>
            <a:noFill/>
          </p:spPr>
          <p:txBody>
            <a:bodyPr wrap="square" rtlCol="0">
              <a:spAutoFit/>
            </a:bodyPr>
            <a:lstStyle/>
            <a:p>
              <a:pPr algn="l"/>
              <a:r>
                <a:rPr lang="de-DE" sz="1010" b="1" spc="0" baseline="0" dirty="0">
                  <a:solidFill>
                    <a:srgbClr val="000000"/>
                  </a:solidFill>
                  <a:latin typeface="Arial"/>
                  <a:cs typeface="Arial"/>
                  <a:sym typeface="Arial"/>
                  <a:rtl val="0"/>
                </a:rPr>
                <a:t>82</a:t>
              </a:r>
            </a:p>
          </p:txBody>
        </p:sp>
        <p:sp>
          <p:nvSpPr>
            <p:cNvPr id="84" name="Textfeld 83">
              <a:extLst>
                <a:ext uri="{FF2B5EF4-FFF2-40B4-BE49-F238E27FC236}">
                  <a16:creationId xmlns:a16="http://schemas.microsoft.com/office/drawing/2014/main" id="{C0E017AF-9A46-4EEB-B536-F1915B2FF3E5}"/>
                </a:ext>
              </a:extLst>
            </p:cNvPr>
            <p:cNvSpPr txBox="1"/>
            <p:nvPr/>
          </p:nvSpPr>
          <p:spPr>
            <a:xfrm>
              <a:off x="5532961" y="3976125"/>
              <a:ext cx="591102" cy="473976"/>
            </a:xfrm>
            <a:prstGeom prst="rect">
              <a:avLst/>
            </a:prstGeom>
            <a:noFill/>
          </p:spPr>
          <p:txBody>
            <a:bodyPr wrap="square" rtlCol="0">
              <a:spAutoFit/>
            </a:bodyPr>
            <a:lstStyle/>
            <a:p>
              <a:pPr algn="l"/>
              <a:r>
                <a:rPr lang="de-DE" sz="2480" b="1" spc="0" baseline="0" dirty="0" err="1">
                  <a:solidFill>
                    <a:srgbClr val="000000"/>
                  </a:solidFill>
                  <a:latin typeface="Arial"/>
                  <a:cs typeface="Arial"/>
                  <a:sym typeface="Arial"/>
                  <a:rtl val="0"/>
                </a:rPr>
                <a:t>Pb</a:t>
              </a:r>
              <a:endParaRPr lang="de-DE" sz="2480" b="1" spc="0" baseline="0" dirty="0">
                <a:solidFill>
                  <a:srgbClr val="000000"/>
                </a:solidFill>
                <a:latin typeface="Arial"/>
                <a:cs typeface="Arial"/>
                <a:sym typeface="Arial"/>
                <a:rtl val="0"/>
              </a:endParaRPr>
            </a:p>
          </p:txBody>
        </p:sp>
        <p:sp>
          <p:nvSpPr>
            <p:cNvPr id="85" name="Textfeld 84">
              <a:extLst>
                <a:ext uri="{FF2B5EF4-FFF2-40B4-BE49-F238E27FC236}">
                  <a16:creationId xmlns:a16="http://schemas.microsoft.com/office/drawing/2014/main" id="{DA583592-BBD0-47EC-B711-0DFFC2A44646}"/>
                </a:ext>
              </a:extLst>
            </p:cNvPr>
            <p:cNvSpPr txBox="1"/>
            <p:nvPr/>
          </p:nvSpPr>
          <p:spPr>
            <a:xfrm>
              <a:off x="5472324" y="4384348"/>
              <a:ext cx="591102" cy="247760"/>
            </a:xfrm>
            <a:prstGeom prst="rect">
              <a:avLst/>
            </a:prstGeom>
            <a:noFill/>
          </p:spPr>
          <p:txBody>
            <a:bodyPr wrap="square" rtlCol="0">
              <a:spAutoFit/>
            </a:bodyPr>
            <a:lstStyle/>
            <a:p>
              <a:pPr algn="l"/>
              <a:r>
                <a:rPr lang="de-DE" sz="1010" b="1" spc="0" baseline="0" dirty="0" err="1">
                  <a:solidFill>
                    <a:srgbClr val="000000"/>
                  </a:solidFill>
                  <a:latin typeface="Arial"/>
                  <a:cs typeface="Arial"/>
                  <a:sym typeface="Arial"/>
                  <a:rtl val="0"/>
                </a:rPr>
                <a:t>stable</a:t>
              </a:r>
              <a:endParaRPr lang="de-DE" sz="1010" b="1" spc="0" baseline="0" dirty="0">
                <a:solidFill>
                  <a:srgbClr val="000000"/>
                </a:solidFill>
                <a:latin typeface="Arial"/>
                <a:cs typeface="Arial"/>
                <a:sym typeface="Arial"/>
                <a:rtl val="0"/>
              </a:endParaRPr>
            </a:p>
          </p:txBody>
        </p:sp>
        <p:sp>
          <p:nvSpPr>
            <p:cNvPr id="87" name="Freihandform: Form 86">
              <a:extLst>
                <a:ext uri="{FF2B5EF4-FFF2-40B4-BE49-F238E27FC236}">
                  <a16:creationId xmlns:a16="http://schemas.microsoft.com/office/drawing/2014/main" id="{F1935975-47B0-4CD1-81C6-41F0FE89B279}"/>
                </a:ext>
              </a:extLst>
            </p:cNvPr>
            <p:cNvSpPr/>
            <p:nvPr/>
          </p:nvSpPr>
          <p:spPr>
            <a:xfrm>
              <a:off x="5231331" y="2546412"/>
              <a:ext cx="921416" cy="699810"/>
            </a:xfrm>
            <a:custGeom>
              <a:avLst/>
              <a:gdLst>
                <a:gd name="connsiteX0" fmla="*/ -317 w 921416"/>
                <a:gd name="connsiteY0" fmla="*/ 116446 h 699810"/>
                <a:gd name="connsiteX1" fmla="*/ 116318 w 921416"/>
                <a:gd name="connsiteY1" fmla="*/ -189 h 699810"/>
                <a:gd name="connsiteX2" fmla="*/ 804465 w 921416"/>
                <a:gd name="connsiteY2" fmla="*/ -189 h 699810"/>
                <a:gd name="connsiteX3" fmla="*/ 921100 w 921416"/>
                <a:gd name="connsiteY3" fmla="*/ 116446 h 699810"/>
                <a:gd name="connsiteX4" fmla="*/ 921100 w 921416"/>
                <a:gd name="connsiteY4" fmla="*/ 582986 h 699810"/>
                <a:gd name="connsiteX5" fmla="*/ 804465 w 921416"/>
                <a:gd name="connsiteY5" fmla="*/ 699621 h 699810"/>
                <a:gd name="connsiteX6" fmla="*/ 116318 w 921416"/>
                <a:gd name="connsiteY6" fmla="*/ 699621 h 699810"/>
                <a:gd name="connsiteX7" fmla="*/ -317 w 921416"/>
                <a:gd name="connsiteY7" fmla="*/ 582986 h 69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1416" h="699810">
                  <a:moveTo>
                    <a:pt x="-317" y="116446"/>
                  </a:moveTo>
                  <a:cubicBezTo>
                    <a:pt x="-317" y="52028"/>
                    <a:pt x="51900" y="-189"/>
                    <a:pt x="116318" y="-189"/>
                  </a:cubicBezTo>
                  <a:lnTo>
                    <a:pt x="804465" y="-189"/>
                  </a:lnTo>
                  <a:cubicBezTo>
                    <a:pt x="868883" y="-189"/>
                    <a:pt x="921100" y="52028"/>
                    <a:pt x="921100" y="116446"/>
                  </a:cubicBezTo>
                  <a:lnTo>
                    <a:pt x="921100" y="582986"/>
                  </a:lnTo>
                  <a:cubicBezTo>
                    <a:pt x="921100" y="647404"/>
                    <a:pt x="868883" y="699621"/>
                    <a:pt x="804465" y="699621"/>
                  </a:cubicBezTo>
                  <a:lnTo>
                    <a:pt x="116318" y="699621"/>
                  </a:lnTo>
                  <a:cubicBezTo>
                    <a:pt x="51900" y="699621"/>
                    <a:pt x="-317" y="647404"/>
                    <a:pt x="-317" y="582986"/>
                  </a:cubicBezTo>
                  <a:close/>
                </a:path>
              </a:pathLst>
            </a:custGeom>
            <a:solidFill>
              <a:srgbClr val="F2F2F2"/>
            </a:solidFill>
            <a:ln w="15496" cap="flat">
              <a:solidFill>
                <a:srgbClr val="A6A6A6"/>
              </a:solidFill>
              <a:prstDash val="solid"/>
              <a:miter/>
            </a:ln>
          </p:spPr>
          <p:txBody>
            <a:bodyPr rtlCol="0" anchor="ctr"/>
            <a:lstStyle/>
            <a:p>
              <a:endParaRPr lang="de-DE"/>
            </a:p>
          </p:txBody>
        </p:sp>
        <p:sp>
          <p:nvSpPr>
            <p:cNvPr id="88" name="Textfeld 87">
              <a:extLst>
                <a:ext uri="{FF2B5EF4-FFF2-40B4-BE49-F238E27FC236}">
                  <a16:creationId xmlns:a16="http://schemas.microsoft.com/office/drawing/2014/main" id="{190B0341-DE90-46F7-919B-6CDD71DD18AE}"/>
                </a:ext>
              </a:extLst>
            </p:cNvPr>
            <p:cNvSpPr txBox="1"/>
            <p:nvPr/>
          </p:nvSpPr>
          <p:spPr>
            <a:xfrm>
              <a:off x="5281322" y="2611495"/>
              <a:ext cx="381159"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211</a:t>
              </a:r>
            </a:p>
          </p:txBody>
        </p:sp>
        <p:sp>
          <p:nvSpPr>
            <p:cNvPr id="89" name="Textfeld 88">
              <a:extLst>
                <a:ext uri="{FF2B5EF4-FFF2-40B4-BE49-F238E27FC236}">
                  <a16:creationId xmlns:a16="http://schemas.microsoft.com/office/drawing/2014/main" id="{8A2D33B5-EA7F-4693-B0AE-2607EDC3912D}"/>
                </a:ext>
              </a:extLst>
            </p:cNvPr>
            <p:cNvSpPr txBox="1"/>
            <p:nvPr/>
          </p:nvSpPr>
          <p:spPr>
            <a:xfrm>
              <a:off x="5351303" y="2763121"/>
              <a:ext cx="322842"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84</a:t>
              </a:r>
            </a:p>
          </p:txBody>
        </p:sp>
        <p:sp>
          <p:nvSpPr>
            <p:cNvPr id="90" name="Textfeld 89">
              <a:extLst>
                <a:ext uri="{FF2B5EF4-FFF2-40B4-BE49-F238E27FC236}">
                  <a16:creationId xmlns:a16="http://schemas.microsoft.com/office/drawing/2014/main" id="{D408BB64-9821-480A-8909-E440FB0B0239}"/>
                </a:ext>
              </a:extLst>
            </p:cNvPr>
            <p:cNvSpPr txBox="1"/>
            <p:nvPr/>
          </p:nvSpPr>
          <p:spPr>
            <a:xfrm>
              <a:off x="5535434" y="2588168"/>
              <a:ext cx="556112" cy="441345"/>
            </a:xfrm>
            <a:prstGeom prst="rect">
              <a:avLst/>
            </a:prstGeom>
            <a:noFill/>
          </p:spPr>
          <p:txBody>
            <a:bodyPr wrap="none" rtlCol="0">
              <a:spAutoFit/>
            </a:bodyPr>
            <a:lstStyle/>
            <a:p>
              <a:pPr algn="l"/>
              <a:r>
                <a:rPr lang="de-DE" sz="2480" b="1" spc="0" baseline="0">
                  <a:solidFill>
                    <a:srgbClr val="000000"/>
                  </a:solidFill>
                  <a:latin typeface="Arial"/>
                  <a:cs typeface="Arial"/>
                  <a:sym typeface="Arial"/>
                  <a:rtl val="0"/>
                </a:rPr>
                <a:t>Po</a:t>
              </a:r>
            </a:p>
          </p:txBody>
        </p:sp>
        <p:sp>
          <p:nvSpPr>
            <p:cNvPr id="91" name="Textfeld 90">
              <a:extLst>
                <a:ext uri="{FF2B5EF4-FFF2-40B4-BE49-F238E27FC236}">
                  <a16:creationId xmlns:a16="http://schemas.microsoft.com/office/drawing/2014/main" id="{4281E027-9128-44F3-BE39-89A0C552D103}"/>
                </a:ext>
              </a:extLst>
            </p:cNvPr>
            <p:cNvSpPr txBox="1"/>
            <p:nvPr/>
          </p:nvSpPr>
          <p:spPr>
            <a:xfrm>
              <a:off x="5396960" y="2973064"/>
              <a:ext cx="427813"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516 </a:t>
              </a:r>
            </a:p>
          </p:txBody>
        </p:sp>
        <p:sp>
          <p:nvSpPr>
            <p:cNvPr id="92" name="Textfeld 91">
              <a:extLst>
                <a:ext uri="{FF2B5EF4-FFF2-40B4-BE49-F238E27FC236}">
                  <a16:creationId xmlns:a16="http://schemas.microsoft.com/office/drawing/2014/main" id="{DA47BA1E-E13B-4185-B45A-180E6841929F}"/>
                </a:ext>
              </a:extLst>
            </p:cNvPr>
            <p:cNvSpPr txBox="1"/>
            <p:nvPr/>
          </p:nvSpPr>
          <p:spPr>
            <a:xfrm>
              <a:off x="5641894" y="2973064"/>
              <a:ext cx="346169"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ms</a:t>
              </a:r>
            </a:p>
          </p:txBody>
        </p:sp>
        <p:sp>
          <p:nvSpPr>
            <p:cNvPr id="94" name="Freihandform: Form 93">
              <a:extLst>
                <a:ext uri="{FF2B5EF4-FFF2-40B4-BE49-F238E27FC236}">
                  <a16:creationId xmlns:a16="http://schemas.microsoft.com/office/drawing/2014/main" id="{18C668F4-C10A-474D-BCB1-2EBAAF70DABF}"/>
                </a:ext>
              </a:extLst>
            </p:cNvPr>
            <p:cNvSpPr/>
            <p:nvPr/>
          </p:nvSpPr>
          <p:spPr>
            <a:xfrm>
              <a:off x="5797011" y="3252054"/>
              <a:ext cx="93308" cy="678722"/>
            </a:xfrm>
            <a:custGeom>
              <a:avLst/>
              <a:gdLst>
                <a:gd name="connsiteX0" fmla="*/ 56053 w 93308"/>
                <a:gd name="connsiteY0" fmla="*/ -189 h 678722"/>
                <a:gd name="connsiteX1" fmla="*/ 56053 w 93308"/>
                <a:gd name="connsiteY1" fmla="*/ 600773 h 678722"/>
                <a:gd name="connsiteX2" fmla="*/ 36621 w 93308"/>
                <a:gd name="connsiteY2" fmla="*/ 600773 h 678722"/>
                <a:gd name="connsiteX3" fmla="*/ 36621 w 93308"/>
                <a:gd name="connsiteY3" fmla="*/ -189 h 678722"/>
                <a:gd name="connsiteX4" fmla="*/ 92991 w 93308"/>
                <a:gd name="connsiteY4" fmla="*/ 585226 h 678722"/>
                <a:gd name="connsiteX5" fmla="*/ 46337 w 93308"/>
                <a:gd name="connsiteY5" fmla="*/ 678534 h 678722"/>
                <a:gd name="connsiteX6" fmla="*/ -317 w 93308"/>
                <a:gd name="connsiteY6" fmla="*/ 585226 h 67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308" h="678722">
                  <a:moveTo>
                    <a:pt x="56053" y="-189"/>
                  </a:moveTo>
                  <a:lnTo>
                    <a:pt x="56053" y="600773"/>
                  </a:lnTo>
                  <a:lnTo>
                    <a:pt x="36621" y="600773"/>
                  </a:lnTo>
                  <a:lnTo>
                    <a:pt x="36621" y="-189"/>
                  </a:lnTo>
                  <a:close/>
                  <a:moveTo>
                    <a:pt x="92991" y="585226"/>
                  </a:moveTo>
                  <a:lnTo>
                    <a:pt x="46337" y="678534"/>
                  </a:lnTo>
                  <a:lnTo>
                    <a:pt x="-317" y="585226"/>
                  </a:lnTo>
                  <a:close/>
                </a:path>
              </a:pathLst>
            </a:custGeom>
            <a:solidFill>
              <a:srgbClr val="C00000"/>
            </a:solidFill>
            <a:ln w="11622" cap="flat">
              <a:solidFill>
                <a:srgbClr val="FF2D5E"/>
              </a:solidFill>
              <a:prstDash val="solid"/>
              <a:miter/>
            </a:ln>
          </p:spPr>
          <p:txBody>
            <a:bodyPr rtlCol="0" anchor="ctr"/>
            <a:lstStyle/>
            <a:p>
              <a:endParaRPr lang="de-DE"/>
            </a:p>
          </p:txBody>
        </p:sp>
        <p:sp>
          <p:nvSpPr>
            <p:cNvPr id="95" name="Freihandform: Form 94">
              <a:extLst>
                <a:ext uri="{FF2B5EF4-FFF2-40B4-BE49-F238E27FC236}">
                  <a16:creationId xmlns:a16="http://schemas.microsoft.com/office/drawing/2014/main" id="{878DB801-C272-4DC5-96FA-3E1FA77066F5}"/>
                </a:ext>
              </a:extLst>
            </p:cNvPr>
            <p:cNvSpPr/>
            <p:nvPr/>
          </p:nvSpPr>
          <p:spPr>
            <a:xfrm>
              <a:off x="5541588" y="3398030"/>
              <a:ext cx="94310" cy="101144"/>
            </a:xfrm>
            <a:custGeom>
              <a:avLst/>
              <a:gdLst>
                <a:gd name="connsiteX0" fmla="*/ 77580 w 94310"/>
                <a:gd name="connsiteY0" fmla="*/ 2341 h 101144"/>
                <a:gd name="connsiteX1" fmla="*/ 94346 w 94310"/>
                <a:gd name="connsiteY1" fmla="*/ 2341 h 101144"/>
                <a:gd name="connsiteX2" fmla="*/ 82591 w 94310"/>
                <a:gd name="connsiteY2" fmla="*/ 50726 h 101144"/>
                <a:gd name="connsiteX3" fmla="*/ 94346 w 94310"/>
                <a:gd name="connsiteY3" fmla="*/ 99112 h 101144"/>
                <a:gd name="connsiteX4" fmla="*/ 78035 w 94310"/>
                <a:gd name="connsiteY4" fmla="*/ 99112 h 101144"/>
                <a:gd name="connsiteX5" fmla="*/ 72112 w 94310"/>
                <a:gd name="connsiteY5" fmla="*/ 81434 h 101144"/>
                <a:gd name="connsiteX6" fmla="*/ 40493 w 94310"/>
                <a:gd name="connsiteY6" fmla="*/ 101299 h 101144"/>
                <a:gd name="connsiteX7" fmla="*/ 11152 w 94310"/>
                <a:gd name="connsiteY7" fmla="*/ 87630 h 101144"/>
                <a:gd name="connsiteX8" fmla="*/ 36 w 94310"/>
                <a:gd name="connsiteY8" fmla="*/ 50544 h 101144"/>
                <a:gd name="connsiteX9" fmla="*/ 11198 w 94310"/>
                <a:gd name="connsiteY9" fmla="*/ 13321 h 101144"/>
                <a:gd name="connsiteX10" fmla="*/ 40767 w 94310"/>
                <a:gd name="connsiteY10" fmla="*/ 154 h 101144"/>
                <a:gd name="connsiteX11" fmla="*/ 59355 w 94310"/>
                <a:gd name="connsiteY11" fmla="*/ 4756 h 101144"/>
                <a:gd name="connsiteX12" fmla="*/ 72750 w 94310"/>
                <a:gd name="connsiteY12" fmla="*/ 18743 h 101144"/>
                <a:gd name="connsiteX13" fmla="*/ 77580 w 94310"/>
                <a:gd name="connsiteY13" fmla="*/ 2341 h 101144"/>
                <a:gd name="connsiteX14" fmla="*/ 43500 w 94310"/>
                <a:gd name="connsiteY14" fmla="*/ 13731 h 101144"/>
                <a:gd name="connsiteX15" fmla="*/ 24912 w 94310"/>
                <a:gd name="connsiteY15" fmla="*/ 23208 h 101144"/>
                <a:gd name="connsiteX16" fmla="*/ 18078 w 94310"/>
                <a:gd name="connsiteY16" fmla="*/ 50544 h 101144"/>
                <a:gd name="connsiteX17" fmla="*/ 24547 w 94310"/>
                <a:gd name="connsiteY17" fmla="*/ 77880 h 101144"/>
                <a:gd name="connsiteX18" fmla="*/ 42589 w 94310"/>
                <a:gd name="connsiteY18" fmla="*/ 87813 h 101144"/>
                <a:gd name="connsiteX19" fmla="*/ 61451 w 94310"/>
                <a:gd name="connsiteY19" fmla="*/ 78017 h 101144"/>
                <a:gd name="connsiteX20" fmla="*/ 69014 w 94310"/>
                <a:gd name="connsiteY20" fmla="*/ 49815 h 101144"/>
                <a:gd name="connsiteX21" fmla="*/ 61952 w 94310"/>
                <a:gd name="connsiteY21" fmla="*/ 22843 h 101144"/>
                <a:gd name="connsiteX22" fmla="*/ 43500 w 94310"/>
                <a:gd name="connsiteY22" fmla="*/ 13731 h 10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310" h="101144">
                  <a:moveTo>
                    <a:pt x="77580" y="2341"/>
                  </a:moveTo>
                  <a:lnTo>
                    <a:pt x="94346" y="2341"/>
                  </a:lnTo>
                  <a:cubicBezTo>
                    <a:pt x="90094" y="15705"/>
                    <a:pt x="86175" y="31834"/>
                    <a:pt x="82591" y="50726"/>
                  </a:cubicBezTo>
                  <a:cubicBezTo>
                    <a:pt x="86844" y="74175"/>
                    <a:pt x="90762" y="90303"/>
                    <a:pt x="94346" y="99112"/>
                  </a:cubicBezTo>
                  <a:lnTo>
                    <a:pt x="78035" y="99112"/>
                  </a:lnTo>
                  <a:cubicBezTo>
                    <a:pt x="75423" y="93037"/>
                    <a:pt x="73449" y="87144"/>
                    <a:pt x="72112" y="81434"/>
                  </a:cubicBezTo>
                  <a:cubicBezTo>
                    <a:pt x="67070" y="94677"/>
                    <a:pt x="56531" y="101299"/>
                    <a:pt x="40493" y="101299"/>
                  </a:cubicBezTo>
                  <a:cubicBezTo>
                    <a:pt x="28344" y="101299"/>
                    <a:pt x="18563" y="96742"/>
                    <a:pt x="11152" y="87630"/>
                  </a:cubicBezTo>
                  <a:cubicBezTo>
                    <a:pt x="3741" y="78518"/>
                    <a:pt x="36" y="66156"/>
                    <a:pt x="36" y="50544"/>
                  </a:cubicBezTo>
                  <a:cubicBezTo>
                    <a:pt x="36" y="34507"/>
                    <a:pt x="3756" y="22099"/>
                    <a:pt x="11198" y="13321"/>
                  </a:cubicBezTo>
                  <a:cubicBezTo>
                    <a:pt x="18639" y="4543"/>
                    <a:pt x="28496" y="154"/>
                    <a:pt x="40767" y="154"/>
                  </a:cubicBezTo>
                  <a:cubicBezTo>
                    <a:pt x="48360" y="154"/>
                    <a:pt x="54556" y="1688"/>
                    <a:pt x="59355" y="4756"/>
                  </a:cubicBezTo>
                  <a:cubicBezTo>
                    <a:pt x="64154" y="7823"/>
                    <a:pt x="68619" y="12486"/>
                    <a:pt x="72750" y="18743"/>
                  </a:cubicBezTo>
                  <a:cubicBezTo>
                    <a:pt x="73175" y="16617"/>
                    <a:pt x="74785" y="11149"/>
                    <a:pt x="77580" y="2341"/>
                  </a:cubicBezTo>
                  <a:close/>
                  <a:moveTo>
                    <a:pt x="43500" y="13731"/>
                  </a:moveTo>
                  <a:cubicBezTo>
                    <a:pt x="35664" y="13731"/>
                    <a:pt x="29468" y="16890"/>
                    <a:pt x="24912" y="23208"/>
                  </a:cubicBezTo>
                  <a:cubicBezTo>
                    <a:pt x="20356" y="29525"/>
                    <a:pt x="18078" y="38638"/>
                    <a:pt x="18078" y="50544"/>
                  </a:cubicBezTo>
                  <a:cubicBezTo>
                    <a:pt x="18078" y="62147"/>
                    <a:pt x="20234" y="71259"/>
                    <a:pt x="24547" y="77880"/>
                  </a:cubicBezTo>
                  <a:cubicBezTo>
                    <a:pt x="28860" y="84502"/>
                    <a:pt x="34874" y="87813"/>
                    <a:pt x="42589" y="87813"/>
                  </a:cubicBezTo>
                  <a:cubicBezTo>
                    <a:pt x="50122" y="87813"/>
                    <a:pt x="56409" y="84547"/>
                    <a:pt x="61451" y="78017"/>
                  </a:cubicBezTo>
                  <a:cubicBezTo>
                    <a:pt x="66493" y="71487"/>
                    <a:pt x="69014" y="62086"/>
                    <a:pt x="69014" y="49815"/>
                  </a:cubicBezTo>
                  <a:cubicBezTo>
                    <a:pt x="69014" y="37909"/>
                    <a:pt x="66660" y="28918"/>
                    <a:pt x="61952" y="22843"/>
                  </a:cubicBezTo>
                  <a:cubicBezTo>
                    <a:pt x="57244" y="16768"/>
                    <a:pt x="51094" y="13731"/>
                    <a:pt x="43500" y="13731"/>
                  </a:cubicBezTo>
                  <a:close/>
                </a:path>
              </a:pathLst>
            </a:custGeom>
            <a:solidFill>
              <a:srgbClr val="C00000"/>
            </a:solidFill>
            <a:ln w="11622" cap="flat">
              <a:solidFill>
                <a:srgbClr val="FF2D5E"/>
              </a:solidFill>
              <a:prstDash val="solid"/>
              <a:miter/>
            </a:ln>
          </p:spPr>
          <p:txBody>
            <a:bodyPr rtlCol="0" anchor="ctr"/>
            <a:lstStyle/>
            <a:p>
              <a:endParaRPr lang="de-DE"/>
            </a:p>
          </p:txBody>
        </p:sp>
        <p:sp>
          <p:nvSpPr>
            <p:cNvPr id="97" name="Textfeld 96">
              <a:extLst>
                <a:ext uri="{FF2B5EF4-FFF2-40B4-BE49-F238E27FC236}">
                  <a16:creationId xmlns:a16="http://schemas.microsoft.com/office/drawing/2014/main" id="{F24B88B7-14EC-47D2-86D8-D6D43CB098B6}"/>
                </a:ext>
              </a:extLst>
            </p:cNvPr>
            <p:cNvSpPr txBox="1"/>
            <p:nvPr/>
          </p:nvSpPr>
          <p:spPr>
            <a:xfrm>
              <a:off x="5286139" y="3474594"/>
              <a:ext cx="503664"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100 %</a:t>
              </a:r>
            </a:p>
          </p:txBody>
        </p:sp>
        <p:sp>
          <p:nvSpPr>
            <p:cNvPr id="98" name="Textfeld 97">
              <a:extLst>
                <a:ext uri="{FF2B5EF4-FFF2-40B4-BE49-F238E27FC236}">
                  <a16:creationId xmlns:a16="http://schemas.microsoft.com/office/drawing/2014/main" id="{3CC4EE99-DC61-420A-B4F2-F89FF82AAAE5}"/>
                </a:ext>
              </a:extLst>
            </p:cNvPr>
            <p:cNvSpPr txBox="1"/>
            <p:nvPr/>
          </p:nvSpPr>
          <p:spPr>
            <a:xfrm>
              <a:off x="5195708" y="3626220"/>
              <a:ext cx="696074" cy="247760"/>
            </a:xfrm>
            <a:prstGeom prst="rect">
              <a:avLst/>
            </a:prstGeom>
            <a:noFill/>
          </p:spPr>
          <p:txBody>
            <a:bodyPr wrap="square" rtlCol="0">
              <a:spAutoFit/>
            </a:bodyPr>
            <a:lstStyle/>
            <a:p>
              <a:pPr algn="l"/>
              <a:r>
                <a:rPr lang="de-DE" sz="1010" spc="0" baseline="0" dirty="0">
                  <a:latin typeface="Calibri"/>
                  <a:ea typeface="Calibri"/>
                  <a:cs typeface="Calibri"/>
                  <a:sym typeface="Calibri"/>
                  <a:rtl val="0"/>
                </a:rPr>
                <a:t>7.60 MeV</a:t>
              </a:r>
            </a:p>
          </p:txBody>
        </p:sp>
        <p:sp>
          <p:nvSpPr>
            <p:cNvPr id="101" name="Freihandform: Form 100">
              <a:extLst>
                <a:ext uri="{FF2B5EF4-FFF2-40B4-BE49-F238E27FC236}">
                  <a16:creationId xmlns:a16="http://schemas.microsoft.com/office/drawing/2014/main" id="{47AFC296-3892-47CD-85D4-F3460A0EFF35}"/>
                </a:ext>
              </a:extLst>
            </p:cNvPr>
            <p:cNvSpPr/>
            <p:nvPr/>
          </p:nvSpPr>
          <p:spPr>
            <a:xfrm>
              <a:off x="6555139" y="1817443"/>
              <a:ext cx="909753" cy="711473"/>
            </a:xfrm>
            <a:custGeom>
              <a:avLst/>
              <a:gdLst>
                <a:gd name="connsiteX0" fmla="*/ -317 w 909753"/>
                <a:gd name="connsiteY0" fmla="*/ 118394 h 711473"/>
                <a:gd name="connsiteX1" fmla="*/ 118266 w 909753"/>
                <a:gd name="connsiteY1" fmla="*/ -189 h 711473"/>
                <a:gd name="connsiteX2" fmla="*/ 790854 w 909753"/>
                <a:gd name="connsiteY2" fmla="*/ -189 h 711473"/>
                <a:gd name="connsiteX3" fmla="*/ 909436 w 909753"/>
                <a:gd name="connsiteY3" fmla="*/ 118394 h 711473"/>
                <a:gd name="connsiteX4" fmla="*/ 909436 w 909753"/>
                <a:gd name="connsiteY4" fmla="*/ 592702 h 711473"/>
                <a:gd name="connsiteX5" fmla="*/ 790854 w 909753"/>
                <a:gd name="connsiteY5" fmla="*/ 711285 h 711473"/>
                <a:gd name="connsiteX6" fmla="*/ 118266 w 909753"/>
                <a:gd name="connsiteY6" fmla="*/ 711285 h 711473"/>
                <a:gd name="connsiteX7" fmla="*/ -317 w 909753"/>
                <a:gd name="connsiteY7" fmla="*/ 592702 h 71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53" h="711473">
                  <a:moveTo>
                    <a:pt x="-317" y="118394"/>
                  </a:moveTo>
                  <a:cubicBezTo>
                    <a:pt x="-317" y="52903"/>
                    <a:pt x="52775" y="-189"/>
                    <a:pt x="118266" y="-189"/>
                  </a:cubicBezTo>
                  <a:lnTo>
                    <a:pt x="790854" y="-189"/>
                  </a:lnTo>
                  <a:cubicBezTo>
                    <a:pt x="856344" y="-189"/>
                    <a:pt x="909436" y="52903"/>
                    <a:pt x="909436" y="118394"/>
                  </a:cubicBezTo>
                  <a:lnTo>
                    <a:pt x="909436" y="592702"/>
                  </a:lnTo>
                  <a:cubicBezTo>
                    <a:pt x="909436" y="658193"/>
                    <a:pt x="856344" y="711285"/>
                    <a:pt x="790854" y="711285"/>
                  </a:cubicBezTo>
                  <a:lnTo>
                    <a:pt x="118266" y="711285"/>
                  </a:lnTo>
                  <a:cubicBezTo>
                    <a:pt x="52775" y="711285"/>
                    <a:pt x="-317" y="658193"/>
                    <a:pt x="-317" y="592702"/>
                  </a:cubicBezTo>
                  <a:close/>
                </a:path>
              </a:pathLst>
            </a:custGeom>
            <a:solidFill>
              <a:srgbClr val="FFD966"/>
            </a:solidFill>
            <a:ln w="23244" cap="flat">
              <a:solidFill>
                <a:srgbClr val="FF0000"/>
              </a:solidFill>
              <a:prstDash val="solid"/>
              <a:miter/>
            </a:ln>
          </p:spPr>
          <p:txBody>
            <a:bodyPr rtlCol="0" anchor="ctr"/>
            <a:lstStyle/>
            <a:p>
              <a:endParaRPr lang="de-DE"/>
            </a:p>
          </p:txBody>
        </p:sp>
        <p:sp>
          <p:nvSpPr>
            <p:cNvPr id="102" name="Textfeld 101">
              <a:extLst>
                <a:ext uri="{FF2B5EF4-FFF2-40B4-BE49-F238E27FC236}">
                  <a16:creationId xmlns:a16="http://schemas.microsoft.com/office/drawing/2014/main" id="{B93A4340-76E7-4F73-BD20-21D702004726}"/>
                </a:ext>
              </a:extLst>
            </p:cNvPr>
            <p:cNvSpPr txBox="1"/>
            <p:nvPr/>
          </p:nvSpPr>
          <p:spPr>
            <a:xfrm>
              <a:off x="6581698" y="1865031"/>
              <a:ext cx="416150" cy="266392"/>
            </a:xfrm>
            <a:prstGeom prst="rect">
              <a:avLst/>
            </a:prstGeom>
            <a:noFill/>
          </p:spPr>
          <p:txBody>
            <a:bodyPr wrap="none" rtlCol="0">
              <a:spAutoFit/>
            </a:bodyPr>
            <a:lstStyle/>
            <a:p>
              <a:pPr algn="l"/>
              <a:r>
                <a:rPr lang="de-DE" sz="1194" b="1" spc="0" baseline="0">
                  <a:solidFill>
                    <a:srgbClr val="000000"/>
                  </a:solidFill>
                  <a:latin typeface="Arial"/>
                  <a:cs typeface="Arial"/>
                  <a:sym typeface="Arial"/>
                  <a:rtl val="0"/>
                </a:rPr>
                <a:t>211</a:t>
              </a:r>
            </a:p>
          </p:txBody>
        </p:sp>
        <p:sp>
          <p:nvSpPr>
            <p:cNvPr id="103" name="Textfeld 102">
              <a:extLst>
                <a:ext uri="{FF2B5EF4-FFF2-40B4-BE49-F238E27FC236}">
                  <a16:creationId xmlns:a16="http://schemas.microsoft.com/office/drawing/2014/main" id="{B2807809-674D-40EA-86EE-CB81A5A8BB46}"/>
                </a:ext>
              </a:extLst>
            </p:cNvPr>
            <p:cNvSpPr txBox="1"/>
            <p:nvPr/>
          </p:nvSpPr>
          <p:spPr>
            <a:xfrm>
              <a:off x="6698333" y="2039983"/>
              <a:ext cx="322842"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85</a:t>
              </a:r>
            </a:p>
          </p:txBody>
        </p:sp>
        <p:sp>
          <p:nvSpPr>
            <p:cNvPr id="104" name="Textfeld 103">
              <a:extLst>
                <a:ext uri="{FF2B5EF4-FFF2-40B4-BE49-F238E27FC236}">
                  <a16:creationId xmlns:a16="http://schemas.microsoft.com/office/drawing/2014/main" id="{71E5F95A-CDED-4B98-80DD-A2B0730A23BE}"/>
                </a:ext>
              </a:extLst>
            </p:cNvPr>
            <p:cNvSpPr txBox="1"/>
            <p:nvPr/>
          </p:nvSpPr>
          <p:spPr>
            <a:xfrm>
              <a:off x="6891690" y="1853367"/>
              <a:ext cx="486131" cy="441345"/>
            </a:xfrm>
            <a:prstGeom prst="rect">
              <a:avLst/>
            </a:prstGeom>
            <a:noFill/>
          </p:spPr>
          <p:txBody>
            <a:bodyPr wrap="none" rtlCol="0">
              <a:spAutoFit/>
            </a:bodyPr>
            <a:lstStyle/>
            <a:p>
              <a:pPr algn="l"/>
              <a:r>
                <a:rPr lang="de-DE" sz="2480" b="1" spc="0" baseline="0">
                  <a:solidFill>
                    <a:srgbClr val="000000"/>
                  </a:solidFill>
                  <a:latin typeface="Arial"/>
                  <a:cs typeface="Arial"/>
                  <a:sym typeface="Arial"/>
                  <a:rtl val="0"/>
                </a:rPr>
                <a:t>At</a:t>
              </a:r>
            </a:p>
          </p:txBody>
        </p:sp>
        <p:sp>
          <p:nvSpPr>
            <p:cNvPr id="105" name="Textfeld 104">
              <a:extLst>
                <a:ext uri="{FF2B5EF4-FFF2-40B4-BE49-F238E27FC236}">
                  <a16:creationId xmlns:a16="http://schemas.microsoft.com/office/drawing/2014/main" id="{35AB8C86-AC65-49FE-9E79-FFD7A0453A9D}"/>
                </a:ext>
              </a:extLst>
            </p:cNvPr>
            <p:cNvSpPr txBox="1"/>
            <p:nvPr/>
          </p:nvSpPr>
          <p:spPr>
            <a:xfrm>
              <a:off x="6709570" y="2261590"/>
              <a:ext cx="543739" cy="247760"/>
            </a:xfrm>
            <a:prstGeom prst="rect">
              <a:avLst/>
            </a:prstGeom>
            <a:noFill/>
          </p:spPr>
          <p:txBody>
            <a:bodyPr wrap="none" rtlCol="0">
              <a:spAutoFit/>
            </a:bodyPr>
            <a:lstStyle/>
            <a:p>
              <a:pPr algn="l"/>
              <a:r>
                <a:rPr lang="de-DE" sz="1010" b="1" spc="0" baseline="0" dirty="0">
                  <a:solidFill>
                    <a:srgbClr val="000000"/>
                  </a:solidFill>
                  <a:latin typeface="Arial"/>
                  <a:cs typeface="Arial"/>
                  <a:sym typeface="Arial"/>
                  <a:rtl val="0"/>
                </a:rPr>
                <a:t>7.214 </a:t>
              </a:r>
            </a:p>
          </p:txBody>
        </p:sp>
        <p:sp>
          <p:nvSpPr>
            <p:cNvPr id="106" name="Textfeld 105">
              <a:extLst>
                <a:ext uri="{FF2B5EF4-FFF2-40B4-BE49-F238E27FC236}">
                  <a16:creationId xmlns:a16="http://schemas.microsoft.com/office/drawing/2014/main" id="{95206C38-E4FF-4AC6-A9C5-554B9B8677AD}"/>
                </a:ext>
              </a:extLst>
            </p:cNvPr>
            <p:cNvSpPr txBox="1"/>
            <p:nvPr/>
          </p:nvSpPr>
          <p:spPr>
            <a:xfrm>
              <a:off x="7059475" y="2261590"/>
              <a:ext cx="252861"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h</a:t>
              </a:r>
            </a:p>
          </p:txBody>
        </p:sp>
        <p:sp>
          <p:nvSpPr>
            <p:cNvPr id="107" name="Freihandform: Form 106">
              <a:extLst>
                <a:ext uri="{FF2B5EF4-FFF2-40B4-BE49-F238E27FC236}">
                  <a16:creationId xmlns:a16="http://schemas.microsoft.com/office/drawing/2014/main" id="{346A0996-91C7-484D-A079-26699F30CFD1}"/>
                </a:ext>
              </a:extLst>
            </p:cNvPr>
            <p:cNvSpPr/>
            <p:nvPr/>
          </p:nvSpPr>
          <p:spPr>
            <a:xfrm>
              <a:off x="6081497" y="2282707"/>
              <a:ext cx="156971" cy="117911"/>
            </a:xfrm>
            <a:custGeom>
              <a:avLst/>
              <a:gdLst>
                <a:gd name="connsiteX0" fmla="*/ 65688 w 156971"/>
                <a:gd name="connsiteY0" fmla="*/ 111501 h 117911"/>
                <a:gd name="connsiteX1" fmla="*/ 65506 w 156971"/>
                <a:gd name="connsiteY1" fmla="*/ 114372 h 117911"/>
                <a:gd name="connsiteX2" fmla="*/ 64868 w 156971"/>
                <a:gd name="connsiteY2" fmla="*/ 116422 h 117911"/>
                <a:gd name="connsiteX3" fmla="*/ 63820 w 156971"/>
                <a:gd name="connsiteY3" fmla="*/ 117607 h 117911"/>
                <a:gd name="connsiteX4" fmla="*/ 62499 w 156971"/>
                <a:gd name="connsiteY4" fmla="*/ 117971 h 117911"/>
                <a:gd name="connsiteX5" fmla="*/ 5913 w 156971"/>
                <a:gd name="connsiteY5" fmla="*/ 117971 h 117911"/>
                <a:gd name="connsiteX6" fmla="*/ 1949 w 156971"/>
                <a:gd name="connsiteY6" fmla="*/ 116559 h 117911"/>
                <a:gd name="connsiteX7" fmla="*/ 81 w 156971"/>
                <a:gd name="connsiteY7" fmla="*/ 111593 h 117911"/>
                <a:gd name="connsiteX8" fmla="*/ 81 w 156971"/>
                <a:gd name="connsiteY8" fmla="*/ 6439 h 117911"/>
                <a:gd name="connsiteX9" fmla="*/ 1949 w 156971"/>
                <a:gd name="connsiteY9" fmla="*/ 1473 h 117911"/>
                <a:gd name="connsiteX10" fmla="*/ 5913 w 156971"/>
                <a:gd name="connsiteY10" fmla="*/ 60 h 117911"/>
                <a:gd name="connsiteX11" fmla="*/ 61861 w 156971"/>
                <a:gd name="connsiteY11" fmla="*/ 60 h 117911"/>
                <a:gd name="connsiteX12" fmla="*/ 63182 w 156971"/>
                <a:gd name="connsiteY12" fmla="*/ 425 h 117911"/>
                <a:gd name="connsiteX13" fmla="*/ 64139 w 156971"/>
                <a:gd name="connsiteY13" fmla="*/ 1609 h 117911"/>
                <a:gd name="connsiteX14" fmla="*/ 64732 w 156971"/>
                <a:gd name="connsiteY14" fmla="*/ 3660 h 117911"/>
                <a:gd name="connsiteX15" fmla="*/ 64959 w 156971"/>
                <a:gd name="connsiteY15" fmla="*/ 6712 h 117911"/>
                <a:gd name="connsiteX16" fmla="*/ 64732 w 156971"/>
                <a:gd name="connsiteY16" fmla="*/ 9582 h 117911"/>
                <a:gd name="connsiteX17" fmla="*/ 64139 w 156971"/>
                <a:gd name="connsiteY17" fmla="*/ 11587 h 117911"/>
                <a:gd name="connsiteX18" fmla="*/ 63182 w 156971"/>
                <a:gd name="connsiteY18" fmla="*/ 12726 h 117911"/>
                <a:gd name="connsiteX19" fmla="*/ 61861 w 156971"/>
                <a:gd name="connsiteY19" fmla="*/ 13091 h 117911"/>
                <a:gd name="connsiteX20" fmla="*/ 15754 w 156971"/>
                <a:gd name="connsiteY20" fmla="*/ 13091 h 117911"/>
                <a:gd name="connsiteX21" fmla="*/ 15754 w 156971"/>
                <a:gd name="connsiteY21" fmla="*/ 50086 h 117911"/>
                <a:gd name="connsiteX22" fmla="*/ 55300 w 156971"/>
                <a:gd name="connsiteY22" fmla="*/ 50086 h 117911"/>
                <a:gd name="connsiteX23" fmla="*/ 56622 w 156971"/>
                <a:gd name="connsiteY23" fmla="*/ 50496 h 117911"/>
                <a:gd name="connsiteX24" fmla="*/ 57624 w 156971"/>
                <a:gd name="connsiteY24" fmla="*/ 51635 h 117911"/>
                <a:gd name="connsiteX25" fmla="*/ 58216 w 156971"/>
                <a:gd name="connsiteY25" fmla="*/ 53640 h 117911"/>
                <a:gd name="connsiteX26" fmla="*/ 58399 w 156971"/>
                <a:gd name="connsiteY26" fmla="*/ 56647 h 117911"/>
                <a:gd name="connsiteX27" fmla="*/ 58216 w 156971"/>
                <a:gd name="connsiteY27" fmla="*/ 59471 h 117911"/>
                <a:gd name="connsiteX28" fmla="*/ 57624 w 156971"/>
                <a:gd name="connsiteY28" fmla="*/ 61385 h 117911"/>
                <a:gd name="connsiteX29" fmla="*/ 56622 w 156971"/>
                <a:gd name="connsiteY29" fmla="*/ 62433 h 117911"/>
                <a:gd name="connsiteX30" fmla="*/ 55300 w 156971"/>
                <a:gd name="connsiteY30" fmla="*/ 62752 h 117911"/>
                <a:gd name="connsiteX31" fmla="*/ 15754 w 156971"/>
                <a:gd name="connsiteY31" fmla="*/ 62752 h 117911"/>
                <a:gd name="connsiteX32" fmla="*/ 15754 w 156971"/>
                <a:gd name="connsiteY32" fmla="*/ 104941 h 117911"/>
                <a:gd name="connsiteX33" fmla="*/ 62499 w 156971"/>
                <a:gd name="connsiteY33" fmla="*/ 104941 h 117911"/>
                <a:gd name="connsiteX34" fmla="*/ 63820 w 156971"/>
                <a:gd name="connsiteY34" fmla="*/ 105305 h 117911"/>
                <a:gd name="connsiteX35" fmla="*/ 64868 w 156971"/>
                <a:gd name="connsiteY35" fmla="*/ 106444 h 117911"/>
                <a:gd name="connsiteX36" fmla="*/ 65506 w 156971"/>
                <a:gd name="connsiteY36" fmla="*/ 108449 h 117911"/>
                <a:gd name="connsiteX37" fmla="*/ 65688 w 156971"/>
                <a:gd name="connsiteY37" fmla="*/ 111501 h 117911"/>
                <a:gd name="connsiteX38" fmla="*/ 157053 w 156971"/>
                <a:gd name="connsiteY38" fmla="*/ 111501 h 117911"/>
                <a:gd name="connsiteX39" fmla="*/ 156871 w 156971"/>
                <a:gd name="connsiteY39" fmla="*/ 114372 h 117911"/>
                <a:gd name="connsiteX40" fmla="*/ 156233 w 156971"/>
                <a:gd name="connsiteY40" fmla="*/ 116422 h 117911"/>
                <a:gd name="connsiteX41" fmla="*/ 155184 w 156971"/>
                <a:gd name="connsiteY41" fmla="*/ 117607 h 117911"/>
                <a:gd name="connsiteX42" fmla="*/ 153863 w 156971"/>
                <a:gd name="connsiteY42" fmla="*/ 117971 h 117911"/>
                <a:gd name="connsiteX43" fmla="*/ 97277 w 156971"/>
                <a:gd name="connsiteY43" fmla="*/ 117971 h 117911"/>
                <a:gd name="connsiteX44" fmla="*/ 93313 w 156971"/>
                <a:gd name="connsiteY44" fmla="*/ 116559 h 117911"/>
                <a:gd name="connsiteX45" fmla="*/ 91445 w 156971"/>
                <a:gd name="connsiteY45" fmla="*/ 111593 h 117911"/>
                <a:gd name="connsiteX46" fmla="*/ 91445 w 156971"/>
                <a:gd name="connsiteY46" fmla="*/ 6439 h 117911"/>
                <a:gd name="connsiteX47" fmla="*/ 93313 w 156971"/>
                <a:gd name="connsiteY47" fmla="*/ 1473 h 117911"/>
                <a:gd name="connsiteX48" fmla="*/ 97277 w 156971"/>
                <a:gd name="connsiteY48" fmla="*/ 60 h 117911"/>
                <a:gd name="connsiteX49" fmla="*/ 153226 w 156971"/>
                <a:gd name="connsiteY49" fmla="*/ 60 h 117911"/>
                <a:gd name="connsiteX50" fmla="*/ 154546 w 156971"/>
                <a:gd name="connsiteY50" fmla="*/ 425 h 117911"/>
                <a:gd name="connsiteX51" fmla="*/ 155504 w 156971"/>
                <a:gd name="connsiteY51" fmla="*/ 1609 h 117911"/>
                <a:gd name="connsiteX52" fmla="*/ 156096 w 156971"/>
                <a:gd name="connsiteY52" fmla="*/ 3660 h 117911"/>
                <a:gd name="connsiteX53" fmla="*/ 156324 w 156971"/>
                <a:gd name="connsiteY53" fmla="*/ 6712 h 117911"/>
                <a:gd name="connsiteX54" fmla="*/ 156096 w 156971"/>
                <a:gd name="connsiteY54" fmla="*/ 9582 h 117911"/>
                <a:gd name="connsiteX55" fmla="*/ 155504 w 156971"/>
                <a:gd name="connsiteY55" fmla="*/ 11587 h 117911"/>
                <a:gd name="connsiteX56" fmla="*/ 154546 w 156971"/>
                <a:gd name="connsiteY56" fmla="*/ 12726 h 117911"/>
                <a:gd name="connsiteX57" fmla="*/ 153226 w 156971"/>
                <a:gd name="connsiteY57" fmla="*/ 13091 h 117911"/>
                <a:gd name="connsiteX58" fmla="*/ 107118 w 156971"/>
                <a:gd name="connsiteY58" fmla="*/ 13091 h 117911"/>
                <a:gd name="connsiteX59" fmla="*/ 107118 w 156971"/>
                <a:gd name="connsiteY59" fmla="*/ 50086 h 117911"/>
                <a:gd name="connsiteX60" fmla="*/ 146665 w 156971"/>
                <a:gd name="connsiteY60" fmla="*/ 50086 h 117911"/>
                <a:gd name="connsiteX61" fmla="*/ 147985 w 156971"/>
                <a:gd name="connsiteY61" fmla="*/ 50496 h 117911"/>
                <a:gd name="connsiteX62" fmla="*/ 148988 w 156971"/>
                <a:gd name="connsiteY62" fmla="*/ 51635 h 117911"/>
                <a:gd name="connsiteX63" fmla="*/ 149581 w 156971"/>
                <a:gd name="connsiteY63" fmla="*/ 53640 h 117911"/>
                <a:gd name="connsiteX64" fmla="*/ 149763 w 156971"/>
                <a:gd name="connsiteY64" fmla="*/ 56647 h 117911"/>
                <a:gd name="connsiteX65" fmla="*/ 149581 w 156971"/>
                <a:gd name="connsiteY65" fmla="*/ 59471 h 117911"/>
                <a:gd name="connsiteX66" fmla="*/ 148988 w 156971"/>
                <a:gd name="connsiteY66" fmla="*/ 61385 h 117911"/>
                <a:gd name="connsiteX67" fmla="*/ 147985 w 156971"/>
                <a:gd name="connsiteY67" fmla="*/ 62433 h 117911"/>
                <a:gd name="connsiteX68" fmla="*/ 146665 w 156971"/>
                <a:gd name="connsiteY68" fmla="*/ 62752 h 117911"/>
                <a:gd name="connsiteX69" fmla="*/ 107118 w 156971"/>
                <a:gd name="connsiteY69" fmla="*/ 62752 h 117911"/>
                <a:gd name="connsiteX70" fmla="*/ 107118 w 156971"/>
                <a:gd name="connsiteY70" fmla="*/ 104941 h 117911"/>
                <a:gd name="connsiteX71" fmla="*/ 153863 w 156971"/>
                <a:gd name="connsiteY71" fmla="*/ 104941 h 117911"/>
                <a:gd name="connsiteX72" fmla="*/ 155184 w 156971"/>
                <a:gd name="connsiteY72" fmla="*/ 105305 h 117911"/>
                <a:gd name="connsiteX73" fmla="*/ 156233 w 156971"/>
                <a:gd name="connsiteY73" fmla="*/ 106444 h 117911"/>
                <a:gd name="connsiteX74" fmla="*/ 156871 w 156971"/>
                <a:gd name="connsiteY74" fmla="*/ 108449 h 117911"/>
                <a:gd name="connsiteX75" fmla="*/ 157053 w 156971"/>
                <a:gd name="connsiteY75" fmla="*/ 111501 h 11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56971" h="117911">
                  <a:moveTo>
                    <a:pt x="65688" y="111501"/>
                  </a:moveTo>
                  <a:cubicBezTo>
                    <a:pt x="65688" y="112595"/>
                    <a:pt x="65627" y="113552"/>
                    <a:pt x="65506" y="114372"/>
                  </a:cubicBezTo>
                  <a:cubicBezTo>
                    <a:pt x="65385" y="115192"/>
                    <a:pt x="65172" y="115875"/>
                    <a:pt x="64868" y="116422"/>
                  </a:cubicBezTo>
                  <a:cubicBezTo>
                    <a:pt x="64564" y="116969"/>
                    <a:pt x="64215" y="117364"/>
                    <a:pt x="63820" y="117607"/>
                  </a:cubicBezTo>
                  <a:cubicBezTo>
                    <a:pt x="63425" y="117850"/>
                    <a:pt x="62985" y="117971"/>
                    <a:pt x="62499" y="117971"/>
                  </a:cubicBezTo>
                  <a:lnTo>
                    <a:pt x="5913" y="117971"/>
                  </a:lnTo>
                  <a:cubicBezTo>
                    <a:pt x="4516" y="117971"/>
                    <a:pt x="3194" y="117500"/>
                    <a:pt x="1949" y="116559"/>
                  </a:cubicBezTo>
                  <a:cubicBezTo>
                    <a:pt x="704" y="115617"/>
                    <a:pt x="81" y="113962"/>
                    <a:pt x="81" y="111593"/>
                  </a:cubicBezTo>
                  <a:lnTo>
                    <a:pt x="81" y="6439"/>
                  </a:lnTo>
                  <a:cubicBezTo>
                    <a:pt x="81" y="4070"/>
                    <a:pt x="704" y="2414"/>
                    <a:pt x="1949" y="1473"/>
                  </a:cubicBezTo>
                  <a:cubicBezTo>
                    <a:pt x="3194" y="531"/>
                    <a:pt x="4516" y="60"/>
                    <a:pt x="5913" y="60"/>
                  </a:cubicBezTo>
                  <a:lnTo>
                    <a:pt x="61861" y="60"/>
                  </a:lnTo>
                  <a:cubicBezTo>
                    <a:pt x="62347" y="60"/>
                    <a:pt x="62788" y="181"/>
                    <a:pt x="63182" y="425"/>
                  </a:cubicBezTo>
                  <a:cubicBezTo>
                    <a:pt x="63577" y="668"/>
                    <a:pt x="63896" y="1063"/>
                    <a:pt x="64139" y="1609"/>
                  </a:cubicBezTo>
                  <a:cubicBezTo>
                    <a:pt x="64382" y="2156"/>
                    <a:pt x="64580" y="2840"/>
                    <a:pt x="64732" y="3660"/>
                  </a:cubicBezTo>
                  <a:cubicBezTo>
                    <a:pt x="64883" y="4480"/>
                    <a:pt x="64959" y="5497"/>
                    <a:pt x="64959" y="6712"/>
                  </a:cubicBezTo>
                  <a:cubicBezTo>
                    <a:pt x="64959" y="7806"/>
                    <a:pt x="64883" y="8762"/>
                    <a:pt x="64732" y="9582"/>
                  </a:cubicBezTo>
                  <a:cubicBezTo>
                    <a:pt x="64580" y="10402"/>
                    <a:pt x="64382" y="11071"/>
                    <a:pt x="64139" y="11587"/>
                  </a:cubicBezTo>
                  <a:cubicBezTo>
                    <a:pt x="63896" y="12103"/>
                    <a:pt x="63577" y="12483"/>
                    <a:pt x="63182" y="12726"/>
                  </a:cubicBezTo>
                  <a:cubicBezTo>
                    <a:pt x="62788" y="12969"/>
                    <a:pt x="62347" y="13091"/>
                    <a:pt x="61861" y="13091"/>
                  </a:cubicBezTo>
                  <a:lnTo>
                    <a:pt x="15754" y="13091"/>
                  </a:lnTo>
                  <a:lnTo>
                    <a:pt x="15754" y="50086"/>
                  </a:lnTo>
                  <a:lnTo>
                    <a:pt x="55300" y="50086"/>
                  </a:lnTo>
                  <a:cubicBezTo>
                    <a:pt x="55786" y="50086"/>
                    <a:pt x="56227" y="50223"/>
                    <a:pt x="56622" y="50496"/>
                  </a:cubicBezTo>
                  <a:cubicBezTo>
                    <a:pt x="57017" y="50769"/>
                    <a:pt x="57351" y="51149"/>
                    <a:pt x="57624" y="51635"/>
                  </a:cubicBezTo>
                  <a:cubicBezTo>
                    <a:pt x="57897" y="52121"/>
                    <a:pt x="58095" y="52789"/>
                    <a:pt x="58216" y="53640"/>
                  </a:cubicBezTo>
                  <a:cubicBezTo>
                    <a:pt x="58338" y="54490"/>
                    <a:pt x="58399" y="55492"/>
                    <a:pt x="58399" y="56647"/>
                  </a:cubicBezTo>
                  <a:cubicBezTo>
                    <a:pt x="58399" y="57740"/>
                    <a:pt x="58338" y="58682"/>
                    <a:pt x="58216" y="59471"/>
                  </a:cubicBezTo>
                  <a:cubicBezTo>
                    <a:pt x="58095" y="60261"/>
                    <a:pt x="57897" y="60899"/>
                    <a:pt x="57624" y="61385"/>
                  </a:cubicBezTo>
                  <a:cubicBezTo>
                    <a:pt x="57351" y="61871"/>
                    <a:pt x="57017" y="62220"/>
                    <a:pt x="56622" y="62433"/>
                  </a:cubicBezTo>
                  <a:cubicBezTo>
                    <a:pt x="56227" y="62645"/>
                    <a:pt x="55786" y="62752"/>
                    <a:pt x="55300" y="62752"/>
                  </a:cubicBezTo>
                  <a:lnTo>
                    <a:pt x="15754" y="62752"/>
                  </a:lnTo>
                  <a:lnTo>
                    <a:pt x="15754" y="104941"/>
                  </a:lnTo>
                  <a:lnTo>
                    <a:pt x="62499" y="104941"/>
                  </a:lnTo>
                  <a:cubicBezTo>
                    <a:pt x="62985" y="104941"/>
                    <a:pt x="63425" y="105062"/>
                    <a:pt x="63820" y="105305"/>
                  </a:cubicBezTo>
                  <a:cubicBezTo>
                    <a:pt x="64215" y="105548"/>
                    <a:pt x="64564" y="105928"/>
                    <a:pt x="64868" y="106444"/>
                  </a:cubicBezTo>
                  <a:cubicBezTo>
                    <a:pt x="65172" y="106961"/>
                    <a:pt x="65385" y="107629"/>
                    <a:pt x="65506" y="108449"/>
                  </a:cubicBezTo>
                  <a:cubicBezTo>
                    <a:pt x="65627" y="109269"/>
                    <a:pt x="65688" y="110286"/>
                    <a:pt x="65688" y="111501"/>
                  </a:cubicBezTo>
                  <a:close/>
                  <a:moveTo>
                    <a:pt x="157053" y="111501"/>
                  </a:moveTo>
                  <a:cubicBezTo>
                    <a:pt x="157053" y="112595"/>
                    <a:pt x="156992" y="113552"/>
                    <a:pt x="156871" y="114372"/>
                  </a:cubicBezTo>
                  <a:cubicBezTo>
                    <a:pt x="156748" y="115192"/>
                    <a:pt x="156536" y="115875"/>
                    <a:pt x="156233" y="116422"/>
                  </a:cubicBezTo>
                  <a:cubicBezTo>
                    <a:pt x="155928" y="116969"/>
                    <a:pt x="155579" y="117364"/>
                    <a:pt x="155184" y="117607"/>
                  </a:cubicBezTo>
                  <a:cubicBezTo>
                    <a:pt x="154790" y="117850"/>
                    <a:pt x="154349" y="117971"/>
                    <a:pt x="153863" y="117971"/>
                  </a:cubicBezTo>
                  <a:lnTo>
                    <a:pt x="97277" y="117971"/>
                  </a:lnTo>
                  <a:cubicBezTo>
                    <a:pt x="95880" y="117971"/>
                    <a:pt x="94558" y="117500"/>
                    <a:pt x="93313" y="116559"/>
                  </a:cubicBezTo>
                  <a:cubicBezTo>
                    <a:pt x="92068" y="115617"/>
                    <a:pt x="91445" y="113962"/>
                    <a:pt x="91445" y="111593"/>
                  </a:cubicBezTo>
                  <a:lnTo>
                    <a:pt x="91445" y="6439"/>
                  </a:lnTo>
                  <a:cubicBezTo>
                    <a:pt x="91445" y="4070"/>
                    <a:pt x="92068" y="2414"/>
                    <a:pt x="93313" y="1473"/>
                  </a:cubicBezTo>
                  <a:cubicBezTo>
                    <a:pt x="94558" y="531"/>
                    <a:pt x="95880" y="60"/>
                    <a:pt x="97277" y="60"/>
                  </a:cubicBezTo>
                  <a:lnTo>
                    <a:pt x="153226" y="60"/>
                  </a:lnTo>
                  <a:cubicBezTo>
                    <a:pt x="153711" y="60"/>
                    <a:pt x="154152" y="181"/>
                    <a:pt x="154546" y="425"/>
                  </a:cubicBezTo>
                  <a:cubicBezTo>
                    <a:pt x="154941" y="668"/>
                    <a:pt x="155260" y="1063"/>
                    <a:pt x="155504" y="1609"/>
                  </a:cubicBezTo>
                  <a:cubicBezTo>
                    <a:pt x="155746" y="2156"/>
                    <a:pt x="155943" y="2840"/>
                    <a:pt x="156096" y="3660"/>
                  </a:cubicBezTo>
                  <a:cubicBezTo>
                    <a:pt x="156248" y="4480"/>
                    <a:pt x="156324" y="5497"/>
                    <a:pt x="156324" y="6712"/>
                  </a:cubicBezTo>
                  <a:cubicBezTo>
                    <a:pt x="156324" y="7806"/>
                    <a:pt x="156248" y="8762"/>
                    <a:pt x="156096" y="9582"/>
                  </a:cubicBezTo>
                  <a:cubicBezTo>
                    <a:pt x="155943" y="10402"/>
                    <a:pt x="155746" y="11071"/>
                    <a:pt x="155504" y="11587"/>
                  </a:cubicBezTo>
                  <a:cubicBezTo>
                    <a:pt x="155260" y="12103"/>
                    <a:pt x="154941" y="12483"/>
                    <a:pt x="154546" y="12726"/>
                  </a:cubicBezTo>
                  <a:cubicBezTo>
                    <a:pt x="154152" y="12969"/>
                    <a:pt x="153711" y="13091"/>
                    <a:pt x="153226" y="13091"/>
                  </a:cubicBezTo>
                  <a:lnTo>
                    <a:pt x="107118" y="13091"/>
                  </a:lnTo>
                  <a:lnTo>
                    <a:pt x="107118" y="50086"/>
                  </a:lnTo>
                  <a:lnTo>
                    <a:pt x="146665" y="50086"/>
                  </a:lnTo>
                  <a:cubicBezTo>
                    <a:pt x="147150" y="50086"/>
                    <a:pt x="147591" y="50223"/>
                    <a:pt x="147985" y="50496"/>
                  </a:cubicBezTo>
                  <a:cubicBezTo>
                    <a:pt x="148381" y="50769"/>
                    <a:pt x="148714" y="51149"/>
                    <a:pt x="148988" y="51635"/>
                  </a:cubicBezTo>
                  <a:cubicBezTo>
                    <a:pt x="149261" y="52121"/>
                    <a:pt x="149458" y="52789"/>
                    <a:pt x="149581" y="53640"/>
                  </a:cubicBezTo>
                  <a:cubicBezTo>
                    <a:pt x="149702" y="54490"/>
                    <a:pt x="149763" y="55492"/>
                    <a:pt x="149763" y="56647"/>
                  </a:cubicBezTo>
                  <a:cubicBezTo>
                    <a:pt x="149763" y="57740"/>
                    <a:pt x="149702" y="58682"/>
                    <a:pt x="149581" y="59471"/>
                  </a:cubicBezTo>
                  <a:cubicBezTo>
                    <a:pt x="149458" y="60261"/>
                    <a:pt x="149261" y="60899"/>
                    <a:pt x="148988" y="61385"/>
                  </a:cubicBezTo>
                  <a:cubicBezTo>
                    <a:pt x="148714" y="61871"/>
                    <a:pt x="148381" y="62220"/>
                    <a:pt x="147985" y="62433"/>
                  </a:cubicBezTo>
                  <a:cubicBezTo>
                    <a:pt x="147591" y="62645"/>
                    <a:pt x="147150" y="62752"/>
                    <a:pt x="146665" y="62752"/>
                  </a:cubicBezTo>
                  <a:lnTo>
                    <a:pt x="107118" y="62752"/>
                  </a:lnTo>
                  <a:lnTo>
                    <a:pt x="107118" y="104941"/>
                  </a:lnTo>
                  <a:lnTo>
                    <a:pt x="153863" y="104941"/>
                  </a:lnTo>
                  <a:cubicBezTo>
                    <a:pt x="154349" y="104941"/>
                    <a:pt x="154790" y="105062"/>
                    <a:pt x="155184" y="105305"/>
                  </a:cubicBezTo>
                  <a:cubicBezTo>
                    <a:pt x="155579" y="105548"/>
                    <a:pt x="155928" y="105928"/>
                    <a:pt x="156233" y="106444"/>
                  </a:cubicBezTo>
                  <a:cubicBezTo>
                    <a:pt x="156536" y="106961"/>
                    <a:pt x="156748" y="107629"/>
                    <a:pt x="156871" y="108449"/>
                  </a:cubicBezTo>
                  <a:cubicBezTo>
                    <a:pt x="156992" y="109269"/>
                    <a:pt x="157053" y="110286"/>
                    <a:pt x="157053" y="111501"/>
                  </a:cubicBezTo>
                  <a:close/>
                </a:path>
              </a:pathLst>
            </a:custGeom>
            <a:solidFill>
              <a:srgbClr val="548235"/>
            </a:solidFill>
            <a:ln w="11622" cap="flat">
              <a:solidFill>
                <a:srgbClr val="69BE28"/>
              </a:solidFill>
              <a:prstDash val="solid"/>
              <a:miter/>
            </a:ln>
          </p:spPr>
          <p:txBody>
            <a:bodyPr rtlCol="0" anchor="ctr"/>
            <a:lstStyle/>
            <a:p>
              <a:endParaRPr lang="de-DE">
                <a:solidFill>
                  <a:srgbClr val="92D050"/>
                </a:solidFill>
              </a:endParaRPr>
            </a:p>
          </p:txBody>
        </p:sp>
        <p:sp>
          <p:nvSpPr>
            <p:cNvPr id="109" name="Textfeld 108">
              <a:extLst>
                <a:ext uri="{FF2B5EF4-FFF2-40B4-BE49-F238E27FC236}">
                  <a16:creationId xmlns:a16="http://schemas.microsoft.com/office/drawing/2014/main" id="{FE756905-FB59-49E6-B54E-64C5F50ED705}"/>
                </a:ext>
              </a:extLst>
            </p:cNvPr>
            <p:cNvSpPr txBox="1"/>
            <p:nvPr/>
          </p:nvSpPr>
          <p:spPr>
            <a:xfrm>
              <a:off x="5897354" y="1830040"/>
              <a:ext cx="442750"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58,2 </a:t>
              </a:r>
            </a:p>
          </p:txBody>
        </p:sp>
        <p:sp>
          <p:nvSpPr>
            <p:cNvPr id="110" name="Textfeld 109">
              <a:extLst>
                <a:ext uri="{FF2B5EF4-FFF2-40B4-BE49-F238E27FC236}">
                  <a16:creationId xmlns:a16="http://schemas.microsoft.com/office/drawing/2014/main" id="{DB8F5EDB-4987-494F-90A3-71CCF4896F84}"/>
                </a:ext>
              </a:extLst>
            </p:cNvPr>
            <p:cNvSpPr txBox="1"/>
            <p:nvPr/>
          </p:nvSpPr>
          <p:spPr>
            <a:xfrm>
              <a:off x="6142287" y="1830040"/>
              <a:ext cx="277640" cy="247760"/>
            </a:xfrm>
            <a:prstGeom prst="rect">
              <a:avLst/>
            </a:prstGeom>
            <a:noFill/>
          </p:spPr>
          <p:txBody>
            <a:bodyPr wrap="none" rtlCol="0">
              <a:spAutoFit/>
            </a:bodyPr>
            <a:lstStyle/>
            <a:p>
              <a:pPr algn="l"/>
              <a:r>
                <a:rPr lang="de-DE" sz="1010" spc="0" baseline="0">
                  <a:latin typeface="Calibri"/>
                  <a:ea typeface="Calibri"/>
                  <a:cs typeface="Calibri"/>
                  <a:sym typeface="Calibri"/>
                  <a:rtl val="0"/>
                </a:rPr>
                <a:t>%</a:t>
              </a:r>
            </a:p>
          </p:txBody>
        </p:sp>
        <p:sp>
          <p:nvSpPr>
            <p:cNvPr id="111" name="Textfeld 110">
              <a:extLst>
                <a:ext uri="{FF2B5EF4-FFF2-40B4-BE49-F238E27FC236}">
                  <a16:creationId xmlns:a16="http://schemas.microsoft.com/office/drawing/2014/main" id="{9B684DB5-7260-49C1-9979-3B11BED220CA}"/>
                </a:ext>
              </a:extLst>
            </p:cNvPr>
            <p:cNvSpPr txBox="1"/>
            <p:nvPr/>
          </p:nvSpPr>
          <p:spPr>
            <a:xfrm>
              <a:off x="5791449" y="1981666"/>
              <a:ext cx="508473"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0.785 </a:t>
              </a:r>
            </a:p>
          </p:txBody>
        </p:sp>
        <p:sp>
          <p:nvSpPr>
            <p:cNvPr id="112" name="Textfeld 111">
              <a:extLst>
                <a:ext uri="{FF2B5EF4-FFF2-40B4-BE49-F238E27FC236}">
                  <a16:creationId xmlns:a16="http://schemas.microsoft.com/office/drawing/2014/main" id="{74313D8E-CD05-41A7-9842-8871FDCEA258}"/>
                </a:ext>
              </a:extLst>
            </p:cNvPr>
            <p:cNvSpPr txBox="1"/>
            <p:nvPr/>
          </p:nvSpPr>
          <p:spPr>
            <a:xfrm>
              <a:off x="6098588" y="1981666"/>
              <a:ext cx="433132" cy="247760"/>
            </a:xfrm>
            <a:prstGeom prst="rect">
              <a:avLst/>
            </a:prstGeom>
            <a:noFill/>
          </p:spPr>
          <p:txBody>
            <a:bodyPr wrap="none" rtlCol="0">
              <a:spAutoFit/>
            </a:bodyPr>
            <a:lstStyle/>
            <a:p>
              <a:pPr algn="l"/>
              <a:r>
                <a:rPr lang="de-DE" sz="1010" spc="0" baseline="0">
                  <a:latin typeface="Calibri"/>
                  <a:ea typeface="Calibri"/>
                  <a:cs typeface="Calibri"/>
                  <a:sym typeface="Calibri"/>
                  <a:rtl val="0"/>
                </a:rPr>
                <a:t>MeV</a:t>
              </a:r>
            </a:p>
          </p:txBody>
        </p:sp>
        <p:sp>
          <p:nvSpPr>
            <p:cNvPr id="114" name="Freihandform: Form 113">
              <a:extLst>
                <a:ext uri="{FF2B5EF4-FFF2-40B4-BE49-F238E27FC236}">
                  <a16:creationId xmlns:a16="http://schemas.microsoft.com/office/drawing/2014/main" id="{C59F3428-A138-4084-8C91-B2ECF29EE1C3}"/>
                </a:ext>
              </a:extLst>
            </p:cNvPr>
            <p:cNvSpPr/>
            <p:nvPr/>
          </p:nvSpPr>
          <p:spPr>
            <a:xfrm>
              <a:off x="6572634" y="3246222"/>
              <a:ext cx="909753" cy="711473"/>
            </a:xfrm>
            <a:custGeom>
              <a:avLst/>
              <a:gdLst>
                <a:gd name="connsiteX0" fmla="*/ -317 w 909753"/>
                <a:gd name="connsiteY0" fmla="*/ 118394 h 711473"/>
                <a:gd name="connsiteX1" fmla="*/ 118266 w 909753"/>
                <a:gd name="connsiteY1" fmla="*/ -189 h 711473"/>
                <a:gd name="connsiteX2" fmla="*/ 790854 w 909753"/>
                <a:gd name="connsiteY2" fmla="*/ -189 h 711473"/>
                <a:gd name="connsiteX3" fmla="*/ 909436 w 909753"/>
                <a:gd name="connsiteY3" fmla="*/ 118394 h 711473"/>
                <a:gd name="connsiteX4" fmla="*/ 909436 w 909753"/>
                <a:gd name="connsiteY4" fmla="*/ 592702 h 711473"/>
                <a:gd name="connsiteX5" fmla="*/ 790854 w 909753"/>
                <a:gd name="connsiteY5" fmla="*/ 711285 h 711473"/>
                <a:gd name="connsiteX6" fmla="*/ 118266 w 909753"/>
                <a:gd name="connsiteY6" fmla="*/ 711285 h 711473"/>
                <a:gd name="connsiteX7" fmla="*/ -317 w 909753"/>
                <a:gd name="connsiteY7" fmla="*/ 592702 h 711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9753" h="711473">
                  <a:moveTo>
                    <a:pt x="-317" y="118394"/>
                  </a:moveTo>
                  <a:cubicBezTo>
                    <a:pt x="-317" y="52903"/>
                    <a:pt x="52775" y="-189"/>
                    <a:pt x="118266" y="-189"/>
                  </a:cubicBezTo>
                  <a:lnTo>
                    <a:pt x="790854" y="-189"/>
                  </a:lnTo>
                  <a:cubicBezTo>
                    <a:pt x="856344" y="-189"/>
                    <a:pt x="909436" y="52903"/>
                    <a:pt x="909436" y="118394"/>
                  </a:cubicBezTo>
                  <a:lnTo>
                    <a:pt x="909436" y="592702"/>
                  </a:lnTo>
                  <a:cubicBezTo>
                    <a:pt x="909436" y="658193"/>
                    <a:pt x="856344" y="711285"/>
                    <a:pt x="790854" y="711285"/>
                  </a:cubicBezTo>
                  <a:lnTo>
                    <a:pt x="118266" y="711285"/>
                  </a:lnTo>
                  <a:cubicBezTo>
                    <a:pt x="52775" y="711285"/>
                    <a:pt x="-317" y="658193"/>
                    <a:pt x="-317" y="592702"/>
                  </a:cubicBezTo>
                  <a:close/>
                </a:path>
              </a:pathLst>
            </a:custGeom>
            <a:solidFill>
              <a:srgbClr val="F2F2F2"/>
            </a:solidFill>
            <a:ln w="15496" cap="flat">
              <a:solidFill>
                <a:srgbClr val="A6A6A6"/>
              </a:solidFill>
              <a:prstDash val="solid"/>
              <a:miter/>
            </a:ln>
          </p:spPr>
          <p:txBody>
            <a:bodyPr rtlCol="0" anchor="ctr"/>
            <a:lstStyle/>
            <a:p>
              <a:endParaRPr lang="de-DE"/>
            </a:p>
          </p:txBody>
        </p:sp>
        <p:sp>
          <p:nvSpPr>
            <p:cNvPr id="115" name="Textfeld 114">
              <a:extLst>
                <a:ext uri="{FF2B5EF4-FFF2-40B4-BE49-F238E27FC236}">
                  <a16:creationId xmlns:a16="http://schemas.microsoft.com/office/drawing/2014/main" id="{2C0A89BA-2E8E-4FD8-BCEC-B07D09731190}"/>
                </a:ext>
              </a:extLst>
            </p:cNvPr>
            <p:cNvSpPr txBox="1"/>
            <p:nvPr/>
          </p:nvSpPr>
          <p:spPr>
            <a:xfrm>
              <a:off x="6602728" y="3287978"/>
              <a:ext cx="427813" cy="266392"/>
            </a:xfrm>
            <a:prstGeom prst="rect">
              <a:avLst/>
            </a:prstGeom>
            <a:noFill/>
          </p:spPr>
          <p:txBody>
            <a:bodyPr wrap="none" rtlCol="0">
              <a:spAutoFit/>
            </a:bodyPr>
            <a:lstStyle/>
            <a:p>
              <a:pPr algn="l"/>
              <a:r>
                <a:rPr lang="de-DE" sz="1194" b="1" spc="0" baseline="0">
                  <a:solidFill>
                    <a:srgbClr val="000000"/>
                  </a:solidFill>
                  <a:latin typeface="Arial"/>
                  <a:cs typeface="Arial"/>
                  <a:sym typeface="Arial"/>
                  <a:rtl val="0"/>
                </a:rPr>
                <a:t>207</a:t>
              </a:r>
            </a:p>
          </p:txBody>
        </p:sp>
        <p:sp>
          <p:nvSpPr>
            <p:cNvPr id="116" name="Textfeld 115">
              <a:extLst>
                <a:ext uri="{FF2B5EF4-FFF2-40B4-BE49-F238E27FC236}">
                  <a16:creationId xmlns:a16="http://schemas.microsoft.com/office/drawing/2014/main" id="{779729C4-7C4D-4294-9A19-7D9E06E90312}"/>
                </a:ext>
              </a:extLst>
            </p:cNvPr>
            <p:cNvSpPr txBox="1"/>
            <p:nvPr/>
          </p:nvSpPr>
          <p:spPr>
            <a:xfrm>
              <a:off x="6719363" y="3462931"/>
              <a:ext cx="322842" cy="231402"/>
            </a:xfrm>
            <a:prstGeom prst="rect">
              <a:avLst/>
            </a:prstGeom>
            <a:noFill/>
          </p:spPr>
          <p:txBody>
            <a:bodyPr wrap="none" rtlCol="0">
              <a:spAutoFit/>
            </a:bodyPr>
            <a:lstStyle/>
            <a:p>
              <a:pPr algn="l"/>
              <a:r>
                <a:rPr lang="de-DE" sz="1010" b="1" spc="0" baseline="0">
                  <a:solidFill>
                    <a:srgbClr val="000000"/>
                  </a:solidFill>
                  <a:latin typeface="Arial"/>
                  <a:cs typeface="Arial"/>
                  <a:sym typeface="Arial"/>
                  <a:rtl val="0"/>
                </a:rPr>
                <a:t>83</a:t>
              </a:r>
            </a:p>
          </p:txBody>
        </p:sp>
        <p:sp>
          <p:nvSpPr>
            <p:cNvPr id="117" name="Textfeld 116">
              <a:extLst>
                <a:ext uri="{FF2B5EF4-FFF2-40B4-BE49-F238E27FC236}">
                  <a16:creationId xmlns:a16="http://schemas.microsoft.com/office/drawing/2014/main" id="{45C2DB0E-22A8-46EA-9138-D8F0C54E9769}"/>
                </a:ext>
              </a:extLst>
            </p:cNvPr>
            <p:cNvSpPr txBox="1"/>
            <p:nvPr/>
          </p:nvSpPr>
          <p:spPr>
            <a:xfrm>
              <a:off x="6912719" y="3264651"/>
              <a:ext cx="462804" cy="441345"/>
            </a:xfrm>
            <a:prstGeom prst="rect">
              <a:avLst/>
            </a:prstGeom>
            <a:noFill/>
          </p:spPr>
          <p:txBody>
            <a:bodyPr wrap="none" rtlCol="0">
              <a:spAutoFit/>
            </a:bodyPr>
            <a:lstStyle/>
            <a:p>
              <a:pPr algn="l"/>
              <a:r>
                <a:rPr lang="de-DE" sz="2480" b="1" spc="0" baseline="0">
                  <a:solidFill>
                    <a:srgbClr val="000000"/>
                  </a:solidFill>
                  <a:latin typeface="Arial"/>
                  <a:cs typeface="Arial"/>
                  <a:sym typeface="Arial"/>
                  <a:rtl val="0"/>
                </a:rPr>
                <a:t>Bi</a:t>
              </a:r>
            </a:p>
          </p:txBody>
        </p:sp>
        <p:sp>
          <p:nvSpPr>
            <p:cNvPr id="118" name="Textfeld 117">
              <a:extLst>
                <a:ext uri="{FF2B5EF4-FFF2-40B4-BE49-F238E27FC236}">
                  <a16:creationId xmlns:a16="http://schemas.microsoft.com/office/drawing/2014/main" id="{A536D3ED-FD12-4401-8CA1-19562E77C9DE}"/>
                </a:ext>
              </a:extLst>
            </p:cNvPr>
            <p:cNvSpPr txBox="1"/>
            <p:nvPr/>
          </p:nvSpPr>
          <p:spPr>
            <a:xfrm>
              <a:off x="6718037" y="3684537"/>
              <a:ext cx="615874" cy="247760"/>
            </a:xfrm>
            <a:prstGeom prst="rect">
              <a:avLst/>
            </a:prstGeom>
            <a:noFill/>
          </p:spPr>
          <p:txBody>
            <a:bodyPr wrap="none" rtlCol="0">
              <a:spAutoFit/>
            </a:bodyPr>
            <a:lstStyle/>
            <a:p>
              <a:pPr algn="l"/>
              <a:r>
                <a:rPr lang="de-DE" sz="1010" b="1" spc="0" baseline="0" dirty="0">
                  <a:solidFill>
                    <a:srgbClr val="000000"/>
                  </a:solidFill>
                  <a:latin typeface="Arial"/>
                  <a:cs typeface="Arial"/>
                  <a:sym typeface="Arial"/>
                  <a:rtl val="0"/>
                </a:rPr>
                <a:t>31.55 a</a:t>
              </a:r>
            </a:p>
          </p:txBody>
        </p:sp>
        <p:sp>
          <p:nvSpPr>
            <p:cNvPr id="120" name="Freihandform: Form 119">
              <a:extLst>
                <a:ext uri="{FF2B5EF4-FFF2-40B4-BE49-F238E27FC236}">
                  <a16:creationId xmlns:a16="http://schemas.microsoft.com/office/drawing/2014/main" id="{6F489459-52E5-4EC7-B59C-152272F5485B}"/>
                </a:ext>
              </a:extLst>
            </p:cNvPr>
            <p:cNvSpPr/>
            <p:nvPr/>
          </p:nvSpPr>
          <p:spPr>
            <a:xfrm>
              <a:off x="7079996" y="2540580"/>
              <a:ext cx="93308" cy="678722"/>
            </a:xfrm>
            <a:custGeom>
              <a:avLst/>
              <a:gdLst>
                <a:gd name="connsiteX0" fmla="*/ 56053 w 93308"/>
                <a:gd name="connsiteY0" fmla="*/ -189 h 678722"/>
                <a:gd name="connsiteX1" fmla="*/ 56053 w 93308"/>
                <a:gd name="connsiteY1" fmla="*/ 600773 h 678722"/>
                <a:gd name="connsiteX2" fmla="*/ 36621 w 93308"/>
                <a:gd name="connsiteY2" fmla="*/ 600773 h 678722"/>
                <a:gd name="connsiteX3" fmla="*/ 36621 w 93308"/>
                <a:gd name="connsiteY3" fmla="*/ -189 h 678722"/>
                <a:gd name="connsiteX4" fmla="*/ 92991 w 93308"/>
                <a:gd name="connsiteY4" fmla="*/ 585226 h 678722"/>
                <a:gd name="connsiteX5" fmla="*/ 46337 w 93308"/>
                <a:gd name="connsiteY5" fmla="*/ 678534 h 678722"/>
                <a:gd name="connsiteX6" fmla="*/ -317 w 93308"/>
                <a:gd name="connsiteY6" fmla="*/ 585226 h 67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308" h="678722">
                  <a:moveTo>
                    <a:pt x="56053" y="-189"/>
                  </a:moveTo>
                  <a:lnTo>
                    <a:pt x="56053" y="600773"/>
                  </a:lnTo>
                  <a:lnTo>
                    <a:pt x="36621" y="600773"/>
                  </a:lnTo>
                  <a:lnTo>
                    <a:pt x="36621" y="-189"/>
                  </a:lnTo>
                  <a:close/>
                  <a:moveTo>
                    <a:pt x="92991" y="585226"/>
                  </a:moveTo>
                  <a:lnTo>
                    <a:pt x="46337" y="678534"/>
                  </a:lnTo>
                  <a:lnTo>
                    <a:pt x="-317" y="585226"/>
                  </a:lnTo>
                  <a:close/>
                </a:path>
              </a:pathLst>
            </a:custGeom>
            <a:solidFill>
              <a:srgbClr val="C00000"/>
            </a:solidFill>
            <a:ln w="11622" cap="flat">
              <a:solidFill>
                <a:srgbClr val="FF2D5E"/>
              </a:solidFill>
              <a:prstDash val="solid"/>
              <a:miter/>
            </a:ln>
          </p:spPr>
          <p:txBody>
            <a:bodyPr rtlCol="0" anchor="ctr"/>
            <a:lstStyle/>
            <a:p>
              <a:endParaRPr lang="de-DE"/>
            </a:p>
          </p:txBody>
        </p:sp>
        <p:sp>
          <p:nvSpPr>
            <p:cNvPr id="121" name="Freihandform: Form 120">
              <a:extLst>
                <a:ext uri="{FF2B5EF4-FFF2-40B4-BE49-F238E27FC236}">
                  <a16:creationId xmlns:a16="http://schemas.microsoft.com/office/drawing/2014/main" id="{FA2CE9D3-E8A1-4234-9AF3-9A4E025D2E17}"/>
                </a:ext>
              </a:extLst>
            </p:cNvPr>
            <p:cNvSpPr/>
            <p:nvPr/>
          </p:nvSpPr>
          <p:spPr>
            <a:xfrm>
              <a:off x="6797676" y="2698219"/>
              <a:ext cx="94310" cy="101144"/>
            </a:xfrm>
            <a:custGeom>
              <a:avLst/>
              <a:gdLst>
                <a:gd name="connsiteX0" fmla="*/ 77687 w 94310"/>
                <a:gd name="connsiteY0" fmla="*/ 2281 h 101144"/>
                <a:gd name="connsiteX1" fmla="*/ 94454 w 94310"/>
                <a:gd name="connsiteY1" fmla="*/ 2281 h 101144"/>
                <a:gd name="connsiteX2" fmla="*/ 82699 w 94310"/>
                <a:gd name="connsiteY2" fmla="*/ 50666 h 101144"/>
                <a:gd name="connsiteX3" fmla="*/ 94454 w 94310"/>
                <a:gd name="connsiteY3" fmla="*/ 99052 h 101144"/>
                <a:gd name="connsiteX4" fmla="*/ 78143 w 94310"/>
                <a:gd name="connsiteY4" fmla="*/ 99052 h 101144"/>
                <a:gd name="connsiteX5" fmla="*/ 72220 w 94310"/>
                <a:gd name="connsiteY5" fmla="*/ 81374 h 101144"/>
                <a:gd name="connsiteX6" fmla="*/ 40601 w 94310"/>
                <a:gd name="connsiteY6" fmla="*/ 101239 h 101144"/>
                <a:gd name="connsiteX7" fmla="*/ 11260 w 94310"/>
                <a:gd name="connsiteY7" fmla="*/ 87570 h 101144"/>
                <a:gd name="connsiteX8" fmla="*/ 143 w 94310"/>
                <a:gd name="connsiteY8" fmla="*/ 50484 h 101144"/>
                <a:gd name="connsiteX9" fmla="*/ 11306 w 94310"/>
                <a:gd name="connsiteY9" fmla="*/ 13261 h 101144"/>
                <a:gd name="connsiteX10" fmla="*/ 40874 w 94310"/>
                <a:gd name="connsiteY10" fmla="*/ 94 h 101144"/>
                <a:gd name="connsiteX11" fmla="*/ 59463 w 94310"/>
                <a:gd name="connsiteY11" fmla="*/ 4696 h 101144"/>
                <a:gd name="connsiteX12" fmla="*/ 72858 w 94310"/>
                <a:gd name="connsiteY12" fmla="*/ 18683 h 101144"/>
                <a:gd name="connsiteX13" fmla="*/ 77687 w 94310"/>
                <a:gd name="connsiteY13" fmla="*/ 2281 h 101144"/>
                <a:gd name="connsiteX14" fmla="*/ 43608 w 94310"/>
                <a:gd name="connsiteY14" fmla="*/ 13671 h 101144"/>
                <a:gd name="connsiteX15" fmla="*/ 25019 w 94310"/>
                <a:gd name="connsiteY15" fmla="*/ 23148 h 101144"/>
                <a:gd name="connsiteX16" fmla="*/ 18185 w 94310"/>
                <a:gd name="connsiteY16" fmla="*/ 50484 h 101144"/>
                <a:gd name="connsiteX17" fmla="*/ 24655 w 94310"/>
                <a:gd name="connsiteY17" fmla="*/ 77820 h 101144"/>
                <a:gd name="connsiteX18" fmla="*/ 42697 w 94310"/>
                <a:gd name="connsiteY18" fmla="*/ 87753 h 101144"/>
                <a:gd name="connsiteX19" fmla="*/ 61559 w 94310"/>
                <a:gd name="connsiteY19" fmla="*/ 77957 h 101144"/>
                <a:gd name="connsiteX20" fmla="*/ 69122 w 94310"/>
                <a:gd name="connsiteY20" fmla="*/ 49755 h 101144"/>
                <a:gd name="connsiteX21" fmla="*/ 62060 w 94310"/>
                <a:gd name="connsiteY21" fmla="*/ 22783 h 101144"/>
                <a:gd name="connsiteX22" fmla="*/ 43608 w 94310"/>
                <a:gd name="connsiteY22" fmla="*/ 13671 h 10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310" h="101144">
                  <a:moveTo>
                    <a:pt x="77687" y="2281"/>
                  </a:moveTo>
                  <a:lnTo>
                    <a:pt x="94454" y="2281"/>
                  </a:lnTo>
                  <a:cubicBezTo>
                    <a:pt x="90201" y="15645"/>
                    <a:pt x="86283" y="31774"/>
                    <a:pt x="82699" y="50666"/>
                  </a:cubicBezTo>
                  <a:cubicBezTo>
                    <a:pt x="86951" y="74115"/>
                    <a:pt x="90870" y="90243"/>
                    <a:pt x="94454" y="99052"/>
                  </a:cubicBezTo>
                  <a:lnTo>
                    <a:pt x="78143" y="99052"/>
                  </a:lnTo>
                  <a:cubicBezTo>
                    <a:pt x="75531" y="92977"/>
                    <a:pt x="73556" y="87084"/>
                    <a:pt x="72220" y="81374"/>
                  </a:cubicBezTo>
                  <a:cubicBezTo>
                    <a:pt x="67178" y="94617"/>
                    <a:pt x="56638" y="101239"/>
                    <a:pt x="40601" y="101239"/>
                  </a:cubicBezTo>
                  <a:cubicBezTo>
                    <a:pt x="28451" y="101239"/>
                    <a:pt x="18671" y="96682"/>
                    <a:pt x="11260" y="87570"/>
                  </a:cubicBezTo>
                  <a:cubicBezTo>
                    <a:pt x="3849" y="78458"/>
                    <a:pt x="143" y="66096"/>
                    <a:pt x="143" y="50484"/>
                  </a:cubicBezTo>
                  <a:cubicBezTo>
                    <a:pt x="143" y="34447"/>
                    <a:pt x="3864" y="22039"/>
                    <a:pt x="11306" y="13261"/>
                  </a:cubicBezTo>
                  <a:cubicBezTo>
                    <a:pt x="18747" y="4483"/>
                    <a:pt x="28603" y="94"/>
                    <a:pt x="40874" y="94"/>
                  </a:cubicBezTo>
                  <a:cubicBezTo>
                    <a:pt x="48468" y="94"/>
                    <a:pt x="54664" y="1628"/>
                    <a:pt x="59463" y="4696"/>
                  </a:cubicBezTo>
                  <a:cubicBezTo>
                    <a:pt x="64262" y="7763"/>
                    <a:pt x="68727" y="12426"/>
                    <a:pt x="72858" y="18683"/>
                  </a:cubicBezTo>
                  <a:cubicBezTo>
                    <a:pt x="73283" y="16557"/>
                    <a:pt x="74893" y="11089"/>
                    <a:pt x="77687" y="2281"/>
                  </a:cubicBezTo>
                  <a:close/>
                  <a:moveTo>
                    <a:pt x="43608" y="13671"/>
                  </a:moveTo>
                  <a:cubicBezTo>
                    <a:pt x="35772" y="13671"/>
                    <a:pt x="29575" y="16830"/>
                    <a:pt x="25019" y="23148"/>
                  </a:cubicBezTo>
                  <a:cubicBezTo>
                    <a:pt x="20463" y="29465"/>
                    <a:pt x="18185" y="38578"/>
                    <a:pt x="18185" y="50484"/>
                  </a:cubicBezTo>
                  <a:cubicBezTo>
                    <a:pt x="18185" y="62087"/>
                    <a:pt x="20342" y="71199"/>
                    <a:pt x="24655" y="77820"/>
                  </a:cubicBezTo>
                  <a:cubicBezTo>
                    <a:pt x="28968" y="84442"/>
                    <a:pt x="34982" y="87753"/>
                    <a:pt x="42697" y="87753"/>
                  </a:cubicBezTo>
                  <a:cubicBezTo>
                    <a:pt x="50229" y="87753"/>
                    <a:pt x="56517" y="84487"/>
                    <a:pt x="61559" y="77957"/>
                  </a:cubicBezTo>
                  <a:cubicBezTo>
                    <a:pt x="66601" y="71427"/>
                    <a:pt x="69122" y="62026"/>
                    <a:pt x="69122" y="49755"/>
                  </a:cubicBezTo>
                  <a:cubicBezTo>
                    <a:pt x="69122" y="37849"/>
                    <a:pt x="66768" y="28858"/>
                    <a:pt x="62060" y="22783"/>
                  </a:cubicBezTo>
                  <a:cubicBezTo>
                    <a:pt x="57352" y="16708"/>
                    <a:pt x="51201" y="13671"/>
                    <a:pt x="43608" y="13671"/>
                  </a:cubicBezTo>
                  <a:close/>
                </a:path>
              </a:pathLst>
            </a:custGeom>
            <a:solidFill>
              <a:srgbClr val="C00000"/>
            </a:solidFill>
            <a:ln w="11622" cap="flat">
              <a:solidFill>
                <a:srgbClr val="FF2D5E"/>
              </a:solidFill>
              <a:prstDash val="solid"/>
              <a:miter/>
            </a:ln>
          </p:spPr>
          <p:txBody>
            <a:bodyPr rtlCol="0" anchor="ctr"/>
            <a:lstStyle/>
            <a:p>
              <a:endParaRPr lang="de-DE"/>
            </a:p>
          </p:txBody>
        </p:sp>
        <p:sp>
          <p:nvSpPr>
            <p:cNvPr id="123" name="Textfeld 122">
              <a:extLst>
                <a:ext uri="{FF2B5EF4-FFF2-40B4-BE49-F238E27FC236}">
                  <a16:creationId xmlns:a16="http://schemas.microsoft.com/office/drawing/2014/main" id="{1520F83C-7863-4911-A163-B810AB1F7DAB}"/>
                </a:ext>
              </a:extLst>
            </p:cNvPr>
            <p:cNvSpPr txBox="1"/>
            <p:nvPr/>
          </p:nvSpPr>
          <p:spPr>
            <a:xfrm>
              <a:off x="6581407" y="2809775"/>
              <a:ext cx="442750"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41,8 </a:t>
              </a:r>
            </a:p>
          </p:txBody>
        </p:sp>
        <p:sp>
          <p:nvSpPr>
            <p:cNvPr id="124" name="Textfeld 123">
              <a:extLst>
                <a:ext uri="{FF2B5EF4-FFF2-40B4-BE49-F238E27FC236}">
                  <a16:creationId xmlns:a16="http://schemas.microsoft.com/office/drawing/2014/main" id="{88D3B587-C38A-4D42-97D7-FB7DB287169D}"/>
                </a:ext>
              </a:extLst>
            </p:cNvPr>
            <p:cNvSpPr txBox="1"/>
            <p:nvPr/>
          </p:nvSpPr>
          <p:spPr>
            <a:xfrm>
              <a:off x="6826340" y="2809775"/>
              <a:ext cx="277640" cy="247760"/>
            </a:xfrm>
            <a:prstGeom prst="rect">
              <a:avLst/>
            </a:prstGeom>
            <a:noFill/>
          </p:spPr>
          <p:txBody>
            <a:bodyPr wrap="none" rtlCol="0">
              <a:spAutoFit/>
            </a:bodyPr>
            <a:lstStyle/>
            <a:p>
              <a:pPr algn="l"/>
              <a:r>
                <a:rPr lang="de-DE" sz="1010" spc="0" baseline="0">
                  <a:latin typeface="Calibri"/>
                  <a:ea typeface="Calibri"/>
                  <a:cs typeface="Calibri"/>
                  <a:sym typeface="Calibri"/>
                  <a:rtl val="0"/>
                </a:rPr>
                <a:t>%</a:t>
              </a:r>
            </a:p>
          </p:txBody>
        </p:sp>
        <p:sp>
          <p:nvSpPr>
            <p:cNvPr id="125" name="Textfeld 124">
              <a:extLst>
                <a:ext uri="{FF2B5EF4-FFF2-40B4-BE49-F238E27FC236}">
                  <a16:creationId xmlns:a16="http://schemas.microsoft.com/office/drawing/2014/main" id="{ACEDBA32-C414-4042-8617-5A4582776B67}"/>
                </a:ext>
              </a:extLst>
            </p:cNvPr>
            <p:cNvSpPr txBox="1"/>
            <p:nvPr/>
          </p:nvSpPr>
          <p:spPr>
            <a:xfrm>
              <a:off x="6506527" y="2961400"/>
              <a:ext cx="442750"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5.98 </a:t>
              </a:r>
            </a:p>
          </p:txBody>
        </p:sp>
        <p:sp>
          <p:nvSpPr>
            <p:cNvPr id="126" name="Textfeld 125">
              <a:extLst>
                <a:ext uri="{FF2B5EF4-FFF2-40B4-BE49-F238E27FC236}">
                  <a16:creationId xmlns:a16="http://schemas.microsoft.com/office/drawing/2014/main" id="{8D30563B-A9DE-4D6F-905A-FF4C8FB3FA87}"/>
                </a:ext>
              </a:extLst>
            </p:cNvPr>
            <p:cNvSpPr txBox="1"/>
            <p:nvPr/>
          </p:nvSpPr>
          <p:spPr>
            <a:xfrm>
              <a:off x="6751461" y="2961400"/>
              <a:ext cx="433132"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MeV</a:t>
              </a:r>
            </a:p>
          </p:txBody>
        </p:sp>
        <p:sp>
          <p:nvSpPr>
            <p:cNvPr id="127" name="Textfeld 126">
              <a:extLst>
                <a:ext uri="{FF2B5EF4-FFF2-40B4-BE49-F238E27FC236}">
                  <a16:creationId xmlns:a16="http://schemas.microsoft.com/office/drawing/2014/main" id="{D506A61E-4682-42D9-9DEC-3575CCCEF051}"/>
                </a:ext>
              </a:extLst>
            </p:cNvPr>
            <p:cNvSpPr txBox="1"/>
            <p:nvPr/>
          </p:nvSpPr>
          <p:spPr>
            <a:xfrm>
              <a:off x="6279812" y="4174405"/>
              <a:ext cx="410690"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100</a:t>
              </a:r>
              <a:r>
                <a:rPr lang="de-DE" sz="1010" spc="0" baseline="0" dirty="0">
                  <a:solidFill>
                    <a:srgbClr val="000000"/>
                  </a:solidFill>
                  <a:latin typeface="Calibri"/>
                  <a:ea typeface="Calibri"/>
                  <a:cs typeface="Calibri"/>
                  <a:sym typeface="Calibri"/>
                  <a:rtl val="0"/>
                </a:rPr>
                <a:t> </a:t>
              </a:r>
            </a:p>
          </p:txBody>
        </p:sp>
        <p:sp>
          <p:nvSpPr>
            <p:cNvPr id="128" name="Textfeld 127">
              <a:extLst>
                <a:ext uri="{FF2B5EF4-FFF2-40B4-BE49-F238E27FC236}">
                  <a16:creationId xmlns:a16="http://schemas.microsoft.com/office/drawing/2014/main" id="{5D1A1F9E-9C0D-4376-AD71-72E8C67C2524}"/>
                </a:ext>
              </a:extLst>
            </p:cNvPr>
            <p:cNvSpPr txBox="1"/>
            <p:nvPr/>
          </p:nvSpPr>
          <p:spPr>
            <a:xfrm>
              <a:off x="6493642" y="4174405"/>
              <a:ext cx="277640" cy="247760"/>
            </a:xfrm>
            <a:prstGeom prst="rect">
              <a:avLst/>
            </a:prstGeom>
            <a:noFill/>
          </p:spPr>
          <p:txBody>
            <a:bodyPr wrap="none" rtlCol="0">
              <a:spAutoFit/>
            </a:bodyPr>
            <a:lstStyle/>
            <a:p>
              <a:pPr algn="l"/>
              <a:r>
                <a:rPr lang="de-DE" sz="1010" spc="0" baseline="0">
                  <a:latin typeface="Calibri"/>
                  <a:ea typeface="Calibri"/>
                  <a:cs typeface="Calibri"/>
                  <a:sym typeface="Calibri"/>
                  <a:rtl val="0"/>
                </a:rPr>
                <a:t>%</a:t>
              </a:r>
            </a:p>
          </p:txBody>
        </p:sp>
        <p:sp>
          <p:nvSpPr>
            <p:cNvPr id="129" name="Textfeld 128">
              <a:extLst>
                <a:ext uri="{FF2B5EF4-FFF2-40B4-BE49-F238E27FC236}">
                  <a16:creationId xmlns:a16="http://schemas.microsoft.com/office/drawing/2014/main" id="{FE8208A8-6DC1-4A84-B0A7-D28A42049795}"/>
                </a:ext>
              </a:extLst>
            </p:cNvPr>
            <p:cNvSpPr txBox="1"/>
            <p:nvPr/>
          </p:nvSpPr>
          <p:spPr>
            <a:xfrm>
              <a:off x="6158278" y="4326030"/>
              <a:ext cx="508473"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2.397 </a:t>
              </a:r>
            </a:p>
          </p:txBody>
        </p:sp>
        <p:sp>
          <p:nvSpPr>
            <p:cNvPr id="130" name="Textfeld 129">
              <a:extLst>
                <a:ext uri="{FF2B5EF4-FFF2-40B4-BE49-F238E27FC236}">
                  <a16:creationId xmlns:a16="http://schemas.microsoft.com/office/drawing/2014/main" id="{63D45D23-3396-4BDB-95AE-56426CD9C780}"/>
                </a:ext>
              </a:extLst>
            </p:cNvPr>
            <p:cNvSpPr txBox="1"/>
            <p:nvPr/>
          </p:nvSpPr>
          <p:spPr>
            <a:xfrm>
              <a:off x="6465417" y="4326030"/>
              <a:ext cx="433132" cy="247760"/>
            </a:xfrm>
            <a:prstGeom prst="rect">
              <a:avLst/>
            </a:prstGeom>
            <a:noFill/>
          </p:spPr>
          <p:txBody>
            <a:bodyPr wrap="none" rtlCol="0">
              <a:spAutoFit/>
            </a:bodyPr>
            <a:lstStyle/>
            <a:p>
              <a:pPr algn="l"/>
              <a:r>
                <a:rPr lang="de-DE" sz="1010" spc="0" baseline="0" dirty="0">
                  <a:latin typeface="Calibri"/>
                  <a:ea typeface="Calibri"/>
                  <a:cs typeface="Calibri"/>
                  <a:sym typeface="Calibri"/>
                  <a:rtl val="0"/>
                </a:rPr>
                <a:t>MeV</a:t>
              </a:r>
            </a:p>
          </p:txBody>
        </p:sp>
        <p:sp>
          <p:nvSpPr>
            <p:cNvPr id="135" name="Freihandform: Form 134">
              <a:extLst>
                <a:ext uri="{FF2B5EF4-FFF2-40B4-BE49-F238E27FC236}">
                  <a16:creationId xmlns:a16="http://schemas.microsoft.com/office/drawing/2014/main" id="{E4EFD54D-237E-447E-99D6-86E09EBD1CF6}"/>
                </a:ext>
              </a:extLst>
            </p:cNvPr>
            <p:cNvSpPr/>
            <p:nvPr/>
          </p:nvSpPr>
          <p:spPr>
            <a:xfrm>
              <a:off x="6337145" y="4032233"/>
              <a:ext cx="156971" cy="117911"/>
            </a:xfrm>
            <a:custGeom>
              <a:avLst/>
              <a:gdLst>
                <a:gd name="connsiteX0" fmla="*/ 65710 w 156971"/>
                <a:gd name="connsiteY0" fmla="*/ 111651 h 117911"/>
                <a:gd name="connsiteX1" fmla="*/ 65528 w 156971"/>
                <a:gd name="connsiteY1" fmla="*/ 114522 h 117911"/>
                <a:gd name="connsiteX2" fmla="*/ 64890 w 156971"/>
                <a:gd name="connsiteY2" fmla="*/ 116572 h 117911"/>
                <a:gd name="connsiteX3" fmla="*/ 63842 w 156971"/>
                <a:gd name="connsiteY3" fmla="*/ 117757 h 117911"/>
                <a:gd name="connsiteX4" fmla="*/ 62521 w 156971"/>
                <a:gd name="connsiteY4" fmla="*/ 118121 h 117911"/>
                <a:gd name="connsiteX5" fmla="*/ 5935 w 156971"/>
                <a:gd name="connsiteY5" fmla="*/ 118121 h 117911"/>
                <a:gd name="connsiteX6" fmla="*/ 1971 w 156971"/>
                <a:gd name="connsiteY6" fmla="*/ 116709 h 117911"/>
                <a:gd name="connsiteX7" fmla="*/ 103 w 156971"/>
                <a:gd name="connsiteY7" fmla="*/ 111743 h 117911"/>
                <a:gd name="connsiteX8" fmla="*/ 103 w 156971"/>
                <a:gd name="connsiteY8" fmla="*/ 6589 h 117911"/>
                <a:gd name="connsiteX9" fmla="*/ 1971 w 156971"/>
                <a:gd name="connsiteY9" fmla="*/ 1623 h 117911"/>
                <a:gd name="connsiteX10" fmla="*/ 5935 w 156971"/>
                <a:gd name="connsiteY10" fmla="*/ 210 h 117911"/>
                <a:gd name="connsiteX11" fmla="*/ 61883 w 156971"/>
                <a:gd name="connsiteY11" fmla="*/ 210 h 117911"/>
                <a:gd name="connsiteX12" fmla="*/ 63204 w 156971"/>
                <a:gd name="connsiteY12" fmla="*/ 575 h 117911"/>
                <a:gd name="connsiteX13" fmla="*/ 64161 w 156971"/>
                <a:gd name="connsiteY13" fmla="*/ 1759 h 117911"/>
                <a:gd name="connsiteX14" fmla="*/ 64753 w 156971"/>
                <a:gd name="connsiteY14" fmla="*/ 3810 h 117911"/>
                <a:gd name="connsiteX15" fmla="*/ 64981 w 156971"/>
                <a:gd name="connsiteY15" fmla="*/ 6862 h 117911"/>
                <a:gd name="connsiteX16" fmla="*/ 64753 w 156971"/>
                <a:gd name="connsiteY16" fmla="*/ 9732 h 117911"/>
                <a:gd name="connsiteX17" fmla="*/ 64161 w 156971"/>
                <a:gd name="connsiteY17" fmla="*/ 11737 h 117911"/>
                <a:gd name="connsiteX18" fmla="*/ 63204 w 156971"/>
                <a:gd name="connsiteY18" fmla="*/ 12876 h 117911"/>
                <a:gd name="connsiteX19" fmla="*/ 61883 w 156971"/>
                <a:gd name="connsiteY19" fmla="*/ 13241 h 117911"/>
                <a:gd name="connsiteX20" fmla="*/ 15776 w 156971"/>
                <a:gd name="connsiteY20" fmla="*/ 13241 h 117911"/>
                <a:gd name="connsiteX21" fmla="*/ 15776 w 156971"/>
                <a:gd name="connsiteY21" fmla="*/ 50236 h 117911"/>
                <a:gd name="connsiteX22" fmla="*/ 55322 w 156971"/>
                <a:gd name="connsiteY22" fmla="*/ 50236 h 117911"/>
                <a:gd name="connsiteX23" fmla="*/ 56644 w 156971"/>
                <a:gd name="connsiteY23" fmla="*/ 50646 h 117911"/>
                <a:gd name="connsiteX24" fmla="*/ 57646 w 156971"/>
                <a:gd name="connsiteY24" fmla="*/ 51785 h 117911"/>
                <a:gd name="connsiteX25" fmla="*/ 58238 w 156971"/>
                <a:gd name="connsiteY25" fmla="*/ 53790 h 117911"/>
                <a:gd name="connsiteX26" fmla="*/ 58420 w 156971"/>
                <a:gd name="connsiteY26" fmla="*/ 56797 h 117911"/>
                <a:gd name="connsiteX27" fmla="*/ 58238 w 156971"/>
                <a:gd name="connsiteY27" fmla="*/ 59621 h 117911"/>
                <a:gd name="connsiteX28" fmla="*/ 57646 w 156971"/>
                <a:gd name="connsiteY28" fmla="*/ 61535 h 117911"/>
                <a:gd name="connsiteX29" fmla="*/ 56644 w 156971"/>
                <a:gd name="connsiteY29" fmla="*/ 62583 h 117911"/>
                <a:gd name="connsiteX30" fmla="*/ 55322 w 156971"/>
                <a:gd name="connsiteY30" fmla="*/ 62902 h 117911"/>
                <a:gd name="connsiteX31" fmla="*/ 15776 w 156971"/>
                <a:gd name="connsiteY31" fmla="*/ 62902 h 117911"/>
                <a:gd name="connsiteX32" fmla="*/ 15776 w 156971"/>
                <a:gd name="connsiteY32" fmla="*/ 105091 h 117911"/>
                <a:gd name="connsiteX33" fmla="*/ 62521 w 156971"/>
                <a:gd name="connsiteY33" fmla="*/ 105091 h 117911"/>
                <a:gd name="connsiteX34" fmla="*/ 63842 w 156971"/>
                <a:gd name="connsiteY34" fmla="*/ 105455 h 117911"/>
                <a:gd name="connsiteX35" fmla="*/ 64890 w 156971"/>
                <a:gd name="connsiteY35" fmla="*/ 106594 h 117911"/>
                <a:gd name="connsiteX36" fmla="*/ 65528 w 156971"/>
                <a:gd name="connsiteY36" fmla="*/ 108599 h 117911"/>
                <a:gd name="connsiteX37" fmla="*/ 65710 w 156971"/>
                <a:gd name="connsiteY37" fmla="*/ 111651 h 117911"/>
                <a:gd name="connsiteX38" fmla="*/ 157075 w 156971"/>
                <a:gd name="connsiteY38" fmla="*/ 111651 h 117911"/>
                <a:gd name="connsiteX39" fmla="*/ 156893 w 156971"/>
                <a:gd name="connsiteY39" fmla="*/ 114522 h 117911"/>
                <a:gd name="connsiteX40" fmla="*/ 156255 w 156971"/>
                <a:gd name="connsiteY40" fmla="*/ 116572 h 117911"/>
                <a:gd name="connsiteX41" fmla="*/ 155206 w 156971"/>
                <a:gd name="connsiteY41" fmla="*/ 117757 h 117911"/>
                <a:gd name="connsiteX42" fmla="*/ 153885 w 156971"/>
                <a:gd name="connsiteY42" fmla="*/ 118121 h 117911"/>
                <a:gd name="connsiteX43" fmla="*/ 97299 w 156971"/>
                <a:gd name="connsiteY43" fmla="*/ 118121 h 117911"/>
                <a:gd name="connsiteX44" fmla="*/ 93335 w 156971"/>
                <a:gd name="connsiteY44" fmla="*/ 116709 h 117911"/>
                <a:gd name="connsiteX45" fmla="*/ 91467 w 156971"/>
                <a:gd name="connsiteY45" fmla="*/ 111743 h 117911"/>
                <a:gd name="connsiteX46" fmla="*/ 91467 w 156971"/>
                <a:gd name="connsiteY46" fmla="*/ 6589 h 117911"/>
                <a:gd name="connsiteX47" fmla="*/ 93335 w 156971"/>
                <a:gd name="connsiteY47" fmla="*/ 1623 h 117911"/>
                <a:gd name="connsiteX48" fmla="*/ 97299 w 156971"/>
                <a:gd name="connsiteY48" fmla="*/ 210 h 117911"/>
                <a:gd name="connsiteX49" fmla="*/ 153248 w 156971"/>
                <a:gd name="connsiteY49" fmla="*/ 210 h 117911"/>
                <a:gd name="connsiteX50" fmla="*/ 154568 w 156971"/>
                <a:gd name="connsiteY50" fmla="*/ 575 h 117911"/>
                <a:gd name="connsiteX51" fmla="*/ 155526 w 156971"/>
                <a:gd name="connsiteY51" fmla="*/ 1759 h 117911"/>
                <a:gd name="connsiteX52" fmla="*/ 156118 w 156971"/>
                <a:gd name="connsiteY52" fmla="*/ 3810 h 117911"/>
                <a:gd name="connsiteX53" fmla="*/ 156346 w 156971"/>
                <a:gd name="connsiteY53" fmla="*/ 6862 h 117911"/>
                <a:gd name="connsiteX54" fmla="*/ 156118 w 156971"/>
                <a:gd name="connsiteY54" fmla="*/ 9732 h 117911"/>
                <a:gd name="connsiteX55" fmla="*/ 155526 w 156971"/>
                <a:gd name="connsiteY55" fmla="*/ 11737 h 117911"/>
                <a:gd name="connsiteX56" fmla="*/ 154568 w 156971"/>
                <a:gd name="connsiteY56" fmla="*/ 12876 h 117911"/>
                <a:gd name="connsiteX57" fmla="*/ 153248 w 156971"/>
                <a:gd name="connsiteY57" fmla="*/ 13241 h 117911"/>
                <a:gd name="connsiteX58" fmla="*/ 107140 w 156971"/>
                <a:gd name="connsiteY58" fmla="*/ 13241 h 117911"/>
                <a:gd name="connsiteX59" fmla="*/ 107140 w 156971"/>
                <a:gd name="connsiteY59" fmla="*/ 50236 h 117911"/>
                <a:gd name="connsiteX60" fmla="*/ 146687 w 156971"/>
                <a:gd name="connsiteY60" fmla="*/ 50236 h 117911"/>
                <a:gd name="connsiteX61" fmla="*/ 148007 w 156971"/>
                <a:gd name="connsiteY61" fmla="*/ 50646 h 117911"/>
                <a:gd name="connsiteX62" fmla="*/ 149010 w 156971"/>
                <a:gd name="connsiteY62" fmla="*/ 51785 h 117911"/>
                <a:gd name="connsiteX63" fmla="*/ 149603 w 156971"/>
                <a:gd name="connsiteY63" fmla="*/ 53790 h 117911"/>
                <a:gd name="connsiteX64" fmla="*/ 149785 w 156971"/>
                <a:gd name="connsiteY64" fmla="*/ 56797 h 117911"/>
                <a:gd name="connsiteX65" fmla="*/ 149603 w 156971"/>
                <a:gd name="connsiteY65" fmla="*/ 59621 h 117911"/>
                <a:gd name="connsiteX66" fmla="*/ 149010 w 156971"/>
                <a:gd name="connsiteY66" fmla="*/ 61535 h 117911"/>
                <a:gd name="connsiteX67" fmla="*/ 148007 w 156971"/>
                <a:gd name="connsiteY67" fmla="*/ 62583 h 117911"/>
                <a:gd name="connsiteX68" fmla="*/ 146687 w 156971"/>
                <a:gd name="connsiteY68" fmla="*/ 62902 h 117911"/>
                <a:gd name="connsiteX69" fmla="*/ 107140 w 156971"/>
                <a:gd name="connsiteY69" fmla="*/ 62902 h 117911"/>
                <a:gd name="connsiteX70" fmla="*/ 107140 w 156971"/>
                <a:gd name="connsiteY70" fmla="*/ 105091 h 117911"/>
                <a:gd name="connsiteX71" fmla="*/ 153885 w 156971"/>
                <a:gd name="connsiteY71" fmla="*/ 105091 h 117911"/>
                <a:gd name="connsiteX72" fmla="*/ 155206 w 156971"/>
                <a:gd name="connsiteY72" fmla="*/ 105455 h 117911"/>
                <a:gd name="connsiteX73" fmla="*/ 156255 w 156971"/>
                <a:gd name="connsiteY73" fmla="*/ 106594 h 117911"/>
                <a:gd name="connsiteX74" fmla="*/ 156893 w 156971"/>
                <a:gd name="connsiteY74" fmla="*/ 108599 h 117911"/>
                <a:gd name="connsiteX75" fmla="*/ 157075 w 156971"/>
                <a:gd name="connsiteY75" fmla="*/ 111651 h 11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56971" h="117911">
                  <a:moveTo>
                    <a:pt x="65710" y="111651"/>
                  </a:moveTo>
                  <a:cubicBezTo>
                    <a:pt x="65710" y="112745"/>
                    <a:pt x="65649" y="113702"/>
                    <a:pt x="65528" y="114522"/>
                  </a:cubicBezTo>
                  <a:cubicBezTo>
                    <a:pt x="65406" y="115342"/>
                    <a:pt x="65194" y="116025"/>
                    <a:pt x="64890" y="116572"/>
                  </a:cubicBezTo>
                  <a:cubicBezTo>
                    <a:pt x="64586" y="117119"/>
                    <a:pt x="64237" y="117514"/>
                    <a:pt x="63842" y="117757"/>
                  </a:cubicBezTo>
                  <a:cubicBezTo>
                    <a:pt x="63447" y="118000"/>
                    <a:pt x="63007" y="118121"/>
                    <a:pt x="62521" y="118121"/>
                  </a:cubicBezTo>
                  <a:lnTo>
                    <a:pt x="5935" y="118121"/>
                  </a:lnTo>
                  <a:cubicBezTo>
                    <a:pt x="4538" y="118121"/>
                    <a:pt x="3216" y="117650"/>
                    <a:pt x="1971" y="116709"/>
                  </a:cubicBezTo>
                  <a:cubicBezTo>
                    <a:pt x="726" y="115767"/>
                    <a:pt x="103" y="114112"/>
                    <a:pt x="103" y="111743"/>
                  </a:cubicBezTo>
                  <a:lnTo>
                    <a:pt x="103" y="6589"/>
                  </a:lnTo>
                  <a:cubicBezTo>
                    <a:pt x="103" y="4220"/>
                    <a:pt x="726" y="2564"/>
                    <a:pt x="1971" y="1623"/>
                  </a:cubicBezTo>
                  <a:cubicBezTo>
                    <a:pt x="3216" y="681"/>
                    <a:pt x="4538" y="210"/>
                    <a:pt x="5935" y="210"/>
                  </a:cubicBezTo>
                  <a:lnTo>
                    <a:pt x="61883" y="210"/>
                  </a:lnTo>
                  <a:cubicBezTo>
                    <a:pt x="62369" y="210"/>
                    <a:pt x="62809" y="331"/>
                    <a:pt x="63204" y="575"/>
                  </a:cubicBezTo>
                  <a:cubicBezTo>
                    <a:pt x="63599" y="818"/>
                    <a:pt x="63918" y="1213"/>
                    <a:pt x="64161" y="1759"/>
                  </a:cubicBezTo>
                  <a:cubicBezTo>
                    <a:pt x="64404" y="2306"/>
                    <a:pt x="64602" y="2990"/>
                    <a:pt x="64753" y="3810"/>
                  </a:cubicBezTo>
                  <a:cubicBezTo>
                    <a:pt x="64905" y="4630"/>
                    <a:pt x="64981" y="5647"/>
                    <a:pt x="64981" y="6862"/>
                  </a:cubicBezTo>
                  <a:cubicBezTo>
                    <a:pt x="64981" y="7956"/>
                    <a:pt x="64905" y="8912"/>
                    <a:pt x="64753" y="9732"/>
                  </a:cubicBezTo>
                  <a:cubicBezTo>
                    <a:pt x="64602" y="10552"/>
                    <a:pt x="64404" y="11221"/>
                    <a:pt x="64161" y="11737"/>
                  </a:cubicBezTo>
                  <a:cubicBezTo>
                    <a:pt x="63918" y="12253"/>
                    <a:pt x="63599" y="12633"/>
                    <a:pt x="63204" y="12876"/>
                  </a:cubicBezTo>
                  <a:cubicBezTo>
                    <a:pt x="62809" y="13119"/>
                    <a:pt x="62369" y="13241"/>
                    <a:pt x="61883" y="13241"/>
                  </a:cubicBezTo>
                  <a:lnTo>
                    <a:pt x="15776" y="13241"/>
                  </a:lnTo>
                  <a:lnTo>
                    <a:pt x="15776" y="50236"/>
                  </a:lnTo>
                  <a:lnTo>
                    <a:pt x="55322" y="50236"/>
                  </a:lnTo>
                  <a:cubicBezTo>
                    <a:pt x="55808" y="50236"/>
                    <a:pt x="56249" y="50373"/>
                    <a:pt x="56644" y="50646"/>
                  </a:cubicBezTo>
                  <a:cubicBezTo>
                    <a:pt x="57038" y="50919"/>
                    <a:pt x="57373" y="51299"/>
                    <a:pt x="57646" y="51785"/>
                  </a:cubicBezTo>
                  <a:cubicBezTo>
                    <a:pt x="57919" y="52271"/>
                    <a:pt x="58117" y="52939"/>
                    <a:pt x="58238" y="53790"/>
                  </a:cubicBezTo>
                  <a:cubicBezTo>
                    <a:pt x="58360" y="54640"/>
                    <a:pt x="58420" y="55642"/>
                    <a:pt x="58420" y="56797"/>
                  </a:cubicBezTo>
                  <a:cubicBezTo>
                    <a:pt x="58420" y="57890"/>
                    <a:pt x="58360" y="58832"/>
                    <a:pt x="58238" y="59621"/>
                  </a:cubicBezTo>
                  <a:cubicBezTo>
                    <a:pt x="58117" y="60411"/>
                    <a:pt x="57919" y="61049"/>
                    <a:pt x="57646" y="61535"/>
                  </a:cubicBezTo>
                  <a:cubicBezTo>
                    <a:pt x="57373" y="62021"/>
                    <a:pt x="57038" y="62370"/>
                    <a:pt x="56644" y="62583"/>
                  </a:cubicBezTo>
                  <a:cubicBezTo>
                    <a:pt x="56249" y="62795"/>
                    <a:pt x="55808" y="62902"/>
                    <a:pt x="55322" y="62902"/>
                  </a:cubicBezTo>
                  <a:lnTo>
                    <a:pt x="15776" y="62902"/>
                  </a:lnTo>
                  <a:lnTo>
                    <a:pt x="15776" y="105091"/>
                  </a:lnTo>
                  <a:lnTo>
                    <a:pt x="62521" y="105091"/>
                  </a:lnTo>
                  <a:cubicBezTo>
                    <a:pt x="63007" y="105091"/>
                    <a:pt x="63447" y="105212"/>
                    <a:pt x="63842" y="105455"/>
                  </a:cubicBezTo>
                  <a:cubicBezTo>
                    <a:pt x="64237" y="105698"/>
                    <a:pt x="64586" y="106078"/>
                    <a:pt x="64890" y="106594"/>
                  </a:cubicBezTo>
                  <a:cubicBezTo>
                    <a:pt x="65194" y="107111"/>
                    <a:pt x="65406" y="107779"/>
                    <a:pt x="65528" y="108599"/>
                  </a:cubicBezTo>
                  <a:cubicBezTo>
                    <a:pt x="65649" y="109419"/>
                    <a:pt x="65710" y="110436"/>
                    <a:pt x="65710" y="111651"/>
                  </a:cubicBezTo>
                  <a:close/>
                  <a:moveTo>
                    <a:pt x="157075" y="111651"/>
                  </a:moveTo>
                  <a:cubicBezTo>
                    <a:pt x="157075" y="112745"/>
                    <a:pt x="157014" y="113702"/>
                    <a:pt x="156893" y="114522"/>
                  </a:cubicBezTo>
                  <a:cubicBezTo>
                    <a:pt x="156770" y="115342"/>
                    <a:pt x="156558" y="116025"/>
                    <a:pt x="156255" y="116572"/>
                  </a:cubicBezTo>
                  <a:cubicBezTo>
                    <a:pt x="155950" y="117119"/>
                    <a:pt x="155601" y="117514"/>
                    <a:pt x="155206" y="117757"/>
                  </a:cubicBezTo>
                  <a:cubicBezTo>
                    <a:pt x="154812" y="118000"/>
                    <a:pt x="154371" y="118121"/>
                    <a:pt x="153885" y="118121"/>
                  </a:cubicBezTo>
                  <a:lnTo>
                    <a:pt x="97299" y="118121"/>
                  </a:lnTo>
                  <a:cubicBezTo>
                    <a:pt x="95902" y="118121"/>
                    <a:pt x="94580" y="117650"/>
                    <a:pt x="93335" y="116709"/>
                  </a:cubicBezTo>
                  <a:cubicBezTo>
                    <a:pt x="92090" y="115767"/>
                    <a:pt x="91467" y="114112"/>
                    <a:pt x="91467" y="111743"/>
                  </a:cubicBezTo>
                  <a:lnTo>
                    <a:pt x="91467" y="6589"/>
                  </a:lnTo>
                  <a:cubicBezTo>
                    <a:pt x="91467" y="4220"/>
                    <a:pt x="92090" y="2564"/>
                    <a:pt x="93335" y="1623"/>
                  </a:cubicBezTo>
                  <a:cubicBezTo>
                    <a:pt x="94580" y="681"/>
                    <a:pt x="95902" y="210"/>
                    <a:pt x="97299" y="210"/>
                  </a:cubicBezTo>
                  <a:lnTo>
                    <a:pt x="153248" y="210"/>
                  </a:lnTo>
                  <a:cubicBezTo>
                    <a:pt x="153733" y="210"/>
                    <a:pt x="154174" y="331"/>
                    <a:pt x="154568" y="575"/>
                  </a:cubicBezTo>
                  <a:cubicBezTo>
                    <a:pt x="154963" y="818"/>
                    <a:pt x="155282" y="1213"/>
                    <a:pt x="155526" y="1759"/>
                  </a:cubicBezTo>
                  <a:cubicBezTo>
                    <a:pt x="155768" y="2306"/>
                    <a:pt x="155965" y="2990"/>
                    <a:pt x="156118" y="3810"/>
                  </a:cubicBezTo>
                  <a:cubicBezTo>
                    <a:pt x="156270" y="4630"/>
                    <a:pt x="156346" y="5647"/>
                    <a:pt x="156346" y="6862"/>
                  </a:cubicBezTo>
                  <a:cubicBezTo>
                    <a:pt x="156346" y="7956"/>
                    <a:pt x="156270" y="8912"/>
                    <a:pt x="156118" y="9732"/>
                  </a:cubicBezTo>
                  <a:cubicBezTo>
                    <a:pt x="155965" y="10552"/>
                    <a:pt x="155768" y="11221"/>
                    <a:pt x="155526" y="11737"/>
                  </a:cubicBezTo>
                  <a:cubicBezTo>
                    <a:pt x="155282" y="12253"/>
                    <a:pt x="154963" y="12633"/>
                    <a:pt x="154568" y="12876"/>
                  </a:cubicBezTo>
                  <a:cubicBezTo>
                    <a:pt x="154174" y="13119"/>
                    <a:pt x="153733" y="13241"/>
                    <a:pt x="153248" y="13241"/>
                  </a:cubicBezTo>
                  <a:lnTo>
                    <a:pt x="107140" y="13241"/>
                  </a:lnTo>
                  <a:lnTo>
                    <a:pt x="107140" y="50236"/>
                  </a:lnTo>
                  <a:lnTo>
                    <a:pt x="146687" y="50236"/>
                  </a:lnTo>
                  <a:cubicBezTo>
                    <a:pt x="147172" y="50236"/>
                    <a:pt x="147613" y="50373"/>
                    <a:pt x="148007" y="50646"/>
                  </a:cubicBezTo>
                  <a:cubicBezTo>
                    <a:pt x="148403" y="50919"/>
                    <a:pt x="148736" y="51299"/>
                    <a:pt x="149010" y="51785"/>
                  </a:cubicBezTo>
                  <a:cubicBezTo>
                    <a:pt x="149283" y="52271"/>
                    <a:pt x="149480" y="52939"/>
                    <a:pt x="149603" y="53790"/>
                  </a:cubicBezTo>
                  <a:cubicBezTo>
                    <a:pt x="149724" y="54640"/>
                    <a:pt x="149785" y="55642"/>
                    <a:pt x="149785" y="56797"/>
                  </a:cubicBezTo>
                  <a:cubicBezTo>
                    <a:pt x="149785" y="57890"/>
                    <a:pt x="149724" y="58832"/>
                    <a:pt x="149603" y="59621"/>
                  </a:cubicBezTo>
                  <a:cubicBezTo>
                    <a:pt x="149480" y="60411"/>
                    <a:pt x="149283" y="61049"/>
                    <a:pt x="149010" y="61535"/>
                  </a:cubicBezTo>
                  <a:cubicBezTo>
                    <a:pt x="148736" y="62021"/>
                    <a:pt x="148403" y="62370"/>
                    <a:pt x="148007" y="62583"/>
                  </a:cubicBezTo>
                  <a:cubicBezTo>
                    <a:pt x="147613" y="62795"/>
                    <a:pt x="147172" y="62902"/>
                    <a:pt x="146687" y="62902"/>
                  </a:cubicBezTo>
                  <a:lnTo>
                    <a:pt x="107140" y="62902"/>
                  </a:lnTo>
                  <a:lnTo>
                    <a:pt x="107140" y="105091"/>
                  </a:lnTo>
                  <a:lnTo>
                    <a:pt x="153885" y="105091"/>
                  </a:lnTo>
                  <a:cubicBezTo>
                    <a:pt x="154371" y="105091"/>
                    <a:pt x="154812" y="105212"/>
                    <a:pt x="155206" y="105455"/>
                  </a:cubicBezTo>
                  <a:cubicBezTo>
                    <a:pt x="155601" y="105698"/>
                    <a:pt x="155950" y="106078"/>
                    <a:pt x="156255" y="106594"/>
                  </a:cubicBezTo>
                  <a:cubicBezTo>
                    <a:pt x="156558" y="107111"/>
                    <a:pt x="156770" y="107779"/>
                    <a:pt x="156893" y="108599"/>
                  </a:cubicBezTo>
                  <a:cubicBezTo>
                    <a:pt x="157014" y="109419"/>
                    <a:pt x="157075" y="110436"/>
                    <a:pt x="157075" y="111651"/>
                  </a:cubicBezTo>
                  <a:close/>
                </a:path>
              </a:pathLst>
            </a:custGeom>
            <a:solidFill>
              <a:srgbClr val="548235"/>
            </a:solidFill>
            <a:ln w="11622" cap="flat">
              <a:solidFill>
                <a:srgbClr val="69BE28"/>
              </a:solidFill>
              <a:prstDash val="solid"/>
              <a:miter/>
            </a:ln>
          </p:spPr>
          <p:txBody>
            <a:bodyPr rtlCol="0" anchor="ctr"/>
            <a:lstStyle/>
            <a:p>
              <a:endParaRPr lang="de-DE">
                <a:solidFill>
                  <a:srgbClr val="92D050"/>
                </a:solidFill>
              </a:endParaRPr>
            </a:p>
          </p:txBody>
        </p:sp>
        <p:sp>
          <p:nvSpPr>
            <p:cNvPr id="136" name="Freihandform: Form 135">
              <a:extLst>
                <a:ext uri="{FF2B5EF4-FFF2-40B4-BE49-F238E27FC236}">
                  <a16:creationId xmlns:a16="http://schemas.microsoft.com/office/drawing/2014/main" id="{126A3072-CF38-491F-B397-00855A201E53}"/>
                </a:ext>
              </a:extLst>
            </p:cNvPr>
            <p:cNvSpPr/>
            <p:nvPr/>
          </p:nvSpPr>
          <p:spPr>
            <a:xfrm>
              <a:off x="6560916" y="4022483"/>
              <a:ext cx="76268" cy="160828"/>
            </a:xfrm>
            <a:custGeom>
              <a:avLst/>
              <a:gdLst>
                <a:gd name="connsiteX0" fmla="*/ 76391 w 76268"/>
                <a:gd name="connsiteY0" fmla="*/ 90693 h 160828"/>
                <a:gd name="connsiteX1" fmla="*/ 74113 w 76268"/>
                <a:gd name="connsiteY1" fmla="*/ 105774 h 160828"/>
                <a:gd name="connsiteX2" fmla="*/ 67096 w 76268"/>
                <a:gd name="connsiteY2" fmla="*/ 118121 h 160828"/>
                <a:gd name="connsiteX3" fmla="*/ 55023 w 76268"/>
                <a:gd name="connsiteY3" fmla="*/ 126458 h 160828"/>
                <a:gd name="connsiteX4" fmla="*/ 37482 w 76268"/>
                <a:gd name="connsiteY4" fmla="*/ 129511 h 160828"/>
                <a:gd name="connsiteX5" fmla="*/ 30648 w 76268"/>
                <a:gd name="connsiteY5" fmla="*/ 129010 h 160828"/>
                <a:gd name="connsiteX6" fmla="*/ 24497 w 76268"/>
                <a:gd name="connsiteY6" fmla="*/ 127597 h 160828"/>
                <a:gd name="connsiteX7" fmla="*/ 19167 w 76268"/>
                <a:gd name="connsiteY7" fmla="*/ 125365 h 160828"/>
                <a:gd name="connsiteX8" fmla="*/ 14611 w 76268"/>
                <a:gd name="connsiteY8" fmla="*/ 122403 h 160828"/>
                <a:gd name="connsiteX9" fmla="*/ 15021 w 76268"/>
                <a:gd name="connsiteY9" fmla="*/ 128189 h 160828"/>
                <a:gd name="connsiteX10" fmla="*/ 15157 w 76268"/>
                <a:gd name="connsiteY10" fmla="*/ 134158 h 160828"/>
                <a:gd name="connsiteX11" fmla="*/ 15157 w 76268"/>
                <a:gd name="connsiteY11" fmla="*/ 158123 h 160828"/>
                <a:gd name="connsiteX12" fmla="*/ 14793 w 76268"/>
                <a:gd name="connsiteY12" fmla="*/ 159398 h 160828"/>
                <a:gd name="connsiteX13" fmla="*/ 13608 w 76268"/>
                <a:gd name="connsiteY13" fmla="*/ 160310 h 160828"/>
                <a:gd name="connsiteX14" fmla="*/ 11330 w 76268"/>
                <a:gd name="connsiteY14" fmla="*/ 160856 h 160828"/>
                <a:gd name="connsiteX15" fmla="*/ 7594 w 76268"/>
                <a:gd name="connsiteY15" fmla="*/ 161039 h 160828"/>
                <a:gd name="connsiteX16" fmla="*/ 3949 w 76268"/>
                <a:gd name="connsiteY16" fmla="*/ 160856 h 160828"/>
                <a:gd name="connsiteX17" fmla="*/ 1626 w 76268"/>
                <a:gd name="connsiteY17" fmla="*/ 160310 h 160828"/>
                <a:gd name="connsiteX18" fmla="*/ 441 w 76268"/>
                <a:gd name="connsiteY18" fmla="*/ 159398 h 160828"/>
                <a:gd name="connsiteX19" fmla="*/ 122 w 76268"/>
                <a:gd name="connsiteY19" fmla="*/ 158123 h 160828"/>
                <a:gd name="connsiteX20" fmla="*/ 122 w 76268"/>
                <a:gd name="connsiteY20" fmla="*/ 39210 h 160828"/>
                <a:gd name="connsiteX21" fmla="*/ 2674 w 76268"/>
                <a:gd name="connsiteY21" fmla="*/ 22671 h 160828"/>
                <a:gd name="connsiteX22" fmla="*/ 9872 w 76268"/>
                <a:gd name="connsiteY22" fmla="*/ 10461 h 160828"/>
                <a:gd name="connsiteX23" fmla="*/ 21080 w 76268"/>
                <a:gd name="connsiteY23" fmla="*/ 2852 h 160828"/>
                <a:gd name="connsiteX24" fmla="*/ 35569 w 76268"/>
                <a:gd name="connsiteY24" fmla="*/ 210 h 160828"/>
                <a:gd name="connsiteX25" fmla="*/ 50102 w 76268"/>
                <a:gd name="connsiteY25" fmla="*/ 2715 h 160828"/>
                <a:gd name="connsiteX26" fmla="*/ 60217 w 76268"/>
                <a:gd name="connsiteY26" fmla="*/ 9505 h 160828"/>
                <a:gd name="connsiteX27" fmla="*/ 66049 w 76268"/>
                <a:gd name="connsiteY27" fmla="*/ 19254 h 160828"/>
                <a:gd name="connsiteX28" fmla="*/ 67916 w 76268"/>
                <a:gd name="connsiteY28" fmla="*/ 30644 h 160828"/>
                <a:gd name="connsiteX29" fmla="*/ 63588 w 76268"/>
                <a:gd name="connsiteY29" fmla="*/ 47547 h 160828"/>
                <a:gd name="connsiteX30" fmla="*/ 50786 w 76268"/>
                <a:gd name="connsiteY30" fmla="*/ 58072 h 160828"/>
                <a:gd name="connsiteX31" fmla="*/ 61857 w 76268"/>
                <a:gd name="connsiteY31" fmla="*/ 61808 h 160828"/>
                <a:gd name="connsiteX32" fmla="*/ 69876 w 76268"/>
                <a:gd name="connsiteY32" fmla="*/ 69097 h 160828"/>
                <a:gd name="connsiteX33" fmla="*/ 74751 w 76268"/>
                <a:gd name="connsiteY33" fmla="*/ 79075 h 160828"/>
                <a:gd name="connsiteX34" fmla="*/ 76391 w 76268"/>
                <a:gd name="connsiteY34" fmla="*/ 90693 h 160828"/>
                <a:gd name="connsiteX35" fmla="*/ 60353 w 76268"/>
                <a:gd name="connsiteY35" fmla="*/ 91878 h 160828"/>
                <a:gd name="connsiteX36" fmla="*/ 59032 w 76268"/>
                <a:gd name="connsiteY36" fmla="*/ 81991 h 160828"/>
                <a:gd name="connsiteX37" fmla="*/ 54886 w 76268"/>
                <a:gd name="connsiteY37" fmla="*/ 74200 h 160828"/>
                <a:gd name="connsiteX38" fmla="*/ 47460 w 76268"/>
                <a:gd name="connsiteY38" fmla="*/ 69097 h 160828"/>
                <a:gd name="connsiteX39" fmla="*/ 36297 w 76268"/>
                <a:gd name="connsiteY39" fmla="*/ 67275 h 160828"/>
                <a:gd name="connsiteX40" fmla="*/ 28461 w 76268"/>
                <a:gd name="connsiteY40" fmla="*/ 67275 h 160828"/>
                <a:gd name="connsiteX41" fmla="*/ 26137 w 76268"/>
                <a:gd name="connsiteY41" fmla="*/ 65817 h 160828"/>
                <a:gd name="connsiteX42" fmla="*/ 25363 w 76268"/>
                <a:gd name="connsiteY42" fmla="*/ 61079 h 160828"/>
                <a:gd name="connsiteX43" fmla="*/ 25591 w 76268"/>
                <a:gd name="connsiteY43" fmla="*/ 58254 h 160828"/>
                <a:gd name="connsiteX44" fmla="*/ 26183 w 76268"/>
                <a:gd name="connsiteY44" fmla="*/ 56341 h 160828"/>
                <a:gd name="connsiteX45" fmla="*/ 27094 w 76268"/>
                <a:gd name="connsiteY45" fmla="*/ 55247 h 160828"/>
                <a:gd name="connsiteX46" fmla="*/ 28370 w 76268"/>
                <a:gd name="connsiteY46" fmla="*/ 54883 h 160828"/>
                <a:gd name="connsiteX47" fmla="*/ 30192 w 76268"/>
                <a:gd name="connsiteY47" fmla="*/ 54883 h 160828"/>
                <a:gd name="connsiteX48" fmla="*/ 40443 w 76268"/>
                <a:gd name="connsiteY48" fmla="*/ 53015 h 160828"/>
                <a:gd name="connsiteX49" fmla="*/ 47323 w 76268"/>
                <a:gd name="connsiteY49" fmla="*/ 48003 h 160828"/>
                <a:gd name="connsiteX50" fmla="*/ 51150 w 76268"/>
                <a:gd name="connsiteY50" fmla="*/ 40759 h 160828"/>
                <a:gd name="connsiteX51" fmla="*/ 52335 w 76268"/>
                <a:gd name="connsiteY51" fmla="*/ 32193 h 160828"/>
                <a:gd name="connsiteX52" fmla="*/ 51424 w 76268"/>
                <a:gd name="connsiteY52" fmla="*/ 24721 h 160828"/>
                <a:gd name="connsiteX53" fmla="*/ 48462 w 76268"/>
                <a:gd name="connsiteY53" fmla="*/ 18525 h 160828"/>
                <a:gd name="connsiteX54" fmla="*/ 43040 w 76268"/>
                <a:gd name="connsiteY54" fmla="*/ 14334 h 160828"/>
                <a:gd name="connsiteX55" fmla="*/ 34931 w 76268"/>
                <a:gd name="connsiteY55" fmla="*/ 12785 h 160828"/>
                <a:gd name="connsiteX56" fmla="*/ 26183 w 76268"/>
                <a:gd name="connsiteY56" fmla="*/ 14607 h 160828"/>
                <a:gd name="connsiteX57" fmla="*/ 20032 w 76268"/>
                <a:gd name="connsiteY57" fmla="*/ 19846 h 160828"/>
                <a:gd name="connsiteX58" fmla="*/ 16387 w 76268"/>
                <a:gd name="connsiteY58" fmla="*/ 28138 h 160828"/>
                <a:gd name="connsiteX59" fmla="*/ 15157 w 76268"/>
                <a:gd name="connsiteY59" fmla="*/ 39119 h 160828"/>
                <a:gd name="connsiteX60" fmla="*/ 15157 w 76268"/>
                <a:gd name="connsiteY60" fmla="*/ 108462 h 160828"/>
                <a:gd name="connsiteX61" fmla="*/ 25727 w 76268"/>
                <a:gd name="connsiteY61" fmla="*/ 114612 h 160828"/>
                <a:gd name="connsiteX62" fmla="*/ 36753 w 76268"/>
                <a:gd name="connsiteY62" fmla="*/ 116572 h 160828"/>
                <a:gd name="connsiteX63" fmla="*/ 47460 w 76268"/>
                <a:gd name="connsiteY63" fmla="*/ 114795 h 160828"/>
                <a:gd name="connsiteX64" fmla="*/ 54795 w 76268"/>
                <a:gd name="connsiteY64" fmla="*/ 109783 h 160828"/>
                <a:gd name="connsiteX65" fmla="*/ 58987 w 76268"/>
                <a:gd name="connsiteY65" fmla="*/ 102038 h 160828"/>
                <a:gd name="connsiteX66" fmla="*/ 60353 w 76268"/>
                <a:gd name="connsiteY66" fmla="*/ 91878 h 16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6268" h="160828">
                  <a:moveTo>
                    <a:pt x="76391" y="90693"/>
                  </a:moveTo>
                  <a:cubicBezTo>
                    <a:pt x="76391" y="96039"/>
                    <a:pt x="75631" y="101066"/>
                    <a:pt x="74113" y="105774"/>
                  </a:cubicBezTo>
                  <a:cubicBezTo>
                    <a:pt x="72594" y="110482"/>
                    <a:pt x="70255" y="114597"/>
                    <a:pt x="67096" y="118121"/>
                  </a:cubicBezTo>
                  <a:cubicBezTo>
                    <a:pt x="63938" y="121644"/>
                    <a:pt x="59913" y="124423"/>
                    <a:pt x="55023" y="126458"/>
                  </a:cubicBezTo>
                  <a:cubicBezTo>
                    <a:pt x="50133" y="128493"/>
                    <a:pt x="44286" y="129511"/>
                    <a:pt x="37482" y="129511"/>
                  </a:cubicBezTo>
                  <a:cubicBezTo>
                    <a:pt x="35113" y="129511"/>
                    <a:pt x="32835" y="129344"/>
                    <a:pt x="30648" y="129010"/>
                  </a:cubicBezTo>
                  <a:cubicBezTo>
                    <a:pt x="28461" y="128675"/>
                    <a:pt x="26411" y="128205"/>
                    <a:pt x="24497" y="127597"/>
                  </a:cubicBezTo>
                  <a:cubicBezTo>
                    <a:pt x="22584" y="126990"/>
                    <a:pt x="20807" y="126246"/>
                    <a:pt x="19167" y="125365"/>
                  </a:cubicBezTo>
                  <a:cubicBezTo>
                    <a:pt x="17526" y="124484"/>
                    <a:pt x="16008" y="123497"/>
                    <a:pt x="14611" y="122403"/>
                  </a:cubicBezTo>
                  <a:cubicBezTo>
                    <a:pt x="14793" y="124226"/>
                    <a:pt x="14929" y="126154"/>
                    <a:pt x="15021" y="128189"/>
                  </a:cubicBezTo>
                  <a:cubicBezTo>
                    <a:pt x="15112" y="130225"/>
                    <a:pt x="15157" y="132214"/>
                    <a:pt x="15157" y="134158"/>
                  </a:cubicBezTo>
                  <a:lnTo>
                    <a:pt x="15157" y="158123"/>
                  </a:lnTo>
                  <a:cubicBezTo>
                    <a:pt x="15157" y="158609"/>
                    <a:pt x="15036" y="159034"/>
                    <a:pt x="14793" y="159398"/>
                  </a:cubicBezTo>
                  <a:cubicBezTo>
                    <a:pt x="14550" y="159763"/>
                    <a:pt x="14155" y="160067"/>
                    <a:pt x="13608" y="160310"/>
                  </a:cubicBezTo>
                  <a:cubicBezTo>
                    <a:pt x="13062" y="160553"/>
                    <a:pt x="12302" y="160735"/>
                    <a:pt x="11330" y="160856"/>
                  </a:cubicBezTo>
                  <a:cubicBezTo>
                    <a:pt x="10358" y="160978"/>
                    <a:pt x="9113" y="161039"/>
                    <a:pt x="7594" y="161039"/>
                  </a:cubicBezTo>
                  <a:cubicBezTo>
                    <a:pt x="6136" y="161039"/>
                    <a:pt x="4921" y="160978"/>
                    <a:pt x="3949" y="160856"/>
                  </a:cubicBezTo>
                  <a:cubicBezTo>
                    <a:pt x="2977" y="160735"/>
                    <a:pt x="2203" y="160553"/>
                    <a:pt x="1626" y="160310"/>
                  </a:cubicBezTo>
                  <a:cubicBezTo>
                    <a:pt x="1049" y="160067"/>
                    <a:pt x="654" y="159763"/>
                    <a:pt x="441" y="159398"/>
                  </a:cubicBezTo>
                  <a:cubicBezTo>
                    <a:pt x="229" y="159034"/>
                    <a:pt x="122" y="158609"/>
                    <a:pt x="122" y="158123"/>
                  </a:cubicBezTo>
                  <a:lnTo>
                    <a:pt x="122" y="39210"/>
                  </a:lnTo>
                  <a:cubicBezTo>
                    <a:pt x="122" y="33014"/>
                    <a:pt x="973" y="27501"/>
                    <a:pt x="2674" y="22671"/>
                  </a:cubicBezTo>
                  <a:cubicBezTo>
                    <a:pt x="4375" y="17842"/>
                    <a:pt x="6774" y="13772"/>
                    <a:pt x="9872" y="10461"/>
                  </a:cubicBezTo>
                  <a:cubicBezTo>
                    <a:pt x="12970" y="7150"/>
                    <a:pt x="16706" y="4614"/>
                    <a:pt x="21080" y="2852"/>
                  </a:cubicBezTo>
                  <a:cubicBezTo>
                    <a:pt x="25454" y="1091"/>
                    <a:pt x="30283" y="210"/>
                    <a:pt x="35569" y="210"/>
                  </a:cubicBezTo>
                  <a:cubicBezTo>
                    <a:pt x="41157" y="210"/>
                    <a:pt x="46002" y="1045"/>
                    <a:pt x="50102" y="2715"/>
                  </a:cubicBezTo>
                  <a:cubicBezTo>
                    <a:pt x="54203" y="4387"/>
                    <a:pt x="57574" y="6649"/>
                    <a:pt x="60217" y="9505"/>
                  </a:cubicBezTo>
                  <a:cubicBezTo>
                    <a:pt x="62859" y="12359"/>
                    <a:pt x="64803" y="15609"/>
                    <a:pt x="66049" y="19254"/>
                  </a:cubicBezTo>
                  <a:cubicBezTo>
                    <a:pt x="67294" y="22899"/>
                    <a:pt x="67916" y="26696"/>
                    <a:pt x="67916" y="30644"/>
                  </a:cubicBezTo>
                  <a:cubicBezTo>
                    <a:pt x="67916" y="37084"/>
                    <a:pt x="66474" y="42718"/>
                    <a:pt x="63588" y="47547"/>
                  </a:cubicBezTo>
                  <a:cubicBezTo>
                    <a:pt x="60703" y="52377"/>
                    <a:pt x="56435" y="55885"/>
                    <a:pt x="50786" y="58072"/>
                  </a:cubicBezTo>
                  <a:cubicBezTo>
                    <a:pt x="54977" y="58619"/>
                    <a:pt x="58668" y="59864"/>
                    <a:pt x="61857" y="61808"/>
                  </a:cubicBezTo>
                  <a:cubicBezTo>
                    <a:pt x="65046" y="63752"/>
                    <a:pt x="67719" y="66182"/>
                    <a:pt x="69876" y="69097"/>
                  </a:cubicBezTo>
                  <a:cubicBezTo>
                    <a:pt x="72032" y="72013"/>
                    <a:pt x="73657" y="75339"/>
                    <a:pt x="74751" y="79075"/>
                  </a:cubicBezTo>
                  <a:cubicBezTo>
                    <a:pt x="75844" y="82811"/>
                    <a:pt x="76391" y="86684"/>
                    <a:pt x="76391" y="90693"/>
                  </a:cubicBezTo>
                  <a:close/>
                  <a:moveTo>
                    <a:pt x="60353" y="91878"/>
                  </a:moveTo>
                  <a:cubicBezTo>
                    <a:pt x="60353" y="88294"/>
                    <a:pt x="59913" y="84998"/>
                    <a:pt x="59032" y="81991"/>
                  </a:cubicBezTo>
                  <a:cubicBezTo>
                    <a:pt x="58151" y="78984"/>
                    <a:pt x="56769" y="76387"/>
                    <a:pt x="54886" y="74200"/>
                  </a:cubicBezTo>
                  <a:cubicBezTo>
                    <a:pt x="53003" y="72013"/>
                    <a:pt x="50528" y="70312"/>
                    <a:pt x="47460" y="69097"/>
                  </a:cubicBezTo>
                  <a:cubicBezTo>
                    <a:pt x="44392" y="67882"/>
                    <a:pt x="40671" y="67275"/>
                    <a:pt x="36297" y="67275"/>
                  </a:cubicBezTo>
                  <a:lnTo>
                    <a:pt x="28461" y="67275"/>
                  </a:lnTo>
                  <a:cubicBezTo>
                    <a:pt x="27428" y="67275"/>
                    <a:pt x="26654" y="66789"/>
                    <a:pt x="26137" y="65817"/>
                  </a:cubicBezTo>
                  <a:cubicBezTo>
                    <a:pt x="25621" y="64845"/>
                    <a:pt x="25363" y="63266"/>
                    <a:pt x="25363" y="61079"/>
                  </a:cubicBezTo>
                  <a:cubicBezTo>
                    <a:pt x="25363" y="59985"/>
                    <a:pt x="25439" y="59044"/>
                    <a:pt x="25591" y="58254"/>
                  </a:cubicBezTo>
                  <a:cubicBezTo>
                    <a:pt x="25743" y="57464"/>
                    <a:pt x="25940" y="56826"/>
                    <a:pt x="26183" y="56341"/>
                  </a:cubicBezTo>
                  <a:cubicBezTo>
                    <a:pt x="26426" y="55854"/>
                    <a:pt x="26730" y="55490"/>
                    <a:pt x="27094" y="55247"/>
                  </a:cubicBezTo>
                  <a:cubicBezTo>
                    <a:pt x="27459" y="55004"/>
                    <a:pt x="27884" y="54883"/>
                    <a:pt x="28370" y="54883"/>
                  </a:cubicBezTo>
                  <a:lnTo>
                    <a:pt x="30192" y="54883"/>
                  </a:lnTo>
                  <a:cubicBezTo>
                    <a:pt x="34202" y="54883"/>
                    <a:pt x="37619" y="54260"/>
                    <a:pt x="40443" y="53015"/>
                  </a:cubicBezTo>
                  <a:cubicBezTo>
                    <a:pt x="43268" y="51769"/>
                    <a:pt x="45561" y="50099"/>
                    <a:pt x="47323" y="48003"/>
                  </a:cubicBezTo>
                  <a:cubicBezTo>
                    <a:pt x="49085" y="45907"/>
                    <a:pt x="50360" y="43492"/>
                    <a:pt x="51150" y="40759"/>
                  </a:cubicBezTo>
                  <a:cubicBezTo>
                    <a:pt x="51940" y="38025"/>
                    <a:pt x="52335" y="35170"/>
                    <a:pt x="52335" y="32193"/>
                  </a:cubicBezTo>
                  <a:cubicBezTo>
                    <a:pt x="52335" y="29581"/>
                    <a:pt x="52031" y="27091"/>
                    <a:pt x="51424" y="24721"/>
                  </a:cubicBezTo>
                  <a:cubicBezTo>
                    <a:pt x="50816" y="22352"/>
                    <a:pt x="49829" y="20287"/>
                    <a:pt x="48462" y="18525"/>
                  </a:cubicBezTo>
                  <a:cubicBezTo>
                    <a:pt x="47095" y="16764"/>
                    <a:pt x="45288" y="15366"/>
                    <a:pt x="43040" y="14334"/>
                  </a:cubicBezTo>
                  <a:cubicBezTo>
                    <a:pt x="40793" y="13301"/>
                    <a:pt x="38089" y="12785"/>
                    <a:pt x="34931" y="12785"/>
                  </a:cubicBezTo>
                  <a:cubicBezTo>
                    <a:pt x="31590" y="12785"/>
                    <a:pt x="28674" y="13392"/>
                    <a:pt x="26183" y="14607"/>
                  </a:cubicBezTo>
                  <a:cubicBezTo>
                    <a:pt x="23692" y="15822"/>
                    <a:pt x="21642" y="17568"/>
                    <a:pt x="20032" y="19846"/>
                  </a:cubicBezTo>
                  <a:cubicBezTo>
                    <a:pt x="18422" y="22124"/>
                    <a:pt x="17208" y="24888"/>
                    <a:pt x="16387" y="28138"/>
                  </a:cubicBezTo>
                  <a:cubicBezTo>
                    <a:pt x="15567" y="31389"/>
                    <a:pt x="15157" y="35049"/>
                    <a:pt x="15157" y="39119"/>
                  </a:cubicBezTo>
                  <a:lnTo>
                    <a:pt x="15157" y="108462"/>
                  </a:lnTo>
                  <a:cubicBezTo>
                    <a:pt x="18498" y="111256"/>
                    <a:pt x="22022" y="113306"/>
                    <a:pt x="25727" y="114612"/>
                  </a:cubicBezTo>
                  <a:cubicBezTo>
                    <a:pt x="29433" y="115919"/>
                    <a:pt x="33108" y="116572"/>
                    <a:pt x="36753" y="116572"/>
                  </a:cubicBezTo>
                  <a:cubicBezTo>
                    <a:pt x="40884" y="116572"/>
                    <a:pt x="44453" y="115979"/>
                    <a:pt x="47460" y="114795"/>
                  </a:cubicBezTo>
                  <a:cubicBezTo>
                    <a:pt x="50467" y="113610"/>
                    <a:pt x="52912" y="111940"/>
                    <a:pt x="54795" y="109783"/>
                  </a:cubicBezTo>
                  <a:cubicBezTo>
                    <a:pt x="56678" y="107626"/>
                    <a:pt x="58075" y="105045"/>
                    <a:pt x="58987" y="102038"/>
                  </a:cubicBezTo>
                  <a:cubicBezTo>
                    <a:pt x="59898" y="99031"/>
                    <a:pt x="60353" y="95644"/>
                    <a:pt x="60353" y="91878"/>
                  </a:cubicBezTo>
                  <a:close/>
                </a:path>
              </a:pathLst>
            </a:custGeom>
            <a:solidFill>
              <a:srgbClr val="548235"/>
            </a:solidFill>
            <a:ln w="11622" cap="flat">
              <a:solidFill>
                <a:srgbClr val="69BE28"/>
              </a:solidFill>
              <a:prstDash val="solid"/>
              <a:miter/>
            </a:ln>
          </p:spPr>
          <p:txBody>
            <a:bodyPr rtlCol="0" anchor="ctr"/>
            <a:lstStyle/>
            <a:p>
              <a:endParaRPr lang="de-DE">
                <a:solidFill>
                  <a:srgbClr val="92D050"/>
                </a:solidFill>
              </a:endParaRPr>
            </a:p>
          </p:txBody>
        </p:sp>
        <p:sp>
          <p:nvSpPr>
            <p:cNvPr id="137" name="Freihandform: Form 136">
              <a:extLst>
                <a:ext uri="{FF2B5EF4-FFF2-40B4-BE49-F238E27FC236}">
                  <a16:creationId xmlns:a16="http://schemas.microsoft.com/office/drawing/2014/main" id="{C07E345C-61E4-456B-9534-C2EB5F09B493}"/>
                </a:ext>
              </a:extLst>
            </p:cNvPr>
            <p:cNvSpPr/>
            <p:nvPr/>
          </p:nvSpPr>
          <p:spPr>
            <a:xfrm>
              <a:off x="6650499" y="4014635"/>
              <a:ext cx="55128" cy="58761"/>
            </a:xfrm>
            <a:custGeom>
              <a:avLst/>
              <a:gdLst>
                <a:gd name="connsiteX0" fmla="*/ 55259 w 55128"/>
                <a:gd name="connsiteY0" fmla="*/ 29647 h 58761"/>
                <a:gd name="connsiteX1" fmla="*/ 55071 w 55128"/>
                <a:gd name="connsiteY1" fmla="*/ 31683 h 58761"/>
                <a:gd name="connsiteX2" fmla="*/ 54570 w 55128"/>
                <a:gd name="connsiteY2" fmla="*/ 33093 h 58761"/>
                <a:gd name="connsiteX3" fmla="*/ 53818 w 55128"/>
                <a:gd name="connsiteY3" fmla="*/ 33907 h 58761"/>
                <a:gd name="connsiteX4" fmla="*/ 52879 w 55128"/>
                <a:gd name="connsiteY4" fmla="*/ 34158 h 58761"/>
                <a:gd name="connsiteX5" fmla="*/ 32331 w 55128"/>
                <a:gd name="connsiteY5" fmla="*/ 34158 h 58761"/>
                <a:gd name="connsiteX6" fmla="*/ 32331 w 55128"/>
                <a:gd name="connsiteY6" fmla="*/ 56961 h 58761"/>
                <a:gd name="connsiteX7" fmla="*/ 32080 w 55128"/>
                <a:gd name="connsiteY7" fmla="*/ 57807 h 58761"/>
                <a:gd name="connsiteX8" fmla="*/ 31297 w 55128"/>
                <a:gd name="connsiteY8" fmla="*/ 58402 h 58761"/>
                <a:gd name="connsiteX9" fmla="*/ 29888 w 55128"/>
                <a:gd name="connsiteY9" fmla="*/ 58809 h 58761"/>
                <a:gd name="connsiteX10" fmla="*/ 27695 w 55128"/>
                <a:gd name="connsiteY10" fmla="*/ 58966 h 58761"/>
                <a:gd name="connsiteX11" fmla="*/ 25534 w 55128"/>
                <a:gd name="connsiteY11" fmla="*/ 58809 h 58761"/>
                <a:gd name="connsiteX12" fmla="*/ 24093 w 55128"/>
                <a:gd name="connsiteY12" fmla="*/ 58402 h 58761"/>
                <a:gd name="connsiteX13" fmla="*/ 23310 w 55128"/>
                <a:gd name="connsiteY13" fmla="*/ 57807 h 58761"/>
                <a:gd name="connsiteX14" fmla="*/ 23059 w 55128"/>
                <a:gd name="connsiteY14" fmla="*/ 56961 h 58761"/>
                <a:gd name="connsiteX15" fmla="*/ 23059 w 55128"/>
                <a:gd name="connsiteY15" fmla="*/ 34158 h 58761"/>
                <a:gd name="connsiteX16" fmla="*/ 2511 w 55128"/>
                <a:gd name="connsiteY16" fmla="*/ 34158 h 58761"/>
                <a:gd name="connsiteX17" fmla="*/ 1540 w 55128"/>
                <a:gd name="connsiteY17" fmla="*/ 33907 h 58761"/>
                <a:gd name="connsiteX18" fmla="*/ 820 w 55128"/>
                <a:gd name="connsiteY18" fmla="*/ 33093 h 58761"/>
                <a:gd name="connsiteX19" fmla="*/ 319 w 55128"/>
                <a:gd name="connsiteY19" fmla="*/ 31683 h 58761"/>
                <a:gd name="connsiteX20" fmla="*/ 131 w 55128"/>
                <a:gd name="connsiteY20" fmla="*/ 29647 h 58761"/>
                <a:gd name="connsiteX21" fmla="*/ 319 w 55128"/>
                <a:gd name="connsiteY21" fmla="*/ 27674 h 58761"/>
                <a:gd name="connsiteX22" fmla="*/ 820 w 55128"/>
                <a:gd name="connsiteY22" fmla="*/ 26265 h 58761"/>
                <a:gd name="connsiteX23" fmla="*/ 1540 w 55128"/>
                <a:gd name="connsiteY23" fmla="*/ 25450 h 58761"/>
                <a:gd name="connsiteX24" fmla="*/ 2449 w 55128"/>
                <a:gd name="connsiteY24" fmla="*/ 25200 h 58761"/>
                <a:gd name="connsiteX25" fmla="*/ 23059 w 55128"/>
                <a:gd name="connsiteY25" fmla="*/ 25200 h 58761"/>
                <a:gd name="connsiteX26" fmla="*/ 23059 w 55128"/>
                <a:gd name="connsiteY26" fmla="*/ 2397 h 58761"/>
                <a:gd name="connsiteX27" fmla="*/ 23310 w 55128"/>
                <a:gd name="connsiteY27" fmla="*/ 1488 h 58761"/>
                <a:gd name="connsiteX28" fmla="*/ 24093 w 55128"/>
                <a:gd name="connsiteY28" fmla="*/ 799 h 58761"/>
                <a:gd name="connsiteX29" fmla="*/ 25534 w 55128"/>
                <a:gd name="connsiteY29" fmla="*/ 361 h 58761"/>
                <a:gd name="connsiteX30" fmla="*/ 27695 w 55128"/>
                <a:gd name="connsiteY30" fmla="*/ 204 h 58761"/>
                <a:gd name="connsiteX31" fmla="*/ 29888 w 55128"/>
                <a:gd name="connsiteY31" fmla="*/ 361 h 58761"/>
                <a:gd name="connsiteX32" fmla="*/ 31297 w 55128"/>
                <a:gd name="connsiteY32" fmla="*/ 799 h 58761"/>
                <a:gd name="connsiteX33" fmla="*/ 32080 w 55128"/>
                <a:gd name="connsiteY33" fmla="*/ 1488 h 58761"/>
                <a:gd name="connsiteX34" fmla="*/ 32331 w 55128"/>
                <a:gd name="connsiteY34" fmla="*/ 2397 h 58761"/>
                <a:gd name="connsiteX35" fmla="*/ 32331 w 55128"/>
                <a:gd name="connsiteY35" fmla="*/ 25200 h 58761"/>
                <a:gd name="connsiteX36" fmla="*/ 52941 w 55128"/>
                <a:gd name="connsiteY36" fmla="*/ 25200 h 58761"/>
                <a:gd name="connsiteX37" fmla="*/ 53850 w 55128"/>
                <a:gd name="connsiteY37" fmla="*/ 25450 h 58761"/>
                <a:gd name="connsiteX38" fmla="*/ 54601 w 55128"/>
                <a:gd name="connsiteY38" fmla="*/ 26265 h 58761"/>
                <a:gd name="connsiteX39" fmla="*/ 55102 w 55128"/>
                <a:gd name="connsiteY39" fmla="*/ 27674 h 58761"/>
                <a:gd name="connsiteX40" fmla="*/ 55259 w 55128"/>
                <a:gd name="connsiteY40" fmla="*/ 29647 h 5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5128" h="58761">
                  <a:moveTo>
                    <a:pt x="55259" y="29647"/>
                  </a:moveTo>
                  <a:cubicBezTo>
                    <a:pt x="55259" y="30441"/>
                    <a:pt x="55196" y="31120"/>
                    <a:pt x="55071" y="31683"/>
                  </a:cubicBezTo>
                  <a:cubicBezTo>
                    <a:pt x="54946" y="32247"/>
                    <a:pt x="54779" y="32717"/>
                    <a:pt x="54570" y="33093"/>
                  </a:cubicBezTo>
                  <a:cubicBezTo>
                    <a:pt x="54361" y="33469"/>
                    <a:pt x="54111" y="33740"/>
                    <a:pt x="53818" y="33907"/>
                  </a:cubicBezTo>
                  <a:cubicBezTo>
                    <a:pt x="53526" y="34074"/>
                    <a:pt x="53213" y="34158"/>
                    <a:pt x="52879" y="34158"/>
                  </a:cubicBezTo>
                  <a:lnTo>
                    <a:pt x="32331" y="34158"/>
                  </a:lnTo>
                  <a:lnTo>
                    <a:pt x="32331" y="56961"/>
                  </a:lnTo>
                  <a:cubicBezTo>
                    <a:pt x="32331" y="57295"/>
                    <a:pt x="32247" y="57577"/>
                    <a:pt x="32080" y="57807"/>
                  </a:cubicBezTo>
                  <a:cubicBezTo>
                    <a:pt x="31913" y="58036"/>
                    <a:pt x="31652" y="58235"/>
                    <a:pt x="31297" y="58402"/>
                  </a:cubicBezTo>
                  <a:cubicBezTo>
                    <a:pt x="30942" y="58569"/>
                    <a:pt x="30472" y="58705"/>
                    <a:pt x="29888" y="58809"/>
                  </a:cubicBezTo>
                  <a:cubicBezTo>
                    <a:pt x="29303" y="58913"/>
                    <a:pt x="28572" y="58966"/>
                    <a:pt x="27695" y="58966"/>
                  </a:cubicBezTo>
                  <a:cubicBezTo>
                    <a:pt x="26860" y="58966"/>
                    <a:pt x="26139" y="58913"/>
                    <a:pt x="25534" y="58809"/>
                  </a:cubicBezTo>
                  <a:cubicBezTo>
                    <a:pt x="24928" y="58705"/>
                    <a:pt x="24448" y="58569"/>
                    <a:pt x="24093" y="58402"/>
                  </a:cubicBezTo>
                  <a:cubicBezTo>
                    <a:pt x="23738" y="58235"/>
                    <a:pt x="23477" y="58036"/>
                    <a:pt x="23310" y="57807"/>
                  </a:cubicBezTo>
                  <a:cubicBezTo>
                    <a:pt x="23143" y="57577"/>
                    <a:pt x="23059" y="57295"/>
                    <a:pt x="23059" y="56961"/>
                  </a:cubicBezTo>
                  <a:lnTo>
                    <a:pt x="23059" y="34158"/>
                  </a:lnTo>
                  <a:lnTo>
                    <a:pt x="2511" y="34158"/>
                  </a:lnTo>
                  <a:cubicBezTo>
                    <a:pt x="2135" y="34158"/>
                    <a:pt x="1812" y="34074"/>
                    <a:pt x="1540" y="33907"/>
                  </a:cubicBezTo>
                  <a:cubicBezTo>
                    <a:pt x="1269" y="33740"/>
                    <a:pt x="1029" y="33469"/>
                    <a:pt x="820" y="33093"/>
                  </a:cubicBezTo>
                  <a:cubicBezTo>
                    <a:pt x="611" y="32717"/>
                    <a:pt x="444" y="32247"/>
                    <a:pt x="319" y="31683"/>
                  </a:cubicBezTo>
                  <a:cubicBezTo>
                    <a:pt x="193" y="31120"/>
                    <a:pt x="131" y="30441"/>
                    <a:pt x="131" y="29647"/>
                  </a:cubicBezTo>
                  <a:cubicBezTo>
                    <a:pt x="131" y="28896"/>
                    <a:pt x="193" y="28238"/>
                    <a:pt x="319" y="27674"/>
                  </a:cubicBezTo>
                  <a:cubicBezTo>
                    <a:pt x="444" y="27110"/>
                    <a:pt x="611" y="26640"/>
                    <a:pt x="820" y="26265"/>
                  </a:cubicBezTo>
                  <a:cubicBezTo>
                    <a:pt x="1029" y="25889"/>
                    <a:pt x="1269" y="25617"/>
                    <a:pt x="1540" y="25450"/>
                  </a:cubicBezTo>
                  <a:cubicBezTo>
                    <a:pt x="1812" y="25283"/>
                    <a:pt x="2115" y="25200"/>
                    <a:pt x="2449" y="25200"/>
                  </a:cubicBezTo>
                  <a:lnTo>
                    <a:pt x="23059" y="25200"/>
                  </a:lnTo>
                  <a:lnTo>
                    <a:pt x="23059" y="2397"/>
                  </a:lnTo>
                  <a:cubicBezTo>
                    <a:pt x="23059" y="2062"/>
                    <a:pt x="23143" y="1760"/>
                    <a:pt x="23310" y="1488"/>
                  </a:cubicBezTo>
                  <a:cubicBezTo>
                    <a:pt x="23477" y="1217"/>
                    <a:pt x="23738" y="987"/>
                    <a:pt x="24093" y="799"/>
                  </a:cubicBezTo>
                  <a:cubicBezTo>
                    <a:pt x="24448" y="611"/>
                    <a:pt x="24928" y="465"/>
                    <a:pt x="25534" y="361"/>
                  </a:cubicBezTo>
                  <a:cubicBezTo>
                    <a:pt x="26139" y="256"/>
                    <a:pt x="26860" y="204"/>
                    <a:pt x="27695" y="204"/>
                  </a:cubicBezTo>
                  <a:cubicBezTo>
                    <a:pt x="28572" y="204"/>
                    <a:pt x="29303" y="256"/>
                    <a:pt x="29888" y="361"/>
                  </a:cubicBezTo>
                  <a:cubicBezTo>
                    <a:pt x="30472" y="465"/>
                    <a:pt x="30942" y="611"/>
                    <a:pt x="31297" y="799"/>
                  </a:cubicBezTo>
                  <a:cubicBezTo>
                    <a:pt x="31652" y="987"/>
                    <a:pt x="31913" y="1217"/>
                    <a:pt x="32080" y="1488"/>
                  </a:cubicBezTo>
                  <a:cubicBezTo>
                    <a:pt x="32247" y="1760"/>
                    <a:pt x="32331" y="2062"/>
                    <a:pt x="32331" y="2397"/>
                  </a:cubicBezTo>
                  <a:lnTo>
                    <a:pt x="32331" y="25200"/>
                  </a:lnTo>
                  <a:lnTo>
                    <a:pt x="52941" y="25200"/>
                  </a:lnTo>
                  <a:cubicBezTo>
                    <a:pt x="53275" y="25200"/>
                    <a:pt x="53578" y="25283"/>
                    <a:pt x="53850" y="25450"/>
                  </a:cubicBezTo>
                  <a:cubicBezTo>
                    <a:pt x="54121" y="25617"/>
                    <a:pt x="54372" y="25889"/>
                    <a:pt x="54601" y="26265"/>
                  </a:cubicBezTo>
                  <a:cubicBezTo>
                    <a:pt x="54831" y="26640"/>
                    <a:pt x="54998" y="27110"/>
                    <a:pt x="55102" y="27674"/>
                  </a:cubicBezTo>
                  <a:cubicBezTo>
                    <a:pt x="55207" y="28238"/>
                    <a:pt x="55259" y="28896"/>
                    <a:pt x="55259" y="29647"/>
                  </a:cubicBezTo>
                  <a:close/>
                </a:path>
              </a:pathLst>
            </a:custGeom>
            <a:solidFill>
              <a:srgbClr val="548235"/>
            </a:solidFill>
            <a:ln w="11622" cap="flat">
              <a:noFill/>
              <a:prstDash val="solid"/>
              <a:miter/>
            </a:ln>
          </p:spPr>
          <p:txBody>
            <a:bodyPr rtlCol="0" anchor="ctr"/>
            <a:lstStyle/>
            <a:p>
              <a:endParaRPr lang="de-DE"/>
            </a:p>
          </p:txBody>
        </p:sp>
      </p:grpSp>
      <p:grpSp>
        <p:nvGrpSpPr>
          <p:cNvPr id="6" name="Gruppieren 5">
            <a:extLst>
              <a:ext uri="{FF2B5EF4-FFF2-40B4-BE49-F238E27FC236}">
                <a16:creationId xmlns:a16="http://schemas.microsoft.com/office/drawing/2014/main" id="{7A0662D1-5FDF-4EFF-ACAF-966962CD927D}"/>
              </a:ext>
            </a:extLst>
          </p:cNvPr>
          <p:cNvGrpSpPr/>
          <p:nvPr/>
        </p:nvGrpSpPr>
        <p:grpSpPr>
          <a:xfrm>
            <a:off x="8513335" y="1004311"/>
            <a:ext cx="2376265" cy="4752528"/>
            <a:chOff x="8400255" y="1024158"/>
            <a:chExt cx="2376265" cy="4752528"/>
          </a:xfrm>
        </p:grpSpPr>
        <p:grpSp>
          <p:nvGrpSpPr>
            <p:cNvPr id="7" name="Gruppieren 6"/>
            <p:cNvGrpSpPr/>
            <p:nvPr/>
          </p:nvGrpSpPr>
          <p:grpSpPr>
            <a:xfrm>
              <a:off x="8400255" y="1024158"/>
              <a:ext cx="2376265" cy="4752528"/>
              <a:chOff x="8400255" y="1024158"/>
              <a:chExt cx="2376265" cy="4752528"/>
            </a:xfrm>
          </p:grpSpPr>
          <p:grpSp>
            <p:nvGrpSpPr>
              <p:cNvPr id="5" name="Gruppieren 4"/>
              <p:cNvGrpSpPr/>
              <p:nvPr/>
            </p:nvGrpSpPr>
            <p:grpSpPr>
              <a:xfrm>
                <a:off x="8400255" y="1024158"/>
                <a:ext cx="2376265" cy="4752528"/>
                <a:chOff x="5240288" y="989112"/>
                <a:chExt cx="2376265" cy="4752528"/>
              </a:xfrm>
            </p:grpSpPr>
            <p:sp>
              <p:nvSpPr>
                <p:cNvPr id="45" name="Rechteck 44"/>
                <p:cNvSpPr/>
                <p:nvPr/>
              </p:nvSpPr>
              <p:spPr>
                <a:xfrm>
                  <a:off x="5240288" y="989112"/>
                  <a:ext cx="2376264" cy="4752528"/>
                </a:xfrm>
                <a:prstGeom prst="rect">
                  <a:avLst/>
                </a:prstGeom>
                <a:solidFill>
                  <a:schemeClr val="tx1"/>
                </a:solidFill>
                <a:ln w="38100">
                  <a:solidFill>
                    <a:srgbClr val="000000"/>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extfeld 45"/>
                <p:cNvSpPr txBox="1"/>
                <p:nvPr/>
              </p:nvSpPr>
              <p:spPr>
                <a:xfrm>
                  <a:off x="5240289" y="5054901"/>
                  <a:ext cx="2376264" cy="592470"/>
                </a:xfrm>
                <a:prstGeom prst="rect">
                  <a:avLst/>
                </a:prstGeom>
                <a:noFill/>
              </p:spPr>
              <p:txBody>
                <a:bodyPr wrap="square" rtlCol="0">
                  <a:spAutoFit/>
                </a:bodyPr>
                <a:lstStyle/>
                <a:p>
                  <a:pPr algn="ctr">
                    <a:spcAft>
                      <a:spcPts val="300"/>
                    </a:spcAft>
                  </a:pPr>
                  <a:r>
                    <a:rPr lang="de-DE" sz="1500" b="1" dirty="0">
                      <a:solidFill>
                        <a:srgbClr val="002060"/>
                      </a:solidFill>
                    </a:rPr>
                    <a:t>- Low </a:t>
                  </a:r>
                  <a:r>
                    <a:rPr lang="de-DE" sz="1500" b="1" dirty="0" err="1">
                      <a:solidFill>
                        <a:srgbClr val="002060"/>
                      </a:solidFill>
                    </a:rPr>
                    <a:t>range</a:t>
                  </a:r>
                  <a:r>
                    <a:rPr lang="de-DE" sz="1500" b="1" dirty="0">
                      <a:solidFill>
                        <a:srgbClr val="002060"/>
                      </a:solidFill>
                    </a:rPr>
                    <a:t> (µm) -</a:t>
                  </a:r>
                </a:p>
                <a:p>
                  <a:pPr algn="ctr"/>
                  <a:r>
                    <a:rPr lang="de-DE" sz="1500" b="1" dirty="0">
                      <a:solidFill>
                        <a:srgbClr val="002060"/>
                      </a:solidFill>
                    </a:rPr>
                    <a:t>- High LET (~100 </a:t>
                  </a:r>
                  <a:r>
                    <a:rPr lang="de-DE" sz="1500" b="1" dirty="0" err="1">
                      <a:solidFill>
                        <a:srgbClr val="002060"/>
                      </a:solidFill>
                    </a:rPr>
                    <a:t>keV</a:t>
                  </a:r>
                  <a:r>
                    <a:rPr lang="de-DE" sz="1500" b="1" dirty="0">
                      <a:solidFill>
                        <a:srgbClr val="002060"/>
                      </a:solidFill>
                    </a:rPr>
                    <a:t>/µm) -</a:t>
                  </a:r>
                </a:p>
              </p:txBody>
            </p:sp>
          </p:grpSp>
          <p:pic>
            <p:nvPicPr>
              <p:cNvPr id="4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9035" y="1057499"/>
                <a:ext cx="2092995" cy="396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Textfeld 3">
              <a:extLst>
                <a:ext uri="{FF2B5EF4-FFF2-40B4-BE49-F238E27FC236}">
                  <a16:creationId xmlns:a16="http://schemas.microsoft.com/office/drawing/2014/main" id="{D2F5C4A5-8736-44B7-B3E3-E8417D11728B}"/>
                </a:ext>
              </a:extLst>
            </p:cNvPr>
            <p:cNvSpPr txBox="1"/>
            <p:nvPr/>
          </p:nvSpPr>
          <p:spPr>
            <a:xfrm>
              <a:off x="8832304" y="1141691"/>
              <a:ext cx="1656184" cy="461665"/>
            </a:xfrm>
            <a:prstGeom prst="rect">
              <a:avLst/>
            </a:prstGeom>
            <a:solidFill>
              <a:schemeClr val="tx1"/>
            </a:solidFill>
          </p:spPr>
          <p:txBody>
            <a:bodyPr wrap="square" rtlCol="0">
              <a:spAutoFit/>
            </a:bodyPr>
            <a:lstStyle/>
            <a:p>
              <a:pPr algn="l"/>
              <a:r>
                <a:rPr lang="de-DE" sz="2400" dirty="0">
                  <a:solidFill>
                    <a:schemeClr val="bg1"/>
                  </a:solidFill>
                  <a:latin typeface="Symbol" panose="05050102010706020507" pitchFamily="18" charset="2"/>
                </a:rPr>
                <a:t>a</a:t>
              </a:r>
              <a:r>
                <a:rPr lang="de-DE" sz="2400" dirty="0">
                  <a:solidFill>
                    <a:schemeClr val="bg1"/>
                  </a:solidFill>
                </a:rPr>
                <a:t>-</a:t>
              </a:r>
              <a:r>
                <a:rPr lang="de-DE" sz="2400" dirty="0" err="1">
                  <a:solidFill>
                    <a:schemeClr val="bg1"/>
                  </a:solidFill>
                </a:rPr>
                <a:t>Particles</a:t>
              </a:r>
              <a:endParaRPr lang="de-DE" sz="2400" dirty="0">
                <a:solidFill>
                  <a:schemeClr val="bg1"/>
                </a:solidFill>
              </a:endParaRPr>
            </a:p>
          </p:txBody>
        </p:sp>
      </p:grpSp>
    </p:spTree>
    <p:extLst>
      <p:ext uri="{BB962C8B-B14F-4D97-AF65-F5344CB8AC3E}">
        <p14:creationId xmlns:p14="http://schemas.microsoft.com/office/powerpoint/2010/main" val="474106754"/>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750995" y="999336"/>
            <a:ext cx="1854996"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Symbol" panose="05050102010706020507" pitchFamily="18" charset="2"/>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991544" y="2496159"/>
            <a:ext cx="1444647"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Therapy Hub</a:t>
            </a:r>
          </a:p>
        </p:txBody>
      </p:sp>
      <p:sp>
        <p:nvSpPr>
          <p:cNvPr id="90" name="Textplatzhalter 3">
            <a:extLst>
              <a:ext uri="{FF2B5EF4-FFF2-40B4-BE49-F238E27FC236}">
                <a16:creationId xmlns:a16="http://schemas.microsoft.com/office/drawing/2014/main" id="{393147F9-878F-45F4-B8C9-734B59D00D94}"/>
              </a:ext>
            </a:extLst>
          </p:cNvPr>
          <p:cNvSpPr txBox="1">
            <a:spLocks/>
          </p:cNvSpPr>
          <p:nvPr/>
        </p:nvSpPr>
        <p:spPr>
          <a:xfrm>
            <a:off x="358774" y="938786"/>
            <a:ext cx="11449049" cy="509994"/>
          </a:xfrm>
          <a:prstGeom prst="rect">
            <a:avLst/>
          </a:prstGeom>
        </p:spPr>
        <p:txBody>
          <a:bodyPr vert="horz" lIns="0" tIns="0" rIns="0" bIns="0" rtlCol="0" anchor="t" anchorCtr="0">
            <a:noAutofit/>
          </a:bodyPr>
          <a:lstStyle>
            <a:lvl1pPr marL="0" indent="0" algn="l" defTabSz="914400" rtl="0" eaLnBrk="1" latinLnBrk="0" hangingPunct="1">
              <a:lnSpc>
                <a:spcPct val="114000"/>
              </a:lnSpc>
              <a:spcBef>
                <a:spcPts val="0"/>
              </a:spcBef>
              <a:spcAft>
                <a:spcPts val="0"/>
              </a:spcAft>
              <a:buFont typeface="Calibri" panose="020F0502020204030204" pitchFamily="34" charset="0"/>
              <a:buNone/>
              <a:defRPr sz="1800" b="1" kern="1200">
                <a:solidFill>
                  <a:schemeClr val="accent1"/>
                </a:solidFill>
                <a:latin typeface="+mn-lt"/>
                <a:ea typeface="+mn-ea"/>
                <a:cs typeface="+mn-cs"/>
              </a:defRPr>
            </a:lvl1pPr>
            <a:lvl2pPr marL="450850" indent="-23495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2pPr>
            <a:lvl3pPr marL="6667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3pPr>
            <a:lvl4pPr marL="8953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4pPr>
            <a:lvl5pPr marL="111760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0"/>
              </a:spcAft>
              <a:buClrTx/>
              <a:buSzTx/>
              <a:buFont typeface="Calibri" panose="020F0502020204030204" pitchFamily="34" charset="0"/>
              <a:buNone/>
              <a:tabLst/>
              <a:defRPr/>
            </a:pPr>
            <a:endParaRPr kumimoji="0" lang="de-DE" sz="1800" b="1" i="0" u="none" strike="noStrike" kern="0" cap="none" spc="0" normalizeH="0" baseline="0" noProof="0" dirty="0">
              <a:ln>
                <a:noFill/>
              </a:ln>
              <a:solidFill>
                <a:srgbClr val="FFFFFF"/>
              </a:solidFill>
              <a:effectLst/>
              <a:uLnTx/>
              <a:uFillTx/>
              <a:latin typeface="Calibri"/>
              <a:ea typeface="+mn-ea"/>
              <a:cs typeface="Arial"/>
            </a:endParaRPr>
          </a:p>
        </p:txBody>
      </p:sp>
      <p:sp>
        <p:nvSpPr>
          <p:cNvPr id="91" name="Foliennummernplatzhalter 4">
            <a:extLst>
              <a:ext uri="{FF2B5EF4-FFF2-40B4-BE49-F238E27FC236}">
                <a16:creationId xmlns:a16="http://schemas.microsoft.com/office/drawing/2014/main" id="{10D239D6-73A1-44E6-857E-27CF39247069}"/>
              </a:ext>
            </a:extLst>
          </p:cNvPr>
          <p:cNvSpPr txBox="1">
            <a:spLocks/>
          </p:cNvSpPr>
          <p:nvPr/>
        </p:nvSpPr>
        <p:spPr>
          <a:xfrm>
            <a:off x="5818290" y="6381328"/>
            <a:ext cx="720000" cy="221109"/>
          </a:xfrm>
          <a:prstGeom prst="rect">
            <a:avLst/>
          </a:prstGeom>
        </p:spPr>
        <p:txBody>
          <a:bodyPr vert="horz" lIns="0" tIns="0" rIns="0" bIns="0" rtlCol="0" anchor="t" anchorCtr="0">
            <a:noAutofit/>
          </a:bodyPr>
          <a:lstStyle>
            <a:defPPr>
              <a:defRPr lang="en-US"/>
            </a:defPPr>
            <a:lvl1pPr marL="0" algn="l"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A52F4D17-1AD6-42D9-B93A-EB002C62F438}" type="slidenum">
              <a:rPr kumimoji="0" lang="de-DE" sz="1200" b="0" i="0" u="none" strike="noStrike" kern="1200" cap="none" spc="0" normalizeH="0" baseline="0" noProof="0" smtClean="0">
                <a:ln>
                  <a:noFill/>
                </a:ln>
                <a:solidFill>
                  <a:srgbClr val="023D6B"/>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srgbClr val="023D6B"/>
              </a:solidFill>
              <a:effectLst/>
              <a:uLnTx/>
              <a:uFillTx/>
              <a:latin typeface="Arial"/>
              <a:ea typeface="+mn-ea"/>
              <a:cs typeface="+mn-cs"/>
            </a:endParaRPr>
          </a:p>
        </p:txBody>
      </p:sp>
      <p:sp>
        <p:nvSpPr>
          <p:cNvPr id="56" name="TextBox 28">
            <a:extLst>
              <a:ext uri="{FF2B5EF4-FFF2-40B4-BE49-F238E27FC236}">
                <a16:creationId xmlns:a16="http://schemas.microsoft.com/office/drawing/2014/main" id="{CE230E50-F574-4AC5-8814-82E66778CAEC}"/>
              </a:ext>
            </a:extLst>
          </p:cNvPr>
          <p:cNvSpPr txBox="1"/>
          <p:nvPr/>
        </p:nvSpPr>
        <p:spPr>
          <a:xfrm>
            <a:off x="1847528" y="3682572"/>
            <a:ext cx="2628189" cy="230832"/>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a:ln>
                  <a:noFill/>
                </a:ln>
                <a:solidFill>
                  <a:srgbClr val="FFFFFF"/>
                </a:solidFill>
                <a:effectLst/>
                <a:uLnTx/>
                <a:uFillTx/>
                <a:latin typeface="Calibri"/>
                <a:ea typeface="+mn-ea"/>
                <a:cs typeface="+mn-cs"/>
              </a:rPr>
              <a:t>211</a:t>
            </a:r>
            <a:r>
              <a:rPr kumimoji="0" lang="en-US" sz="900" b="0" i="0" u="none" strike="noStrike" kern="1200" cap="none" spc="0" normalizeH="0" baseline="0" noProof="0" dirty="0">
                <a:ln>
                  <a:noFill/>
                </a:ln>
                <a:solidFill>
                  <a:srgbClr val="FFFFFF"/>
                </a:solidFill>
                <a:effectLst/>
                <a:uLnTx/>
                <a:uFillTx/>
                <a:latin typeface="Calibri"/>
                <a:ea typeface="+mn-ea"/>
                <a:cs typeface="+mn-cs"/>
              </a:rPr>
              <a:t>At-Production &amp; Logistics</a:t>
            </a:r>
          </a:p>
        </p:txBody>
      </p:sp>
      <p:sp>
        <p:nvSpPr>
          <p:cNvPr id="58" name="Freeform 100">
            <a:extLst>
              <a:ext uri="{FF2B5EF4-FFF2-40B4-BE49-F238E27FC236}">
                <a16:creationId xmlns:a16="http://schemas.microsoft.com/office/drawing/2014/main" id="{75F4E9B3-08FE-4C66-954A-BDDBB33F90CD}"/>
              </a:ext>
            </a:extLst>
          </p:cNvPr>
          <p:cNvSpPr>
            <a:spLocks noEditPoints="1"/>
          </p:cNvSpPr>
          <p:nvPr/>
        </p:nvSpPr>
        <p:spPr bwMode="auto">
          <a:xfrm>
            <a:off x="7575919" y="3066018"/>
            <a:ext cx="262865" cy="132084"/>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59" name="Freeform 23">
            <a:extLst>
              <a:ext uri="{FF2B5EF4-FFF2-40B4-BE49-F238E27FC236}">
                <a16:creationId xmlns:a16="http://schemas.microsoft.com/office/drawing/2014/main" id="{CBFDEDC3-1B7C-42AB-A9DD-922CFAE8DBD5}"/>
              </a:ext>
            </a:extLst>
          </p:cNvPr>
          <p:cNvSpPr>
            <a:spLocks/>
          </p:cNvSpPr>
          <p:nvPr/>
        </p:nvSpPr>
        <p:spPr bwMode="auto">
          <a:xfrm>
            <a:off x="7843653" y="4636870"/>
            <a:ext cx="189846" cy="191050"/>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0" name="Freeform 5">
            <a:extLst>
              <a:ext uri="{FF2B5EF4-FFF2-40B4-BE49-F238E27FC236}">
                <a16:creationId xmlns:a16="http://schemas.microsoft.com/office/drawing/2014/main" id="{ED81CB8C-7B90-4175-814E-0A033D0600E4}"/>
              </a:ext>
            </a:extLst>
          </p:cNvPr>
          <p:cNvSpPr>
            <a:spLocks/>
          </p:cNvSpPr>
          <p:nvPr/>
        </p:nvSpPr>
        <p:spPr bwMode="auto">
          <a:xfrm>
            <a:off x="7786454" y="4734755"/>
            <a:ext cx="214186" cy="391533"/>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1" name="Freeform 6">
            <a:extLst>
              <a:ext uri="{FF2B5EF4-FFF2-40B4-BE49-F238E27FC236}">
                <a16:creationId xmlns:a16="http://schemas.microsoft.com/office/drawing/2014/main" id="{ED8DDE3D-3659-40D1-9FD4-52D4DBD8BD45}"/>
              </a:ext>
            </a:extLst>
          </p:cNvPr>
          <p:cNvSpPr>
            <a:spLocks noEditPoints="1"/>
          </p:cNvSpPr>
          <p:nvPr/>
        </p:nvSpPr>
        <p:spPr bwMode="auto">
          <a:xfrm>
            <a:off x="7786454" y="4734755"/>
            <a:ext cx="214186" cy="391533"/>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2" name="Freeform 84">
            <a:extLst>
              <a:ext uri="{FF2B5EF4-FFF2-40B4-BE49-F238E27FC236}">
                <a16:creationId xmlns:a16="http://schemas.microsoft.com/office/drawing/2014/main" id="{5DF0B696-1175-439A-8E8D-55A73D5C886A}"/>
              </a:ext>
            </a:extLst>
          </p:cNvPr>
          <p:cNvSpPr>
            <a:spLocks/>
          </p:cNvSpPr>
          <p:nvPr/>
        </p:nvSpPr>
        <p:spPr bwMode="auto">
          <a:xfrm>
            <a:off x="7687881" y="4627435"/>
            <a:ext cx="195931" cy="216995"/>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3" name="Freeform 193">
            <a:extLst>
              <a:ext uri="{FF2B5EF4-FFF2-40B4-BE49-F238E27FC236}">
                <a16:creationId xmlns:a16="http://schemas.microsoft.com/office/drawing/2014/main" id="{25FE7ED4-C021-4A73-8A51-F2211CCF015A}"/>
              </a:ext>
            </a:extLst>
          </p:cNvPr>
          <p:cNvSpPr>
            <a:spLocks/>
          </p:cNvSpPr>
          <p:nvPr/>
        </p:nvSpPr>
        <p:spPr bwMode="auto">
          <a:xfrm>
            <a:off x="7916670" y="4730036"/>
            <a:ext cx="267733" cy="227609"/>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4" name="Freeform 47">
            <a:extLst>
              <a:ext uri="{FF2B5EF4-FFF2-40B4-BE49-F238E27FC236}">
                <a16:creationId xmlns:a16="http://schemas.microsoft.com/office/drawing/2014/main" id="{5B5D0220-0809-40DD-A86F-E8242E76555F}"/>
              </a:ext>
            </a:extLst>
          </p:cNvPr>
          <p:cNvSpPr>
            <a:spLocks/>
          </p:cNvSpPr>
          <p:nvPr/>
        </p:nvSpPr>
        <p:spPr bwMode="auto">
          <a:xfrm>
            <a:off x="7442053" y="3817244"/>
            <a:ext cx="492871" cy="266527"/>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5" name="Freeform 88">
            <a:extLst>
              <a:ext uri="{FF2B5EF4-FFF2-40B4-BE49-F238E27FC236}">
                <a16:creationId xmlns:a16="http://schemas.microsoft.com/office/drawing/2014/main" id="{051E8D0A-0C38-4610-9276-89DC38B486B6}"/>
              </a:ext>
            </a:extLst>
          </p:cNvPr>
          <p:cNvSpPr>
            <a:spLocks/>
          </p:cNvSpPr>
          <p:nvPr/>
        </p:nvSpPr>
        <p:spPr bwMode="auto">
          <a:xfrm>
            <a:off x="7145114" y="4215853"/>
            <a:ext cx="294505" cy="215816"/>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6" name="Freeform 197">
            <a:extLst>
              <a:ext uri="{FF2B5EF4-FFF2-40B4-BE49-F238E27FC236}">
                <a16:creationId xmlns:a16="http://schemas.microsoft.com/office/drawing/2014/main" id="{AF5B1C3B-D12D-44B8-B414-6287CA7212F5}"/>
              </a:ext>
            </a:extLst>
          </p:cNvPr>
          <p:cNvSpPr>
            <a:spLocks noEditPoints="1"/>
          </p:cNvSpPr>
          <p:nvPr/>
        </p:nvSpPr>
        <p:spPr bwMode="auto">
          <a:xfrm>
            <a:off x="7164584" y="4261847"/>
            <a:ext cx="573192" cy="516541"/>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7" name="Freeform 9">
            <a:extLst>
              <a:ext uri="{FF2B5EF4-FFF2-40B4-BE49-F238E27FC236}">
                <a16:creationId xmlns:a16="http://schemas.microsoft.com/office/drawing/2014/main" id="{0CFE77EE-6E3E-4DDD-BD5C-3F09646753E9}"/>
              </a:ext>
            </a:extLst>
          </p:cNvPr>
          <p:cNvSpPr>
            <a:spLocks/>
          </p:cNvSpPr>
          <p:nvPr/>
        </p:nvSpPr>
        <p:spPr bwMode="auto">
          <a:xfrm>
            <a:off x="9353909" y="5324411"/>
            <a:ext cx="239743" cy="134442"/>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8" name="Freeform 21">
            <a:extLst>
              <a:ext uri="{FF2B5EF4-FFF2-40B4-BE49-F238E27FC236}">
                <a16:creationId xmlns:a16="http://schemas.microsoft.com/office/drawing/2014/main" id="{8A1F98CF-6C86-49DD-A3DA-3EBD8F2719E5}"/>
              </a:ext>
            </a:extLst>
          </p:cNvPr>
          <p:cNvSpPr>
            <a:spLocks/>
          </p:cNvSpPr>
          <p:nvPr/>
        </p:nvSpPr>
        <p:spPr bwMode="auto">
          <a:xfrm>
            <a:off x="7669628" y="4272461"/>
            <a:ext cx="469749" cy="484699"/>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69" name="Freeform 25">
            <a:extLst>
              <a:ext uri="{FF2B5EF4-FFF2-40B4-BE49-F238E27FC236}">
                <a16:creationId xmlns:a16="http://schemas.microsoft.com/office/drawing/2014/main" id="{A2E9E02E-E12B-49F1-B698-87BD88918350}"/>
              </a:ext>
            </a:extLst>
          </p:cNvPr>
          <p:cNvSpPr>
            <a:spLocks/>
          </p:cNvSpPr>
          <p:nvPr/>
        </p:nvSpPr>
        <p:spPr bwMode="auto">
          <a:xfrm>
            <a:off x="6438057" y="4125046"/>
            <a:ext cx="436890" cy="266527"/>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0" name="Freeform 51">
            <a:extLst>
              <a:ext uri="{FF2B5EF4-FFF2-40B4-BE49-F238E27FC236}">
                <a16:creationId xmlns:a16="http://schemas.microsoft.com/office/drawing/2014/main" id="{ED301D95-33F3-4AA9-883E-4EAEFE271E2A}"/>
              </a:ext>
            </a:extLst>
          </p:cNvPr>
          <p:cNvSpPr>
            <a:spLocks/>
          </p:cNvSpPr>
          <p:nvPr/>
        </p:nvSpPr>
        <p:spPr bwMode="auto">
          <a:xfrm>
            <a:off x="7624598" y="2652078"/>
            <a:ext cx="547636" cy="327851"/>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1" name="Freeform 61">
            <a:extLst>
              <a:ext uri="{FF2B5EF4-FFF2-40B4-BE49-F238E27FC236}">
                <a16:creationId xmlns:a16="http://schemas.microsoft.com/office/drawing/2014/main" id="{E9CC8D11-DD98-486D-9454-349FA43F1B6C}"/>
              </a:ext>
            </a:extLst>
          </p:cNvPr>
          <p:cNvSpPr>
            <a:spLocks noEditPoints="1"/>
          </p:cNvSpPr>
          <p:nvPr/>
        </p:nvSpPr>
        <p:spPr bwMode="auto">
          <a:xfrm>
            <a:off x="7382421" y="4423415"/>
            <a:ext cx="397948" cy="340823"/>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2" name="Freeform 63">
            <a:extLst>
              <a:ext uri="{FF2B5EF4-FFF2-40B4-BE49-F238E27FC236}">
                <a16:creationId xmlns:a16="http://schemas.microsoft.com/office/drawing/2014/main" id="{D199CD89-9245-4C3C-BC51-670D04482CE3}"/>
              </a:ext>
            </a:extLst>
          </p:cNvPr>
          <p:cNvSpPr>
            <a:spLocks noEditPoints="1"/>
          </p:cNvSpPr>
          <p:nvPr/>
        </p:nvSpPr>
        <p:spPr bwMode="auto">
          <a:xfrm>
            <a:off x="6654679" y="2816005"/>
            <a:ext cx="356571" cy="409223"/>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3" name="Freeform 144">
            <a:extLst>
              <a:ext uri="{FF2B5EF4-FFF2-40B4-BE49-F238E27FC236}">
                <a16:creationId xmlns:a16="http://schemas.microsoft.com/office/drawing/2014/main" id="{8F78D895-E445-4BAA-967C-5BC502F204D8}"/>
              </a:ext>
            </a:extLst>
          </p:cNvPr>
          <p:cNvSpPr>
            <a:spLocks noEditPoints="1"/>
          </p:cNvSpPr>
          <p:nvPr/>
        </p:nvSpPr>
        <p:spPr bwMode="auto">
          <a:xfrm>
            <a:off x="6256727" y="3341980"/>
            <a:ext cx="343184" cy="389175"/>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4" name="Freeform 217">
            <a:extLst>
              <a:ext uri="{FF2B5EF4-FFF2-40B4-BE49-F238E27FC236}">
                <a16:creationId xmlns:a16="http://schemas.microsoft.com/office/drawing/2014/main" id="{E7A240D8-3D3B-442B-B00C-238804E26758}"/>
              </a:ext>
            </a:extLst>
          </p:cNvPr>
          <p:cNvSpPr>
            <a:spLocks/>
          </p:cNvSpPr>
          <p:nvPr/>
        </p:nvSpPr>
        <p:spPr bwMode="auto">
          <a:xfrm>
            <a:off x="10171709" y="4277180"/>
            <a:ext cx="425939" cy="291291"/>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5" name="Freeform 219">
            <a:extLst>
              <a:ext uri="{FF2B5EF4-FFF2-40B4-BE49-F238E27FC236}">
                <a16:creationId xmlns:a16="http://schemas.microsoft.com/office/drawing/2014/main" id="{6719A20C-88A9-4F5E-9A53-ECD30DD4ABAB}"/>
              </a:ext>
            </a:extLst>
          </p:cNvPr>
          <p:cNvSpPr>
            <a:spLocks/>
          </p:cNvSpPr>
          <p:nvPr/>
        </p:nvSpPr>
        <p:spPr bwMode="auto">
          <a:xfrm>
            <a:off x="7399460" y="3933997"/>
            <a:ext cx="606049" cy="416299"/>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6" name="Freeform 7">
            <a:extLst>
              <a:ext uri="{FF2B5EF4-FFF2-40B4-BE49-F238E27FC236}">
                <a16:creationId xmlns:a16="http://schemas.microsoft.com/office/drawing/2014/main" id="{EEB5CF8A-0E2F-4F13-A3B5-2A2CFA426EBB}"/>
              </a:ext>
            </a:extLst>
          </p:cNvPr>
          <p:cNvSpPr>
            <a:spLocks/>
          </p:cNvSpPr>
          <p:nvPr/>
        </p:nvSpPr>
        <p:spPr bwMode="auto">
          <a:xfrm>
            <a:off x="7887464" y="2845486"/>
            <a:ext cx="726529" cy="660418"/>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7" name="Freeform 17">
            <a:extLst>
              <a:ext uri="{FF2B5EF4-FFF2-40B4-BE49-F238E27FC236}">
                <a16:creationId xmlns:a16="http://schemas.microsoft.com/office/drawing/2014/main" id="{422BB3BB-5A6A-49A2-84FE-8D346262BEA2}"/>
              </a:ext>
            </a:extLst>
          </p:cNvPr>
          <p:cNvSpPr>
            <a:spLocks/>
          </p:cNvSpPr>
          <p:nvPr/>
        </p:nvSpPr>
        <p:spPr bwMode="auto">
          <a:xfrm>
            <a:off x="8313402" y="3829038"/>
            <a:ext cx="391864" cy="372664"/>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8" name="Freeform 29">
            <a:extLst>
              <a:ext uri="{FF2B5EF4-FFF2-40B4-BE49-F238E27FC236}">
                <a16:creationId xmlns:a16="http://schemas.microsoft.com/office/drawing/2014/main" id="{D578D587-C321-42B8-B087-1BDA2DAF9376}"/>
              </a:ext>
            </a:extLst>
          </p:cNvPr>
          <p:cNvSpPr>
            <a:spLocks/>
          </p:cNvSpPr>
          <p:nvPr/>
        </p:nvSpPr>
        <p:spPr bwMode="auto">
          <a:xfrm>
            <a:off x="6177625" y="3623835"/>
            <a:ext cx="326147" cy="266527"/>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79" name="Freeform 31">
            <a:extLst>
              <a:ext uri="{FF2B5EF4-FFF2-40B4-BE49-F238E27FC236}">
                <a16:creationId xmlns:a16="http://schemas.microsoft.com/office/drawing/2014/main" id="{CE4034B6-C159-4990-996C-4724A342516B}"/>
              </a:ext>
            </a:extLst>
          </p:cNvPr>
          <p:cNvSpPr>
            <a:spLocks/>
          </p:cNvSpPr>
          <p:nvPr/>
        </p:nvSpPr>
        <p:spPr bwMode="auto">
          <a:xfrm>
            <a:off x="6997860" y="3682803"/>
            <a:ext cx="606049" cy="325491"/>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80" name="Freeform 33">
            <a:extLst>
              <a:ext uri="{FF2B5EF4-FFF2-40B4-BE49-F238E27FC236}">
                <a16:creationId xmlns:a16="http://schemas.microsoft.com/office/drawing/2014/main" id="{63489DDD-7647-4BA1-A5E4-EA2BB7480359}"/>
              </a:ext>
            </a:extLst>
          </p:cNvPr>
          <p:cNvSpPr>
            <a:spLocks noEditPoints="1"/>
          </p:cNvSpPr>
          <p:nvPr/>
        </p:nvSpPr>
        <p:spPr bwMode="auto">
          <a:xfrm>
            <a:off x="9765242" y="4117970"/>
            <a:ext cx="733830" cy="261809"/>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82" name="Freeform 41">
            <a:extLst>
              <a:ext uri="{FF2B5EF4-FFF2-40B4-BE49-F238E27FC236}">
                <a16:creationId xmlns:a16="http://schemas.microsoft.com/office/drawing/2014/main" id="{B0946886-8B30-457B-A651-EFD0AAD942AF}"/>
              </a:ext>
            </a:extLst>
          </p:cNvPr>
          <p:cNvSpPr>
            <a:spLocks/>
          </p:cNvSpPr>
          <p:nvPr/>
        </p:nvSpPr>
        <p:spPr bwMode="auto">
          <a:xfrm>
            <a:off x="7641636" y="2865535"/>
            <a:ext cx="457579" cy="342002"/>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83" name="Freeform 53">
            <a:extLst>
              <a:ext uri="{FF2B5EF4-FFF2-40B4-BE49-F238E27FC236}">
                <a16:creationId xmlns:a16="http://schemas.microsoft.com/office/drawing/2014/main" id="{B169DB0F-C06B-4220-8FC3-E5680CDDD31A}"/>
              </a:ext>
            </a:extLst>
          </p:cNvPr>
          <p:cNvSpPr>
            <a:spLocks noEditPoints="1"/>
          </p:cNvSpPr>
          <p:nvPr/>
        </p:nvSpPr>
        <p:spPr bwMode="auto">
          <a:xfrm>
            <a:off x="7639202" y="2426829"/>
            <a:ext cx="444193" cy="293650"/>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88" name="Freeform 195">
            <a:extLst>
              <a:ext uri="{FF2B5EF4-FFF2-40B4-BE49-F238E27FC236}">
                <a16:creationId xmlns:a16="http://schemas.microsoft.com/office/drawing/2014/main" id="{B4E5D80A-8BE9-458D-B241-68A1685DABCC}"/>
              </a:ext>
            </a:extLst>
          </p:cNvPr>
          <p:cNvSpPr>
            <a:spLocks/>
          </p:cNvSpPr>
          <p:nvPr/>
        </p:nvSpPr>
        <p:spPr bwMode="auto">
          <a:xfrm>
            <a:off x="8056623" y="4399826"/>
            <a:ext cx="615785" cy="449320"/>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2" name="Freeform 212">
            <a:extLst>
              <a:ext uri="{FF2B5EF4-FFF2-40B4-BE49-F238E27FC236}">
                <a16:creationId xmlns:a16="http://schemas.microsoft.com/office/drawing/2014/main" id="{6F6E4DD3-3AFE-49E4-8EC5-F05FE156E77D}"/>
              </a:ext>
            </a:extLst>
          </p:cNvPr>
          <p:cNvSpPr>
            <a:spLocks noEditPoints="1"/>
          </p:cNvSpPr>
          <p:nvPr/>
        </p:nvSpPr>
        <p:spPr bwMode="auto">
          <a:xfrm>
            <a:off x="10345735" y="4115610"/>
            <a:ext cx="688803" cy="546025"/>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3" name="Freeform 221">
            <a:extLst>
              <a:ext uri="{FF2B5EF4-FFF2-40B4-BE49-F238E27FC236}">
                <a16:creationId xmlns:a16="http://schemas.microsoft.com/office/drawing/2014/main" id="{40E67916-A9D4-40A5-895A-BEDA332E5FF8}"/>
              </a:ext>
            </a:extLst>
          </p:cNvPr>
          <p:cNvSpPr>
            <a:spLocks noEditPoints="1"/>
          </p:cNvSpPr>
          <p:nvPr/>
        </p:nvSpPr>
        <p:spPr bwMode="auto">
          <a:xfrm>
            <a:off x="6771507" y="3944609"/>
            <a:ext cx="703407" cy="346720"/>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4" name="Freeform 11">
            <a:extLst>
              <a:ext uri="{FF2B5EF4-FFF2-40B4-BE49-F238E27FC236}">
                <a16:creationId xmlns:a16="http://schemas.microsoft.com/office/drawing/2014/main" id="{0403B594-ABD4-419C-84EB-14E10A09E89A}"/>
              </a:ext>
            </a:extLst>
          </p:cNvPr>
          <p:cNvSpPr>
            <a:spLocks noEditPoints="1"/>
          </p:cNvSpPr>
          <p:nvPr/>
        </p:nvSpPr>
        <p:spPr bwMode="auto">
          <a:xfrm>
            <a:off x="5471783" y="3665113"/>
            <a:ext cx="1311890" cy="1317298"/>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5" name="Freeform 13">
            <a:extLst>
              <a:ext uri="{FF2B5EF4-FFF2-40B4-BE49-F238E27FC236}">
                <a16:creationId xmlns:a16="http://schemas.microsoft.com/office/drawing/2014/main" id="{1F70EBC0-AE5D-4659-8F73-DD6773DDFAE2}"/>
              </a:ext>
            </a:extLst>
          </p:cNvPr>
          <p:cNvSpPr>
            <a:spLocks/>
          </p:cNvSpPr>
          <p:nvPr/>
        </p:nvSpPr>
        <p:spPr bwMode="auto">
          <a:xfrm>
            <a:off x="4554193" y="1828913"/>
            <a:ext cx="601182" cy="484699"/>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6" name="Freeform 19">
            <a:extLst>
              <a:ext uri="{FF2B5EF4-FFF2-40B4-BE49-F238E27FC236}">
                <a16:creationId xmlns:a16="http://schemas.microsoft.com/office/drawing/2014/main" id="{6C1DF44F-3B33-4A4D-8028-15361036BE57}"/>
              </a:ext>
            </a:extLst>
          </p:cNvPr>
          <p:cNvSpPr>
            <a:spLocks/>
          </p:cNvSpPr>
          <p:nvPr/>
        </p:nvSpPr>
        <p:spPr bwMode="auto">
          <a:xfrm>
            <a:off x="7147548" y="3153290"/>
            <a:ext cx="888385" cy="72292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7" name="Freeform 39">
            <a:extLst>
              <a:ext uri="{FF2B5EF4-FFF2-40B4-BE49-F238E27FC236}">
                <a16:creationId xmlns:a16="http://schemas.microsoft.com/office/drawing/2014/main" id="{0CDC28FF-14EA-4EAB-9AF1-40C6AEBBB715}"/>
              </a:ext>
            </a:extLst>
          </p:cNvPr>
          <p:cNvSpPr>
            <a:spLocks/>
          </p:cNvSpPr>
          <p:nvPr/>
        </p:nvSpPr>
        <p:spPr bwMode="auto">
          <a:xfrm>
            <a:off x="5110347" y="2977571"/>
            <a:ext cx="418636" cy="45993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8" name="Freeform 45">
            <a:extLst>
              <a:ext uri="{FF2B5EF4-FFF2-40B4-BE49-F238E27FC236}">
                <a16:creationId xmlns:a16="http://schemas.microsoft.com/office/drawing/2014/main" id="{085DAAAD-BB01-4F06-8A92-1A75F686A4AD}"/>
              </a:ext>
            </a:extLst>
          </p:cNvPr>
          <p:cNvSpPr>
            <a:spLocks/>
          </p:cNvSpPr>
          <p:nvPr/>
        </p:nvSpPr>
        <p:spPr bwMode="auto">
          <a:xfrm>
            <a:off x="4706315" y="4656918"/>
            <a:ext cx="449061" cy="679287"/>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99" name="Freeform 80">
            <a:extLst>
              <a:ext uri="{FF2B5EF4-FFF2-40B4-BE49-F238E27FC236}">
                <a16:creationId xmlns:a16="http://schemas.microsoft.com/office/drawing/2014/main" id="{B439FC61-6066-4597-A3E0-14BC03252966}"/>
              </a:ext>
            </a:extLst>
          </p:cNvPr>
          <p:cNvSpPr>
            <a:spLocks noEditPoints="1"/>
          </p:cNvSpPr>
          <p:nvPr/>
        </p:nvSpPr>
        <p:spPr bwMode="auto">
          <a:xfrm>
            <a:off x="6498907" y="4215852"/>
            <a:ext cx="1241305" cy="1372726"/>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0" name="Freeform 86">
            <a:extLst>
              <a:ext uri="{FF2B5EF4-FFF2-40B4-BE49-F238E27FC236}">
                <a16:creationId xmlns:a16="http://schemas.microsoft.com/office/drawing/2014/main" id="{E6C55951-4D77-4191-9CE8-967DB3F4B363}"/>
              </a:ext>
            </a:extLst>
          </p:cNvPr>
          <p:cNvSpPr>
            <a:spLocks/>
          </p:cNvSpPr>
          <p:nvPr/>
        </p:nvSpPr>
        <p:spPr bwMode="auto">
          <a:xfrm>
            <a:off x="7791324" y="3880928"/>
            <a:ext cx="930979" cy="650984"/>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1" name="Freeform 90">
            <a:extLst>
              <a:ext uri="{FF2B5EF4-FFF2-40B4-BE49-F238E27FC236}">
                <a16:creationId xmlns:a16="http://schemas.microsoft.com/office/drawing/2014/main" id="{A1F6B1E8-F6B4-4139-9E05-4852B644C999}"/>
              </a:ext>
            </a:extLst>
          </p:cNvPr>
          <p:cNvSpPr>
            <a:spLocks/>
          </p:cNvSpPr>
          <p:nvPr/>
        </p:nvSpPr>
        <p:spPr bwMode="auto">
          <a:xfrm>
            <a:off x="7914237" y="3182770"/>
            <a:ext cx="1550414" cy="1044876"/>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2" name="Freeform 92">
            <a:extLst>
              <a:ext uri="{FF2B5EF4-FFF2-40B4-BE49-F238E27FC236}">
                <a16:creationId xmlns:a16="http://schemas.microsoft.com/office/drawing/2014/main" id="{4D89D1C5-1779-4D3D-AB2C-B2D1F5524EE7}"/>
              </a:ext>
            </a:extLst>
          </p:cNvPr>
          <p:cNvSpPr>
            <a:spLocks noEditPoints="1"/>
          </p:cNvSpPr>
          <p:nvPr/>
        </p:nvSpPr>
        <p:spPr bwMode="auto">
          <a:xfrm>
            <a:off x="6877382" y="1256945"/>
            <a:ext cx="711925" cy="1875116"/>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3" name="Freeform 96">
            <a:extLst>
              <a:ext uri="{FF2B5EF4-FFF2-40B4-BE49-F238E27FC236}">
                <a16:creationId xmlns:a16="http://schemas.microsoft.com/office/drawing/2014/main" id="{995DEE37-5F99-4FA3-86D6-9C0D2D83CD59}"/>
              </a:ext>
            </a:extLst>
          </p:cNvPr>
          <p:cNvSpPr>
            <a:spLocks noEditPoints="1"/>
          </p:cNvSpPr>
          <p:nvPr/>
        </p:nvSpPr>
        <p:spPr bwMode="auto">
          <a:xfrm>
            <a:off x="6442925" y="922020"/>
            <a:ext cx="1358134" cy="185978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4" name="Freeform 102">
            <a:extLst>
              <a:ext uri="{FF2B5EF4-FFF2-40B4-BE49-F238E27FC236}">
                <a16:creationId xmlns:a16="http://schemas.microsoft.com/office/drawing/2014/main" id="{818D3458-4A41-4EF7-852A-3E1E80185325}"/>
              </a:ext>
            </a:extLst>
          </p:cNvPr>
          <p:cNvSpPr>
            <a:spLocks noEditPoints="1"/>
          </p:cNvSpPr>
          <p:nvPr/>
        </p:nvSpPr>
        <p:spPr bwMode="auto">
          <a:xfrm>
            <a:off x="7707352" y="623651"/>
            <a:ext cx="3733653" cy="3653528"/>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5" name="Freeform 109">
            <a:extLst>
              <a:ext uri="{FF2B5EF4-FFF2-40B4-BE49-F238E27FC236}">
                <a16:creationId xmlns:a16="http://schemas.microsoft.com/office/drawing/2014/main" id="{FF304B41-7ED1-48FC-B203-3778B4DAD10C}"/>
              </a:ext>
            </a:extLst>
          </p:cNvPr>
          <p:cNvSpPr>
            <a:spLocks noEditPoints="1"/>
          </p:cNvSpPr>
          <p:nvPr/>
        </p:nvSpPr>
        <p:spPr bwMode="auto">
          <a:xfrm>
            <a:off x="5387816" y="2367863"/>
            <a:ext cx="735048" cy="1346782"/>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6" name="Freeform 139">
            <a:extLst>
              <a:ext uri="{FF2B5EF4-FFF2-40B4-BE49-F238E27FC236}">
                <a16:creationId xmlns:a16="http://schemas.microsoft.com/office/drawing/2014/main" id="{2B63F022-DA08-4A8D-A07A-D7A1669EA9B7}"/>
              </a:ext>
            </a:extLst>
          </p:cNvPr>
          <p:cNvSpPr>
            <a:spLocks noEditPoints="1"/>
          </p:cNvSpPr>
          <p:nvPr/>
        </p:nvSpPr>
        <p:spPr bwMode="auto">
          <a:xfrm>
            <a:off x="4885208" y="4452896"/>
            <a:ext cx="1348399" cy="1074359"/>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7" name="Freeform 146">
            <a:extLst>
              <a:ext uri="{FF2B5EF4-FFF2-40B4-BE49-F238E27FC236}">
                <a16:creationId xmlns:a16="http://schemas.microsoft.com/office/drawing/2014/main" id="{626253DD-E272-4228-9309-C8CC2FAE49A6}"/>
              </a:ext>
            </a:extLst>
          </p:cNvPr>
          <p:cNvSpPr>
            <a:spLocks noEditPoints="1"/>
          </p:cNvSpPr>
          <p:nvPr/>
        </p:nvSpPr>
        <p:spPr bwMode="auto">
          <a:xfrm>
            <a:off x="7874079" y="4730036"/>
            <a:ext cx="1029553" cy="929303"/>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8" name="Freeform 210">
            <a:extLst>
              <a:ext uri="{FF2B5EF4-FFF2-40B4-BE49-F238E27FC236}">
                <a16:creationId xmlns:a16="http://schemas.microsoft.com/office/drawing/2014/main" id="{F9F7BE5F-FA66-4DC1-94D6-1A21E0912896}"/>
              </a:ext>
            </a:extLst>
          </p:cNvPr>
          <p:cNvSpPr>
            <a:spLocks noEditPoints="1"/>
          </p:cNvSpPr>
          <p:nvPr/>
        </p:nvSpPr>
        <p:spPr bwMode="auto">
          <a:xfrm>
            <a:off x="8508115" y="4327888"/>
            <a:ext cx="2004344" cy="1044876"/>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09" name="Freeform 223">
            <a:extLst>
              <a:ext uri="{FF2B5EF4-FFF2-40B4-BE49-F238E27FC236}">
                <a16:creationId xmlns:a16="http://schemas.microsoft.com/office/drawing/2014/main" id="{70EB3555-2C60-458E-B837-0A39429A63FB}"/>
              </a:ext>
            </a:extLst>
          </p:cNvPr>
          <p:cNvSpPr>
            <a:spLocks noEditPoints="1"/>
          </p:cNvSpPr>
          <p:nvPr/>
        </p:nvSpPr>
        <p:spPr bwMode="auto">
          <a:xfrm>
            <a:off x="7319142" y="1063537"/>
            <a:ext cx="799547" cy="141518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10" name="Freeform 235">
            <a:extLst>
              <a:ext uri="{FF2B5EF4-FFF2-40B4-BE49-F238E27FC236}">
                <a16:creationId xmlns:a16="http://schemas.microsoft.com/office/drawing/2014/main" id="{16322D7E-DF63-4389-939E-4CBBA0689763}"/>
              </a:ext>
            </a:extLst>
          </p:cNvPr>
          <p:cNvSpPr>
            <a:spLocks noEditPoints="1"/>
          </p:cNvSpPr>
          <p:nvPr/>
        </p:nvSpPr>
        <p:spPr bwMode="auto">
          <a:xfrm>
            <a:off x="10146152" y="2424469"/>
            <a:ext cx="1294852" cy="1593258"/>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sp>
        <p:nvSpPr>
          <p:cNvPr id="111" name="Freeform 78">
            <a:extLst>
              <a:ext uri="{FF2B5EF4-FFF2-40B4-BE49-F238E27FC236}">
                <a16:creationId xmlns:a16="http://schemas.microsoft.com/office/drawing/2014/main" id="{5E4A0046-C0AD-44C4-B3C3-3EC0CAF3F855}"/>
              </a:ext>
            </a:extLst>
          </p:cNvPr>
          <p:cNvSpPr>
            <a:spLocks noEditPoints="1"/>
          </p:cNvSpPr>
          <p:nvPr/>
        </p:nvSpPr>
        <p:spPr bwMode="auto">
          <a:xfrm>
            <a:off x="6463612" y="3188668"/>
            <a:ext cx="787376" cy="1010675"/>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solidFill>
            <a:schemeClr val="accent3"/>
          </a:solidFill>
          <a:ln w="3175" cap="rnd">
            <a:solidFill>
              <a:schemeClr val="bg1"/>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172144"/>
              </a:solidFill>
              <a:effectLst/>
              <a:uLnTx/>
              <a:uFillTx/>
              <a:latin typeface="Open Sans Light"/>
              <a:ea typeface="+mn-ea"/>
              <a:cs typeface="+mn-cs"/>
            </a:endParaRPr>
          </a:p>
        </p:txBody>
      </p:sp>
      <p:pic>
        <p:nvPicPr>
          <p:cNvPr id="112" name="Grafik 111">
            <a:extLst>
              <a:ext uri="{FF2B5EF4-FFF2-40B4-BE49-F238E27FC236}">
                <a16:creationId xmlns:a16="http://schemas.microsoft.com/office/drawing/2014/main" id="{74F8ADA7-9FF0-489D-886E-C92B920B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264" y="5258608"/>
            <a:ext cx="2998213" cy="1114361"/>
          </a:xfrm>
          <a:prstGeom prst="rect">
            <a:avLst/>
          </a:prstGeom>
        </p:spPr>
      </p:pic>
      <p:sp>
        <p:nvSpPr>
          <p:cNvPr id="171" name="Rechteck 170">
            <a:extLst>
              <a:ext uri="{FF2B5EF4-FFF2-40B4-BE49-F238E27FC236}">
                <a16:creationId xmlns:a16="http://schemas.microsoft.com/office/drawing/2014/main" id="{FADDB212-B830-4B93-8238-3DF0AF761EA3}"/>
              </a:ext>
            </a:extLst>
          </p:cNvPr>
          <p:cNvSpPr/>
          <p:nvPr/>
        </p:nvSpPr>
        <p:spPr>
          <a:xfrm rot="5400000">
            <a:off x="-5329634" y="3386937"/>
            <a:ext cx="11392541" cy="822103"/>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72" name="Rechteck 171">
            <a:extLst>
              <a:ext uri="{FF2B5EF4-FFF2-40B4-BE49-F238E27FC236}">
                <a16:creationId xmlns:a16="http://schemas.microsoft.com/office/drawing/2014/main" id="{4D2021B2-F32F-4309-83A6-434B503E285B}"/>
              </a:ext>
            </a:extLst>
          </p:cNvPr>
          <p:cNvSpPr/>
          <p:nvPr/>
        </p:nvSpPr>
        <p:spPr>
          <a:xfrm>
            <a:off x="-1" y="-3663"/>
            <a:ext cx="11478730" cy="696359"/>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73" name="Rechteck 172">
            <a:extLst>
              <a:ext uri="{FF2B5EF4-FFF2-40B4-BE49-F238E27FC236}">
                <a16:creationId xmlns:a16="http://schemas.microsoft.com/office/drawing/2014/main" id="{F96EA03B-E1CA-43AA-881A-F48924181524}"/>
              </a:ext>
            </a:extLst>
          </p:cNvPr>
          <p:cNvSpPr/>
          <p:nvPr/>
        </p:nvSpPr>
        <p:spPr>
          <a:xfrm>
            <a:off x="21771" y="6132836"/>
            <a:ext cx="11392541" cy="743425"/>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74" name="Rechteck 173">
            <a:extLst>
              <a:ext uri="{FF2B5EF4-FFF2-40B4-BE49-F238E27FC236}">
                <a16:creationId xmlns:a16="http://schemas.microsoft.com/office/drawing/2014/main" id="{85C641B0-BB52-4075-BA62-24C6377C0CD9}"/>
              </a:ext>
            </a:extLst>
          </p:cNvPr>
          <p:cNvSpPr/>
          <p:nvPr/>
        </p:nvSpPr>
        <p:spPr>
          <a:xfrm rot="5400000">
            <a:off x="6094824" y="2879698"/>
            <a:ext cx="11392541" cy="877020"/>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75" name="Grafik 7">
            <a:extLst>
              <a:ext uri="{FF2B5EF4-FFF2-40B4-BE49-F238E27FC236}">
                <a16:creationId xmlns:a16="http://schemas.microsoft.com/office/drawing/2014/main" id="{98E765EE-0EAF-4485-ADBF-9A765399DD1A}"/>
              </a:ext>
            </a:extLst>
          </p:cNvPr>
          <p:cNvPicPr>
            <a:picLocks noChangeAspect="1"/>
          </p:cNvPicPr>
          <p:nvPr/>
        </p:nvPicPr>
        <p:blipFill>
          <a:blip r:embed="rId4">
            <a:lum bright="100000" contrast="-86000"/>
          </a:blip>
          <a:stretch/>
        </p:blipFill>
        <p:spPr bwMode="auto">
          <a:xfrm rot="5400000">
            <a:off x="11228242" y="3168775"/>
            <a:ext cx="1086153" cy="316762"/>
          </a:xfrm>
          <a:prstGeom prst="rect">
            <a:avLst/>
          </a:prstGeom>
          <a:noFill/>
        </p:spPr>
      </p:pic>
      <p:pic>
        <p:nvPicPr>
          <p:cNvPr id="176" name="Grafik 175">
            <a:extLst>
              <a:ext uri="{FF2B5EF4-FFF2-40B4-BE49-F238E27FC236}">
                <a16:creationId xmlns:a16="http://schemas.microsoft.com/office/drawing/2014/main" id="{69A07AA3-64A8-4D0A-88E4-3E18FAA676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438924" y="3083958"/>
            <a:ext cx="1585020" cy="468500"/>
          </a:xfrm>
          <a:prstGeom prst="rect">
            <a:avLst/>
          </a:prstGeom>
        </p:spPr>
      </p:pic>
    </p:spTree>
    <p:extLst>
      <p:ext uri="{BB962C8B-B14F-4D97-AF65-F5344CB8AC3E}">
        <p14:creationId xmlns:p14="http://schemas.microsoft.com/office/powerpoint/2010/main" val="38310745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1000" fill="hold"/>
                                        <p:tgtEl>
                                          <p:spTgt spid="104"/>
                                        </p:tgtEl>
                                        <p:attrNameLst>
                                          <p:attrName>ppt_x</p:attrName>
                                        </p:attrNameLst>
                                      </p:cBhvr>
                                      <p:tavLst>
                                        <p:tav tm="0">
                                          <p:val>
                                            <p:strVal val="0-#ppt_w/2"/>
                                          </p:val>
                                        </p:tav>
                                        <p:tav tm="100000">
                                          <p:val>
                                            <p:strVal val="#ppt_x"/>
                                          </p:val>
                                        </p:tav>
                                      </p:tavLst>
                                    </p:anim>
                                    <p:anim calcmode="lin" valueType="num">
                                      <p:cBhvr additive="base">
                                        <p:cTn id="8" dur="1000" fill="hold"/>
                                        <p:tgtEl>
                                          <p:spTgt spid="10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1000" fill="hold"/>
                                        <p:tgtEl>
                                          <p:spTgt spid="110"/>
                                        </p:tgtEl>
                                        <p:attrNameLst>
                                          <p:attrName>ppt_x</p:attrName>
                                        </p:attrNameLst>
                                      </p:cBhvr>
                                      <p:tavLst>
                                        <p:tav tm="0">
                                          <p:val>
                                            <p:strVal val="0-#ppt_w/2"/>
                                          </p:val>
                                        </p:tav>
                                        <p:tav tm="100000">
                                          <p:val>
                                            <p:strVal val="#ppt_x"/>
                                          </p:val>
                                        </p:tav>
                                      </p:tavLst>
                                    </p:anim>
                                    <p:anim calcmode="lin" valueType="num">
                                      <p:cBhvr additive="base">
                                        <p:cTn id="12" dur="1000" fill="hold"/>
                                        <p:tgtEl>
                                          <p:spTgt spid="11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1000" fill="hold"/>
                                        <p:tgtEl>
                                          <p:spTgt spid="109"/>
                                        </p:tgtEl>
                                        <p:attrNameLst>
                                          <p:attrName>ppt_x</p:attrName>
                                        </p:attrNameLst>
                                      </p:cBhvr>
                                      <p:tavLst>
                                        <p:tav tm="0">
                                          <p:val>
                                            <p:strVal val="0-#ppt_w/2"/>
                                          </p:val>
                                        </p:tav>
                                        <p:tav tm="100000">
                                          <p:val>
                                            <p:strVal val="#ppt_x"/>
                                          </p:val>
                                        </p:tav>
                                      </p:tavLst>
                                    </p:anim>
                                    <p:anim calcmode="lin" valueType="num">
                                      <p:cBhvr additive="base">
                                        <p:cTn id="16" dur="1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1000" fill="hold"/>
                                        <p:tgtEl>
                                          <p:spTgt spid="102"/>
                                        </p:tgtEl>
                                        <p:attrNameLst>
                                          <p:attrName>ppt_x</p:attrName>
                                        </p:attrNameLst>
                                      </p:cBhvr>
                                      <p:tavLst>
                                        <p:tav tm="0">
                                          <p:val>
                                            <p:strVal val="0-#ppt_w/2"/>
                                          </p:val>
                                        </p:tav>
                                        <p:tav tm="100000">
                                          <p:val>
                                            <p:strVal val="#ppt_x"/>
                                          </p:val>
                                        </p:tav>
                                      </p:tavLst>
                                    </p:anim>
                                    <p:anim calcmode="lin" valueType="num">
                                      <p:cBhvr additive="base">
                                        <p:cTn id="20" dur="1000" fill="hold"/>
                                        <p:tgtEl>
                                          <p:spTgt spid="102"/>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1000" fill="hold"/>
                                        <p:tgtEl>
                                          <p:spTgt spid="103"/>
                                        </p:tgtEl>
                                        <p:attrNameLst>
                                          <p:attrName>ppt_x</p:attrName>
                                        </p:attrNameLst>
                                      </p:cBhvr>
                                      <p:tavLst>
                                        <p:tav tm="0">
                                          <p:val>
                                            <p:strVal val="0-#ppt_w/2"/>
                                          </p:val>
                                        </p:tav>
                                        <p:tav tm="100000">
                                          <p:val>
                                            <p:strVal val="#ppt_x"/>
                                          </p:val>
                                        </p:tav>
                                      </p:tavLst>
                                    </p:anim>
                                    <p:anim calcmode="lin" valueType="num">
                                      <p:cBhvr additive="base">
                                        <p:cTn id="24" dur="1000" fill="hold"/>
                                        <p:tgtEl>
                                          <p:spTgt spid="103"/>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000" fill="hold"/>
                                        <p:tgtEl>
                                          <p:spTgt spid="83"/>
                                        </p:tgtEl>
                                        <p:attrNameLst>
                                          <p:attrName>ppt_x</p:attrName>
                                        </p:attrNameLst>
                                      </p:cBhvr>
                                      <p:tavLst>
                                        <p:tav tm="0">
                                          <p:val>
                                            <p:strVal val="0-#ppt_w/2"/>
                                          </p:val>
                                        </p:tav>
                                        <p:tav tm="100000">
                                          <p:val>
                                            <p:strVal val="#ppt_x"/>
                                          </p:val>
                                        </p:tav>
                                      </p:tavLst>
                                    </p:anim>
                                    <p:anim calcmode="lin" valueType="num">
                                      <p:cBhvr additive="base">
                                        <p:cTn id="28" dur="1000" fill="hold"/>
                                        <p:tgtEl>
                                          <p:spTgt spid="83"/>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1000" fill="hold"/>
                                        <p:tgtEl>
                                          <p:spTgt spid="70"/>
                                        </p:tgtEl>
                                        <p:attrNameLst>
                                          <p:attrName>ppt_x</p:attrName>
                                        </p:attrNameLst>
                                      </p:cBhvr>
                                      <p:tavLst>
                                        <p:tav tm="0">
                                          <p:val>
                                            <p:strVal val="0-#ppt_w/2"/>
                                          </p:val>
                                        </p:tav>
                                        <p:tav tm="100000">
                                          <p:val>
                                            <p:strVal val="#ppt_x"/>
                                          </p:val>
                                        </p:tav>
                                      </p:tavLst>
                                    </p:anim>
                                    <p:anim calcmode="lin" valueType="num">
                                      <p:cBhvr additive="base">
                                        <p:cTn id="32" dur="1000" fill="hold"/>
                                        <p:tgtEl>
                                          <p:spTgt spid="70"/>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1000" fill="hold"/>
                                        <p:tgtEl>
                                          <p:spTgt spid="82"/>
                                        </p:tgtEl>
                                        <p:attrNameLst>
                                          <p:attrName>ppt_x</p:attrName>
                                        </p:attrNameLst>
                                      </p:cBhvr>
                                      <p:tavLst>
                                        <p:tav tm="0">
                                          <p:val>
                                            <p:strVal val="0-#ppt_w/2"/>
                                          </p:val>
                                        </p:tav>
                                        <p:tav tm="100000">
                                          <p:val>
                                            <p:strVal val="#ppt_x"/>
                                          </p:val>
                                        </p:tav>
                                      </p:tavLst>
                                    </p:anim>
                                    <p:anim calcmode="lin" valueType="num">
                                      <p:cBhvr additive="base">
                                        <p:cTn id="36" dur="1000" fill="hold"/>
                                        <p:tgtEl>
                                          <p:spTgt spid="82"/>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0-#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par>
                                <p:cTn id="41" presetID="2" presetClass="entr" presetSubtype="8" decel="100000" fill="hold" grpId="0" nodeType="withEffect">
                                  <p:stCondLst>
                                    <p:cond delay="0"/>
                                  </p:stCondLst>
                                  <p:childTnLst>
                                    <p:set>
                                      <p:cBhvr>
                                        <p:cTn id="42" dur="1" fill="hold">
                                          <p:stCondLst>
                                            <p:cond delay="0"/>
                                          </p:stCondLst>
                                        </p:cTn>
                                        <p:tgtEl>
                                          <p:spTgt spid="101"/>
                                        </p:tgtEl>
                                        <p:attrNameLst>
                                          <p:attrName>style.visibility</p:attrName>
                                        </p:attrNameLst>
                                      </p:cBhvr>
                                      <p:to>
                                        <p:strVal val="visible"/>
                                      </p:to>
                                    </p:set>
                                    <p:anim calcmode="lin" valueType="num">
                                      <p:cBhvr additive="base">
                                        <p:cTn id="43" dur="1000" fill="hold"/>
                                        <p:tgtEl>
                                          <p:spTgt spid="101"/>
                                        </p:tgtEl>
                                        <p:attrNameLst>
                                          <p:attrName>ppt_x</p:attrName>
                                        </p:attrNameLst>
                                      </p:cBhvr>
                                      <p:tavLst>
                                        <p:tav tm="0">
                                          <p:val>
                                            <p:strVal val="0-#ppt_w/2"/>
                                          </p:val>
                                        </p:tav>
                                        <p:tav tm="100000">
                                          <p:val>
                                            <p:strVal val="#ppt_x"/>
                                          </p:val>
                                        </p:tav>
                                      </p:tavLst>
                                    </p:anim>
                                    <p:anim calcmode="lin" valueType="num">
                                      <p:cBhvr additive="base">
                                        <p:cTn id="44" dur="1000" fill="hold"/>
                                        <p:tgtEl>
                                          <p:spTgt spid="101"/>
                                        </p:tgtEl>
                                        <p:attrNameLst>
                                          <p:attrName>ppt_y</p:attrName>
                                        </p:attrNameLst>
                                      </p:cBhvr>
                                      <p:tavLst>
                                        <p:tav tm="0">
                                          <p:val>
                                            <p:strVal val="#ppt_y"/>
                                          </p:val>
                                        </p:tav>
                                        <p:tav tm="100000">
                                          <p:val>
                                            <p:strVal val="#ppt_y"/>
                                          </p:val>
                                        </p:tav>
                                      </p:tavLst>
                                    </p:anim>
                                  </p:childTnLst>
                                </p:cTn>
                              </p:par>
                              <p:par>
                                <p:cTn id="45" presetID="2" presetClass="entr" presetSubtype="8" decel="100000"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1000" fill="hold"/>
                                        <p:tgtEl>
                                          <p:spTgt spid="92"/>
                                        </p:tgtEl>
                                        <p:attrNameLst>
                                          <p:attrName>ppt_x</p:attrName>
                                        </p:attrNameLst>
                                      </p:cBhvr>
                                      <p:tavLst>
                                        <p:tav tm="0">
                                          <p:val>
                                            <p:strVal val="0-#ppt_w/2"/>
                                          </p:val>
                                        </p:tav>
                                        <p:tav tm="100000">
                                          <p:val>
                                            <p:strVal val="#ppt_x"/>
                                          </p:val>
                                        </p:tav>
                                      </p:tavLst>
                                    </p:anim>
                                    <p:anim calcmode="lin" valueType="num">
                                      <p:cBhvr additive="base">
                                        <p:cTn id="48" dur="1000" fill="hold"/>
                                        <p:tgtEl>
                                          <p:spTgt spid="92"/>
                                        </p:tgtEl>
                                        <p:attrNameLst>
                                          <p:attrName>ppt_y</p:attrName>
                                        </p:attrNameLst>
                                      </p:cBhvr>
                                      <p:tavLst>
                                        <p:tav tm="0">
                                          <p:val>
                                            <p:strVal val="#ppt_y"/>
                                          </p:val>
                                        </p:tav>
                                        <p:tav tm="100000">
                                          <p:val>
                                            <p:strVal val="#ppt_y"/>
                                          </p:val>
                                        </p:tav>
                                      </p:tavLst>
                                    </p:anim>
                                  </p:childTnLst>
                                </p:cTn>
                              </p:par>
                              <p:par>
                                <p:cTn id="49" presetID="2" presetClass="entr" presetSubtype="8" decel="10000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0" fill="hold"/>
                                        <p:tgtEl>
                                          <p:spTgt spid="74"/>
                                        </p:tgtEl>
                                        <p:attrNameLst>
                                          <p:attrName>ppt_x</p:attrName>
                                        </p:attrNameLst>
                                      </p:cBhvr>
                                      <p:tavLst>
                                        <p:tav tm="0">
                                          <p:val>
                                            <p:strVal val="0-#ppt_w/2"/>
                                          </p:val>
                                        </p:tav>
                                        <p:tav tm="100000">
                                          <p:val>
                                            <p:strVal val="#ppt_x"/>
                                          </p:val>
                                        </p:tav>
                                      </p:tavLst>
                                    </p:anim>
                                    <p:anim calcmode="lin" valueType="num">
                                      <p:cBhvr additive="base">
                                        <p:cTn id="52" dur="1000" fill="hold"/>
                                        <p:tgtEl>
                                          <p:spTgt spid="74"/>
                                        </p:tgtEl>
                                        <p:attrNameLst>
                                          <p:attrName>ppt_y</p:attrName>
                                        </p:attrNameLst>
                                      </p:cBhvr>
                                      <p:tavLst>
                                        <p:tav tm="0">
                                          <p:val>
                                            <p:strVal val="#ppt_y"/>
                                          </p:val>
                                        </p:tav>
                                        <p:tav tm="100000">
                                          <p:val>
                                            <p:strVal val="#ppt_y"/>
                                          </p:val>
                                        </p:tav>
                                      </p:tavLst>
                                    </p:anim>
                                  </p:childTnLst>
                                </p:cTn>
                              </p:par>
                              <p:par>
                                <p:cTn id="53" presetID="2" presetClass="entr" presetSubtype="8" decel="100000" fill="hold" grpId="0" nodeType="withEffect">
                                  <p:stCondLst>
                                    <p:cond delay="10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1000" fill="hold"/>
                                        <p:tgtEl>
                                          <p:spTgt spid="80"/>
                                        </p:tgtEl>
                                        <p:attrNameLst>
                                          <p:attrName>ppt_x</p:attrName>
                                        </p:attrNameLst>
                                      </p:cBhvr>
                                      <p:tavLst>
                                        <p:tav tm="0">
                                          <p:val>
                                            <p:strVal val="0-#ppt_w/2"/>
                                          </p:val>
                                        </p:tav>
                                        <p:tav tm="100000">
                                          <p:val>
                                            <p:strVal val="#ppt_x"/>
                                          </p:val>
                                        </p:tav>
                                      </p:tavLst>
                                    </p:anim>
                                    <p:anim calcmode="lin" valueType="num">
                                      <p:cBhvr additive="base">
                                        <p:cTn id="56" dur="1000" fill="hold"/>
                                        <p:tgtEl>
                                          <p:spTgt spid="80"/>
                                        </p:tgtEl>
                                        <p:attrNameLst>
                                          <p:attrName>ppt_y</p:attrName>
                                        </p:attrNameLst>
                                      </p:cBhvr>
                                      <p:tavLst>
                                        <p:tav tm="0">
                                          <p:val>
                                            <p:strVal val="#ppt_y"/>
                                          </p:val>
                                        </p:tav>
                                        <p:tav tm="100000">
                                          <p:val>
                                            <p:strVal val="#ppt_y"/>
                                          </p:val>
                                        </p:tav>
                                      </p:tavLst>
                                    </p:anim>
                                  </p:childTnLst>
                                </p:cTn>
                              </p:par>
                              <p:par>
                                <p:cTn id="57" presetID="2" presetClass="entr" presetSubtype="8" decel="100000" fill="hold" grpId="0" nodeType="withEffect">
                                  <p:stCondLst>
                                    <p:cond delay="200"/>
                                  </p:stCondLst>
                                  <p:childTnLst>
                                    <p:set>
                                      <p:cBhvr>
                                        <p:cTn id="58" dur="1" fill="hold">
                                          <p:stCondLst>
                                            <p:cond delay="0"/>
                                          </p:stCondLst>
                                        </p:cTn>
                                        <p:tgtEl>
                                          <p:spTgt spid="108"/>
                                        </p:tgtEl>
                                        <p:attrNameLst>
                                          <p:attrName>style.visibility</p:attrName>
                                        </p:attrNameLst>
                                      </p:cBhvr>
                                      <p:to>
                                        <p:strVal val="visible"/>
                                      </p:to>
                                    </p:set>
                                    <p:anim calcmode="lin" valueType="num">
                                      <p:cBhvr additive="base">
                                        <p:cTn id="59" dur="1000" fill="hold"/>
                                        <p:tgtEl>
                                          <p:spTgt spid="108"/>
                                        </p:tgtEl>
                                        <p:attrNameLst>
                                          <p:attrName>ppt_x</p:attrName>
                                        </p:attrNameLst>
                                      </p:cBhvr>
                                      <p:tavLst>
                                        <p:tav tm="0">
                                          <p:val>
                                            <p:strVal val="0-#ppt_w/2"/>
                                          </p:val>
                                        </p:tav>
                                        <p:tav tm="100000">
                                          <p:val>
                                            <p:strVal val="#ppt_x"/>
                                          </p:val>
                                        </p:tav>
                                      </p:tavLst>
                                    </p:anim>
                                    <p:anim calcmode="lin" valueType="num">
                                      <p:cBhvr additive="base">
                                        <p:cTn id="60" dur="1000" fill="hold"/>
                                        <p:tgtEl>
                                          <p:spTgt spid="108"/>
                                        </p:tgtEl>
                                        <p:attrNameLst>
                                          <p:attrName>ppt_y</p:attrName>
                                        </p:attrNameLst>
                                      </p:cBhvr>
                                      <p:tavLst>
                                        <p:tav tm="0">
                                          <p:val>
                                            <p:strVal val="#ppt_y"/>
                                          </p:val>
                                        </p:tav>
                                        <p:tav tm="100000">
                                          <p:val>
                                            <p:strVal val="#ppt_y"/>
                                          </p:val>
                                        </p:tav>
                                      </p:tavLst>
                                    </p:anim>
                                  </p:childTnLst>
                                </p:cTn>
                              </p:par>
                              <p:par>
                                <p:cTn id="61" presetID="2" presetClass="entr" presetSubtype="8" decel="100000" fill="hold" grpId="0"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additive="base">
                                        <p:cTn id="63" dur="1000" fill="hold"/>
                                        <p:tgtEl>
                                          <p:spTgt spid="58"/>
                                        </p:tgtEl>
                                        <p:attrNameLst>
                                          <p:attrName>ppt_x</p:attrName>
                                        </p:attrNameLst>
                                      </p:cBhvr>
                                      <p:tavLst>
                                        <p:tav tm="0">
                                          <p:val>
                                            <p:strVal val="0-#ppt_w/2"/>
                                          </p:val>
                                        </p:tav>
                                        <p:tav tm="100000">
                                          <p:val>
                                            <p:strVal val="#ppt_x"/>
                                          </p:val>
                                        </p:tav>
                                      </p:tavLst>
                                    </p:anim>
                                    <p:anim calcmode="lin" valueType="num">
                                      <p:cBhvr additive="base">
                                        <p:cTn id="64" dur="1000" fill="hold"/>
                                        <p:tgtEl>
                                          <p:spTgt spid="58"/>
                                        </p:tgtEl>
                                        <p:attrNameLst>
                                          <p:attrName>ppt_y</p:attrName>
                                        </p:attrNameLst>
                                      </p:cBhvr>
                                      <p:tavLst>
                                        <p:tav tm="0">
                                          <p:val>
                                            <p:strVal val="#ppt_y"/>
                                          </p:val>
                                        </p:tav>
                                        <p:tav tm="100000">
                                          <p:val>
                                            <p:strVal val="#ppt_y"/>
                                          </p:val>
                                        </p:tav>
                                      </p:tavLst>
                                    </p:anim>
                                  </p:childTnLst>
                                </p:cTn>
                              </p:par>
                              <p:par>
                                <p:cTn id="65" presetID="2" presetClass="entr" presetSubtype="8" decel="100000" fill="hold" grpId="0" nodeType="withEffect">
                                  <p:stCondLst>
                                    <p:cond delay="4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1000" fill="hold"/>
                                        <p:tgtEl>
                                          <p:spTgt spid="96"/>
                                        </p:tgtEl>
                                        <p:attrNameLst>
                                          <p:attrName>ppt_x</p:attrName>
                                        </p:attrNameLst>
                                      </p:cBhvr>
                                      <p:tavLst>
                                        <p:tav tm="0">
                                          <p:val>
                                            <p:strVal val="0-#ppt_w/2"/>
                                          </p:val>
                                        </p:tav>
                                        <p:tav tm="100000">
                                          <p:val>
                                            <p:strVal val="#ppt_x"/>
                                          </p:val>
                                        </p:tav>
                                      </p:tavLst>
                                    </p:anim>
                                    <p:anim calcmode="lin" valueType="num">
                                      <p:cBhvr additive="base">
                                        <p:cTn id="68" dur="1000" fill="hold"/>
                                        <p:tgtEl>
                                          <p:spTgt spid="96"/>
                                        </p:tgtEl>
                                        <p:attrNameLst>
                                          <p:attrName>ppt_y</p:attrName>
                                        </p:attrNameLst>
                                      </p:cBhvr>
                                      <p:tavLst>
                                        <p:tav tm="0">
                                          <p:val>
                                            <p:strVal val="#ppt_y"/>
                                          </p:val>
                                        </p:tav>
                                        <p:tav tm="100000">
                                          <p:val>
                                            <p:strVal val="#ppt_y"/>
                                          </p:val>
                                        </p:tav>
                                      </p:tavLst>
                                    </p:anim>
                                  </p:childTnLst>
                                </p:cTn>
                              </p:par>
                              <p:par>
                                <p:cTn id="69" presetID="2" presetClass="entr" presetSubtype="8" decel="100000" fill="hold" grpId="0" nodeType="withEffect">
                                  <p:stCondLst>
                                    <p:cond delay="50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1000" fill="hold"/>
                                        <p:tgtEl>
                                          <p:spTgt spid="77"/>
                                        </p:tgtEl>
                                        <p:attrNameLst>
                                          <p:attrName>ppt_x</p:attrName>
                                        </p:attrNameLst>
                                      </p:cBhvr>
                                      <p:tavLst>
                                        <p:tav tm="0">
                                          <p:val>
                                            <p:strVal val="0-#ppt_w/2"/>
                                          </p:val>
                                        </p:tav>
                                        <p:tav tm="100000">
                                          <p:val>
                                            <p:strVal val="#ppt_x"/>
                                          </p:val>
                                        </p:tav>
                                      </p:tavLst>
                                    </p:anim>
                                    <p:anim calcmode="lin" valueType="num">
                                      <p:cBhvr additive="base">
                                        <p:cTn id="72" dur="1000" fill="hold"/>
                                        <p:tgtEl>
                                          <p:spTgt spid="77"/>
                                        </p:tgtEl>
                                        <p:attrNameLst>
                                          <p:attrName>ppt_y</p:attrName>
                                        </p:attrNameLst>
                                      </p:cBhvr>
                                      <p:tavLst>
                                        <p:tav tm="0">
                                          <p:val>
                                            <p:strVal val="#ppt_y"/>
                                          </p:val>
                                        </p:tav>
                                        <p:tav tm="100000">
                                          <p:val>
                                            <p:strVal val="#ppt_y"/>
                                          </p:val>
                                        </p:tav>
                                      </p:tavLst>
                                    </p:anim>
                                  </p:childTnLst>
                                </p:cTn>
                              </p:par>
                              <p:par>
                                <p:cTn id="73" presetID="2" presetClass="entr" presetSubtype="8" decel="100000" fill="hold" grpId="0" nodeType="withEffect">
                                  <p:stCondLst>
                                    <p:cond delay="600"/>
                                  </p:stCondLst>
                                  <p:childTnLst>
                                    <p:set>
                                      <p:cBhvr>
                                        <p:cTn id="74" dur="1" fill="hold">
                                          <p:stCondLst>
                                            <p:cond delay="0"/>
                                          </p:stCondLst>
                                        </p:cTn>
                                        <p:tgtEl>
                                          <p:spTgt spid="100"/>
                                        </p:tgtEl>
                                        <p:attrNameLst>
                                          <p:attrName>style.visibility</p:attrName>
                                        </p:attrNameLst>
                                      </p:cBhvr>
                                      <p:to>
                                        <p:strVal val="visible"/>
                                      </p:to>
                                    </p:set>
                                    <p:anim calcmode="lin" valueType="num">
                                      <p:cBhvr additive="base">
                                        <p:cTn id="75" dur="1000" fill="hold"/>
                                        <p:tgtEl>
                                          <p:spTgt spid="100"/>
                                        </p:tgtEl>
                                        <p:attrNameLst>
                                          <p:attrName>ppt_x</p:attrName>
                                        </p:attrNameLst>
                                      </p:cBhvr>
                                      <p:tavLst>
                                        <p:tav tm="0">
                                          <p:val>
                                            <p:strVal val="0-#ppt_w/2"/>
                                          </p:val>
                                        </p:tav>
                                        <p:tav tm="100000">
                                          <p:val>
                                            <p:strVal val="#ppt_x"/>
                                          </p:val>
                                        </p:tav>
                                      </p:tavLst>
                                    </p:anim>
                                    <p:anim calcmode="lin" valueType="num">
                                      <p:cBhvr additive="base">
                                        <p:cTn id="76" dur="1000" fill="hold"/>
                                        <p:tgtEl>
                                          <p:spTgt spid="100"/>
                                        </p:tgtEl>
                                        <p:attrNameLst>
                                          <p:attrName>ppt_y</p:attrName>
                                        </p:attrNameLst>
                                      </p:cBhvr>
                                      <p:tavLst>
                                        <p:tav tm="0">
                                          <p:val>
                                            <p:strVal val="#ppt_y"/>
                                          </p:val>
                                        </p:tav>
                                        <p:tav tm="100000">
                                          <p:val>
                                            <p:strVal val="#ppt_y"/>
                                          </p:val>
                                        </p:tav>
                                      </p:tavLst>
                                    </p:anim>
                                  </p:childTnLst>
                                </p:cTn>
                              </p:par>
                              <p:par>
                                <p:cTn id="77" presetID="2" presetClass="entr" presetSubtype="8" decel="100000" fill="hold" grpId="0" nodeType="withEffect">
                                  <p:stCondLst>
                                    <p:cond delay="700"/>
                                  </p:stCondLst>
                                  <p:childTnLst>
                                    <p:set>
                                      <p:cBhvr>
                                        <p:cTn id="78" dur="1" fill="hold">
                                          <p:stCondLst>
                                            <p:cond delay="0"/>
                                          </p:stCondLst>
                                        </p:cTn>
                                        <p:tgtEl>
                                          <p:spTgt spid="64"/>
                                        </p:tgtEl>
                                        <p:attrNameLst>
                                          <p:attrName>style.visibility</p:attrName>
                                        </p:attrNameLst>
                                      </p:cBhvr>
                                      <p:to>
                                        <p:strVal val="visible"/>
                                      </p:to>
                                    </p:set>
                                    <p:anim calcmode="lin" valueType="num">
                                      <p:cBhvr additive="base">
                                        <p:cTn id="79" dur="1000" fill="hold"/>
                                        <p:tgtEl>
                                          <p:spTgt spid="64"/>
                                        </p:tgtEl>
                                        <p:attrNameLst>
                                          <p:attrName>ppt_x</p:attrName>
                                        </p:attrNameLst>
                                      </p:cBhvr>
                                      <p:tavLst>
                                        <p:tav tm="0">
                                          <p:val>
                                            <p:strVal val="0-#ppt_w/2"/>
                                          </p:val>
                                        </p:tav>
                                        <p:tav tm="100000">
                                          <p:val>
                                            <p:strVal val="#ppt_x"/>
                                          </p:val>
                                        </p:tav>
                                      </p:tavLst>
                                    </p:anim>
                                    <p:anim calcmode="lin" valueType="num">
                                      <p:cBhvr additive="base">
                                        <p:cTn id="80" dur="1000" fill="hold"/>
                                        <p:tgtEl>
                                          <p:spTgt spid="64"/>
                                        </p:tgtEl>
                                        <p:attrNameLst>
                                          <p:attrName>ppt_y</p:attrName>
                                        </p:attrNameLst>
                                      </p:cBhvr>
                                      <p:tavLst>
                                        <p:tav tm="0">
                                          <p:val>
                                            <p:strVal val="#ppt_y"/>
                                          </p:val>
                                        </p:tav>
                                        <p:tav tm="100000">
                                          <p:val>
                                            <p:strVal val="#ppt_y"/>
                                          </p:val>
                                        </p:tav>
                                      </p:tavLst>
                                    </p:anim>
                                  </p:childTnLst>
                                </p:cTn>
                              </p:par>
                              <p:par>
                                <p:cTn id="81" presetID="2" presetClass="entr" presetSubtype="8" decel="100000" fill="hold" grpId="0" nodeType="withEffect">
                                  <p:stCondLst>
                                    <p:cond delay="800"/>
                                  </p:stCondLst>
                                  <p:childTnLst>
                                    <p:set>
                                      <p:cBhvr>
                                        <p:cTn id="82" dur="1" fill="hold">
                                          <p:stCondLst>
                                            <p:cond delay="0"/>
                                          </p:stCondLst>
                                        </p:cTn>
                                        <p:tgtEl>
                                          <p:spTgt spid="79"/>
                                        </p:tgtEl>
                                        <p:attrNameLst>
                                          <p:attrName>style.visibility</p:attrName>
                                        </p:attrNameLst>
                                      </p:cBhvr>
                                      <p:to>
                                        <p:strVal val="visible"/>
                                      </p:to>
                                    </p:set>
                                    <p:anim calcmode="lin" valueType="num">
                                      <p:cBhvr additive="base">
                                        <p:cTn id="83" dur="1000" fill="hold"/>
                                        <p:tgtEl>
                                          <p:spTgt spid="79"/>
                                        </p:tgtEl>
                                        <p:attrNameLst>
                                          <p:attrName>ppt_x</p:attrName>
                                        </p:attrNameLst>
                                      </p:cBhvr>
                                      <p:tavLst>
                                        <p:tav tm="0">
                                          <p:val>
                                            <p:strVal val="0-#ppt_w/2"/>
                                          </p:val>
                                        </p:tav>
                                        <p:tav tm="100000">
                                          <p:val>
                                            <p:strVal val="#ppt_x"/>
                                          </p:val>
                                        </p:tav>
                                      </p:tavLst>
                                    </p:anim>
                                    <p:anim calcmode="lin" valueType="num">
                                      <p:cBhvr additive="base">
                                        <p:cTn id="84" dur="1000" fill="hold"/>
                                        <p:tgtEl>
                                          <p:spTgt spid="79"/>
                                        </p:tgtEl>
                                        <p:attrNameLst>
                                          <p:attrName>ppt_y</p:attrName>
                                        </p:attrNameLst>
                                      </p:cBhvr>
                                      <p:tavLst>
                                        <p:tav tm="0">
                                          <p:val>
                                            <p:strVal val="#ppt_y"/>
                                          </p:val>
                                        </p:tav>
                                        <p:tav tm="100000">
                                          <p:val>
                                            <p:strVal val="#ppt_y"/>
                                          </p:val>
                                        </p:tav>
                                      </p:tavLst>
                                    </p:anim>
                                  </p:childTnLst>
                                </p:cTn>
                              </p:par>
                              <p:par>
                                <p:cTn id="85" presetID="2" presetClass="entr" presetSubtype="8" decel="100000" fill="hold" grpId="0" nodeType="withEffect">
                                  <p:stCondLst>
                                    <p:cond delay="90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1000" fill="hold"/>
                                        <p:tgtEl>
                                          <p:spTgt spid="88"/>
                                        </p:tgtEl>
                                        <p:attrNameLst>
                                          <p:attrName>ppt_x</p:attrName>
                                        </p:attrNameLst>
                                      </p:cBhvr>
                                      <p:tavLst>
                                        <p:tav tm="0">
                                          <p:val>
                                            <p:strVal val="0-#ppt_w/2"/>
                                          </p:val>
                                        </p:tav>
                                        <p:tav tm="100000">
                                          <p:val>
                                            <p:strVal val="#ppt_x"/>
                                          </p:val>
                                        </p:tav>
                                      </p:tavLst>
                                    </p:anim>
                                    <p:anim calcmode="lin" valueType="num">
                                      <p:cBhvr additive="base">
                                        <p:cTn id="88" dur="10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decel="100000" fill="hold" grpId="0" nodeType="withEffect">
                                  <p:stCondLst>
                                    <p:cond delay="1000"/>
                                  </p:stCondLst>
                                  <p:childTnLst>
                                    <p:set>
                                      <p:cBhvr>
                                        <p:cTn id="90" dur="1" fill="hold">
                                          <p:stCondLst>
                                            <p:cond delay="0"/>
                                          </p:stCondLst>
                                        </p:cTn>
                                        <p:tgtEl>
                                          <p:spTgt spid="67"/>
                                        </p:tgtEl>
                                        <p:attrNameLst>
                                          <p:attrName>style.visibility</p:attrName>
                                        </p:attrNameLst>
                                      </p:cBhvr>
                                      <p:to>
                                        <p:strVal val="visible"/>
                                      </p:to>
                                    </p:set>
                                    <p:anim calcmode="lin" valueType="num">
                                      <p:cBhvr additive="base">
                                        <p:cTn id="91" dur="1000" fill="hold"/>
                                        <p:tgtEl>
                                          <p:spTgt spid="67"/>
                                        </p:tgtEl>
                                        <p:attrNameLst>
                                          <p:attrName>ppt_x</p:attrName>
                                        </p:attrNameLst>
                                      </p:cBhvr>
                                      <p:tavLst>
                                        <p:tav tm="0">
                                          <p:val>
                                            <p:strVal val="0-#ppt_w/2"/>
                                          </p:val>
                                        </p:tav>
                                        <p:tav tm="100000">
                                          <p:val>
                                            <p:strVal val="#ppt_x"/>
                                          </p:val>
                                        </p:tav>
                                      </p:tavLst>
                                    </p:anim>
                                    <p:anim calcmode="lin" valueType="num">
                                      <p:cBhvr additive="base">
                                        <p:cTn id="92" dur="1000" fill="hold"/>
                                        <p:tgtEl>
                                          <p:spTgt spid="67"/>
                                        </p:tgtEl>
                                        <p:attrNameLst>
                                          <p:attrName>ppt_y</p:attrName>
                                        </p:attrNameLst>
                                      </p:cBhvr>
                                      <p:tavLst>
                                        <p:tav tm="0">
                                          <p:val>
                                            <p:strVal val="#ppt_y"/>
                                          </p:val>
                                        </p:tav>
                                        <p:tav tm="100000">
                                          <p:val>
                                            <p:strVal val="#ppt_y"/>
                                          </p:val>
                                        </p:tav>
                                      </p:tavLst>
                                    </p:anim>
                                  </p:childTnLst>
                                </p:cTn>
                              </p:par>
                              <p:par>
                                <p:cTn id="93" presetID="2" presetClass="entr" presetSubtype="8" decel="100000" fill="hold" grpId="0" nodeType="withEffect">
                                  <p:stCondLst>
                                    <p:cond delay="1100"/>
                                  </p:stCondLst>
                                  <p:childTnLst>
                                    <p:set>
                                      <p:cBhvr>
                                        <p:cTn id="94" dur="1" fill="hold">
                                          <p:stCondLst>
                                            <p:cond delay="0"/>
                                          </p:stCondLst>
                                        </p:cTn>
                                        <p:tgtEl>
                                          <p:spTgt spid="107"/>
                                        </p:tgtEl>
                                        <p:attrNameLst>
                                          <p:attrName>style.visibility</p:attrName>
                                        </p:attrNameLst>
                                      </p:cBhvr>
                                      <p:to>
                                        <p:strVal val="visible"/>
                                      </p:to>
                                    </p:set>
                                    <p:anim calcmode="lin" valueType="num">
                                      <p:cBhvr additive="base">
                                        <p:cTn id="95" dur="1000" fill="hold"/>
                                        <p:tgtEl>
                                          <p:spTgt spid="107"/>
                                        </p:tgtEl>
                                        <p:attrNameLst>
                                          <p:attrName>ppt_x</p:attrName>
                                        </p:attrNameLst>
                                      </p:cBhvr>
                                      <p:tavLst>
                                        <p:tav tm="0">
                                          <p:val>
                                            <p:strVal val="0-#ppt_w/2"/>
                                          </p:val>
                                        </p:tav>
                                        <p:tav tm="100000">
                                          <p:val>
                                            <p:strVal val="#ppt_x"/>
                                          </p:val>
                                        </p:tav>
                                      </p:tavLst>
                                    </p:anim>
                                    <p:anim calcmode="lin" valueType="num">
                                      <p:cBhvr additive="base">
                                        <p:cTn id="96" dur="1000" fill="hold"/>
                                        <p:tgtEl>
                                          <p:spTgt spid="107"/>
                                        </p:tgtEl>
                                        <p:attrNameLst>
                                          <p:attrName>ppt_y</p:attrName>
                                        </p:attrNameLst>
                                      </p:cBhvr>
                                      <p:tavLst>
                                        <p:tav tm="0">
                                          <p:val>
                                            <p:strVal val="#ppt_y"/>
                                          </p:val>
                                        </p:tav>
                                        <p:tav tm="100000">
                                          <p:val>
                                            <p:strVal val="#ppt_y"/>
                                          </p:val>
                                        </p:tav>
                                      </p:tavLst>
                                    </p:anim>
                                  </p:childTnLst>
                                </p:cTn>
                              </p:par>
                              <p:par>
                                <p:cTn id="97" presetID="2" presetClass="entr" presetSubtype="8" decel="100000" fill="hold" grpId="0" nodeType="withEffect">
                                  <p:stCondLst>
                                    <p:cond delay="1200"/>
                                  </p:stCondLst>
                                  <p:childTnLst>
                                    <p:set>
                                      <p:cBhvr>
                                        <p:cTn id="98" dur="1" fill="hold">
                                          <p:stCondLst>
                                            <p:cond delay="0"/>
                                          </p:stCondLst>
                                        </p:cTn>
                                        <p:tgtEl>
                                          <p:spTgt spid="68"/>
                                        </p:tgtEl>
                                        <p:attrNameLst>
                                          <p:attrName>style.visibility</p:attrName>
                                        </p:attrNameLst>
                                      </p:cBhvr>
                                      <p:to>
                                        <p:strVal val="visible"/>
                                      </p:to>
                                    </p:set>
                                    <p:anim calcmode="lin" valueType="num">
                                      <p:cBhvr additive="base">
                                        <p:cTn id="99" dur="1000" fill="hold"/>
                                        <p:tgtEl>
                                          <p:spTgt spid="68"/>
                                        </p:tgtEl>
                                        <p:attrNameLst>
                                          <p:attrName>ppt_x</p:attrName>
                                        </p:attrNameLst>
                                      </p:cBhvr>
                                      <p:tavLst>
                                        <p:tav tm="0">
                                          <p:val>
                                            <p:strVal val="0-#ppt_w/2"/>
                                          </p:val>
                                        </p:tav>
                                        <p:tav tm="100000">
                                          <p:val>
                                            <p:strVal val="#ppt_x"/>
                                          </p:val>
                                        </p:tav>
                                      </p:tavLst>
                                    </p:anim>
                                    <p:anim calcmode="lin" valueType="num">
                                      <p:cBhvr additive="base">
                                        <p:cTn id="100" dur="1000" fill="hold"/>
                                        <p:tgtEl>
                                          <p:spTgt spid="68"/>
                                        </p:tgtEl>
                                        <p:attrNameLst>
                                          <p:attrName>ppt_y</p:attrName>
                                        </p:attrNameLst>
                                      </p:cBhvr>
                                      <p:tavLst>
                                        <p:tav tm="0">
                                          <p:val>
                                            <p:strVal val="#ppt_y"/>
                                          </p:val>
                                        </p:tav>
                                        <p:tav tm="100000">
                                          <p:val>
                                            <p:strVal val="#ppt_y"/>
                                          </p:val>
                                        </p:tav>
                                      </p:tavLst>
                                    </p:anim>
                                  </p:childTnLst>
                                </p:cTn>
                              </p:par>
                              <p:par>
                                <p:cTn id="101" presetID="2" presetClass="entr" presetSubtype="8" decel="100000" fill="hold" grpId="0" nodeType="withEffect">
                                  <p:stCondLst>
                                    <p:cond delay="1300"/>
                                  </p:stCondLst>
                                  <p:childTnLst>
                                    <p:set>
                                      <p:cBhvr>
                                        <p:cTn id="102" dur="1" fill="hold">
                                          <p:stCondLst>
                                            <p:cond delay="0"/>
                                          </p:stCondLst>
                                        </p:cTn>
                                        <p:tgtEl>
                                          <p:spTgt spid="63"/>
                                        </p:tgtEl>
                                        <p:attrNameLst>
                                          <p:attrName>style.visibility</p:attrName>
                                        </p:attrNameLst>
                                      </p:cBhvr>
                                      <p:to>
                                        <p:strVal val="visible"/>
                                      </p:to>
                                    </p:set>
                                    <p:anim calcmode="lin" valueType="num">
                                      <p:cBhvr additive="base">
                                        <p:cTn id="103" dur="1000" fill="hold"/>
                                        <p:tgtEl>
                                          <p:spTgt spid="63"/>
                                        </p:tgtEl>
                                        <p:attrNameLst>
                                          <p:attrName>ppt_x</p:attrName>
                                        </p:attrNameLst>
                                      </p:cBhvr>
                                      <p:tavLst>
                                        <p:tav tm="0">
                                          <p:val>
                                            <p:strVal val="0-#ppt_w/2"/>
                                          </p:val>
                                        </p:tav>
                                        <p:tav tm="100000">
                                          <p:val>
                                            <p:strVal val="#ppt_x"/>
                                          </p:val>
                                        </p:tav>
                                      </p:tavLst>
                                    </p:anim>
                                    <p:anim calcmode="lin" valueType="num">
                                      <p:cBhvr additive="base">
                                        <p:cTn id="104" dur="1000" fill="hold"/>
                                        <p:tgtEl>
                                          <p:spTgt spid="63"/>
                                        </p:tgtEl>
                                        <p:attrNameLst>
                                          <p:attrName>ppt_y</p:attrName>
                                        </p:attrNameLst>
                                      </p:cBhvr>
                                      <p:tavLst>
                                        <p:tav tm="0">
                                          <p:val>
                                            <p:strVal val="#ppt_y"/>
                                          </p:val>
                                        </p:tav>
                                        <p:tav tm="100000">
                                          <p:val>
                                            <p:strVal val="#ppt_y"/>
                                          </p:val>
                                        </p:tav>
                                      </p:tavLst>
                                    </p:anim>
                                  </p:childTnLst>
                                </p:cTn>
                              </p:par>
                              <p:par>
                                <p:cTn id="105" presetID="2" presetClass="entr" presetSubtype="8" decel="100000" fill="hold" grpId="0" nodeType="withEffect">
                                  <p:stCondLst>
                                    <p:cond delay="140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1000" fill="hold"/>
                                        <p:tgtEl>
                                          <p:spTgt spid="59"/>
                                        </p:tgtEl>
                                        <p:attrNameLst>
                                          <p:attrName>ppt_x</p:attrName>
                                        </p:attrNameLst>
                                      </p:cBhvr>
                                      <p:tavLst>
                                        <p:tav tm="0">
                                          <p:val>
                                            <p:strVal val="0-#ppt_w/2"/>
                                          </p:val>
                                        </p:tav>
                                        <p:tav tm="100000">
                                          <p:val>
                                            <p:strVal val="#ppt_x"/>
                                          </p:val>
                                        </p:tav>
                                      </p:tavLst>
                                    </p:anim>
                                    <p:anim calcmode="lin" valueType="num">
                                      <p:cBhvr additive="base">
                                        <p:cTn id="108" dur="100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decel="100000" fill="hold" grpId="0" nodeType="withEffect">
                                  <p:stCondLst>
                                    <p:cond delay="150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1000" fill="hold"/>
                                        <p:tgtEl>
                                          <p:spTgt spid="61"/>
                                        </p:tgtEl>
                                        <p:attrNameLst>
                                          <p:attrName>ppt_x</p:attrName>
                                        </p:attrNameLst>
                                      </p:cBhvr>
                                      <p:tavLst>
                                        <p:tav tm="0">
                                          <p:val>
                                            <p:strVal val="0-#ppt_w/2"/>
                                          </p:val>
                                        </p:tav>
                                        <p:tav tm="100000">
                                          <p:val>
                                            <p:strVal val="#ppt_x"/>
                                          </p:val>
                                        </p:tav>
                                      </p:tavLst>
                                    </p:anim>
                                    <p:anim calcmode="lin" valueType="num">
                                      <p:cBhvr additive="base">
                                        <p:cTn id="112" dur="1000" fill="hold"/>
                                        <p:tgtEl>
                                          <p:spTgt spid="61"/>
                                        </p:tgtEl>
                                        <p:attrNameLst>
                                          <p:attrName>ppt_y</p:attrName>
                                        </p:attrNameLst>
                                      </p:cBhvr>
                                      <p:tavLst>
                                        <p:tav tm="0">
                                          <p:val>
                                            <p:strVal val="#ppt_y"/>
                                          </p:val>
                                        </p:tav>
                                        <p:tav tm="100000">
                                          <p:val>
                                            <p:strVal val="#ppt_y"/>
                                          </p:val>
                                        </p:tav>
                                      </p:tavLst>
                                    </p:anim>
                                  </p:childTnLst>
                                </p:cTn>
                              </p:par>
                              <p:par>
                                <p:cTn id="113" presetID="2" presetClass="entr" presetSubtype="8" decel="100000" fill="hold" grpId="0" nodeType="withEffect">
                                  <p:stCondLst>
                                    <p:cond delay="1600"/>
                                  </p:stCondLst>
                                  <p:childTnLst>
                                    <p:set>
                                      <p:cBhvr>
                                        <p:cTn id="114" dur="1" fill="hold">
                                          <p:stCondLst>
                                            <p:cond delay="0"/>
                                          </p:stCondLst>
                                        </p:cTn>
                                        <p:tgtEl>
                                          <p:spTgt spid="62"/>
                                        </p:tgtEl>
                                        <p:attrNameLst>
                                          <p:attrName>style.visibility</p:attrName>
                                        </p:attrNameLst>
                                      </p:cBhvr>
                                      <p:to>
                                        <p:strVal val="visible"/>
                                      </p:to>
                                    </p:set>
                                    <p:anim calcmode="lin" valueType="num">
                                      <p:cBhvr additive="base">
                                        <p:cTn id="115" dur="1000" fill="hold"/>
                                        <p:tgtEl>
                                          <p:spTgt spid="62"/>
                                        </p:tgtEl>
                                        <p:attrNameLst>
                                          <p:attrName>ppt_x</p:attrName>
                                        </p:attrNameLst>
                                      </p:cBhvr>
                                      <p:tavLst>
                                        <p:tav tm="0">
                                          <p:val>
                                            <p:strVal val="0-#ppt_w/2"/>
                                          </p:val>
                                        </p:tav>
                                        <p:tav tm="100000">
                                          <p:val>
                                            <p:strVal val="#ppt_x"/>
                                          </p:val>
                                        </p:tav>
                                      </p:tavLst>
                                    </p:anim>
                                    <p:anim calcmode="lin" valueType="num">
                                      <p:cBhvr additive="base">
                                        <p:cTn id="116" dur="1000" fill="hold"/>
                                        <p:tgtEl>
                                          <p:spTgt spid="62"/>
                                        </p:tgtEl>
                                        <p:attrNameLst>
                                          <p:attrName>ppt_y</p:attrName>
                                        </p:attrNameLst>
                                      </p:cBhvr>
                                      <p:tavLst>
                                        <p:tav tm="0">
                                          <p:val>
                                            <p:strVal val="#ppt_y"/>
                                          </p:val>
                                        </p:tav>
                                        <p:tav tm="100000">
                                          <p:val>
                                            <p:strVal val="#ppt_y"/>
                                          </p:val>
                                        </p:tav>
                                      </p:tavLst>
                                    </p:anim>
                                  </p:childTnLst>
                                </p:cTn>
                              </p:par>
                              <p:par>
                                <p:cTn id="117" presetID="2" presetClass="entr" presetSubtype="8" decel="100000" fill="hold" grpId="0" nodeType="withEffect">
                                  <p:stCondLst>
                                    <p:cond delay="1700"/>
                                  </p:stCondLst>
                                  <p:childTnLst>
                                    <p:set>
                                      <p:cBhvr>
                                        <p:cTn id="118" dur="1" fill="hold">
                                          <p:stCondLst>
                                            <p:cond delay="0"/>
                                          </p:stCondLst>
                                        </p:cTn>
                                        <p:tgtEl>
                                          <p:spTgt spid="71"/>
                                        </p:tgtEl>
                                        <p:attrNameLst>
                                          <p:attrName>style.visibility</p:attrName>
                                        </p:attrNameLst>
                                      </p:cBhvr>
                                      <p:to>
                                        <p:strVal val="visible"/>
                                      </p:to>
                                    </p:set>
                                    <p:anim calcmode="lin" valueType="num">
                                      <p:cBhvr additive="base">
                                        <p:cTn id="119" dur="1000" fill="hold"/>
                                        <p:tgtEl>
                                          <p:spTgt spid="71"/>
                                        </p:tgtEl>
                                        <p:attrNameLst>
                                          <p:attrName>ppt_x</p:attrName>
                                        </p:attrNameLst>
                                      </p:cBhvr>
                                      <p:tavLst>
                                        <p:tav tm="0">
                                          <p:val>
                                            <p:strVal val="0-#ppt_w/2"/>
                                          </p:val>
                                        </p:tav>
                                        <p:tav tm="100000">
                                          <p:val>
                                            <p:strVal val="#ppt_x"/>
                                          </p:val>
                                        </p:tav>
                                      </p:tavLst>
                                    </p:anim>
                                    <p:anim calcmode="lin" valueType="num">
                                      <p:cBhvr additive="base">
                                        <p:cTn id="120" dur="1000" fill="hold"/>
                                        <p:tgtEl>
                                          <p:spTgt spid="71"/>
                                        </p:tgtEl>
                                        <p:attrNameLst>
                                          <p:attrName>ppt_y</p:attrName>
                                        </p:attrNameLst>
                                      </p:cBhvr>
                                      <p:tavLst>
                                        <p:tav tm="0">
                                          <p:val>
                                            <p:strVal val="#ppt_y"/>
                                          </p:val>
                                        </p:tav>
                                        <p:tav tm="100000">
                                          <p:val>
                                            <p:strVal val="#ppt_y"/>
                                          </p:val>
                                        </p:tav>
                                      </p:tavLst>
                                    </p:anim>
                                  </p:childTnLst>
                                </p:cTn>
                              </p:par>
                              <p:par>
                                <p:cTn id="121" presetID="2" presetClass="entr" presetSubtype="8" decel="100000" fill="hold" grpId="0" nodeType="withEffect">
                                  <p:stCondLst>
                                    <p:cond delay="1800"/>
                                  </p:stCondLst>
                                  <p:childTnLst>
                                    <p:set>
                                      <p:cBhvr>
                                        <p:cTn id="122" dur="1" fill="hold">
                                          <p:stCondLst>
                                            <p:cond delay="0"/>
                                          </p:stCondLst>
                                        </p:cTn>
                                        <p:tgtEl>
                                          <p:spTgt spid="66"/>
                                        </p:tgtEl>
                                        <p:attrNameLst>
                                          <p:attrName>style.visibility</p:attrName>
                                        </p:attrNameLst>
                                      </p:cBhvr>
                                      <p:to>
                                        <p:strVal val="visible"/>
                                      </p:to>
                                    </p:set>
                                    <p:anim calcmode="lin" valueType="num">
                                      <p:cBhvr additive="base">
                                        <p:cTn id="123" dur="1000" fill="hold"/>
                                        <p:tgtEl>
                                          <p:spTgt spid="66"/>
                                        </p:tgtEl>
                                        <p:attrNameLst>
                                          <p:attrName>ppt_x</p:attrName>
                                        </p:attrNameLst>
                                      </p:cBhvr>
                                      <p:tavLst>
                                        <p:tav tm="0">
                                          <p:val>
                                            <p:strVal val="0-#ppt_w/2"/>
                                          </p:val>
                                        </p:tav>
                                        <p:tav tm="100000">
                                          <p:val>
                                            <p:strVal val="#ppt_x"/>
                                          </p:val>
                                        </p:tav>
                                      </p:tavLst>
                                    </p:anim>
                                    <p:anim calcmode="lin" valueType="num">
                                      <p:cBhvr additive="base">
                                        <p:cTn id="124" dur="1000" fill="hold"/>
                                        <p:tgtEl>
                                          <p:spTgt spid="66"/>
                                        </p:tgtEl>
                                        <p:attrNameLst>
                                          <p:attrName>ppt_y</p:attrName>
                                        </p:attrNameLst>
                                      </p:cBhvr>
                                      <p:tavLst>
                                        <p:tav tm="0">
                                          <p:val>
                                            <p:strVal val="#ppt_y"/>
                                          </p:val>
                                        </p:tav>
                                        <p:tav tm="100000">
                                          <p:val>
                                            <p:strVal val="#ppt_y"/>
                                          </p:val>
                                        </p:tav>
                                      </p:tavLst>
                                    </p:anim>
                                  </p:childTnLst>
                                </p:cTn>
                              </p:par>
                              <p:par>
                                <p:cTn id="125" presetID="2" presetClass="entr" presetSubtype="8" decel="100000" fill="hold" grpId="0" nodeType="withEffect">
                                  <p:stCondLst>
                                    <p:cond delay="190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1000" fill="hold"/>
                                        <p:tgtEl>
                                          <p:spTgt spid="75"/>
                                        </p:tgtEl>
                                        <p:attrNameLst>
                                          <p:attrName>ppt_x</p:attrName>
                                        </p:attrNameLst>
                                      </p:cBhvr>
                                      <p:tavLst>
                                        <p:tav tm="0">
                                          <p:val>
                                            <p:strVal val="0-#ppt_w/2"/>
                                          </p:val>
                                        </p:tav>
                                        <p:tav tm="100000">
                                          <p:val>
                                            <p:strVal val="#ppt_x"/>
                                          </p:val>
                                        </p:tav>
                                      </p:tavLst>
                                    </p:anim>
                                    <p:anim calcmode="lin" valueType="num">
                                      <p:cBhvr additive="base">
                                        <p:cTn id="128" dur="1000" fill="hold"/>
                                        <p:tgtEl>
                                          <p:spTgt spid="75"/>
                                        </p:tgtEl>
                                        <p:attrNameLst>
                                          <p:attrName>ppt_y</p:attrName>
                                        </p:attrNameLst>
                                      </p:cBhvr>
                                      <p:tavLst>
                                        <p:tav tm="0">
                                          <p:val>
                                            <p:strVal val="#ppt_y"/>
                                          </p:val>
                                        </p:tav>
                                        <p:tav tm="100000">
                                          <p:val>
                                            <p:strVal val="#ppt_y"/>
                                          </p:val>
                                        </p:tav>
                                      </p:tavLst>
                                    </p:anim>
                                  </p:childTnLst>
                                </p:cTn>
                              </p:par>
                              <p:par>
                                <p:cTn id="129" presetID="2" presetClass="entr" presetSubtype="8" decel="100000" fill="hold" grpId="0" nodeType="withEffect">
                                  <p:stCondLst>
                                    <p:cond delay="1900"/>
                                  </p:stCondLst>
                                  <p:childTnLst>
                                    <p:set>
                                      <p:cBhvr>
                                        <p:cTn id="130" dur="1" fill="hold">
                                          <p:stCondLst>
                                            <p:cond delay="0"/>
                                          </p:stCondLst>
                                        </p:cTn>
                                        <p:tgtEl>
                                          <p:spTgt spid="60"/>
                                        </p:tgtEl>
                                        <p:attrNameLst>
                                          <p:attrName>style.visibility</p:attrName>
                                        </p:attrNameLst>
                                      </p:cBhvr>
                                      <p:to>
                                        <p:strVal val="visible"/>
                                      </p:to>
                                    </p:set>
                                    <p:anim calcmode="lin" valueType="num">
                                      <p:cBhvr additive="base">
                                        <p:cTn id="131" dur="1000" fill="hold"/>
                                        <p:tgtEl>
                                          <p:spTgt spid="60"/>
                                        </p:tgtEl>
                                        <p:attrNameLst>
                                          <p:attrName>ppt_x</p:attrName>
                                        </p:attrNameLst>
                                      </p:cBhvr>
                                      <p:tavLst>
                                        <p:tav tm="0">
                                          <p:val>
                                            <p:strVal val="0-#ppt_w/2"/>
                                          </p:val>
                                        </p:tav>
                                        <p:tav tm="100000">
                                          <p:val>
                                            <p:strVal val="#ppt_x"/>
                                          </p:val>
                                        </p:tav>
                                      </p:tavLst>
                                    </p:anim>
                                    <p:anim calcmode="lin" valueType="num">
                                      <p:cBhvr additive="base">
                                        <p:cTn id="132" dur="1000" fill="hold"/>
                                        <p:tgtEl>
                                          <p:spTgt spid="60"/>
                                        </p:tgtEl>
                                        <p:attrNameLst>
                                          <p:attrName>ppt_y</p:attrName>
                                        </p:attrNameLst>
                                      </p:cBhvr>
                                      <p:tavLst>
                                        <p:tav tm="0">
                                          <p:val>
                                            <p:strVal val="#ppt_y"/>
                                          </p:val>
                                        </p:tav>
                                        <p:tav tm="100000">
                                          <p:val>
                                            <p:strVal val="#ppt_y"/>
                                          </p:val>
                                        </p:tav>
                                      </p:tavLst>
                                    </p:anim>
                                  </p:childTnLst>
                                </p:cTn>
                              </p:par>
                              <p:par>
                                <p:cTn id="133" presetID="2" presetClass="entr" presetSubtype="8" decel="100000" fill="hold" grpId="0" nodeType="withEffect">
                                  <p:stCondLst>
                                    <p:cond delay="2000"/>
                                  </p:stCondLst>
                                  <p:childTnLst>
                                    <p:set>
                                      <p:cBhvr>
                                        <p:cTn id="134" dur="1" fill="hold">
                                          <p:stCondLst>
                                            <p:cond delay="0"/>
                                          </p:stCondLst>
                                        </p:cTn>
                                        <p:tgtEl>
                                          <p:spTgt spid="93"/>
                                        </p:tgtEl>
                                        <p:attrNameLst>
                                          <p:attrName>style.visibility</p:attrName>
                                        </p:attrNameLst>
                                      </p:cBhvr>
                                      <p:to>
                                        <p:strVal val="visible"/>
                                      </p:to>
                                    </p:set>
                                    <p:anim calcmode="lin" valueType="num">
                                      <p:cBhvr additive="base">
                                        <p:cTn id="135" dur="1000" fill="hold"/>
                                        <p:tgtEl>
                                          <p:spTgt spid="93"/>
                                        </p:tgtEl>
                                        <p:attrNameLst>
                                          <p:attrName>ppt_x</p:attrName>
                                        </p:attrNameLst>
                                      </p:cBhvr>
                                      <p:tavLst>
                                        <p:tav tm="0">
                                          <p:val>
                                            <p:strVal val="0-#ppt_w/2"/>
                                          </p:val>
                                        </p:tav>
                                        <p:tav tm="100000">
                                          <p:val>
                                            <p:strVal val="#ppt_x"/>
                                          </p:val>
                                        </p:tav>
                                      </p:tavLst>
                                    </p:anim>
                                    <p:anim calcmode="lin" valueType="num">
                                      <p:cBhvr additive="base">
                                        <p:cTn id="136" dur="1000" fill="hold"/>
                                        <p:tgtEl>
                                          <p:spTgt spid="93"/>
                                        </p:tgtEl>
                                        <p:attrNameLst>
                                          <p:attrName>ppt_y</p:attrName>
                                        </p:attrNameLst>
                                      </p:cBhvr>
                                      <p:tavLst>
                                        <p:tav tm="0">
                                          <p:val>
                                            <p:strVal val="#ppt_y"/>
                                          </p:val>
                                        </p:tav>
                                        <p:tav tm="100000">
                                          <p:val>
                                            <p:strVal val="#ppt_y"/>
                                          </p:val>
                                        </p:tav>
                                      </p:tavLst>
                                    </p:anim>
                                  </p:childTnLst>
                                </p:cTn>
                              </p:par>
                              <p:par>
                                <p:cTn id="137" presetID="2" presetClass="entr" presetSubtype="8" decel="100000" fill="hold" grpId="0" nodeType="withEffect">
                                  <p:stCondLst>
                                    <p:cond delay="210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1000" fill="hold"/>
                                        <p:tgtEl>
                                          <p:spTgt spid="65"/>
                                        </p:tgtEl>
                                        <p:attrNameLst>
                                          <p:attrName>ppt_x</p:attrName>
                                        </p:attrNameLst>
                                      </p:cBhvr>
                                      <p:tavLst>
                                        <p:tav tm="0">
                                          <p:val>
                                            <p:strVal val="0-#ppt_w/2"/>
                                          </p:val>
                                        </p:tav>
                                        <p:tav tm="100000">
                                          <p:val>
                                            <p:strVal val="#ppt_x"/>
                                          </p:val>
                                        </p:tav>
                                      </p:tavLst>
                                    </p:anim>
                                    <p:anim calcmode="lin" valueType="num">
                                      <p:cBhvr additive="base">
                                        <p:cTn id="140" dur="1000" fill="hold"/>
                                        <p:tgtEl>
                                          <p:spTgt spid="65"/>
                                        </p:tgtEl>
                                        <p:attrNameLst>
                                          <p:attrName>ppt_y</p:attrName>
                                        </p:attrNameLst>
                                      </p:cBhvr>
                                      <p:tavLst>
                                        <p:tav tm="0">
                                          <p:val>
                                            <p:strVal val="#ppt_y"/>
                                          </p:val>
                                        </p:tav>
                                        <p:tav tm="100000">
                                          <p:val>
                                            <p:strVal val="#ppt_y"/>
                                          </p:val>
                                        </p:tav>
                                      </p:tavLst>
                                    </p:anim>
                                  </p:childTnLst>
                                </p:cTn>
                              </p:par>
                              <p:par>
                                <p:cTn id="141" presetID="2" presetClass="entr" presetSubtype="8" decel="100000" fill="hold" grpId="0" nodeType="withEffect">
                                  <p:stCondLst>
                                    <p:cond delay="2200"/>
                                  </p:stCondLst>
                                  <p:childTnLst>
                                    <p:set>
                                      <p:cBhvr>
                                        <p:cTn id="142" dur="1" fill="hold">
                                          <p:stCondLst>
                                            <p:cond delay="0"/>
                                          </p:stCondLst>
                                        </p:cTn>
                                        <p:tgtEl>
                                          <p:spTgt spid="111"/>
                                        </p:tgtEl>
                                        <p:attrNameLst>
                                          <p:attrName>style.visibility</p:attrName>
                                        </p:attrNameLst>
                                      </p:cBhvr>
                                      <p:to>
                                        <p:strVal val="visible"/>
                                      </p:to>
                                    </p:set>
                                    <p:anim calcmode="lin" valueType="num">
                                      <p:cBhvr additive="base">
                                        <p:cTn id="143" dur="1000" fill="hold"/>
                                        <p:tgtEl>
                                          <p:spTgt spid="111"/>
                                        </p:tgtEl>
                                        <p:attrNameLst>
                                          <p:attrName>ppt_x</p:attrName>
                                        </p:attrNameLst>
                                      </p:cBhvr>
                                      <p:tavLst>
                                        <p:tav tm="0">
                                          <p:val>
                                            <p:strVal val="0-#ppt_w/2"/>
                                          </p:val>
                                        </p:tav>
                                        <p:tav tm="100000">
                                          <p:val>
                                            <p:strVal val="#ppt_x"/>
                                          </p:val>
                                        </p:tav>
                                      </p:tavLst>
                                    </p:anim>
                                    <p:anim calcmode="lin" valueType="num">
                                      <p:cBhvr additive="base">
                                        <p:cTn id="144" dur="1000" fill="hold"/>
                                        <p:tgtEl>
                                          <p:spTgt spid="111"/>
                                        </p:tgtEl>
                                        <p:attrNameLst>
                                          <p:attrName>ppt_y</p:attrName>
                                        </p:attrNameLst>
                                      </p:cBhvr>
                                      <p:tavLst>
                                        <p:tav tm="0">
                                          <p:val>
                                            <p:strVal val="#ppt_y"/>
                                          </p:val>
                                        </p:tav>
                                        <p:tav tm="100000">
                                          <p:val>
                                            <p:strVal val="#ppt_y"/>
                                          </p:val>
                                        </p:tav>
                                      </p:tavLst>
                                    </p:anim>
                                  </p:childTnLst>
                                </p:cTn>
                              </p:par>
                              <p:par>
                                <p:cTn id="145" presetID="2" presetClass="entr" presetSubtype="8" decel="100000" fill="hold" grpId="0" nodeType="withEffect">
                                  <p:stCondLst>
                                    <p:cond delay="2300"/>
                                  </p:stCondLst>
                                  <p:childTnLst>
                                    <p:set>
                                      <p:cBhvr>
                                        <p:cTn id="146" dur="1" fill="hold">
                                          <p:stCondLst>
                                            <p:cond delay="0"/>
                                          </p:stCondLst>
                                        </p:cTn>
                                        <p:tgtEl>
                                          <p:spTgt spid="72"/>
                                        </p:tgtEl>
                                        <p:attrNameLst>
                                          <p:attrName>style.visibility</p:attrName>
                                        </p:attrNameLst>
                                      </p:cBhvr>
                                      <p:to>
                                        <p:strVal val="visible"/>
                                      </p:to>
                                    </p:set>
                                    <p:anim calcmode="lin" valueType="num">
                                      <p:cBhvr additive="base">
                                        <p:cTn id="147" dur="1000" fill="hold"/>
                                        <p:tgtEl>
                                          <p:spTgt spid="72"/>
                                        </p:tgtEl>
                                        <p:attrNameLst>
                                          <p:attrName>ppt_x</p:attrName>
                                        </p:attrNameLst>
                                      </p:cBhvr>
                                      <p:tavLst>
                                        <p:tav tm="0">
                                          <p:val>
                                            <p:strVal val="0-#ppt_w/2"/>
                                          </p:val>
                                        </p:tav>
                                        <p:tav tm="100000">
                                          <p:val>
                                            <p:strVal val="#ppt_x"/>
                                          </p:val>
                                        </p:tav>
                                      </p:tavLst>
                                    </p:anim>
                                    <p:anim calcmode="lin" valueType="num">
                                      <p:cBhvr additive="base">
                                        <p:cTn id="148" dur="1000" fill="hold"/>
                                        <p:tgtEl>
                                          <p:spTgt spid="72"/>
                                        </p:tgtEl>
                                        <p:attrNameLst>
                                          <p:attrName>ppt_y</p:attrName>
                                        </p:attrNameLst>
                                      </p:cBhvr>
                                      <p:tavLst>
                                        <p:tav tm="0">
                                          <p:val>
                                            <p:strVal val="#ppt_y"/>
                                          </p:val>
                                        </p:tav>
                                        <p:tav tm="100000">
                                          <p:val>
                                            <p:strVal val="#ppt_y"/>
                                          </p:val>
                                        </p:tav>
                                      </p:tavLst>
                                    </p:anim>
                                  </p:childTnLst>
                                </p:cTn>
                              </p:par>
                              <p:par>
                                <p:cTn id="149" presetID="2" presetClass="entr" presetSubtype="8" decel="100000" fill="hold" grpId="0" nodeType="withEffect">
                                  <p:stCondLst>
                                    <p:cond delay="2400"/>
                                  </p:stCondLst>
                                  <p:childTnLst>
                                    <p:set>
                                      <p:cBhvr>
                                        <p:cTn id="150" dur="1" fill="hold">
                                          <p:stCondLst>
                                            <p:cond delay="0"/>
                                          </p:stCondLst>
                                        </p:cTn>
                                        <p:tgtEl>
                                          <p:spTgt spid="73"/>
                                        </p:tgtEl>
                                        <p:attrNameLst>
                                          <p:attrName>style.visibility</p:attrName>
                                        </p:attrNameLst>
                                      </p:cBhvr>
                                      <p:to>
                                        <p:strVal val="visible"/>
                                      </p:to>
                                    </p:set>
                                    <p:anim calcmode="lin" valueType="num">
                                      <p:cBhvr additive="base">
                                        <p:cTn id="151" dur="1000" fill="hold"/>
                                        <p:tgtEl>
                                          <p:spTgt spid="73"/>
                                        </p:tgtEl>
                                        <p:attrNameLst>
                                          <p:attrName>ppt_x</p:attrName>
                                        </p:attrNameLst>
                                      </p:cBhvr>
                                      <p:tavLst>
                                        <p:tav tm="0">
                                          <p:val>
                                            <p:strVal val="0-#ppt_w/2"/>
                                          </p:val>
                                        </p:tav>
                                        <p:tav tm="100000">
                                          <p:val>
                                            <p:strVal val="#ppt_x"/>
                                          </p:val>
                                        </p:tav>
                                      </p:tavLst>
                                    </p:anim>
                                    <p:anim calcmode="lin" valueType="num">
                                      <p:cBhvr additive="base">
                                        <p:cTn id="152" dur="1000" fill="hold"/>
                                        <p:tgtEl>
                                          <p:spTgt spid="73"/>
                                        </p:tgtEl>
                                        <p:attrNameLst>
                                          <p:attrName>ppt_y</p:attrName>
                                        </p:attrNameLst>
                                      </p:cBhvr>
                                      <p:tavLst>
                                        <p:tav tm="0">
                                          <p:val>
                                            <p:strVal val="#ppt_y"/>
                                          </p:val>
                                        </p:tav>
                                        <p:tav tm="100000">
                                          <p:val>
                                            <p:strVal val="#ppt_y"/>
                                          </p:val>
                                        </p:tav>
                                      </p:tavLst>
                                    </p:anim>
                                  </p:childTnLst>
                                </p:cTn>
                              </p:par>
                              <p:par>
                                <p:cTn id="153" presetID="2" presetClass="entr" presetSubtype="8" decel="100000" fill="hold" grpId="0" nodeType="withEffect">
                                  <p:stCondLst>
                                    <p:cond delay="2500"/>
                                  </p:stCondLst>
                                  <p:childTnLst>
                                    <p:set>
                                      <p:cBhvr>
                                        <p:cTn id="154" dur="1" fill="hold">
                                          <p:stCondLst>
                                            <p:cond delay="0"/>
                                          </p:stCondLst>
                                        </p:cTn>
                                        <p:tgtEl>
                                          <p:spTgt spid="78"/>
                                        </p:tgtEl>
                                        <p:attrNameLst>
                                          <p:attrName>style.visibility</p:attrName>
                                        </p:attrNameLst>
                                      </p:cBhvr>
                                      <p:to>
                                        <p:strVal val="visible"/>
                                      </p:to>
                                    </p:set>
                                    <p:anim calcmode="lin" valueType="num">
                                      <p:cBhvr additive="base">
                                        <p:cTn id="155" dur="1000" fill="hold"/>
                                        <p:tgtEl>
                                          <p:spTgt spid="78"/>
                                        </p:tgtEl>
                                        <p:attrNameLst>
                                          <p:attrName>ppt_x</p:attrName>
                                        </p:attrNameLst>
                                      </p:cBhvr>
                                      <p:tavLst>
                                        <p:tav tm="0">
                                          <p:val>
                                            <p:strVal val="0-#ppt_w/2"/>
                                          </p:val>
                                        </p:tav>
                                        <p:tav tm="100000">
                                          <p:val>
                                            <p:strVal val="#ppt_x"/>
                                          </p:val>
                                        </p:tav>
                                      </p:tavLst>
                                    </p:anim>
                                    <p:anim calcmode="lin" valueType="num">
                                      <p:cBhvr additive="base">
                                        <p:cTn id="156" dur="1000" fill="hold"/>
                                        <p:tgtEl>
                                          <p:spTgt spid="78"/>
                                        </p:tgtEl>
                                        <p:attrNameLst>
                                          <p:attrName>ppt_y</p:attrName>
                                        </p:attrNameLst>
                                      </p:cBhvr>
                                      <p:tavLst>
                                        <p:tav tm="0">
                                          <p:val>
                                            <p:strVal val="#ppt_y"/>
                                          </p:val>
                                        </p:tav>
                                        <p:tav tm="100000">
                                          <p:val>
                                            <p:strVal val="#ppt_y"/>
                                          </p:val>
                                        </p:tav>
                                      </p:tavLst>
                                    </p:anim>
                                  </p:childTnLst>
                                </p:cTn>
                              </p:par>
                              <p:par>
                                <p:cTn id="157" presetID="2" presetClass="entr" presetSubtype="8" decel="100000" fill="hold" grpId="0" nodeType="withEffect">
                                  <p:stCondLst>
                                    <p:cond delay="2600"/>
                                  </p:stCondLst>
                                  <p:childTnLst>
                                    <p:set>
                                      <p:cBhvr>
                                        <p:cTn id="158" dur="1" fill="hold">
                                          <p:stCondLst>
                                            <p:cond delay="0"/>
                                          </p:stCondLst>
                                        </p:cTn>
                                        <p:tgtEl>
                                          <p:spTgt spid="69"/>
                                        </p:tgtEl>
                                        <p:attrNameLst>
                                          <p:attrName>style.visibility</p:attrName>
                                        </p:attrNameLst>
                                      </p:cBhvr>
                                      <p:to>
                                        <p:strVal val="visible"/>
                                      </p:to>
                                    </p:set>
                                    <p:anim calcmode="lin" valueType="num">
                                      <p:cBhvr additive="base">
                                        <p:cTn id="159" dur="1000" fill="hold"/>
                                        <p:tgtEl>
                                          <p:spTgt spid="69"/>
                                        </p:tgtEl>
                                        <p:attrNameLst>
                                          <p:attrName>ppt_x</p:attrName>
                                        </p:attrNameLst>
                                      </p:cBhvr>
                                      <p:tavLst>
                                        <p:tav tm="0">
                                          <p:val>
                                            <p:strVal val="0-#ppt_w/2"/>
                                          </p:val>
                                        </p:tav>
                                        <p:tav tm="100000">
                                          <p:val>
                                            <p:strVal val="#ppt_x"/>
                                          </p:val>
                                        </p:tav>
                                      </p:tavLst>
                                    </p:anim>
                                    <p:anim calcmode="lin" valueType="num">
                                      <p:cBhvr additive="base">
                                        <p:cTn id="160" dur="1000" fill="hold"/>
                                        <p:tgtEl>
                                          <p:spTgt spid="69"/>
                                        </p:tgtEl>
                                        <p:attrNameLst>
                                          <p:attrName>ppt_y</p:attrName>
                                        </p:attrNameLst>
                                      </p:cBhvr>
                                      <p:tavLst>
                                        <p:tav tm="0">
                                          <p:val>
                                            <p:strVal val="#ppt_y"/>
                                          </p:val>
                                        </p:tav>
                                        <p:tav tm="100000">
                                          <p:val>
                                            <p:strVal val="#ppt_y"/>
                                          </p:val>
                                        </p:tav>
                                      </p:tavLst>
                                    </p:anim>
                                  </p:childTnLst>
                                </p:cTn>
                              </p:par>
                              <p:par>
                                <p:cTn id="161" presetID="2" presetClass="entr" presetSubtype="8" decel="100000" fill="hold" grpId="0" nodeType="withEffect">
                                  <p:stCondLst>
                                    <p:cond delay="2700"/>
                                  </p:stCondLst>
                                  <p:childTnLst>
                                    <p:set>
                                      <p:cBhvr>
                                        <p:cTn id="162" dur="1" fill="hold">
                                          <p:stCondLst>
                                            <p:cond delay="0"/>
                                          </p:stCondLst>
                                        </p:cTn>
                                        <p:tgtEl>
                                          <p:spTgt spid="99"/>
                                        </p:tgtEl>
                                        <p:attrNameLst>
                                          <p:attrName>style.visibility</p:attrName>
                                        </p:attrNameLst>
                                      </p:cBhvr>
                                      <p:to>
                                        <p:strVal val="visible"/>
                                      </p:to>
                                    </p:set>
                                    <p:anim calcmode="lin" valueType="num">
                                      <p:cBhvr additive="base">
                                        <p:cTn id="163" dur="1000" fill="hold"/>
                                        <p:tgtEl>
                                          <p:spTgt spid="99"/>
                                        </p:tgtEl>
                                        <p:attrNameLst>
                                          <p:attrName>ppt_x</p:attrName>
                                        </p:attrNameLst>
                                      </p:cBhvr>
                                      <p:tavLst>
                                        <p:tav tm="0">
                                          <p:val>
                                            <p:strVal val="0-#ppt_w/2"/>
                                          </p:val>
                                        </p:tav>
                                        <p:tav tm="100000">
                                          <p:val>
                                            <p:strVal val="#ppt_x"/>
                                          </p:val>
                                        </p:tav>
                                      </p:tavLst>
                                    </p:anim>
                                    <p:anim calcmode="lin" valueType="num">
                                      <p:cBhvr additive="base">
                                        <p:cTn id="164" dur="1000" fill="hold"/>
                                        <p:tgtEl>
                                          <p:spTgt spid="99"/>
                                        </p:tgtEl>
                                        <p:attrNameLst>
                                          <p:attrName>ppt_y</p:attrName>
                                        </p:attrNameLst>
                                      </p:cBhvr>
                                      <p:tavLst>
                                        <p:tav tm="0">
                                          <p:val>
                                            <p:strVal val="#ppt_y"/>
                                          </p:val>
                                        </p:tav>
                                        <p:tav tm="100000">
                                          <p:val>
                                            <p:strVal val="#ppt_y"/>
                                          </p:val>
                                        </p:tav>
                                      </p:tavLst>
                                    </p:anim>
                                  </p:childTnLst>
                                </p:cTn>
                              </p:par>
                              <p:par>
                                <p:cTn id="165" presetID="2" presetClass="entr" presetSubtype="8" decel="100000" fill="hold" grpId="0" nodeType="withEffect">
                                  <p:stCondLst>
                                    <p:cond delay="2800"/>
                                  </p:stCondLst>
                                  <p:childTnLst>
                                    <p:set>
                                      <p:cBhvr>
                                        <p:cTn id="166" dur="1" fill="hold">
                                          <p:stCondLst>
                                            <p:cond delay="0"/>
                                          </p:stCondLst>
                                        </p:cTn>
                                        <p:tgtEl>
                                          <p:spTgt spid="94"/>
                                        </p:tgtEl>
                                        <p:attrNameLst>
                                          <p:attrName>style.visibility</p:attrName>
                                        </p:attrNameLst>
                                      </p:cBhvr>
                                      <p:to>
                                        <p:strVal val="visible"/>
                                      </p:to>
                                    </p:set>
                                    <p:anim calcmode="lin" valueType="num">
                                      <p:cBhvr additive="base">
                                        <p:cTn id="167" dur="1000" fill="hold"/>
                                        <p:tgtEl>
                                          <p:spTgt spid="94"/>
                                        </p:tgtEl>
                                        <p:attrNameLst>
                                          <p:attrName>ppt_x</p:attrName>
                                        </p:attrNameLst>
                                      </p:cBhvr>
                                      <p:tavLst>
                                        <p:tav tm="0">
                                          <p:val>
                                            <p:strVal val="0-#ppt_w/2"/>
                                          </p:val>
                                        </p:tav>
                                        <p:tav tm="100000">
                                          <p:val>
                                            <p:strVal val="#ppt_x"/>
                                          </p:val>
                                        </p:tav>
                                      </p:tavLst>
                                    </p:anim>
                                    <p:anim calcmode="lin" valueType="num">
                                      <p:cBhvr additive="base">
                                        <p:cTn id="168" dur="1000" fill="hold"/>
                                        <p:tgtEl>
                                          <p:spTgt spid="94"/>
                                        </p:tgtEl>
                                        <p:attrNameLst>
                                          <p:attrName>ppt_y</p:attrName>
                                        </p:attrNameLst>
                                      </p:cBhvr>
                                      <p:tavLst>
                                        <p:tav tm="0">
                                          <p:val>
                                            <p:strVal val="#ppt_y"/>
                                          </p:val>
                                        </p:tav>
                                        <p:tav tm="100000">
                                          <p:val>
                                            <p:strVal val="#ppt_y"/>
                                          </p:val>
                                        </p:tav>
                                      </p:tavLst>
                                    </p:anim>
                                  </p:childTnLst>
                                </p:cTn>
                              </p:par>
                              <p:par>
                                <p:cTn id="169" presetID="2" presetClass="entr" presetSubtype="8" decel="100000" fill="hold" grpId="0" nodeType="withEffect">
                                  <p:stCondLst>
                                    <p:cond delay="2900"/>
                                  </p:stCondLst>
                                  <p:childTnLst>
                                    <p:set>
                                      <p:cBhvr>
                                        <p:cTn id="170" dur="1" fill="hold">
                                          <p:stCondLst>
                                            <p:cond delay="0"/>
                                          </p:stCondLst>
                                        </p:cTn>
                                        <p:tgtEl>
                                          <p:spTgt spid="105"/>
                                        </p:tgtEl>
                                        <p:attrNameLst>
                                          <p:attrName>style.visibility</p:attrName>
                                        </p:attrNameLst>
                                      </p:cBhvr>
                                      <p:to>
                                        <p:strVal val="visible"/>
                                      </p:to>
                                    </p:set>
                                    <p:anim calcmode="lin" valueType="num">
                                      <p:cBhvr additive="base">
                                        <p:cTn id="171" dur="1000" fill="hold"/>
                                        <p:tgtEl>
                                          <p:spTgt spid="105"/>
                                        </p:tgtEl>
                                        <p:attrNameLst>
                                          <p:attrName>ppt_x</p:attrName>
                                        </p:attrNameLst>
                                      </p:cBhvr>
                                      <p:tavLst>
                                        <p:tav tm="0">
                                          <p:val>
                                            <p:strVal val="0-#ppt_w/2"/>
                                          </p:val>
                                        </p:tav>
                                        <p:tav tm="100000">
                                          <p:val>
                                            <p:strVal val="#ppt_x"/>
                                          </p:val>
                                        </p:tav>
                                      </p:tavLst>
                                    </p:anim>
                                    <p:anim calcmode="lin" valueType="num">
                                      <p:cBhvr additive="base">
                                        <p:cTn id="172" dur="1000" fill="hold"/>
                                        <p:tgtEl>
                                          <p:spTgt spid="105"/>
                                        </p:tgtEl>
                                        <p:attrNameLst>
                                          <p:attrName>ppt_y</p:attrName>
                                        </p:attrNameLst>
                                      </p:cBhvr>
                                      <p:tavLst>
                                        <p:tav tm="0">
                                          <p:val>
                                            <p:strVal val="#ppt_y"/>
                                          </p:val>
                                        </p:tav>
                                        <p:tav tm="100000">
                                          <p:val>
                                            <p:strVal val="#ppt_y"/>
                                          </p:val>
                                        </p:tav>
                                      </p:tavLst>
                                    </p:anim>
                                  </p:childTnLst>
                                </p:cTn>
                              </p:par>
                              <p:par>
                                <p:cTn id="173" presetID="2" presetClass="entr" presetSubtype="8" decel="100000" fill="hold" grpId="0" nodeType="withEffect">
                                  <p:stCondLst>
                                    <p:cond delay="3000"/>
                                  </p:stCondLst>
                                  <p:childTnLst>
                                    <p:set>
                                      <p:cBhvr>
                                        <p:cTn id="174" dur="1" fill="hold">
                                          <p:stCondLst>
                                            <p:cond delay="0"/>
                                          </p:stCondLst>
                                        </p:cTn>
                                        <p:tgtEl>
                                          <p:spTgt spid="95"/>
                                        </p:tgtEl>
                                        <p:attrNameLst>
                                          <p:attrName>style.visibility</p:attrName>
                                        </p:attrNameLst>
                                      </p:cBhvr>
                                      <p:to>
                                        <p:strVal val="visible"/>
                                      </p:to>
                                    </p:set>
                                    <p:anim calcmode="lin" valueType="num">
                                      <p:cBhvr additive="base">
                                        <p:cTn id="175" dur="1000" fill="hold"/>
                                        <p:tgtEl>
                                          <p:spTgt spid="95"/>
                                        </p:tgtEl>
                                        <p:attrNameLst>
                                          <p:attrName>ppt_x</p:attrName>
                                        </p:attrNameLst>
                                      </p:cBhvr>
                                      <p:tavLst>
                                        <p:tav tm="0">
                                          <p:val>
                                            <p:strVal val="0-#ppt_w/2"/>
                                          </p:val>
                                        </p:tav>
                                        <p:tav tm="100000">
                                          <p:val>
                                            <p:strVal val="#ppt_x"/>
                                          </p:val>
                                        </p:tav>
                                      </p:tavLst>
                                    </p:anim>
                                    <p:anim calcmode="lin" valueType="num">
                                      <p:cBhvr additive="base">
                                        <p:cTn id="176" dur="1000" fill="hold"/>
                                        <p:tgtEl>
                                          <p:spTgt spid="95"/>
                                        </p:tgtEl>
                                        <p:attrNameLst>
                                          <p:attrName>ppt_y</p:attrName>
                                        </p:attrNameLst>
                                      </p:cBhvr>
                                      <p:tavLst>
                                        <p:tav tm="0">
                                          <p:val>
                                            <p:strVal val="#ppt_y"/>
                                          </p:val>
                                        </p:tav>
                                        <p:tav tm="100000">
                                          <p:val>
                                            <p:strVal val="#ppt_y"/>
                                          </p:val>
                                        </p:tav>
                                      </p:tavLst>
                                    </p:anim>
                                  </p:childTnLst>
                                </p:cTn>
                              </p:par>
                              <p:par>
                                <p:cTn id="177" presetID="2" presetClass="entr" presetSubtype="8" decel="100000" fill="hold" grpId="0" nodeType="withEffect">
                                  <p:stCondLst>
                                    <p:cond delay="3100"/>
                                  </p:stCondLst>
                                  <p:childTnLst>
                                    <p:set>
                                      <p:cBhvr>
                                        <p:cTn id="178" dur="1" fill="hold">
                                          <p:stCondLst>
                                            <p:cond delay="0"/>
                                          </p:stCondLst>
                                        </p:cTn>
                                        <p:tgtEl>
                                          <p:spTgt spid="97"/>
                                        </p:tgtEl>
                                        <p:attrNameLst>
                                          <p:attrName>style.visibility</p:attrName>
                                        </p:attrNameLst>
                                      </p:cBhvr>
                                      <p:to>
                                        <p:strVal val="visible"/>
                                      </p:to>
                                    </p:set>
                                    <p:anim calcmode="lin" valueType="num">
                                      <p:cBhvr additive="base">
                                        <p:cTn id="179" dur="1000" fill="hold"/>
                                        <p:tgtEl>
                                          <p:spTgt spid="97"/>
                                        </p:tgtEl>
                                        <p:attrNameLst>
                                          <p:attrName>ppt_x</p:attrName>
                                        </p:attrNameLst>
                                      </p:cBhvr>
                                      <p:tavLst>
                                        <p:tav tm="0">
                                          <p:val>
                                            <p:strVal val="0-#ppt_w/2"/>
                                          </p:val>
                                        </p:tav>
                                        <p:tav tm="100000">
                                          <p:val>
                                            <p:strVal val="#ppt_x"/>
                                          </p:val>
                                        </p:tav>
                                      </p:tavLst>
                                    </p:anim>
                                    <p:anim calcmode="lin" valueType="num">
                                      <p:cBhvr additive="base">
                                        <p:cTn id="180" dur="1000" fill="hold"/>
                                        <p:tgtEl>
                                          <p:spTgt spid="97"/>
                                        </p:tgtEl>
                                        <p:attrNameLst>
                                          <p:attrName>ppt_y</p:attrName>
                                        </p:attrNameLst>
                                      </p:cBhvr>
                                      <p:tavLst>
                                        <p:tav tm="0">
                                          <p:val>
                                            <p:strVal val="#ppt_y"/>
                                          </p:val>
                                        </p:tav>
                                        <p:tav tm="100000">
                                          <p:val>
                                            <p:strVal val="#ppt_y"/>
                                          </p:val>
                                        </p:tav>
                                      </p:tavLst>
                                    </p:anim>
                                  </p:childTnLst>
                                </p:cTn>
                              </p:par>
                              <p:par>
                                <p:cTn id="181" presetID="2" presetClass="entr" presetSubtype="8" decel="100000" fill="hold" grpId="0" nodeType="withEffect">
                                  <p:stCondLst>
                                    <p:cond delay="3200"/>
                                  </p:stCondLst>
                                  <p:childTnLst>
                                    <p:set>
                                      <p:cBhvr>
                                        <p:cTn id="182" dur="1" fill="hold">
                                          <p:stCondLst>
                                            <p:cond delay="0"/>
                                          </p:stCondLst>
                                        </p:cTn>
                                        <p:tgtEl>
                                          <p:spTgt spid="106"/>
                                        </p:tgtEl>
                                        <p:attrNameLst>
                                          <p:attrName>style.visibility</p:attrName>
                                        </p:attrNameLst>
                                      </p:cBhvr>
                                      <p:to>
                                        <p:strVal val="visible"/>
                                      </p:to>
                                    </p:set>
                                    <p:anim calcmode="lin" valueType="num">
                                      <p:cBhvr additive="base">
                                        <p:cTn id="183" dur="1000" fill="hold"/>
                                        <p:tgtEl>
                                          <p:spTgt spid="106"/>
                                        </p:tgtEl>
                                        <p:attrNameLst>
                                          <p:attrName>ppt_x</p:attrName>
                                        </p:attrNameLst>
                                      </p:cBhvr>
                                      <p:tavLst>
                                        <p:tav tm="0">
                                          <p:val>
                                            <p:strVal val="0-#ppt_w/2"/>
                                          </p:val>
                                        </p:tav>
                                        <p:tav tm="100000">
                                          <p:val>
                                            <p:strVal val="#ppt_x"/>
                                          </p:val>
                                        </p:tav>
                                      </p:tavLst>
                                    </p:anim>
                                    <p:anim calcmode="lin" valueType="num">
                                      <p:cBhvr additive="base">
                                        <p:cTn id="184" dur="1000" fill="hold"/>
                                        <p:tgtEl>
                                          <p:spTgt spid="106"/>
                                        </p:tgtEl>
                                        <p:attrNameLst>
                                          <p:attrName>ppt_y</p:attrName>
                                        </p:attrNameLst>
                                      </p:cBhvr>
                                      <p:tavLst>
                                        <p:tav tm="0">
                                          <p:val>
                                            <p:strVal val="#ppt_y"/>
                                          </p:val>
                                        </p:tav>
                                        <p:tav tm="100000">
                                          <p:val>
                                            <p:strVal val="#ppt_y"/>
                                          </p:val>
                                        </p:tav>
                                      </p:tavLst>
                                    </p:anim>
                                  </p:childTnLst>
                                </p:cTn>
                              </p:par>
                              <p:par>
                                <p:cTn id="185" presetID="2" presetClass="entr" presetSubtype="8" decel="100000" fill="hold" grpId="0" nodeType="withEffect">
                                  <p:stCondLst>
                                    <p:cond delay="3300"/>
                                  </p:stCondLst>
                                  <p:childTnLst>
                                    <p:set>
                                      <p:cBhvr>
                                        <p:cTn id="186" dur="1" fill="hold">
                                          <p:stCondLst>
                                            <p:cond delay="0"/>
                                          </p:stCondLst>
                                        </p:cTn>
                                        <p:tgtEl>
                                          <p:spTgt spid="98"/>
                                        </p:tgtEl>
                                        <p:attrNameLst>
                                          <p:attrName>style.visibility</p:attrName>
                                        </p:attrNameLst>
                                      </p:cBhvr>
                                      <p:to>
                                        <p:strVal val="visible"/>
                                      </p:to>
                                    </p:set>
                                    <p:anim calcmode="lin" valueType="num">
                                      <p:cBhvr additive="base">
                                        <p:cTn id="187" dur="1000" fill="hold"/>
                                        <p:tgtEl>
                                          <p:spTgt spid="98"/>
                                        </p:tgtEl>
                                        <p:attrNameLst>
                                          <p:attrName>ppt_x</p:attrName>
                                        </p:attrNameLst>
                                      </p:cBhvr>
                                      <p:tavLst>
                                        <p:tav tm="0">
                                          <p:val>
                                            <p:strVal val="0-#ppt_w/2"/>
                                          </p:val>
                                        </p:tav>
                                        <p:tav tm="100000">
                                          <p:val>
                                            <p:strVal val="#ppt_x"/>
                                          </p:val>
                                        </p:tav>
                                      </p:tavLst>
                                    </p:anim>
                                    <p:anim calcmode="lin" valueType="num">
                                      <p:cBhvr additive="base">
                                        <p:cTn id="188" dur="1000" fill="hold"/>
                                        <p:tgtEl>
                                          <p:spTgt spid="98"/>
                                        </p:tgtEl>
                                        <p:attrNameLst>
                                          <p:attrName>ppt_y</p:attrName>
                                        </p:attrNameLst>
                                      </p:cBhvr>
                                      <p:tavLst>
                                        <p:tav tm="0">
                                          <p:val>
                                            <p:strVal val="#ppt_y"/>
                                          </p:val>
                                        </p:tav>
                                        <p:tav tm="100000">
                                          <p:val>
                                            <p:strVal val="#ppt_y"/>
                                          </p:val>
                                        </p:tav>
                                      </p:tavLst>
                                    </p:anim>
                                  </p:childTnLst>
                                </p:cTn>
                              </p:par>
                              <p:par>
                                <p:cTn id="189" presetID="2" presetClass="entr" presetSubtype="2" decel="100000" fill="hold" nodeType="withEffect">
                                  <p:stCondLst>
                                    <p:cond delay="3200"/>
                                  </p:stCondLst>
                                  <p:childTnLst>
                                    <p:set>
                                      <p:cBhvr>
                                        <p:cTn id="190" dur="1" fill="hold">
                                          <p:stCondLst>
                                            <p:cond delay="0"/>
                                          </p:stCondLst>
                                        </p:cTn>
                                        <p:tgtEl>
                                          <p:spTgt spid="112"/>
                                        </p:tgtEl>
                                        <p:attrNameLst>
                                          <p:attrName>style.visibility</p:attrName>
                                        </p:attrNameLst>
                                      </p:cBhvr>
                                      <p:to>
                                        <p:strVal val="visible"/>
                                      </p:to>
                                    </p:set>
                                    <p:anim calcmode="lin" valueType="num">
                                      <p:cBhvr additive="base">
                                        <p:cTn id="191" dur="1000" fill="hold"/>
                                        <p:tgtEl>
                                          <p:spTgt spid="112"/>
                                        </p:tgtEl>
                                        <p:attrNameLst>
                                          <p:attrName>ppt_x</p:attrName>
                                        </p:attrNameLst>
                                      </p:cBhvr>
                                      <p:tavLst>
                                        <p:tav tm="0">
                                          <p:val>
                                            <p:strVal val="1+#ppt_w/2"/>
                                          </p:val>
                                        </p:tav>
                                        <p:tav tm="100000">
                                          <p:val>
                                            <p:strVal val="#ppt_x"/>
                                          </p:val>
                                        </p:tav>
                                      </p:tavLst>
                                    </p:anim>
                                    <p:anim calcmode="lin" valueType="num">
                                      <p:cBhvr additive="base">
                                        <p:cTn id="192" dur="10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2" grpId="0" animBg="1"/>
      <p:bldP spid="83" grpId="0" animBg="1"/>
      <p:bldP spid="88"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platzhalter 3">
            <a:extLst>
              <a:ext uri="{FF2B5EF4-FFF2-40B4-BE49-F238E27FC236}">
                <a16:creationId xmlns:a16="http://schemas.microsoft.com/office/drawing/2014/main" id="{393147F9-878F-45F4-B8C9-734B59D00D94}"/>
              </a:ext>
            </a:extLst>
          </p:cNvPr>
          <p:cNvSpPr txBox="1">
            <a:spLocks/>
          </p:cNvSpPr>
          <p:nvPr/>
        </p:nvSpPr>
        <p:spPr>
          <a:xfrm>
            <a:off x="358774" y="938786"/>
            <a:ext cx="11449049" cy="509994"/>
          </a:xfrm>
          <a:prstGeom prst="rect">
            <a:avLst/>
          </a:prstGeom>
        </p:spPr>
        <p:txBody>
          <a:bodyPr vert="horz" lIns="0" tIns="0" rIns="0" bIns="0" rtlCol="0" anchor="t" anchorCtr="0">
            <a:noAutofit/>
          </a:bodyPr>
          <a:lstStyle>
            <a:lvl1pPr marL="0" indent="0" algn="l" defTabSz="914400" rtl="0" eaLnBrk="1" latinLnBrk="0" hangingPunct="1">
              <a:lnSpc>
                <a:spcPct val="114000"/>
              </a:lnSpc>
              <a:spcBef>
                <a:spcPts val="0"/>
              </a:spcBef>
              <a:spcAft>
                <a:spcPts val="0"/>
              </a:spcAft>
              <a:buFont typeface="Calibri" panose="020F0502020204030204" pitchFamily="34" charset="0"/>
              <a:buNone/>
              <a:defRPr sz="1800" b="1" kern="1200">
                <a:solidFill>
                  <a:schemeClr val="accent1"/>
                </a:solidFill>
                <a:latin typeface="+mn-lt"/>
                <a:ea typeface="+mn-ea"/>
                <a:cs typeface="+mn-cs"/>
              </a:defRPr>
            </a:lvl1pPr>
            <a:lvl2pPr marL="450850" indent="-23495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2pPr>
            <a:lvl3pPr marL="6667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3pPr>
            <a:lvl4pPr marL="8953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4pPr>
            <a:lvl5pPr marL="111760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0"/>
              </a:spcAft>
              <a:buClrTx/>
              <a:buSzTx/>
              <a:buFont typeface="Calibri" panose="020F0502020204030204" pitchFamily="34" charset="0"/>
              <a:buNone/>
              <a:tabLst/>
              <a:defRPr/>
            </a:pPr>
            <a:endParaRPr kumimoji="0" lang="de-DE" sz="1800" b="1" i="0" u="none" strike="noStrike" kern="0" cap="none" spc="0" normalizeH="0" baseline="0" noProof="0" dirty="0">
              <a:ln>
                <a:noFill/>
              </a:ln>
              <a:solidFill>
                <a:srgbClr val="FFFFFF"/>
              </a:solidFill>
              <a:effectLst/>
              <a:uLnTx/>
              <a:uFillTx/>
              <a:latin typeface="Calibri"/>
              <a:ea typeface="+mn-ea"/>
              <a:cs typeface="Arial"/>
            </a:endParaRPr>
          </a:p>
        </p:txBody>
      </p:sp>
      <p:pic>
        <p:nvPicPr>
          <p:cNvPr id="112" name="Grafik 111">
            <a:extLst>
              <a:ext uri="{FF2B5EF4-FFF2-40B4-BE49-F238E27FC236}">
                <a16:creationId xmlns:a16="http://schemas.microsoft.com/office/drawing/2014/main" id="{74F8ADA7-9FF0-489D-886E-C92B920B7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866" y="5253716"/>
            <a:ext cx="2998213" cy="1114361"/>
          </a:xfrm>
          <a:prstGeom prst="rect">
            <a:avLst/>
          </a:prstGeom>
        </p:spPr>
      </p:pic>
      <p:pic>
        <p:nvPicPr>
          <p:cNvPr id="113" name="Grafik 7">
            <a:extLst>
              <a:ext uri="{FF2B5EF4-FFF2-40B4-BE49-F238E27FC236}">
                <a16:creationId xmlns:a16="http://schemas.microsoft.com/office/drawing/2014/main" id="{E549C835-3D15-441B-8FB6-FC37A9750F8C}"/>
              </a:ext>
            </a:extLst>
          </p:cNvPr>
          <p:cNvPicPr>
            <a:picLocks noChangeAspect="1"/>
          </p:cNvPicPr>
          <p:nvPr/>
        </p:nvPicPr>
        <p:blipFill>
          <a:blip r:embed="rId4">
            <a:lum bright="100000" contrast="-86000"/>
          </a:blip>
          <a:stretch/>
        </p:blipFill>
        <p:spPr bwMode="auto">
          <a:xfrm rot="5400000">
            <a:off x="11244740" y="3168775"/>
            <a:ext cx="1086153" cy="316762"/>
          </a:xfrm>
          <a:prstGeom prst="rect">
            <a:avLst/>
          </a:prstGeom>
          <a:noFill/>
        </p:spPr>
      </p:pic>
      <p:sp>
        <p:nvSpPr>
          <p:cNvPr id="262" name="Freeform 100">
            <a:extLst>
              <a:ext uri="{FF2B5EF4-FFF2-40B4-BE49-F238E27FC236}">
                <a16:creationId xmlns:a16="http://schemas.microsoft.com/office/drawing/2014/main" id="{65431643-C06A-4368-BF14-83FB2A1EE381}"/>
              </a:ext>
            </a:extLst>
          </p:cNvPr>
          <p:cNvSpPr>
            <a:spLocks noEditPoints="1"/>
          </p:cNvSpPr>
          <p:nvPr/>
        </p:nvSpPr>
        <p:spPr bwMode="auto">
          <a:xfrm>
            <a:off x="7398092" y="1878113"/>
            <a:ext cx="830158" cy="41713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3" name="Freeform 23">
            <a:extLst>
              <a:ext uri="{FF2B5EF4-FFF2-40B4-BE49-F238E27FC236}">
                <a16:creationId xmlns:a16="http://schemas.microsoft.com/office/drawing/2014/main" id="{22A8A73D-36A1-48B9-B50B-3E5976C088F8}"/>
              </a:ext>
            </a:extLst>
          </p:cNvPr>
          <p:cNvSpPr>
            <a:spLocks/>
          </p:cNvSpPr>
          <p:nvPr/>
        </p:nvSpPr>
        <p:spPr bwMode="auto">
          <a:xfrm>
            <a:off x="8029393" y="5582096"/>
            <a:ext cx="599558" cy="603359"/>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4" name="Freeform 5">
            <a:extLst>
              <a:ext uri="{FF2B5EF4-FFF2-40B4-BE49-F238E27FC236}">
                <a16:creationId xmlns:a16="http://schemas.microsoft.com/office/drawing/2014/main" id="{E7364F5E-A71F-4EB9-996A-372AB1AE01E1}"/>
              </a:ext>
            </a:extLst>
          </p:cNvPr>
          <p:cNvSpPr>
            <a:spLocks/>
          </p:cNvSpPr>
          <p:nvPr/>
        </p:nvSpPr>
        <p:spPr bwMode="auto">
          <a:xfrm>
            <a:off x="7894525" y="5812903"/>
            <a:ext cx="676426" cy="123650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5" name="Freeform 6">
            <a:extLst>
              <a:ext uri="{FF2B5EF4-FFF2-40B4-BE49-F238E27FC236}">
                <a16:creationId xmlns:a16="http://schemas.microsoft.com/office/drawing/2014/main" id="{C3CC36E7-6763-4FCB-A99D-9306AE41941E}"/>
              </a:ext>
            </a:extLst>
          </p:cNvPr>
          <p:cNvSpPr>
            <a:spLocks noEditPoints="1"/>
          </p:cNvSpPr>
          <p:nvPr/>
        </p:nvSpPr>
        <p:spPr bwMode="auto">
          <a:xfrm>
            <a:off x="7894525" y="5812903"/>
            <a:ext cx="676426" cy="123650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6" name="Freeform 84">
            <a:extLst>
              <a:ext uri="{FF2B5EF4-FFF2-40B4-BE49-F238E27FC236}">
                <a16:creationId xmlns:a16="http://schemas.microsoft.com/office/drawing/2014/main" id="{161076C4-F2C3-4F27-A58B-D092247032ED}"/>
              </a:ext>
            </a:extLst>
          </p:cNvPr>
          <p:cNvSpPr>
            <a:spLocks/>
          </p:cNvSpPr>
          <p:nvPr/>
        </p:nvSpPr>
        <p:spPr bwMode="auto">
          <a:xfrm>
            <a:off x="7662091" y="5559851"/>
            <a:ext cx="618775" cy="685295"/>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7" name="Freeform 193">
            <a:extLst>
              <a:ext uri="{FF2B5EF4-FFF2-40B4-BE49-F238E27FC236}">
                <a16:creationId xmlns:a16="http://schemas.microsoft.com/office/drawing/2014/main" id="{7D8FDC49-8F9D-4879-A8FB-1A5A9043A590}"/>
              </a:ext>
            </a:extLst>
          </p:cNvPr>
          <p:cNvSpPr>
            <a:spLocks/>
          </p:cNvSpPr>
          <p:nvPr/>
        </p:nvSpPr>
        <p:spPr bwMode="auto">
          <a:xfrm>
            <a:off x="8201565" y="5801780"/>
            <a:ext cx="845533" cy="71881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8" name="Freeform 47">
            <a:extLst>
              <a:ext uri="{FF2B5EF4-FFF2-40B4-BE49-F238E27FC236}">
                <a16:creationId xmlns:a16="http://schemas.microsoft.com/office/drawing/2014/main" id="{494A3475-71EA-4F6C-AD0A-7EBD53C129CA}"/>
              </a:ext>
            </a:extLst>
          </p:cNvPr>
          <p:cNvSpPr>
            <a:spLocks/>
          </p:cNvSpPr>
          <p:nvPr/>
        </p:nvSpPr>
        <p:spPr bwMode="auto">
          <a:xfrm>
            <a:off x="7082442" y="3649463"/>
            <a:ext cx="1556545" cy="841723"/>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69" name="Freeform 88">
            <a:extLst>
              <a:ext uri="{FF2B5EF4-FFF2-40B4-BE49-F238E27FC236}">
                <a16:creationId xmlns:a16="http://schemas.microsoft.com/office/drawing/2014/main" id="{030E5A82-6745-4DB3-8961-2112CA94E3E9}"/>
              </a:ext>
            </a:extLst>
          </p:cNvPr>
          <p:cNvSpPr>
            <a:spLocks/>
          </p:cNvSpPr>
          <p:nvPr/>
        </p:nvSpPr>
        <p:spPr bwMode="auto">
          <a:xfrm>
            <a:off x="6382274" y="4589365"/>
            <a:ext cx="930083" cy="681573"/>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0" name="Freeform 197">
            <a:extLst>
              <a:ext uri="{FF2B5EF4-FFF2-40B4-BE49-F238E27FC236}">
                <a16:creationId xmlns:a16="http://schemas.microsoft.com/office/drawing/2014/main" id="{C57557BB-14F6-4AFD-9CC8-5E602592A7D0}"/>
              </a:ext>
            </a:extLst>
          </p:cNvPr>
          <p:cNvSpPr>
            <a:spLocks noEditPoints="1"/>
          </p:cNvSpPr>
          <p:nvPr/>
        </p:nvSpPr>
        <p:spPr bwMode="auto">
          <a:xfrm>
            <a:off x="6428187" y="4697814"/>
            <a:ext cx="1810207" cy="1631298"/>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1" name="Freeform 9">
            <a:extLst>
              <a:ext uri="{FF2B5EF4-FFF2-40B4-BE49-F238E27FC236}">
                <a16:creationId xmlns:a16="http://schemas.microsoft.com/office/drawing/2014/main" id="{F13FC1F2-1AAC-4353-9580-8E589C41E0C2}"/>
              </a:ext>
            </a:extLst>
          </p:cNvPr>
          <p:cNvSpPr>
            <a:spLocks/>
          </p:cNvSpPr>
          <p:nvPr/>
        </p:nvSpPr>
        <p:spPr bwMode="auto">
          <a:xfrm>
            <a:off x="13114494" y="8060869"/>
            <a:ext cx="757136" cy="424585"/>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2" name="Freeform 21">
            <a:extLst>
              <a:ext uri="{FF2B5EF4-FFF2-40B4-BE49-F238E27FC236}">
                <a16:creationId xmlns:a16="http://schemas.microsoft.com/office/drawing/2014/main" id="{0F20A98F-7D17-4498-80C6-87B81B076B21}"/>
              </a:ext>
            </a:extLst>
          </p:cNvPr>
          <p:cNvSpPr>
            <a:spLocks/>
          </p:cNvSpPr>
          <p:nvPr/>
        </p:nvSpPr>
        <p:spPr bwMode="auto">
          <a:xfrm>
            <a:off x="7619050" y="4722840"/>
            <a:ext cx="1483524" cy="1530739"/>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3" name="Freeform 25">
            <a:extLst>
              <a:ext uri="{FF2B5EF4-FFF2-40B4-BE49-F238E27FC236}">
                <a16:creationId xmlns:a16="http://schemas.microsoft.com/office/drawing/2014/main" id="{6291D9DA-4FE6-423B-9B18-BB8C545E31CE}"/>
              </a:ext>
            </a:extLst>
          </p:cNvPr>
          <p:cNvSpPr>
            <a:spLocks/>
          </p:cNvSpPr>
          <p:nvPr/>
        </p:nvSpPr>
        <p:spPr bwMode="auto">
          <a:xfrm>
            <a:off x="4715070" y="4375245"/>
            <a:ext cx="1379752" cy="841723"/>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4" name="Freeform 51">
            <a:extLst>
              <a:ext uri="{FF2B5EF4-FFF2-40B4-BE49-F238E27FC236}">
                <a16:creationId xmlns:a16="http://schemas.microsoft.com/office/drawing/2014/main" id="{00DC9B63-4207-466C-84A9-4EF7A3F2E1A7}"/>
              </a:ext>
            </a:extLst>
          </p:cNvPr>
          <p:cNvSpPr>
            <a:spLocks/>
          </p:cNvSpPr>
          <p:nvPr/>
        </p:nvSpPr>
        <p:spPr bwMode="auto">
          <a:xfrm>
            <a:off x="7512876" y="902063"/>
            <a:ext cx="1729498" cy="1035390"/>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5" name="Freeform 61">
            <a:extLst>
              <a:ext uri="{FF2B5EF4-FFF2-40B4-BE49-F238E27FC236}">
                <a16:creationId xmlns:a16="http://schemas.microsoft.com/office/drawing/2014/main" id="{62832CFE-CAA7-4753-BABD-AB7F87ED67D8}"/>
              </a:ext>
            </a:extLst>
          </p:cNvPr>
          <p:cNvSpPr>
            <a:spLocks noEditPoints="1"/>
          </p:cNvSpPr>
          <p:nvPr/>
        </p:nvSpPr>
        <p:spPr bwMode="auto">
          <a:xfrm>
            <a:off x="6941835" y="5078781"/>
            <a:ext cx="1256769" cy="1076358"/>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6" name="Freeform 63">
            <a:extLst>
              <a:ext uri="{FF2B5EF4-FFF2-40B4-BE49-F238E27FC236}">
                <a16:creationId xmlns:a16="http://schemas.microsoft.com/office/drawing/2014/main" id="{4A7FCC4E-3F53-4C91-A9F7-16251AEE856F}"/>
              </a:ext>
            </a:extLst>
          </p:cNvPr>
          <p:cNvSpPr>
            <a:spLocks noEditPoints="1"/>
          </p:cNvSpPr>
          <p:nvPr/>
        </p:nvSpPr>
        <p:spPr bwMode="auto">
          <a:xfrm>
            <a:off x="5225851" y="1288591"/>
            <a:ext cx="1126095" cy="1292374"/>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7" name="Freeform 144">
            <a:extLst>
              <a:ext uri="{FF2B5EF4-FFF2-40B4-BE49-F238E27FC236}">
                <a16:creationId xmlns:a16="http://schemas.microsoft.com/office/drawing/2014/main" id="{17AFBC3C-C212-4734-8E26-5CBDA20A3CAF}"/>
              </a:ext>
            </a:extLst>
          </p:cNvPr>
          <p:cNvSpPr>
            <a:spLocks noEditPoints="1"/>
          </p:cNvSpPr>
          <p:nvPr/>
        </p:nvSpPr>
        <p:spPr bwMode="auto">
          <a:xfrm>
            <a:off x="4287509" y="2528812"/>
            <a:ext cx="1083816" cy="1229061"/>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8" name="Freeform 217">
            <a:extLst>
              <a:ext uri="{FF2B5EF4-FFF2-40B4-BE49-F238E27FC236}">
                <a16:creationId xmlns:a16="http://schemas.microsoft.com/office/drawing/2014/main" id="{7A9528DE-B1C0-4EC0-A38D-4B0734413BC8}"/>
              </a:ext>
            </a:extLst>
          </p:cNvPr>
          <p:cNvSpPr>
            <a:spLocks/>
          </p:cNvSpPr>
          <p:nvPr/>
        </p:nvSpPr>
        <p:spPr bwMode="auto">
          <a:xfrm>
            <a:off x="15042827" y="4733965"/>
            <a:ext cx="1004341" cy="686849"/>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79" name="Freeform 219">
            <a:extLst>
              <a:ext uri="{FF2B5EF4-FFF2-40B4-BE49-F238E27FC236}">
                <a16:creationId xmlns:a16="http://schemas.microsoft.com/office/drawing/2014/main" id="{EA92C00A-EBDB-4865-80D3-2DADFB15CDAF}"/>
              </a:ext>
            </a:extLst>
          </p:cNvPr>
          <p:cNvSpPr>
            <a:spLocks/>
          </p:cNvSpPr>
          <p:nvPr/>
        </p:nvSpPr>
        <p:spPr bwMode="auto">
          <a:xfrm>
            <a:off x="6982010" y="3924760"/>
            <a:ext cx="1913974" cy="131472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0" name="Freeform 7">
            <a:extLst>
              <a:ext uri="{FF2B5EF4-FFF2-40B4-BE49-F238E27FC236}">
                <a16:creationId xmlns:a16="http://schemas.microsoft.com/office/drawing/2014/main" id="{1968527B-68AE-4039-8B06-F662E4DA48B2}"/>
              </a:ext>
            </a:extLst>
          </p:cNvPr>
          <p:cNvSpPr>
            <a:spLocks/>
          </p:cNvSpPr>
          <p:nvPr/>
        </p:nvSpPr>
        <p:spPr bwMode="auto">
          <a:xfrm>
            <a:off x="8132699" y="1358110"/>
            <a:ext cx="2294467" cy="2085678"/>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1" name="Freeform 17">
            <a:extLst>
              <a:ext uri="{FF2B5EF4-FFF2-40B4-BE49-F238E27FC236}">
                <a16:creationId xmlns:a16="http://schemas.microsoft.com/office/drawing/2014/main" id="{2BBE9CC6-9528-4D3B-94B2-D0D252ED2BF0}"/>
              </a:ext>
            </a:extLst>
          </p:cNvPr>
          <p:cNvSpPr>
            <a:spLocks/>
          </p:cNvSpPr>
          <p:nvPr/>
        </p:nvSpPr>
        <p:spPr bwMode="auto">
          <a:xfrm>
            <a:off x="9137037" y="3677273"/>
            <a:ext cx="1237553" cy="1176918"/>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2" name="Freeform 29">
            <a:extLst>
              <a:ext uri="{FF2B5EF4-FFF2-40B4-BE49-F238E27FC236}">
                <a16:creationId xmlns:a16="http://schemas.microsoft.com/office/drawing/2014/main" id="{6B5616A2-E2BD-4776-ADF0-B0B102E13833}"/>
              </a:ext>
            </a:extLst>
          </p:cNvPr>
          <p:cNvSpPr>
            <a:spLocks/>
          </p:cNvSpPr>
          <p:nvPr/>
        </p:nvSpPr>
        <p:spPr bwMode="auto">
          <a:xfrm>
            <a:off x="4100989" y="3193415"/>
            <a:ext cx="1030010" cy="841723"/>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3" name="Freeform 31">
            <a:extLst>
              <a:ext uri="{FF2B5EF4-FFF2-40B4-BE49-F238E27FC236}">
                <a16:creationId xmlns:a16="http://schemas.microsoft.com/office/drawing/2014/main" id="{4D42BEEB-CA71-479B-8898-8FB3172A87AC}"/>
              </a:ext>
            </a:extLst>
          </p:cNvPr>
          <p:cNvSpPr>
            <a:spLocks/>
          </p:cNvSpPr>
          <p:nvPr/>
        </p:nvSpPr>
        <p:spPr bwMode="auto">
          <a:xfrm>
            <a:off x="6035060" y="3332454"/>
            <a:ext cx="1913974" cy="1027940"/>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4" name="Freeform 33">
            <a:extLst>
              <a:ext uri="{FF2B5EF4-FFF2-40B4-BE49-F238E27FC236}">
                <a16:creationId xmlns:a16="http://schemas.microsoft.com/office/drawing/2014/main" id="{FBF965D6-210F-4EE8-B792-A07CBCD8E3BD}"/>
              </a:ext>
            </a:extLst>
          </p:cNvPr>
          <p:cNvSpPr>
            <a:spLocks noEditPoints="1"/>
          </p:cNvSpPr>
          <p:nvPr/>
        </p:nvSpPr>
        <p:spPr bwMode="auto">
          <a:xfrm>
            <a:off x="14084398" y="4358559"/>
            <a:ext cx="1730333" cy="617332"/>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5" name="Freeform 41">
            <a:extLst>
              <a:ext uri="{FF2B5EF4-FFF2-40B4-BE49-F238E27FC236}">
                <a16:creationId xmlns:a16="http://schemas.microsoft.com/office/drawing/2014/main" id="{0AAE30FA-E727-4E3F-BB38-5CFA2383AF21}"/>
              </a:ext>
            </a:extLst>
          </p:cNvPr>
          <p:cNvSpPr>
            <a:spLocks/>
          </p:cNvSpPr>
          <p:nvPr/>
        </p:nvSpPr>
        <p:spPr bwMode="auto">
          <a:xfrm>
            <a:off x="7553050" y="1405382"/>
            <a:ext cx="1445090" cy="1080082"/>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6" name="Freeform 53">
            <a:extLst>
              <a:ext uri="{FF2B5EF4-FFF2-40B4-BE49-F238E27FC236}">
                <a16:creationId xmlns:a16="http://schemas.microsoft.com/office/drawing/2014/main" id="{CD9CC133-E149-4905-BFCF-261CE4814257}"/>
              </a:ext>
            </a:extLst>
          </p:cNvPr>
          <p:cNvSpPr>
            <a:spLocks noEditPoints="1"/>
          </p:cNvSpPr>
          <p:nvPr/>
        </p:nvSpPr>
        <p:spPr bwMode="auto">
          <a:xfrm>
            <a:off x="7547312" y="370935"/>
            <a:ext cx="1402813" cy="927382"/>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7" name="Freeform 195">
            <a:extLst>
              <a:ext uri="{FF2B5EF4-FFF2-40B4-BE49-F238E27FC236}">
                <a16:creationId xmlns:a16="http://schemas.microsoft.com/office/drawing/2014/main" id="{1BD285BC-2B54-47AA-97EF-70AE6E80C033}"/>
              </a:ext>
            </a:extLst>
          </p:cNvPr>
          <p:cNvSpPr>
            <a:spLocks/>
          </p:cNvSpPr>
          <p:nvPr/>
        </p:nvSpPr>
        <p:spPr bwMode="auto">
          <a:xfrm>
            <a:off x="8531562" y="5023162"/>
            <a:ext cx="1944723" cy="1419006"/>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8" name="Freeform 212">
            <a:extLst>
              <a:ext uri="{FF2B5EF4-FFF2-40B4-BE49-F238E27FC236}">
                <a16:creationId xmlns:a16="http://schemas.microsoft.com/office/drawing/2014/main" id="{976FA624-5539-4377-93E0-F606CC7ADAEC}"/>
              </a:ext>
            </a:extLst>
          </p:cNvPr>
          <p:cNvSpPr>
            <a:spLocks noEditPoints="1"/>
          </p:cNvSpPr>
          <p:nvPr/>
        </p:nvSpPr>
        <p:spPr bwMode="auto">
          <a:xfrm>
            <a:off x="15453172" y="4352995"/>
            <a:ext cx="1624162" cy="1287498"/>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89" name="Freeform 221">
            <a:extLst>
              <a:ext uri="{FF2B5EF4-FFF2-40B4-BE49-F238E27FC236}">
                <a16:creationId xmlns:a16="http://schemas.microsoft.com/office/drawing/2014/main" id="{A5264330-374B-4287-BA96-302575E63373}"/>
              </a:ext>
            </a:extLst>
          </p:cNvPr>
          <p:cNvSpPr>
            <a:spLocks noEditPoints="1"/>
          </p:cNvSpPr>
          <p:nvPr/>
        </p:nvSpPr>
        <p:spPr bwMode="auto">
          <a:xfrm>
            <a:off x="5501326" y="3949786"/>
            <a:ext cx="2221444" cy="1094982"/>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0" name="Freeform 11">
            <a:extLst>
              <a:ext uri="{FF2B5EF4-FFF2-40B4-BE49-F238E27FC236}">
                <a16:creationId xmlns:a16="http://schemas.microsoft.com/office/drawing/2014/main" id="{FBC2B18F-305F-4AE1-BE1B-77C19E51E131}"/>
              </a:ext>
            </a:extLst>
          </p:cNvPr>
          <p:cNvSpPr>
            <a:spLocks noEditPoints="1"/>
          </p:cNvSpPr>
          <p:nvPr/>
        </p:nvSpPr>
        <p:spPr bwMode="auto">
          <a:xfrm>
            <a:off x="2436651" y="3290745"/>
            <a:ext cx="4143103" cy="4160185"/>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1" name="Freeform 13">
            <a:extLst>
              <a:ext uri="{FF2B5EF4-FFF2-40B4-BE49-F238E27FC236}">
                <a16:creationId xmlns:a16="http://schemas.microsoft.com/office/drawing/2014/main" id="{29D40E39-DB20-4D70-A753-EA4B7EC73A93}"/>
              </a:ext>
            </a:extLst>
          </p:cNvPr>
          <p:cNvSpPr>
            <a:spLocks/>
          </p:cNvSpPr>
          <p:nvPr/>
        </p:nvSpPr>
        <p:spPr bwMode="auto">
          <a:xfrm>
            <a:off x="273017" y="-1896503"/>
            <a:ext cx="1417556" cy="1142896"/>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2" name="Freeform 19">
            <a:extLst>
              <a:ext uri="{FF2B5EF4-FFF2-40B4-BE49-F238E27FC236}">
                <a16:creationId xmlns:a16="http://schemas.microsoft.com/office/drawing/2014/main" id="{08DA960A-40C5-4005-9C19-05D3A0C03022}"/>
              </a:ext>
            </a:extLst>
          </p:cNvPr>
          <p:cNvSpPr>
            <a:spLocks/>
          </p:cNvSpPr>
          <p:nvPr/>
        </p:nvSpPr>
        <p:spPr bwMode="auto">
          <a:xfrm>
            <a:off x="6388014" y="2083889"/>
            <a:ext cx="2805626" cy="2283072"/>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3" name="Freeform 39">
            <a:extLst>
              <a:ext uri="{FF2B5EF4-FFF2-40B4-BE49-F238E27FC236}">
                <a16:creationId xmlns:a16="http://schemas.microsoft.com/office/drawing/2014/main" id="{743926C4-BFBB-480A-AE83-4233BA07272D}"/>
              </a:ext>
            </a:extLst>
          </p:cNvPr>
          <p:cNvSpPr>
            <a:spLocks/>
          </p:cNvSpPr>
          <p:nvPr/>
        </p:nvSpPr>
        <p:spPr bwMode="auto">
          <a:xfrm>
            <a:off x="1584398" y="1669555"/>
            <a:ext cx="1322104" cy="1452525"/>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4" name="Freeform 45">
            <a:extLst>
              <a:ext uri="{FF2B5EF4-FFF2-40B4-BE49-F238E27FC236}">
                <a16:creationId xmlns:a16="http://schemas.microsoft.com/office/drawing/2014/main" id="{8B7BD448-72EF-4EDD-863D-D1E40FAF2D50}"/>
              </a:ext>
            </a:extLst>
          </p:cNvPr>
          <p:cNvSpPr>
            <a:spLocks/>
          </p:cNvSpPr>
          <p:nvPr/>
        </p:nvSpPr>
        <p:spPr bwMode="auto">
          <a:xfrm>
            <a:off x="631711" y="5629370"/>
            <a:ext cx="1418188" cy="2145269"/>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5" name="Freeform 80">
            <a:extLst>
              <a:ext uri="{FF2B5EF4-FFF2-40B4-BE49-F238E27FC236}">
                <a16:creationId xmlns:a16="http://schemas.microsoft.com/office/drawing/2014/main" id="{72ACDE4E-BF95-4C20-8862-23973FFBB961}"/>
              </a:ext>
            </a:extLst>
          </p:cNvPr>
          <p:cNvSpPr>
            <a:spLocks noEditPoints="1"/>
          </p:cNvSpPr>
          <p:nvPr/>
        </p:nvSpPr>
        <p:spPr bwMode="auto">
          <a:xfrm>
            <a:off x="4858548" y="4589365"/>
            <a:ext cx="3920190" cy="4335233"/>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6" name="Freeform 86">
            <a:extLst>
              <a:ext uri="{FF2B5EF4-FFF2-40B4-BE49-F238E27FC236}">
                <a16:creationId xmlns:a16="http://schemas.microsoft.com/office/drawing/2014/main" id="{7FF0C70C-9EB9-4E3D-A886-C597085933CA}"/>
              </a:ext>
            </a:extLst>
          </p:cNvPr>
          <p:cNvSpPr>
            <a:spLocks/>
          </p:cNvSpPr>
          <p:nvPr/>
        </p:nvSpPr>
        <p:spPr bwMode="auto">
          <a:xfrm>
            <a:off x="7906003" y="3799626"/>
            <a:ext cx="2940144" cy="2055885"/>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7" name="Freeform 90">
            <a:extLst>
              <a:ext uri="{FF2B5EF4-FFF2-40B4-BE49-F238E27FC236}">
                <a16:creationId xmlns:a16="http://schemas.microsoft.com/office/drawing/2014/main" id="{E22E803F-0686-4DB1-9F7D-00455FAE1974}"/>
              </a:ext>
            </a:extLst>
          </p:cNvPr>
          <p:cNvSpPr>
            <a:spLocks/>
          </p:cNvSpPr>
          <p:nvPr/>
        </p:nvSpPr>
        <p:spPr bwMode="auto">
          <a:xfrm>
            <a:off x="8195824" y="2153410"/>
            <a:ext cx="4896393" cy="3299844"/>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8" name="Freeform 92">
            <a:extLst>
              <a:ext uri="{FF2B5EF4-FFF2-40B4-BE49-F238E27FC236}">
                <a16:creationId xmlns:a16="http://schemas.microsoft.com/office/drawing/2014/main" id="{46A05687-6B4E-48F0-83AF-FE85EE2995BA}"/>
              </a:ext>
            </a:extLst>
          </p:cNvPr>
          <p:cNvSpPr>
            <a:spLocks noEditPoints="1"/>
          </p:cNvSpPr>
          <p:nvPr/>
        </p:nvSpPr>
        <p:spPr bwMode="auto">
          <a:xfrm>
            <a:off x="5750975" y="-2387588"/>
            <a:ext cx="1678683" cy="442142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299" name="Freeform 96">
            <a:extLst>
              <a:ext uri="{FF2B5EF4-FFF2-40B4-BE49-F238E27FC236}">
                <a16:creationId xmlns:a16="http://schemas.microsoft.com/office/drawing/2014/main" id="{5232696C-0546-4661-AD94-F4C00726EEB0}"/>
              </a:ext>
            </a:extLst>
          </p:cNvPr>
          <p:cNvSpPr>
            <a:spLocks noEditPoints="1"/>
          </p:cNvSpPr>
          <p:nvPr/>
        </p:nvSpPr>
        <p:spPr bwMode="auto">
          <a:xfrm>
            <a:off x="4726548" y="-3177328"/>
            <a:ext cx="3202410" cy="4385276"/>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0" name="Freeform 102">
            <a:extLst>
              <a:ext uri="{FF2B5EF4-FFF2-40B4-BE49-F238E27FC236}">
                <a16:creationId xmlns:a16="http://schemas.microsoft.com/office/drawing/2014/main" id="{9F6B2569-D85B-455A-85F6-53EA5DEF0554}"/>
              </a:ext>
            </a:extLst>
          </p:cNvPr>
          <p:cNvSpPr>
            <a:spLocks noEditPoints="1"/>
          </p:cNvSpPr>
          <p:nvPr/>
        </p:nvSpPr>
        <p:spPr bwMode="auto">
          <a:xfrm>
            <a:off x="7708002" y="-3880863"/>
            <a:ext cx="8803758" cy="8614827"/>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1" name="Freeform 109">
            <a:extLst>
              <a:ext uri="{FF2B5EF4-FFF2-40B4-BE49-F238E27FC236}">
                <a16:creationId xmlns:a16="http://schemas.microsoft.com/office/drawing/2014/main" id="{785AADEA-951C-4B3F-B5F3-0C604BF1F152}"/>
              </a:ext>
            </a:extLst>
          </p:cNvPr>
          <p:cNvSpPr>
            <a:spLocks noEditPoints="1"/>
          </p:cNvSpPr>
          <p:nvPr/>
        </p:nvSpPr>
        <p:spPr bwMode="auto">
          <a:xfrm>
            <a:off x="2238657" y="231898"/>
            <a:ext cx="2321369" cy="4253295"/>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2" name="Freeform 139">
            <a:extLst>
              <a:ext uri="{FF2B5EF4-FFF2-40B4-BE49-F238E27FC236}">
                <a16:creationId xmlns:a16="http://schemas.microsoft.com/office/drawing/2014/main" id="{FFA1D88B-7122-43BE-857A-1DFC1AC2D970}"/>
              </a:ext>
            </a:extLst>
          </p:cNvPr>
          <p:cNvSpPr>
            <a:spLocks noEditPoints="1"/>
          </p:cNvSpPr>
          <p:nvPr/>
        </p:nvSpPr>
        <p:spPr bwMode="auto">
          <a:xfrm>
            <a:off x="1053533" y="5148297"/>
            <a:ext cx="4258404" cy="3392953"/>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3" name="Freeform 146">
            <a:extLst>
              <a:ext uri="{FF2B5EF4-FFF2-40B4-BE49-F238E27FC236}">
                <a16:creationId xmlns:a16="http://schemas.microsoft.com/office/drawing/2014/main" id="{B23883ED-E88D-4937-9301-31AB3578AD97}"/>
              </a:ext>
            </a:extLst>
          </p:cNvPr>
          <p:cNvSpPr>
            <a:spLocks noEditPoints="1"/>
          </p:cNvSpPr>
          <p:nvPr/>
        </p:nvSpPr>
        <p:spPr bwMode="auto">
          <a:xfrm>
            <a:off x="8101132" y="5801778"/>
            <a:ext cx="3251452" cy="29348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4" name="Freeform 210">
            <a:extLst>
              <a:ext uri="{FF2B5EF4-FFF2-40B4-BE49-F238E27FC236}">
                <a16:creationId xmlns:a16="http://schemas.microsoft.com/office/drawing/2014/main" id="{54BED841-F11F-42EA-BBAE-77600D32301C}"/>
              </a:ext>
            </a:extLst>
          </p:cNvPr>
          <p:cNvSpPr>
            <a:spLocks noEditPoints="1"/>
          </p:cNvSpPr>
          <p:nvPr/>
        </p:nvSpPr>
        <p:spPr bwMode="auto">
          <a:xfrm>
            <a:off x="9596163" y="4853538"/>
            <a:ext cx="4726137" cy="2463764"/>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5" name="Freeform 223">
            <a:extLst>
              <a:ext uri="{FF2B5EF4-FFF2-40B4-BE49-F238E27FC236}">
                <a16:creationId xmlns:a16="http://schemas.microsoft.com/office/drawing/2014/main" id="{F3432CD5-CB6E-4A6D-A7D4-8AA342D7FF2F}"/>
              </a:ext>
            </a:extLst>
          </p:cNvPr>
          <p:cNvSpPr>
            <a:spLocks noEditPoints="1"/>
          </p:cNvSpPr>
          <p:nvPr/>
        </p:nvSpPr>
        <p:spPr bwMode="auto">
          <a:xfrm>
            <a:off x="6792620" y="-3701221"/>
            <a:ext cx="1885290" cy="3336924"/>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6" name="Freeform 235">
            <a:extLst>
              <a:ext uri="{FF2B5EF4-FFF2-40B4-BE49-F238E27FC236}">
                <a16:creationId xmlns:a16="http://schemas.microsoft.com/office/drawing/2014/main" id="{F6847ED7-3054-4B9C-83CF-ABED2884656A}"/>
              </a:ext>
            </a:extLst>
          </p:cNvPr>
          <p:cNvSpPr>
            <a:spLocks noEditPoints="1"/>
          </p:cNvSpPr>
          <p:nvPr/>
        </p:nvSpPr>
        <p:spPr bwMode="auto">
          <a:xfrm>
            <a:off x="14982567" y="365374"/>
            <a:ext cx="3053193" cy="375682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solidFill>
            <a:srgbClr val="2A92FD"/>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7" name="Rectangle 48">
            <a:extLst>
              <a:ext uri="{FF2B5EF4-FFF2-40B4-BE49-F238E27FC236}">
                <a16:creationId xmlns:a16="http://schemas.microsoft.com/office/drawing/2014/main" id="{D96AFF92-B823-45FF-96D4-55DDAFFB6A6E}"/>
              </a:ext>
            </a:extLst>
          </p:cNvPr>
          <p:cNvSpPr/>
          <p:nvPr/>
        </p:nvSpPr>
        <p:spPr>
          <a:xfrm>
            <a:off x="799459" y="673254"/>
            <a:ext cx="10597539" cy="5482595"/>
          </a:xfrm>
          <a:prstGeom prst="rect">
            <a:avLst/>
          </a:prstGeom>
          <a:solidFill>
            <a:srgbClr val="FFFFFF">
              <a:alpha val="66000"/>
            </a:srgbClr>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Open Sans Light"/>
              <a:ea typeface="+mn-ea"/>
              <a:cs typeface="+mn-cs"/>
            </a:endParaRPr>
          </a:p>
        </p:txBody>
      </p:sp>
      <p:sp>
        <p:nvSpPr>
          <p:cNvPr id="308" name="Freeform 78">
            <a:extLst>
              <a:ext uri="{FF2B5EF4-FFF2-40B4-BE49-F238E27FC236}">
                <a16:creationId xmlns:a16="http://schemas.microsoft.com/office/drawing/2014/main" id="{50BC862D-E2FF-4447-9BEE-6DE23A7CE448}"/>
              </a:ext>
            </a:extLst>
          </p:cNvPr>
          <p:cNvSpPr>
            <a:spLocks noEditPoints="1"/>
          </p:cNvSpPr>
          <p:nvPr/>
        </p:nvSpPr>
        <p:spPr bwMode="auto">
          <a:xfrm>
            <a:off x="4775330" y="2167313"/>
            <a:ext cx="2486629" cy="3191831"/>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solidFill>
            <a:srgbClr val="172144"/>
          </a:solidFill>
          <a:ln w="3175" cap="rnd">
            <a:solidFill>
              <a:srgbClr val="FFFFFF"/>
            </a:solidFill>
          </a:ln>
        </p:spPr>
        <p:txBody>
          <a:bodyPr vert="horz" wrap="square" lIns="34286" tIns="17143" rIns="34286" bIns="17143" numCol="1" anchor="t" anchorCtr="0" compatLnSpc="1">
            <a:prstTxWarp prst="textNoShape">
              <a:avLst/>
            </a:prstTxWarp>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a:ln>
                <a:noFill/>
              </a:ln>
              <a:solidFill>
                <a:srgbClr val="172144"/>
              </a:solidFill>
              <a:effectLst/>
              <a:uLnTx/>
              <a:uFillTx/>
              <a:latin typeface="Open Sans Light"/>
              <a:ea typeface="+mn-ea"/>
              <a:cs typeface="+mn-cs"/>
            </a:endParaRPr>
          </a:p>
        </p:txBody>
      </p:sp>
      <p:sp>
        <p:nvSpPr>
          <p:cNvPr id="309" name="Oval 4">
            <a:extLst>
              <a:ext uri="{FF2B5EF4-FFF2-40B4-BE49-F238E27FC236}">
                <a16:creationId xmlns:a16="http://schemas.microsoft.com/office/drawing/2014/main" id="{A1F509DE-CB4D-496F-88A1-CC2E2D4BE1E0}"/>
              </a:ext>
            </a:extLst>
          </p:cNvPr>
          <p:cNvSpPr/>
          <p:nvPr/>
        </p:nvSpPr>
        <p:spPr>
          <a:xfrm>
            <a:off x="5110794" y="3254226"/>
            <a:ext cx="394101" cy="394101"/>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cxnSp>
        <p:nvCxnSpPr>
          <p:cNvPr id="310" name="Straight Arrow Connector 149">
            <a:extLst>
              <a:ext uri="{FF2B5EF4-FFF2-40B4-BE49-F238E27FC236}">
                <a16:creationId xmlns:a16="http://schemas.microsoft.com/office/drawing/2014/main" id="{F93CB5FF-2FA3-4CB4-B480-6F904263108A}"/>
              </a:ext>
            </a:extLst>
          </p:cNvPr>
          <p:cNvCxnSpPr>
            <a:cxnSpLocks/>
          </p:cNvCxnSpPr>
          <p:nvPr/>
        </p:nvCxnSpPr>
        <p:spPr>
          <a:xfrm>
            <a:off x="5984242" y="2033837"/>
            <a:ext cx="221160" cy="0"/>
          </a:xfrm>
          <a:prstGeom prst="straightConnector1">
            <a:avLst/>
          </a:prstGeom>
          <a:noFill/>
          <a:ln w="6350" cap="flat" cmpd="sng" algn="ctr">
            <a:solidFill>
              <a:srgbClr val="172144"/>
            </a:solidFill>
            <a:prstDash val="solid"/>
            <a:miter lim="800000"/>
            <a:tailEnd type="oval" w="lg" len="lg"/>
          </a:ln>
          <a:effectLst/>
        </p:spPr>
      </p:cxnSp>
      <p:grpSp>
        <p:nvGrpSpPr>
          <p:cNvPr id="311" name="Group 150">
            <a:extLst>
              <a:ext uri="{FF2B5EF4-FFF2-40B4-BE49-F238E27FC236}">
                <a16:creationId xmlns:a16="http://schemas.microsoft.com/office/drawing/2014/main" id="{4F01C4E0-180F-4333-B10C-4169EBA86278}"/>
              </a:ext>
            </a:extLst>
          </p:cNvPr>
          <p:cNvGrpSpPr/>
          <p:nvPr/>
        </p:nvGrpSpPr>
        <p:grpSpPr>
          <a:xfrm>
            <a:off x="5788897" y="1951230"/>
            <a:ext cx="227516" cy="288110"/>
            <a:chOff x="8455581" y="3898505"/>
            <a:chExt cx="779341" cy="986902"/>
          </a:xfrm>
        </p:grpSpPr>
        <p:pic>
          <p:nvPicPr>
            <p:cNvPr id="312" name="Picture 151">
              <a:extLst>
                <a:ext uri="{FF2B5EF4-FFF2-40B4-BE49-F238E27FC236}">
                  <a16:creationId xmlns:a16="http://schemas.microsoft.com/office/drawing/2014/main" id="{6B15272D-9D87-4FE0-B8B2-45C7A86956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8455581" y="4277808"/>
              <a:ext cx="779341" cy="607599"/>
            </a:xfrm>
            <a:prstGeom prst="rect">
              <a:avLst/>
            </a:prstGeom>
          </p:spPr>
        </p:pic>
        <p:grpSp>
          <p:nvGrpSpPr>
            <p:cNvPr id="313" name="Group 152">
              <a:extLst>
                <a:ext uri="{FF2B5EF4-FFF2-40B4-BE49-F238E27FC236}">
                  <a16:creationId xmlns:a16="http://schemas.microsoft.com/office/drawing/2014/main" id="{E91955F3-7810-409F-9654-8C2E70912B24}"/>
                </a:ext>
              </a:extLst>
            </p:cNvPr>
            <p:cNvGrpSpPr/>
            <p:nvPr/>
          </p:nvGrpSpPr>
          <p:grpSpPr>
            <a:xfrm>
              <a:off x="8548965" y="3898505"/>
              <a:ext cx="592576" cy="819150"/>
              <a:chOff x="8548965" y="3898505"/>
              <a:chExt cx="592576" cy="819150"/>
            </a:xfrm>
          </p:grpSpPr>
          <p:sp>
            <p:nvSpPr>
              <p:cNvPr id="314" name="Freeform 61">
                <a:extLst>
                  <a:ext uri="{FF2B5EF4-FFF2-40B4-BE49-F238E27FC236}">
                    <a16:creationId xmlns:a16="http://schemas.microsoft.com/office/drawing/2014/main" id="{91116433-78A1-49D8-B128-17B863D088A9}"/>
                  </a:ext>
                </a:extLst>
              </p:cNvPr>
              <p:cNvSpPr>
                <a:spLocks/>
              </p:cNvSpPr>
              <p:nvPr/>
            </p:nvSpPr>
            <p:spPr bwMode="auto">
              <a:xfrm>
                <a:off x="8548965" y="3898505"/>
                <a:ext cx="592576" cy="819150"/>
              </a:xfrm>
              <a:custGeom>
                <a:avLst/>
                <a:gdLst>
                  <a:gd name="T0" fmla="*/ 56 w 112"/>
                  <a:gd name="T1" fmla="*/ 156 h 156"/>
                  <a:gd name="T2" fmla="*/ 0 w 112"/>
                  <a:gd name="T3" fmla="*/ 56 h 156"/>
                  <a:gd name="T4" fmla="*/ 56 w 112"/>
                  <a:gd name="T5" fmla="*/ 0 h 156"/>
                  <a:gd name="T6" fmla="*/ 112 w 112"/>
                  <a:gd name="T7" fmla="*/ 56 h 156"/>
                  <a:gd name="T8" fmla="*/ 56 w 112"/>
                  <a:gd name="T9" fmla="*/ 156 h 156"/>
                </a:gdLst>
                <a:ahLst/>
                <a:cxnLst>
                  <a:cxn ang="0">
                    <a:pos x="T0" y="T1"/>
                  </a:cxn>
                  <a:cxn ang="0">
                    <a:pos x="T2" y="T3"/>
                  </a:cxn>
                  <a:cxn ang="0">
                    <a:pos x="T4" y="T5"/>
                  </a:cxn>
                  <a:cxn ang="0">
                    <a:pos x="T6" y="T7"/>
                  </a:cxn>
                  <a:cxn ang="0">
                    <a:pos x="T8" y="T9"/>
                  </a:cxn>
                </a:cxnLst>
                <a:rect l="0" t="0" r="r" b="b"/>
                <a:pathLst>
                  <a:path w="112" h="156">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172144"/>
              </a:solidFill>
              <a:ln w="9525">
                <a:solidFill>
                  <a:srgbClr val="FFFFFF"/>
                </a:solidFill>
                <a:round/>
                <a:headEnd/>
                <a:tailEnd/>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sp>
            <p:nvSpPr>
              <p:cNvPr id="315" name="Oval 62">
                <a:extLst>
                  <a:ext uri="{FF2B5EF4-FFF2-40B4-BE49-F238E27FC236}">
                    <a16:creationId xmlns:a16="http://schemas.microsoft.com/office/drawing/2014/main" id="{336B1A6D-9280-4D6D-A8BD-85E74DD9DCCA}"/>
                  </a:ext>
                </a:extLst>
              </p:cNvPr>
              <p:cNvSpPr>
                <a:spLocks noChangeArrowheads="1"/>
              </p:cNvSpPr>
              <p:nvPr/>
            </p:nvSpPr>
            <p:spPr bwMode="auto">
              <a:xfrm>
                <a:off x="8718894" y="4066257"/>
                <a:ext cx="252716" cy="25053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grpSp>
      </p:grpSp>
      <p:sp>
        <p:nvSpPr>
          <p:cNvPr id="316" name="Rectangle 155">
            <a:extLst>
              <a:ext uri="{FF2B5EF4-FFF2-40B4-BE49-F238E27FC236}">
                <a16:creationId xmlns:a16="http://schemas.microsoft.com/office/drawing/2014/main" id="{52B188D1-9851-493C-A025-5D45565D5D00}"/>
              </a:ext>
            </a:extLst>
          </p:cNvPr>
          <p:cNvSpPr/>
          <p:nvPr/>
        </p:nvSpPr>
        <p:spPr>
          <a:xfrm>
            <a:off x="4175153" y="1879938"/>
            <a:ext cx="5326568" cy="284052"/>
          </a:xfrm>
          <a:prstGeom prst="rect">
            <a:avLst/>
          </a:prstGeom>
        </p:spPr>
        <p:txBody>
          <a:bodyPr wrap="square">
            <a:spAutoFit/>
          </a:bodyPr>
          <a:lstStyle/>
          <a:p>
            <a:pPr marL="0" marR="0" lvl="0" indent="0" algn="ctr" defTabSz="914400" rtl="0" eaLnBrk="1" fontAlgn="auto" latinLnBrk="0" hangingPunct="1">
              <a:lnSpc>
                <a:spcPct val="89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72144"/>
                </a:solidFill>
                <a:effectLst/>
                <a:uLnTx/>
                <a:uFillTx/>
                <a:latin typeface="Open Sans Light"/>
                <a:ea typeface="+mn-ea"/>
                <a:cs typeface="+mn-cs"/>
              </a:rPr>
              <a:t>Copenhagen</a:t>
            </a:r>
            <a:endParaRPr kumimoji="0" lang="en-US" sz="1050" b="0" i="0" u="none" strike="noStrike" kern="0" cap="none" spc="0" normalizeH="0" baseline="0" noProof="0" dirty="0">
              <a:ln>
                <a:noFill/>
              </a:ln>
              <a:solidFill>
                <a:srgbClr val="172144"/>
              </a:solidFill>
              <a:effectLst/>
              <a:uLnTx/>
              <a:uFillTx/>
              <a:latin typeface="Open Sans Light"/>
              <a:ea typeface="+mn-ea"/>
              <a:cs typeface="+mn-cs"/>
            </a:endParaRPr>
          </a:p>
        </p:txBody>
      </p:sp>
      <p:cxnSp>
        <p:nvCxnSpPr>
          <p:cNvPr id="317" name="Straight Arrow Connector 149">
            <a:extLst>
              <a:ext uri="{FF2B5EF4-FFF2-40B4-BE49-F238E27FC236}">
                <a16:creationId xmlns:a16="http://schemas.microsoft.com/office/drawing/2014/main" id="{3107E271-88DE-4A58-989C-BEE456955BDC}"/>
              </a:ext>
            </a:extLst>
          </p:cNvPr>
          <p:cNvCxnSpPr>
            <a:cxnSpLocks/>
          </p:cNvCxnSpPr>
          <p:nvPr/>
        </p:nvCxnSpPr>
        <p:spPr>
          <a:xfrm flipH="1">
            <a:off x="2639617" y="4582762"/>
            <a:ext cx="535681" cy="0"/>
          </a:xfrm>
          <a:prstGeom prst="straightConnector1">
            <a:avLst/>
          </a:prstGeom>
          <a:noFill/>
          <a:ln w="6350" cap="flat" cmpd="sng" algn="ctr">
            <a:solidFill>
              <a:srgbClr val="172144"/>
            </a:solidFill>
            <a:prstDash val="solid"/>
            <a:miter lim="800000"/>
            <a:tailEnd type="oval" w="lg" len="lg"/>
          </a:ln>
          <a:effectLst/>
        </p:spPr>
      </p:cxnSp>
      <p:grpSp>
        <p:nvGrpSpPr>
          <p:cNvPr id="318" name="Group 150">
            <a:extLst>
              <a:ext uri="{FF2B5EF4-FFF2-40B4-BE49-F238E27FC236}">
                <a16:creationId xmlns:a16="http://schemas.microsoft.com/office/drawing/2014/main" id="{FDF59F18-F6BD-4EBD-B745-31BC924D88CB}"/>
              </a:ext>
            </a:extLst>
          </p:cNvPr>
          <p:cNvGrpSpPr/>
          <p:nvPr/>
        </p:nvGrpSpPr>
        <p:grpSpPr>
          <a:xfrm>
            <a:off x="3040519" y="4439389"/>
            <a:ext cx="227516" cy="288110"/>
            <a:chOff x="8455581" y="3898505"/>
            <a:chExt cx="779341" cy="986902"/>
          </a:xfrm>
        </p:grpSpPr>
        <p:pic>
          <p:nvPicPr>
            <p:cNvPr id="319" name="Picture 151">
              <a:extLst>
                <a:ext uri="{FF2B5EF4-FFF2-40B4-BE49-F238E27FC236}">
                  <a16:creationId xmlns:a16="http://schemas.microsoft.com/office/drawing/2014/main" id="{2754175D-B7E9-44C2-99C0-19A057C35A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8455581" y="4277808"/>
              <a:ext cx="779341" cy="607599"/>
            </a:xfrm>
            <a:prstGeom prst="rect">
              <a:avLst/>
            </a:prstGeom>
          </p:spPr>
        </p:pic>
        <p:grpSp>
          <p:nvGrpSpPr>
            <p:cNvPr id="320" name="Group 152">
              <a:extLst>
                <a:ext uri="{FF2B5EF4-FFF2-40B4-BE49-F238E27FC236}">
                  <a16:creationId xmlns:a16="http://schemas.microsoft.com/office/drawing/2014/main" id="{8F8D946A-F376-4799-A72F-E1FDD2697119}"/>
                </a:ext>
              </a:extLst>
            </p:cNvPr>
            <p:cNvGrpSpPr/>
            <p:nvPr/>
          </p:nvGrpSpPr>
          <p:grpSpPr>
            <a:xfrm>
              <a:off x="8548965" y="3898505"/>
              <a:ext cx="592576" cy="819150"/>
              <a:chOff x="8548965" y="3898505"/>
              <a:chExt cx="592576" cy="819150"/>
            </a:xfrm>
          </p:grpSpPr>
          <p:sp>
            <p:nvSpPr>
              <p:cNvPr id="321" name="Freeform 61">
                <a:extLst>
                  <a:ext uri="{FF2B5EF4-FFF2-40B4-BE49-F238E27FC236}">
                    <a16:creationId xmlns:a16="http://schemas.microsoft.com/office/drawing/2014/main" id="{400FA1E4-CFA6-4AE1-9262-C26BD10CDB8D}"/>
                  </a:ext>
                </a:extLst>
              </p:cNvPr>
              <p:cNvSpPr>
                <a:spLocks/>
              </p:cNvSpPr>
              <p:nvPr/>
            </p:nvSpPr>
            <p:spPr bwMode="auto">
              <a:xfrm>
                <a:off x="8548965" y="3898505"/>
                <a:ext cx="592576" cy="819150"/>
              </a:xfrm>
              <a:custGeom>
                <a:avLst/>
                <a:gdLst>
                  <a:gd name="T0" fmla="*/ 56 w 112"/>
                  <a:gd name="T1" fmla="*/ 156 h 156"/>
                  <a:gd name="T2" fmla="*/ 0 w 112"/>
                  <a:gd name="T3" fmla="*/ 56 h 156"/>
                  <a:gd name="T4" fmla="*/ 56 w 112"/>
                  <a:gd name="T5" fmla="*/ 0 h 156"/>
                  <a:gd name="T6" fmla="*/ 112 w 112"/>
                  <a:gd name="T7" fmla="*/ 56 h 156"/>
                  <a:gd name="T8" fmla="*/ 56 w 112"/>
                  <a:gd name="T9" fmla="*/ 156 h 156"/>
                </a:gdLst>
                <a:ahLst/>
                <a:cxnLst>
                  <a:cxn ang="0">
                    <a:pos x="T0" y="T1"/>
                  </a:cxn>
                  <a:cxn ang="0">
                    <a:pos x="T2" y="T3"/>
                  </a:cxn>
                  <a:cxn ang="0">
                    <a:pos x="T4" y="T5"/>
                  </a:cxn>
                  <a:cxn ang="0">
                    <a:pos x="T6" y="T7"/>
                  </a:cxn>
                  <a:cxn ang="0">
                    <a:pos x="T8" y="T9"/>
                  </a:cxn>
                </a:cxnLst>
                <a:rect l="0" t="0" r="r" b="b"/>
                <a:pathLst>
                  <a:path w="112" h="156">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172144"/>
              </a:solidFill>
              <a:ln w="9525">
                <a:solidFill>
                  <a:srgbClr val="FFFFFF"/>
                </a:solidFill>
                <a:round/>
                <a:headEnd/>
                <a:tailEnd/>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sp>
            <p:nvSpPr>
              <p:cNvPr id="322" name="Oval 62">
                <a:extLst>
                  <a:ext uri="{FF2B5EF4-FFF2-40B4-BE49-F238E27FC236}">
                    <a16:creationId xmlns:a16="http://schemas.microsoft.com/office/drawing/2014/main" id="{20371586-3626-430D-97CD-87EB71FF0132}"/>
                  </a:ext>
                </a:extLst>
              </p:cNvPr>
              <p:cNvSpPr>
                <a:spLocks noChangeArrowheads="1"/>
              </p:cNvSpPr>
              <p:nvPr/>
            </p:nvSpPr>
            <p:spPr bwMode="auto">
              <a:xfrm>
                <a:off x="8718894" y="4066257"/>
                <a:ext cx="252716" cy="25053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grpSp>
      </p:grpSp>
      <p:sp>
        <p:nvSpPr>
          <p:cNvPr id="323" name="Rectangle 155">
            <a:extLst>
              <a:ext uri="{FF2B5EF4-FFF2-40B4-BE49-F238E27FC236}">
                <a16:creationId xmlns:a16="http://schemas.microsoft.com/office/drawing/2014/main" id="{9C6C2CA5-0F23-47F4-9376-212147DA0839}"/>
              </a:ext>
            </a:extLst>
          </p:cNvPr>
          <p:cNvSpPr/>
          <p:nvPr/>
        </p:nvSpPr>
        <p:spPr>
          <a:xfrm>
            <a:off x="-422862" y="4437112"/>
            <a:ext cx="5326568" cy="284052"/>
          </a:xfrm>
          <a:prstGeom prst="rect">
            <a:avLst/>
          </a:prstGeom>
        </p:spPr>
        <p:txBody>
          <a:bodyPr wrap="square">
            <a:spAutoFit/>
          </a:bodyPr>
          <a:lstStyle/>
          <a:p>
            <a:pPr marL="0" marR="0" lvl="0" indent="0" algn="ctr" defTabSz="914400" rtl="0" eaLnBrk="1" fontAlgn="auto" latinLnBrk="0" hangingPunct="1">
              <a:lnSpc>
                <a:spcPct val="89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72144"/>
                </a:solidFill>
                <a:effectLst/>
                <a:uLnTx/>
                <a:uFillTx/>
                <a:latin typeface="Open Sans Light"/>
                <a:ea typeface="+mn-ea"/>
                <a:cs typeface="+mn-cs"/>
              </a:rPr>
              <a:t>Nantes</a:t>
            </a:r>
          </a:p>
        </p:txBody>
      </p:sp>
      <p:graphicFrame>
        <p:nvGraphicFramePr>
          <p:cNvPr id="324" name="Objekt 323">
            <a:extLst>
              <a:ext uri="{FF2B5EF4-FFF2-40B4-BE49-F238E27FC236}">
                <a16:creationId xmlns:a16="http://schemas.microsoft.com/office/drawing/2014/main" id="{74C7122C-B50D-4BC4-8708-115893B8F7ED}"/>
              </a:ext>
            </a:extLst>
          </p:cNvPr>
          <p:cNvGraphicFramePr>
            <a:graphicFrameLocks noChangeAspect="1"/>
          </p:cNvGraphicFramePr>
          <p:nvPr/>
        </p:nvGraphicFramePr>
        <p:xfrm>
          <a:off x="5773738" y="2943225"/>
          <a:ext cx="974725" cy="1011238"/>
        </p:xfrm>
        <a:graphic>
          <a:graphicData uri="http://schemas.openxmlformats.org/presentationml/2006/ole">
            <mc:AlternateContent xmlns:mc="http://schemas.openxmlformats.org/markup-compatibility/2006">
              <mc:Choice xmlns:v="urn:schemas-microsoft-com:vml" Requires="v">
                <p:oleObj name="CS ChemDraw Drawing" r:id="rId6" imgW="1750657" imgH="1794954" progId="ChemDraw.Document.6.0">
                  <p:embed/>
                </p:oleObj>
              </mc:Choice>
              <mc:Fallback>
                <p:oleObj name="CS ChemDraw Drawing" r:id="rId6" imgW="1750657" imgH="1794954" progId="ChemDraw.Document.6.0">
                  <p:embed/>
                  <p:pic>
                    <p:nvPicPr>
                      <p:cNvPr id="324" name="Objekt 323">
                        <a:extLst>
                          <a:ext uri="{FF2B5EF4-FFF2-40B4-BE49-F238E27FC236}">
                            <a16:creationId xmlns:a16="http://schemas.microsoft.com/office/drawing/2014/main" id="{74C7122C-B50D-4BC4-8708-115893B8F7ED}"/>
                          </a:ext>
                        </a:extLst>
                      </p:cNvPr>
                      <p:cNvPicPr/>
                      <p:nvPr/>
                    </p:nvPicPr>
                    <p:blipFill>
                      <a:blip r:embed="rId7"/>
                      <a:stretch>
                        <a:fillRect/>
                      </a:stretch>
                    </p:blipFill>
                    <p:spPr bwMode="auto">
                      <a:xfrm>
                        <a:off x="5773738" y="2943225"/>
                        <a:ext cx="974725" cy="1011238"/>
                      </a:xfrm>
                      <a:prstGeom prst="rect">
                        <a:avLst/>
                      </a:prstGeom>
                    </p:spPr>
                  </p:pic>
                </p:oleObj>
              </mc:Fallback>
            </mc:AlternateContent>
          </a:graphicData>
        </a:graphic>
      </p:graphicFrame>
      <p:cxnSp>
        <p:nvCxnSpPr>
          <p:cNvPr id="325" name="Straight Arrow Connector 149">
            <a:extLst>
              <a:ext uri="{FF2B5EF4-FFF2-40B4-BE49-F238E27FC236}">
                <a16:creationId xmlns:a16="http://schemas.microsoft.com/office/drawing/2014/main" id="{3B61584F-7831-4837-B17D-4B5BF289D2E1}"/>
              </a:ext>
            </a:extLst>
          </p:cNvPr>
          <p:cNvCxnSpPr>
            <a:cxnSpLocks/>
          </p:cNvCxnSpPr>
          <p:nvPr/>
        </p:nvCxnSpPr>
        <p:spPr>
          <a:xfrm>
            <a:off x="8036768" y="2955538"/>
            <a:ext cx="221160" cy="0"/>
          </a:xfrm>
          <a:prstGeom prst="straightConnector1">
            <a:avLst/>
          </a:prstGeom>
          <a:noFill/>
          <a:ln w="6350" cap="flat" cmpd="sng" algn="ctr">
            <a:solidFill>
              <a:srgbClr val="172144"/>
            </a:solidFill>
            <a:prstDash val="solid"/>
            <a:miter lim="800000"/>
            <a:tailEnd type="oval" w="lg" len="lg"/>
          </a:ln>
          <a:effectLst/>
        </p:spPr>
      </p:cxnSp>
      <p:grpSp>
        <p:nvGrpSpPr>
          <p:cNvPr id="326" name="Group 150">
            <a:extLst>
              <a:ext uri="{FF2B5EF4-FFF2-40B4-BE49-F238E27FC236}">
                <a16:creationId xmlns:a16="http://schemas.microsoft.com/office/drawing/2014/main" id="{CF2A6523-E969-42EF-8362-9C7991A5725E}"/>
              </a:ext>
            </a:extLst>
          </p:cNvPr>
          <p:cNvGrpSpPr/>
          <p:nvPr/>
        </p:nvGrpSpPr>
        <p:grpSpPr>
          <a:xfrm>
            <a:off x="7841423" y="2872931"/>
            <a:ext cx="227516" cy="288110"/>
            <a:chOff x="8455581" y="3898505"/>
            <a:chExt cx="779341" cy="986902"/>
          </a:xfrm>
        </p:grpSpPr>
        <p:pic>
          <p:nvPicPr>
            <p:cNvPr id="327" name="Picture 151">
              <a:extLst>
                <a:ext uri="{FF2B5EF4-FFF2-40B4-BE49-F238E27FC236}">
                  <a16:creationId xmlns:a16="http://schemas.microsoft.com/office/drawing/2014/main" id="{46977661-4C73-45F0-8CAB-181207D03F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8455581" y="4277808"/>
              <a:ext cx="779341" cy="607599"/>
            </a:xfrm>
            <a:prstGeom prst="rect">
              <a:avLst/>
            </a:prstGeom>
          </p:spPr>
        </p:pic>
        <p:grpSp>
          <p:nvGrpSpPr>
            <p:cNvPr id="328" name="Group 152">
              <a:extLst>
                <a:ext uri="{FF2B5EF4-FFF2-40B4-BE49-F238E27FC236}">
                  <a16:creationId xmlns:a16="http://schemas.microsoft.com/office/drawing/2014/main" id="{CE2A8E54-C090-4B8F-9938-1EB1B4C453AD}"/>
                </a:ext>
              </a:extLst>
            </p:cNvPr>
            <p:cNvGrpSpPr/>
            <p:nvPr/>
          </p:nvGrpSpPr>
          <p:grpSpPr>
            <a:xfrm>
              <a:off x="8548965" y="3898505"/>
              <a:ext cx="592576" cy="819150"/>
              <a:chOff x="8548965" y="3898505"/>
              <a:chExt cx="592576" cy="819150"/>
            </a:xfrm>
          </p:grpSpPr>
          <p:sp>
            <p:nvSpPr>
              <p:cNvPr id="329" name="Freeform 61">
                <a:extLst>
                  <a:ext uri="{FF2B5EF4-FFF2-40B4-BE49-F238E27FC236}">
                    <a16:creationId xmlns:a16="http://schemas.microsoft.com/office/drawing/2014/main" id="{E929DADA-283F-48ED-8CAA-F52EF7470BBD}"/>
                  </a:ext>
                </a:extLst>
              </p:cNvPr>
              <p:cNvSpPr>
                <a:spLocks/>
              </p:cNvSpPr>
              <p:nvPr/>
            </p:nvSpPr>
            <p:spPr bwMode="auto">
              <a:xfrm>
                <a:off x="8548965" y="3898505"/>
                <a:ext cx="592576" cy="819150"/>
              </a:xfrm>
              <a:custGeom>
                <a:avLst/>
                <a:gdLst>
                  <a:gd name="T0" fmla="*/ 56 w 112"/>
                  <a:gd name="T1" fmla="*/ 156 h 156"/>
                  <a:gd name="T2" fmla="*/ 0 w 112"/>
                  <a:gd name="T3" fmla="*/ 56 h 156"/>
                  <a:gd name="T4" fmla="*/ 56 w 112"/>
                  <a:gd name="T5" fmla="*/ 0 h 156"/>
                  <a:gd name="T6" fmla="*/ 112 w 112"/>
                  <a:gd name="T7" fmla="*/ 56 h 156"/>
                  <a:gd name="T8" fmla="*/ 56 w 112"/>
                  <a:gd name="T9" fmla="*/ 156 h 156"/>
                </a:gdLst>
                <a:ahLst/>
                <a:cxnLst>
                  <a:cxn ang="0">
                    <a:pos x="T0" y="T1"/>
                  </a:cxn>
                  <a:cxn ang="0">
                    <a:pos x="T2" y="T3"/>
                  </a:cxn>
                  <a:cxn ang="0">
                    <a:pos x="T4" y="T5"/>
                  </a:cxn>
                  <a:cxn ang="0">
                    <a:pos x="T6" y="T7"/>
                  </a:cxn>
                  <a:cxn ang="0">
                    <a:pos x="T8" y="T9"/>
                  </a:cxn>
                </a:cxnLst>
                <a:rect l="0" t="0" r="r" b="b"/>
                <a:pathLst>
                  <a:path w="112" h="156">
                    <a:moveTo>
                      <a:pt x="56" y="156"/>
                    </a:moveTo>
                    <a:cubicBezTo>
                      <a:pt x="56" y="156"/>
                      <a:pt x="0" y="104"/>
                      <a:pt x="0" y="56"/>
                    </a:cubicBezTo>
                    <a:cubicBezTo>
                      <a:pt x="0" y="25"/>
                      <a:pt x="25" y="0"/>
                      <a:pt x="56" y="0"/>
                    </a:cubicBezTo>
                    <a:cubicBezTo>
                      <a:pt x="87" y="0"/>
                      <a:pt x="112" y="25"/>
                      <a:pt x="112" y="56"/>
                    </a:cubicBezTo>
                    <a:cubicBezTo>
                      <a:pt x="112" y="104"/>
                      <a:pt x="56" y="156"/>
                      <a:pt x="56" y="156"/>
                    </a:cubicBezTo>
                  </a:path>
                </a:pathLst>
              </a:custGeom>
              <a:solidFill>
                <a:srgbClr val="172144"/>
              </a:solidFill>
              <a:ln w="9525">
                <a:solidFill>
                  <a:srgbClr val="FFFFFF"/>
                </a:solidFill>
                <a:round/>
                <a:headEnd/>
                <a:tailEnd/>
              </a:ln>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sp>
            <p:nvSpPr>
              <p:cNvPr id="330" name="Oval 62">
                <a:extLst>
                  <a:ext uri="{FF2B5EF4-FFF2-40B4-BE49-F238E27FC236}">
                    <a16:creationId xmlns:a16="http://schemas.microsoft.com/office/drawing/2014/main" id="{5EAA4A72-4946-4041-82B6-9E8B06A25887}"/>
                  </a:ext>
                </a:extLst>
              </p:cNvPr>
              <p:cNvSpPr>
                <a:spLocks noChangeArrowheads="1"/>
              </p:cNvSpPr>
              <p:nvPr/>
            </p:nvSpPr>
            <p:spPr bwMode="auto">
              <a:xfrm>
                <a:off x="8718894" y="4066257"/>
                <a:ext cx="252716" cy="25053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172144"/>
                  </a:solidFill>
                  <a:effectLst/>
                  <a:uLnTx/>
                  <a:uFillTx/>
                  <a:latin typeface="Open Sans Light"/>
                  <a:ea typeface="+mn-ea"/>
                  <a:cs typeface="+mn-cs"/>
                </a:endParaRPr>
              </a:p>
            </p:txBody>
          </p:sp>
        </p:grpSp>
      </p:grpSp>
      <p:sp>
        <p:nvSpPr>
          <p:cNvPr id="331" name="Rectangle 155">
            <a:extLst>
              <a:ext uri="{FF2B5EF4-FFF2-40B4-BE49-F238E27FC236}">
                <a16:creationId xmlns:a16="http://schemas.microsoft.com/office/drawing/2014/main" id="{A61AC106-B018-4845-8539-16F597F2FBA0}"/>
              </a:ext>
            </a:extLst>
          </p:cNvPr>
          <p:cNvSpPr/>
          <p:nvPr/>
        </p:nvSpPr>
        <p:spPr>
          <a:xfrm>
            <a:off x="6014626" y="2820292"/>
            <a:ext cx="5326568" cy="427874"/>
          </a:xfrm>
          <a:prstGeom prst="rect">
            <a:avLst/>
          </a:prstGeom>
        </p:spPr>
        <p:txBody>
          <a:bodyPr wrap="square">
            <a:spAutoFit/>
          </a:bodyPr>
          <a:lstStyle/>
          <a:p>
            <a:pPr marL="0" marR="0" lvl="0" indent="0" algn="ctr" defTabSz="914400" rtl="0" eaLnBrk="1" fontAlgn="auto" latinLnBrk="0" hangingPunct="1">
              <a:lnSpc>
                <a:spcPct val="89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72144"/>
                </a:solidFill>
                <a:effectLst/>
                <a:uLnTx/>
                <a:uFillTx/>
                <a:latin typeface="Open Sans Light"/>
                <a:ea typeface="+mn-ea"/>
                <a:cs typeface="+mn-cs"/>
              </a:rPr>
              <a:t>Warsaw </a:t>
            </a:r>
          </a:p>
          <a:p>
            <a:pPr marL="0" marR="0" lvl="0" indent="0" algn="ctr" defTabSz="914400" rtl="0" eaLnBrk="1" fontAlgn="auto" latinLnBrk="0" hangingPunct="1">
              <a:lnSpc>
                <a:spcPct val="89000"/>
              </a:lnSpc>
              <a:spcBef>
                <a:spcPts val="0"/>
              </a:spcBef>
              <a:spcAft>
                <a:spcPts val="0"/>
              </a:spcAft>
              <a:buClrTx/>
              <a:buSzTx/>
              <a:buFontTx/>
              <a:buNone/>
              <a:tabLst/>
              <a:defRPr/>
            </a:pPr>
            <a:endParaRPr kumimoji="0" lang="en-US" sz="1050" b="0" i="0" u="none" strike="noStrike" kern="0" cap="none" spc="0" normalizeH="0" baseline="0" noProof="0" dirty="0">
              <a:ln>
                <a:noFill/>
              </a:ln>
              <a:solidFill>
                <a:srgbClr val="172144"/>
              </a:solidFill>
              <a:effectLst/>
              <a:uLnTx/>
              <a:uFillTx/>
              <a:latin typeface="Open Sans Light"/>
              <a:ea typeface="+mn-ea"/>
              <a:cs typeface="+mn-cs"/>
            </a:endParaRPr>
          </a:p>
        </p:txBody>
      </p:sp>
      <p:sp>
        <p:nvSpPr>
          <p:cNvPr id="332" name="Oval 1">
            <a:extLst>
              <a:ext uri="{FF2B5EF4-FFF2-40B4-BE49-F238E27FC236}">
                <a16:creationId xmlns:a16="http://schemas.microsoft.com/office/drawing/2014/main" id="{4A97D1BE-A214-4B60-8158-2E387655F404}"/>
              </a:ext>
            </a:extLst>
          </p:cNvPr>
          <p:cNvSpPr/>
          <p:nvPr/>
        </p:nvSpPr>
        <p:spPr>
          <a:xfrm>
            <a:off x="5182127" y="3315467"/>
            <a:ext cx="269176" cy="269176"/>
          </a:xfrm>
          <a:prstGeom prst="ellipse">
            <a:avLst/>
          </a:prstGeom>
          <a:solidFill>
            <a:srgbClr val="1CA7FC"/>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33" name="Oval 2">
            <a:extLst>
              <a:ext uri="{FF2B5EF4-FFF2-40B4-BE49-F238E27FC236}">
                <a16:creationId xmlns:a16="http://schemas.microsoft.com/office/drawing/2014/main" id="{B7D725A7-68C6-44F3-86B2-7AAB9FEEA074}"/>
              </a:ext>
            </a:extLst>
          </p:cNvPr>
          <p:cNvSpPr/>
          <p:nvPr/>
        </p:nvSpPr>
        <p:spPr>
          <a:xfrm>
            <a:off x="5162718" y="3302698"/>
            <a:ext cx="296094" cy="296094"/>
          </a:xfrm>
          <a:prstGeom prst="ellipse">
            <a:avLst/>
          </a:prstGeom>
          <a:solidFill>
            <a:srgbClr val="2A92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34" name="Oval 3">
            <a:extLst>
              <a:ext uri="{FF2B5EF4-FFF2-40B4-BE49-F238E27FC236}">
                <a16:creationId xmlns:a16="http://schemas.microsoft.com/office/drawing/2014/main" id="{5D16F330-6507-4D73-9F64-82EB1BDF7346}"/>
              </a:ext>
            </a:extLst>
          </p:cNvPr>
          <p:cNvSpPr/>
          <p:nvPr/>
        </p:nvSpPr>
        <p:spPr>
          <a:xfrm rot="3672250">
            <a:off x="5174854" y="3315467"/>
            <a:ext cx="269176" cy="269176"/>
          </a:xfrm>
          <a:prstGeom prst="ellipse">
            <a:avLst/>
          </a:prstGeom>
          <a:solidFill>
            <a:srgbClr val="0FBCF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35" name="Oval 4">
            <a:extLst>
              <a:ext uri="{FF2B5EF4-FFF2-40B4-BE49-F238E27FC236}">
                <a16:creationId xmlns:a16="http://schemas.microsoft.com/office/drawing/2014/main" id="{AE44FCB7-BE06-4B6B-A6CF-91F857986D27}"/>
              </a:ext>
            </a:extLst>
          </p:cNvPr>
          <p:cNvSpPr/>
          <p:nvPr/>
        </p:nvSpPr>
        <p:spPr>
          <a:xfrm>
            <a:off x="5113128" y="3249934"/>
            <a:ext cx="394101" cy="394101"/>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pic>
        <p:nvPicPr>
          <p:cNvPr id="336" name="Grafik 335">
            <a:extLst>
              <a:ext uri="{FF2B5EF4-FFF2-40B4-BE49-F238E27FC236}">
                <a16:creationId xmlns:a16="http://schemas.microsoft.com/office/drawing/2014/main" id="{33FBF1B5-01E8-4B99-8CB1-6F0F470E499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83740" y="3319782"/>
            <a:ext cx="267557" cy="259408"/>
          </a:xfrm>
          <a:prstGeom prst="rect">
            <a:avLst/>
          </a:prstGeom>
          <a:ln>
            <a:noFill/>
          </a:ln>
          <a:effectLst/>
        </p:spPr>
      </p:pic>
      <p:pic>
        <p:nvPicPr>
          <p:cNvPr id="337" name="Grafik 336">
            <a:extLst>
              <a:ext uri="{FF2B5EF4-FFF2-40B4-BE49-F238E27FC236}">
                <a16:creationId xmlns:a16="http://schemas.microsoft.com/office/drawing/2014/main" id="{6961A197-8463-4907-8DF5-654EDE9489B3}"/>
              </a:ext>
            </a:extLst>
          </p:cNvPr>
          <p:cNvPicPr>
            <a:picLocks noChangeAspect="1"/>
          </p:cNvPicPr>
          <p:nvPr/>
        </p:nvPicPr>
        <p:blipFill>
          <a:blip r:embed="rId3">
            <a:duotone>
              <a:srgbClr val="2A92FD">
                <a:shade val="45000"/>
                <a:satMod val="135000"/>
              </a:srgbClr>
              <a:prstClr val="white"/>
            </a:duotone>
            <a:alphaModFix amt="30000"/>
            <a:extLst>
              <a:ext uri="{28A0092B-C50C-407E-A947-70E740481C1C}">
                <a14:useLocalDpi xmlns:a14="http://schemas.microsoft.com/office/drawing/2010/main" val="0"/>
              </a:ext>
            </a:extLst>
          </a:blip>
          <a:stretch>
            <a:fillRect/>
          </a:stretch>
        </p:blipFill>
        <p:spPr>
          <a:xfrm>
            <a:off x="-7512551" y="2934492"/>
            <a:ext cx="4937397" cy="1835107"/>
          </a:xfrm>
          <a:prstGeom prst="rect">
            <a:avLst/>
          </a:prstGeom>
        </p:spPr>
      </p:pic>
      <p:sp>
        <p:nvSpPr>
          <p:cNvPr id="338" name="Foliennummernplatzhalter 2">
            <a:extLst>
              <a:ext uri="{FF2B5EF4-FFF2-40B4-BE49-F238E27FC236}">
                <a16:creationId xmlns:a16="http://schemas.microsoft.com/office/drawing/2014/main" id="{7522AAED-201D-45BE-81C0-849E570C5C62}"/>
              </a:ext>
            </a:extLst>
          </p:cNvPr>
          <p:cNvSpPr txBox="1">
            <a:spLocks/>
          </p:cNvSpPr>
          <p:nvPr/>
        </p:nvSpPr>
        <p:spPr>
          <a:xfrm>
            <a:off x="5424971" y="6381329"/>
            <a:ext cx="1342059" cy="221109"/>
          </a:xfrm>
          <a:prstGeom prst="rect">
            <a:avLst/>
          </a:prstGeom>
        </p:spPr>
        <p:txBody>
          <a:bodyPr vert="horz" lIns="0" tIns="0" rIns="0" bIns="0" rtlCol="0" anchor="t" anchorCtr="0">
            <a:noAutofit/>
          </a:bodyPr>
          <a:lstStyle>
            <a:defPPr>
              <a:defRPr lang="de-DE"/>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A52F4D17-1AD6-42D9-B93A-EB002C62F438}" type="slidenum">
              <a:rPr kumimoji="0" lang="de-DE" sz="1200" b="0" i="0" u="none" strike="noStrike" kern="1200" cap="none" spc="0" normalizeH="0" baseline="0" noProof="0" smtClean="0">
                <a:ln>
                  <a:noFill/>
                </a:ln>
                <a:solidFill>
                  <a:srgbClr val="023D6B"/>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dirty="0">
              <a:ln>
                <a:noFill/>
              </a:ln>
              <a:solidFill>
                <a:srgbClr val="023D6B"/>
              </a:solidFill>
              <a:effectLst/>
              <a:uLnTx/>
              <a:uFillTx/>
              <a:latin typeface="Arial"/>
              <a:ea typeface="+mn-ea"/>
              <a:cs typeface="+mn-cs"/>
            </a:endParaRPr>
          </a:p>
        </p:txBody>
      </p:sp>
      <p:sp>
        <p:nvSpPr>
          <p:cNvPr id="342" name="Rechteck 341">
            <a:extLst>
              <a:ext uri="{FF2B5EF4-FFF2-40B4-BE49-F238E27FC236}">
                <a16:creationId xmlns:a16="http://schemas.microsoft.com/office/drawing/2014/main" id="{3815B44F-426E-4C36-A604-70E78FA9B05B}"/>
              </a:ext>
            </a:extLst>
          </p:cNvPr>
          <p:cNvSpPr/>
          <p:nvPr/>
        </p:nvSpPr>
        <p:spPr>
          <a:xfrm rot="5400000">
            <a:off x="-5329634" y="3386937"/>
            <a:ext cx="11392541" cy="822103"/>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43" name="Rechteck 342">
            <a:extLst>
              <a:ext uri="{FF2B5EF4-FFF2-40B4-BE49-F238E27FC236}">
                <a16:creationId xmlns:a16="http://schemas.microsoft.com/office/drawing/2014/main" id="{8DCFBC77-C4CA-48EF-8B6F-6C74A97E26C4}"/>
              </a:ext>
            </a:extLst>
          </p:cNvPr>
          <p:cNvSpPr/>
          <p:nvPr/>
        </p:nvSpPr>
        <p:spPr>
          <a:xfrm>
            <a:off x="-1" y="-3663"/>
            <a:ext cx="11478730" cy="696359"/>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44" name="Rechteck 343">
            <a:extLst>
              <a:ext uri="{FF2B5EF4-FFF2-40B4-BE49-F238E27FC236}">
                <a16:creationId xmlns:a16="http://schemas.microsoft.com/office/drawing/2014/main" id="{8B0E326B-8029-4017-9D16-DA70F35A0DD9}"/>
              </a:ext>
            </a:extLst>
          </p:cNvPr>
          <p:cNvSpPr/>
          <p:nvPr/>
        </p:nvSpPr>
        <p:spPr>
          <a:xfrm>
            <a:off x="21771" y="6132836"/>
            <a:ext cx="11392541" cy="743425"/>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345" name="Rechteck 344">
            <a:extLst>
              <a:ext uri="{FF2B5EF4-FFF2-40B4-BE49-F238E27FC236}">
                <a16:creationId xmlns:a16="http://schemas.microsoft.com/office/drawing/2014/main" id="{75A0B78C-2740-4F79-AC2F-24F0DF5D1A67}"/>
              </a:ext>
            </a:extLst>
          </p:cNvPr>
          <p:cNvSpPr/>
          <p:nvPr/>
        </p:nvSpPr>
        <p:spPr>
          <a:xfrm rot="5400000">
            <a:off x="6094824" y="2879698"/>
            <a:ext cx="11392541" cy="877020"/>
          </a:xfrm>
          <a:prstGeom prst="rect">
            <a:avLst/>
          </a:prstGeom>
          <a:solidFill>
            <a:srgbClr val="17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46" name="Grafik 7">
            <a:extLst>
              <a:ext uri="{FF2B5EF4-FFF2-40B4-BE49-F238E27FC236}">
                <a16:creationId xmlns:a16="http://schemas.microsoft.com/office/drawing/2014/main" id="{3AB8E36B-01E5-4988-BFF8-3BCB4B5B1274}"/>
              </a:ext>
            </a:extLst>
          </p:cNvPr>
          <p:cNvPicPr>
            <a:picLocks noChangeAspect="1"/>
          </p:cNvPicPr>
          <p:nvPr/>
        </p:nvPicPr>
        <p:blipFill>
          <a:blip r:embed="rId4">
            <a:lum bright="100000" contrast="-86000"/>
          </a:blip>
          <a:stretch/>
        </p:blipFill>
        <p:spPr bwMode="auto">
          <a:xfrm rot="5400000">
            <a:off x="11228242" y="3168775"/>
            <a:ext cx="1086153" cy="316762"/>
          </a:xfrm>
          <a:prstGeom prst="rect">
            <a:avLst/>
          </a:prstGeom>
          <a:noFill/>
        </p:spPr>
      </p:pic>
      <p:pic>
        <p:nvPicPr>
          <p:cNvPr id="347" name="Grafik 346">
            <a:extLst>
              <a:ext uri="{FF2B5EF4-FFF2-40B4-BE49-F238E27FC236}">
                <a16:creationId xmlns:a16="http://schemas.microsoft.com/office/drawing/2014/main" id="{A874EC60-9CA5-4D6E-B97F-794AF792DB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438924" y="3083958"/>
            <a:ext cx="1585020" cy="468500"/>
          </a:xfrm>
          <a:prstGeom prst="rect">
            <a:avLst/>
          </a:prstGeom>
        </p:spPr>
      </p:pic>
      <p:sp>
        <p:nvSpPr>
          <p:cNvPr id="32" name="Rectangle 1">
            <a:extLst>
              <a:ext uri="{FF2B5EF4-FFF2-40B4-BE49-F238E27FC236}">
                <a16:creationId xmlns:a16="http://schemas.microsoft.com/office/drawing/2014/main" id="{CD8AC1CF-D6AC-4C48-A1A3-1511714C33AD}"/>
              </a:ext>
            </a:extLst>
          </p:cNvPr>
          <p:cNvSpPr/>
          <p:nvPr/>
        </p:nvSpPr>
        <p:spPr>
          <a:xfrm>
            <a:off x="750995" y="999336"/>
            <a:ext cx="1854996"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Symbol" panose="05050102010706020507" pitchFamily="18" charset="2"/>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991544" y="2496159"/>
            <a:ext cx="1444647"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72144"/>
                </a:solidFill>
                <a:effectLst/>
                <a:uLnTx/>
                <a:uFillTx/>
                <a:latin typeface="Century Gothic"/>
                <a:ea typeface="+mn-ea"/>
                <a:cs typeface="+mn-cs"/>
              </a:rPr>
              <a:t>Therapy Hub</a:t>
            </a:r>
          </a:p>
        </p:txBody>
      </p:sp>
      <p:sp>
        <p:nvSpPr>
          <p:cNvPr id="56" name="TextBox 28">
            <a:extLst>
              <a:ext uri="{FF2B5EF4-FFF2-40B4-BE49-F238E27FC236}">
                <a16:creationId xmlns:a16="http://schemas.microsoft.com/office/drawing/2014/main" id="{CE230E50-F574-4AC5-8814-82E66778CAEC}"/>
              </a:ext>
            </a:extLst>
          </p:cNvPr>
          <p:cNvSpPr txBox="1"/>
          <p:nvPr/>
        </p:nvSpPr>
        <p:spPr>
          <a:xfrm>
            <a:off x="1847528" y="3682572"/>
            <a:ext cx="2628189" cy="230832"/>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a:ln>
                  <a:noFill/>
                </a:ln>
                <a:solidFill>
                  <a:srgbClr val="172144"/>
                </a:solidFill>
                <a:effectLst/>
                <a:uLnTx/>
                <a:uFillTx/>
                <a:latin typeface="Calibri"/>
                <a:ea typeface="+mn-ea"/>
                <a:cs typeface="+mn-cs"/>
              </a:rPr>
              <a:t>211</a:t>
            </a:r>
            <a:r>
              <a:rPr kumimoji="0" lang="en-US" sz="900" b="0" i="0" u="none" strike="noStrike" kern="1200" cap="none" spc="0" normalizeH="0" baseline="0" noProof="0" dirty="0">
                <a:ln>
                  <a:noFill/>
                </a:ln>
                <a:solidFill>
                  <a:srgbClr val="172144"/>
                </a:solidFill>
                <a:effectLst/>
                <a:uLnTx/>
                <a:uFillTx/>
                <a:latin typeface="Calibri"/>
                <a:ea typeface="+mn-ea"/>
                <a:cs typeface="+mn-cs"/>
              </a:rPr>
              <a:t>At-Production &amp; Logistics</a:t>
            </a:r>
          </a:p>
        </p:txBody>
      </p:sp>
      <p:pic>
        <p:nvPicPr>
          <p:cNvPr id="348" name="Grafik 347">
            <a:extLst>
              <a:ext uri="{FF2B5EF4-FFF2-40B4-BE49-F238E27FC236}">
                <a16:creationId xmlns:a16="http://schemas.microsoft.com/office/drawing/2014/main" id="{8F734393-E0EC-4F6E-AADE-C82F18D20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264" y="5258608"/>
            <a:ext cx="2998213" cy="1114361"/>
          </a:xfrm>
          <a:prstGeom prst="rect">
            <a:avLst/>
          </a:prstGeom>
        </p:spPr>
      </p:pic>
    </p:spTree>
    <p:extLst>
      <p:ext uri="{BB962C8B-B14F-4D97-AF65-F5344CB8AC3E}">
        <p14:creationId xmlns:p14="http://schemas.microsoft.com/office/powerpoint/2010/main" val="1327000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320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1000" fill="hold"/>
                                            <p:tgtEl>
                                              <p:spTgt spid="112"/>
                                            </p:tgtEl>
                                            <p:attrNameLst>
                                              <p:attrName>ppt_x</p:attrName>
                                            </p:attrNameLst>
                                          </p:cBhvr>
                                          <p:tavLst>
                                            <p:tav tm="0">
                                              <p:val>
                                                <p:strVal val="1+#ppt_w/2"/>
                                              </p:val>
                                            </p:tav>
                                            <p:tav tm="100000">
                                              <p:val>
                                                <p:strVal val="#ppt_x"/>
                                              </p:val>
                                            </p:tav>
                                          </p:tavLst>
                                        </p:anim>
                                        <p:anim calcmode="lin" valueType="num">
                                          <p:cBhvr additive="base">
                                            <p:cTn id="8" dur="1000" fill="hold"/>
                                            <p:tgtEl>
                                              <p:spTgt spid="1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24"/>
                                            </p:tgtEl>
                                            <p:attrNameLst>
                                              <p:attrName>style.visibility</p:attrName>
                                            </p:attrNameLst>
                                          </p:cBhvr>
                                          <p:to>
                                            <p:strVal val="visible"/>
                                          </p:to>
                                        </p:set>
                                        <p:animEffect transition="in" filter="fade">
                                          <p:cBhvr>
                                            <p:cTn id="11" dur="500"/>
                                            <p:tgtEl>
                                              <p:spTgt spid="324"/>
                                            </p:tgtEl>
                                          </p:cBhvr>
                                        </p:animEffect>
                                      </p:childTnLst>
                                    </p:cTn>
                                  </p:par>
                                  <p:par>
                                    <p:cTn id="12" presetID="2" presetClass="entr" presetSubtype="1" fill="hold" nodeType="withEffect" p14:presetBounceEnd="66667">
                                      <p:stCondLst>
                                        <p:cond delay="2100"/>
                                      </p:stCondLst>
                                      <p:childTnLst>
                                        <p:set>
                                          <p:cBhvr>
                                            <p:cTn id="13" dur="1" fill="hold">
                                              <p:stCondLst>
                                                <p:cond delay="0"/>
                                              </p:stCondLst>
                                            </p:cTn>
                                            <p:tgtEl>
                                              <p:spTgt spid="311"/>
                                            </p:tgtEl>
                                            <p:attrNameLst>
                                              <p:attrName>style.visibility</p:attrName>
                                            </p:attrNameLst>
                                          </p:cBhvr>
                                          <p:to>
                                            <p:strVal val="visible"/>
                                          </p:to>
                                        </p:set>
                                        <p:anim calcmode="lin" valueType="num" p14:bounceEnd="66667">
                                          <p:cBhvr additive="base">
                                            <p:cTn id="14" dur="1500" fill="hold"/>
                                            <p:tgtEl>
                                              <p:spTgt spid="311"/>
                                            </p:tgtEl>
                                            <p:attrNameLst>
                                              <p:attrName>ppt_x</p:attrName>
                                            </p:attrNameLst>
                                          </p:cBhvr>
                                          <p:tavLst>
                                            <p:tav tm="0">
                                              <p:val>
                                                <p:strVal val="#ppt_x"/>
                                              </p:val>
                                            </p:tav>
                                            <p:tav tm="100000">
                                              <p:val>
                                                <p:strVal val="#ppt_x"/>
                                              </p:val>
                                            </p:tav>
                                          </p:tavLst>
                                        </p:anim>
                                        <p:anim calcmode="lin" valueType="num" p14:bounceEnd="66667">
                                          <p:cBhvr additive="base">
                                            <p:cTn id="15" dur="1500" fill="hold"/>
                                            <p:tgtEl>
                                              <p:spTgt spid="311"/>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0"/>
                                      </p:stCondLst>
                                      <p:childTnLst>
                                        <p:set>
                                          <p:cBhvr>
                                            <p:cTn id="17" dur="1" fill="hold">
                                              <p:stCondLst>
                                                <p:cond delay="0"/>
                                              </p:stCondLst>
                                            </p:cTn>
                                            <p:tgtEl>
                                              <p:spTgt spid="310"/>
                                            </p:tgtEl>
                                            <p:attrNameLst>
                                              <p:attrName>style.visibility</p:attrName>
                                            </p:attrNameLst>
                                          </p:cBhvr>
                                          <p:to>
                                            <p:strVal val="visible"/>
                                          </p:to>
                                        </p:set>
                                        <p:animEffect transition="in" filter="wipe(left)">
                                          <p:cBhvr>
                                            <p:cTn id="18" dur="500"/>
                                            <p:tgtEl>
                                              <p:spTgt spid="310"/>
                                            </p:tgtEl>
                                          </p:cBhvr>
                                        </p:animEffect>
                                      </p:childTnLst>
                                    </p:cTn>
                                  </p:par>
                                  <p:par>
                                    <p:cTn id="19" presetID="10" presetClass="entr" presetSubtype="0" fill="hold" grpId="0" nodeType="withEffect">
                                      <p:stCondLst>
                                        <p:cond delay="3300"/>
                                      </p:stCondLst>
                                      <p:childTnLst>
                                        <p:set>
                                          <p:cBhvr>
                                            <p:cTn id="20" dur="1" fill="hold">
                                              <p:stCondLst>
                                                <p:cond delay="0"/>
                                              </p:stCondLst>
                                            </p:cTn>
                                            <p:tgtEl>
                                              <p:spTgt spid="316"/>
                                            </p:tgtEl>
                                            <p:attrNameLst>
                                              <p:attrName>style.visibility</p:attrName>
                                            </p:attrNameLst>
                                          </p:cBhvr>
                                          <p:to>
                                            <p:strVal val="visible"/>
                                          </p:to>
                                        </p:set>
                                        <p:animEffect transition="in" filter="fade">
                                          <p:cBhvr>
                                            <p:cTn id="21" dur="500"/>
                                            <p:tgtEl>
                                              <p:spTgt spid="316"/>
                                            </p:tgtEl>
                                          </p:cBhvr>
                                        </p:animEffect>
                                      </p:childTnLst>
                                    </p:cTn>
                                  </p:par>
                                  <p:par>
                                    <p:cTn id="22" presetID="2" presetClass="entr" presetSubtype="1" fill="hold" nodeType="withEffect" p14:presetBounceEnd="66667">
                                      <p:stCondLst>
                                        <p:cond delay="2100"/>
                                      </p:stCondLst>
                                      <p:childTnLst>
                                        <p:set>
                                          <p:cBhvr>
                                            <p:cTn id="23" dur="1" fill="hold">
                                              <p:stCondLst>
                                                <p:cond delay="0"/>
                                              </p:stCondLst>
                                            </p:cTn>
                                            <p:tgtEl>
                                              <p:spTgt spid="318"/>
                                            </p:tgtEl>
                                            <p:attrNameLst>
                                              <p:attrName>style.visibility</p:attrName>
                                            </p:attrNameLst>
                                          </p:cBhvr>
                                          <p:to>
                                            <p:strVal val="visible"/>
                                          </p:to>
                                        </p:set>
                                        <p:anim calcmode="lin" valueType="num" p14:bounceEnd="66667">
                                          <p:cBhvr additive="base">
                                            <p:cTn id="24" dur="1500" fill="hold"/>
                                            <p:tgtEl>
                                              <p:spTgt spid="318"/>
                                            </p:tgtEl>
                                            <p:attrNameLst>
                                              <p:attrName>ppt_x</p:attrName>
                                            </p:attrNameLst>
                                          </p:cBhvr>
                                          <p:tavLst>
                                            <p:tav tm="0">
                                              <p:val>
                                                <p:strVal val="#ppt_x"/>
                                              </p:val>
                                            </p:tav>
                                            <p:tav tm="100000">
                                              <p:val>
                                                <p:strVal val="#ppt_x"/>
                                              </p:val>
                                            </p:tav>
                                          </p:tavLst>
                                        </p:anim>
                                        <p:anim calcmode="lin" valueType="num" p14:bounceEnd="66667">
                                          <p:cBhvr additive="base">
                                            <p:cTn id="25" dur="1500" fill="hold"/>
                                            <p:tgtEl>
                                              <p:spTgt spid="318"/>
                                            </p:tgtEl>
                                            <p:attrNameLst>
                                              <p:attrName>ppt_y</p:attrName>
                                            </p:attrNameLst>
                                          </p:cBhvr>
                                          <p:tavLst>
                                            <p:tav tm="0">
                                              <p:val>
                                                <p:strVal val="0-#ppt_h/2"/>
                                              </p:val>
                                            </p:tav>
                                            <p:tav tm="100000">
                                              <p:val>
                                                <p:strVal val="#ppt_y"/>
                                              </p:val>
                                            </p:tav>
                                          </p:tavLst>
                                        </p:anim>
                                      </p:childTnLst>
                                    </p:cTn>
                                  </p:par>
                                  <p:par>
                                    <p:cTn id="26" presetID="22" presetClass="entr" presetSubtype="8" fill="hold" nodeType="withEffect">
                                      <p:stCondLst>
                                        <p:cond delay="3000"/>
                                      </p:stCondLst>
                                      <p:childTnLst>
                                        <p:set>
                                          <p:cBhvr>
                                            <p:cTn id="27" dur="1" fill="hold">
                                              <p:stCondLst>
                                                <p:cond delay="0"/>
                                              </p:stCondLst>
                                            </p:cTn>
                                            <p:tgtEl>
                                              <p:spTgt spid="317"/>
                                            </p:tgtEl>
                                            <p:attrNameLst>
                                              <p:attrName>style.visibility</p:attrName>
                                            </p:attrNameLst>
                                          </p:cBhvr>
                                          <p:to>
                                            <p:strVal val="visible"/>
                                          </p:to>
                                        </p:set>
                                        <p:animEffect transition="in" filter="wipe(left)">
                                          <p:cBhvr>
                                            <p:cTn id="28" dur="500"/>
                                            <p:tgtEl>
                                              <p:spTgt spid="317"/>
                                            </p:tgtEl>
                                          </p:cBhvr>
                                        </p:animEffect>
                                      </p:childTnLst>
                                    </p:cTn>
                                  </p:par>
                                  <p:par>
                                    <p:cTn id="29" presetID="10" presetClass="entr" presetSubtype="0" fill="hold" grpId="0" nodeType="withEffect">
                                      <p:stCondLst>
                                        <p:cond delay="330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500"/>
                                            <p:tgtEl>
                                              <p:spTgt spid="323"/>
                                            </p:tgtEl>
                                          </p:cBhvr>
                                        </p:animEffect>
                                      </p:childTnLst>
                                    </p:cTn>
                                  </p:par>
                                  <p:par>
                                    <p:cTn id="32" presetID="2" presetClass="entr" presetSubtype="1" fill="hold" nodeType="withEffect" p14:presetBounceEnd="66667">
                                      <p:stCondLst>
                                        <p:cond delay="2100"/>
                                      </p:stCondLst>
                                      <p:childTnLst>
                                        <p:set>
                                          <p:cBhvr>
                                            <p:cTn id="33" dur="1" fill="hold">
                                              <p:stCondLst>
                                                <p:cond delay="0"/>
                                              </p:stCondLst>
                                            </p:cTn>
                                            <p:tgtEl>
                                              <p:spTgt spid="326"/>
                                            </p:tgtEl>
                                            <p:attrNameLst>
                                              <p:attrName>style.visibility</p:attrName>
                                            </p:attrNameLst>
                                          </p:cBhvr>
                                          <p:to>
                                            <p:strVal val="visible"/>
                                          </p:to>
                                        </p:set>
                                        <p:anim calcmode="lin" valueType="num" p14:bounceEnd="66667">
                                          <p:cBhvr additive="base">
                                            <p:cTn id="34" dur="1500" fill="hold"/>
                                            <p:tgtEl>
                                              <p:spTgt spid="326"/>
                                            </p:tgtEl>
                                            <p:attrNameLst>
                                              <p:attrName>ppt_x</p:attrName>
                                            </p:attrNameLst>
                                          </p:cBhvr>
                                          <p:tavLst>
                                            <p:tav tm="0">
                                              <p:val>
                                                <p:strVal val="#ppt_x"/>
                                              </p:val>
                                            </p:tav>
                                            <p:tav tm="100000">
                                              <p:val>
                                                <p:strVal val="#ppt_x"/>
                                              </p:val>
                                            </p:tav>
                                          </p:tavLst>
                                        </p:anim>
                                        <p:anim calcmode="lin" valueType="num" p14:bounceEnd="66667">
                                          <p:cBhvr additive="base">
                                            <p:cTn id="35" dur="1500" fill="hold"/>
                                            <p:tgtEl>
                                              <p:spTgt spid="326"/>
                                            </p:tgtEl>
                                            <p:attrNameLst>
                                              <p:attrName>ppt_y</p:attrName>
                                            </p:attrNameLst>
                                          </p:cBhvr>
                                          <p:tavLst>
                                            <p:tav tm="0">
                                              <p:val>
                                                <p:strVal val="0-#ppt_h/2"/>
                                              </p:val>
                                            </p:tav>
                                            <p:tav tm="100000">
                                              <p:val>
                                                <p:strVal val="#ppt_y"/>
                                              </p:val>
                                            </p:tav>
                                          </p:tavLst>
                                        </p:anim>
                                      </p:childTnLst>
                                    </p:cTn>
                                  </p:par>
                                  <p:par>
                                    <p:cTn id="36" presetID="22" presetClass="entr" presetSubtype="8" fill="hold" nodeType="withEffect">
                                      <p:stCondLst>
                                        <p:cond delay="3000"/>
                                      </p:stCondLst>
                                      <p:childTnLst>
                                        <p:set>
                                          <p:cBhvr>
                                            <p:cTn id="37" dur="1" fill="hold">
                                              <p:stCondLst>
                                                <p:cond delay="0"/>
                                              </p:stCondLst>
                                            </p:cTn>
                                            <p:tgtEl>
                                              <p:spTgt spid="325"/>
                                            </p:tgtEl>
                                            <p:attrNameLst>
                                              <p:attrName>style.visibility</p:attrName>
                                            </p:attrNameLst>
                                          </p:cBhvr>
                                          <p:to>
                                            <p:strVal val="visible"/>
                                          </p:to>
                                        </p:set>
                                        <p:animEffect transition="in" filter="wipe(left)">
                                          <p:cBhvr>
                                            <p:cTn id="38" dur="500"/>
                                            <p:tgtEl>
                                              <p:spTgt spid="325"/>
                                            </p:tgtEl>
                                          </p:cBhvr>
                                        </p:animEffect>
                                      </p:childTnLst>
                                    </p:cTn>
                                  </p:par>
                                  <p:par>
                                    <p:cTn id="39" presetID="10" presetClass="entr" presetSubtype="0" fill="hold" grpId="0" nodeType="withEffect">
                                      <p:stCondLst>
                                        <p:cond delay="3300"/>
                                      </p:stCondLst>
                                      <p:childTnLst>
                                        <p:set>
                                          <p:cBhvr>
                                            <p:cTn id="40" dur="1" fill="hold">
                                              <p:stCondLst>
                                                <p:cond delay="0"/>
                                              </p:stCondLst>
                                            </p:cTn>
                                            <p:tgtEl>
                                              <p:spTgt spid="331"/>
                                            </p:tgtEl>
                                            <p:attrNameLst>
                                              <p:attrName>style.visibility</p:attrName>
                                            </p:attrNameLst>
                                          </p:cBhvr>
                                          <p:to>
                                            <p:strVal val="visible"/>
                                          </p:to>
                                        </p:set>
                                        <p:animEffect transition="in" filter="fade">
                                          <p:cBhvr>
                                            <p:cTn id="41" dur="500"/>
                                            <p:tgtEl>
                                              <p:spTgt spid="331"/>
                                            </p:tgtEl>
                                          </p:cBhvr>
                                        </p:animEffect>
                                      </p:childTnLst>
                                    </p:cTn>
                                  </p:par>
                                  <p:par>
                                    <p:cTn id="42" presetID="10" presetClass="entr" presetSubtype="0" fill="hold" nodeType="withEffect">
                                      <p:stCondLst>
                                        <p:cond delay="0"/>
                                      </p:stCondLst>
                                      <p:childTnLst>
                                        <p:set>
                                          <p:cBhvr>
                                            <p:cTn id="43" dur="1" fill="hold">
                                              <p:stCondLst>
                                                <p:cond delay="0"/>
                                              </p:stCondLst>
                                            </p:cTn>
                                            <p:tgtEl>
                                              <p:spTgt spid="336"/>
                                            </p:tgtEl>
                                            <p:attrNameLst>
                                              <p:attrName>style.visibility</p:attrName>
                                            </p:attrNameLst>
                                          </p:cBhvr>
                                          <p:to>
                                            <p:strVal val="visible"/>
                                          </p:to>
                                        </p:set>
                                        <p:animEffect transition="in" filter="fade">
                                          <p:cBhvr>
                                            <p:cTn id="44" dur="500"/>
                                            <p:tgtEl>
                                              <p:spTgt spid="336"/>
                                            </p:tgtEl>
                                          </p:cBhvr>
                                        </p:animEffect>
                                      </p:childTnLst>
                                    </p:cTn>
                                  </p:par>
                                  <p:par>
                                    <p:cTn id="45" presetID="10" presetClass="exit" presetSubtype="0" repeatCount="indefinite" fill="hold" grpId="0" nodeType="withEffect">
                                      <p:stCondLst>
                                        <p:cond delay="0"/>
                                      </p:stCondLst>
                                      <p:childTnLst>
                                        <p:animEffect transition="out" filter="fade">
                                          <p:cBhvr>
                                            <p:cTn id="46" dur="2000"/>
                                            <p:tgtEl>
                                              <p:spTgt spid="333"/>
                                            </p:tgtEl>
                                          </p:cBhvr>
                                        </p:animEffect>
                                        <p:set>
                                          <p:cBhvr>
                                            <p:cTn id="47" dur="1" fill="hold">
                                              <p:stCondLst>
                                                <p:cond delay="1999"/>
                                              </p:stCondLst>
                                            </p:cTn>
                                            <p:tgtEl>
                                              <p:spTgt spid="333"/>
                                            </p:tgtEl>
                                            <p:attrNameLst>
                                              <p:attrName>style.visibility</p:attrName>
                                            </p:attrNameLst>
                                          </p:cBhvr>
                                          <p:to>
                                            <p:strVal val="hidden"/>
                                          </p:to>
                                        </p:set>
                                      </p:childTnLst>
                                    </p:cTn>
                                  </p:par>
                                  <p:par>
                                    <p:cTn id="48" presetID="6" presetClass="emph" presetSubtype="0" repeatCount="indefinite" fill="hold" grpId="1" nodeType="withEffect">
                                      <p:stCondLst>
                                        <p:cond delay="0"/>
                                      </p:stCondLst>
                                      <p:childTnLst>
                                        <p:animScale>
                                          <p:cBhvr>
                                            <p:cTn id="49" dur="2000" fill="hold"/>
                                            <p:tgtEl>
                                              <p:spTgt spid="333"/>
                                            </p:tgtEl>
                                          </p:cBhvr>
                                          <p:by x="400000" y="400000"/>
                                        </p:animScale>
                                      </p:childTnLst>
                                    </p:cTn>
                                  </p:par>
                                  <p:par>
                                    <p:cTn id="50" presetID="10" presetClass="exit" presetSubtype="0" repeatCount="indefinite" fill="hold" grpId="0" nodeType="withEffect">
                                      <p:stCondLst>
                                        <p:cond delay="250"/>
                                      </p:stCondLst>
                                      <p:childTnLst>
                                        <p:animEffect transition="out" filter="fade">
                                          <p:cBhvr>
                                            <p:cTn id="51" dur="2000"/>
                                            <p:tgtEl>
                                              <p:spTgt spid="334"/>
                                            </p:tgtEl>
                                          </p:cBhvr>
                                        </p:animEffect>
                                        <p:set>
                                          <p:cBhvr>
                                            <p:cTn id="52" dur="1" fill="hold">
                                              <p:stCondLst>
                                                <p:cond delay="1999"/>
                                              </p:stCondLst>
                                            </p:cTn>
                                            <p:tgtEl>
                                              <p:spTgt spid="334"/>
                                            </p:tgtEl>
                                            <p:attrNameLst>
                                              <p:attrName>style.visibility</p:attrName>
                                            </p:attrNameLst>
                                          </p:cBhvr>
                                          <p:to>
                                            <p:strVal val="hidden"/>
                                          </p:to>
                                        </p:set>
                                      </p:childTnLst>
                                    </p:cTn>
                                  </p:par>
                                  <p:par>
                                    <p:cTn id="53" presetID="6" presetClass="emph" presetSubtype="0" repeatCount="indefinite" fill="hold" grpId="1" nodeType="withEffect">
                                      <p:stCondLst>
                                        <p:cond delay="250"/>
                                      </p:stCondLst>
                                      <p:childTnLst>
                                        <p:animScale>
                                          <p:cBhvr>
                                            <p:cTn id="54" dur="2000" fill="hold"/>
                                            <p:tgtEl>
                                              <p:spTgt spid="334"/>
                                            </p:tgtEl>
                                          </p:cBhvr>
                                          <p:by x="600000" y="600000"/>
                                        </p:animScale>
                                      </p:childTnLst>
                                    </p:cTn>
                                  </p:par>
                                  <p:par>
                                    <p:cTn id="55" presetID="10" presetClass="exit" presetSubtype="0" repeatCount="indefinite" fill="hold" grpId="0" nodeType="withEffect">
                                      <p:stCondLst>
                                        <p:cond delay="500"/>
                                      </p:stCondLst>
                                      <p:childTnLst>
                                        <p:animEffect transition="out" filter="fade">
                                          <p:cBhvr>
                                            <p:cTn id="56" dur="2000"/>
                                            <p:tgtEl>
                                              <p:spTgt spid="332"/>
                                            </p:tgtEl>
                                          </p:cBhvr>
                                        </p:animEffect>
                                        <p:set>
                                          <p:cBhvr>
                                            <p:cTn id="57" dur="1" fill="hold">
                                              <p:stCondLst>
                                                <p:cond delay="1999"/>
                                              </p:stCondLst>
                                            </p:cTn>
                                            <p:tgtEl>
                                              <p:spTgt spid="332"/>
                                            </p:tgtEl>
                                            <p:attrNameLst>
                                              <p:attrName>style.visibility</p:attrName>
                                            </p:attrNameLst>
                                          </p:cBhvr>
                                          <p:to>
                                            <p:strVal val="hidden"/>
                                          </p:to>
                                        </p:set>
                                      </p:childTnLst>
                                    </p:cTn>
                                  </p:par>
                                  <p:par>
                                    <p:cTn id="58" presetID="6" presetClass="emph" presetSubtype="0" repeatCount="indefinite" fill="hold" grpId="1" nodeType="withEffect">
                                      <p:stCondLst>
                                        <p:cond delay="500"/>
                                      </p:stCondLst>
                                      <p:childTnLst>
                                        <p:animScale>
                                          <p:cBhvr>
                                            <p:cTn id="59" dur="2000" fill="hold"/>
                                            <p:tgtEl>
                                              <p:spTgt spid="332"/>
                                            </p:tgtEl>
                                          </p:cBhvr>
                                          <p:by x="1000000" y="10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p:bldP spid="323" grpId="0"/>
          <p:bldP spid="331" grpId="0"/>
          <p:bldP spid="332" grpId="0" animBg="1"/>
          <p:bldP spid="332" grpId="1" animBg="1"/>
          <p:bldP spid="333" grpId="0" animBg="1"/>
          <p:bldP spid="333" grpId="1" animBg="1"/>
          <p:bldP spid="334" grpId="0" animBg="1"/>
          <p:bldP spid="33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320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1000" fill="hold"/>
                                            <p:tgtEl>
                                              <p:spTgt spid="112"/>
                                            </p:tgtEl>
                                            <p:attrNameLst>
                                              <p:attrName>ppt_x</p:attrName>
                                            </p:attrNameLst>
                                          </p:cBhvr>
                                          <p:tavLst>
                                            <p:tav tm="0">
                                              <p:val>
                                                <p:strVal val="1+#ppt_w/2"/>
                                              </p:val>
                                            </p:tav>
                                            <p:tav tm="100000">
                                              <p:val>
                                                <p:strVal val="#ppt_x"/>
                                              </p:val>
                                            </p:tav>
                                          </p:tavLst>
                                        </p:anim>
                                        <p:anim calcmode="lin" valueType="num">
                                          <p:cBhvr additive="base">
                                            <p:cTn id="8" dur="1000" fill="hold"/>
                                            <p:tgtEl>
                                              <p:spTgt spid="11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24"/>
                                            </p:tgtEl>
                                            <p:attrNameLst>
                                              <p:attrName>style.visibility</p:attrName>
                                            </p:attrNameLst>
                                          </p:cBhvr>
                                          <p:to>
                                            <p:strVal val="visible"/>
                                          </p:to>
                                        </p:set>
                                        <p:animEffect transition="in" filter="fade">
                                          <p:cBhvr>
                                            <p:cTn id="11" dur="500"/>
                                            <p:tgtEl>
                                              <p:spTgt spid="324"/>
                                            </p:tgtEl>
                                          </p:cBhvr>
                                        </p:animEffect>
                                      </p:childTnLst>
                                    </p:cTn>
                                  </p:par>
                                  <p:par>
                                    <p:cTn id="12" presetID="2" presetClass="entr" presetSubtype="1" fill="hold" nodeType="withEffect">
                                      <p:stCondLst>
                                        <p:cond delay="2100"/>
                                      </p:stCondLst>
                                      <p:childTnLst>
                                        <p:set>
                                          <p:cBhvr>
                                            <p:cTn id="13" dur="1" fill="hold">
                                              <p:stCondLst>
                                                <p:cond delay="0"/>
                                              </p:stCondLst>
                                            </p:cTn>
                                            <p:tgtEl>
                                              <p:spTgt spid="311"/>
                                            </p:tgtEl>
                                            <p:attrNameLst>
                                              <p:attrName>style.visibility</p:attrName>
                                            </p:attrNameLst>
                                          </p:cBhvr>
                                          <p:to>
                                            <p:strVal val="visible"/>
                                          </p:to>
                                        </p:set>
                                        <p:anim calcmode="lin" valueType="num">
                                          <p:cBhvr additive="base">
                                            <p:cTn id="14" dur="1500" fill="hold"/>
                                            <p:tgtEl>
                                              <p:spTgt spid="311"/>
                                            </p:tgtEl>
                                            <p:attrNameLst>
                                              <p:attrName>ppt_x</p:attrName>
                                            </p:attrNameLst>
                                          </p:cBhvr>
                                          <p:tavLst>
                                            <p:tav tm="0">
                                              <p:val>
                                                <p:strVal val="#ppt_x"/>
                                              </p:val>
                                            </p:tav>
                                            <p:tav tm="100000">
                                              <p:val>
                                                <p:strVal val="#ppt_x"/>
                                              </p:val>
                                            </p:tav>
                                          </p:tavLst>
                                        </p:anim>
                                        <p:anim calcmode="lin" valueType="num">
                                          <p:cBhvr additive="base">
                                            <p:cTn id="15" dur="1500" fill="hold"/>
                                            <p:tgtEl>
                                              <p:spTgt spid="311"/>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0"/>
                                      </p:stCondLst>
                                      <p:childTnLst>
                                        <p:set>
                                          <p:cBhvr>
                                            <p:cTn id="17" dur="1" fill="hold">
                                              <p:stCondLst>
                                                <p:cond delay="0"/>
                                              </p:stCondLst>
                                            </p:cTn>
                                            <p:tgtEl>
                                              <p:spTgt spid="310"/>
                                            </p:tgtEl>
                                            <p:attrNameLst>
                                              <p:attrName>style.visibility</p:attrName>
                                            </p:attrNameLst>
                                          </p:cBhvr>
                                          <p:to>
                                            <p:strVal val="visible"/>
                                          </p:to>
                                        </p:set>
                                        <p:animEffect transition="in" filter="wipe(left)">
                                          <p:cBhvr>
                                            <p:cTn id="18" dur="500"/>
                                            <p:tgtEl>
                                              <p:spTgt spid="310"/>
                                            </p:tgtEl>
                                          </p:cBhvr>
                                        </p:animEffect>
                                      </p:childTnLst>
                                    </p:cTn>
                                  </p:par>
                                  <p:par>
                                    <p:cTn id="19" presetID="10" presetClass="entr" presetSubtype="0" fill="hold" grpId="0" nodeType="withEffect">
                                      <p:stCondLst>
                                        <p:cond delay="3300"/>
                                      </p:stCondLst>
                                      <p:childTnLst>
                                        <p:set>
                                          <p:cBhvr>
                                            <p:cTn id="20" dur="1" fill="hold">
                                              <p:stCondLst>
                                                <p:cond delay="0"/>
                                              </p:stCondLst>
                                            </p:cTn>
                                            <p:tgtEl>
                                              <p:spTgt spid="316"/>
                                            </p:tgtEl>
                                            <p:attrNameLst>
                                              <p:attrName>style.visibility</p:attrName>
                                            </p:attrNameLst>
                                          </p:cBhvr>
                                          <p:to>
                                            <p:strVal val="visible"/>
                                          </p:to>
                                        </p:set>
                                        <p:animEffect transition="in" filter="fade">
                                          <p:cBhvr>
                                            <p:cTn id="21" dur="500"/>
                                            <p:tgtEl>
                                              <p:spTgt spid="316"/>
                                            </p:tgtEl>
                                          </p:cBhvr>
                                        </p:animEffect>
                                      </p:childTnLst>
                                    </p:cTn>
                                  </p:par>
                                  <p:par>
                                    <p:cTn id="22" presetID="2" presetClass="entr" presetSubtype="1" fill="hold" nodeType="withEffect">
                                      <p:stCondLst>
                                        <p:cond delay="2100"/>
                                      </p:stCondLst>
                                      <p:childTnLst>
                                        <p:set>
                                          <p:cBhvr>
                                            <p:cTn id="23" dur="1" fill="hold">
                                              <p:stCondLst>
                                                <p:cond delay="0"/>
                                              </p:stCondLst>
                                            </p:cTn>
                                            <p:tgtEl>
                                              <p:spTgt spid="318"/>
                                            </p:tgtEl>
                                            <p:attrNameLst>
                                              <p:attrName>style.visibility</p:attrName>
                                            </p:attrNameLst>
                                          </p:cBhvr>
                                          <p:to>
                                            <p:strVal val="visible"/>
                                          </p:to>
                                        </p:set>
                                        <p:anim calcmode="lin" valueType="num">
                                          <p:cBhvr additive="base">
                                            <p:cTn id="24" dur="1500" fill="hold"/>
                                            <p:tgtEl>
                                              <p:spTgt spid="318"/>
                                            </p:tgtEl>
                                            <p:attrNameLst>
                                              <p:attrName>ppt_x</p:attrName>
                                            </p:attrNameLst>
                                          </p:cBhvr>
                                          <p:tavLst>
                                            <p:tav tm="0">
                                              <p:val>
                                                <p:strVal val="#ppt_x"/>
                                              </p:val>
                                            </p:tav>
                                            <p:tav tm="100000">
                                              <p:val>
                                                <p:strVal val="#ppt_x"/>
                                              </p:val>
                                            </p:tav>
                                          </p:tavLst>
                                        </p:anim>
                                        <p:anim calcmode="lin" valueType="num">
                                          <p:cBhvr additive="base">
                                            <p:cTn id="25" dur="1500" fill="hold"/>
                                            <p:tgtEl>
                                              <p:spTgt spid="318"/>
                                            </p:tgtEl>
                                            <p:attrNameLst>
                                              <p:attrName>ppt_y</p:attrName>
                                            </p:attrNameLst>
                                          </p:cBhvr>
                                          <p:tavLst>
                                            <p:tav tm="0">
                                              <p:val>
                                                <p:strVal val="0-#ppt_h/2"/>
                                              </p:val>
                                            </p:tav>
                                            <p:tav tm="100000">
                                              <p:val>
                                                <p:strVal val="#ppt_y"/>
                                              </p:val>
                                            </p:tav>
                                          </p:tavLst>
                                        </p:anim>
                                      </p:childTnLst>
                                    </p:cTn>
                                  </p:par>
                                  <p:par>
                                    <p:cTn id="26" presetID="22" presetClass="entr" presetSubtype="8" fill="hold" nodeType="withEffect">
                                      <p:stCondLst>
                                        <p:cond delay="3000"/>
                                      </p:stCondLst>
                                      <p:childTnLst>
                                        <p:set>
                                          <p:cBhvr>
                                            <p:cTn id="27" dur="1" fill="hold">
                                              <p:stCondLst>
                                                <p:cond delay="0"/>
                                              </p:stCondLst>
                                            </p:cTn>
                                            <p:tgtEl>
                                              <p:spTgt spid="317"/>
                                            </p:tgtEl>
                                            <p:attrNameLst>
                                              <p:attrName>style.visibility</p:attrName>
                                            </p:attrNameLst>
                                          </p:cBhvr>
                                          <p:to>
                                            <p:strVal val="visible"/>
                                          </p:to>
                                        </p:set>
                                        <p:animEffect transition="in" filter="wipe(left)">
                                          <p:cBhvr>
                                            <p:cTn id="28" dur="500"/>
                                            <p:tgtEl>
                                              <p:spTgt spid="317"/>
                                            </p:tgtEl>
                                          </p:cBhvr>
                                        </p:animEffect>
                                      </p:childTnLst>
                                    </p:cTn>
                                  </p:par>
                                  <p:par>
                                    <p:cTn id="29" presetID="10" presetClass="entr" presetSubtype="0" fill="hold" grpId="0" nodeType="withEffect">
                                      <p:stCondLst>
                                        <p:cond delay="330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500"/>
                                            <p:tgtEl>
                                              <p:spTgt spid="323"/>
                                            </p:tgtEl>
                                          </p:cBhvr>
                                        </p:animEffect>
                                      </p:childTnLst>
                                    </p:cTn>
                                  </p:par>
                                  <p:par>
                                    <p:cTn id="32" presetID="2" presetClass="entr" presetSubtype="1" fill="hold" nodeType="withEffect">
                                      <p:stCondLst>
                                        <p:cond delay="2100"/>
                                      </p:stCondLst>
                                      <p:childTnLst>
                                        <p:set>
                                          <p:cBhvr>
                                            <p:cTn id="33" dur="1" fill="hold">
                                              <p:stCondLst>
                                                <p:cond delay="0"/>
                                              </p:stCondLst>
                                            </p:cTn>
                                            <p:tgtEl>
                                              <p:spTgt spid="326"/>
                                            </p:tgtEl>
                                            <p:attrNameLst>
                                              <p:attrName>style.visibility</p:attrName>
                                            </p:attrNameLst>
                                          </p:cBhvr>
                                          <p:to>
                                            <p:strVal val="visible"/>
                                          </p:to>
                                        </p:set>
                                        <p:anim calcmode="lin" valueType="num">
                                          <p:cBhvr additive="base">
                                            <p:cTn id="34" dur="1500" fill="hold"/>
                                            <p:tgtEl>
                                              <p:spTgt spid="326"/>
                                            </p:tgtEl>
                                            <p:attrNameLst>
                                              <p:attrName>ppt_x</p:attrName>
                                            </p:attrNameLst>
                                          </p:cBhvr>
                                          <p:tavLst>
                                            <p:tav tm="0">
                                              <p:val>
                                                <p:strVal val="#ppt_x"/>
                                              </p:val>
                                            </p:tav>
                                            <p:tav tm="100000">
                                              <p:val>
                                                <p:strVal val="#ppt_x"/>
                                              </p:val>
                                            </p:tav>
                                          </p:tavLst>
                                        </p:anim>
                                        <p:anim calcmode="lin" valueType="num">
                                          <p:cBhvr additive="base">
                                            <p:cTn id="35" dur="1500" fill="hold"/>
                                            <p:tgtEl>
                                              <p:spTgt spid="326"/>
                                            </p:tgtEl>
                                            <p:attrNameLst>
                                              <p:attrName>ppt_y</p:attrName>
                                            </p:attrNameLst>
                                          </p:cBhvr>
                                          <p:tavLst>
                                            <p:tav tm="0">
                                              <p:val>
                                                <p:strVal val="0-#ppt_h/2"/>
                                              </p:val>
                                            </p:tav>
                                            <p:tav tm="100000">
                                              <p:val>
                                                <p:strVal val="#ppt_y"/>
                                              </p:val>
                                            </p:tav>
                                          </p:tavLst>
                                        </p:anim>
                                      </p:childTnLst>
                                    </p:cTn>
                                  </p:par>
                                  <p:par>
                                    <p:cTn id="36" presetID="22" presetClass="entr" presetSubtype="8" fill="hold" nodeType="withEffect">
                                      <p:stCondLst>
                                        <p:cond delay="3000"/>
                                      </p:stCondLst>
                                      <p:childTnLst>
                                        <p:set>
                                          <p:cBhvr>
                                            <p:cTn id="37" dur="1" fill="hold">
                                              <p:stCondLst>
                                                <p:cond delay="0"/>
                                              </p:stCondLst>
                                            </p:cTn>
                                            <p:tgtEl>
                                              <p:spTgt spid="325"/>
                                            </p:tgtEl>
                                            <p:attrNameLst>
                                              <p:attrName>style.visibility</p:attrName>
                                            </p:attrNameLst>
                                          </p:cBhvr>
                                          <p:to>
                                            <p:strVal val="visible"/>
                                          </p:to>
                                        </p:set>
                                        <p:animEffect transition="in" filter="wipe(left)">
                                          <p:cBhvr>
                                            <p:cTn id="38" dur="500"/>
                                            <p:tgtEl>
                                              <p:spTgt spid="325"/>
                                            </p:tgtEl>
                                          </p:cBhvr>
                                        </p:animEffect>
                                      </p:childTnLst>
                                    </p:cTn>
                                  </p:par>
                                  <p:par>
                                    <p:cTn id="39" presetID="10" presetClass="entr" presetSubtype="0" fill="hold" grpId="0" nodeType="withEffect">
                                      <p:stCondLst>
                                        <p:cond delay="3300"/>
                                      </p:stCondLst>
                                      <p:childTnLst>
                                        <p:set>
                                          <p:cBhvr>
                                            <p:cTn id="40" dur="1" fill="hold">
                                              <p:stCondLst>
                                                <p:cond delay="0"/>
                                              </p:stCondLst>
                                            </p:cTn>
                                            <p:tgtEl>
                                              <p:spTgt spid="331"/>
                                            </p:tgtEl>
                                            <p:attrNameLst>
                                              <p:attrName>style.visibility</p:attrName>
                                            </p:attrNameLst>
                                          </p:cBhvr>
                                          <p:to>
                                            <p:strVal val="visible"/>
                                          </p:to>
                                        </p:set>
                                        <p:animEffect transition="in" filter="fade">
                                          <p:cBhvr>
                                            <p:cTn id="41" dur="500"/>
                                            <p:tgtEl>
                                              <p:spTgt spid="331"/>
                                            </p:tgtEl>
                                          </p:cBhvr>
                                        </p:animEffect>
                                      </p:childTnLst>
                                    </p:cTn>
                                  </p:par>
                                  <p:par>
                                    <p:cTn id="42" presetID="10" presetClass="entr" presetSubtype="0" fill="hold" nodeType="withEffect">
                                      <p:stCondLst>
                                        <p:cond delay="0"/>
                                      </p:stCondLst>
                                      <p:childTnLst>
                                        <p:set>
                                          <p:cBhvr>
                                            <p:cTn id="43" dur="1" fill="hold">
                                              <p:stCondLst>
                                                <p:cond delay="0"/>
                                              </p:stCondLst>
                                            </p:cTn>
                                            <p:tgtEl>
                                              <p:spTgt spid="336"/>
                                            </p:tgtEl>
                                            <p:attrNameLst>
                                              <p:attrName>style.visibility</p:attrName>
                                            </p:attrNameLst>
                                          </p:cBhvr>
                                          <p:to>
                                            <p:strVal val="visible"/>
                                          </p:to>
                                        </p:set>
                                        <p:animEffect transition="in" filter="fade">
                                          <p:cBhvr>
                                            <p:cTn id="44" dur="500"/>
                                            <p:tgtEl>
                                              <p:spTgt spid="336"/>
                                            </p:tgtEl>
                                          </p:cBhvr>
                                        </p:animEffect>
                                      </p:childTnLst>
                                    </p:cTn>
                                  </p:par>
                                  <p:par>
                                    <p:cTn id="45" presetID="10" presetClass="exit" presetSubtype="0" repeatCount="indefinite" fill="hold" grpId="0" nodeType="withEffect">
                                      <p:stCondLst>
                                        <p:cond delay="0"/>
                                      </p:stCondLst>
                                      <p:childTnLst>
                                        <p:animEffect transition="out" filter="fade">
                                          <p:cBhvr>
                                            <p:cTn id="46" dur="2000"/>
                                            <p:tgtEl>
                                              <p:spTgt spid="333"/>
                                            </p:tgtEl>
                                          </p:cBhvr>
                                        </p:animEffect>
                                        <p:set>
                                          <p:cBhvr>
                                            <p:cTn id="47" dur="1" fill="hold">
                                              <p:stCondLst>
                                                <p:cond delay="1999"/>
                                              </p:stCondLst>
                                            </p:cTn>
                                            <p:tgtEl>
                                              <p:spTgt spid="333"/>
                                            </p:tgtEl>
                                            <p:attrNameLst>
                                              <p:attrName>style.visibility</p:attrName>
                                            </p:attrNameLst>
                                          </p:cBhvr>
                                          <p:to>
                                            <p:strVal val="hidden"/>
                                          </p:to>
                                        </p:set>
                                      </p:childTnLst>
                                    </p:cTn>
                                  </p:par>
                                  <p:par>
                                    <p:cTn id="48" presetID="6" presetClass="emph" presetSubtype="0" repeatCount="indefinite" fill="hold" grpId="1" nodeType="withEffect">
                                      <p:stCondLst>
                                        <p:cond delay="0"/>
                                      </p:stCondLst>
                                      <p:childTnLst>
                                        <p:animScale>
                                          <p:cBhvr>
                                            <p:cTn id="49" dur="2000" fill="hold"/>
                                            <p:tgtEl>
                                              <p:spTgt spid="333"/>
                                            </p:tgtEl>
                                          </p:cBhvr>
                                          <p:by x="400000" y="400000"/>
                                        </p:animScale>
                                      </p:childTnLst>
                                    </p:cTn>
                                  </p:par>
                                  <p:par>
                                    <p:cTn id="50" presetID="10" presetClass="exit" presetSubtype="0" repeatCount="indefinite" fill="hold" grpId="0" nodeType="withEffect">
                                      <p:stCondLst>
                                        <p:cond delay="250"/>
                                      </p:stCondLst>
                                      <p:childTnLst>
                                        <p:animEffect transition="out" filter="fade">
                                          <p:cBhvr>
                                            <p:cTn id="51" dur="2000"/>
                                            <p:tgtEl>
                                              <p:spTgt spid="334"/>
                                            </p:tgtEl>
                                          </p:cBhvr>
                                        </p:animEffect>
                                        <p:set>
                                          <p:cBhvr>
                                            <p:cTn id="52" dur="1" fill="hold">
                                              <p:stCondLst>
                                                <p:cond delay="1999"/>
                                              </p:stCondLst>
                                            </p:cTn>
                                            <p:tgtEl>
                                              <p:spTgt spid="334"/>
                                            </p:tgtEl>
                                            <p:attrNameLst>
                                              <p:attrName>style.visibility</p:attrName>
                                            </p:attrNameLst>
                                          </p:cBhvr>
                                          <p:to>
                                            <p:strVal val="hidden"/>
                                          </p:to>
                                        </p:set>
                                      </p:childTnLst>
                                    </p:cTn>
                                  </p:par>
                                  <p:par>
                                    <p:cTn id="53" presetID="6" presetClass="emph" presetSubtype="0" repeatCount="indefinite" fill="hold" grpId="1" nodeType="withEffect">
                                      <p:stCondLst>
                                        <p:cond delay="250"/>
                                      </p:stCondLst>
                                      <p:childTnLst>
                                        <p:animScale>
                                          <p:cBhvr>
                                            <p:cTn id="54" dur="2000" fill="hold"/>
                                            <p:tgtEl>
                                              <p:spTgt spid="334"/>
                                            </p:tgtEl>
                                          </p:cBhvr>
                                          <p:by x="600000" y="600000"/>
                                        </p:animScale>
                                      </p:childTnLst>
                                    </p:cTn>
                                  </p:par>
                                  <p:par>
                                    <p:cTn id="55" presetID="10" presetClass="exit" presetSubtype="0" repeatCount="indefinite" fill="hold" grpId="0" nodeType="withEffect">
                                      <p:stCondLst>
                                        <p:cond delay="500"/>
                                      </p:stCondLst>
                                      <p:childTnLst>
                                        <p:animEffect transition="out" filter="fade">
                                          <p:cBhvr>
                                            <p:cTn id="56" dur="2000"/>
                                            <p:tgtEl>
                                              <p:spTgt spid="332"/>
                                            </p:tgtEl>
                                          </p:cBhvr>
                                        </p:animEffect>
                                        <p:set>
                                          <p:cBhvr>
                                            <p:cTn id="57" dur="1" fill="hold">
                                              <p:stCondLst>
                                                <p:cond delay="1999"/>
                                              </p:stCondLst>
                                            </p:cTn>
                                            <p:tgtEl>
                                              <p:spTgt spid="332"/>
                                            </p:tgtEl>
                                            <p:attrNameLst>
                                              <p:attrName>style.visibility</p:attrName>
                                            </p:attrNameLst>
                                          </p:cBhvr>
                                          <p:to>
                                            <p:strVal val="hidden"/>
                                          </p:to>
                                        </p:set>
                                      </p:childTnLst>
                                    </p:cTn>
                                  </p:par>
                                  <p:par>
                                    <p:cTn id="58" presetID="6" presetClass="emph" presetSubtype="0" repeatCount="indefinite" fill="hold" grpId="1" nodeType="withEffect">
                                      <p:stCondLst>
                                        <p:cond delay="500"/>
                                      </p:stCondLst>
                                      <p:childTnLst>
                                        <p:animScale>
                                          <p:cBhvr>
                                            <p:cTn id="59" dur="2000" fill="hold"/>
                                            <p:tgtEl>
                                              <p:spTgt spid="332"/>
                                            </p:tgtEl>
                                          </p:cBhvr>
                                          <p:by x="1000000" y="10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p:bldP spid="323" grpId="0"/>
          <p:bldP spid="331" grpId="0"/>
          <p:bldP spid="332" grpId="0" animBg="1"/>
          <p:bldP spid="332" grpId="1" animBg="1"/>
          <p:bldP spid="333" grpId="0" animBg="1"/>
          <p:bldP spid="333" grpId="1" animBg="1"/>
          <p:bldP spid="334" grpId="0" animBg="1"/>
          <p:bldP spid="334" grpId="1"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923330"/>
          </a:xfrm>
          <a:prstGeom prst="rect">
            <a:avLst/>
          </a:prstGeom>
          <a:noFill/>
        </p:spPr>
        <p:txBody>
          <a:bodyPr wrap="square" rtlCol="0">
            <a:spAutoFit/>
          </a:bodyPr>
          <a:lstStyle/>
          <a:p>
            <a:pPr defTabSz="228554"/>
            <a:r>
              <a:rPr lang="en-US" sz="900" dirty="0"/>
              <a:t>Emerging platform for targeted α-therapy</a:t>
            </a:r>
            <a:br>
              <a:rPr lang="en-US" sz="900" dirty="0"/>
            </a:br>
            <a:r>
              <a:rPr lang="en-US" sz="900" dirty="0"/>
              <a:t>Early clinical studies demonstrate feasibility and safety</a:t>
            </a:r>
            <a:br>
              <a:rPr lang="en-US" sz="900" dirty="0"/>
            </a:br>
            <a:r>
              <a:rPr lang="en-US" sz="900" dirty="0"/>
              <a:t>Strong interest across multiple tumor indications</a:t>
            </a:r>
            <a:br>
              <a:rPr lang="en-US" sz="900" dirty="0"/>
            </a:br>
            <a:r>
              <a:rPr lang="en-US" sz="900" dirty="0"/>
              <a:t>Foundation for next-generation </a:t>
            </a:r>
            <a:r>
              <a:rPr lang="en-US" sz="900" dirty="0" err="1"/>
              <a:t>theranostic</a:t>
            </a:r>
            <a:r>
              <a:rPr lang="en-US" sz="900" dirty="0"/>
              <a:t> strategies</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extLst>
              <p:ext uri="{D42A27DB-BD31-4B8C-83A1-F6EECF244321}">
                <p14:modId xmlns:p14="http://schemas.microsoft.com/office/powerpoint/2010/main" val="1136475020"/>
              </p:ext>
            </p:extLst>
          </p:nvPr>
        </p:nvGraphicFramePr>
        <p:xfrm>
          <a:off x="4583832" y="1081314"/>
          <a:ext cx="6336704" cy="4657720"/>
        </p:xfrm>
        <a:graphic>
          <a:graphicData uri="http://schemas.openxmlformats.org/drawingml/2006/table">
            <a:tbl>
              <a:tblPr firstRow="1" bandRow="1">
                <a:tableStyleId>{5C22544A-7EE6-4342-B048-85BDC9FD1C3A}</a:tableStyleId>
              </a:tblPr>
              <a:tblGrid>
                <a:gridCol w="2304326">
                  <a:extLst>
                    <a:ext uri="{9D8B030D-6E8A-4147-A177-3AD203B41FA5}">
                      <a16:colId xmlns:a16="http://schemas.microsoft.com/office/drawing/2014/main" val="20000"/>
                    </a:ext>
                  </a:extLst>
                </a:gridCol>
                <a:gridCol w="2304326">
                  <a:extLst>
                    <a:ext uri="{9D8B030D-6E8A-4147-A177-3AD203B41FA5}">
                      <a16:colId xmlns:a16="http://schemas.microsoft.com/office/drawing/2014/main" val="20001"/>
                    </a:ext>
                  </a:extLst>
                </a:gridCol>
                <a:gridCol w="1728052">
                  <a:extLst>
                    <a:ext uri="{9D8B030D-6E8A-4147-A177-3AD203B41FA5}">
                      <a16:colId xmlns:a16="http://schemas.microsoft.com/office/drawing/2014/main" val="20002"/>
                    </a:ext>
                  </a:extLst>
                </a:gridCol>
              </a:tblGrid>
              <a:tr h="693703">
                <a:tc>
                  <a:txBody>
                    <a:bodyPr/>
                    <a:lstStyle/>
                    <a:p>
                      <a:pPr algn="ctr"/>
                      <a:r>
                        <a:rPr lang="de-DE" dirty="0"/>
                        <a:t>Target</a:t>
                      </a:r>
                    </a:p>
                  </a:txBody>
                  <a:tcPr>
                    <a:cell3D prstMaterial="dkEdge">
                      <a:bevel prst="coolSlant"/>
                      <a:lightRig rig="flood" dir="t"/>
                    </a:cell3D>
                  </a:tcPr>
                </a:tc>
                <a:tc>
                  <a:txBody>
                    <a:bodyPr/>
                    <a:lstStyle/>
                    <a:p>
                      <a:pPr algn="ctr"/>
                      <a:r>
                        <a:rPr lang="de-DE" dirty="0" err="1"/>
                        <a:t>Diagnostic</a:t>
                      </a:r>
                      <a:r>
                        <a:rPr lang="de-DE" dirty="0"/>
                        <a:t> </a:t>
                      </a:r>
                      <a:r>
                        <a:rPr lang="de-DE" dirty="0" err="1"/>
                        <a:t>radioligands</a:t>
                      </a:r>
                      <a:endParaRPr lang="de-DE" dirty="0"/>
                    </a:p>
                  </a:txBody>
                  <a:tcPr>
                    <a:cell3D prstMaterial="dkEdge">
                      <a:bevel prst="coolSlant"/>
                      <a:lightRig rig="flood" dir="t"/>
                    </a:cell3D>
                  </a:tcPr>
                </a:tc>
                <a:tc>
                  <a:txBody>
                    <a:bodyPr/>
                    <a:lstStyle/>
                    <a:p>
                      <a:pPr algn="ctr"/>
                      <a:r>
                        <a:rPr lang="de-DE" dirty="0" err="1"/>
                        <a:t>Therapeutic</a:t>
                      </a:r>
                      <a:r>
                        <a:rPr lang="de-DE" dirty="0"/>
                        <a:t> </a:t>
                      </a:r>
                      <a:r>
                        <a:rPr lang="de-DE" dirty="0" err="1"/>
                        <a:t>radioligands</a:t>
                      </a:r>
                      <a:endParaRPr lang="de-DE" dirty="0"/>
                    </a:p>
                  </a:txBody>
                  <a:tcPr>
                    <a:cell3D prstMaterial="dkEdge">
                      <a:bevel prst="coolSlant"/>
                      <a:lightRig rig="flood" dir="t"/>
                    </a:cell3D>
                  </a:tcPr>
                </a:tc>
                <a:extLst>
                  <a:ext uri="{0D108BD9-81ED-4DB2-BD59-A6C34878D82A}">
                    <a16:rowId xmlns:a16="http://schemas.microsoft.com/office/drawing/2014/main" val="10000"/>
                  </a:ext>
                </a:extLst>
              </a:tr>
              <a:tr h="693703">
                <a:tc>
                  <a:txBody>
                    <a:bodyPr/>
                    <a:lstStyle/>
                    <a:p>
                      <a:r>
                        <a:rPr lang="de-DE" dirty="0" err="1"/>
                        <a:t>Sodium</a:t>
                      </a:r>
                      <a:r>
                        <a:rPr lang="de-DE" dirty="0"/>
                        <a:t> </a:t>
                      </a:r>
                      <a:r>
                        <a:rPr lang="de-DE" dirty="0" err="1"/>
                        <a:t>iodide</a:t>
                      </a:r>
                      <a:r>
                        <a:rPr lang="de-DE" dirty="0"/>
                        <a:t> </a:t>
                      </a:r>
                      <a:r>
                        <a:rPr lang="de-DE" dirty="0" err="1"/>
                        <a:t>symporter</a:t>
                      </a:r>
                      <a:r>
                        <a:rPr lang="de-DE" dirty="0"/>
                        <a:t> (NIS)</a:t>
                      </a:r>
                    </a:p>
                  </a:txBody>
                  <a:tcPr>
                    <a:cell3D prstMaterial="dkEdge">
                      <a:bevel prst="coolSlant"/>
                      <a:lightRig rig="flood" dir="t"/>
                    </a:cell3D>
                  </a:tcPr>
                </a:tc>
                <a:tc>
                  <a:txBody>
                    <a:bodyPr/>
                    <a:lstStyle/>
                    <a:p>
                      <a:r>
                        <a:rPr lang="de-DE" dirty="0"/>
                        <a:t>[</a:t>
                      </a:r>
                      <a:r>
                        <a:rPr lang="de-DE" baseline="30000" dirty="0"/>
                        <a:t>123</a:t>
                      </a:r>
                      <a:r>
                        <a:rPr lang="de-DE" dirty="0"/>
                        <a:t>I]</a:t>
                      </a:r>
                      <a:r>
                        <a:rPr lang="de-DE" dirty="0" err="1"/>
                        <a:t>NaI</a:t>
                      </a:r>
                      <a:endParaRPr lang="de-DE" dirty="0"/>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a:t>
                      </a:r>
                      <a:r>
                        <a:rPr lang="de-DE" dirty="0" err="1"/>
                        <a:t>NaI</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a:t>
                      </a:r>
                      <a:r>
                        <a:rPr lang="de-DE" dirty="0" err="1"/>
                        <a:t>NaAt</a:t>
                      </a:r>
                      <a:endParaRPr lang="de-DE" dirty="0"/>
                    </a:p>
                  </a:txBody>
                  <a:tcPr>
                    <a:cell3D prstMaterial="dkEdge">
                      <a:bevel prst="coolSlant"/>
                      <a:lightRig rig="flood" dir="t"/>
                    </a:cell3D>
                  </a:tcPr>
                </a:tc>
                <a:extLst>
                  <a:ext uri="{0D108BD9-81ED-4DB2-BD59-A6C34878D82A}">
                    <a16:rowId xmlns:a16="http://schemas.microsoft.com/office/drawing/2014/main" val="10001"/>
                  </a:ext>
                </a:extLst>
              </a:tr>
              <a:tr h="1585607">
                <a:tc>
                  <a:txBody>
                    <a:bodyPr/>
                    <a:lstStyle/>
                    <a:p>
                      <a:r>
                        <a:rPr lang="de-DE" dirty="0" err="1"/>
                        <a:t>Norepinephrine</a:t>
                      </a:r>
                      <a:r>
                        <a:rPr lang="de-DE" dirty="0"/>
                        <a:t> </a:t>
                      </a:r>
                      <a:r>
                        <a:rPr lang="de-DE" dirty="0" err="1"/>
                        <a:t>transporter</a:t>
                      </a:r>
                      <a:r>
                        <a:rPr lang="de-DE" dirty="0"/>
                        <a:t> (NET)</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123</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76</a:t>
                      </a:r>
                      <a:r>
                        <a:rPr lang="de-DE"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F]FPBG</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At]MABG</a:t>
                      </a:r>
                    </a:p>
                    <a:p>
                      <a:endParaRPr lang="de-DE" dirty="0"/>
                    </a:p>
                  </a:txBody>
                  <a:tcPr>
                    <a:cell3D prstMaterial="dkEdge">
                      <a:bevel prst="coolSlant"/>
                      <a:lightRig rig="flood" dir="t"/>
                    </a:cell3D>
                  </a:tcPr>
                </a:tc>
                <a:extLst>
                  <a:ext uri="{0D108BD9-81ED-4DB2-BD59-A6C34878D82A}">
                    <a16:rowId xmlns:a16="http://schemas.microsoft.com/office/drawing/2014/main" val="10002"/>
                  </a:ext>
                </a:extLst>
              </a:tr>
              <a:tr h="991004">
                <a:tc>
                  <a:txBody>
                    <a:bodyPr/>
                    <a:lstStyle/>
                    <a:p>
                      <a:r>
                        <a:rPr lang="de-DE" dirty="0" err="1"/>
                        <a:t>Prostate-specific</a:t>
                      </a:r>
                      <a:r>
                        <a:rPr lang="de-DE" dirty="0"/>
                        <a:t> </a:t>
                      </a:r>
                      <a:r>
                        <a:rPr lang="de-DE" dirty="0" err="1"/>
                        <a:t>membrane</a:t>
                      </a:r>
                      <a:r>
                        <a:rPr lang="de-DE" dirty="0"/>
                        <a:t> </a:t>
                      </a:r>
                      <a:r>
                        <a:rPr lang="de-DE" dirty="0" err="1"/>
                        <a:t>antigen</a:t>
                      </a:r>
                      <a:r>
                        <a:rPr lang="de-DE" dirty="0"/>
                        <a:t> (PSMA)</a:t>
                      </a:r>
                    </a:p>
                  </a:txBody>
                  <a:tcPr>
                    <a:cell3D prstMaterial="dkEdge">
                      <a:bevel prst="coolSlant"/>
                      <a:lightRig rig="flood" dir="t"/>
                    </a:cell3D>
                  </a:tcPr>
                </a:tc>
                <a:tc>
                  <a:txBody>
                    <a:bodyPr/>
                    <a:lstStyle/>
                    <a:p>
                      <a:r>
                        <a:rPr lang="de-DE" dirty="0"/>
                        <a:t>[</a:t>
                      </a:r>
                      <a:r>
                        <a:rPr lang="de-DE" baseline="30000" dirty="0"/>
                        <a:t>18</a:t>
                      </a:r>
                      <a:r>
                        <a:rPr lang="de-DE"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124</a:t>
                      </a:r>
                      <a:r>
                        <a:rPr lang="de-DE" dirty="0"/>
                        <a:t>I]MIP-1095</a:t>
                      </a:r>
                    </a:p>
                    <a:p>
                      <a:r>
                        <a:rPr lang="de-DE" dirty="0"/>
                        <a:t>[</a:t>
                      </a:r>
                      <a:r>
                        <a:rPr lang="de-DE" baseline="30000" dirty="0"/>
                        <a:t>123</a:t>
                      </a:r>
                      <a:r>
                        <a:rPr lang="de-DE" dirty="0"/>
                        <a:t>I]MIP-1072</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dirty="0"/>
                    </a:p>
                  </a:txBody>
                  <a:tcPr>
                    <a:cell3D prstMaterial="dkEdge">
                      <a:bevel prst="coolSlant"/>
                      <a:lightRig rig="flood" dir="t"/>
                    </a:cell3D>
                  </a:tcPr>
                </a:tc>
                <a:extLst>
                  <a:ext uri="{0D108BD9-81ED-4DB2-BD59-A6C34878D82A}">
                    <a16:rowId xmlns:a16="http://schemas.microsoft.com/office/drawing/2014/main" val="10003"/>
                  </a:ext>
                </a:extLst>
              </a:tr>
              <a:tr h="693703">
                <a:tc>
                  <a:txBody>
                    <a:bodyPr/>
                    <a:lstStyle/>
                    <a:p>
                      <a:r>
                        <a:rPr lang="de-DE" dirty="0"/>
                        <a:t>L-type </a:t>
                      </a:r>
                      <a:r>
                        <a:rPr lang="de-DE" dirty="0" err="1"/>
                        <a:t>amino</a:t>
                      </a:r>
                      <a:r>
                        <a:rPr lang="de-DE" dirty="0"/>
                        <a:t> </a:t>
                      </a:r>
                      <a:r>
                        <a:rPr lang="de-DE" dirty="0" err="1"/>
                        <a:t>acid</a:t>
                      </a:r>
                      <a:r>
                        <a:rPr lang="de-DE" dirty="0"/>
                        <a:t> </a:t>
                      </a:r>
                      <a:r>
                        <a:rPr lang="de-DE" dirty="0" err="1"/>
                        <a:t>transporter</a:t>
                      </a:r>
                      <a:r>
                        <a:rPr lang="de-DE" dirty="0"/>
                        <a:t> 1</a:t>
                      </a:r>
                      <a:r>
                        <a:rPr lang="de-DE" baseline="0" dirty="0"/>
                        <a:t> (LAT1)</a:t>
                      </a:r>
                      <a:endParaRPr lang="de-DE" dirty="0"/>
                    </a:p>
                  </a:txBody>
                  <a:tcPr>
                    <a:cell3D prstMaterial="dkEdge">
                      <a:bevel prst="coolSlant"/>
                      <a:lightRig rig="flood" dir="t"/>
                    </a:cell3D>
                  </a:tcPr>
                </a:tc>
                <a:tc>
                  <a:txBody>
                    <a:bodyPr/>
                    <a:lstStyle/>
                    <a:p>
                      <a:r>
                        <a:rPr lang="de-DE" dirty="0"/>
                        <a:t>[</a:t>
                      </a:r>
                      <a:r>
                        <a:rPr lang="de-DE" baseline="30000" dirty="0"/>
                        <a:t>18</a:t>
                      </a:r>
                      <a:r>
                        <a:rPr lang="de-DE" dirty="0"/>
                        <a:t>F]FET</a:t>
                      </a:r>
                    </a:p>
                    <a:p>
                      <a:r>
                        <a:rPr lang="de-DE" dirty="0"/>
                        <a:t>[</a:t>
                      </a:r>
                      <a:r>
                        <a:rPr lang="de-DE" baseline="30000" dirty="0"/>
                        <a:t>123</a:t>
                      </a:r>
                      <a:r>
                        <a:rPr lang="de-DE" dirty="0"/>
                        <a:t>I]IMT</a:t>
                      </a:r>
                    </a:p>
                  </a:txBody>
                  <a:tcPr>
                    <a:cell3D prstMaterial="dkEdge">
                      <a:bevel prst="coolSlant"/>
                      <a:lightRig rig="flood" dir="t"/>
                    </a:cell3D>
                  </a:tcPr>
                </a:tc>
                <a:tc>
                  <a:txBody>
                    <a:bodyPr/>
                    <a:lstStyle/>
                    <a:p>
                      <a:r>
                        <a:rPr lang="de-DE" dirty="0"/>
                        <a:t>[</a:t>
                      </a:r>
                      <a:r>
                        <a:rPr lang="de-DE" baseline="30000" dirty="0"/>
                        <a:t>211</a:t>
                      </a:r>
                      <a:r>
                        <a:rPr lang="de-DE" dirty="0"/>
                        <a:t>At]</a:t>
                      </a:r>
                      <a:r>
                        <a:rPr lang="de-DE" dirty="0" err="1"/>
                        <a:t>At-NpGT</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I]IPA</a:t>
                      </a:r>
                    </a:p>
                  </a:txBody>
                  <a:tcPr>
                    <a:cell3D prstMaterial="dkEdge">
                      <a:bevel prst="coolSlant"/>
                      <a:lightRig rig="flood" dir="t"/>
                    </a:cell3D>
                  </a:tcPr>
                </a:tc>
                <a:extLst>
                  <a:ext uri="{0D108BD9-81ED-4DB2-BD59-A6C34878D82A}">
                    <a16:rowId xmlns:a16="http://schemas.microsoft.com/office/drawing/2014/main" val="10004"/>
                  </a:ext>
                </a:extLst>
              </a:tr>
            </a:tbl>
          </a:graphicData>
        </a:graphic>
      </p:graphicFrame>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extLst>
              <p:ext uri="{D42A27DB-BD31-4B8C-83A1-F6EECF244321}">
                <p14:modId xmlns:p14="http://schemas.microsoft.com/office/powerpoint/2010/main" val="3227798535"/>
              </p:ext>
            </p:extLst>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2" name="Objekt 1">
                        <a:extLst>
                          <a:ext uri="{FF2B5EF4-FFF2-40B4-BE49-F238E27FC236}">
                            <a16:creationId xmlns:a16="http://schemas.microsoft.com/office/drawing/2014/main" id="{6FB0986A-3067-48F6-A072-165F02E76EA0}"/>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Tree>
    <p:extLst>
      <p:ext uri="{BB962C8B-B14F-4D97-AF65-F5344CB8AC3E}">
        <p14:creationId xmlns:p14="http://schemas.microsoft.com/office/powerpoint/2010/main" val="744991793"/>
      </p:ext>
    </p:extLst>
  </p:cSld>
  <p:clrMapOvr>
    <a:overrideClrMapping bg1="dk1" tx1="lt1" bg2="dk2" tx2="lt2" accent1="accent1" accent2="accent2" accent3="accent3" accent4="accent4" accent5="accent5" accent6="accent6" hlink="hlink" folHlink="folHlink"/>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t>Higher linear energy transfer (α-therapy)</a:t>
            </a:r>
            <a:br>
              <a:rPr lang="en-US" sz="900" dirty="0"/>
            </a:br>
            <a:r>
              <a:rPr lang="en-US" sz="900" dirty="0"/>
              <a:t>Short tissue range, reduced off-target toxicity</a:t>
            </a:r>
            <a:br>
              <a:rPr lang="en-US" sz="900" dirty="0"/>
            </a:br>
            <a:r>
              <a:rPr lang="en-US" sz="900" dirty="0"/>
              <a:t>Potential for improved tumor cell kill in resistant disease</a:t>
            </a:r>
            <a:endParaRPr lang="en-US" sz="900" dirty="0">
              <a:solidFill>
                <a:srgbClr val="FFFFFF"/>
              </a:solidFill>
            </a:endParaRP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nvGraphicFramePr>
        <p:xfrm>
          <a:off x="4583832" y="1081314"/>
          <a:ext cx="6336704" cy="4657720"/>
        </p:xfrm>
        <a:graphic>
          <a:graphicData uri="http://schemas.openxmlformats.org/drawingml/2006/table">
            <a:tbl>
              <a:tblPr firstRow="1" bandRow="1">
                <a:tableStyleId>{5C22544A-7EE6-4342-B048-85BDC9FD1C3A}</a:tableStyleId>
              </a:tblPr>
              <a:tblGrid>
                <a:gridCol w="2304326">
                  <a:extLst>
                    <a:ext uri="{9D8B030D-6E8A-4147-A177-3AD203B41FA5}">
                      <a16:colId xmlns:a16="http://schemas.microsoft.com/office/drawing/2014/main" val="20000"/>
                    </a:ext>
                  </a:extLst>
                </a:gridCol>
                <a:gridCol w="2304326">
                  <a:extLst>
                    <a:ext uri="{9D8B030D-6E8A-4147-A177-3AD203B41FA5}">
                      <a16:colId xmlns:a16="http://schemas.microsoft.com/office/drawing/2014/main" val="20001"/>
                    </a:ext>
                  </a:extLst>
                </a:gridCol>
                <a:gridCol w="1728052">
                  <a:extLst>
                    <a:ext uri="{9D8B030D-6E8A-4147-A177-3AD203B41FA5}">
                      <a16:colId xmlns:a16="http://schemas.microsoft.com/office/drawing/2014/main" val="20002"/>
                    </a:ext>
                  </a:extLst>
                </a:gridCol>
              </a:tblGrid>
              <a:tr h="693703">
                <a:tc>
                  <a:txBody>
                    <a:bodyPr/>
                    <a:lstStyle/>
                    <a:p>
                      <a:pPr algn="ctr"/>
                      <a:r>
                        <a:rPr lang="de-DE" dirty="0"/>
                        <a:t>Target</a:t>
                      </a:r>
                    </a:p>
                  </a:txBody>
                  <a:tcPr>
                    <a:cell3D prstMaterial="dkEdge">
                      <a:bevel prst="coolSlant"/>
                      <a:lightRig rig="flood" dir="t"/>
                    </a:cell3D>
                  </a:tcPr>
                </a:tc>
                <a:tc>
                  <a:txBody>
                    <a:bodyPr/>
                    <a:lstStyle/>
                    <a:p>
                      <a:pPr algn="ctr"/>
                      <a:r>
                        <a:rPr lang="de-DE" dirty="0" err="1"/>
                        <a:t>Diagnostic</a:t>
                      </a:r>
                      <a:r>
                        <a:rPr lang="de-DE" dirty="0"/>
                        <a:t> </a:t>
                      </a:r>
                      <a:r>
                        <a:rPr lang="de-DE" dirty="0" err="1"/>
                        <a:t>radioligands</a:t>
                      </a:r>
                      <a:endParaRPr lang="de-DE" dirty="0"/>
                    </a:p>
                  </a:txBody>
                  <a:tcPr>
                    <a:cell3D prstMaterial="dkEdge">
                      <a:bevel prst="coolSlant"/>
                      <a:lightRig rig="flood" dir="t"/>
                    </a:cell3D>
                  </a:tcPr>
                </a:tc>
                <a:tc>
                  <a:txBody>
                    <a:bodyPr/>
                    <a:lstStyle/>
                    <a:p>
                      <a:pPr algn="ctr"/>
                      <a:r>
                        <a:rPr lang="de-DE" dirty="0" err="1"/>
                        <a:t>Therapeutic</a:t>
                      </a:r>
                      <a:r>
                        <a:rPr lang="de-DE" dirty="0"/>
                        <a:t> </a:t>
                      </a:r>
                      <a:r>
                        <a:rPr lang="de-DE" dirty="0" err="1"/>
                        <a:t>radioligands</a:t>
                      </a:r>
                      <a:endParaRPr lang="de-DE" dirty="0"/>
                    </a:p>
                  </a:txBody>
                  <a:tcPr>
                    <a:cell3D prstMaterial="dkEdge">
                      <a:bevel prst="coolSlant"/>
                      <a:lightRig rig="flood" dir="t"/>
                    </a:cell3D>
                  </a:tcPr>
                </a:tc>
                <a:extLst>
                  <a:ext uri="{0D108BD9-81ED-4DB2-BD59-A6C34878D82A}">
                    <a16:rowId xmlns:a16="http://schemas.microsoft.com/office/drawing/2014/main" val="10000"/>
                  </a:ext>
                </a:extLst>
              </a:tr>
              <a:tr h="693703">
                <a:tc>
                  <a:txBody>
                    <a:bodyPr/>
                    <a:lstStyle/>
                    <a:p>
                      <a:r>
                        <a:rPr lang="de-DE" dirty="0" err="1"/>
                        <a:t>Sodium</a:t>
                      </a:r>
                      <a:r>
                        <a:rPr lang="de-DE" dirty="0"/>
                        <a:t> </a:t>
                      </a:r>
                      <a:r>
                        <a:rPr lang="de-DE" dirty="0" err="1"/>
                        <a:t>iodide</a:t>
                      </a:r>
                      <a:r>
                        <a:rPr lang="de-DE" dirty="0"/>
                        <a:t> </a:t>
                      </a:r>
                      <a:r>
                        <a:rPr lang="de-DE" dirty="0" err="1"/>
                        <a:t>symporter</a:t>
                      </a:r>
                      <a:r>
                        <a:rPr lang="de-DE" dirty="0"/>
                        <a:t> (NIS)</a:t>
                      </a:r>
                    </a:p>
                  </a:txBody>
                  <a:tcPr>
                    <a:cell3D prstMaterial="dkEdge">
                      <a:bevel prst="coolSlant"/>
                      <a:lightRig rig="flood" dir="t"/>
                    </a:cell3D>
                  </a:tcPr>
                </a:tc>
                <a:tc>
                  <a:txBody>
                    <a:bodyPr/>
                    <a:lstStyle/>
                    <a:p>
                      <a:r>
                        <a:rPr lang="de-DE" dirty="0"/>
                        <a:t>[</a:t>
                      </a:r>
                      <a:r>
                        <a:rPr lang="de-DE" baseline="30000" dirty="0"/>
                        <a:t>123</a:t>
                      </a:r>
                      <a:r>
                        <a:rPr lang="de-DE" dirty="0"/>
                        <a:t>I]</a:t>
                      </a:r>
                      <a:r>
                        <a:rPr lang="de-DE" dirty="0" err="1"/>
                        <a:t>NaI</a:t>
                      </a:r>
                      <a:endParaRPr lang="de-DE" dirty="0"/>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a:t>
                      </a:r>
                      <a:r>
                        <a:rPr lang="de-DE" dirty="0" err="1"/>
                        <a:t>NaI</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a:t>
                      </a:r>
                      <a:r>
                        <a:rPr lang="de-DE" dirty="0" err="1"/>
                        <a:t>NaAt</a:t>
                      </a:r>
                      <a:endParaRPr lang="de-DE" dirty="0"/>
                    </a:p>
                  </a:txBody>
                  <a:tcPr>
                    <a:cell3D prstMaterial="dkEdge">
                      <a:bevel prst="coolSlant"/>
                      <a:lightRig rig="flood" dir="t"/>
                    </a:cell3D>
                  </a:tcPr>
                </a:tc>
                <a:extLst>
                  <a:ext uri="{0D108BD9-81ED-4DB2-BD59-A6C34878D82A}">
                    <a16:rowId xmlns:a16="http://schemas.microsoft.com/office/drawing/2014/main" val="10001"/>
                  </a:ext>
                </a:extLst>
              </a:tr>
              <a:tr h="1585607">
                <a:tc>
                  <a:txBody>
                    <a:bodyPr/>
                    <a:lstStyle/>
                    <a:p>
                      <a:r>
                        <a:rPr lang="de-DE" dirty="0" err="1"/>
                        <a:t>Norepinephrine</a:t>
                      </a:r>
                      <a:r>
                        <a:rPr lang="de-DE" dirty="0"/>
                        <a:t> </a:t>
                      </a:r>
                      <a:r>
                        <a:rPr lang="de-DE" dirty="0" err="1"/>
                        <a:t>transporter</a:t>
                      </a:r>
                      <a:r>
                        <a:rPr lang="de-DE" dirty="0"/>
                        <a:t> (NET)</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123</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76</a:t>
                      </a:r>
                      <a:r>
                        <a:rPr lang="de-DE"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F]FPBG</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At]MABG</a:t>
                      </a:r>
                    </a:p>
                    <a:p>
                      <a:endParaRPr lang="de-DE" dirty="0"/>
                    </a:p>
                  </a:txBody>
                  <a:tcPr>
                    <a:cell3D prstMaterial="dkEdge">
                      <a:bevel prst="coolSlant"/>
                      <a:lightRig rig="flood" dir="t"/>
                    </a:cell3D>
                  </a:tcPr>
                </a:tc>
                <a:extLst>
                  <a:ext uri="{0D108BD9-81ED-4DB2-BD59-A6C34878D82A}">
                    <a16:rowId xmlns:a16="http://schemas.microsoft.com/office/drawing/2014/main" val="10002"/>
                  </a:ext>
                </a:extLst>
              </a:tr>
              <a:tr h="991004">
                <a:tc>
                  <a:txBody>
                    <a:bodyPr/>
                    <a:lstStyle/>
                    <a:p>
                      <a:r>
                        <a:rPr lang="de-DE" dirty="0" err="1"/>
                        <a:t>Prostate-specific</a:t>
                      </a:r>
                      <a:r>
                        <a:rPr lang="de-DE" dirty="0"/>
                        <a:t> </a:t>
                      </a:r>
                      <a:r>
                        <a:rPr lang="de-DE" dirty="0" err="1"/>
                        <a:t>membrane</a:t>
                      </a:r>
                      <a:r>
                        <a:rPr lang="de-DE" dirty="0"/>
                        <a:t> </a:t>
                      </a:r>
                      <a:r>
                        <a:rPr lang="de-DE" dirty="0" err="1"/>
                        <a:t>antigen</a:t>
                      </a:r>
                      <a:r>
                        <a:rPr lang="de-DE" dirty="0"/>
                        <a:t> (PSMA)</a:t>
                      </a:r>
                    </a:p>
                  </a:txBody>
                  <a:tcPr>
                    <a:cell3D prstMaterial="dkEdge">
                      <a:bevel prst="coolSlant"/>
                      <a:lightRig rig="flood" dir="t"/>
                    </a:cell3D>
                  </a:tcPr>
                </a:tc>
                <a:tc>
                  <a:txBody>
                    <a:bodyPr/>
                    <a:lstStyle/>
                    <a:p>
                      <a:r>
                        <a:rPr lang="de-DE" dirty="0"/>
                        <a:t>[</a:t>
                      </a:r>
                      <a:r>
                        <a:rPr lang="de-DE" baseline="30000" dirty="0"/>
                        <a:t>18</a:t>
                      </a:r>
                      <a:r>
                        <a:rPr lang="de-DE"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124</a:t>
                      </a:r>
                      <a:r>
                        <a:rPr lang="de-DE" dirty="0"/>
                        <a:t>I]MIP-1095</a:t>
                      </a:r>
                    </a:p>
                    <a:p>
                      <a:r>
                        <a:rPr lang="de-DE" dirty="0"/>
                        <a:t>[</a:t>
                      </a:r>
                      <a:r>
                        <a:rPr lang="de-DE" baseline="30000" dirty="0"/>
                        <a:t>123</a:t>
                      </a:r>
                      <a:r>
                        <a:rPr lang="de-DE" dirty="0"/>
                        <a:t>I]MIP-1072</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dirty="0"/>
                    </a:p>
                  </a:txBody>
                  <a:tcPr>
                    <a:cell3D prstMaterial="dkEdge">
                      <a:bevel prst="coolSlant"/>
                      <a:lightRig rig="flood" dir="t"/>
                    </a:cell3D>
                  </a:tcPr>
                </a:tc>
                <a:extLst>
                  <a:ext uri="{0D108BD9-81ED-4DB2-BD59-A6C34878D82A}">
                    <a16:rowId xmlns:a16="http://schemas.microsoft.com/office/drawing/2014/main" val="10003"/>
                  </a:ext>
                </a:extLst>
              </a:tr>
              <a:tr h="693703">
                <a:tc>
                  <a:txBody>
                    <a:bodyPr/>
                    <a:lstStyle/>
                    <a:p>
                      <a:r>
                        <a:rPr lang="de-DE" dirty="0"/>
                        <a:t>L-type </a:t>
                      </a:r>
                      <a:r>
                        <a:rPr lang="de-DE" dirty="0" err="1"/>
                        <a:t>amino</a:t>
                      </a:r>
                      <a:r>
                        <a:rPr lang="de-DE" dirty="0"/>
                        <a:t> </a:t>
                      </a:r>
                      <a:r>
                        <a:rPr lang="de-DE" dirty="0" err="1"/>
                        <a:t>acid</a:t>
                      </a:r>
                      <a:r>
                        <a:rPr lang="de-DE" dirty="0"/>
                        <a:t> </a:t>
                      </a:r>
                      <a:r>
                        <a:rPr lang="de-DE" dirty="0" err="1"/>
                        <a:t>transporter</a:t>
                      </a:r>
                      <a:r>
                        <a:rPr lang="de-DE" dirty="0"/>
                        <a:t> 1</a:t>
                      </a:r>
                      <a:r>
                        <a:rPr lang="de-DE" baseline="0" dirty="0"/>
                        <a:t> (LAT1)</a:t>
                      </a:r>
                      <a:endParaRPr lang="de-DE" dirty="0"/>
                    </a:p>
                  </a:txBody>
                  <a:tcPr>
                    <a:cell3D prstMaterial="dkEdge">
                      <a:bevel prst="coolSlant"/>
                      <a:lightRig rig="flood" dir="t"/>
                    </a:cell3D>
                  </a:tcPr>
                </a:tc>
                <a:tc>
                  <a:txBody>
                    <a:bodyPr/>
                    <a:lstStyle/>
                    <a:p>
                      <a:r>
                        <a:rPr lang="de-DE" dirty="0"/>
                        <a:t>[</a:t>
                      </a:r>
                      <a:r>
                        <a:rPr lang="de-DE" baseline="30000" dirty="0"/>
                        <a:t>18</a:t>
                      </a:r>
                      <a:r>
                        <a:rPr lang="de-DE" dirty="0"/>
                        <a:t>F]FET</a:t>
                      </a:r>
                    </a:p>
                    <a:p>
                      <a:r>
                        <a:rPr lang="de-DE" dirty="0"/>
                        <a:t>[</a:t>
                      </a:r>
                      <a:r>
                        <a:rPr lang="de-DE" baseline="30000" dirty="0"/>
                        <a:t>123</a:t>
                      </a:r>
                      <a:r>
                        <a:rPr lang="de-DE" dirty="0"/>
                        <a:t>I]IMT</a:t>
                      </a:r>
                    </a:p>
                  </a:txBody>
                  <a:tcPr>
                    <a:cell3D prstMaterial="dkEdge">
                      <a:bevel prst="coolSlant"/>
                      <a:lightRig rig="flood" dir="t"/>
                    </a:cell3D>
                  </a:tcPr>
                </a:tc>
                <a:tc>
                  <a:txBody>
                    <a:bodyPr/>
                    <a:lstStyle/>
                    <a:p>
                      <a:r>
                        <a:rPr lang="de-DE" dirty="0"/>
                        <a:t>[</a:t>
                      </a:r>
                      <a:r>
                        <a:rPr lang="de-DE" baseline="30000" dirty="0"/>
                        <a:t>211</a:t>
                      </a:r>
                      <a:r>
                        <a:rPr lang="de-DE" dirty="0"/>
                        <a:t>At]</a:t>
                      </a:r>
                      <a:r>
                        <a:rPr lang="de-DE" dirty="0" err="1"/>
                        <a:t>At-NpGT</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I]IPA</a:t>
                      </a:r>
                    </a:p>
                  </a:txBody>
                  <a:tcPr>
                    <a:cell3D prstMaterial="dkEdge">
                      <a:bevel prst="coolSlant"/>
                      <a:lightRig rig="flood" dir="t"/>
                    </a:cell3D>
                  </a:tcPr>
                </a:tc>
                <a:extLst>
                  <a:ext uri="{0D108BD9-81ED-4DB2-BD59-A6C34878D82A}">
                    <a16:rowId xmlns:a16="http://schemas.microsoft.com/office/drawing/2014/main" val="10004"/>
                  </a:ext>
                </a:extLst>
              </a:tr>
            </a:tbl>
          </a:graphicData>
        </a:graphic>
      </p:graphicFrame>
      <p:sp>
        <p:nvSpPr>
          <p:cNvPr id="3" name="Rechteck 2"/>
          <p:cNvSpPr/>
          <p:nvPr/>
        </p:nvSpPr>
        <p:spPr>
          <a:xfrm>
            <a:off x="9242857" y="2099071"/>
            <a:ext cx="1656184" cy="288000"/>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7" name="Objekt 6">
                        <a:extLst>
                          <a:ext uri="{FF2B5EF4-FFF2-40B4-BE49-F238E27FC236}">
                            <a16:creationId xmlns:a16="http://schemas.microsoft.com/office/drawing/2014/main" id="{AC3A4F50-FAF1-F400-3C5B-63D03656BE07}"/>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Tree>
    <p:extLst>
      <p:ext uri="{BB962C8B-B14F-4D97-AF65-F5344CB8AC3E}">
        <p14:creationId xmlns:p14="http://schemas.microsoft.com/office/powerpoint/2010/main" val="12587901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t>Higher linear energy transfer (α-therapy)</a:t>
            </a:r>
            <a:br>
              <a:rPr lang="en-US" sz="900" dirty="0"/>
            </a:br>
            <a:r>
              <a:rPr lang="en-US" sz="900" dirty="0"/>
              <a:t>Short tissue range, reduced off-target toxicity</a:t>
            </a:r>
            <a:br>
              <a:rPr lang="en-US" sz="900" dirty="0"/>
            </a:br>
            <a:r>
              <a:rPr lang="en-US" sz="900" dirty="0"/>
              <a:t>Potential for improved tumor cell kill in resistant disease</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extLst>
              <p:ext uri="{D42A27DB-BD31-4B8C-83A1-F6EECF244321}">
                <p14:modId xmlns:p14="http://schemas.microsoft.com/office/powerpoint/2010/main" val="1508465805"/>
              </p:ext>
            </p:extLst>
          </p:nvPr>
        </p:nvGraphicFramePr>
        <p:xfrm>
          <a:off x="1271464" y="4005064"/>
          <a:ext cx="2736304" cy="2011290"/>
        </p:xfrm>
        <a:graphic>
          <a:graphicData uri="http://schemas.openxmlformats.org/drawingml/2006/table">
            <a:tbl>
              <a:tblPr firstRow="1" bandRow="1">
                <a:tableStyleId>{5C22544A-7EE6-4342-B048-85BDC9FD1C3A}</a:tableStyleId>
              </a:tblPr>
              <a:tblGrid>
                <a:gridCol w="995050">
                  <a:extLst>
                    <a:ext uri="{9D8B030D-6E8A-4147-A177-3AD203B41FA5}">
                      <a16:colId xmlns:a16="http://schemas.microsoft.com/office/drawing/2014/main" val="20000"/>
                    </a:ext>
                  </a:extLst>
                </a:gridCol>
                <a:gridCol w="995050">
                  <a:extLst>
                    <a:ext uri="{9D8B030D-6E8A-4147-A177-3AD203B41FA5}">
                      <a16:colId xmlns:a16="http://schemas.microsoft.com/office/drawing/2014/main" val="20001"/>
                    </a:ext>
                  </a:extLst>
                </a:gridCol>
                <a:gridCol w="746204">
                  <a:extLst>
                    <a:ext uri="{9D8B030D-6E8A-4147-A177-3AD203B41FA5}">
                      <a16:colId xmlns:a16="http://schemas.microsoft.com/office/drawing/2014/main" val="20002"/>
                    </a:ext>
                  </a:extLst>
                </a:gridCol>
              </a:tblGrid>
              <a:tr h="299554">
                <a:tc>
                  <a:txBody>
                    <a:bodyPr/>
                    <a:lstStyle/>
                    <a:p>
                      <a:pPr algn="ctr"/>
                      <a:r>
                        <a:rPr lang="de-DE" sz="800" dirty="0"/>
                        <a:t>Target</a:t>
                      </a:r>
                    </a:p>
                  </a:txBody>
                  <a:tcPr marL="39485" marR="39485" marT="19743" marB="19743">
                    <a:cell3D prstMaterial="dkEdge">
                      <a:bevel prst="coolSlant"/>
                      <a:lightRig rig="flood" dir="t"/>
                    </a:cell3D>
                  </a:tcPr>
                </a:tc>
                <a:tc>
                  <a:txBody>
                    <a:bodyPr/>
                    <a:lstStyle/>
                    <a:p>
                      <a:pPr algn="ctr"/>
                      <a:r>
                        <a:rPr lang="de-DE" sz="800" dirty="0" err="1"/>
                        <a:t>Diagnostic</a:t>
                      </a:r>
                      <a:r>
                        <a:rPr lang="de-DE" sz="800" dirty="0"/>
                        <a:t> </a:t>
                      </a:r>
                      <a:r>
                        <a:rPr lang="de-DE" sz="800" dirty="0" err="1"/>
                        <a:t>radioligands</a:t>
                      </a:r>
                      <a:endParaRPr lang="de-DE" sz="800" dirty="0"/>
                    </a:p>
                  </a:txBody>
                  <a:tcPr marL="39485" marR="39485" marT="19743" marB="19743">
                    <a:cell3D prstMaterial="dkEdge">
                      <a:bevel prst="coolSlant"/>
                      <a:lightRig rig="flood" dir="t"/>
                    </a:cell3D>
                  </a:tcPr>
                </a:tc>
                <a:tc>
                  <a:txBody>
                    <a:bodyPr/>
                    <a:lstStyle/>
                    <a:p>
                      <a:pPr algn="ctr"/>
                      <a:r>
                        <a:rPr lang="de-DE" sz="800" dirty="0" err="1"/>
                        <a:t>Therapeutic</a:t>
                      </a:r>
                      <a:r>
                        <a:rPr lang="de-DE" sz="800" dirty="0"/>
                        <a:t> </a:t>
                      </a:r>
                      <a:r>
                        <a:rPr lang="de-DE" sz="800" dirty="0" err="1"/>
                        <a:t>radioligands</a:t>
                      </a:r>
                      <a:endParaRPr lang="de-DE" sz="800" dirty="0"/>
                    </a:p>
                  </a:txBody>
                  <a:tcPr marL="39485" marR="39485" marT="19743" marB="19743">
                    <a:cell3D prstMaterial="dkEdge">
                      <a:bevel prst="coolSlant"/>
                      <a:lightRig rig="flood" dir="t"/>
                    </a:cell3D>
                  </a:tcPr>
                </a:tc>
                <a:extLst>
                  <a:ext uri="{0D108BD9-81ED-4DB2-BD59-A6C34878D82A}">
                    <a16:rowId xmlns:a16="http://schemas.microsoft.com/office/drawing/2014/main" val="10000"/>
                  </a:ext>
                </a:extLst>
              </a:tr>
              <a:tr h="299554">
                <a:tc>
                  <a:txBody>
                    <a:bodyPr/>
                    <a:lstStyle/>
                    <a:p>
                      <a:r>
                        <a:rPr lang="de-DE" sz="800" dirty="0" err="1"/>
                        <a:t>Sodium</a:t>
                      </a:r>
                      <a:r>
                        <a:rPr lang="de-DE" sz="800" dirty="0"/>
                        <a:t> </a:t>
                      </a:r>
                      <a:r>
                        <a:rPr lang="de-DE" sz="800" dirty="0" err="1"/>
                        <a:t>iodide</a:t>
                      </a:r>
                      <a:r>
                        <a:rPr lang="de-DE" sz="800" dirty="0"/>
                        <a:t> </a:t>
                      </a:r>
                      <a:r>
                        <a:rPr lang="de-DE" sz="800" dirty="0" err="1"/>
                        <a:t>symporter</a:t>
                      </a:r>
                      <a:r>
                        <a:rPr lang="de-DE" sz="800" dirty="0"/>
                        <a:t> (NIS)</a:t>
                      </a:r>
                    </a:p>
                  </a:txBody>
                  <a:tcPr marL="39485" marR="39485" marT="19743" marB="19743">
                    <a:cell3D prstMaterial="dkEdge">
                      <a:bevel prst="coolSlant"/>
                      <a:lightRig rig="flood" dir="t"/>
                    </a:cell3D>
                  </a:tcPr>
                </a:tc>
                <a:tc>
                  <a:txBody>
                    <a:bodyPr/>
                    <a:lstStyle/>
                    <a:p>
                      <a:r>
                        <a:rPr lang="de-DE" sz="800" dirty="0"/>
                        <a:t>[</a:t>
                      </a:r>
                      <a:r>
                        <a:rPr lang="de-DE" sz="800" baseline="30000" dirty="0"/>
                        <a:t>123</a:t>
                      </a:r>
                      <a:r>
                        <a:rPr lang="de-DE" sz="800" dirty="0"/>
                        <a:t>I]</a:t>
                      </a:r>
                      <a:r>
                        <a:rPr lang="de-DE" sz="800" dirty="0" err="1"/>
                        <a:t>NaI</a:t>
                      </a:r>
                      <a:endParaRPr lang="de-DE" sz="800" dirty="0"/>
                    </a:p>
                  </a:txBody>
                  <a:tcPr marL="39485" marR="39485" marT="19743" marB="19743">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131</a:t>
                      </a:r>
                      <a:r>
                        <a:rPr lang="de-DE" sz="800" dirty="0"/>
                        <a:t>I]</a:t>
                      </a:r>
                      <a:r>
                        <a:rPr lang="de-DE" sz="800" dirty="0" err="1"/>
                        <a:t>NaI</a:t>
                      </a:r>
                      <a:endParaRPr lang="de-DE" sz="8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211</a:t>
                      </a:r>
                      <a:r>
                        <a:rPr lang="de-DE" sz="800" dirty="0"/>
                        <a:t>At]</a:t>
                      </a:r>
                      <a:r>
                        <a:rPr lang="de-DE" sz="800" dirty="0" err="1"/>
                        <a:t>NaAt</a:t>
                      </a:r>
                      <a:endParaRPr lang="de-DE" sz="800" dirty="0"/>
                    </a:p>
                  </a:txBody>
                  <a:tcPr marL="39485" marR="39485" marT="19743" marB="19743">
                    <a:cell3D prstMaterial="dkEdge">
                      <a:bevel prst="coolSlant"/>
                      <a:lightRig rig="flood" dir="t"/>
                    </a:cell3D>
                  </a:tcPr>
                </a:tc>
                <a:extLst>
                  <a:ext uri="{0D108BD9-81ED-4DB2-BD59-A6C34878D82A}">
                    <a16:rowId xmlns:a16="http://schemas.microsoft.com/office/drawing/2014/main" val="10001"/>
                  </a:ext>
                </a:extLst>
              </a:tr>
              <a:tr h="684694">
                <a:tc>
                  <a:txBody>
                    <a:bodyPr/>
                    <a:lstStyle/>
                    <a:p>
                      <a:r>
                        <a:rPr lang="de-DE" sz="800" dirty="0" err="1"/>
                        <a:t>Norepinephrine</a:t>
                      </a:r>
                      <a:r>
                        <a:rPr lang="de-DE" sz="800" dirty="0"/>
                        <a:t> </a:t>
                      </a:r>
                      <a:r>
                        <a:rPr lang="de-DE" sz="800" dirty="0" err="1"/>
                        <a:t>transporter</a:t>
                      </a:r>
                      <a:r>
                        <a:rPr lang="de-DE" sz="800" dirty="0"/>
                        <a:t> (NET)</a:t>
                      </a:r>
                    </a:p>
                  </a:txBody>
                  <a:tcPr marL="39485" marR="39485" marT="19743" marB="19743">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123</a:t>
                      </a:r>
                      <a:r>
                        <a:rPr lang="de-DE" sz="8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76</a:t>
                      </a:r>
                      <a:r>
                        <a:rPr lang="de-DE" sz="800"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18</a:t>
                      </a:r>
                      <a:r>
                        <a:rPr lang="de-DE" sz="800"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18</a:t>
                      </a:r>
                      <a:r>
                        <a:rPr lang="de-DE" sz="800"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18</a:t>
                      </a:r>
                      <a:r>
                        <a:rPr lang="de-DE" sz="800" dirty="0"/>
                        <a:t>F]FPBG</a:t>
                      </a:r>
                    </a:p>
                  </a:txBody>
                  <a:tcPr marL="39485" marR="39485" marT="19743" marB="19743">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131</a:t>
                      </a:r>
                      <a:r>
                        <a:rPr lang="de-DE" sz="8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211</a:t>
                      </a:r>
                      <a:r>
                        <a:rPr lang="de-DE" sz="800" dirty="0"/>
                        <a:t>At]MABG</a:t>
                      </a:r>
                    </a:p>
                    <a:p>
                      <a:endParaRPr lang="de-DE" sz="800" dirty="0"/>
                    </a:p>
                  </a:txBody>
                  <a:tcPr marL="39485" marR="39485" marT="19743" marB="19743">
                    <a:cell3D prstMaterial="dkEdge">
                      <a:bevel prst="coolSlant"/>
                      <a:lightRig rig="flood" dir="t"/>
                    </a:cell3D>
                  </a:tcPr>
                </a:tc>
                <a:extLst>
                  <a:ext uri="{0D108BD9-81ED-4DB2-BD59-A6C34878D82A}">
                    <a16:rowId xmlns:a16="http://schemas.microsoft.com/office/drawing/2014/main" val="10002"/>
                  </a:ext>
                </a:extLst>
              </a:tr>
              <a:tr h="427934">
                <a:tc>
                  <a:txBody>
                    <a:bodyPr/>
                    <a:lstStyle/>
                    <a:p>
                      <a:r>
                        <a:rPr lang="de-DE" sz="800" dirty="0" err="1"/>
                        <a:t>Prostate-specific</a:t>
                      </a:r>
                      <a:r>
                        <a:rPr lang="de-DE" sz="800" dirty="0"/>
                        <a:t> </a:t>
                      </a:r>
                      <a:r>
                        <a:rPr lang="de-DE" sz="800" dirty="0" err="1"/>
                        <a:t>membrane</a:t>
                      </a:r>
                      <a:r>
                        <a:rPr lang="de-DE" sz="800" dirty="0"/>
                        <a:t> </a:t>
                      </a:r>
                      <a:r>
                        <a:rPr lang="de-DE" sz="800" dirty="0" err="1"/>
                        <a:t>antigen</a:t>
                      </a:r>
                      <a:r>
                        <a:rPr lang="de-DE" sz="800" dirty="0"/>
                        <a:t> (PSMA)</a:t>
                      </a:r>
                    </a:p>
                  </a:txBody>
                  <a:tcPr marL="39485" marR="39485" marT="19743" marB="19743">
                    <a:cell3D prstMaterial="dkEdge">
                      <a:bevel prst="coolSlant"/>
                      <a:lightRig rig="flood" dir="t"/>
                    </a:cell3D>
                  </a:tcPr>
                </a:tc>
                <a:tc>
                  <a:txBody>
                    <a:bodyPr/>
                    <a:lstStyle/>
                    <a:p>
                      <a:r>
                        <a:rPr lang="de-DE" sz="800" dirty="0"/>
                        <a:t>[</a:t>
                      </a:r>
                      <a:r>
                        <a:rPr lang="de-DE" sz="800" baseline="30000" dirty="0"/>
                        <a:t>18</a:t>
                      </a:r>
                      <a:r>
                        <a:rPr lang="de-DE" sz="800"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124</a:t>
                      </a:r>
                      <a:r>
                        <a:rPr lang="de-DE" sz="800" dirty="0"/>
                        <a:t>I]MIP-1095</a:t>
                      </a:r>
                    </a:p>
                    <a:p>
                      <a:r>
                        <a:rPr lang="de-DE" sz="800" dirty="0"/>
                        <a:t>[</a:t>
                      </a:r>
                      <a:r>
                        <a:rPr lang="de-DE" sz="800" baseline="30000" dirty="0"/>
                        <a:t>123</a:t>
                      </a:r>
                      <a:r>
                        <a:rPr lang="de-DE" sz="800" dirty="0"/>
                        <a:t>I]MIP-1072</a:t>
                      </a:r>
                    </a:p>
                  </a:txBody>
                  <a:tcPr marL="39485" marR="39485" marT="19743" marB="19743">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211</a:t>
                      </a:r>
                      <a:r>
                        <a:rPr lang="de-DE" sz="800"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131</a:t>
                      </a:r>
                      <a:r>
                        <a:rPr lang="de-DE" sz="800"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sz="800" dirty="0"/>
                    </a:p>
                  </a:txBody>
                  <a:tcPr marL="39485" marR="39485" marT="19743" marB="19743">
                    <a:cell3D prstMaterial="dkEdge">
                      <a:bevel prst="coolSlant"/>
                      <a:lightRig rig="flood" dir="t"/>
                    </a:cell3D>
                  </a:tcPr>
                </a:tc>
                <a:extLst>
                  <a:ext uri="{0D108BD9-81ED-4DB2-BD59-A6C34878D82A}">
                    <a16:rowId xmlns:a16="http://schemas.microsoft.com/office/drawing/2014/main" val="10003"/>
                  </a:ext>
                </a:extLst>
              </a:tr>
              <a:tr h="299554">
                <a:tc>
                  <a:txBody>
                    <a:bodyPr/>
                    <a:lstStyle/>
                    <a:p>
                      <a:r>
                        <a:rPr lang="de-DE" sz="800" dirty="0"/>
                        <a:t>L-type </a:t>
                      </a:r>
                      <a:r>
                        <a:rPr lang="de-DE" sz="800" dirty="0" err="1"/>
                        <a:t>amino</a:t>
                      </a:r>
                      <a:r>
                        <a:rPr lang="de-DE" sz="800" dirty="0"/>
                        <a:t> </a:t>
                      </a:r>
                      <a:r>
                        <a:rPr lang="de-DE" sz="800" dirty="0" err="1"/>
                        <a:t>acid</a:t>
                      </a:r>
                      <a:r>
                        <a:rPr lang="de-DE" sz="800" dirty="0"/>
                        <a:t> </a:t>
                      </a:r>
                      <a:r>
                        <a:rPr lang="de-DE" sz="800" dirty="0" err="1"/>
                        <a:t>transporter</a:t>
                      </a:r>
                      <a:r>
                        <a:rPr lang="de-DE" sz="800" dirty="0"/>
                        <a:t> 1</a:t>
                      </a:r>
                      <a:r>
                        <a:rPr lang="de-DE" sz="800" baseline="0" dirty="0"/>
                        <a:t> (LAT1)</a:t>
                      </a:r>
                      <a:endParaRPr lang="de-DE" sz="800" dirty="0"/>
                    </a:p>
                  </a:txBody>
                  <a:tcPr marL="39485" marR="39485" marT="19743" marB="19743">
                    <a:cell3D prstMaterial="dkEdge">
                      <a:bevel prst="coolSlant"/>
                      <a:lightRig rig="flood" dir="t"/>
                    </a:cell3D>
                  </a:tcPr>
                </a:tc>
                <a:tc>
                  <a:txBody>
                    <a:bodyPr/>
                    <a:lstStyle/>
                    <a:p>
                      <a:r>
                        <a:rPr lang="de-DE" sz="800" dirty="0"/>
                        <a:t>[</a:t>
                      </a:r>
                      <a:r>
                        <a:rPr lang="de-DE" sz="800" baseline="30000" dirty="0"/>
                        <a:t>18</a:t>
                      </a:r>
                      <a:r>
                        <a:rPr lang="de-DE" sz="800" dirty="0"/>
                        <a:t>F]FET</a:t>
                      </a:r>
                    </a:p>
                    <a:p>
                      <a:r>
                        <a:rPr lang="de-DE" sz="800" dirty="0"/>
                        <a:t>[</a:t>
                      </a:r>
                      <a:r>
                        <a:rPr lang="de-DE" sz="800" baseline="30000" dirty="0"/>
                        <a:t>123</a:t>
                      </a:r>
                      <a:r>
                        <a:rPr lang="de-DE" sz="800" dirty="0"/>
                        <a:t>I]IMT</a:t>
                      </a:r>
                    </a:p>
                  </a:txBody>
                  <a:tcPr marL="39485" marR="39485" marT="19743" marB="19743">
                    <a:cell3D prstMaterial="dkEdge">
                      <a:bevel prst="coolSlant"/>
                      <a:lightRig rig="flood" dir="t"/>
                    </a:cell3D>
                  </a:tcPr>
                </a:tc>
                <a:tc>
                  <a:txBody>
                    <a:bodyPr/>
                    <a:lstStyle/>
                    <a:p>
                      <a:r>
                        <a:rPr lang="de-DE" sz="800" dirty="0"/>
                        <a:t>[</a:t>
                      </a:r>
                      <a:r>
                        <a:rPr lang="de-DE" sz="800" baseline="30000" dirty="0"/>
                        <a:t>211</a:t>
                      </a:r>
                      <a:r>
                        <a:rPr lang="de-DE" sz="800" dirty="0"/>
                        <a:t>At]</a:t>
                      </a:r>
                      <a:r>
                        <a:rPr lang="de-DE" sz="800" dirty="0" err="1"/>
                        <a:t>At-NpGT</a:t>
                      </a:r>
                      <a:endParaRPr lang="de-DE" sz="8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800" dirty="0"/>
                        <a:t>[</a:t>
                      </a:r>
                      <a:r>
                        <a:rPr lang="de-DE" sz="800" baseline="30000" dirty="0"/>
                        <a:t>131</a:t>
                      </a:r>
                      <a:r>
                        <a:rPr lang="de-DE" sz="800" dirty="0"/>
                        <a:t>I]IPA</a:t>
                      </a:r>
                    </a:p>
                  </a:txBody>
                  <a:tcPr marL="39485" marR="39485" marT="19743" marB="19743">
                    <a:cell3D prstMaterial="dkEdge">
                      <a:bevel prst="coolSlant"/>
                      <a:lightRig rig="flood" dir="t"/>
                    </a:cell3D>
                  </a:tcPr>
                </a:tc>
                <a:extLst>
                  <a:ext uri="{0D108BD9-81ED-4DB2-BD59-A6C34878D82A}">
                    <a16:rowId xmlns:a16="http://schemas.microsoft.com/office/drawing/2014/main" val="10004"/>
                  </a:ext>
                </a:extLst>
              </a:tr>
            </a:tbl>
          </a:graphicData>
        </a:graphic>
      </p:graphicFrame>
      <p:sp>
        <p:nvSpPr>
          <p:cNvPr id="3" name="Rechteck 2"/>
          <p:cNvSpPr/>
          <p:nvPr/>
        </p:nvSpPr>
        <p:spPr>
          <a:xfrm>
            <a:off x="3279221" y="4458733"/>
            <a:ext cx="707650" cy="105379"/>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5203830" y="2100625"/>
            <a:ext cx="5924256" cy="162206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7" name="Objekt 6">
                        <a:extLst>
                          <a:ext uri="{FF2B5EF4-FFF2-40B4-BE49-F238E27FC236}">
                            <a16:creationId xmlns:a16="http://schemas.microsoft.com/office/drawing/2014/main" id="{AC3A4F50-FAF1-F400-3C5B-63D03656BE07}"/>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Tree>
    <p:extLst>
      <p:ext uri="{BB962C8B-B14F-4D97-AF65-F5344CB8AC3E}">
        <p14:creationId xmlns:p14="http://schemas.microsoft.com/office/powerpoint/2010/main" val="15383635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507831"/>
          </a:xfrm>
          <a:prstGeom prst="rect">
            <a:avLst/>
          </a:prstGeom>
          <a:noFill/>
        </p:spPr>
        <p:txBody>
          <a:bodyPr wrap="square" rtlCol="0">
            <a:spAutoFit/>
          </a:bodyPr>
          <a:lstStyle/>
          <a:p>
            <a:pPr defTabSz="228554"/>
            <a:r>
              <a:rPr lang="el-GR" sz="900" dirty="0"/>
              <a:t>α-</a:t>
            </a:r>
            <a:r>
              <a:rPr lang="de-DE" sz="900" dirty="0" err="1"/>
              <a:t>emitting</a:t>
            </a:r>
            <a:r>
              <a:rPr lang="de-DE" sz="900" dirty="0"/>
              <a:t> </a:t>
            </a:r>
            <a:r>
              <a:rPr lang="de-DE" sz="900" dirty="0" err="1"/>
              <a:t>analogue</a:t>
            </a:r>
            <a:r>
              <a:rPr lang="de-DE" sz="900" dirty="0"/>
              <a:t> </a:t>
            </a:r>
            <a:r>
              <a:rPr lang="de-DE" sz="900" dirty="0" err="1"/>
              <a:t>of</a:t>
            </a:r>
            <a:r>
              <a:rPr lang="de-DE" sz="900" dirty="0"/>
              <a:t> 131I-MIBG</a:t>
            </a:r>
            <a:br>
              <a:rPr lang="de-DE" sz="900" dirty="0"/>
            </a:br>
            <a:r>
              <a:rPr lang="de-DE" sz="900" dirty="0"/>
              <a:t>Enhanced </a:t>
            </a:r>
            <a:r>
              <a:rPr lang="de-DE" sz="900" dirty="0" err="1"/>
              <a:t>cytotoxicity</a:t>
            </a:r>
            <a:r>
              <a:rPr lang="de-DE" sz="900" dirty="0"/>
              <a:t> in </a:t>
            </a:r>
            <a:r>
              <a:rPr lang="de-DE" sz="900" dirty="0" err="1"/>
              <a:t>neuroblastoma</a:t>
            </a:r>
            <a:br>
              <a:rPr lang="de-DE" sz="900" dirty="0"/>
            </a:br>
            <a:r>
              <a:rPr lang="de-DE" sz="900" dirty="0"/>
              <a:t>Potential </a:t>
            </a:r>
            <a:r>
              <a:rPr lang="de-DE" sz="900" dirty="0" err="1"/>
              <a:t>efficacy</a:t>
            </a:r>
            <a:r>
              <a:rPr lang="de-DE" sz="900" dirty="0"/>
              <a:t> in MIBG-</a:t>
            </a:r>
            <a:r>
              <a:rPr lang="de-DE" sz="900" dirty="0" err="1"/>
              <a:t>avid</a:t>
            </a:r>
            <a:r>
              <a:rPr lang="de-DE" sz="900" dirty="0"/>
              <a:t> </a:t>
            </a:r>
            <a:r>
              <a:rPr lang="de-DE" sz="900" dirty="0" err="1"/>
              <a:t>resistant</a:t>
            </a:r>
            <a:r>
              <a:rPr lang="de-DE" sz="900" dirty="0"/>
              <a:t> </a:t>
            </a:r>
            <a:r>
              <a:rPr lang="de-DE" sz="900" dirty="0" err="1"/>
              <a:t>tumors</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nvGraphicFramePr>
        <p:xfrm>
          <a:off x="4583832" y="1081314"/>
          <a:ext cx="6336704" cy="4657720"/>
        </p:xfrm>
        <a:graphic>
          <a:graphicData uri="http://schemas.openxmlformats.org/drawingml/2006/table">
            <a:tbl>
              <a:tblPr firstRow="1" bandRow="1">
                <a:tableStyleId>{5C22544A-7EE6-4342-B048-85BDC9FD1C3A}</a:tableStyleId>
              </a:tblPr>
              <a:tblGrid>
                <a:gridCol w="2304326">
                  <a:extLst>
                    <a:ext uri="{9D8B030D-6E8A-4147-A177-3AD203B41FA5}">
                      <a16:colId xmlns:a16="http://schemas.microsoft.com/office/drawing/2014/main" val="20000"/>
                    </a:ext>
                  </a:extLst>
                </a:gridCol>
                <a:gridCol w="2304326">
                  <a:extLst>
                    <a:ext uri="{9D8B030D-6E8A-4147-A177-3AD203B41FA5}">
                      <a16:colId xmlns:a16="http://schemas.microsoft.com/office/drawing/2014/main" val="20001"/>
                    </a:ext>
                  </a:extLst>
                </a:gridCol>
                <a:gridCol w="1728052">
                  <a:extLst>
                    <a:ext uri="{9D8B030D-6E8A-4147-A177-3AD203B41FA5}">
                      <a16:colId xmlns:a16="http://schemas.microsoft.com/office/drawing/2014/main" val="20002"/>
                    </a:ext>
                  </a:extLst>
                </a:gridCol>
              </a:tblGrid>
              <a:tr h="693703">
                <a:tc>
                  <a:txBody>
                    <a:bodyPr/>
                    <a:lstStyle/>
                    <a:p>
                      <a:pPr algn="ctr"/>
                      <a:r>
                        <a:rPr lang="de-DE" dirty="0"/>
                        <a:t>Target</a:t>
                      </a:r>
                    </a:p>
                  </a:txBody>
                  <a:tcPr>
                    <a:cell3D prstMaterial="dkEdge">
                      <a:bevel prst="coolSlant"/>
                      <a:lightRig rig="flood" dir="t"/>
                    </a:cell3D>
                  </a:tcPr>
                </a:tc>
                <a:tc>
                  <a:txBody>
                    <a:bodyPr/>
                    <a:lstStyle/>
                    <a:p>
                      <a:pPr algn="ctr"/>
                      <a:r>
                        <a:rPr lang="de-DE" dirty="0" err="1"/>
                        <a:t>Diagnostic</a:t>
                      </a:r>
                      <a:r>
                        <a:rPr lang="de-DE" dirty="0"/>
                        <a:t> </a:t>
                      </a:r>
                      <a:r>
                        <a:rPr lang="de-DE" dirty="0" err="1"/>
                        <a:t>radioligands</a:t>
                      </a:r>
                      <a:endParaRPr lang="de-DE" dirty="0"/>
                    </a:p>
                  </a:txBody>
                  <a:tcPr>
                    <a:cell3D prstMaterial="dkEdge">
                      <a:bevel prst="coolSlant"/>
                      <a:lightRig rig="flood" dir="t"/>
                    </a:cell3D>
                  </a:tcPr>
                </a:tc>
                <a:tc>
                  <a:txBody>
                    <a:bodyPr/>
                    <a:lstStyle/>
                    <a:p>
                      <a:pPr algn="ctr"/>
                      <a:r>
                        <a:rPr lang="de-DE" dirty="0" err="1"/>
                        <a:t>Therapeutic</a:t>
                      </a:r>
                      <a:r>
                        <a:rPr lang="de-DE" dirty="0"/>
                        <a:t> </a:t>
                      </a:r>
                      <a:r>
                        <a:rPr lang="de-DE" dirty="0" err="1"/>
                        <a:t>radioligands</a:t>
                      </a:r>
                      <a:endParaRPr lang="de-DE" dirty="0"/>
                    </a:p>
                  </a:txBody>
                  <a:tcPr>
                    <a:cell3D prstMaterial="dkEdge">
                      <a:bevel prst="coolSlant"/>
                      <a:lightRig rig="flood" dir="t"/>
                    </a:cell3D>
                  </a:tcPr>
                </a:tc>
                <a:extLst>
                  <a:ext uri="{0D108BD9-81ED-4DB2-BD59-A6C34878D82A}">
                    <a16:rowId xmlns:a16="http://schemas.microsoft.com/office/drawing/2014/main" val="10000"/>
                  </a:ext>
                </a:extLst>
              </a:tr>
              <a:tr h="693703">
                <a:tc>
                  <a:txBody>
                    <a:bodyPr/>
                    <a:lstStyle/>
                    <a:p>
                      <a:r>
                        <a:rPr lang="de-DE" dirty="0" err="1"/>
                        <a:t>Sodium</a:t>
                      </a:r>
                      <a:r>
                        <a:rPr lang="de-DE" dirty="0"/>
                        <a:t> </a:t>
                      </a:r>
                      <a:r>
                        <a:rPr lang="de-DE" dirty="0" err="1"/>
                        <a:t>iodide</a:t>
                      </a:r>
                      <a:r>
                        <a:rPr lang="de-DE" dirty="0"/>
                        <a:t> </a:t>
                      </a:r>
                      <a:r>
                        <a:rPr lang="de-DE" dirty="0" err="1"/>
                        <a:t>symporter</a:t>
                      </a:r>
                      <a:r>
                        <a:rPr lang="de-DE" dirty="0"/>
                        <a:t> (NIS)</a:t>
                      </a:r>
                    </a:p>
                  </a:txBody>
                  <a:tcPr>
                    <a:cell3D prstMaterial="dkEdge">
                      <a:bevel prst="coolSlant"/>
                      <a:lightRig rig="flood" dir="t"/>
                    </a:cell3D>
                  </a:tcPr>
                </a:tc>
                <a:tc>
                  <a:txBody>
                    <a:bodyPr/>
                    <a:lstStyle/>
                    <a:p>
                      <a:r>
                        <a:rPr lang="de-DE" dirty="0"/>
                        <a:t>[</a:t>
                      </a:r>
                      <a:r>
                        <a:rPr lang="de-DE" baseline="30000" dirty="0"/>
                        <a:t>123</a:t>
                      </a:r>
                      <a:r>
                        <a:rPr lang="de-DE" dirty="0"/>
                        <a:t>I]</a:t>
                      </a:r>
                      <a:r>
                        <a:rPr lang="de-DE" dirty="0" err="1"/>
                        <a:t>NaI</a:t>
                      </a:r>
                      <a:endParaRPr lang="de-DE" dirty="0"/>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a:t>
                      </a:r>
                      <a:r>
                        <a:rPr lang="de-DE" dirty="0" err="1"/>
                        <a:t>NaI</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a:t>
                      </a:r>
                      <a:r>
                        <a:rPr lang="de-DE" dirty="0" err="1"/>
                        <a:t>NaAt</a:t>
                      </a:r>
                      <a:endParaRPr lang="de-DE" dirty="0"/>
                    </a:p>
                  </a:txBody>
                  <a:tcPr>
                    <a:cell3D prstMaterial="dkEdge">
                      <a:bevel prst="coolSlant"/>
                      <a:lightRig rig="flood" dir="t"/>
                    </a:cell3D>
                  </a:tcPr>
                </a:tc>
                <a:extLst>
                  <a:ext uri="{0D108BD9-81ED-4DB2-BD59-A6C34878D82A}">
                    <a16:rowId xmlns:a16="http://schemas.microsoft.com/office/drawing/2014/main" val="10001"/>
                  </a:ext>
                </a:extLst>
              </a:tr>
              <a:tr h="1585607">
                <a:tc>
                  <a:txBody>
                    <a:bodyPr/>
                    <a:lstStyle/>
                    <a:p>
                      <a:r>
                        <a:rPr lang="de-DE" dirty="0" err="1"/>
                        <a:t>Norepinephrine</a:t>
                      </a:r>
                      <a:r>
                        <a:rPr lang="de-DE" dirty="0"/>
                        <a:t> </a:t>
                      </a:r>
                      <a:r>
                        <a:rPr lang="de-DE" dirty="0" err="1"/>
                        <a:t>transporter</a:t>
                      </a:r>
                      <a:r>
                        <a:rPr lang="de-DE" dirty="0"/>
                        <a:t> (NET)</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123</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76</a:t>
                      </a:r>
                      <a:r>
                        <a:rPr lang="de-DE"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F]FPBG</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At]MABG</a:t>
                      </a:r>
                    </a:p>
                    <a:p>
                      <a:endParaRPr lang="de-DE" dirty="0"/>
                    </a:p>
                  </a:txBody>
                  <a:tcPr>
                    <a:cell3D prstMaterial="dkEdge">
                      <a:bevel prst="coolSlant"/>
                      <a:lightRig rig="flood" dir="t"/>
                    </a:cell3D>
                  </a:tcPr>
                </a:tc>
                <a:extLst>
                  <a:ext uri="{0D108BD9-81ED-4DB2-BD59-A6C34878D82A}">
                    <a16:rowId xmlns:a16="http://schemas.microsoft.com/office/drawing/2014/main" val="10002"/>
                  </a:ext>
                </a:extLst>
              </a:tr>
              <a:tr h="991004">
                <a:tc>
                  <a:txBody>
                    <a:bodyPr/>
                    <a:lstStyle/>
                    <a:p>
                      <a:r>
                        <a:rPr lang="de-DE" dirty="0" err="1"/>
                        <a:t>Prostate-specific</a:t>
                      </a:r>
                      <a:r>
                        <a:rPr lang="de-DE" dirty="0"/>
                        <a:t> </a:t>
                      </a:r>
                      <a:r>
                        <a:rPr lang="de-DE" dirty="0" err="1"/>
                        <a:t>membrane</a:t>
                      </a:r>
                      <a:r>
                        <a:rPr lang="de-DE" dirty="0"/>
                        <a:t> </a:t>
                      </a:r>
                      <a:r>
                        <a:rPr lang="de-DE" dirty="0" err="1"/>
                        <a:t>antigen</a:t>
                      </a:r>
                      <a:r>
                        <a:rPr lang="de-DE" dirty="0"/>
                        <a:t> (PSMA)</a:t>
                      </a:r>
                    </a:p>
                  </a:txBody>
                  <a:tcPr>
                    <a:cell3D prstMaterial="dkEdge">
                      <a:bevel prst="coolSlant"/>
                      <a:lightRig rig="flood" dir="t"/>
                    </a:cell3D>
                  </a:tcPr>
                </a:tc>
                <a:tc>
                  <a:txBody>
                    <a:bodyPr/>
                    <a:lstStyle/>
                    <a:p>
                      <a:r>
                        <a:rPr lang="de-DE" dirty="0"/>
                        <a:t>[</a:t>
                      </a:r>
                      <a:r>
                        <a:rPr lang="de-DE" baseline="30000" dirty="0"/>
                        <a:t>18</a:t>
                      </a:r>
                      <a:r>
                        <a:rPr lang="de-DE"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124</a:t>
                      </a:r>
                      <a:r>
                        <a:rPr lang="de-DE" dirty="0"/>
                        <a:t>I]MIP-1095</a:t>
                      </a:r>
                    </a:p>
                    <a:p>
                      <a:r>
                        <a:rPr lang="de-DE" dirty="0"/>
                        <a:t>[</a:t>
                      </a:r>
                      <a:r>
                        <a:rPr lang="de-DE" baseline="30000" dirty="0"/>
                        <a:t>123</a:t>
                      </a:r>
                      <a:r>
                        <a:rPr lang="de-DE" dirty="0"/>
                        <a:t>I]MIP-1072</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dirty="0"/>
                    </a:p>
                  </a:txBody>
                  <a:tcPr>
                    <a:cell3D prstMaterial="dkEdge">
                      <a:bevel prst="coolSlant"/>
                      <a:lightRig rig="flood" dir="t"/>
                    </a:cell3D>
                  </a:tcPr>
                </a:tc>
                <a:extLst>
                  <a:ext uri="{0D108BD9-81ED-4DB2-BD59-A6C34878D82A}">
                    <a16:rowId xmlns:a16="http://schemas.microsoft.com/office/drawing/2014/main" val="10003"/>
                  </a:ext>
                </a:extLst>
              </a:tr>
              <a:tr h="693703">
                <a:tc>
                  <a:txBody>
                    <a:bodyPr/>
                    <a:lstStyle/>
                    <a:p>
                      <a:r>
                        <a:rPr lang="de-DE" dirty="0"/>
                        <a:t>L-type </a:t>
                      </a:r>
                      <a:r>
                        <a:rPr lang="de-DE" dirty="0" err="1"/>
                        <a:t>amino</a:t>
                      </a:r>
                      <a:r>
                        <a:rPr lang="de-DE" dirty="0"/>
                        <a:t> </a:t>
                      </a:r>
                      <a:r>
                        <a:rPr lang="de-DE" dirty="0" err="1"/>
                        <a:t>acid</a:t>
                      </a:r>
                      <a:r>
                        <a:rPr lang="de-DE" dirty="0"/>
                        <a:t> </a:t>
                      </a:r>
                      <a:r>
                        <a:rPr lang="de-DE" dirty="0" err="1"/>
                        <a:t>transporter</a:t>
                      </a:r>
                      <a:r>
                        <a:rPr lang="de-DE" dirty="0"/>
                        <a:t> 1</a:t>
                      </a:r>
                      <a:r>
                        <a:rPr lang="de-DE" baseline="0" dirty="0"/>
                        <a:t> (LAT1)</a:t>
                      </a:r>
                      <a:endParaRPr lang="de-DE" dirty="0"/>
                    </a:p>
                  </a:txBody>
                  <a:tcPr>
                    <a:cell3D prstMaterial="dkEdge">
                      <a:bevel prst="coolSlant"/>
                      <a:lightRig rig="flood" dir="t"/>
                    </a:cell3D>
                  </a:tcPr>
                </a:tc>
                <a:tc>
                  <a:txBody>
                    <a:bodyPr/>
                    <a:lstStyle/>
                    <a:p>
                      <a:r>
                        <a:rPr lang="de-DE" dirty="0"/>
                        <a:t>[</a:t>
                      </a:r>
                      <a:r>
                        <a:rPr lang="de-DE" baseline="30000" dirty="0"/>
                        <a:t>18</a:t>
                      </a:r>
                      <a:r>
                        <a:rPr lang="de-DE" dirty="0"/>
                        <a:t>F]FET</a:t>
                      </a:r>
                    </a:p>
                    <a:p>
                      <a:r>
                        <a:rPr lang="de-DE" dirty="0"/>
                        <a:t>[</a:t>
                      </a:r>
                      <a:r>
                        <a:rPr lang="de-DE" baseline="30000" dirty="0"/>
                        <a:t>123</a:t>
                      </a:r>
                      <a:r>
                        <a:rPr lang="de-DE" dirty="0"/>
                        <a:t>I]IMT</a:t>
                      </a:r>
                    </a:p>
                  </a:txBody>
                  <a:tcPr>
                    <a:cell3D prstMaterial="dkEdge">
                      <a:bevel prst="coolSlant"/>
                      <a:lightRig rig="flood" dir="t"/>
                    </a:cell3D>
                  </a:tcPr>
                </a:tc>
                <a:tc>
                  <a:txBody>
                    <a:bodyPr/>
                    <a:lstStyle/>
                    <a:p>
                      <a:r>
                        <a:rPr lang="de-DE" dirty="0"/>
                        <a:t>[</a:t>
                      </a:r>
                      <a:r>
                        <a:rPr lang="de-DE" baseline="30000" dirty="0"/>
                        <a:t>211</a:t>
                      </a:r>
                      <a:r>
                        <a:rPr lang="de-DE" dirty="0"/>
                        <a:t>At]</a:t>
                      </a:r>
                      <a:r>
                        <a:rPr lang="de-DE" dirty="0" err="1"/>
                        <a:t>At-NpGT</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I]IPA</a:t>
                      </a:r>
                    </a:p>
                  </a:txBody>
                  <a:tcPr>
                    <a:cell3D prstMaterial="dkEdge">
                      <a:bevel prst="coolSlant"/>
                      <a:lightRig rig="flood" dir="t"/>
                    </a:cell3D>
                  </a:tcPr>
                </a:tc>
                <a:extLst>
                  <a:ext uri="{0D108BD9-81ED-4DB2-BD59-A6C34878D82A}">
                    <a16:rowId xmlns:a16="http://schemas.microsoft.com/office/drawing/2014/main" val="10004"/>
                  </a:ext>
                </a:extLst>
              </a:tr>
            </a:tbl>
          </a:graphicData>
        </a:graphic>
      </p:graphicFrame>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7" name="Objekt 6">
                        <a:extLst>
                          <a:ext uri="{FF2B5EF4-FFF2-40B4-BE49-F238E27FC236}">
                            <a16:creationId xmlns:a16="http://schemas.microsoft.com/office/drawing/2014/main" id="{AC3A4F50-FAF1-F400-3C5B-63D03656BE07}"/>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
        <p:nvSpPr>
          <p:cNvPr id="12" name="Rechteck 11">
            <a:extLst>
              <a:ext uri="{FF2B5EF4-FFF2-40B4-BE49-F238E27FC236}">
                <a16:creationId xmlns:a16="http://schemas.microsoft.com/office/drawing/2014/main" id="{EFD0755C-0713-4204-9943-DB4908983091}"/>
              </a:ext>
            </a:extLst>
          </p:cNvPr>
          <p:cNvSpPr/>
          <p:nvPr/>
        </p:nvSpPr>
        <p:spPr>
          <a:xfrm>
            <a:off x="9192344" y="2784079"/>
            <a:ext cx="1728192" cy="288000"/>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89738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507831"/>
          </a:xfrm>
          <a:prstGeom prst="rect">
            <a:avLst/>
          </a:prstGeom>
          <a:noFill/>
        </p:spPr>
        <p:txBody>
          <a:bodyPr wrap="square" rtlCol="0">
            <a:spAutoFit/>
          </a:bodyPr>
          <a:lstStyle/>
          <a:p>
            <a:pPr defTabSz="228554"/>
            <a:r>
              <a:rPr lang="el-GR" sz="900" dirty="0"/>
              <a:t>α-</a:t>
            </a:r>
            <a:r>
              <a:rPr lang="de-DE" sz="900" dirty="0" err="1"/>
              <a:t>emitting</a:t>
            </a:r>
            <a:r>
              <a:rPr lang="de-DE" sz="900" dirty="0"/>
              <a:t> </a:t>
            </a:r>
            <a:r>
              <a:rPr lang="de-DE" sz="900" dirty="0" err="1"/>
              <a:t>analogue</a:t>
            </a:r>
            <a:r>
              <a:rPr lang="de-DE" sz="900" dirty="0"/>
              <a:t> </a:t>
            </a:r>
            <a:r>
              <a:rPr lang="de-DE" sz="900" dirty="0" err="1"/>
              <a:t>of</a:t>
            </a:r>
            <a:r>
              <a:rPr lang="de-DE" sz="900" dirty="0"/>
              <a:t> 131I-MIBG</a:t>
            </a:r>
            <a:br>
              <a:rPr lang="de-DE" sz="900" dirty="0"/>
            </a:br>
            <a:r>
              <a:rPr lang="de-DE" sz="900" dirty="0"/>
              <a:t>Enhanced </a:t>
            </a:r>
            <a:r>
              <a:rPr lang="de-DE" sz="900" dirty="0" err="1"/>
              <a:t>cytotoxicity</a:t>
            </a:r>
            <a:r>
              <a:rPr lang="de-DE" sz="900" dirty="0"/>
              <a:t> in </a:t>
            </a:r>
            <a:r>
              <a:rPr lang="de-DE" sz="900" dirty="0" err="1"/>
              <a:t>neuroblastoma</a:t>
            </a:r>
            <a:br>
              <a:rPr lang="de-DE" sz="900" dirty="0"/>
            </a:br>
            <a:r>
              <a:rPr lang="de-DE" sz="900" dirty="0"/>
              <a:t>Potential </a:t>
            </a:r>
            <a:r>
              <a:rPr lang="de-DE" sz="900" dirty="0" err="1"/>
              <a:t>efficacy</a:t>
            </a:r>
            <a:r>
              <a:rPr lang="de-DE" sz="900" dirty="0"/>
              <a:t> in MIBG-</a:t>
            </a:r>
            <a:r>
              <a:rPr lang="de-DE" sz="900" dirty="0" err="1"/>
              <a:t>avid</a:t>
            </a:r>
            <a:r>
              <a:rPr lang="de-DE" sz="900" dirty="0"/>
              <a:t> </a:t>
            </a:r>
            <a:r>
              <a:rPr lang="de-DE" sz="900" dirty="0" err="1"/>
              <a:t>resistant</a:t>
            </a:r>
            <a:r>
              <a:rPr lang="de-DE" sz="900" dirty="0"/>
              <a:t> </a:t>
            </a:r>
            <a:r>
              <a:rPr lang="de-DE" sz="900" dirty="0" err="1"/>
              <a:t>tumors</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extLst>
              <p:ext uri="{D42A27DB-BD31-4B8C-83A1-F6EECF244321}">
                <p14:modId xmlns:p14="http://schemas.microsoft.com/office/powerpoint/2010/main" val="1711151565"/>
              </p:ext>
            </p:extLst>
          </p:nvPr>
        </p:nvGraphicFramePr>
        <p:xfrm>
          <a:off x="2350258" y="4155494"/>
          <a:ext cx="2694902" cy="1980858"/>
        </p:xfrm>
        <a:graphic>
          <a:graphicData uri="http://schemas.openxmlformats.org/drawingml/2006/table">
            <a:tbl>
              <a:tblPr firstRow="1" bandRow="1">
                <a:tableStyleId>{5C22544A-7EE6-4342-B048-85BDC9FD1C3A}</a:tableStyleId>
              </a:tblPr>
              <a:tblGrid>
                <a:gridCol w="979994">
                  <a:extLst>
                    <a:ext uri="{9D8B030D-6E8A-4147-A177-3AD203B41FA5}">
                      <a16:colId xmlns:a16="http://schemas.microsoft.com/office/drawing/2014/main" val="20000"/>
                    </a:ext>
                  </a:extLst>
                </a:gridCol>
                <a:gridCol w="979994">
                  <a:extLst>
                    <a:ext uri="{9D8B030D-6E8A-4147-A177-3AD203B41FA5}">
                      <a16:colId xmlns:a16="http://schemas.microsoft.com/office/drawing/2014/main" val="20001"/>
                    </a:ext>
                  </a:extLst>
                </a:gridCol>
                <a:gridCol w="734914">
                  <a:extLst>
                    <a:ext uri="{9D8B030D-6E8A-4147-A177-3AD203B41FA5}">
                      <a16:colId xmlns:a16="http://schemas.microsoft.com/office/drawing/2014/main" val="20002"/>
                    </a:ext>
                  </a:extLst>
                </a:gridCol>
              </a:tblGrid>
              <a:tr h="295022">
                <a:tc>
                  <a:txBody>
                    <a:bodyPr/>
                    <a:lstStyle/>
                    <a:p>
                      <a:pPr algn="ctr"/>
                      <a:r>
                        <a:rPr lang="de-DE" sz="700" dirty="0"/>
                        <a:t>Target</a:t>
                      </a:r>
                    </a:p>
                  </a:txBody>
                  <a:tcPr marL="38888" marR="38888" marT="19444" marB="19444">
                    <a:cell3D prstMaterial="dkEdge">
                      <a:bevel prst="coolSlant"/>
                      <a:lightRig rig="flood" dir="t"/>
                    </a:cell3D>
                  </a:tcPr>
                </a:tc>
                <a:tc>
                  <a:txBody>
                    <a:bodyPr/>
                    <a:lstStyle/>
                    <a:p>
                      <a:pPr algn="ctr"/>
                      <a:r>
                        <a:rPr lang="de-DE" sz="700" dirty="0" err="1"/>
                        <a:t>Diagnostic</a:t>
                      </a:r>
                      <a:r>
                        <a:rPr lang="de-DE" sz="700" dirty="0"/>
                        <a:t> </a:t>
                      </a:r>
                      <a:r>
                        <a:rPr lang="de-DE" sz="700" dirty="0" err="1"/>
                        <a:t>radioligands</a:t>
                      </a:r>
                      <a:endParaRPr lang="de-DE" sz="700" dirty="0"/>
                    </a:p>
                  </a:txBody>
                  <a:tcPr marL="38888" marR="38888" marT="19444" marB="19444">
                    <a:cell3D prstMaterial="dkEdge">
                      <a:bevel prst="coolSlant"/>
                      <a:lightRig rig="flood" dir="t"/>
                    </a:cell3D>
                  </a:tcPr>
                </a:tc>
                <a:tc>
                  <a:txBody>
                    <a:bodyPr/>
                    <a:lstStyle/>
                    <a:p>
                      <a:pPr algn="ctr"/>
                      <a:r>
                        <a:rPr lang="de-DE" sz="700" dirty="0" err="1"/>
                        <a:t>Therapeutic</a:t>
                      </a:r>
                      <a:r>
                        <a:rPr lang="de-DE" sz="700" dirty="0"/>
                        <a:t> </a:t>
                      </a:r>
                      <a:r>
                        <a:rPr lang="de-DE" sz="700" dirty="0" err="1"/>
                        <a:t>radioligands</a:t>
                      </a:r>
                      <a:endParaRPr lang="de-DE" sz="700" dirty="0"/>
                    </a:p>
                  </a:txBody>
                  <a:tcPr marL="38888" marR="38888" marT="19444" marB="19444">
                    <a:cell3D prstMaterial="dkEdge">
                      <a:bevel prst="coolSlant"/>
                      <a:lightRig rig="flood" dir="t"/>
                    </a:cell3D>
                  </a:tcPr>
                </a:tc>
                <a:extLst>
                  <a:ext uri="{0D108BD9-81ED-4DB2-BD59-A6C34878D82A}">
                    <a16:rowId xmlns:a16="http://schemas.microsoft.com/office/drawing/2014/main" val="10000"/>
                  </a:ext>
                </a:extLst>
              </a:tr>
              <a:tr h="295022">
                <a:tc>
                  <a:txBody>
                    <a:bodyPr/>
                    <a:lstStyle/>
                    <a:p>
                      <a:r>
                        <a:rPr lang="de-DE" sz="700" dirty="0" err="1"/>
                        <a:t>Sodium</a:t>
                      </a:r>
                      <a:r>
                        <a:rPr lang="de-DE" sz="700" dirty="0"/>
                        <a:t> </a:t>
                      </a:r>
                      <a:r>
                        <a:rPr lang="de-DE" sz="700" dirty="0" err="1"/>
                        <a:t>iodide</a:t>
                      </a:r>
                      <a:r>
                        <a:rPr lang="de-DE" sz="700" dirty="0"/>
                        <a:t> </a:t>
                      </a:r>
                      <a:r>
                        <a:rPr lang="de-DE" sz="700" dirty="0" err="1"/>
                        <a:t>symporter</a:t>
                      </a:r>
                      <a:r>
                        <a:rPr lang="de-DE" sz="700" dirty="0"/>
                        <a:t> (NIS)</a:t>
                      </a:r>
                    </a:p>
                  </a:txBody>
                  <a:tcPr marL="38888" marR="38888" marT="19444" marB="19444">
                    <a:cell3D prstMaterial="dkEdge">
                      <a:bevel prst="coolSlant"/>
                      <a:lightRig rig="flood" dir="t"/>
                    </a:cell3D>
                  </a:tcPr>
                </a:tc>
                <a:tc>
                  <a:txBody>
                    <a:bodyPr/>
                    <a:lstStyle/>
                    <a:p>
                      <a:r>
                        <a:rPr lang="de-DE" sz="700" dirty="0"/>
                        <a:t>[</a:t>
                      </a:r>
                      <a:r>
                        <a:rPr lang="de-DE" sz="700" baseline="30000" dirty="0"/>
                        <a:t>123</a:t>
                      </a:r>
                      <a:r>
                        <a:rPr lang="de-DE" sz="700" dirty="0"/>
                        <a:t>I]</a:t>
                      </a:r>
                      <a:r>
                        <a:rPr lang="de-DE" sz="700" dirty="0" err="1"/>
                        <a:t>NaI</a:t>
                      </a:r>
                      <a:endParaRPr lang="de-DE" sz="700" dirty="0"/>
                    </a:p>
                  </a:txBody>
                  <a:tcPr marL="38888" marR="38888" marT="19444" marB="19444">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a:t>
                      </a:r>
                      <a:r>
                        <a:rPr lang="de-DE" sz="700" dirty="0" err="1"/>
                        <a:t>NaI</a:t>
                      </a:r>
                      <a:endParaRPr lang="de-DE" sz="7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a:t>
                      </a:r>
                      <a:r>
                        <a:rPr lang="de-DE" sz="700" dirty="0" err="1"/>
                        <a:t>NaAt</a:t>
                      </a:r>
                      <a:endParaRPr lang="de-DE" sz="700" dirty="0"/>
                    </a:p>
                  </a:txBody>
                  <a:tcPr marL="38888" marR="38888" marT="19444" marB="19444">
                    <a:cell3D prstMaterial="dkEdge">
                      <a:bevel prst="coolSlant"/>
                      <a:lightRig rig="flood" dir="t"/>
                    </a:cell3D>
                  </a:tcPr>
                </a:tc>
                <a:extLst>
                  <a:ext uri="{0D108BD9-81ED-4DB2-BD59-A6C34878D82A}">
                    <a16:rowId xmlns:a16="http://schemas.microsoft.com/office/drawing/2014/main" val="10001"/>
                  </a:ext>
                </a:extLst>
              </a:tr>
              <a:tr h="674334">
                <a:tc>
                  <a:txBody>
                    <a:bodyPr/>
                    <a:lstStyle/>
                    <a:p>
                      <a:r>
                        <a:rPr lang="de-DE" sz="700" dirty="0" err="1"/>
                        <a:t>Norepinephrine</a:t>
                      </a:r>
                      <a:r>
                        <a:rPr lang="de-DE" sz="700" dirty="0"/>
                        <a:t> </a:t>
                      </a:r>
                      <a:r>
                        <a:rPr lang="de-DE" sz="700" dirty="0" err="1"/>
                        <a:t>transporter</a:t>
                      </a:r>
                      <a:r>
                        <a:rPr lang="de-DE" sz="700" dirty="0"/>
                        <a:t> (NET)</a:t>
                      </a:r>
                    </a:p>
                  </a:txBody>
                  <a:tcPr marL="38888" marR="38888" marT="19444" marB="19444">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123</a:t>
                      </a:r>
                      <a:r>
                        <a:rPr lang="de-DE" sz="7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76</a:t>
                      </a:r>
                      <a:r>
                        <a:rPr lang="de-DE" sz="700"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F]FPBG</a:t>
                      </a:r>
                    </a:p>
                  </a:txBody>
                  <a:tcPr marL="38888" marR="38888" marT="19444" marB="19444">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At]MABG</a:t>
                      </a:r>
                    </a:p>
                    <a:p>
                      <a:endParaRPr lang="de-DE" sz="700" dirty="0"/>
                    </a:p>
                  </a:txBody>
                  <a:tcPr marL="38888" marR="38888" marT="19444" marB="19444">
                    <a:cell3D prstMaterial="dkEdge">
                      <a:bevel prst="coolSlant"/>
                      <a:lightRig rig="flood" dir="t"/>
                    </a:cell3D>
                  </a:tcPr>
                </a:tc>
                <a:extLst>
                  <a:ext uri="{0D108BD9-81ED-4DB2-BD59-A6C34878D82A}">
                    <a16:rowId xmlns:a16="http://schemas.microsoft.com/office/drawing/2014/main" val="10002"/>
                  </a:ext>
                </a:extLst>
              </a:tr>
              <a:tr h="421458">
                <a:tc>
                  <a:txBody>
                    <a:bodyPr/>
                    <a:lstStyle/>
                    <a:p>
                      <a:r>
                        <a:rPr lang="de-DE" sz="700" dirty="0" err="1"/>
                        <a:t>Prostate-specific</a:t>
                      </a:r>
                      <a:r>
                        <a:rPr lang="de-DE" sz="700" dirty="0"/>
                        <a:t> </a:t>
                      </a:r>
                      <a:r>
                        <a:rPr lang="de-DE" sz="700" dirty="0" err="1"/>
                        <a:t>membrane</a:t>
                      </a:r>
                      <a:r>
                        <a:rPr lang="de-DE" sz="700" dirty="0"/>
                        <a:t> </a:t>
                      </a:r>
                      <a:r>
                        <a:rPr lang="de-DE" sz="700" dirty="0" err="1"/>
                        <a:t>antigen</a:t>
                      </a:r>
                      <a:r>
                        <a:rPr lang="de-DE" sz="700" dirty="0"/>
                        <a:t> (PSMA)</a:t>
                      </a:r>
                    </a:p>
                  </a:txBody>
                  <a:tcPr marL="38888" marR="38888" marT="19444" marB="19444">
                    <a:cell3D prstMaterial="dkEdge">
                      <a:bevel prst="coolSlant"/>
                      <a:lightRig rig="flood" dir="t"/>
                    </a:cell3D>
                  </a:tcPr>
                </a:tc>
                <a:tc>
                  <a:txBody>
                    <a:bodyPr/>
                    <a:lstStyle/>
                    <a:p>
                      <a:r>
                        <a:rPr lang="de-DE" sz="700" dirty="0"/>
                        <a:t>[</a:t>
                      </a:r>
                      <a:r>
                        <a:rPr lang="de-DE" sz="700" baseline="30000" dirty="0"/>
                        <a:t>18</a:t>
                      </a:r>
                      <a:r>
                        <a:rPr lang="de-DE" sz="700"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124</a:t>
                      </a:r>
                      <a:r>
                        <a:rPr lang="de-DE" sz="700" dirty="0"/>
                        <a:t>I]MIP-1095</a:t>
                      </a:r>
                    </a:p>
                    <a:p>
                      <a:r>
                        <a:rPr lang="de-DE" sz="700" dirty="0"/>
                        <a:t>[</a:t>
                      </a:r>
                      <a:r>
                        <a:rPr lang="de-DE" sz="700" baseline="30000" dirty="0"/>
                        <a:t>123</a:t>
                      </a:r>
                      <a:r>
                        <a:rPr lang="de-DE" sz="700" dirty="0"/>
                        <a:t>I]MIP-1072</a:t>
                      </a:r>
                    </a:p>
                  </a:txBody>
                  <a:tcPr marL="38888" marR="38888" marT="19444" marB="19444">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sz="700" dirty="0"/>
                    </a:p>
                  </a:txBody>
                  <a:tcPr marL="38888" marR="38888" marT="19444" marB="19444">
                    <a:cell3D prstMaterial="dkEdge">
                      <a:bevel prst="coolSlant"/>
                      <a:lightRig rig="flood" dir="t"/>
                    </a:cell3D>
                  </a:tcPr>
                </a:tc>
                <a:extLst>
                  <a:ext uri="{0D108BD9-81ED-4DB2-BD59-A6C34878D82A}">
                    <a16:rowId xmlns:a16="http://schemas.microsoft.com/office/drawing/2014/main" val="10003"/>
                  </a:ext>
                </a:extLst>
              </a:tr>
              <a:tr h="295022">
                <a:tc>
                  <a:txBody>
                    <a:bodyPr/>
                    <a:lstStyle/>
                    <a:p>
                      <a:r>
                        <a:rPr lang="de-DE" sz="700" dirty="0"/>
                        <a:t>L-type </a:t>
                      </a:r>
                      <a:r>
                        <a:rPr lang="de-DE" sz="700" dirty="0" err="1"/>
                        <a:t>amino</a:t>
                      </a:r>
                      <a:r>
                        <a:rPr lang="de-DE" sz="700" dirty="0"/>
                        <a:t> </a:t>
                      </a:r>
                      <a:r>
                        <a:rPr lang="de-DE" sz="700" dirty="0" err="1"/>
                        <a:t>acid</a:t>
                      </a:r>
                      <a:r>
                        <a:rPr lang="de-DE" sz="700" dirty="0"/>
                        <a:t> </a:t>
                      </a:r>
                      <a:r>
                        <a:rPr lang="de-DE" sz="700" dirty="0" err="1"/>
                        <a:t>transporter</a:t>
                      </a:r>
                      <a:r>
                        <a:rPr lang="de-DE" sz="700" dirty="0"/>
                        <a:t> 1</a:t>
                      </a:r>
                      <a:r>
                        <a:rPr lang="de-DE" sz="700" baseline="0" dirty="0"/>
                        <a:t> (LAT1)</a:t>
                      </a:r>
                      <a:endParaRPr lang="de-DE" sz="700" dirty="0"/>
                    </a:p>
                  </a:txBody>
                  <a:tcPr marL="38888" marR="38888" marT="19444" marB="19444">
                    <a:cell3D prstMaterial="dkEdge">
                      <a:bevel prst="coolSlant"/>
                      <a:lightRig rig="flood" dir="t"/>
                    </a:cell3D>
                  </a:tcPr>
                </a:tc>
                <a:tc>
                  <a:txBody>
                    <a:bodyPr/>
                    <a:lstStyle/>
                    <a:p>
                      <a:r>
                        <a:rPr lang="de-DE" sz="700" dirty="0"/>
                        <a:t>[</a:t>
                      </a:r>
                      <a:r>
                        <a:rPr lang="de-DE" sz="700" baseline="30000" dirty="0"/>
                        <a:t>18</a:t>
                      </a:r>
                      <a:r>
                        <a:rPr lang="de-DE" sz="700" dirty="0"/>
                        <a:t>F]FET</a:t>
                      </a:r>
                    </a:p>
                    <a:p>
                      <a:r>
                        <a:rPr lang="de-DE" sz="700" dirty="0"/>
                        <a:t>[</a:t>
                      </a:r>
                      <a:r>
                        <a:rPr lang="de-DE" sz="700" baseline="30000" dirty="0"/>
                        <a:t>123</a:t>
                      </a:r>
                      <a:r>
                        <a:rPr lang="de-DE" sz="700" dirty="0"/>
                        <a:t>I]IMT</a:t>
                      </a:r>
                    </a:p>
                  </a:txBody>
                  <a:tcPr marL="38888" marR="38888" marT="19444" marB="19444">
                    <a:cell3D prstMaterial="dkEdge">
                      <a:bevel prst="coolSlant"/>
                      <a:lightRig rig="flood" dir="t"/>
                    </a:cell3D>
                  </a:tcPr>
                </a:tc>
                <a:tc>
                  <a:txBody>
                    <a:bodyPr/>
                    <a:lstStyle/>
                    <a:p>
                      <a:r>
                        <a:rPr lang="de-DE" sz="700" dirty="0"/>
                        <a:t>[</a:t>
                      </a:r>
                      <a:r>
                        <a:rPr lang="de-DE" sz="700" baseline="30000" dirty="0"/>
                        <a:t>211</a:t>
                      </a:r>
                      <a:r>
                        <a:rPr lang="de-DE" sz="700" dirty="0"/>
                        <a:t>At]</a:t>
                      </a:r>
                      <a:r>
                        <a:rPr lang="de-DE" sz="700" dirty="0" err="1"/>
                        <a:t>At-NpGT</a:t>
                      </a:r>
                      <a:endParaRPr lang="de-DE" sz="7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I]IPA</a:t>
                      </a:r>
                    </a:p>
                  </a:txBody>
                  <a:tcPr marL="38888" marR="38888" marT="19444" marB="19444">
                    <a:cell3D prstMaterial="dkEdge">
                      <a:bevel prst="coolSlant"/>
                      <a:lightRig rig="flood" dir="t"/>
                    </a:cell3D>
                  </a:tcPr>
                </a:tc>
                <a:extLst>
                  <a:ext uri="{0D108BD9-81ED-4DB2-BD59-A6C34878D82A}">
                    <a16:rowId xmlns:a16="http://schemas.microsoft.com/office/drawing/2014/main" val="10004"/>
                  </a:ext>
                </a:extLst>
              </a:tr>
            </a:tbl>
          </a:graphicData>
        </a:graphic>
      </p:graphicFrame>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7061968" y="867348"/>
            <a:ext cx="3527259" cy="5123304"/>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7" name="Objekt 6">
                        <a:extLst>
                          <a:ext uri="{FF2B5EF4-FFF2-40B4-BE49-F238E27FC236}">
                            <a16:creationId xmlns:a16="http://schemas.microsoft.com/office/drawing/2014/main" id="{AC3A4F50-FAF1-F400-3C5B-63D03656BE07}"/>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
        <p:nvSpPr>
          <p:cNvPr id="12" name="Rechteck 11">
            <a:extLst>
              <a:ext uri="{FF2B5EF4-FFF2-40B4-BE49-F238E27FC236}">
                <a16:creationId xmlns:a16="http://schemas.microsoft.com/office/drawing/2014/main" id="{EFD0755C-0713-4204-9943-DB4908983091}"/>
              </a:ext>
            </a:extLst>
          </p:cNvPr>
          <p:cNvSpPr/>
          <p:nvPr/>
        </p:nvSpPr>
        <p:spPr>
          <a:xfrm>
            <a:off x="4327525" y="4861735"/>
            <a:ext cx="717635" cy="122482"/>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781163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linical</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t>Targeted α-therapy for PSMA-expressing tumors</a:t>
            </a:r>
            <a:br>
              <a:rPr lang="en-US" sz="900" dirty="0"/>
            </a:br>
            <a:r>
              <a:rPr lang="en-US" sz="900" dirty="0"/>
              <a:t>High potency against </a:t>
            </a:r>
            <a:r>
              <a:rPr lang="en-US" sz="900" dirty="0" err="1"/>
              <a:t>micrometastatic</a:t>
            </a:r>
            <a:r>
              <a:rPr lang="en-US" sz="900" dirty="0"/>
              <a:t> disease</a:t>
            </a:r>
            <a:br>
              <a:rPr lang="en-US" sz="900" dirty="0"/>
            </a:br>
            <a:r>
              <a:rPr lang="en-US" sz="900" dirty="0"/>
              <a:t>Promising option for treatment-refractory prostate cancer</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nvGraphicFramePr>
        <p:xfrm>
          <a:off x="4583832" y="1081314"/>
          <a:ext cx="6336704" cy="4657720"/>
        </p:xfrm>
        <a:graphic>
          <a:graphicData uri="http://schemas.openxmlformats.org/drawingml/2006/table">
            <a:tbl>
              <a:tblPr firstRow="1" bandRow="1">
                <a:tableStyleId>{5C22544A-7EE6-4342-B048-85BDC9FD1C3A}</a:tableStyleId>
              </a:tblPr>
              <a:tblGrid>
                <a:gridCol w="2304326">
                  <a:extLst>
                    <a:ext uri="{9D8B030D-6E8A-4147-A177-3AD203B41FA5}">
                      <a16:colId xmlns:a16="http://schemas.microsoft.com/office/drawing/2014/main" val="20000"/>
                    </a:ext>
                  </a:extLst>
                </a:gridCol>
                <a:gridCol w="2304326">
                  <a:extLst>
                    <a:ext uri="{9D8B030D-6E8A-4147-A177-3AD203B41FA5}">
                      <a16:colId xmlns:a16="http://schemas.microsoft.com/office/drawing/2014/main" val="20001"/>
                    </a:ext>
                  </a:extLst>
                </a:gridCol>
                <a:gridCol w="1728052">
                  <a:extLst>
                    <a:ext uri="{9D8B030D-6E8A-4147-A177-3AD203B41FA5}">
                      <a16:colId xmlns:a16="http://schemas.microsoft.com/office/drawing/2014/main" val="20002"/>
                    </a:ext>
                  </a:extLst>
                </a:gridCol>
              </a:tblGrid>
              <a:tr h="693703">
                <a:tc>
                  <a:txBody>
                    <a:bodyPr/>
                    <a:lstStyle/>
                    <a:p>
                      <a:pPr algn="ctr"/>
                      <a:r>
                        <a:rPr lang="de-DE" dirty="0"/>
                        <a:t>Target</a:t>
                      </a:r>
                    </a:p>
                  </a:txBody>
                  <a:tcPr>
                    <a:cell3D prstMaterial="dkEdge">
                      <a:bevel prst="coolSlant"/>
                      <a:lightRig rig="flood" dir="t"/>
                    </a:cell3D>
                  </a:tcPr>
                </a:tc>
                <a:tc>
                  <a:txBody>
                    <a:bodyPr/>
                    <a:lstStyle/>
                    <a:p>
                      <a:pPr algn="ctr"/>
                      <a:r>
                        <a:rPr lang="de-DE" dirty="0" err="1"/>
                        <a:t>Diagnostic</a:t>
                      </a:r>
                      <a:r>
                        <a:rPr lang="de-DE" dirty="0"/>
                        <a:t> </a:t>
                      </a:r>
                      <a:r>
                        <a:rPr lang="de-DE" dirty="0" err="1"/>
                        <a:t>radioligands</a:t>
                      </a:r>
                      <a:endParaRPr lang="de-DE" dirty="0"/>
                    </a:p>
                  </a:txBody>
                  <a:tcPr>
                    <a:cell3D prstMaterial="dkEdge">
                      <a:bevel prst="coolSlant"/>
                      <a:lightRig rig="flood" dir="t"/>
                    </a:cell3D>
                  </a:tcPr>
                </a:tc>
                <a:tc>
                  <a:txBody>
                    <a:bodyPr/>
                    <a:lstStyle/>
                    <a:p>
                      <a:pPr algn="ctr"/>
                      <a:r>
                        <a:rPr lang="de-DE" dirty="0" err="1"/>
                        <a:t>Therapeutic</a:t>
                      </a:r>
                      <a:r>
                        <a:rPr lang="de-DE" dirty="0"/>
                        <a:t> </a:t>
                      </a:r>
                      <a:r>
                        <a:rPr lang="de-DE" dirty="0" err="1"/>
                        <a:t>radioligands</a:t>
                      </a:r>
                      <a:endParaRPr lang="de-DE" dirty="0"/>
                    </a:p>
                  </a:txBody>
                  <a:tcPr>
                    <a:cell3D prstMaterial="dkEdge">
                      <a:bevel prst="coolSlant"/>
                      <a:lightRig rig="flood" dir="t"/>
                    </a:cell3D>
                  </a:tcPr>
                </a:tc>
                <a:extLst>
                  <a:ext uri="{0D108BD9-81ED-4DB2-BD59-A6C34878D82A}">
                    <a16:rowId xmlns:a16="http://schemas.microsoft.com/office/drawing/2014/main" val="10000"/>
                  </a:ext>
                </a:extLst>
              </a:tr>
              <a:tr h="693703">
                <a:tc>
                  <a:txBody>
                    <a:bodyPr/>
                    <a:lstStyle/>
                    <a:p>
                      <a:r>
                        <a:rPr lang="de-DE" dirty="0" err="1"/>
                        <a:t>Sodium</a:t>
                      </a:r>
                      <a:r>
                        <a:rPr lang="de-DE" dirty="0"/>
                        <a:t> </a:t>
                      </a:r>
                      <a:r>
                        <a:rPr lang="de-DE" dirty="0" err="1"/>
                        <a:t>iodide</a:t>
                      </a:r>
                      <a:r>
                        <a:rPr lang="de-DE" dirty="0"/>
                        <a:t> </a:t>
                      </a:r>
                      <a:r>
                        <a:rPr lang="de-DE" dirty="0" err="1"/>
                        <a:t>symporter</a:t>
                      </a:r>
                      <a:r>
                        <a:rPr lang="de-DE" dirty="0"/>
                        <a:t> (NIS)</a:t>
                      </a:r>
                    </a:p>
                  </a:txBody>
                  <a:tcPr>
                    <a:cell3D prstMaterial="dkEdge">
                      <a:bevel prst="coolSlant"/>
                      <a:lightRig rig="flood" dir="t"/>
                    </a:cell3D>
                  </a:tcPr>
                </a:tc>
                <a:tc>
                  <a:txBody>
                    <a:bodyPr/>
                    <a:lstStyle/>
                    <a:p>
                      <a:r>
                        <a:rPr lang="de-DE" dirty="0"/>
                        <a:t>[</a:t>
                      </a:r>
                      <a:r>
                        <a:rPr lang="de-DE" baseline="30000" dirty="0"/>
                        <a:t>123</a:t>
                      </a:r>
                      <a:r>
                        <a:rPr lang="de-DE" dirty="0"/>
                        <a:t>I]</a:t>
                      </a:r>
                      <a:r>
                        <a:rPr lang="de-DE" dirty="0" err="1"/>
                        <a:t>NaI</a:t>
                      </a:r>
                      <a:endParaRPr lang="de-DE" dirty="0"/>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a:t>
                      </a:r>
                      <a:r>
                        <a:rPr lang="de-DE" dirty="0" err="1"/>
                        <a:t>NaI</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a:t>
                      </a:r>
                      <a:r>
                        <a:rPr lang="de-DE" dirty="0" err="1"/>
                        <a:t>NaAt</a:t>
                      </a:r>
                      <a:endParaRPr lang="de-DE" dirty="0"/>
                    </a:p>
                  </a:txBody>
                  <a:tcPr>
                    <a:cell3D prstMaterial="dkEdge">
                      <a:bevel prst="coolSlant"/>
                      <a:lightRig rig="flood" dir="t"/>
                    </a:cell3D>
                  </a:tcPr>
                </a:tc>
                <a:extLst>
                  <a:ext uri="{0D108BD9-81ED-4DB2-BD59-A6C34878D82A}">
                    <a16:rowId xmlns:a16="http://schemas.microsoft.com/office/drawing/2014/main" val="10001"/>
                  </a:ext>
                </a:extLst>
              </a:tr>
              <a:tr h="1585607">
                <a:tc>
                  <a:txBody>
                    <a:bodyPr/>
                    <a:lstStyle/>
                    <a:p>
                      <a:r>
                        <a:rPr lang="de-DE" dirty="0" err="1"/>
                        <a:t>Norepinephrine</a:t>
                      </a:r>
                      <a:r>
                        <a:rPr lang="de-DE" dirty="0"/>
                        <a:t> </a:t>
                      </a:r>
                      <a:r>
                        <a:rPr lang="de-DE" dirty="0" err="1"/>
                        <a:t>transporter</a:t>
                      </a:r>
                      <a:r>
                        <a:rPr lang="de-DE" dirty="0"/>
                        <a:t> (NET)</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123</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76</a:t>
                      </a:r>
                      <a:r>
                        <a:rPr lang="de-DE"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18</a:t>
                      </a:r>
                      <a:r>
                        <a:rPr lang="de-DE" dirty="0"/>
                        <a:t>F]FPBG</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At]MABG</a:t>
                      </a:r>
                    </a:p>
                    <a:p>
                      <a:endParaRPr lang="de-DE" dirty="0"/>
                    </a:p>
                  </a:txBody>
                  <a:tcPr>
                    <a:cell3D prstMaterial="dkEdge">
                      <a:bevel prst="coolSlant"/>
                      <a:lightRig rig="flood" dir="t"/>
                    </a:cell3D>
                  </a:tcPr>
                </a:tc>
                <a:extLst>
                  <a:ext uri="{0D108BD9-81ED-4DB2-BD59-A6C34878D82A}">
                    <a16:rowId xmlns:a16="http://schemas.microsoft.com/office/drawing/2014/main" val="10002"/>
                  </a:ext>
                </a:extLst>
              </a:tr>
              <a:tr h="991004">
                <a:tc>
                  <a:txBody>
                    <a:bodyPr/>
                    <a:lstStyle/>
                    <a:p>
                      <a:r>
                        <a:rPr lang="de-DE" dirty="0" err="1"/>
                        <a:t>Prostate-specific</a:t>
                      </a:r>
                      <a:r>
                        <a:rPr lang="de-DE" dirty="0"/>
                        <a:t> </a:t>
                      </a:r>
                      <a:r>
                        <a:rPr lang="de-DE" dirty="0" err="1"/>
                        <a:t>membrane</a:t>
                      </a:r>
                      <a:r>
                        <a:rPr lang="de-DE" dirty="0"/>
                        <a:t> </a:t>
                      </a:r>
                      <a:r>
                        <a:rPr lang="de-DE" dirty="0" err="1"/>
                        <a:t>antigen</a:t>
                      </a:r>
                      <a:r>
                        <a:rPr lang="de-DE" dirty="0"/>
                        <a:t> (PSMA)</a:t>
                      </a:r>
                    </a:p>
                  </a:txBody>
                  <a:tcPr>
                    <a:cell3D prstMaterial="dkEdge">
                      <a:bevel prst="coolSlant"/>
                      <a:lightRig rig="flood" dir="t"/>
                    </a:cell3D>
                  </a:tcPr>
                </a:tc>
                <a:tc>
                  <a:txBody>
                    <a:bodyPr/>
                    <a:lstStyle/>
                    <a:p>
                      <a:r>
                        <a:rPr lang="de-DE" dirty="0"/>
                        <a:t>[</a:t>
                      </a:r>
                      <a:r>
                        <a:rPr lang="de-DE" baseline="30000" dirty="0"/>
                        <a:t>18</a:t>
                      </a:r>
                      <a:r>
                        <a:rPr lang="de-DE"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124</a:t>
                      </a:r>
                      <a:r>
                        <a:rPr lang="de-DE" dirty="0"/>
                        <a:t>I]MIP-1095</a:t>
                      </a:r>
                    </a:p>
                    <a:p>
                      <a:r>
                        <a:rPr lang="de-DE" dirty="0"/>
                        <a:t>[</a:t>
                      </a:r>
                      <a:r>
                        <a:rPr lang="de-DE" baseline="30000" dirty="0"/>
                        <a:t>123</a:t>
                      </a:r>
                      <a:r>
                        <a:rPr lang="de-DE" dirty="0"/>
                        <a:t>I]MIP-1072</a:t>
                      </a:r>
                    </a:p>
                  </a:txBody>
                  <a:tcPr>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211</a:t>
                      </a:r>
                      <a:r>
                        <a:rPr lang="de-DE"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dirty="0"/>
                    </a:p>
                  </a:txBody>
                  <a:tcPr>
                    <a:cell3D prstMaterial="dkEdge">
                      <a:bevel prst="coolSlant"/>
                      <a:lightRig rig="flood" dir="t"/>
                    </a:cell3D>
                  </a:tcPr>
                </a:tc>
                <a:extLst>
                  <a:ext uri="{0D108BD9-81ED-4DB2-BD59-A6C34878D82A}">
                    <a16:rowId xmlns:a16="http://schemas.microsoft.com/office/drawing/2014/main" val="10003"/>
                  </a:ext>
                </a:extLst>
              </a:tr>
              <a:tr h="693703">
                <a:tc>
                  <a:txBody>
                    <a:bodyPr/>
                    <a:lstStyle/>
                    <a:p>
                      <a:r>
                        <a:rPr lang="de-DE" dirty="0"/>
                        <a:t>L-type </a:t>
                      </a:r>
                      <a:r>
                        <a:rPr lang="de-DE" dirty="0" err="1"/>
                        <a:t>amino</a:t>
                      </a:r>
                      <a:r>
                        <a:rPr lang="de-DE" dirty="0"/>
                        <a:t> </a:t>
                      </a:r>
                      <a:r>
                        <a:rPr lang="de-DE" dirty="0" err="1"/>
                        <a:t>acid</a:t>
                      </a:r>
                      <a:r>
                        <a:rPr lang="de-DE" dirty="0"/>
                        <a:t> </a:t>
                      </a:r>
                      <a:r>
                        <a:rPr lang="de-DE" dirty="0" err="1"/>
                        <a:t>transporter</a:t>
                      </a:r>
                      <a:r>
                        <a:rPr lang="de-DE" dirty="0"/>
                        <a:t> 1</a:t>
                      </a:r>
                      <a:r>
                        <a:rPr lang="de-DE" baseline="0" dirty="0"/>
                        <a:t> (LAT1)</a:t>
                      </a:r>
                      <a:endParaRPr lang="de-DE" dirty="0"/>
                    </a:p>
                  </a:txBody>
                  <a:tcPr>
                    <a:cell3D prstMaterial="dkEdge">
                      <a:bevel prst="coolSlant"/>
                      <a:lightRig rig="flood" dir="t"/>
                    </a:cell3D>
                  </a:tcPr>
                </a:tc>
                <a:tc>
                  <a:txBody>
                    <a:bodyPr/>
                    <a:lstStyle/>
                    <a:p>
                      <a:r>
                        <a:rPr lang="de-DE" dirty="0"/>
                        <a:t>[</a:t>
                      </a:r>
                      <a:r>
                        <a:rPr lang="de-DE" baseline="30000" dirty="0"/>
                        <a:t>18</a:t>
                      </a:r>
                      <a:r>
                        <a:rPr lang="de-DE" dirty="0"/>
                        <a:t>F]FET</a:t>
                      </a:r>
                    </a:p>
                    <a:p>
                      <a:r>
                        <a:rPr lang="de-DE" dirty="0"/>
                        <a:t>[</a:t>
                      </a:r>
                      <a:r>
                        <a:rPr lang="de-DE" baseline="30000" dirty="0"/>
                        <a:t>123</a:t>
                      </a:r>
                      <a:r>
                        <a:rPr lang="de-DE" dirty="0"/>
                        <a:t>I]IMT</a:t>
                      </a:r>
                    </a:p>
                  </a:txBody>
                  <a:tcPr>
                    <a:cell3D prstMaterial="dkEdge">
                      <a:bevel prst="coolSlant"/>
                      <a:lightRig rig="flood" dir="t"/>
                    </a:cell3D>
                  </a:tcPr>
                </a:tc>
                <a:tc>
                  <a:txBody>
                    <a:bodyPr/>
                    <a:lstStyle/>
                    <a:p>
                      <a:r>
                        <a:rPr lang="de-DE" dirty="0"/>
                        <a:t>[</a:t>
                      </a:r>
                      <a:r>
                        <a:rPr lang="de-DE" baseline="30000" dirty="0"/>
                        <a:t>211</a:t>
                      </a:r>
                      <a:r>
                        <a:rPr lang="de-DE" dirty="0"/>
                        <a:t>At]</a:t>
                      </a:r>
                      <a:r>
                        <a:rPr lang="de-DE" dirty="0" err="1"/>
                        <a:t>At-NpGT</a:t>
                      </a:r>
                      <a:endParaRPr lang="de-DE" dirty="0"/>
                    </a:p>
                    <a:p>
                      <a:pPr marL="0" marR="0" indent="0" algn="l" defTabSz="914217" rtl="0" eaLnBrk="1" fontAlgn="auto" latinLnBrk="0" hangingPunct="1">
                        <a:lnSpc>
                          <a:spcPct val="100000"/>
                        </a:lnSpc>
                        <a:spcBef>
                          <a:spcPts val="0"/>
                        </a:spcBef>
                        <a:spcAft>
                          <a:spcPts val="0"/>
                        </a:spcAft>
                        <a:buClrTx/>
                        <a:buSzTx/>
                        <a:buFontTx/>
                        <a:buNone/>
                        <a:tabLst/>
                        <a:defRPr/>
                      </a:pPr>
                      <a:r>
                        <a:rPr lang="de-DE" dirty="0"/>
                        <a:t>[</a:t>
                      </a:r>
                      <a:r>
                        <a:rPr lang="de-DE" baseline="30000" dirty="0"/>
                        <a:t>131</a:t>
                      </a:r>
                      <a:r>
                        <a:rPr lang="de-DE" dirty="0"/>
                        <a:t>I]IPA</a:t>
                      </a:r>
                    </a:p>
                  </a:txBody>
                  <a:tcPr>
                    <a:cell3D prstMaterial="dkEdge">
                      <a:bevel prst="coolSlant"/>
                      <a:lightRig rig="flood" dir="t"/>
                    </a:cell3D>
                  </a:tcPr>
                </a:tc>
                <a:extLst>
                  <a:ext uri="{0D108BD9-81ED-4DB2-BD59-A6C34878D82A}">
                    <a16:rowId xmlns:a16="http://schemas.microsoft.com/office/drawing/2014/main" val="10004"/>
                  </a:ext>
                </a:extLst>
              </a:tr>
            </a:tbl>
          </a:graphicData>
        </a:graphic>
      </p:graphicFrame>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0252" y="2189803"/>
            <a:ext cx="5700117" cy="42648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graphicFrame>
        <p:nvGraphicFramePr>
          <p:cNvPr id="7" name="Objekt 6">
            <a:extLst>
              <a:ext uri="{FF2B5EF4-FFF2-40B4-BE49-F238E27FC236}">
                <a16:creationId xmlns:a16="http://schemas.microsoft.com/office/drawing/2014/main" id="{AC3A4F50-FAF1-F400-3C5B-63D03656BE07}"/>
              </a:ext>
            </a:extLst>
          </p:cNvPr>
          <p:cNvGraphicFramePr>
            <a:graphicFrameLocks noChangeAspect="1"/>
          </p:cNvGraphicFramePr>
          <p:nvPr/>
        </p:nvGraphicFramePr>
        <p:xfrm>
          <a:off x="12536841" y="-539340"/>
          <a:ext cx="4217883" cy="791365"/>
        </p:xfrm>
        <a:graphic>
          <a:graphicData uri="http://schemas.openxmlformats.org/presentationml/2006/ole">
            <mc:AlternateContent xmlns:mc="http://schemas.openxmlformats.org/markup-compatibility/2006">
              <mc:Choice xmlns:v="urn:schemas-microsoft-com:vml" Requires="v">
                <p:oleObj name="CS ChemDraw 64-bit Drawing" r:id="rId7" imgW="8182372" imgH="1534529" progId="ChemDraw_x64.Document.6.0">
                  <p:embed/>
                </p:oleObj>
              </mc:Choice>
              <mc:Fallback>
                <p:oleObj name="CS ChemDraw 64-bit Drawing" r:id="rId7" imgW="8182372" imgH="1534529" progId="ChemDraw_x64.Document.6.0">
                  <p:embed/>
                  <p:pic>
                    <p:nvPicPr>
                      <p:cNvPr id="7" name="Objekt 6">
                        <a:extLst>
                          <a:ext uri="{FF2B5EF4-FFF2-40B4-BE49-F238E27FC236}">
                            <a16:creationId xmlns:a16="http://schemas.microsoft.com/office/drawing/2014/main" id="{AC3A4F50-FAF1-F400-3C5B-63D03656BE07}"/>
                          </a:ext>
                        </a:extLst>
                      </p:cNvPr>
                      <p:cNvPicPr/>
                      <p:nvPr/>
                    </p:nvPicPr>
                    <p:blipFill>
                      <a:blip r:embed="rId8"/>
                      <a:stretch>
                        <a:fillRect/>
                      </a:stretch>
                    </p:blipFill>
                    <p:spPr>
                      <a:xfrm>
                        <a:off x="12536841" y="-539340"/>
                        <a:ext cx="4217883" cy="791365"/>
                      </a:xfrm>
                      <a:prstGeom prst="rect">
                        <a:avLst/>
                      </a:prstGeom>
                    </p:spPr>
                  </p:pic>
                </p:oleObj>
              </mc:Fallback>
            </mc:AlternateContent>
          </a:graphicData>
        </a:graphic>
      </p:graphicFrame>
      <p:sp>
        <p:nvSpPr>
          <p:cNvPr id="12" name="Rechteck 11">
            <a:extLst>
              <a:ext uri="{FF2B5EF4-FFF2-40B4-BE49-F238E27FC236}">
                <a16:creationId xmlns:a16="http://schemas.microsoft.com/office/drawing/2014/main" id="{EFD0755C-0713-4204-9943-DB4908983091}"/>
              </a:ext>
            </a:extLst>
          </p:cNvPr>
          <p:cNvSpPr/>
          <p:nvPr/>
        </p:nvSpPr>
        <p:spPr>
          <a:xfrm>
            <a:off x="9226550" y="4108054"/>
            <a:ext cx="1693986" cy="288000"/>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244749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9" y="1052736"/>
            <a:ext cx="159691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Linicla</a:t>
            </a:r>
            <a:r>
              <a:rPr lang="en-US" sz="2400" b="1" dirty="0">
                <a:solidFill>
                  <a:srgbClr val="FFFFFF">
                    <a:lumMod val="90000"/>
                    <a:lumOff val="10000"/>
                  </a:srgbClr>
                </a:solidFill>
                <a:latin typeface="Century Gothic"/>
              </a:rPr>
              <a:t> trials with </a:t>
            </a:r>
            <a:br>
              <a:rPr lang="en-US" sz="2400" b="1" dirty="0">
                <a:solidFill>
                  <a:srgbClr val="FFFFFF">
                    <a:lumMod val="90000"/>
                    <a:lumOff val="10000"/>
                  </a:srgbClr>
                </a:solidFill>
                <a:latin typeface="Century Gothic"/>
              </a:rPr>
            </a:br>
            <a:r>
              <a:rPr lang="en-US" sz="2400" b="1" dirty="0">
                <a:solidFill>
                  <a:srgbClr val="FFFFFF">
                    <a:lumMod val="90000"/>
                    <a:lumOff val="10000"/>
                  </a:srgbClr>
                </a:solidFill>
                <a:latin typeface="Century Gothic"/>
              </a:rPr>
              <a:t>At-211</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t>Targeted α-therapy for PSMA-expressing tumors</a:t>
            </a:r>
            <a:br>
              <a:rPr lang="en-US" sz="900" dirty="0"/>
            </a:br>
            <a:r>
              <a:rPr lang="en-US" sz="900" dirty="0"/>
              <a:t>High potency against </a:t>
            </a:r>
            <a:r>
              <a:rPr lang="en-US" sz="900" dirty="0" err="1"/>
              <a:t>micrometastatic</a:t>
            </a:r>
            <a:r>
              <a:rPr lang="en-US" sz="900" dirty="0"/>
              <a:t> disease</a:t>
            </a:r>
            <a:br>
              <a:rPr lang="en-US" sz="900" dirty="0"/>
            </a:br>
            <a:r>
              <a:rPr lang="en-US" sz="900" dirty="0"/>
              <a:t>Promising option for treatment-refractory prostate cancer</a:t>
            </a:r>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aphicFrame>
        <p:nvGraphicFramePr>
          <p:cNvPr id="6" name="Tabelle 5"/>
          <p:cNvGraphicFramePr>
            <a:graphicFrameLocks noGrp="1"/>
          </p:cNvGraphicFramePr>
          <p:nvPr>
            <p:extLst>
              <p:ext uri="{D42A27DB-BD31-4B8C-83A1-F6EECF244321}">
                <p14:modId xmlns:p14="http://schemas.microsoft.com/office/powerpoint/2010/main" val="2386443520"/>
              </p:ext>
            </p:extLst>
          </p:nvPr>
        </p:nvGraphicFramePr>
        <p:xfrm>
          <a:off x="2306270" y="4077072"/>
          <a:ext cx="2300475" cy="1898083"/>
        </p:xfrm>
        <a:graphic>
          <a:graphicData uri="http://schemas.openxmlformats.org/drawingml/2006/table">
            <a:tbl>
              <a:tblPr firstRow="1" bandRow="1">
                <a:tableStyleId>{5C22544A-7EE6-4342-B048-85BDC9FD1C3A}</a:tableStyleId>
              </a:tblPr>
              <a:tblGrid>
                <a:gridCol w="836562">
                  <a:extLst>
                    <a:ext uri="{9D8B030D-6E8A-4147-A177-3AD203B41FA5}">
                      <a16:colId xmlns:a16="http://schemas.microsoft.com/office/drawing/2014/main" val="20000"/>
                    </a:ext>
                  </a:extLst>
                </a:gridCol>
                <a:gridCol w="836562">
                  <a:extLst>
                    <a:ext uri="{9D8B030D-6E8A-4147-A177-3AD203B41FA5}">
                      <a16:colId xmlns:a16="http://schemas.microsoft.com/office/drawing/2014/main" val="20001"/>
                    </a:ext>
                  </a:extLst>
                </a:gridCol>
                <a:gridCol w="627351">
                  <a:extLst>
                    <a:ext uri="{9D8B030D-6E8A-4147-A177-3AD203B41FA5}">
                      <a16:colId xmlns:a16="http://schemas.microsoft.com/office/drawing/2014/main" val="20002"/>
                    </a:ext>
                  </a:extLst>
                </a:gridCol>
              </a:tblGrid>
              <a:tr h="264143">
                <a:tc>
                  <a:txBody>
                    <a:bodyPr/>
                    <a:lstStyle/>
                    <a:p>
                      <a:pPr algn="ctr"/>
                      <a:r>
                        <a:rPr lang="de-DE" sz="700" dirty="0"/>
                        <a:t>Target</a:t>
                      </a:r>
                    </a:p>
                  </a:txBody>
                  <a:tcPr marL="33196" marR="33196" marT="16599" marB="16599">
                    <a:cell3D prstMaterial="dkEdge">
                      <a:bevel prst="coolSlant"/>
                      <a:lightRig rig="flood" dir="t"/>
                    </a:cell3D>
                  </a:tcPr>
                </a:tc>
                <a:tc>
                  <a:txBody>
                    <a:bodyPr/>
                    <a:lstStyle/>
                    <a:p>
                      <a:pPr algn="ctr"/>
                      <a:r>
                        <a:rPr lang="de-DE" sz="700" dirty="0" err="1"/>
                        <a:t>Diagnostic</a:t>
                      </a:r>
                      <a:r>
                        <a:rPr lang="de-DE" sz="700" dirty="0"/>
                        <a:t> </a:t>
                      </a:r>
                      <a:r>
                        <a:rPr lang="de-DE" sz="700" dirty="0" err="1"/>
                        <a:t>radioligands</a:t>
                      </a:r>
                      <a:endParaRPr lang="de-DE" sz="700" dirty="0"/>
                    </a:p>
                  </a:txBody>
                  <a:tcPr marL="33196" marR="33196" marT="16599" marB="16599">
                    <a:cell3D prstMaterial="dkEdge">
                      <a:bevel prst="coolSlant"/>
                      <a:lightRig rig="flood" dir="t"/>
                    </a:cell3D>
                  </a:tcPr>
                </a:tc>
                <a:tc>
                  <a:txBody>
                    <a:bodyPr/>
                    <a:lstStyle/>
                    <a:p>
                      <a:pPr algn="ctr"/>
                      <a:r>
                        <a:rPr lang="de-DE" sz="700" dirty="0" err="1"/>
                        <a:t>Therapeutic</a:t>
                      </a:r>
                      <a:r>
                        <a:rPr lang="de-DE" sz="700" dirty="0"/>
                        <a:t> </a:t>
                      </a:r>
                      <a:r>
                        <a:rPr lang="de-DE" sz="700" dirty="0" err="1"/>
                        <a:t>radioligands</a:t>
                      </a:r>
                      <a:endParaRPr lang="de-DE" sz="700" dirty="0"/>
                    </a:p>
                  </a:txBody>
                  <a:tcPr marL="33196" marR="33196" marT="16599" marB="16599">
                    <a:cell3D prstMaterial="dkEdge">
                      <a:bevel prst="coolSlant"/>
                      <a:lightRig rig="flood" dir="t"/>
                    </a:cell3D>
                  </a:tcPr>
                </a:tc>
                <a:extLst>
                  <a:ext uri="{0D108BD9-81ED-4DB2-BD59-A6C34878D82A}">
                    <a16:rowId xmlns:a16="http://schemas.microsoft.com/office/drawing/2014/main" val="10000"/>
                  </a:ext>
                </a:extLst>
              </a:tr>
              <a:tr h="264143">
                <a:tc>
                  <a:txBody>
                    <a:bodyPr/>
                    <a:lstStyle/>
                    <a:p>
                      <a:r>
                        <a:rPr lang="de-DE" sz="700" dirty="0" err="1"/>
                        <a:t>Sodium</a:t>
                      </a:r>
                      <a:r>
                        <a:rPr lang="de-DE" sz="700" dirty="0"/>
                        <a:t> </a:t>
                      </a:r>
                      <a:r>
                        <a:rPr lang="de-DE" sz="700" dirty="0" err="1"/>
                        <a:t>iodide</a:t>
                      </a:r>
                      <a:r>
                        <a:rPr lang="de-DE" sz="700" dirty="0"/>
                        <a:t> </a:t>
                      </a:r>
                      <a:r>
                        <a:rPr lang="de-DE" sz="700" dirty="0" err="1"/>
                        <a:t>symporter</a:t>
                      </a:r>
                      <a:r>
                        <a:rPr lang="de-DE" sz="700" dirty="0"/>
                        <a:t> (NIS)</a:t>
                      </a:r>
                    </a:p>
                  </a:txBody>
                  <a:tcPr marL="33196" marR="33196" marT="16599" marB="16599">
                    <a:cell3D prstMaterial="dkEdge">
                      <a:bevel prst="coolSlant"/>
                      <a:lightRig rig="flood" dir="t"/>
                    </a:cell3D>
                  </a:tcPr>
                </a:tc>
                <a:tc>
                  <a:txBody>
                    <a:bodyPr/>
                    <a:lstStyle/>
                    <a:p>
                      <a:r>
                        <a:rPr lang="de-DE" sz="700" dirty="0"/>
                        <a:t>[</a:t>
                      </a:r>
                      <a:r>
                        <a:rPr lang="de-DE" sz="700" baseline="30000" dirty="0"/>
                        <a:t>123</a:t>
                      </a:r>
                      <a:r>
                        <a:rPr lang="de-DE" sz="700" dirty="0"/>
                        <a:t>I]</a:t>
                      </a:r>
                      <a:r>
                        <a:rPr lang="de-DE" sz="700" dirty="0" err="1"/>
                        <a:t>NaI</a:t>
                      </a:r>
                      <a:endParaRPr lang="de-DE" sz="700" dirty="0"/>
                    </a:p>
                  </a:txBody>
                  <a:tcPr marL="33196" marR="33196" marT="16599" marB="16599">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a:t>
                      </a:r>
                      <a:r>
                        <a:rPr lang="de-DE" sz="700" dirty="0" err="1"/>
                        <a:t>NaI</a:t>
                      </a:r>
                      <a:endParaRPr lang="de-DE" sz="7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a:t>
                      </a:r>
                      <a:r>
                        <a:rPr lang="de-DE" sz="700" dirty="0" err="1"/>
                        <a:t>NaAt</a:t>
                      </a:r>
                      <a:endParaRPr lang="de-DE" sz="700" dirty="0"/>
                    </a:p>
                  </a:txBody>
                  <a:tcPr marL="33196" marR="33196" marT="16599" marB="16599">
                    <a:cell3D prstMaterial="dkEdge">
                      <a:bevel prst="coolSlant"/>
                      <a:lightRig rig="flood" dir="t"/>
                    </a:cell3D>
                  </a:tcPr>
                </a:tc>
                <a:extLst>
                  <a:ext uri="{0D108BD9-81ED-4DB2-BD59-A6C34878D82A}">
                    <a16:rowId xmlns:a16="http://schemas.microsoft.com/office/drawing/2014/main" val="10001"/>
                  </a:ext>
                </a:extLst>
              </a:tr>
              <a:tr h="610563">
                <a:tc>
                  <a:txBody>
                    <a:bodyPr/>
                    <a:lstStyle/>
                    <a:p>
                      <a:r>
                        <a:rPr lang="de-DE" sz="700" dirty="0" err="1"/>
                        <a:t>Norepinephrine</a:t>
                      </a:r>
                      <a:r>
                        <a:rPr lang="de-DE" sz="700" dirty="0"/>
                        <a:t> </a:t>
                      </a:r>
                      <a:r>
                        <a:rPr lang="de-DE" sz="700" dirty="0" err="1"/>
                        <a:t>transporter</a:t>
                      </a:r>
                      <a:r>
                        <a:rPr lang="de-DE" sz="700" dirty="0"/>
                        <a:t> (NET)</a:t>
                      </a:r>
                    </a:p>
                  </a:txBody>
                  <a:tcPr marL="33196" marR="33196" marT="16599" marB="16599">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123</a:t>
                      </a:r>
                      <a:r>
                        <a:rPr lang="de-DE" sz="7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76</a:t>
                      </a:r>
                      <a:r>
                        <a:rPr lang="de-DE" sz="700" dirty="0"/>
                        <a:t>Br]MBBG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F]MFBG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F]FIBG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18</a:t>
                      </a:r>
                      <a:r>
                        <a:rPr lang="de-DE" sz="700" dirty="0"/>
                        <a:t>F]FPBG</a:t>
                      </a:r>
                    </a:p>
                  </a:txBody>
                  <a:tcPr marL="33196" marR="33196" marT="16599" marB="16599">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I]MIBG</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At]MABG</a:t>
                      </a:r>
                    </a:p>
                    <a:p>
                      <a:endParaRPr lang="de-DE" sz="700" dirty="0"/>
                    </a:p>
                  </a:txBody>
                  <a:tcPr marL="33196" marR="33196" marT="16599" marB="16599">
                    <a:cell3D prstMaterial="dkEdge">
                      <a:bevel prst="coolSlant"/>
                      <a:lightRig rig="flood" dir="t"/>
                    </a:cell3D>
                  </a:tcPr>
                </a:tc>
                <a:extLst>
                  <a:ext uri="{0D108BD9-81ED-4DB2-BD59-A6C34878D82A}">
                    <a16:rowId xmlns:a16="http://schemas.microsoft.com/office/drawing/2014/main" val="10002"/>
                  </a:ext>
                </a:extLst>
              </a:tr>
              <a:tr h="379617">
                <a:tc>
                  <a:txBody>
                    <a:bodyPr/>
                    <a:lstStyle/>
                    <a:p>
                      <a:r>
                        <a:rPr lang="de-DE" sz="700" dirty="0" err="1"/>
                        <a:t>Prostate-specific</a:t>
                      </a:r>
                      <a:r>
                        <a:rPr lang="de-DE" sz="700" dirty="0"/>
                        <a:t> </a:t>
                      </a:r>
                      <a:r>
                        <a:rPr lang="de-DE" sz="700" dirty="0" err="1"/>
                        <a:t>membrane</a:t>
                      </a:r>
                      <a:r>
                        <a:rPr lang="de-DE" sz="700" dirty="0"/>
                        <a:t> </a:t>
                      </a:r>
                      <a:r>
                        <a:rPr lang="de-DE" sz="700" dirty="0" err="1"/>
                        <a:t>antigen</a:t>
                      </a:r>
                      <a:r>
                        <a:rPr lang="de-DE" sz="700" dirty="0"/>
                        <a:t> (PSMA)</a:t>
                      </a:r>
                    </a:p>
                  </a:txBody>
                  <a:tcPr marL="33196" marR="33196" marT="16599" marB="16599">
                    <a:cell3D prstMaterial="dkEdge">
                      <a:bevel prst="coolSlant"/>
                      <a:lightRig rig="flood" dir="t"/>
                    </a:cell3D>
                  </a:tcPr>
                </a:tc>
                <a:tc>
                  <a:txBody>
                    <a:bodyPr/>
                    <a:lstStyle/>
                    <a:p>
                      <a:r>
                        <a:rPr lang="de-DE" sz="700" dirty="0"/>
                        <a:t>[</a:t>
                      </a:r>
                      <a:r>
                        <a:rPr lang="de-DE" sz="700" baseline="30000" dirty="0"/>
                        <a:t>18</a:t>
                      </a:r>
                      <a:r>
                        <a:rPr lang="de-DE" sz="700" dirty="0"/>
                        <a:t>F]PSMA-1007</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124</a:t>
                      </a:r>
                      <a:r>
                        <a:rPr lang="de-DE" sz="700" dirty="0"/>
                        <a:t>I]MIP-1095</a:t>
                      </a:r>
                    </a:p>
                    <a:p>
                      <a:r>
                        <a:rPr lang="de-DE" sz="700" dirty="0"/>
                        <a:t>[</a:t>
                      </a:r>
                      <a:r>
                        <a:rPr lang="de-DE" sz="700" baseline="30000" dirty="0"/>
                        <a:t>123</a:t>
                      </a:r>
                      <a:r>
                        <a:rPr lang="de-DE" sz="700" dirty="0"/>
                        <a:t>I]MIP-1072</a:t>
                      </a:r>
                    </a:p>
                  </a:txBody>
                  <a:tcPr marL="33196" marR="33196" marT="16599" marB="16599">
                    <a:cell3D prstMaterial="dkEdge">
                      <a:bevel prst="coolSlant"/>
                      <a:lightRig rig="flood" dir="t"/>
                    </a:cell3D>
                  </a:tcPr>
                </a:tc>
                <a:tc>
                  <a:txBody>
                    <a:bodyPr/>
                    <a:lstStyle/>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211</a:t>
                      </a:r>
                      <a:r>
                        <a:rPr lang="de-DE" sz="700" dirty="0"/>
                        <a:t>At]PSMA-5</a:t>
                      </a:r>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I]MIP-1095</a:t>
                      </a:r>
                    </a:p>
                    <a:p>
                      <a:pPr marL="0" marR="0" indent="0" algn="l" defTabSz="914217" rtl="0" eaLnBrk="1" fontAlgn="auto" latinLnBrk="0" hangingPunct="1">
                        <a:lnSpc>
                          <a:spcPct val="100000"/>
                        </a:lnSpc>
                        <a:spcBef>
                          <a:spcPts val="0"/>
                        </a:spcBef>
                        <a:spcAft>
                          <a:spcPts val="0"/>
                        </a:spcAft>
                        <a:buClrTx/>
                        <a:buSzTx/>
                        <a:buFontTx/>
                        <a:buNone/>
                        <a:tabLst/>
                        <a:defRPr/>
                      </a:pPr>
                      <a:endParaRPr lang="de-DE" sz="700" dirty="0"/>
                    </a:p>
                  </a:txBody>
                  <a:tcPr marL="33196" marR="33196" marT="16599" marB="16599">
                    <a:cell3D prstMaterial="dkEdge">
                      <a:bevel prst="coolSlant"/>
                      <a:lightRig rig="flood" dir="t"/>
                    </a:cell3D>
                  </a:tcPr>
                </a:tc>
                <a:extLst>
                  <a:ext uri="{0D108BD9-81ED-4DB2-BD59-A6C34878D82A}">
                    <a16:rowId xmlns:a16="http://schemas.microsoft.com/office/drawing/2014/main" val="10003"/>
                  </a:ext>
                </a:extLst>
              </a:tr>
              <a:tr h="379617">
                <a:tc>
                  <a:txBody>
                    <a:bodyPr/>
                    <a:lstStyle/>
                    <a:p>
                      <a:r>
                        <a:rPr lang="de-DE" sz="700" dirty="0"/>
                        <a:t>L-type </a:t>
                      </a:r>
                      <a:r>
                        <a:rPr lang="de-DE" sz="700" dirty="0" err="1"/>
                        <a:t>amino</a:t>
                      </a:r>
                      <a:r>
                        <a:rPr lang="de-DE" sz="700" dirty="0"/>
                        <a:t> </a:t>
                      </a:r>
                      <a:r>
                        <a:rPr lang="de-DE" sz="700" dirty="0" err="1"/>
                        <a:t>acid</a:t>
                      </a:r>
                      <a:r>
                        <a:rPr lang="de-DE" sz="700" dirty="0"/>
                        <a:t> </a:t>
                      </a:r>
                      <a:r>
                        <a:rPr lang="de-DE" sz="700" dirty="0" err="1"/>
                        <a:t>transporter</a:t>
                      </a:r>
                      <a:r>
                        <a:rPr lang="de-DE" sz="700" dirty="0"/>
                        <a:t> 1</a:t>
                      </a:r>
                      <a:r>
                        <a:rPr lang="de-DE" sz="700" baseline="0" dirty="0"/>
                        <a:t> (LAT1)</a:t>
                      </a:r>
                      <a:endParaRPr lang="de-DE" sz="700" dirty="0"/>
                    </a:p>
                  </a:txBody>
                  <a:tcPr marL="33196" marR="33196" marT="16599" marB="16599">
                    <a:cell3D prstMaterial="dkEdge">
                      <a:bevel prst="coolSlant"/>
                      <a:lightRig rig="flood" dir="t"/>
                    </a:cell3D>
                  </a:tcPr>
                </a:tc>
                <a:tc>
                  <a:txBody>
                    <a:bodyPr/>
                    <a:lstStyle/>
                    <a:p>
                      <a:r>
                        <a:rPr lang="de-DE" sz="700" dirty="0"/>
                        <a:t>[</a:t>
                      </a:r>
                      <a:r>
                        <a:rPr lang="de-DE" sz="700" baseline="30000" dirty="0"/>
                        <a:t>18</a:t>
                      </a:r>
                      <a:r>
                        <a:rPr lang="de-DE" sz="700" dirty="0"/>
                        <a:t>F]FET</a:t>
                      </a:r>
                    </a:p>
                    <a:p>
                      <a:r>
                        <a:rPr lang="de-DE" sz="700" dirty="0"/>
                        <a:t>[</a:t>
                      </a:r>
                      <a:r>
                        <a:rPr lang="de-DE" sz="700" baseline="30000" dirty="0"/>
                        <a:t>123</a:t>
                      </a:r>
                      <a:r>
                        <a:rPr lang="de-DE" sz="700" dirty="0"/>
                        <a:t>I]IMT</a:t>
                      </a:r>
                    </a:p>
                  </a:txBody>
                  <a:tcPr marL="33196" marR="33196" marT="16599" marB="16599">
                    <a:cell3D prstMaterial="dkEdge">
                      <a:bevel prst="coolSlant"/>
                      <a:lightRig rig="flood" dir="t"/>
                    </a:cell3D>
                  </a:tcPr>
                </a:tc>
                <a:tc>
                  <a:txBody>
                    <a:bodyPr/>
                    <a:lstStyle/>
                    <a:p>
                      <a:r>
                        <a:rPr lang="de-DE" sz="700" dirty="0"/>
                        <a:t>[</a:t>
                      </a:r>
                      <a:r>
                        <a:rPr lang="de-DE" sz="700" baseline="30000" dirty="0"/>
                        <a:t>211</a:t>
                      </a:r>
                      <a:r>
                        <a:rPr lang="de-DE" sz="700" dirty="0"/>
                        <a:t>At]</a:t>
                      </a:r>
                      <a:r>
                        <a:rPr lang="de-DE" sz="700" dirty="0" err="1"/>
                        <a:t>At-NpGT</a:t>
                      </a:r>
                      <a:endParaRPr lang="de-DE" sz="700" dirty="0"/>
                    </a:p>
                    <a:p>
                      <a:pPr marL="0" marR="0" indent="0" algn="l" defTabSz="914217" rtl="0" eaLnBrk="1" fontAlgn="auto" latinLnBrk="0" hangingPunct="1">
                        <a:lnSpc>
                          <a:spcPct val="100000"/>
                        </a:lnSpc>
                        <a:spcBef>
                          <a:spcPts val="0"/>
                        </a:spcBef>
                        <a:spcAft>
                          <a:spcPts val="0"/>
                        </a:spcAft>
                        <a:buClrTx/>
                        <a:buSzTx/>
                        <a:buFontTx/>
                        <a:buNone/>
                        <a:tabLst/>
                        <a:defRPr/>
                      </a:pPr>
                      <a:r>
                        <a:rPr lang="de-DE" sz="700" dirty="0"/>
                        <a:t>[</a:t>
                      </a:r>
                      <a:r>
                        <a:rPr lang="de-DE" sz="700" baseline="30000" dirty="0"/>
                        <a:t>131</a:t>
                      </a:r>
                      <a:r>
                        <a:rPr lang="de-DE" sz="700" dirty="0"/>
                        <a:t>I]IPA</a:t>
                      </a:r>
                    </a:p>
                  </a:txBody>
                  <a:tcPr marL="33196" marR="33196" marT="16599" marB="16599">
                    <a:cell3D prstMaterial="dkEdge">
                      <a:bevel prst="coolSlant"/>
                      <a:lightRig rig="flood" dir="t"/>
                    </a:cell3D>
                  </a:tcPr>
                </a:tc>
                <a:extLst>
                  <a:ext uri="{0D108BD9-81ED-4DB2-BD59-A6C34878D82A}">
                    <a16:rowId xmlns:a16="http://schemas.microsoft.com/office/drawing/2014/main" val="10004"/>
                  </a:ext>
                </a:extLst>
              </a:tr>
            </a:tbl>
          </a:graphicData>
        </a:graphic>
      </p:graphicFrame>
      <p:pic>
        <p:nvPicPr>
          <p:cNvPr id="2050" name="Picture 2">
            <a:extLst>
              <a:ext uri="{FF2B5EF4-FFF2-40B4-BE49-F238E27FC236}">
                <a16:creationId xmlns:a16="http://schemas.microsoft.com/office/drawing/2014/main" id="{A0B1DF89-9850-E6CE-0BD3-E342031FF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3065" y="2351298"/>
            <a:ext cx="4822748" cy="36083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ine alternative Textbeschreibung für dieses Bild vorhanden">
            <a:extLst>
              <a:ext uri="{FF2B5EF4-FFF2-40B4-BE49-F238E27FC236}">
                <a16:creationId xmlns:a16="http://schemas.microsoft.com/office/drawing/2014/main" id="{C0C16AA9-F455-4260-B2FB-7C00A37717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0261"/>
          <a:stretch/>
        </p:blipFill>
        <p:spPr bwMode="auto">
          <a:xfrm>
            <a:off x="12432704" y="531227"/>
            <a:ext cx="4018159" cy="110017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Ein Bild, das Entwurf, Skelett, Kunst, Schwarzweiß enthält.&#10;&#10;KI-generierte Inhalte können fehlerhaft sein.">
            <a:extLst>
              <a:ext uri="{FF2B5EF4-FFF2-40B4-BE49-F238E27FC236}">
                <a16:creationId xmlns:a16="http://schemas.microsoft.com/office/drawing/2014/main" id="{B87F9ADC-74C7-CD2F-A86A-DCFE75DD5F8C}"/>
              </a:ext>
            </a:extLst>
          </p:cNvPr>
          <p:cNvPicPr>
            <a:picLocks noChangeAspect="1"/>
          </p:cNvPicPr>
          <p:nvPr/>
        </p:nvPicPr>
        <p:blipFill>
          <a:blip r:embed="rId6"/>
          <a:stretch>
            <a:fillRect/>
          </a:stretch>
        </p:blipFill>
        <p:spPr>
          <a:xfrm>
            <a:off x="12566774" y="1906650"/>
            <a:ext cx="3096537" cy="4497685"/>
          </a:xfrm>
          <a:prstGeom prst="rect">
            <a:avLst/>
          </a:prstGeom>
        </p:spPr>
      </p:pic>
      <p:sp>
        <p:nvSpPr>
          <p:cNvPr id="12" name="Rechteck 11">
            <a:extLst>
              <a:ext uri="{FF2B5EF4-FFF2-40B4-BE49-F238E27FC236}">
                <a16:creationId xmlns:a16="http://schemas.microsoft.com/office/drawing/2014/main" id="{EFD0755C-0713-4204-9943-DB4908983091}"/>
              </a:ext>
            </a:extLst>
          </p:cNvPr>
          <p:cNvSpPr/>
          <p:nvPr/>
        </p:nvSpPr>
        <p:spPr>
          <a:xfrm>
            <a:off x="4007768" y="5229200"/>
            <a:ext cx="598977" cy="104556"/>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4" name="Objekt 3">
            <a:extLst>
              <a:ext uri="{FF2B5EF4-FFF2-40B4-BE49-F238E27FC236}">
                <a16:creationId xmlns:a16="http://schemas.microsoft.com/office/drawing/2014/main" id="{EC8DBADB-BBE6-4D77-A62C-8E2CF9F34293}"/>
              </a:ext>
            </a:extLst>
          </p:cNvPr>
          <p:cNvGraphicFramePr>
            <a:graphicFrameLocks noChangeAspect="1"/>
          </p:cNvGraphicFramePr>
          <p:nvPr>
            <p:extLst>
              <p:ext uri="{D42A27DB-BD31-4B8C-83A1-F6EECF244321}">
                <p14:modId xmlns:p14="http://schemas.microsoft.com/office/powerpoint/2010/main" val="1804233019"/>
              </p:ext>
            </p:extLst>
          </p:nvPr>
        </p:nvGraphicFramePr>
        <p:xfrm>
          <a:off x="6847846" y="-2331640"/>
          <a:ext cx="2898775" cy="1530350"/>
        </p:xfrm>
        <a:graphic>
          <a:graphicData uri="http://schemas.openxmlformats.org/presentationml/2006/ole">
            <mc:AlternateContent xmlns:mc="http://schemas.openxmlformats.org/markup-compatibility/2006">
              <mc:Choice xmlns:v="urn:schemas-microsoft-com:vml" Requires="v">
                <p:oleObj name="CS ChemDraw 64-bit Drawing" r:id="rId7" imgW="2898259" imgH="1529641" progId="ChemDraw_x64.Document.6.0">
                  <p:embed/>
                </p:oleObj>
              </mc:Choice>
              <mc:Fallback>
                <p:oleObj name="CS ChemDraw 64-bit Drawing" r:id="rId7" imgW="2898259" imgH="1529641" progId="ChemDraw_x64.Document.6.0">
                  <p:embed/>
                  <p:pic>
                    <p:nvPicPr>
                      <p:cNvPr id="0" name=""/>
                      <p:cNvPicPr/>
                      <p:nvPr/>
                    </p:nvPicPr>
                    <p:blipFill>
                      <a:blip r:embed="rId8"/>
                      <a:stretch>
                        <a:fillRect/>
                      </a:stretch>
                    </p:blipFill>
                    <p:spPr>
                      <a:xfrm>
                        <a:off x="6847846" y="-2331640"/>
                        <a:ext cx="2898775" cy="1530350"/>
                      </a:xfrm>
                      <a:prstGeom prst="rect">
                        <a:avLst/>
                      </a:prstGeom>
                    </p:spPr>
                  </p:pic>
                </p:oleObj>
              </mc:Fallback>
            </mc:AlternateContent>
          </a:graphicData>
        </a:graphic>
      </p:graphicFrame>
      <p:graphicFrame>
        <p:nvGraphicFramePr>
          <p:cNvPr id="3" name="Objekt 2">
            <a:extLst>
              <a:ext uri="{FF2B5EF4-FFF2-40B4-BE49-F238E27FC236}">
                <a16:creationId xmlns:a16="http://schemas.microsoft.com/office/drawing/2014/main" id="{458B239C-1CFD-4337-86AC-6986EAC234F3}"/>
              </a:ext>
            </a:extLst>
          </p:cNvPr>
          <p:cNvGraphicFramePr>
            <a:graphicFrameLocks noChangeAspect="1"/>
          </p:cNvGraphicFramePr>
          <p:nvPr>
            <p:extLst>
              <p:ext uri="{D42A27DB-BD31-4B8C-83A1-F6EECF244321}">
                <p14:modId xmlns:p14="http://schemas.microsoft.com/office/powerpoint/2010/main" val="2205319959"/>
              </p:ext>
            </p:extLst>
          </p:nvPr>
        </p:nvGraphicFramePr>
        <p:xfrm>
          <a:off x="-456728" y="-2237447"/>
          <a:ext cx="3096537" cy="1637249"/>
        </p:xfrm>
        <a:graphic>
          <a:graphicData uri="http://schemas.openxmlformats.org/presentationml/2006/ole">
            <mc:AlternateContent xmlns:mc="http://schemas.openxmlformats.org/markup-compatibility/2006">
              <mc:Choice xmlns:v="urn:schemas-microsoft-com:vml" Requires="v">
                <p:oleObj name="CS ChemDraw 64-bit Drawing" r:id="rId9" imgW="2901113" imgH="1532867" progId="ChemDraw_x64.Document.6.0">
                  <p:embed/>
                </p:oleObj>
              </mc:Choice>
              <mc:Fallback>
                <p:oleObj name="CS ChemDraw 64-bit Drawing" r:id="rId9" imgW="2901113" imgH="1532867" progId="ChemDraw_x64.Document.6.0">
                  <p:embed/>
                  <p:pic>
                    <p:nvPicPr>
                      <p:cNvPr id="0" name=""/>
                      <p:cNvPicPr/>
                      <p:nvPr/>
                    </p:nvPicPr>
                    <p:blipFill>
                      <a:blip r:embed="rId10"/>
                      <a:stretch>
                        <a:fillRect/>
                      </a:stretch>
                    </p:blipFill>
                    <p:spPr>
                      <a:xfrm>
                        <a:off x="-456728" y="-2237447"/>
                        <a:ext cx="3096537" cy="1637249"/>
                      </a:xfrm>
                      <a:prstGeom prst="rect">
                        <a:avLst/>
                      </a:prstGeom>
                    </p:spPr>
                  </p:pic>
                </p:oleObj>
              </mc:Fallback>
            </mc:AlternateContent>
          </a:graphicData>
        </a:graphic>
      </p:graphicFrame>
      <p:graphicFrame>
        <p:nvGraphicFramePr>
          <p:cNvPr id="10" name="Objekt 9">
            <a:extLst>
              <a:ext uri="{FF2B5EF4-FFF2-40B4-BE49-F238E27FC236}">
                <a16:creationId xmlns:a16="http://schemas.microsoft.com/office/drawing/2014/main" id="{6335ECC4-73E1-C66E-7309-DEA7667AF1B7}"/>
              </a:ext>
            </a:extLst>
          </p:cNvPr>
          <p:cNvGraphicFramePr>
            <a:graphicFrameLocks noChangeAspect="1"/>
          </p:cNvGraphicFramePr>
          <p:nvPr>
            <p:extLst>
              <p:ext uri="{D42A27DB-BD31-4B8C-83A1-F6EECF244321}">
                <p14:modId xmlns:p14="http://schemas.microsoft.com/office/powerpoint/2010/main" val="3129356734"/>
              </p:ext>
            </p:extLst>
          </p:nvPr>
        </p:nvGraphicFramePr>
        <p:xfrm>
          <a:off x="7004050" y="695325"/>
          <a:ext cx="2908300" cy="1506538"/>
        </p:xfrm>
        <a:graphic>
          <a:graphicData uri="http://schemas.openxmlformats.org/presentationml/2006/ole">
            <mc:AlternateContent xmlns:mc="http://schemas.openxmlformats.org/markup-compatibility/2006">
              <mc:Choice xmlns:v="urn:schemas-microsoft-com:vml" Requires="v">
                <p:oleObj name="CS ChemDraw 64-bit Drawing" r:id="rId11" imgW="4795659" imgH="2480933" progId="ChemDraw_x64.Document.6.0">
                  <p:embed/>
                </p:oleObj>
              </mc:Choice>
              <mc:Fallback>
                <p:oleObj name="CS ChemDraw 64-bit Drawing" r:id="rId11" imgW="4795659" imgH="2480933" progId="ChemDraw_x64.Document.6.0">
                  <p:embed/>
                  <p:pic>
                    <p:nvPicPr>
                      <p:cNvPr id="19" name="Objekt 18">
                        <a:extLst>
                          <a:ext uri="{FF2B5EF4-FFF2-40B4-BE49-F238E27FC236}">
                            <a16:creationId xmlns:a16="http://schemas.microsoft.com/office/drawing/2014/main" id="{95911FD4-E1A8-49D0-AE7F-19896A0BFA25}"/>
                          </a:ext>
                        </a:extLst>
                      </p:cNvPr>
                      <p:cNvPicPr/>
                      <p:nvPr/>
                    </p:nvPicPr>
                    <p:blipFill>
                      <a:blip r:embed="rId12"/>
                      <a:stretch>
                        <a:fillRect/>
                      </a:stretch>
                    </p:blipFill>
                    <p:spPr>
                      <a:xfrm>
                        <a:off x="7004050" y="695325"/>
                        <a:ext cx="2908300" cy="1506538"/>
                      </a:xfrm>
                      <a:prstGeom prst="rect">
                        <a:avLst/>
                      </a:prstGeom>
                    </p:spPr>
                  </p:pic>
                </p:oleObj>
              </mc:Fallback>
            </mc:AlternateContent>
          </a:graphicData>
        </a:graphic>
      </p:graphicFrame>
    </p:spTree>
    <p:extLst>
      <p:ext uri="{BB962C8B-B14F-4D97-AF65-F5344CB8AC3E}">
        <p14:creationId xmlns:p14="http://schemas.microsoft.com/office/powerpoint/2010/main" val="1646806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adiolabel</a:t>
            </a:r>
            <a:r>
              <a:rPr lang="en-US" sz="2400" b="1" dirty="0">
                <a:solidFill>
                  <a:srgbClr val="FFFFFF">
                    <a:lumMod val="90000"/>
                    <a:lumOff val="10000"/>
                  </a:srgbClr>
                </a:solidFill>
                <a:latin typeface="Century Gothic"/>
              </a:rPr>
              <a:t> Stability Challenges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In vivo </a:t>
            </a:r>
            <a:r>
              <a:rPr lang="en-US" sz="900" dirty="0" err="1">
                <a:solidFill>
                  <a:srgbClr val="FFFFFF"/>
                </a:solidFill>
              </a:rPr>
              <a:t>dechelation</a:t>
            </a:r>
            <a:r>
              <a:rPr lang="en-US" sz="900" dirty="0">
                <a:solidFill>
                  <a:srgbClr val="FFFFFF"/>
                </a:solidFill>
              </a:rPr>
              <a:t> (radiometals)</a:t>
            </a:r>
          </a:p>
          <a:p>
            <a:pPr defTabSz="228554"/>
            <a:r>
              <a:rPr lang="en-US" sz="900" dirty="0">
                <a:solidFill>
                  <a:srgbClr val="FFFFFF"/>
                </a:solidFill>
              </a:rPr>
              <a:t>Dehalogenation (radioiodine, astatine)</a:t>
            </a:r>
          </a:p>
          <a:p>
            <a:pPr defTabSz="228554"/>
            <a:r>
              <a:rPr lang="en-US" sz="900" dirty="0">
                <a:solidFill>
                  <a:srgbClr val="FFFFFF"/>
                </a:solidFill>
              </a:rPr>
              <a:t>Radiolysis</a:t>
            </a:r>
          </a:p>
          <a:p>
            <a:pPr defTabSz="228554"/>
            <a:r>
              <a:rPr lang="en-US" sz="900" dirty="0">
                <a:solidFill>
                  <a:srgbClr val="FFFFFF"/>
                </a:solidFill>
              </a:rPr>
              <a:t>Off-target toxicity</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25" name="Textfeld 24"/>
          <p:cNvSpPr txBox="1"/>
          <p:nvPr/>
        </p:nvSpPr>
        <p:spPr>
          <a:xfrm>
            <a:off x="4511824" y="908720"/>
            <a:ext cx="6187918" cy="523220"/>
          </a:xfrm>
          <a:prstGeom prst="rect">
            <a:avLst/>
          </a:prstGeom>
          <a:noFill/>
        </p:spPr>
        <p:txBody>
          <a:bodyPr wrap="square" rtlCol="0">
            <a:spAutoFit/>
          </a:bodyPr>
          <a:lstStyle/>
          <a:p>
            <a:pPr algn="ctr"/>
            <a:r>
              <a:rPr lang="en-US" sz="2800" b="1" i="1" u="sng" dirty="0"/>
              <a:t>In vivo</a:t>
            </a:r>
            <a:r>
              <a:rPr lang="en-US" sz="2800" b="1" u="sng" dirty="0"/>
              <a:t> </a:t>
            </a:r>
            <a:r>
              <a:rPr lang="en-US" sz="2800" b="1" u="sng" dirty="0" err="1"/>
              <a:t>dehalogenation</a:t>
            </a:r>
            <a:r>
              <a:rPr lang="en-US" sz="2800" b="1" i="1" u="sng" dirty="0"/>
              <a:t> </a:t>
            </a:r>
            <a:endParaRPr lang="de-DE" sz="2800" b="1" i="1" u="sng" dirty="0"/>
          </a:p>
        </p:txBody>
      </p:sp>
      <p:grpSp>
        <p:nvGrpSpPr>
          <p:cNvPr id="3" name="Gruppieren 2"/>
          <p:cNvGrpSpPr/>
          <p:nvPr/>
        </p:nvGrpSpPr>
        <p:grpSpPr>
          <a:xfrm>
            <a:off x="5385566" y="1615734"/>
            <a:ext cx="5523211" cy="1995487"/>
            <a:chOff x="5385566" y="1615734"/>
            <a:chExt cx="5523211" cy="1995487"/>
          </a:xfrm>
        </p:grpSpPr>
        <p:pic>
          <p:nvPicPr>
            <p:cNvPr id="26" name="Grafik 25"/>
            <p:cNvPicPr>
              <a:picLocks noChangeAspect="1"/>
            </p:cNvPicPr>
            <p:nvPr/>
          </p:nvPicPr>
          <p:blipFill rotWithShape="1">
            <a:blip r:embed="rId3" cstate="print">
              <a:extLst>
                <a:ext uri="{28A0092B-C50C-407E-A947-70E740481C1C}">
                  <a14:useLocalDpi xmlns:a14="http://schemas.microsoft.com/office/drawing/2010/main" val="0"/>
                </a:ext>
              </a:extLst>
            </a:blip>
            <a:srcRect l="1964" t="529" r="76254" b="44431"/>
            <a:stretch/>
          </p:blipFill>
          <p:spPr>
            <a:xfrm>
              <a:off x="5385566" y="1615734"/>
              <a:ext cx="1157287" cy="1995487"/>
            </a:xfrm>
            <a:prstGeom prst="rect">
              <a:avLst/>
            </a:prstGeom>
          </p:spPr>
        </p:pic>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29210" t="24284" r="55406" b="39775"/>
            <a:stretch/>
          </p:blipFill>
          <p:spPr>
            <a:xfrm>
              <a:off x="8832304" y="2200560"/>
              <a:ext cx="833255" cy="1328446"/>
            </a:xfrm>
            <a:prstGeom prst="rect">
              <a:avLst/>
            </a:prstGeom>
          </p:spPr>
        </p:pic>
        <p:pic>
          <p:nvPicPr>
            <p:cNvPr id="27" name="Grafik 26"/>
            <p:cNvPicPr>
              <a:picLocks noChangeAspect="1"/>
            </p:cNvPicPr>
            <p:nvPr/>
          </p:nvPicPr>
          <p:blipFill rotWithShape="1">
            <a:blip r:embed="rId5" cstate="print">
              <a:extLst>
                <a:ext uri="{28A0092B-C50C-407E-A947-70E740481C1C}">
                  <a14:useLocalDpi xmlns:a14="http://schemas.microsoft.com/office/drawing/2010/main" val="0"/>
                </a:ext>
              </a:extLst>
            </a:blip>
            <a:srcRect l="29210" t="71724" r="55406" b="9274"/>
            <a:stretch/>
          </p:blipFill>
          <p:spPr>
            <a:xfrm>
              <a:off x="10075522" y="2066004"/>
              <a:ext cx="833255" cy="702364"/>
            </a:xfrm>
            <a:prstGeom prst="rect">
              <a:avLst/>
            </a:prstGeom>
          </p:spPr>
        </p:pic>
        <p:pic>
          <p:nvPicPr>
            <p:cNvPr id="30" name="Grafik 29"/>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237416" y="1849378"/>
              <a:ext cx="1055440" cy="389082"/>
            </a:xfrm>
            <a:prstGeom prst="rect">
              <a:avLst/>
            </a:prstGeom>
          </p:spPr>
        </p:pic>
        <p:cxnSp>
          <p:nvCxnSpPr>
            <p:cNvPr id="8" name="Gerade Verbindung mit Pfeil 7"/>
            <p:cNvCxnSpPr/>
            <p:nvPr/>
          </p:nvCxnSpPr>
          <p:spPr>
            <a:xfrm>
              <a:off x="6519214" y="2864783"/>
              <a:ext cx="2193864"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6384032" y="1872822"/>
              <a:ext cx="2376264" cy="923330"/>
            </a:xfrm>
            <a:prstGeom prst="rect">
              <a:avLst/>
            </a:prstGeom>
            <a:noFill/>
          </p:spPr>
          <p:txBody>
            <a:bodyPr wrap="square" rtlCol="0">
              <a:spAutoFit/>
            </a:bodyPr>
            <a:lstStyle/>
            <a:p>
              <a:pPr algn="ctr"/>
              <a:r>
                <a:rPr lang="de-DE" b="1" dirty="0" err="1"/>
                <a:t>Iodothyronine</a:t>
              </a:r>
              <a:r>
                <a:rPr lang="de-DE" b="1" dirty="0"/>
                <a:t> </a:t>
              </a:r>
              <a:r>
                <a:rPr lang="de-DE" b="1" dirty="0" err="1"/>
                <a:t>deiodinases</a:t>
              </a:r>
              <a:endParaRPr lang="de-DE" b="1" dirty="0"/>
            </a:p>
            <a:p>
              <a:pPr algn="ctr"/>
              <a:r>
                <a:rPr lang="de-DE" b="1" dirty="0"/>
                <a:t>(type 1/3)</a:t>
              </a:r>
            </a:p>
          </p:txBody>
        </p:sp>
      </p:grpSp>
      <p:pic>
        <p:nvPicPr>
          <p:cNvPr id="10" name="Grafik 9"/>
          <p:cNvPicPr>
            <a:picLocks noChangeAspect="1"/>
          </p:cNvPicPr>
          <p:nvPr/>
        </p:nvPicPr>
        <p:blipFill rotWithShape="1">
          <a:blip r:embed="rId7">
            <a:extLst>
              <a:ext uri="{28A0092B-C50C-407E-A947-70E740481C1C}">
                <a14:useLocalDpi xmlns:a14="http://schemas.microsoft.com/office/drawing/2010/main" val="0"/>
              </a:ext>
            </a:extLst>
          </a:blip>
          <a:srcRect l="2548" r="11156" b="44330"/>
          <a:stretch/>
        </p:blipFill>
        <p:spPr>
          <a:xfrm>
            <a:off x="3861429" y="3599979"/>
            <a:ext cx="7421469" cy="24387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3" name="Textfeld 32"/>
          <p:cNvSpPr txBox="1"/>
          <p:nvPr/>
        </p:nvSpPr>
        <p:spPr>
          <a:xfrm>
            <a:off x="9991670" y="6155778"/>
            <a:ext cx="1477328" cy="307777"/>
          </a:xfrm>
          <a:prstGeom prst="rect">
            <a:avLst/>
          </a:prstGeom>
          <a:noFill/>
        </p:spPr>
        <p:txBody>
          <a:bodyPr wrap="none" rtlCol="0">
            <a:spAutoFit/>
          </a:bodyPr>
          <a:lstStyle/>
          <a:p>
            <a:pPr algn="r"/>
            <a:r>
              <a:rPr lang="de-DE" sz="1400" dirty="0"/>
              <a:t>Müller </a:t>
            </a:r>
            <a:r>
              <a:rPr lang="de-DE" sz="1400" i="1" dirty="0"/>
              <a:t>et al.</a:t>
            </a:r>
            <a:r>
              <a:rPr lang="de-DE" sz="1400" dirty="0"/>
              <a:t> 2025</a:t>
            </a:r>
          </a:p>
        </p:txBody>
      </p:sp>
      <p:sp>
        <p:nvSpPr>
          <p:cNvPr id="5" name="Title 1">
            <a:extLst>
              <a:ext uri="{FF2B5EF4-FFF2-40B4-BE49-F238E27FC236}">
                <a16:creationId xmlns:a16="http://schemas.microsoft.com/office/drawing/2014/main" id="{77BAC000-EADB-8B26-BDA6-1C6882957B39}"/>
              </a:ext>
            </a:extLst>
          </p:cNvPr>
          <p:cNvSpPr txBox="1">
            <a:spLocks/>
          </p:cNvSpPr>
          <p:nvPr/>
        </p:nvSpPr>
        <p:spPr>
          <a:xfrm>
            <a:off x="1665828" y="3980953"/>
            <a:ext cx="2712296" cy="6131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400" dirty="0">
              <a:solidFill>
                <a:schemeClr val="tx1">
                  <a:lumMod val="90000"/>
                  <a:lumOff val="10000"/>
                </a:schemeClr>
              </a:solidFill>
            </a:endParaRPr>
          </a:p>
        </p:txBody>
      </p:sp>
      <p:grpSp>
        <p:nvGrpSpPr>
          <p:cNvPr id="12" name="Gruppieren 11">
            <a:extLst>
              <a:ext uri="{FF2B5EF4-FFF2-40B4-BE49-F238E27FC236}">
                <a16:creationId xmlns:a16="http://schemas.microsoft.com/office/drawing/2014/main" id="{69B6767F-2635-42BC-BF7C-477C9B9FF832}"/>
              </a:ext>
            </a:extLst>
          </p:cNvPr>
          <p:cNvGrpSpPr/>
          <p:nvPr/>
        </p:nvGrpSpPr>
        <p:grpSpPr>
          <a:xfrm>
            <a:off x="9435409" y="5001565"/>
            <a:ext cx="1714895" cy="937443"/>
            <a:chOff x="9435409" y="5001565"/>
            <a:chExt cx="1714895" cy="937443"/>
          </a:xfrm>
        </p:grpSpPr>
        <p:sp>
          <p:nvSpPr>
            <p:cNvPr id="11" name="Rechteck: abgerundete Ecken 10">
              <a:extLst>
                <a:ext uri="{FF2B5EF4-FFF2-40B4-BE49-F238E27FC236}">
                  <a16:creationId xmlns:a16="http://schemas.microsoft.com/office/drawing/2014/main" id="{B6D24CB6-59C1-4CE4-9053-FC0E4FC4EC76}"/>
                </a:ext>
              </a:extLst>
            </p:cNvPr>
            <p:cNvSpPr/>
            <p:nvPr/>
          </p:nvSpPr>
          <p:spPr>
            <a:xfrm>
              <a:off x="9435409" y="5001565"/>
              <a:ext cx="1714895" cy="914400"/>
            </a:xfrm>
            <a:prstGeom prst="roundRect">
              <a:avLst/>
            </a:prstGeom>
            <a:solidFill>
              <a:schemeClr val="tx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D02298B-5035-A072-2BF8-0CCE0C5C4DD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489533" y="5026592"/>
              <a:ext cx="1606646" cy="912416"/>
            </a:xfrm>
            <a:prstGeom prst="rect">
              <a:avLst/>
            </a:prstGeom>
          </p:spPr>
        </p:pic>
      </p:grpSp>
    </p:spTree>
    <p:extLst>
      <p:ext uri="{BB962C8B-B14F-4D97-AF65-F5344CB8AC3E}">
        <p14:creationId xmlns:p14="http://schemas.microsoft.com/office/powerpoint/2010/main" val="2572985368"/>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linds(horizontal)">
                                      <p:cBhvr>
                                        <p:cTn id="19" dur="500"/>
                                        <p:tgtEl>
                                          <p:spTgt spid="33"/>
                                        </p:tgtEl>
                                      </p:cBhvr>
                                    </p:animEffect>
                                  </p:childTnLst>
                                </p:cTn>
                              </p:par>
                              <p:par>
                                <p:cTn id="20" presetID="3" presetClass="entr" presetSubtype="1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916615" y="1052736"/>
            <a:ext cx="1401345"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S</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650105" y="2334487"/>
            <a:ext cx="3492966"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tability</a:t>
            </a:r>
            <a:r>
              <a:rPr lang="en-US" sz="2400" b="1" dirty="0">
                <a:solidFill>
                  <a:srgbClr val="FFFFFF">
                    <a:lumMod val="90000"/>
                    <a:lumOff val="10000"/>
                  </a:srgbClr>
                </a:solidFill>
                <a:latin typeface="Century Gothic"/>
              </a:rPr>
              <a:t> enhancement by ortho-substituent strategies</a:t>
            </a:r>
          </a:p>
        </p:txBody>
      </p:sp>
      <p:sp>
        <p:nvSpPr>
          <p:cNvPr id="19" name="Rechteck 18">
            <a:extLst>
              <a:ext uri="{FF2B5EF4-FFF2-40B4-BE49-F238E27FC236}">
                <a16:creationId xmlns:a16="http://schemas.microsoft.com/office/drawing/2014/main" id="{6867252F-9F7A-49B3-A604-E17E68F2035F}"/>
              </a:ext>
            </a:extLst>
          </p:cNvPr>
          <p:cNvSpPr/>
          <p:nvPr/>
        </p:nvSpPr>
        <p:spPr>
          <a:xfrm>
            <a:off x="5825356" y="6165304"/>
            <a:ext cx="6768175" cy="307777"/>
          </a:xfrm>
          <a:prstGeom prst="rect">
            <a:avLst/>
          </a:prstGeom>
        </p:spPr>
        <p:txBody>
          <a:bodyPr wrap="square">
            <a:spAutoFit/>
          </a:bodyPr>
          <a:lstStyle/>
          <a:p>
            <a:r>
              <a:rPr lang="en-US" sz="1400" dirty="0"/>
              <a:t>T. Zhao and S.H. Liang, </a:t>
            </a:r>
            <a:r>
              <a:rPr lang="en-US" sz="1400" i="1" dirty="0"/>
              <a:t>ACS Medicinal Chemistry Letters</a:t>
            </a:r>
            <a:r>
              <a:rPr lang="en-US" sz="1400" dirty="0"/>
              <a:t> </a:t>
            </a:r>
            <a:r>
              <a:rPr lang="en-US" sz="1400" b="1" dirty="0"/>
              <a:t>2025</a:t>
            </a:r>
            <a:r>
              <a:rPr lang="en-US" sz="1400" dirty="0"/>
              <a:t> </a:t>
            </a:r>
            <a:r>
              <a:rPr lang="en-US" sz="1400" i="1" dirty="0"/>
              <a:t>16</a:t>
            </a:r>
            <a:r>
              <a:rPr lang="en-US" sz="1400" dirty="0"/>
              <a:t> (4), 504-507 </a:t>
            </a:r>
          </a:p>
        </p:txBody>
      </p:sp>
      <p:pic>
        <p:nvPicPr>
          <p:cNvPr id="20" name="Main graphic">
            <a:extLst>
              <a:ext uri="{FF2B5EF4-FFF2-40B4-BE49-F238E27FC236}">
                <a16:creationId xmlns:a16="http://schemas.microsoft.com/office/drawing/2014/main" id="{37295F1A-F35F-4ED8-9A34-2D33CE198657}"/>
              </a:ext>
            </a:extLst>
          </p:cNvPr>
          <p:cNvPicPr/>
          <p:nvPr/>
        </p:nvPicPr>
        <p:blipFill rotWithShape="1">
          <a:blip r:embed="rId2"/>
          <a:srcRect l="48848"/>
          <a:stretch/>
        </p:blipFill>
        <p:spPr>
          <a:xfrm>
            <a:off x="6470905" y="984655"/>
            <a:ext cx="4432832" cy="4888690"/>
          </a:xfrm>
          <a:prstGeom prst="rect">
            <a:avLst/>
          </a:prstGeom>
          <a:ln>
            <a:noFill/>
          </a:ln>
          <a:effectLst>
            <a:outerShdw blurRad="292100" dist="139700" dir="2700000" algn="tl" rotWithShape="0">
              <a:srgbClr val="333333">
                <a:alpha val="65000"/>
              </a:srgbClr>
            </a:outerShdw>
          </a:effectLst>
        </p:spPr>
      </p:pic>
      <p:grpSp>
        <p:nvGrpSpPr>
          <p:cNvPr id="5" name="Gruppieren 4">
            <a:extLst>
              <a:ext uri="{FF2B5EF4-FFF2-40B4-BE49-F238E27FC236}">
                <a16:creationId xmlns:a16="http://schemas.microsoft.com/office/drawing/2014/main" id="{036F2D47-8258-45ED-9948-175D2D05656F}"/>
              </a:ext>
            </a:extLst>
          </p:cNvPr>
          <p:cNvGrpSpPr/>
          <p:nvPr/>
        </p:nvGrpSpPr>
        <p:grpSpPr>
          <a:xfrm>
            <a:off x="1442668" y="3918341"/>
            <a:ext cx="4406251" cy="1926972"/>
            <a:chOff x="6688003" y="2527021"/>
            <a:chExt cx="5718423" cy="2500820"/>
          </a:xfrm>
        </p:grpSpPr>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ln>
              <a:noFill/>
            </a:ln>
            <a:effectLst>
              <a:outerShdw blurRad="292100" dist="139700" dir="2700000" algn="tl" rotWithShape="0">
                <a:srgbClr val="333333">
                  <a:alpha val="65000"/>
                </a:srgbClr>
              </a:outerShdw>
            </a:effectLst>
          </p:spPr>
        </p:pic>
        <p:pic>
          <p:nvPicPr>
            <p:cNvPr id="22" name="Grafik 21">
              <a:extLst>
                <a:ext uri="{FF2B5EF4-FFF2-40B4-BE49-F238E27FC236}">
                  <a16:creationId xmlns:a16="http://schemas.microsoft.com/office/drawing/2014/main" id="{4E1F20CC-9336-4F37-B614-FEF7D0CFD579}"/>
                </a:ext>
              </a:extLst>
            </p:cNvPr>
            <p:cNvPicPr>
              <a:picLocks noChangeAspect="1"/>
            </p:cNvPicPr>
            <p:nvPr/>
          </p:nvPicPr>
          <p:blipFill rotWithShape="1">
            <a:blip r:embed="rId4"/>
            <a:srcRect b="1945"/>
            <a:stretch/>
          </p:blipFill>
          <p:spPr>
            <a:xfrm>
              <a:off x="6688003" y="2549110"/>
              <a:ext cx="5718423" cy="2478731"/>
            </a:xfrm>
            <a:prstGeom prst="rect">
              <a:avLst/>
            </a:prstGeom>
            <a:ln>
              <a:noFill/>
            </a:ln>
            <a:effectLst>
              <a:outerShdw blurRad="292100" dist="139700" dir="2700000" algn="tl" rotWithShape="0">
                <a:srgbClr val="333333">
                  <a:alpha val="65000"/>
                </a:srgbClr>
              </a:outerShdw>
            </a:effectLst>
          </p:spPr>
        </p:pic>
        <p:sp>
          <p:nvSpPr>
            <p:cNvPr id="23" name="Rechteck 22">
              <a:extLst>
                <a:ext uri="{FF2B5EF4-FFF2-40B4-BE49-F238E27FC236}">
                  <a16:creationId xmlns:a16="http://schemas.microsoft.com/office/drawing/2014/main" id="{FD68D426-4385-46DD-859B-826C51AF0A05}"/>
                </a:ext>
              </a:extLst>
            </p:cNvPr>
            <p:cNvSpPr/>
            <p:nvPr/>
          </p:nvSpPr>
          <p:spPr>
            <a:xfrm>
              <a:off x="6772203" y="2527021"/>
              <a:ext cx="1099616" cy="3209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de-DE" sz="2400" dirty="0" err="1"/>
            </a:p>
          </p:txBody>
        </p:sp>
      </p:grpSp>
      <p:pic>
        <p:nvPicPr>
          <p:cNvPr id="32" name="Main graphic">
            <a:extLst>
              <a:ext uri="{FF2B5EF4-FFF2-40B4-BE49-F238E27FC236}">
                <a16:creationId xmlns:a16="http://schemas.microsoft.com/office/drawing/2014/main" id="{B2FD843F-AC24-4B62-A998-6704EB19122B}"/>
              </a:ext>
            </a:extLst>
          </p:cNvPr>
          <p:cNvPicPr/>
          <p:nvPr/>
        </p:nvPicPr>
        <p:blipFill>
          <a:blip r:embed="rId5"/>
          <a:stretch/>
        </p:blipFill>
        <p:spPr>
          <a:xfrm>
            <a:off x="12561527" y="1707898"/>
            <a:ext cx="7292459" cy="3442203"/>
          </a:xfrm>
          <a:prstGeom prst="rect">
            <a:avLst/>
          </a:prstGeom>
          <a:ln>
            <a:noFill/>
          </a:ln>
        </p:spPr>
      </p:pic>
    </p:spTree>
    <p:extLst>
      <p:ext uri="{BB962C8B-B14F-4D97-AF65-F5344CB8AC3E}">
        <p14:creationId xmlns:p14="http://schemas.microsoft.com/office/powerpoint/2010/main" val="3817425713"/>
      </p:ext>
    </p:extLst>
  </p:cSld>
  <p:clrMapOvr>
    <a:overrideClrMapping bg1="dk1" tx1="lt1" bg2="dk2" tx2="lt2" accent1="accent1" accent2="accent2" accent3="accent3" accent4="accent4" accent5="accent5" accent6="accent6" hlink="hlink" folHlink="folHlink"/>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916615" y="1052736"/>
            <a:ext cx="1401345"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S</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650105" y="2334487"/>
            <a:ext cx="3492966"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tability</a:t>
            </a:r>
            <a:r>
              <a:rPr lang="en-US" sz="2400" b="1" dirty="0">
                <a:solidFill>
                  <a:srgbClr val="FFFFFF">
                    <a:lumMod val="90000"/>
                    <a:lumOff val="10000"/>
                  </a:srgbClr>
                </a:solidFill>
                <a:latin typeface="Century Gothic"/>
              </a:rPr>
              <a:t> enhancement by ortho-substituent strategies</a:t>
            </a:r>
          </a:p>
        </p:txBody>
      </p:sp>
      <p:sp>
        <p:nvSpPr>
          <p:cNvPr id="19" name="Rechteck 18">
            <a:extLst>
              <a:ext uri="{FF2B5EF4-FFF2-40B4-BE49-F238E27FC236}">
                <a16:creationId xmlns:a16="http://schemas.microsoft.com/office/drawing/2014/main" id="{6867252F-9F7A-49B3-A604-E17E68F2035F}"/>
              </a:ext>
            </a:extLst>
          </p:cNvPr>
          <p:cNvSpPr/>
          <p:nvPr/>
        </p:nvSpPr>
        <p:spPr>
          <a:xfrm>
            <a:off x="5825356" y="6165304"/>
            <a:ext cx="6768175" cy="307777"/>
          </a:xfrm>
          <a:prstGeom prst="rect">
            <a:avLst/>
          </a:prstGeom>
        </p:spPr>
        <p:txBody>
          <a:bodyPr wrap="square">
            <a:spAutoFit/>
          </a:bodyPr>
          <a:lstStyle/>
          <a:p>
            <a:r>
              <a:rPr lang="en-US" sz="1400" dirty="0"/>
              <a:t>T. Zhao and S.H. Liang, </a:t>
            </a:r>
            <a:r>
              <a:rPr lang="en-US" sz="1400" i="1" dirty="0"/>
              <a:t>ACS Medicinal Chemistry Letters</a:t>
            </a:r>
            <a:r>
              <a:rPr lang="en-US" sz="1400" dirty="0"/>
              <a:t> </a:t>
            </a:r>
            <a:r>
              <a:rPr lang="en-US" sz="1400" b="1" dirty="0"/>
              <a:t>2025</a:t>
            </a:r>
            <a:r>
              <a:rPr lang="en-US" sz="1400" dirty="0"/>
              <a:t> </a:t>
            </a:r>
            <a:r>
              <a:rPr lang="en-US" sz="1400" i="1" dirty="0"/>
              <a:t>16</a:t>
            </a:r>
            <a:r>
              <a:rPr lang="en-US" sz="1400" dirty="0"/>
              <a:t> (4), 504-507 </a:t>
            </a:r>
          </a:p>
        </p:txBody>
      </p:sp>
      <p:pic>
        <p:nvPicPr>
          <p:cNvPr id="20" name="Main graphic">
            <a:extLst>
              <a:ext uri="{FF2B5EF4-FFF2-40B4-BE49-F238E27FC236}">
                <a16:creationId xmlns:a16="http://schemas.microsoft.com/office/drawing/2014/main" id="{37295F1A-F35F-4ED8-9A34-2D33CE198657}"/>
              </a:ext>
            </a:extLst>
          </p:cNvPr>
          <p:cNvPicPr/>
          <p:nvPr/>
        </p:nvPicPr>
        <p:blipFill rotWithShape="1">
          <a:blip r:embed="rId2"/>
          <a:srcRect l="48848"/>
          <a:stretch/>
        </p:blipFill>
        <p:spPr>
          <a:xfrm>
            <a:off x="1834952" y="3616735"/>
            <a:ext cx="2175901" cy="2399664"/>
          </a:xfrm>
          <a:prstGeom prst="rect">
            <a:avLst/>
          </a:prstGeom>
          <a:ln>
            <a:noFill/>
          </a:ln>
          <a:effectLst>
            <a:outerShdw blurRad="292100" dist="139700" dir="2700000" algn="tl" rotWithShape="0">
              <a:srgbClr val="333333">
                <a:alpha val="65000"/>
              </a:srgbClr>
            </a:outerShdw>
          </a:effectLst>
        </p:spPr>
      </p:pic>
      <p:grpSp>
        <p:nvGrpSpPr>
          <p:cNvPr id="5" name="Gruppieren 4">
            <a:extLst>
              <a:ext uri="{FF2B5EF4-FFF2-40B4-BE49-F238E27FC236}">
                <a16:creationId xmlns:a16="http://schemas.microsoft.com/office/drawing/2014/main" id="{036F2D47-8258-45ED-9948-175D2D05656F}"/>
              </a:ext>
            </a:extLst>
          </p:cNvPr>
          <p:cNvGrpSpPr/>
          <p:nvPr/>
        </p:nvGrpSpPr>
        <p:grpSpPr>
          <a:xfrm>
            <a:off x="-5566109" y="3934541"/>
            <a:ext cx="4406251" cy="1926972"/>
            <a:chOff x="6688003" y="2527021"/>
            <a:chExt cx="5718423" cy="2500820"/>
          </a:xfrm>
        </p:grpSpPr>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ln>
              <a:noFill/>
            </a:ln>
            <a:effectLst>
              <a:outerShdw blurRad="292100" dist="139700" dir="2700000" algn="tl" rotWithShape="0">
                <a:srgbClr val="333333">
                  <a:alpha val="65000"/>
                </a:srgbClr>
              </a:outerShdw>
            </a:effectLst>
          </p:spPr>
        </p:pic>
        <p:pic>
          <p:nvPicPr>
            <p:cNvPr id="22" name="Grafik 21">
              <a:extLst>
                <a:ext uri="{FF2B5EF4-FFF2-40B4-BE49-F238E27FC236}">
                  <a16:creationId xmlns:a16="http://schemas.microsoft.com/office/drawing/2014/main" id="{4E1F20CC-9336-4F37-B614-FEF7D0CFD579}"/>
                </a:ext>
              </a:extLst>
            </p:cNvPr>
            <p:cNvPicPr>
              <a:picLocks noChangeAspect="1"/>
            </p:cNvPicPr>
            <p:nvPr/>
          </p:nvPicPr>
          <p:blipFill rotWithShape="1">
            <a:blip r:embed="rId4"/>
            <a:srcRect b="1945"/>
            <a:stretch/>
          </p:blipFill>
          <p:spPr>
            <a:xfrm>
              <a:off x="6688003" y="2549110"/>
              <a:ext cx="5718423" cy="2478731"/>
            </a:xfrm>
            <a:prstGeom prst="rect">
              <a:avLst/>
            </a:prstGeom>
            <a:ln>
              <a:noFill/>
            </a:ln>
            <a:effectLst>
              <a:outerShdw blurRad="292100" dist="139700" dir="2700000" algn="tl" rotWithShape="0">
                <a:srgbClr val="333333">
                  <a:alpha val="65000"/>
                </a:srgbClr>
              </a:outerShdw>
            </a:effectLst>
          </p:spPr>
        </p:pic>
        <p:sp>
          <p:nvSpPr>
            <p:cNvPr id="23" name="Rechteck 22">
              <a:extLst>
                <a:ext uri="{FF2B5EF4-FFF2-40B4-BE49-F238E27FC236}">
                  <a16:creationId xmlns:a16="http://schemas.microsoft.com/office/drawing/2014/main" id="{FD68D426-4385-46DD-859B-826C51AF0A05}"/>
                </a:ext>
              </a:extLst>
            </p:cNvPr>
            <p:cNvSpPr/>
            <p:nvPr/>
          </p:nvSpPr>
          <p:spPr>
            <a:xfrm>
              <a:off x="6772203" y="2527021"/>
              <a:ext cx="1099616" cy="3209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de-DE" sz="2400" dirty="0" err="1"/>
            </a:p>
          </p:txBody>
        </p:sp>
      </p:grpSp>
      <p:pic>
        <p:nvPicPr>
          <p:cNvPr id="32" name="Main graphic">
            <a:extLst>
              <a:ext uri="{FF2B5EF4-FFF2-40B4-BE49-F238E27FC236}">
                <a16:creationId xmlns:a16="http://schemas.microsoft.com/office/drawing/2014/main" id="{B2FD843F-AC24-4B62-A998-6704EB19122B}"/>
              </a:ext>
            </a:extLst>
          </p:cNvPr>
          <p:cNvPicPr/>
          <p:nvPr/>
        </p:nvPicPr>
        <p:blipFill>
          <a:blip r:embed="rId5"/>
          <a:stretch/>
        </p:blipFill>
        <p:spPr>
          <a:xfrm>
            <a:off x="5114719" y="1642387"/>
            <a:ext cx="6054560" cy="2857887"/>
          </a:xfrm>
          <a:prstGeom prst="rect">
            <a:avLst/>
          </a:prstGeom>
          <a:ln>
            <a:noFill/>
          </a:ln>
        </p:spPr>
      </p:pic>
      <p:sp>
        <p:nvSpPr>
          <p:cNvPr id="11" name="Rechteck: abgerundete Ecken 10">
            <a:extLst>
              <a:ext uri="{FF2B5EF4-FFF2-40B4-BE49-F238E27FC236}">
                <a16:creationId xmlns:a16="http://schemas.microsoft.com/office/drawing/2014/main" id="{111CF2EA-16D9-4D64-AA5B-546C03105C8F}"/>
              </a:ext>
            </a:extLst>
          </p:cNvPr>
          <p:cNvSpPr/>
          <p:nvPr/>
        </p:nvSpPr>
        <p:spPr>
          <a:xfrm>
            <a:off x="6960096" y="3454632"/>
            <a:ext cx="616449" cy="1067822"/>
          </a:xfrm>
          <a:prstGeom prst="roundRect">
            <a:avLst/>
          </a:prstGeom>
          <a:noFill/>
          <a:ln w="38100">
            <a:solidFill>
              <a:srgbClr val="FF2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de-DE" sz="2400" dirty="0" err="1"/>
          </a:p>
        </p:txBody>
      </p:sp>
      <p:sp>
        <p:nvSpPr>
          <p:cNvPr id="12" name="Rechteck: abgerundete Ecken 11">
            <a:extLst>
              <a:ext uri="{FF2B5EF4-FFF2-40B4-BE49-F238E27FC236}">
                <a16:creationId xmlns:a16="http://schemas.microsoft.com/office/drawing/2014/main" id="{F1CBA300-61D0-4028-A274-6BDE6F7A715D}"/>
              </a:ext>
            </a:extLst>
          </p:cNvPr>
          <p:cNvSpPr/>
          <p:nvPr/>
        </p:nvSpPr>
        <p:spPr>
          <a:xfrm>
            <a:off x="9728023" y="3454632"/>
            <a:ext cx="616449" cy="1067822"/>
          </a:xfrm>
          <a:prstGeom prst="roundRect">
            <a:avLst/>
          </a:prstGeom>
          <a:noFill/>
          <a:ln w="38100">
            <a:solidFill>
              <a:srgbClr val="FF2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de-DE" sz="2400" dirty="0" err="1"/>
          </a:p>
        </p:txBody>
      </p:sp>
      <p:sp>
        <p:nvSpPr>
          <p:cNvPr id="13" name="Rechteck: abgerundete Ecken 12">
            <a:extLst>
              <a:ext uri="{FF2B5EF4-FFF2-40B4-BE49-F238E27FC236}">
                <a16:creationId xmlns:a16="http://schemas.microsoft.com/office/drawing/2014/main" id="{85BB60E6-0B2F-4797-9D3B-DAF4D8665B59}"/>
              </a:ext>
            </a:extLst>
          </p:cNvPr>
          <p:cNvSpPr/>
          <p:nvPr/>
        </p:nvSpPr>
        <p:spPr>
          <a:xfrm>
            <a:off x="8688288" y="1700808"/>
            <a:ext cx="1512168" cy="1067822"/>
          </a:xfrm>
          <a:prstGeom prst="roundRect">
            <a:avLst/>
          </a:prstGeom>
          <a:noFill/>
          <a:ln w="38100">
            <a:solidFill>
              <a:srgbClr val="FF2D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de-DE" sz="2400" dirty="0" err="1"/>
          </a:p>
        </p:txBody>
      </p:sp>
    </p:spTree>
    <p:extLst>
      <p:ext uri="{BB962C8B-B14F-4D97-AF65-F5344CB8AC3E}">
        <p14:creationId xmlns:p14="http://schemas.microsoft.com/office/powerpoint/2010/main" val="329372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hemical</a:t>
            </a:r>
            <a:r>
              <a:rPr lang="en-US" sz="2400" b="1" dirty="0">
                <a:solidFill>
                  <a:srgbClr val="FFFFFF">
                    <a:lumMod val="90000"/>
                    <a:lumOff val="10000"/>
                  </a:srgbClr>
                </a:solidFill>
                <a:latin typeface="Century Gothic"/>
              </a:rPr>
              <a:t> Strategies to Improve Stability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Improved chelator design</a:t>
            </a:r>
          </a:p>
          <a:p>
            <a:pPr defTabSz="228554"/>
            <a:r>
              <a:rPr lang="en-US" sz="900" dirty="0">
                <a:solidFill>
                  <a:srgbClr val="FFFFFF"/>
                </a:solidFill>
              </a:rPr>
              <a:t>Stronger C–halogen bonds</a:t>
            </a:r>
          </a:p>
          <a:p>
            <a:pPr defTabSz="228554"/>
            <a:r>
              <a:rPr lang="en-US" sz="900" dirty="0">
                <a:solidFill>
                  <a:srgbClr val="FFFFFF"/>
                </a:solidFill>
              </a:rPr>
              <a:t>Aryl vs alkyl labeling</a:t>
            </a:r>
          </a:p>
          <a:p>
            <a:pPr defTabSz="228554"/>
            <a:r>
              <a:rPr lang="en-US" sz="900" dirty="0">
                <a:solidFill>
                  <a:srgbClr val="FFFFFF"/>
                </a:solidFill>
              </a:rPr>
              <a:t>Protective formulation strategies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6" name="Textfeld 5"/>
          <p:cNvSpPr txBox="1"/>
          <p:nvPr/>
        </p:nvSpPr>
        <p:spPr>
          <a:xfrm>
            <a:off x="5110327" y="1024738"/>
            <a:ext cx="6187918" cy="523220"/>
          </a:xfrm>
          <a:prstGeom prst="rect">
            <a:avLst/>
          </a:prstGeom>
          <a:noFill/>
        </p:spPr>
        <p:txBody>
          <a:bodyPr wrap="square" rtlCol="0">
            <a:spAutoFit/>
          </a:bodyPr>
          <a:lstStyle/>
          <a:p>
            <a:pPr algn="ctr"/>
            <a:r>
              <a:rPr lang="en-US" sz="2800" b="1" u="sng" dirty="0"/>
              <a:t>Strategies against </a:t>
            </a:r>
            <a:r>
              <a:rPr lang="en-US" sz="2800" b="1" u="sng" dirty="0" err="1"/>
              <a:t>dechelation</a:t>
            </a:r>
            <a:endParaRPr lang="de-DE" sz="2800" b="1" i="1" u="sng" dirty="0"/>
          </a:p>
        </p:txBody>
      </p:sp>
      <p:grpSp>
        <p:nvGrpSpPr>
          <p:cNvPr id="18" name="Gruppieren 17"/>
          <p:cNvGrpSpPr/>
          <p:nvPr/>
        </p:nvGrpSpPr>
        <p:grpSpPr>
          <a:xfrm>
            <a:off x="5020297" y="2132856"/>
            <a:ext cx="6048672" cy="3233834"/>
            <a:chOff x="4943872" y="1961184"/>
            <a:chExt cx="6048672" cy="3233834"/>
          </a:xfrm>
        </p:grpSpPr>
        <p:cxnSp>
          <p:nvCxnSpPr>
            <p:cNvPr id="14" name="Gerade Verbindung 13"/>
            <p:cNvCxnSpPr/>
            <p:nvPr/>
          </p:nvCxnSpPr>
          <p:spPr>
            <a:xfrm>
              <a:off x="6672064" y="2313827"/>
              <a:ext cx="36004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p:nvCxnSpPr>
          <p:spPr>
            <a:xfrm>
              <a:off x="6689732" y="4836905"/>
              <a:ext cx="36004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6" name="Gerade Verbindung 45"/>
            <p:cNvCxnSpPr/>
            <p:nvPr/>
          </p:nvCxnSpPr>
          <p:spPr>
            <a:xfrm>
              <a:off x="6600056" y="4190169"/>
              <a:ext cx="36004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p:nvCxnSpPr>
          <p:spPr>
            <a:xfrm>
              <a:off x="5663952" y="3568599"/>
              <a:ext cx="36004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8" name="Gerade Verbindung 47"/>
            <p:cNvCxnSpPr/>
            <p:nvPr/>
          </p:nvCxnSpPr>
          <p:spPr>
            <a:xfrm>
              <a:off x="6456040" y="2947029"/>
              <a:ext cx="3600400" cy="0"/>
            </a:xfrm>
            <a:prstGeom prst="line">
              <a:avLst/>
            </a:prstGeom>
            <a:ln w="15875"/>
          </p:spPr>
          <p:style>
            <a:lnRef idx="1">
              <a:schemeClr val="accent1"/>
            </a:lnRef>
            <a:fillRef idx="0">
              <a:schemeClr val="accent1"/>
            </a:fillRef>
            <a:effectRef idx="0">
              <a:schemeClr val="accent1"/>
            </a:effectRef>
            <a:fontRef idx="minor">
              <a:schemeClr val="tx1"/>
            </a:fontRef>
          </p:style>
        </p:cxnSp>
        <p:grpSp>
          <p:nvGrpSpPr>
            <p:cNvPr id="11" name="Gruppieren 10"/>
            <p:cNvGrpSpPr/>
            <p:nvPr/>
          </p:nvGrpSpPr>
          <p:grpSpPr>
            <a:xfrm>
              <a:off x="9010345" y="3833488"/>
              <a:ext cx="1262119" cy="707983"/>
              <a:chOff x="8722313" y="4017161"/>
              <a:chExt cx="1262119" cy="707983"/>
            </a:xfrm>
          </p:grpSpPr>
          <p:sp>
            <p:nvSpPr>
              <p:cNvPr id="35" name="Ellipse 34"/>
              <p:cNvSpPr>
                <a:spLocks noChangeAspect="1"/>
              </p:cNvSpPr>
              <p:nvPr/>
            </p:nvSpPr>
            <p:spPr>
              <a:xfrm flipH="1">
                <a:off x="8722313" y="4017161"/>
                <a:ext cx="1262119" cy="707983"/>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p:cNvSpPr/>
              <p:nvPr/>
            </p:nvSpPr>
            <p:spPr>
              <a:xfrm>
                <a:off x="8727698" y="4130057"/>
                <a:ext cx="1256733" cy="553998"/>
              </a:xfrm>
              <a:prstGeom prst="rect">
                <a:avLst/>
              </a:prstGeom>
            </p:spPr>
            <p:txBody>
              <a:bodyPr wrap="square">
                <a:spAutoFit/>
              </a:bodyPr>
              <a:lstStyle/>
              <a:p>
                <a:pPr algn="ctr"/>
                <a:r>
                  <a:rPr lang="de-DE" sz="1500" b="1" dirty="0" err="1">
                    <a:solidFill>
                      <a:schemeClr val="accent6">
                        <a:lumMod val="50000"/>
                      </a:schemeClr>
                    </a:solidFill>
                  </a:rPr>
                  <a:t>Donor</a:t>
                </a:r>
                <a:r>
                  <a:rPr lang="de-DE" sz="1500" b="1" dirty="0">
                    <a:solidFill>
                      <a:schemeClr val="accent6">
                        <a:lumMod val="50000"/>
                      </a:schemeClr>
                    </a:solidFill>
                  </a:rPr>
                  <a:t> </a:t>
                </a:r>
                <a:r>
                  <a:rPr lang="de-DE" sz="1500" b="1" dirty="0" err="1">
                    <a:solidFill>
                      <a:schemeClr val="accent6">
                        <a:lumMod val="50000"/>
                      </a:schemeClr>
                    </a:solidFill>
                  </a:rPr>
                  <a:t>atom</a:t>
                </a:r>
                <a:r>
                  <a:rPr lang="de-DE" sz="1500" b="1" dirty="0">
                    <a:solidFill>
                      <a:schemeClr val="accent6">
                        <a:lumMod val="50000"/>
                      </a:schemeClr>
                    </a:solidFill>
                  </a:rPr>
                  <a:t> type</a:t>
                </a:r>
              </a:p>
            </p:txBody>
          </p:sp>
        </p:grpSp>
        <p:grpSp>
          <p:nvGrpSpPr>
            <p:cNvPr id="12" name="Gruppieren 11"/>
            <p:cNvGrpSpPr/>
            <p:nvPr/>
          </p:nvGrpSpPr>
          <p:grpSpPr>
            <a:xfrm>
              <a:off x="9658417" y="4487035"/>
              <a:ext cx="1262119" cy="707983"/>
              <a:chOff x="9658417" y="4653136"/>
              <a:chExt cx="1262119" cy="707983"/>
            </a:xfrm>
          </p:grpSpPr>
          <p:sp>
            <p:nvSpPr>
              <p:cNvPr id="37" name="Ellipse 36"/>
              <p:cNvSpPr>
                <a:spLocks noChangeAspect="1"/>
              </p:cNvSpPr>
              <p:nvPr/>
            </p:nvSpPr>
            <p:spPr>
              <a:xfrm flipH="1">
                <a:off x="9658417" y="4653136"/>
                <a:ext cx="1262119" cy="707983"/>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Rechteck 37"/>
              <p:cNvSpPr/>
              <p:nvPr/>
            </p:nvSpPr>
            <p:spPr>
              <a:xfrm>
                <a:off x="9663802" y="4839780"/>
                <a:ext cx="1256733" cy="323165"/>
              </a:xfrm>
              <a:prstGeom prst="rect">
                <a:avLst/>
              </a:prstGeom>
            </p:spPr>
            <p:txBody>
              <a:bodyPr wrap="square">
                <a:spAutoFit/>
              </a:bodyPr>
              <a:lstStyle/>
              <a:p>
                <a:pPr algn="ctr"/>
                <a:r>
                  <a:rPr lang="de-DE" sz="1500" b="1" dirty="0" err="1">
                    <a:solidFill>
                      <a:schemeClr val="accent6">
                        <a:lumMod val="50000"/>
                      </a:schemeClr>
                    </a:solidFill>
                  </a:rPr>
                  <a:t>Kinetics</a:t>
                </a:r>
                <a:endParaRPr lang="de-DE" sz="1500" b="1" dirty="0">
                  <a:solidFill>
                    <a:schemeClr val="accent6">
                      <a:lumMod val="50000"/>
                    </a:schemeClr>
                  </a:solidFill>
                </a:endParaRPr>
              </a:p>
            </p:txBody>
          </p:sp>
        </p:grpSp>
        <p:grpSp>
          <p:nvGrpSpPr>
            <p:cNvPr id="5" name="Gruppieren 4"/>
            <p:cNvGrpSpPr/>
            <p:nvPr/>
          </p:nvGrpSpPr>
          <p:grpSpPr>
            <a:xfrm>
              <a:off x="8184232" y="3210859"/>
              <a:ext cx="1262119" cy="707983"/>
              <a:chOff x="8220904" y="3242371"/>
              <a:chExt cx="1262119" cy="707983"/>
            </a:xfrm>
          </p:grpSpPr>
          <p:sp>
            <p:nvSpPr>
              <p:cNvPr id="39" name="Ellipse 38"/>
              <p:cNvSpPr>
                <a:spLocks noChangeAspect="1"/>
              </p:cNvSpPr>
              <p:nvPr/>
            </p:nvSpPr>
            <p:spPr>
              <a:xfrm flipH="1">
                <a:off x="8220904" y="3242371"/>
                <a:ext cx="1262119" cy="707983"/>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a:xfrm>
                <a:off x="8226289" y="3429015"/>
                <a:ext cx="1256733" cy="323165"/>
              </a:xfrm>
              <a:prstGeom prst="rect">
                <a:avLst/>
              </a:prstGeom>
            </p:spPr>
            <p:txBody>
              <a:bodyPr wrap="square">
                <a:spAutoFit/>
              </a:bodyPr>
              <a:lstStyle/>
              <a:p>
                <a:pPr algn="ctr"/>
                <a:r>
                  <a:rPr lang="de-DE" sz="1500" b="1" dirty="0" err="1">
                    <a:solidFill>
                      <a:schemeClr val="accent6">
                        <a:lumMod val="50000"/>
                      </a:schemeClr>
                    </a:solidFill>
                  </a:rPr>
                  <a:t>Denticity</a:t>
                </a:r>
                <a:endParaRPr lang="de-DE" sz="1500" b="1" dirty="0">
                  <a:solidFill>
                    <a:schemeClr val="accent6">
                      <a:lumMod val="50000"/>
                    </a:schemeClr>
                  </a:solidFill>
                </a:endParaRPr>
              </a:p>
            </p:txBody>
          </p:sp>
        </p:grpSp>
        <p:grpSp>
          <p:nvGrpSpPr>
            <p:cNvPr id="4" name="Gruppieren 3"/>
            <p:cNvGrpSpPr/>
            <p:nvPr/>
          </p:nvGrpSpPr>
          <p:grpSpPr>
            <a:xfrm>
              <a:off x="9010345" y="2592647"/>
              <a:ext cx="1262119" cy="707983"/>
              <a:chOff x="8726573" y="2432985"/>
              <a:chExt cx="1262119" cy="707983"/>
            </a:xfrm>
          </p:grpSpPr>
          <p:sp>
            <p:nvSpPr>
              <p:cNvPr id="41" name="Ellipse 40"/>
              <p:cNvSpPr>
                <a:spLocks noChangeAspect="1"/>
              </p:cNvSpPr>
              <p:nvPr/>
            </p:nvSpPr>
            <p:spPr>
              <a:xfrm flipH="1">
                <a:off x="8726573" y="2432985"/>
                <a:ext cx="1262119" cy="707983"/>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Rechteck 41"/>
              <p:cNvSpPr/>
              <p:nvPr/>
            </p:nvSpPr>
            <p:spPr>
              <a:xfrm>
                <a:off x="8731958" y="2619629"/>
                <a:ext cx="1256733" cy="323165"/>
              </a:xfrm>
              <a:prstGeom prst="rect">
                <a:avLst/>
              </a:prstGeom>
            </p:spPr>
            <p:txBody>
              <a:bodyPr wrap="square">
                <a:spAutoFit/>
              </a:bodyPr>
              <a:lstStyle/>
              <a:p>
                <a:pPr algn="ctr"/>
                <a:r>
                  <a:rPr lang="de-DE" sz="1500" b="1" dirty="0" err="1">
                    <a:solidFill>
                      <a:schemeClr val="accent6">
                        <a:lumMod val="50000"/>
                      </a:schemeClr>
                    </a:solidFill>
                  </a:rPr>
                  <a:t>Polarity</a:t>
                </a:r>
                <a:endParaRPr lang="de-DE" sz="1500" b="1" dirty="0">
                  <a:solidFill>
                    <a:schemeClr val="accent6">
                      <a:lumMod val="50000"/>
                    </a:schemeClr>
                  </a:solidFill>
                </a:endParaRPr>
              </a:p>
            </p:txBody>
          </p:sp>
        </p:grpSp>
        <p:grpSp>
          <p:nvGrpSpPr>
            <p:cNvPr id="3" name="Gruppieren 2"/>
            <p:cNvGrpSpPr/>
            <p:nvPr/>
          </p:nvGrpSpPr>
          <p:grpSpPr>
            <a:xfrm>
              <a:off x="9730425" y="1961184"/>
              <a:ext cx="1262119" cy="707983"/>
              <a:chOff x="9730425" y="1856921"/>
              <a:chExt cx="1262119" cy="707983"/>
            </a:xfrm>
          </p:grpSpPr>
          <p:sp>
            <p:nvSpPr>
              <p:cNvPr id="43" name="Ellipse 42"/>
              <p:cNvSpPr>
                <a:spLocks noChangeAspect="1"/>
              </p:cNvSpPr>
              <p:nvPr/>
            </p:nvSpPr>
            <p:spPr>
              <a:xfrm flipH="1">
                <a:off x="9730425" y="1856921"/>
                <a:ext cx="1262119" cy="707983"/>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Rechteck 43"/>
              <p:cNvSpPr/>
              <p:nvPr/>
            </p:nvSpPr>
            <p:spPr>
              <a:xfrm>
                <a:off x="9735810" y="2043565"/>
                <a:ext cx="1256733" cy="323165"/>
              </a:xfrm>
              <a:prstGeom prst="rect">
                <a:avLst/>
              </a:prstGeom>
            </p:spPr>
            <p:txBody>
              <a:bodyPr wrap="square">
                <a:spAutoFit/>
              </a:bodyPr>
              <a:lstStyle/>
              <a:p>
                <a:pPr algn="ctr"/>
                <a:r>
                  <a:rPr lang="de-DE" sz="1500" b="1" dirty="0">
                    <a:solidFill>
                      <a:schemeClr val="accent6">
                        <a:lumMod val="50000"/>
                      </a:schemeClr>
                    </a:solidFill>
                  </a:rPr>
                  <a:t>Charge</a:t>
                </a:r>
              </a:p>
            </p:txBody>
          </p:sp>
        </p:grpSp>
        <p:sp>
          <p:nvSpPr>
            <p:cNvPr id="33" name="Ellipse 32"/>
            <p:cNvSpPr>
              <a:spLocks noChangeAspect="1"/>
            </p:cNvSpPr>
            <p:nvPr/>
          </p:nvSpPr>
          <p:spPr>
            <a:xfrm flipH="1">
              <a:off x="4947541" y="2208533"/>
              <a:ext cx="2732635" cy="2732635"/>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4" name="Grafik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928" y="2366548"/>
              <a:ext cx="1823666" cy="1440160"/>
            </a:xfrm>
            <a:prstGeom prst="rect">
              <a:avLst/>
            </a:prstGeom>
          </p:spPr>
        </p:pic>
        <p:sp>
          <p:nvSpPr>
            <p:cNvPr id="50" name="Rechteck 49"/>
            <p:cNvSpPr/>
            <p:nvPr/>
          </p:nvSpPr>
          <p:spPr>
            <a:xfrm>
              <a:off x="4943872" y="3873242"/>
              <a:ext cx="2736304" cy="707886"/>
            </a:xfrm>
            <a:prstGeom prst="rect">
              <a:avLst/>
            </a:prstGeom>
          </p:spPr>
          <p:txBody>
            <a:bodyPr wrap="square">
              <a:spAutoFit/>
            </a:bodyPr>
            <a:lstStyle/>
            <a:p>
              <a:pPr algn="ctr"/>
              <a:r>
                <a:rPr lang="de-DE" sz="2000" b="1" dirty="0" err="1">
                  <a:solidFill>
                    <a:schemeClr val="accent6">
                      <a:lumMod val="50000"/>
                    </a:schemeClr>
                  </a:solidFill>
                </a:rPr>
                <a:t>Improved</a:t>
              </a:r>
              <a:r>
                <a:rPr lang="de-DE" sz="2000" b="1" dirty="0">
                  <a:solidFill>
                    <a:schemeClr val="accent6">
                      <a:lumMod val="50000"/>
                    </a:schemeClr>
                  </a:solidFill>
                </a:rPr>
                <a:t> </a:t>
              </a:r>
              <a:r>
                <a:rPr lang="de-DE" sz="2000" b="1" dirty="0" err="1">
                  <a:solidFill>
                    <a:schemeClr val="accent6">
                      <a:lumMod val="50000"/>
                    </a:schemeClr>
                  </a:solidFill>
                </a:rPr>
                <a:t>chelator</a:t>
              </a:r>
              <a:r>
                <a:rPr lang="de-DE" sz="2000" b="1" dirty="0">
                  <a:solidFill>
                    <a:schemeClr val="accent6">
                      <a:lumMod val="50000"/>
                    </a:schemeClr>
                  </a:solidFill>
                </a:rPr>
                <a:t> design</a:t>
              </a:r>
            </a:p>
          </p:txBody>
        </p:sp>
      </p:grpSp>
    </p:spTree>
    <p:extLst>
      <p:ext uri="{BB962C8B-B14F-4D97-AF65-F5344CB8AC3E}">
        <p14:creationId xmlns:p14="http://schemas.microsoft.com/office/powerpoint/2010/main" val="1310131749"/>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linds(horizontal)">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3796" y="1052736"/>
            <a:ext cx="1624164"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B</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311493"/>
            <a:ext cx="3960440"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eyond</a:t>
            </a:r>
            <a:r>
              <a:rPr lang="en-US" sz="2400" b="1" dirty="0">
                <a:solidFill>
                  <a:srgbClr val="FFFFFF">
                    <a:lumMod val="90000"/>
                    <a:lumOff val="10000"/>
                  </a:srgbClr>
                </a:solidFill>
                <a:latin typeface="Century Gothic"/>
              </a:rPr>
              <a:t> Classical Labeling: </a:t>
            </a:r>
            <a:r>
              <a:rPr lang="en-US" sz="2400" b="1" dirty="0" err="1">
                <a:solidFill>
                  <a:srgbClr val="FFFFFF">
                    <a:lumMod val="90000"/>
                    <a:lumOff val="10000"/>
                  </a:srgbClr>
                </a:solidFill>
                <a:latin typeface="Century Gothic"/>
              </a:rPr>
              <a:t>Bioorthogonal</a:t>
            </a:r>
            <a:r>
              <a:rPr lang="en-US" sz="2400" b="1" dirty="0">
                <a:solidFill>
                  <a:srgbClr val="FFFFFF">
                    <a:lumMod val="90000"/>
                    <a:lumOff val="10000"/>
                  </a:srgbClr>
                </a:solidFill>
                <a:latin typeface="Century Gothic"/>
              </a:rPr>
              <a:t> Chemistry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Click reactions in biological systems</a:t>
            </a:r>
          </a:p>
          <a:p>
            <a:pPr defTabSz="228554"/>
            <a:r>
              <a:rPr lang="en-US" sz="900" dirty="0">
                <a:solidFill>
                  <a:srgbClr val="FFFFFF"/>
                </a:solidFill>
              </a:rPr>
              <a:t>Fast, selective, biocompatible</a:t>
            </a:r>
          </a:p>
          <a:p>
            <a:pPr defTabSz="228554"/>
            <a:r>
              <a:rPr lang="en-US" sz="900" dirty="0">
                <a:solidFill>
                  <a:srgbClr val="FFFFFF"/>
                </a:solidFill>
              </a:rPr>
              <a:t>Independent of biological background</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806" y="1057153"/>
            <a:ext cx="4752528" cy="4743838"/>
          </a:xfrm>
          <a:prstGeom prst="ellipse">
            <a:avLst/>
          </a:prstGeom>
          <a:ln w="38100" cap="rnd">
            <a:solidFill>
              <a:srgbClr val="0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feld 7"/>
          <p:cNvSpPr txBox="1"/>
          <p:nvPr/>
        </p:nvSpPr>
        <p:spPr>
          <a:xfrm>
            <a:off x="10023731" y="6155778"/>
            <a:ext cx="1445267" cy="307777"/>
          </a:xfrm>
          <a:prstGeom prst="rect">
            <a:avLst/>
          </a:prstGeom>
          <a:noFill/>
        </p:spPr>
        <p:txBody>
          <a:bodyPr wrap="none" rtlCol="0">
            <a:spAutoFit/>
          </a:bodyPr>
          <a:lstStyle/>
          <a:p>
            <a:pPr algn="r"/>
            <a:r>
              <a:rPr lang="de-DE" sz="1400" dirty="0"/>
              <a:t>Zhong </a:t>
            </a:r>
            <a:r>
              <a:rPr lang="de-DE" sz="1400" i="1" dirty="0"/>
              <a:t>et al.</a:t>
            </a:r>
            <a:r>
              <a:rPr lang="de-DE" sz="1400" dirty="0"/>
              <a:t> 2023</a:t>
            </a:r>
          </a:p>
        </p:txBody>
      </p:sp>
    </p:spTree>
    <p:extLst>
      <p:ext uri="{BB962C8B-B14F-4D97-AF65-F5344CB8AC3E}">
        <p14:creationId xmlns:p14="http://schemas.microsoft.com/office/powerpoint/2010/main" val="249726242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3796" y="1052736"/>
            <a:ext cx="1624164"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B</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311493"/>
            <a:ext cx="3960440" cy="1200329"/>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eyond</a:t>
            </a:r>
            <a:r>
              <a:rPr lang="en-US" sz="2400" b="1" dirty="0">
                <a:solidFill>
                  <a:srgbClr val="FFFFFF">
                    <a:lumMod val="90000"/>
                    <a:lumOff val="10000"/>
                  </a:srgbClr>
                </a:solidFill>
                <a:latin typeface="Century Gothic"/>
              </a:rPr>
              <a:t> Classical Labeling: </a:t>
            </a:r>
            <a:r>
              <a:rPr lang="en-US" sz="2400" b="1" dirty="0" err="1">
                <a:solidFill>
                  <a:srgbClr val="FFFFFF">
                    <a:lumMod val="90000"/>
                    <a:lumOff val="10000"/>
                  </a:srgbClr>
                </a:solidFill>
                <a:latin typeface="Century Gothic"/>
              </a:rPr>
              <a:t>Bioorthogonal</a:t>
            </a:r>
            <a:r>
              <a:rPr lang="en-US" sz="2400" b="1" dirty="0">
                <a:solidFill>
                  <a:srgbClr val="FFFFFF">
                    <a:lumMod val="90000"/>
                    <a:lumOff val="10000"/>
                  </a:srgbClr>
                </a:solidFill>
                <a:latin typeface="Century Gothic"/>
              </a:rPr>
              <a:t> Chemistry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Click reactions in biological systems</a:t>
            </a:r>
          </a:p>
          <a:p>
            <a:pPr defTabSz="228554"/>
            <a:r>
              <a:rPr lang="en-US" sz="900" dirty="0">
                <a:solidFill>
                  <a:srgbClr val="FFFFFF"/>
                </a:solidFill>
              </a:rPr>
              <a:t>Fast, selective, biocompatible</a:t>
            </a:r>
          </a:p>
          <a:p>
            <a:pPr defTabSz="228554"/>
            <a:r>
              <a:rPr lang="en-US" sz="900" dirty="0">
                <a:solidFill>
                  <a:srgbClr val="FFFFFF"/>
                </a:solidFill>
              </a:rPr>
              <a:t>Independent of biological background</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sp>
        <p:nvSpPr>
          <p:cNvPr id="8" name="Textfeld 7"/>
          <p:cNvSpPr txBox="1"/>
          <p:nvPr/>
        </p:nvSpPr>
        <p:spPr>
          <a:xfrm>
            <a:off x="10023731" y="6155778"/>
            <a:ext cx="1445267" cy="307777"/>
          </a:xfrm>
          <a:prstGeom prst="rect">
            <a:avLst/>
          </a:prstGeom>
          <a:noFill/>
        </p:spPr>
        <p:txBody>
          <a:bodyPr wrap="none" rtlCol="0">
            <a:spAutoFit/>
          </a:bodyPr>
          <a:lstStyle/>
          <a:p>
            <a:pPr algn="r"/>
            <a:r>
              <a:rPr lang="de-DE" sz="1400" dirty="0"/>
              <a:t>Zhong </a:t>
            </a:r>
            <a:r>
              <a:rPr lang="de-DE" sz="1400" i="1" dirty="0"/>
              <a:t>et al.</a:t>
            </a:r>
            <a:r>
              <a:rPr lang="de-DE" sz="1400" dirty="0"/>
              <a:t> 2023</a:t>
            </a:r>
          </a:p>
        </p:txBody>
      </p:sp>
      <p:grpSp>
        <p:nvGrpSpPr>
          <p:cNvPr id="6" name="Gruppieren 5"/>
          <p:cNvGrpSpPr>
            <a:grpSpLocks noChangeAspect="1"/>
          </p:cNvGrpSpPr>
          <p:nvPr/>
        </p:nvGrpSpPr>
        <p:grpSpPr>
          <a:xfrm>
            <a:off x="5255941" y="824435"/>
            <a:ext cx="6050035" cy="1740469"/>
            <a:chOff x="3982344" y="3890172"/>
            <a:chExt cx="7658272" cy="2203124"/>
          </a:xfrm>
        </p:grpSpPr>
        <p:sp>
          <p:nvSpPr>
            <p:cNvPr id="5" name="Rechteck 4"/>
            <p:cNvSpPr/>
            <p:nvPr/>
          </p:nvSpPr>
          <p:spPr>
            <a:xfrm>
              <a:off x="3982344" y="3890172"/>
              <a:ext cx="7658272" cy="2203124"/>
            </a:xfrm>
            <a:prstGeom prst="rect">
              <a:avLst/>
            </a:prstGeom>
            <a:solidFill>
              <a:schemeClr val="tx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2477" r="3528" b="60329"/>
            <a:stretch/>
          </p:blipFill>
          <p:spPr>
            <a:xfrm>
              <a:off x="4039244" y="4013571"/>
              <a:ext cx="7535714" cy="2016225"/>
            </a:xfrm>
            <a:prstGeom prst="rect">
              <a:avLst/>
            </a:prstGeom>
          </p:spPr>
        </p:pic>
      </p:grpSp>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2477" t="44556" r="148" b="-10"/>
          <a:stretch/>
        </p:blipFill>
        <p:spPr>
          <a:xfrm>
            <a:off x="3719737" y="3326096"/>
            <a:ext cx="7586240" cy="2738982"/>
          </a:xfrm>
          <a:prstGeom prst="rect">
            <a:avLst/>
          </a:prstGeom>
          <a:ln w="38100">
            <a:solidFill>
              <a:srgbClr val="000000"/>
            </a:solidFill>
          </a:ln>
        </p:spPr>
      </p:pic>
      <p:sp>
        <p:nvSpPr>
          <p:cNvPr id="7" name="Rechteck 6"/>
          <p:cNvSpPr/>
          <p:nvPr/>
        </p:nvSpPr>
        <p:spPr>
          <a:xfrm>
            <a:off x="3738786" y="4271888"/>
            <a:ext cx="3221310" cy="885304"/>
          </a:xfrm>
          <a:prstGeom prst="rect">
            <a:avLst/>
          </a:prstGeom>
          <a:solidFill>
            <a:schemeClr val="bg2">
              <a:alpha val="6000"/>
            </a:scheme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rechts 15"/>
          <p:cNvSpPr/>
          <p:nvPr/>
        </p:nvSpPr>
        <p:spPr>
          <a:xfrm rot="5400000">
            <a:off x="7965820" y="2691554"/>
            <a:ext cx="610651" cy="501367"/>
          </a:xfrm>
          <a:prstGeom prst="rightArrow">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8390393"/>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127448" y="1052736"/>
            <a:ext cx="851516"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I</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EDDA Reaction</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646331"/>
          </a:xfrm>
          <a:prstGeom prst="rect">
            <a:avLst/>
          </a:prstGeom>
          <a:noFill/>
        </p:spPr>
        <p:txBody>
          <a:bodyPr wrap="square" rtlCol="0">
            <a:spAutoFit/>
          </a:bodyPr>
          <a:lstStyle/>
          <a:p>
            <a:pPr defTabSz="228554"/>
            <a:r>
              <a:rPr lang="en-US" sz="900" dirty="0">
                <a:solidFill>
                  <a:srgbClr val="FFFFFF"/>
                </a:solidFill>
              </a:rPr>
              <a:t>Tetrazine–trans-cyclooctene ligation</a:t>
            </a:r>
          </a:p>
          <a:p>
            <a:pPr defTabSz="228554"/>
            <a:r>
              <a:rPr lang="en-US" sz="900" dirty="0">
                <a:solidFill>
                  <a:srgbClr val="FFFFFF"/>
                </a:solidFill>
              </a:rPr>
              <a:t>Extremely fast kinetics</a:t>
            </a:r>
          </a:p>
          <a:p>
            <a:pPr defTabSz="228554"/>
            <a:r>
              <a:rPr lang="en-US" sz="900" dirty="0">
                <a:solidFill>
                  <a:srgbClr val="FFFFFF"/>
                </a:solidFill>
              </a:rPr>
              <a:t>High selectivity in vivo</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sp>
        <p:nvSpPr>
          <p:cNvPr id="7" name="Textfeld 6"/>
          <p:cNvSpPr txBox="1"/>
          <p:nvPr/>
        </p:nvSpPr>
        <p:spPr>
          <a:xfrm>
            <a:off x="9869714" y="6155778"/>
            <a:ext cx="1599284" cy="307777"/>
          </a:xfrm>
          <a:prstGeom prst="rect">
            <a:avLst/>
          </a:prstGeom>
          <a:noFill/>
        </p:spPr>
        <p:txBody>
          <a:bodyPr wrap="none" rtlCol="0">
            <a:spAutoFit/>
          </a:bodyPr>
          <a:lstStyle/>
          <a:p>
            <a:pPr algn="r"/>
            <a:r>
              <a:rPr lang="de-DE" sz="1400" dirty="0" err="1"/>
              <a:t>Adhikari</a:t>
            </a:r>
            <a:r>
              <a:rPr lang="de-DE" sz="1400" dirty="0"/>
              <a:t> </a:t>
            </a:r>
            <a:r>
              <a:rPr lang="de-DE" sz="1400" i="1" dirty="0"/>
              <a:t>et al.</a:t>
            </a:r>
            <a:r>
              <a:rPr lang="de-DE" sz="1400" dirty="0"/>
              <a:t> </a:t>
            </a:r>
            <a:r>
              <a:rPr lang="de-DE" sz="1400"/>
              <a:t>2024</a:t>
            </a:r>
            <a:endParaRPr lang="de-DE" sz="1400" dirty="0"/>
          </a:p>
        </p:txBody>
      </p:sp>
      <p:graphicFrame>
        <p:nvGraphicFramePr>
          <p:cNvPr id="5" name="Objekt 4">
            <a:extLst>
              <a:ext uri="{FF2B5EF4-FFF2-40B4-BE49-F238E27FC236}">
                <a16:creationId xmlns:a16="http://schemas.microsoft.com/office/drawing/2014/main" id="{22DC0F79-97C5-46B0-A4ED-B495A0F9339D}"/>
              </a:ext>
            </a:extLst>
          </p:cNvPr>
          <p:cNvGraphicFramePr>
            <a:graphicFrameLocks noChangeAspect="1"/>
          </p:cNvGraphicFramePr>
          <p:nvPr>
            <p:extLst>
              <p:ext uri="{D42A27DB-BD31-4B8C-83A1-F6EECF244321}">
                <p14:modId xmlns:p14="http://schemas.microsoft.com/office/powerpoint/2010/main" val="3345163671"/>
              </p:ext>
            </p:extLst>
          </p:nvPr>
        </p:nvGraphicFramePr>
        <p:xfrm>
          <a:off x="4655840" y="1772816"/>
          <a:ext cx="6222514" cy="3269485"/>
        </p:xfrm>
        <a:graphic>
          <a:graphicData uri="http://schemas.openxmlformats.org/presentationml/2006/ole">
            <mc:AlternateContent xmlns:mc="http://schemas.openxmlformats.org/markup-compatibility/2006">
              <mc:Choice xmlns:v="urn:schemas-microsoft-com:vml" Requires="v">
                <p:oleObj name="CS ChemDraw 64-bit Drawing" r:id="rId4" imgW="5743332" imgH="3017111" progId="ChemDraw_x64.Document.6.0">
                  <p:embed/>
                </p:oleObj>
              </mc:Choice>
              <mc:Fallback>
                <p:oleObj name="CS ChemDraw 64-bit Drawing" r:id="rId4" imgW="5743332" imgH="3017111" progId="ChemDraw_x64.Document.6.0">
                  <p:embed/>
                  <p:pic>
                    <p:nvPicPr>
                      <p:cNvPr id="0" name=""/>
                      <p:cNvPicPr/>
                      <p:nvPr/>
                    </p:nvPicPr>
                    <p:blipFill>
                      <a:blip r:embed="rId5"/>
                      <a:stretch>
                        <a:fillRect/>
                      </a:stretch>
                    </p:blipFill>
                    <p:spPr>
                      <a:xfrm>
                        <a:off x="4655840" y="1772816"/>
                        <a:ext cx="6222514" cy="3269485"/>
                      </a:xfrm>
                      <a:prstGeom prst="rect">
                        <a:avLst/>
                      </a:prstGeom>
                    </p:spPr>
                  </p:pic>
                </p:oleObj>
              </mc:Fallback>
            </mc:AlternateContent>
          </a:graphicData>
        </a:graphic>
      </p:graphicFrame>
    </p:spTree>
    <p:extLst>
      <p:ext uri="{BB962C8B-B14F-4D97-AF65-F5344CB8AC3E}">
        <p14:creationId xmlns:p14="http://schemas.microsoft.com/office/powerpoint/2010/main" val="2885024427"/>
      </p:ext>
    </p:extLst>
  </p:cSld>
  <p:clrMapOvr>
    <a:overrideClrMapping bg1="dk1" tx1="lt1" bg2="dk2" tx2="lt2" accent1="accent1" accent2="accent2" accent3="accent3" accent4="accent4" accent5="accent5" accent6="accent6" hlink="hlink" folHlink="folHlink"/>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055440" y="1046082"/>
            <a:ext cx="155202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P</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retargeting Concept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784830"/>
          </a:xfrm>
          <a:prstGeom prst="rect">
            <a:avLst/>
          </a:prstGeom>
          <a:noFill/>
        </p:spPr>
        <p:txBody>
          <a:bodyPr wrap="square" rtlCol="0">
            <a:spAutoFit/>
          </a:bodyPr>
          <a:lstStyle/>
          <a:p>
            <a:pPr defTabSz="228554"/>
            <a:r>
              <a:rPr lang="en-US" sz="900" dirty="0">
                <a:solidFill>
                  <a:srgbClr val="FFFFFF"/>
                </a:solidFill>
              </a:rPr>
              <a:t>Step 1: Inject targeting vector</a:t>
            </a:r>
          </a:p>
          <a:p>
            <a:pPr defTabSz="228554"/>
            <a:r>
              <a:rPr lang="en-US" sz="900" dirty="0">
                <a:solidFill>
                  <a:srgbClr val="FFFFFF"/>
                </a:solidFill>
              </a:rPr>
              <a:t>Step 2: Clearance from background</a:t>
            </a:r>
          </a:p>
          <a:p>
            <a:pPr defTabSz="228554"/>
            <a:r>
              <a:rPr lang="en-US" sz="900" dirty="0">
                <a:solidFill>
                  <a:srgbClr val="FFFFFF"/>
                </a:solidFill>
              </a:rPr>
              <a:t>Step 3: Inject radiolabeled small molecule</a:t>
            </a:r>
          </a:p>
          <a:p>
            <a:pPr defTabSz="228554"/>
            <a:r>
              <a:rPr lang="en-US" sz="900" dirty="0">
                <a:solidFill>
                  <a:srgbClr val="FFFFFF"/>
                </a:solidFill>
              </a:rPr>
              <a:t>Click reaction at target site</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4614" t="1258" r="1299" b="46140"/>
          <a:stretch/>
        </p:blipFill>
        <p:spPr>
          <a:xfrm>
            <a:off x="4799856" y="1624292"/>
            <a:ext cx="6449464" cy="4403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feld 6"/>
          <p:cNvSpPr txBox="1"/>
          <p:nvPr/>
        </p:nvSpPr>
        <p:spPr>
          <a:xfrm>
            <a:off x="9687420" y="6155778"/>
            <a:ext cx="1781578" cy="307777"/>
          </a:xfrm>
          <a:prstGeom prst="rect">
            <a:avLst/>
          </a:prstGeom>
          <a:noFill/>
        </p:spPr>
        <p:txBody>
          <a:bodyPr wrap="none" rtlCol="0">
            <a:spAutoFit/>
          </a:bodyPr>
          <a:lstStyle/>
          <a:p>
            <a:pPr algn="r"/>
            <a:r>
              <a:rPr lang="de-DE" sz="1400" dirty="0"/>
              <a:t>Verhoeven </a:t>
            </a:r>
            <a:r>
              <a:rPr lang="de-DE" sz="1400" i="1" dirty="0"/>
              <a:t>et al.</a:t>
            </a:r>
            <a:r>
              <a:rPr lang="de-DE" sz="1400" dirty="0"/>
              <a:t> 2019</a:t>
            </a:r>
          </a:p>
        </p:txBody>
      </p:sp>
      <p:pic>
        <p:nvPicPr>
          <p:cNvPr id="8" name="Grafik 7">
            <a:extLst>
              <a:ext uri="{FF2B5EF4-FFF2-40B4-BE49-F238E27FC236}">
                <a16:creationId xmlns:a16="http://schemas.microsoft.com/office/drawing/2014/main" id="{295514A3-E938-4F77-B241-1D1E5DD35B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7353" y="3847661"/>
            <a:ext cx="163500" cy="163500"/>
          </a:xfrm>
          <a:prstGeom prst="rect">
            <a:avLst/>
          </a:prstGeom>
        </p:spPr>
      </p:pic>
      <p:pic>
        <p:nvPicPr>
          <p:cNvPr id="9" name="Grafik 8">
            <a:extLst>
              <a:ext uri="{FF2B5EF4-FFF2-40B4-BE49-F238E27FC236}">
                <a16:creationId xmlns:a16="http://schemas.microsoft.com/office/drawing/2014/main" id="{23992787-E81D-43AC-A23D-F7684C3F22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4553" y="2518733"/>
            <a:ext cx="163500" cy="163500"/>
          </a:xfrm>
          <a:prstGeom prst="rect">
            <a:avLst/>
          </a:prstGeom>
        </p:spPr>
      </p:pic>
      <p:pic>
        <p:nvPicPr>
          <p:cNvPr id="10" name="Grafik 9">
            <a:extLst>
              <a:ext uri="{FF2B5EF4-FFF2-40B4-BE49-F238E27FC236}">
                <a16:creationId xmlns:a16="http://schemas.microsoft.com/office/drawing/2014/main" id="{375022F0-1A89-408C-9D0A-54C29B58C4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9417" y="5243645"/>
            <a:ext cx="163500" cy="163500"/>
          </a:xfrm>
          <a:prstGeom prst="rect">
            <a:avLst/>
          </a:prstGeom>
        </p:spPr>
      </p:pic>
      <p:pic>
        <p:nvPicPr>
          <p:cNvPr id="11" name="Grafik 10">
            <a:extLst>
              <a:ext uri="{FF2B5EF4-FFF2-40B4-BE49-F238E27FC236}">
                <a16:creationId xmlns:a16="http://schemas.microsoft.com/office/drawing/2014/main" id="{AD939ED3-A5C6-4E6E-8C8B-424F545704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56281" y="5231453"/>
            <a:ext cx="163500" cy="163500"/>
          </a:xfrm>
          <a:prstGeom prst="rect">
            <a:avLst/>
          </a:prstGeom>
        </p:spPr>
      </p:pic>
      <p:pic>
        <p:nvPicPr>
          <p:cNvPr id="12" name="Grafik 11">
            <a:extLst>
              <a:ext uri="{FF2B5EF4-FFF2-40B4-BE49-F238E27FC236}">
                <a16:creationId xmlns:a16="http://schemas.microsoft.com/office/drawing/2014/main" id="{1108DAB8-D454-4460-8BE0-0C348DF92D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0377" y="4877885"/>
            <a:ext cx="163500" cy="163500"/>
          </a:xfrm>
          <a:prstGeom prst="rect">
            <a:avLst/>
          </a:prstGeom>
        </p:spPr>
      </p:pic>
      <p:pic>
        <p:nvPicPr>
          <p:cNvPr id="13" name="Grafik 12">
            <a:extLst>
              <a:ext uri="{FF2B5EF4-FFF2-40B4-BE49-F238E27FC236}">
                <a16:creationId xmlns:a16="http://schemas.microsoft.com/office/drawing/2014/main" id="{AC0BE8F8-D294-438B-A431-54B79486BF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55113" y="4908365"/>
            <a:ext cx="163500" cy="163500"/>
          </a:xfrm>
          <a:prstGeom prst="rect">
            <a:avLst/>
          </a:prstGeom>
        </p:spPr>
      </p:pic>
      <p:pic>
        <p:nvPicPr>
          <p:cNvPr id="14" name="Grafik 13">
            <a:extLst>
              <a:ext uri="{FF2B5EF4-FFF2-40B4-BE49-F238E27FC236}">
                <a16:creationId xmlns:a16="http://schemas.microsoft.com/office/drawing/2014/main" id="{CC08EE99-EC0A-4E2F-BE09-50A625D903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7017" y="4847405"/>
            <a:ext cx="163500" cy="163500"/>
          </a:xfrm>
          <a:prstGeom prst="rect">
            <a:avLst/>
          </a:prstGeom>
        </p:spPr>
      </p:pic>
      <p:pic>
        <p:nvPicPr>
          <p:cNvPr id="15" name="Grafik 14">
            <a:extLst>
              <a:ext uri="{FF2B5EF4-FFF2-40B4-BE49-F238E27FC236}">
                <a16:creationId xmlns:a16="http://schemas.microsoft.com/office/drawing/2014/main" id="{A6A591E2-B929-413F-974B-CABB668455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2777" y="5225357"/>
            <a:ext cx="163500" cy="163500"/>
          </a:xfrm>
          <a:prstGeom prst="rect">
            <a:avLst/>
          </a:prstGeom>
        </p:spPr>
      </p:pic>
      <p:pic>
        <p:nvPicPr>
          <p:cNvPr id="16" name="Grafik 15">
            <a:extLst>
              <a:ext uri="{FF2B5EF4-FFF2-40B4-BE49-F238E27FC236}">
                <a16:creationId xmlns:a16="http://schemas.microsoft.com/office/drawing/2014/main" id="{E91577EC-DD8F-4628-8931-52DB1CEB5B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2233" y="4957133"/>
            <a:ext cx="163500" cy="163500"/>
          </a:xfrm>
          <a:prstGeom prst="rect">
            <a:avLst/>
          </a:prstGeom>
        </p:spPr>
      </p:pic>
      <p:pic>
        <p:nvPicPr>
          <p:cNvPr id="17" name="Grafik 16">
            <a:extLst>
              <a:ext uri="{FF2B5EF4-FFF2-40B4-BE49-F238E27FC236}">
                <a16:creationId xmlns:a16="http://schemas.microsoft.com/office/drawing/2014/main" id="{42013D5D-E07A-4253-A911-C86F6431A5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96361" y="2610173"/>
            <a:ext cx="163500" cy="163500"/>
          </a:xfrm>
          <a:prstGeom prst="rect">
            <a:avLst/>
          </a:prstGeom>
        </p:spPr>
      </p:pic>
      <p:pic>
        <p:nvPicPr>
          <p:cNvPr id="18" name="Grafik 17">
            <a:extLst>
              <a:ext uri="{FF2B5EF4-FFF2-40B4-BE49-F238E27FC236}">
                <a16:creationId xmlns:a16="http://schemas.microsoft.com/office/drawing/2014/main" id="{C1DD7AEE-50FC-41D7-868C-BACEE4FEB1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9033" y="4146365"/>
            <a:ext cx="163500" cy="163500"/>
          </a:xfrm>
          <a:prstGeom prst="rect">
            <a:avLst/>
          </a:prstGeom>
        </p:spPr>
      </p:pic>
    </p:spTree>
    <p:extLst>
      <p:ext uri="{BB962C8B-B14F-4D97-AF65-F5344CB8AC3E}">
        <p14:creationId xmlns:p14="http://schemas.microsoft.com/office/powerpoint/2010/main" val="2004677483"/>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890330" y="1046082"/>
            <a:ext cx="171713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dvantages</a:t>
            </a:r>
            <a:r>
              <a:rPr lang="en-US" sz="2400" b="1" dirty="0">
                <a:solidFill>
                  <a:srgbClr val="FFFFFF">
                    <a:lumMod val="90000"/>
                    <a:lumOff val="10000"/>
                  </a:srgbClr>
                </a:solidFill>
                <a:latin typeface="Century Gothic"/>
              </a:rPr>
              <a:t> of </a:t>
            </a:r>
            <a:r>
              <a:rPr lang="en-US" sz="2400" b="1" dirty="0" err="1">
                <a:solidFill>
                  <a:srgbClr val="FFFFFF">
                    <a:lumMod val="90000"/>
                    <a:lumOff val="10000"/>
                  </a:srgbClr>
                </a:solidFill>
                <a:latin typeface="Century Gothic"/>
              </a:rPr>
              <a:t>Pretargeting</a:t>
            </a:r>
            <a:endParaRPr lang="en-US" sz="2400" b="1" dirty="0">
              <a:solidFill>
                <a:srgbClr val="FFFFFF">
                  <a:lumMod val="90000"/>
                  <a:lumOff val="10000"/>
                </a:srgbClr>
              </a:solidFill>
              <a:latin typeface="Century Gothic"/>
            </a:endParaRP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784830"/>
          </a:xfrm>
          <a:prstGeom prst="rect">
            <a:avLst/>
          </a:prstGeom>
          <a:noFill/>
        </p:spPr>
        <p:txBody>
          <a:bodyPr wrap="square" rtlCol="0">
            <a:spAutoFit/>
          </a:bodyPr>
          <a:lstStyle/>
          <a:p>
            <a:pPr defTabSz="228554"/>
            <a:r>
              <a:rPr lang="en-US" sz="900" dirty="0">
                <a:solidFill>
                  <a:srgbClr val="FFFFFF"/>
                </a:solidFill>
              </a:rPr>
              <a:t>Reduced radiation burden</a:t>
            </a:r>
          </a:p>
          <a:p>
            <a:pPr defTabSz="228554"/>
            <a:r>
              <a:rPr lang="en-US" sz="900" dirty="0">
                <a:solidFill>
                  <a:srgbClr val="FFFFFF"/>
                </a:solidFill>
              </a:rPr>
              <a:t>Improved contrast</a:t>
            </a:r>
          </a:p>
          <a:p>
            <a:pPr defTabSz="228554"/>
            <a:r>
              <a:rPr lang="en-US" sz="900" dirty="0">
                <a:solidFill>
                  <a:srgbClr val="FFFFFF"/>
                </a:solidFill>
              </a:rPr>
              <a:t>Lower radiolysis risk</a:t>
            </a:r>
          </a:p>
          <a:p>
            <a:pPr defTabSz="228554"/>
            <a:r>
              <a:rPr lang="en-US" sz="900" dirty="0">
                <a:solidFill>
                  <a:srgbClr val="FFFFFF"/>
                </a:solidFill>
              </a:rPr>
              <a:t>Enables short-lived radionuclides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6253" y="1700808"/>
            <a:ext cx="6615174" cy="4320480"/>
          </a:xfrm>
          <a:prstGeom prst="rect">
            <a:avLst/>
          </a:prstGeom>
          <a:ln w="38100">
            <a:solidFill>
              <a:srgbClr val="000000"/>
            </a:solidFill>
          </a:ln>
        </p:spPr>
      </p:pic>
      <p:sp>
        <p:nvSpPr>
          <p:cNvPr id="7" name="Textfeld 6"/>
          <p:cNvSpPr txBox="1"/>
          <p:nvPr/>
        </p:nvSpPr>
        <p:spPr>
          <a:xfrm>
            <a:off x="10667176" y="6155778"/>
            <a:ext cx="801822" cy="307777"/>
          </a:xfrm>
          <a:prstGeom prst="rect">
            <a:avLst/>
          </a:prstGeom>
          <a:noFill/>
        </p:spPr>
        <p:txBody>
          <a:bodyPr wrap="none" rtlCol="0">
            <a:spAutoFit/>
          </a:bodyPr>
          <a:lstStyle/>
          <a:p>
            <a:pPr algn="r"/>
            <a:r>
              <a:rPr lang="de-DE" sz="1400" dirty="0"/>
              <a:t>Liu 2018</a:t>
            </a:r>
          </a:p>
        </p:txBody>
      </p:sp>
      <p:grpSp>
        <p:nvGrpSpPr>
          <p:cNvPr id="8" name="Gruppieren 7"/>
          <p:cNvGrpSpPr/>
          <p:nvPr/>
        </p:nvGrpSpPr>
        <p:grpSpPr>
          <a:xfrm>
            <a:off x="7982795" y="3212976"/>
            <a:ext cx="2756811" cy="733259"/>
            <a:chOff x="7982795" y="3258450"/>
            <a:chExt cx="2756811" cy="733259"/>
          </a:xfrm>
        </p:grpSpPr>
        <p:sp>
          <p:nvSpPr>
            <p:cNvPr id="10" name="Pfeil nach unten 9"/>
            <p:cNvSpPr/>
            <p:nvPr/>
          </p:nvSpPr>
          <p:spPr>
            <a:xfrm flipV="1">
              <a:off x="7982795" y="3258450"/>
              <a:ext cx="288032" cy="648000"/>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8193066" y="3345378"/>
              <a:ext cx="2546540" cy="646331"/>
            </a:xfrm>
            <a:prstGeom prst="rect">
              <a:avLst/>
            </a:prstGeom>
            <a:noFill/>
          </p:spPr>
          <p:txBody>
            <a:bodyPr wrap="square" rtlCol="0">
              <a:spAutoFit/>
            </a:bodyPr>
            <a:lstStyle/>
            <a:p>
              <a:r>
                <a:rPr lang="de-DE" b="1" dirty="0">
                  <a:solidFill>
                    <a:schemeClr val="bg2"/>
                  </a:solidFill>
                </a:rPr>
                <a:t>Rapid </a:t>
              </a:r>
              <a:r>
                <a:rPr lang="de-DE" b="1" dirty="0" err="1">
                  <a:solidFill>
                    <a:schemeClr val="bg2"/>
                  </a:solidFill>
                </a:rPr>
                <a:t>radioactivity</a:t>
              </a:r>
              <a:r>
                <a:rPr lang="de-DE" b="1" dirty="0">
                  <a:solidFill>
                    <a:schemeClr val="bg2"/>
                  </a:solidFill>
                </a:rPr>
                <a:t> </a:t>
              </a:r>
              <a:r>
                <a:rPr lang="de-DE" b="1" dirty="0" err="1">
                  <a:solidFill>
                    <a:schemeClr val="bg2"/>
                  </a:solidFill>
                </a:rPr>
                <a:t>accumulation</a:t>
              </a:r>
              <a:r>
                <a:rPr lang="de-DE" b="1" dirty="0">
                  <a:solidFill>
                    <a:schemeClr val="bg2"/>
                  </a:solidFill>
                </a:rPr>
                <a:t> in </a:t>
              </a:r>
              <a:r>
                <a:rPr lang="de-DE" b="1" dirty="0" err="1">
                  <a:solidFill>
                    <a:schemeClr val="bg2"/>
                  </a:solidFill>
                </a:rPr>
                <a:t>tumor</a:t>
              </a:r>
              <a:endParaRPr lang="de-DE" b="1" dirty="0">
                <a:solidFill>
                  <a:schemeClr val="bg2"/>
                </a:solidFill>
              </a:endParaRPr>
            </a:p>
          </p:txBody>
        </p:sp>
      </p:grpSp>
      <p:grpSp>
        <p:nvGrpSpPr>
          <p:cNvPr id="13" name="Gruppieren 12"/>
          <p:cNvGrpSpPr/>
          <p:nvPr/>
        </p:nvGrpSpPr>
        <p:grpSpPr>
          <a:xfrm>
            <a:off x="7875693" y="4221088"/>
            <a:ext cx="3476891" cy="929185"/>
            <a:chOff x="7982795" y="3345378"/>
            <a:chExt cx="3476891" cy="929185"/>
          </a:xfrm>
        </p:grpSpPr>
        <p:sp>
          <p:nvSpPr>
            <p:cNvPr id="14" name="Pfeil nach unten 13"/>
            <p:cNvSpPr/>
            <p:nvPr/>
          </p:nvSpPr>
          <p:spPr>
            <a:xfrm>
              <a:off x="7982795" y="3446563"/>
              <a:ext cx="288032" cy="828000"/>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8193066" y="3345378"/>
              <a:ext cx="3266620" cy="646331"/>
            </a:xfrm>
            <a:prstGeom prst="rect">
              <a:avLst/>
            </a:prstGeom>
            <a:noFill/>
          </p:spPr>
          <p:txBody>
            <a:bodyPr wrap="square" rtlCol="0">
              <a:spAutoFit/>
            </a:bodyPr>
            <a:lstStyle/>
            <a:p>
              <a:r>
                <a:rPr lang="de-DE" b="1" dirty="0">
                  <a:solidFill>
                    <a:schemeClr val="bg2"/>
                  </a:solidFill>
                </a:rPr>
                <a:t>Rapid </a:t>
              </a:r>
              <a:r>
                <a:rPr lang="de-DE" b="1" dirty="0" err="1">
                  <a:solidFill>
                    <a:schemeClr val="bg2"/>
                  </a:solidFill>
                </a:rPr>
                <a:t>radioactivity</a:t>
              </a:r>
              <a:r>
                <a:rPr lang="de-DE" b="1" dirty="0">
                  <a:solidFill>
                    <a:schemeClr val="bg2"/>
                  </a:solidFill>
                </a:rPr>
                <a:t> </a:t>
              </a:r>
              <a:r>
                <a:rPr lang="de-DE" b="1" dirty="0" err="1">
                  <a:solidFill>
                    <a:schemeClr val="bg2"/>
                  </a:solidFill>
                </a:rPr>
                <a:t>clearance</a:t>
              </a:r>
              <a:r>
                <a:rPr lang="de-DE" b="1" dirty="0">
                  <a:solidFill>
                    <a:schemeClr val="bg2"/>
                  </a:solidFill>
                </a:rPr>
                <a:t> </a:t>
              </a:r>
              <a:r>
                <a:rPr lang="de-DE" b="1" dirty="0" err="1">
                  <a:solidFill>
                    <a:schemeClr val="bg2"/>
                  </a:solidFill>
                </a:rPr>
                <a:t>from</a:t>
              </a:r>
              <a:r>
                <a:rPr lang="de-DE" b="1" dirty="0">
                  <a:solidFill>
                    <a:schemeClr val="bg2"/>
                  </a:solidFill>
                </a:rPr>
                <a:t> </a:t>
              </a:r>
              <a:r>
                <a:rPr lang="de-DE" b="1" dirty="0" err="1">
                  <a:solidFill>
                    <a:schemeClr val="bg2"/>
                  </a:solidFill>
                </a:rPr>
                <a:t>circulation</a:t>
              </a:r>
              <a:endParaRPr lang="de-DE" b="1" dirty="0">
                <a:solidFill>
                  <a:schemeClr val="bg2"/>
                </a:solidFill>
              </a:endParaRPr>
            </a:p>
          </p:txBody>
        </p:sp>
      </p:grpSp>
    </p:spTree>
    <p:extLst>
      <p:ext uri="{BB962C8B-B14F-4D97-AF65-F5344CB8AC3E}">
        <p14:creationId xmlns:p14="http://schemas.microsoft.com/office/powerpoint/2010/main" val="2298718890"/>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055440" y="1046082"/>
            <a:ext cx="155202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P</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retargeting in Therapy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646331"/>
          </a:xfrm>
          <a:prstGeom prst="rect">
            <a:avLst/>
          </a:prstGeom>
          <a:noFill/>
        </p:spPr>
        <p:txBody>
          <a:bodyPr wrap="square" rtlCol="0">
            <a:spAutoFit/>
          </a:bodyPr>
          <a:lstStyle/>
          <a:p>
            <a:pPr defTabSz="228554"/>
            <a:r>
              <a:rPr lang="en-US" sz="900" dirty="0">
                <a:solidFill>
                  <a:srgbClr val="FFFFFF"/>
                </a:solidFill>
              </a:rPr>
              <a:t>Higher therapeutic index</a:t>
            </a:r>
          </a:p>
          <a:p>
            <a:pPr defTabSz="228554"/>
            <a:r>
              <a:rPr lang="en-US" sz="900" dirty="0">
                <a:solidFill>
                  <a:srgbClr val="FFFFFF"/>
                </a:solidFill>
              </a:rPr>
              <a:t>Potential for α-emitters</a:t>
            </a:r>
          </a:p>
          <a:p>
            <a:pPr defTabSz="228554"/>
            <a:r>
              <a:rPr lang="en-US" sz="900" dirty="0">
                <a:solidFill>
                  <a:srgbClr val="FFFFFF"/>
                </a:solidFill>
              </a:rPr>
              <a:t>Still under clinical development</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sp>
        <p:nvSpPr>
          <p:cNvPr id="10" name="Textfeld 9"/>
          <p:cNvSpPr txBox="1"/>
          <p:nvPr/>
        </p:nvSpPr>
        <p:spPr>
          <a:xfrm>
            <a:off x="9687420" y="6155778"/>
            <a:ext cx="1781578" cy="307777"/>
          </a:xfrm>
          <a:prstGeom prst="rect">
            <a:avLst/>
          </a:prstGeom>
          <a:noFill/>
        </p:spPr>
        <p:txBody>
          <a:bodyPr wrap="none" rtlCol="0">
            <a:spAutoFit/>
          </a:bodyPr>
          <a:lstStyle/>
          <a:p>
            <a:pPr algn="r"/>
            <a:r>
              <a:rPr lang="de-DE" sz="1400" dirty="0"/>
              <a:t>Houghton </a:t>
            </a:r>
            <a:r>
              <a:rPr lang="de-DE" sz="1400" i="1" dirty="0"/>
              <a:t>et al.</a:t>
            </a:r>
            <a:r>
              <a:rPr lang="de-DE" sz="1400" dirty="0"/>
              <a:t> 2017</a:t>
            </a:r>
          </a:p>
        </p:txBody>
      </p:sp>
      <p:grpSp>
        <p:nvGrpSpPr>
          <p:cNvPr id="7" name="Gruppieren 6"/>
          <p:cNvGrpSpPr>
            <a:grpSpLocks noChangeAspect="1"/>
          </p:cNvGrpSpPr>
          <p:nvPr/>
        </p:nvGrpSpPr>
        <p:grpSpPr>
          <a:xfrm>
            <a:off x="5133033" y="1702046"/>
            <a:ext cx="6073715" cy="3024336"/>
            <a:chOff x="6074534" y="2492896"/>
            <a:chExt cx="5206041" cy="2592288"/>
          </a:xfrm>
        </p:grpSpPr>
        <p:sp>
          <p:nvSpPr>
            <p:cNvPr id="6" name="Rechteck 5"/>
            <p:cNvSpPr/>
            <p:nvPr/>
          </p:nvSpPr>
          <p:spPr>
            <a:xfrm>
              <a:off x="6074534" y="2492896"/>
              <a:ext cx="5206041" cy="2592288"/>
            </a:xfrm>
            <a:prstGeom prst="rect">
              <a:avLst/>
            </a:prstGeom>
            <a:solidFill>
              <a:schemeClr val="tx1"/>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t="30524"/>
            <a:stretch/>
          </p:blipFill>
          <p:spPr>
            <a:xfrm>
              <a:off x="6168008" y="2573490"/>
              <a:ext cx="3901440" cy="2431059"/>
            </a:xfrm>
            <a:prstGeom prst="rect">
              <a:avLst/>
            </a:prstGeom>
          </p:spPr>
        </p:pic>
      </p:grpSp>
      <p:sp>
        <p:nvSpPr>
          <p:cNvPr id="15" name="Textfeld 14"/>
          <p:cNvSpPr txBox="1"/>
          <p:nvPr/>
        </p:nvSpPr>
        <p:spPr>
          <a:xfrm>
            <a:off x="5003001" y="807238"/>
            <a:ext cx="6328118" cy="830997"/>
          </a:xfrm>
          <a:prstGeom prst="rect">
            <a:avLst/>
          </a:prstGeom>
          <a:noFill/>
        </p:spPr>
        <p:txBody>
          <a:bodyPr wrap="square" rtlCol="0">
            <a:spAutoFit/>
          </a:bodyPr>
          <a:lstStyle/>
          <a:p>
            <a:pPr algn="ctr"/>
            <a:r>
              <a:rPr lang="de-DE" sz="2400" b="1" dirty="0" err="1"/>
              <a:t>Pretargeted</a:t>
            </a:r>
            <a:r>
              <a:rPr lang="de-DE" sz="2400" b="1" dirty="0"/>
              <a:t> </a:t>
            </a:r>
            <a:r>
              <a:rPr lang="de-DE" sz="2400" b="1" dirty="0" err="1"/>
              <a:t>radioimmunotherapy</a:t>
            </a:r>
            <a:r>
              <a:rPr lang="de-DE" sz="2400" b="1" dirty="0"/>
              <a:t>  </a:t>
            </a:r>
            <a:r>
              <a:rPr lang="de-DE" sz="2400" b="1" dirty="0" err="1"/>
              <a:t>of</a:t>
            </a:r>
            <a:r>
              <a:rPr lang="de-DE" sz="2400" b="1" dirty="0"/>
              <a:t> </a:t>
            </a:r>
            <a:r>
              <a:rPr lang="de-DE" sz="2400" b="1" dirty="0" err="1"/>
              <a:t>pancreatic</a:t>
            </a:r>
            <a:r>
              <a:rPr lang="de-DE" sz="2400" b="1" dirty="0"/>
              <a:t> </a:t>
            </a:r>
            <a:r>
              <a:rPr lang="de-DE" sz="2400" b="1" dirty="0" err="1"/>
              <a:t>cancer</a:t>
            </a:r>
            <a:r>
              <a:rPr lang="de-DE" sz="2400" b="1" dirty="0"/>
              <a:t> </a:t>
            </a:r>
            <a:r>
              <a:rPr lang="de-DE" sz="2400" b="1" dirty="0" err="1"/>
              <a:t>with</a:t>
            </a:r>
            <a:r>
              <a:rPr lang="de-DE" sz="2400" b="1" dirty="0"/>
              <a:t> [</a:t>
            </a:r>
            <a:r>
              <a:rPr lang="de-DE" sz="2400" b="1" baseline="30000" dirty="0"/>
              <a:t>177</a:t>
            </a:r>
            <a:r>
              <a:rPr lang="de-DE" sz="2400" b="1" dirty="0"/>
              <a:t>Lu]Lu-DOTA-PEG</a:t>
            </a:r>
            <a:r>
              <a:rPr lang="de-DE" sz="2400" b="1" baseline="-25000" dirty="0"/>
              <a:t>7</a:t>
            </a:r>
            <a:r>
              <a:rPr lang="de-DE" sz="2400" b="1" dirty="0"/>
              <a:t>-Tz</a:t>
            </a:r>
          </a:p>
        </p:txBody>
      </p:sp>
      <p:sp>
        <p:nvSpPr>
          <p:cNvPr id="12" name="Runde Klammer rechts 11"/>
          <p:cNvSpPr/>
          <p:nvPr/>
        </p:nvSpPr>
        <p:spPr>
          <a:xfrm>
            <a:off x="9847346" y="2852936"/>
            <a:ext cx="36000" cy="363191"/>
          </a:xfrm>
          <a:prstGeom prst="rightBracket">
            <a:avLst/>
          </a:prstGeom>
          <a:ln w="254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3" name="Textfeld 12"/>
          <p:cNvSpPr txBox="1"/>
          <p:nvPr/>
        </p:nvSpPr>
        <p:spPr>
          <a:xfrm>
            <a:off x="9864532" y="2844882"/>
            <a:ext cx="967509" cy="369332"/>
          </a:xfrm>
          <a:prstGeom prst="rect">
            <a:avLst/>
          </a:prstGeom>
          <a:noFill/>
        </p:spPr>
        <p:txBody>
          <a:bodyPr wrap="none" rtlCol="0">
            <a:spAutoFit/>
          </a:bodyPr>
          <a:lstStyle/>
          <a:p>
            <a:pPr algn="l"/>
            <a:r>
              <a:rPr lang="de-DE" dirty="0">
                <a:solidFill>
                  <a:srgbClr val="002060"/>
                </a:solidFill>
              </a:rPr>
              <a:t>Controls</a:t>
            </a:r>
          </a:p>
        </p:txBody>
      </p:sp>
      <p:sp>
        <p:nvSpPr>
          <p:cNvPr id="18" name="Runde Klammer rechts 17"/>
          <p:cNvSpPr/>
          <p:nvPr/>
        </p:nvSpPr>
        <p:spPr>
          <a:xfrm>
            <a:off x="9847634" y="3497856"/>
            <a:ext cx="36000" cy="864000"/>
          </a:xfrm>
          <a:prstGeom prst="rightBracket">
            <a:avLst/>
          </a:prstGeom>
          <a:ln w="254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9" name="Textfeld 18"/>
          <p:cNvSpPr txBox="1"/>
          <p:nvPr/>
        </p:nvSpPr>
        <p:spPr>
          <a:xfrm>
            <a:off x="9864820" y="3745190"/>
            <a:ext cx="1156983" cy="369332"/>
          </a:xfrm>
          <a:prstGeom prst="rect">
            <a:avLst/>
          </a:prstGeom>
          <a:noFill/>
        </p:spPr>
        <p:txBody>
          <a:bodyPr wrap="none" rtlCol="0">
            <a:spAutoFit/>
          </a:bodyPr>
          <a:lstStyle/>
          <a:p>
            <a:pPr algn="l"/>
            <a:r>
              <a:rPr lang="de-DE" dirty="0">
                <a:solidFill>
                  <a:srgbClr val="002060"/>
                </a:solidFill>
              </a:rPr>
              <a:t>Treatment</a:t>
            </a:r>
          </a:p>
        </p:txBody>
      </p:sp>
      <p:pic>
        <p:nvPicPr>
          <p:cNvPr id="4" name="Grafik 3">
            <a:extLst>
              <a:ext uri="{FF2B5EF4-FFF2-40B4-BE49-F238E27FC236}">
                <a16:creationId xmlns:a16="http://schemas.microsoft.com/office/drawing/2014/main" id="{1AFFB58F-BACF-EE5A-B5A3-7499177AF802}"/>
              </a:ext>
            </a:extLst>
          </p:cNvPr>
          <p:cNvPicPr>
            <a:picLocks noChangeAspect="1"/>
          </p:cNvPicPr>
          <p:nvPr/>
        </p:nvPicPr>
        <p:blipFill>
          <a:blip r:embed="rId5"/>
          <a:stretch>
            <a:fillRect/>
          </a:stretch>
        </p:blipFill>
        <p:spPr>
          <a:xfrm>
            <a:off x="1293778" y="7173416"/>
            <a:ext cx="3303639" cy="1514168"/>
          </a:xfrm>
          <a:prstGeom prst="rect">
            <a:avLst/>
          </a:prstGeom>
        </p:spPr>
      </p:pic>
      <p:pic>
        <p:nvPicPr>
          <p:cNvPr id="9" name="Grafik 8" descr="Ein Bild, das Design enthält.&#10;&#10;KI-generierte Inhalte können fehlerhaft sein.">
            <a:extLst>
              <a:ext uri="{FF2B5EF4-FFF2-40B4-BE49-F238E27FC236}">
                <a16:creationId xmlns:a16="http://schemas.microsoft.com/office/drawing/2014/main" id="{E110DEA1-B362-009E-4012-45B28C44E3E8}"/>
              </a:ext>
            </a:extLst>
          </p:cNvPr>
          <p:cNvPicPr>
            <a:picLocks noChangeAspect="1"/>
          </p:cNvPicPr>
          <p:nvPr/>
        </p:nvPicPr>
        <p:blipFill>
          <a:blip r:embed="rId6"/>
          <a:stretch>
            <a:fillRect/>
          </a:stretch>
        </p:blipFill>
        <p:spPr>
          <a:xfrm>
            <a:off x="5350396" y="7389440"/>
            <a:ext cx="4057650" cy="1666875"/>
          </a:xfrm>
          <a:prstGeom prst="rect">
            <a:avLst/>
          </a:prstGeom>
        </p:spPr>
      </p:pic>
      <p:grpSp>
        <p:nvGrpSpPr>
          <p:cNvPr id="8" name="Gruppieren 7">
            <a:extLst>
              <a:ext uri="{FF2B5EF4-FFF2-40B4-BE49-F238E27FC236}">
                <a16:creationId xmlns:a16="http://schemas.microsoft.com/office/drawing/2014/main" id="{8158200C-3E0C-4E2F-A02D-A47F106EE02F}"/>
              </a:ext>
            </a:extLst>
          </p:cNvPr>
          <p:cNvGrpSpPr/>
          <p:nvPr/>
        </p:nvGrpSpPr>
        <p:grpSpPr>
          <a:xfrm>
            <a:off x="6293385" y="4776823"/>
            <a:ext cx="3747349" cy="1459257"/>
            <a:chOff x="998440" y="3892451"/>
            <a:chExt cx="4690066" cy="1826360"/>
          </a:xfrm>
        </p:grpSpPr>
        <p:pic>
          <p:nvPicPr>
            <p:cNvPr id="22" name="Grafik 21">
              <a:extLst>
                <a:ext uri="{FF2B5EF4-FFF2-40B4-BE49-F238E27FC236}">
                  <a16:creationId xmlns:a16="http://schemas.microsoft.com/office/drawing/2014/main" id="{25CEFD85-9F4D-44AD-8C74-78437DF12526}"/>
                </a:ext>
              </a:extLst>
            </p:cNvPr>
            <p:cNvPicPr>
              <a:picLocks noChangeAspect="1"/>
            </p:cNvPicPr>
            <p:nvPr/>
          </p:nvPicPr>
          <p:blipFill rotWithShape="1">
            <a:blip r:embed="rId7" cstate="print">
              <a:clrChange>
                <a:clrFrom>
                  <a:srgbClr val="C0C2D0"/>
                </a:clrFrom>
                <a:clrTo>
                  <a:srgbClr val="C0C2D0">
                    <a:alpha val="0"/>
                  </a:srgbClr>
                </a:clrTo>
              </a:clrChange>
              <a:extLst>
                <a:ext uri="{28A0092B-C50C-407E-A947-70E740481C1C}">
                  <a14:useLocalDpi xmlns:a14="http://schemas.microsoft.com/office/drawing/2010/main" val="0"/>
                </a:ext>
              </a:extLst>
            </a:blip>
            <a:srcRect l="-1248" r="52886"/>
            <a:stretch/>
          </p:blipFill>
          <p:spPr>
            <a:xfrm rot="658460">
              <a:off x="3829547" y="4702365"/>
              <a:ext cx="819288" cy="1016446"/>
            </a:xfrm>
            <a:prstGeom prst="rect">
              <a:avLst/>
            </a:prstGeom>
          </p:spPr>
        </p:pic>
        <p:pic>
          <p:nvPicPr>
            <p:cNvPr id="21" name="Grafik 20">
              <a:extLst>
                <a:ext uri="{FF2B5EF4-FFF2-40B4-BE49-F238E27FC236}">
                  <a16:creationId xmlns:a16="http://schemas.microsoft.com/office/drawing/2014/main" id="{09ED303A-5912-4E5F-A69C-4EE8C93FC287}"/>
                </a:ext>
              </a:extLst>
            </p:cNvPr>
            <p:cNvPicPr>
              <a:picLocks noChangeAspect="1"/>
            </p:cNvPicPr>
            <p:nvPr/>
          </p:nvPicPr>
          <p:blipFill rotWithShape="1">
            <a:blip r:embed="rId7" cstate="print">
              <a:clrChange>
                <a:clrFrom>
                  <a:srgbClr val="C0C2D0"/>
                </a:clrFrom>
                <a:clrTo>
                  <a:srgbClr val="C0C2D0">
                    <a:alpha val="0"/>
                  </a:srgbClr>
                </a:clrTo>
              </a:clrChange>
              <a:extLst>
                <a:ext uri="{28A0092B-C50C-407E-A947-70E740481C1C}">
                  <a14:useLocalDpi xmlns:a14="http://schemas.microsoft.com/office/drawing/2010/main" val="0"/>
                </a:ext>
              </a:extLst>
            </a:blip>
            <a:srcRect l="-1248" r="52886"/>
            <a:stretch/>
          </p:blipFill>
          <p:spPr>
            <a:xfrm rot="658460">
              <a:off x="998440" y="4695917"/>
              <a:ext cx="819288" cy="1016446"/>
            </a:xfrm>
            <a:prstGeom prst="rect">
              <a:avLst/>
            </a:prstGeom>
          </p:spPr>
        </p:pic>
        <p:graphicFrame>
          <p:nvGraphicFramePr>
            <p:cNvPr id="3" name="Objekt 2">
              <a:extLst>
                <a:ext uri="{FF2B5EF4-FFF2-40B4-BE49-F238E27FC236}">
                  <a16:creationId xmlns:a16="http://schemas.microsoft.com/office/drawing/2014/main" id="{FEE4BA11-183C-4B32-8B17-5BAB32C968A2}"/>
                </a:ext>
              </a:extLst>
            </p:cNvPr>
            <p:cNvGraphicFramePr>
              <a:graphicFrameLocks noChangeAspect="1"/>
            </p:cNvGraphicFramePr>
            <p:nvPr>
              <p:extLst>
                <p:ext uri="{D42A27DB-BD31-4B8C-83A1-F6EECF244321}">
                  <p14:modId xmlns:p14="http://schemas.microsoft.com/office/powerpoint/2010/main" val="3953540588"/>
                </p:ext>
              </p:extLst>
            </p:nvPr>
          </p:nvGraphicFramePr>
          <p:xfrm>
            <a:off x="1103276" y="3892451"/>
            <a:ext cx="4585230" cy="1152878"/>
          </p:xfrm>
          <a:graphic>
            <a:graphicData uri="http://schemas.openxmlformats.org/presentationml/2006/ole">
              <mc:AlternateContent xmlns:mc="http://schemas.openxmlformats.org/markup-compatibility/2006">
                <mc:Choice xmlns:v="urn:schemas-microsoft-com:vml" Requires="v">
                  <p:oleObj name="CS ChemDraw 64-bit Drawing" r:id="rId8" imgW="4153872" imgH="1045282" progId="ChemDraw_x64.Document.6.0">
                    <p:embed/>
                  </p:oleObj>
                </mc:Choice>
                <mc:Fallback>
                  <p:oleObj name="CS ChemDraw 64-bit Drawing" r:id="rId8" imgW="4153872" imgH="1045282" progId="ChemDraw_x64.Document.6.0">
                    <p:embed/>
                    <p:pic>
                      <p:nvPicPr>
                        <p:cNvPr id="0" name=""/>
                        <p:cNvPicPr/>
                        <p:nvPr/>
                      </p:nvPicPr>
                      <p:blipFill>
                        <a:blip r:embed="rId9"/>
                        <a:stretch>
                          <a:fillRect/>
                        </a:stretch>
                      </p:blipFill>
                      <p:spPr>
                        <a:xfrm>
                          <a:off x="1103276" y="3892451"/>
                          <a:ext cx="4585230" cy="1152878"/>
                        </a:xfrm>
                        <a:prstGeom prst="rect">
                          <a:avLst/>
                        </a:prstGeom>
                      </p:spPr>
                    </p:pic>
                  </p:oleObj>
                </mc:Fallback>
              </mc:AlternateContent>
            </a:graphicData>
          </a:graphic>
        </p:graphicFrame>
      </p:grpSp>
      <p:graphicFrame>
        <p:nvGraphicFramePr>
          <p:cNvPr id="14" name="Objekt 13">
            <a:extLst>
              <a:ext uri="{FF2B5EF4-FFF2-40B4-BE49-F238E27FC236}">
                <a16:creationId xmlns:a16="http://schemas.microsoft.com/office/drawing/2014/main" id="{A1AB27FF-6B78-4697-B7FF-2322CFA63AA2}"/>
              </a:ext>
            </a:extLst>
          </p:cNvPr>
          <p:cNvGraphicFramePr>
            <a:graphicFrameLocks noChangeAspect="1"/>
          </p:cNvGraphicFramePr>
          <p:nvPr>
            <p:extLst>
              <p:ext uri="{D42A27DB-BD31-4B8C-83A1-F6EECF244321}">
                <p14:modId xmlns:p14="http://schemas.microsoft.com/office/powerpoint/2010/main" val="3416711658"/>
              </p:ext>
            </p:extLst>
          </p:nvPr>
        </p:nvGraphicFramePr>
        <p:xfrm>
          <a:off x="1043079" y="4698924"/>
          <a:ext cx="4446587" cy="1484313"/>
        </p:xfrm>
        <a:graphic>
          <a:graphicData uri="http://schemas.openxmlformats.org/presentationml/2006/ole">
            <mc:AlternateContent xmlns:mc="http://schemas.openxmlformats.org/markup-compatibility/2006">
              <mc:Choice xmlns:v="urn:schemas-microsoft-com:vml" Requires="v">
                <p:oleObj name="CS ChemDraw 64-bit Drawing" r:id="rId10" imgW="4446543" imgH="1484237" progId="ChemDraw_x64.Document.6.0">
                  <p:embed/>
                </p:oleObj>
              </mc:Choice>
              <mc:Fallback>
                <p:oleObj name="CS ChemDraw 64-bit Drawing" r:id="rId10" imgW="4446543" imgH="1484237" progId="ChemDraw_x64.Document.6.0">
                  <p:embed/>
                  <p:pic>
                    <p:nvPicPr>
                      <p:cNvPr id="0" name=""/>
                      <p:cNvPicPr/>
                      <p:nvPr/>
                    </p:nvPicPr>
                    <p:blipFill>
                      <a:blip r:embed="rId11"/>
                      <a:stretch>
                        <a:fillRect/>
                      </a:stretch>
                    </p:blipFill>
                    <p:spPr>
                      <a:xfrm>
                        <a:off x="1043079" y="4698924"/>
                        <a:ext cx="4446587" cy="1484313"/>
                      </a:xfrm>
                      <a:prstGeom prst="rect">
                        <a:avLst/>
                      </a:prstGeom>
                    </p:spPr>
                  </p:pic>
                </p:oleObj>
              </mc:Fallback>
            </mc:AlternateContent>
          </a:graphicData>
        </a:graphic>
      </p:graphicFrame>
    </p:spTree>
    <p:extLst>
      <p:ext uri="{BB962C8B-B14F-4D97-AF65-F5344CB8AC3E}">
        <p14:creationId xmlns:p14="http://schemas.microsoft.com/office/powerpoint/2010/main" val="2218168018"/>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127448" y="1046082"/>
            <a:ext cx="851516"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I</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ntegration</a:t>
            </a:r>
            <a:r>
              <a:rPr lang="en-US" sz="2400" b="1" dirty="0">
                <a:solidFill>
                  <a:srgbClr val="FFFFFF">
                    <a:lumMod val="90000"/>
                    <a:lumOff val="10000"/>
                  </a:srgbClr>
                </a:solidFill>
                <a:latin typeface="Century Gothic"/>
              </a:rPr>
              <a:t> of Emerging Technologies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646331"/>
          </a:xfrm>
          <a:prstGeom prst="rect">
            <a:avLst/>
          </a:prstGeom>
          <a:noFill/>
        </p:spPr>
        <p:txBody>
          <a:bodyPr wrap="square" rtlCol="0">
            <a:spAutoFit/>
          </a:bodyPr>
          <a:lstStyle/>
          <a:p>
            <a:pPr defTabSz="228554"/>
            <a:r>
              <a:rPr lang="en-US" sz="900" dirty="0">
                <a:solidFill>
                  <a:srgbClr val="FFFFFF"/>
                </a:solidFill>
              </a:rPr>
              <a:t>Radiometals + </a:t>
            </a:r>
            <a:r>
              <a:rPr lang="en-US" sz="900" dirty="0" err="1">
                <a:solidFill>
                  <a:srgbClr val="FFFFFF"/>
                </a:solidFill>
              </a:rPr>
              <a:t>radiohalogens</a:t>
            </a:r>
            <a:endParaRPr lang="en-US" sz="900" dirty="0">
              <a:solidFill>
                <a:srgbClr val="FFFFFF"/>
              </a:solidFill>
            </a:endParaRPr>
          </a:p>
          <a:p>
            <a:pPr defTabSz="228554"/>
            <a:r>
              <a:rPr lang="en-US" sz="900" dirty="0">
                <a:solidFill>
                  <a:srgbClr val="FFFFFF"/>
                </a:solidFill>
              </a:rPr>
              <a:t>Click chemistry + </a:t>
            </a:r>
            <a:r>
              <a:rPr lang="en-US" sz="900" dirty="0" err="1">
                <a:solidFill>
                  <a:srgbClr val="FFFFFF"/>
                </a:solidFill>
              </a:rPr>
              <a:t>theranostics</a:t>
            </a:r>
            <a:endParaRPr lang="en-US" sz="900" dirty="0">
              <a:solidFill>
                <a:srgbClr val="FFFFFF"/>
              </a:solidFill>
            </a:endParaRPr>
          </a:p>
          <a:p>
            <a:pPr defTabSz="228554"/>
            <a:r>
              <a:rPr lang="en-US" sz="900" dirty="0">
                <a:solidFill>
                  <a:srgbClr val="FFFFFF"/>
                </a:solidFill>
              </a:rPr>
              <a:t>Personalized radionuclide choice</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6" name="Textfeld 5"/>
          <p:cNvSpPr txBox="1"/>
          <p:nvPr/>
        </p:nvSpPr>
        <p:spPr>
          <a:xfrm>
            <a:off x="9336811" y="6155778"/>
            <a:ext cx="2132187" cy="307777"/>
          </a:xfrm>
          <a:prstGeom prst="rect">
            <a:avLst/>
          </a:prstGeom>
          <a:noFill/>
        </p:spPr>
        <p:txBody>
          <a:bodyPr wrap="none" rtlCol="0">
            <a:spAutoFit/>
          </a:bodyPr>
          <a:lstStyle/>
          <a:p>
            <a:pPr algn="r"/>
            <a:r>
              <a:rPr lang="de-DE" sz="1400" dirty="0"/>
              <a:t>Herrero Álvarez </a:t>
            </a:r>
            <a:r>
              <a:rPr lang="de-DE" sz="1400" i="1" dirty="0"/>
              <a:t>et al. </a:t>
            </a:r>
            <a:r>
              <a:rPr lang="de-DE" sz="1400" dirty="0"/>
              <a:t>2021</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1710" y="1151698"/>
            <a:ext cx="6016858" cy="4797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5850313"/>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984908" y="1046082"/>
            <a:ext cx="1622560"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emaining</a:t>
            </a:r>
            <a:r>
              <a:rPr lang="en-US" sz="2400" b="1" dirty="0">
                <a:solidFill>
                  <a:srgbClr val="FFFFFF">
                    <a:lumMod val="90000"/>
                    <a:lumOff val="10000"/>
                  </a:srgbClr>
                </a:solidFill>
                <a:latin typeface="Century Gothic"/>
              </a:rPr>
              <a:t> Challenges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784830"/>
          </a:xfrm>
          <a:prstGeom prst="rect">
            <a:avLst/>
          </a:prstGeom>
          <a:noFill/>
        </p:spPr>
        <p:txBody>
          <a:bodyPr wrap="square" rtlCol="0">
            <a:spAutoFit/>
          </a:bodyPr>
          <a:lstStyle/>
          <a:p>
            <a:pPr defTabSz="228554"/>
            <a:r>
              <a:rPr lang="en-US" sz="900" dirty="0">
                <a:solidFill>
                  <a:srgbClr val="FFFFFF"/>
                </a:solidFill>
              </a:rPr>
              <a:t>Manufacturing complexity</a:t>
            </a:r>
          </a:p>
          <a:p>
            <a:pPr defTabSz="228554"/>
            <a:r>
              <a:rPr lang="en-US" sz="900" dirty="0">
                <a:solidFill>
                  <a:srgbClr val="FFFFFF"/>
                </a:solidFill>
              </a:rPr>
              <a:t>Regulatory hurdles</a:t>
            </a:r>
          </a:p>
          <a:p>
            <a:pPr defTabSz="228554"/>
            <a:r>
              <a:rPr lang="en-US" sz="900" dirty="0">
                <a:solidFill>
                  <a:srgbClr val="FFFFFF"/>
                </a:solidFill>
              </a:rPr>
              <a:t>Standardization of dosimetry</a:t>
            </a:r>
          </a:p>
          <a:p>
            <a:pPr defTabSz="228554"/>
            <a:r>
              <a:rPr lang="en-US" sz="900" dirty="0">
                <a:solidFill>
                  <a:srgbClr val="FFFFFF"/>
                </a:solidFill>
              </a:rPr>
              <a:t>Translation to routine clinical practice</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grpSp>
        <p:nvGrpSpPr>
          <p:cNvPr id="49" name="Gruppieren 48"/>
          <p:cNvGrpSpPr/>
          <p:nvPr/>
        </p:nvGrpSpPr>
        <p:grpSpPr>
          <a:xfrm>
            <a:off x="5231904" y="2041791"/>
            <a:ext cx="5971126" cy="648000"/>
            <a:chOff x="5492103" y="2041791"/>
            <a:chExt cx="5971126" cy="648000"/>
          </a:xfrm>
        </p:grpSpPr>
        <p:grpSp>
          <p:nvGrpSpPr>
            <p:cNvPr id="40" name="Gruppieren 39"/>
            <p:cNvGrpSpPr/>
            <p:nvPr/>
          </p:nvGrpSpPr>
          <p:grpSpPr>
            <a:xfrm>
              <a:off x="5492103" y="2041791"/>
              <a:ext cx="5971126" cy="648000"/>
              <a:chOff x="5492103" y="2793672"/>
              <a:chExt cx="5971126" cy="648000"/>
            </a:xfrm>
          </p:grpSpPr>
          <p:sp>
            <p:nvSpPr>
              <p:cNvPr id="23" name="Ellipse 22"/>
              <p:cNvSpPr>
                <a:spLocks noChangeAspect="1"/>
              </p:cNvSpPr>
              <p:nvPr/>
            </p:nvSpPr>
            <p:spPr>
              <a:xfrm flipH="1">
                <a:off x="5492103" y="2793672"/>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extfeld 33"/>
              <p:cNvSpPr txBox="1"/>
              <p:nvPr/>
            </p:nvSpPr>
            <p:spPr>
              <a:xfrm>
                <a:off x="6134637" y="2794507"/>
                <a:ext cx="5328592" cy="646331"/>
              </a:xfrm>
              <a:prstGeom prst="rect">
                <a:avLst/>
              </a:prstGeom>
              <a:noFill/>
            </p:spPr>
            <p:txBody>
              <a:bodyPr wrap="square" rtlCol="0">
                <a:spAutoFit/>
              </a:bodyPr>
              <a:lstStyle/>
              <a:p>
                <a:r>
                  <a:rPr lang="de-DE" b="1" dirty="0" err="1"/>
                  <a:t>Therapy</a:t>
                </a:r>
                <a:r>
                  <a:rPr lang="de-DE" b="1" dirty="0"/>
                  <a:t>-imaging </a:t>
                </a:r>
                <a:r>
                  <a:rPr lang="de-DE" b="1" dirty="0" err="1"/>
                  <a:t>disconnect</a:t>
                </a:r>
                <a:endParaRPr lang="de-DE" b="1" dirty="0"/>
              </a:p>
              <a:p>
                <a:r>
                  <a:rPr lang="de-DE" dirty="0" err="1"/>
                  <a:t>Good</a:t>
                </a:r>
                <a:r>
                  <a:rPr lang="de-DE" dirty="0"/>
                  <a:t> </a:t>
                </a:r>
                <a:r>
                  <a:rPr lang="de-DE" dirty="0" err="1"/>
                  <a:t>imaging</a:t>
                </a:r>
                <a:r>
                  <a:rPr lang="de-DE" dirty="0"/>
                  <a:t> ≠ </a:t>
                </a:r>
                <a:r>
                  <a:rPr lang="de-DE" dirty="0" err="1"/>
                  <a:t>guaranteed</a:t>
                </a:r>
                <a:r>
                  <a:rPr lang="de-DE" dirty="0"/>
                  <a:t> </a:t>
                </a:r>
                <a:r>
                  <a:rPr lang="de-DE" dirty="0" err="1"/>
                  <a:t>therapeutic</a:t>
                </a:r>
                <a:r>
                  <a:rPr lang="de-DE" dirty="0"/>
                  <a:t> </a:t>
                </a:r>
                <a:r>
                  <a:rPr lang="de-DE" dirty="0" err="1"/>
                  <a:t>response</a:t>
                </a:r>
                <a:endParaRPr lang="de-DE" dirty="0"/>
              </a:p>
            </p:txBody>
          </p:sp>
        </p:grpSp>
        <p:pic>
          <p:nvPicPr>
            <p:cNvPr id="43" name="Grafik 42"/>
            <p:cNvPicPr>
              <a:picLocks noChangeAspect="1"/>
            </p:cNvPicPr>
            <p:nvPr/>
          </p:nvPicPr>
          <p:blipFill rotWithShape="1">
            <a:blip r:embed="rId3" cstate="print">
              <a:extLst>
                <a:ext uri="{28A0092B-C50C-407E-A947-70E740481C1C}">
                  <a14:useLocalDpi xmlns:a14="http://schemas.microsoft.com/office/drawing/2010/main" val="0"/>
                </a:ext>
              </a:extLst>
            </a:blip>
            <a:srcRect l="19851" t="15428" r="18471" b="18412"/>
            <a:stretch/>
          </p:blipFill>
          <p:spPr>
            <a:xfrm>
              <a:off x="5611215" y="2141442"/>
              <a:ext cx="418362" cy="448768"/>
            </a:xfrm>
            <a:prstGeom prst="rect">
              <a:avLst/>
            </a:prstGeom>
          </p:spPr>
        </p:pic>
      </p:grpSp>
      <p:grpSp>
        <p:nvGrpSpPr>
          <p:cNvPr id="50" name="Gruppieren 49"/>
          <p:cNvGrpSpPr/>
          <p:nvPr/>
        </p:nvGrpSpPr>
        <p:grpSpPr>
          <a:xfrm>
            <a:off x="5231904" y="3102854"/>
            <a:ext cx="5971126" cy="648000"/>
            <a:chOff x="5492103" y="3102854"/>
            <a:chExt cx="5971126" cy="648000"/>
          </a:xfrm>
        </p:grpSpPr>
        <p:grpSp>
          <p:nvGrpSpPr>
            <p:cNvPr id="42" name="Gruppieren 41"/>
            <p:cNvGrpSpPr/>
            <p:nvPr/>
          </p:nvGrpSpPr>
          <p:grpSpPr>
            <a:xfrm>
              <a:off x="5492103" y="3102854"/>
              <a:ext cx="5971126" cy="648000"/>
              <a:chOff x="5492103" y="967921"/>
              <a:chExt cx="5971126" cy="648000"/>
            </a:xfrm>
          </p:grpSpPr>
          <p:sp>
            <p:nvSpPr>
              <p:cNvPr id="30" name="Ellipse 29"/>
              <p:cNvSpPr>
                <a:spLocks noChangeAspect="1"/>
              </p:cNvSpPr>
              <p:nvPr/>
            </p:nvSpPr>
            <p:spPr>
              <a:xfrm>
                <a:off x="5492103" y="967921"/>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p:cNvSpPr txBox="1"/>
              <p:nvPr/>
            </p:nvSpPr>
            <p:spPr>
              <a:xfrm>
                <a:off x="6134637" y="968756"/>
                <a:ext cx="5328592" cy="646331"/>
              </a:xfrm>
              <a:prstGeom prst="rect">
                <a:avLst/>
              </a:prstGeom>
              <a:noFill/>
            </p:spPr>
            <p:txBody>
              <a:bodyPr wrap="square" rtlCol="0">
                <a:spAutoFit/>
              </a:bodyPr>
              <a:lstStyle/>
              <a:p>
                <a:r>
                  <a:rPr lang="de-DE" b="1" dirty="0"/>
                  <a:t>Manufacturing </a:t>
                </a:r>
                <a:r>
                  <a:rPr lang="de-DE" b="1" dirty="0" err="1"/>
                  <a:t>and</a:t>
                </a:r>
                <a:r>
                  <a:rPr lang="de-DE" b="1" dirty="0"/>
                  <a:t> </a:t>
                </a:r>
                <a:r>
                  <a:rPr lang="de-DE" b="1" dirty="0" err="1"/>
                  <a:t>cost</a:t>
                </a:r>
                <a:r>
                  <a:rPr lang="de-DE" b="1" dirty="0"/>
                  <a:t> </a:t>
                </a:r>
                <a:r>
                  <a:rPr lang="de-DE" b="1" dirty="0" err="1"/>
                  <a:t>barriers</a:t>
                </a:r>
                <a:endParaRPr lang="de-DE" b="1" dirty="0"/>
              </a:p>
              <a:p>
                <a:r>
                  <a:rPr lang="de-DE" dirty="0"/>
                  <a:t>High </a:t>
                </a:r>
                <a:r>
                  <a:rPr lang="de-DE" dirty="0" err="1"/>
                  <a:t>production</a:t>
                </a:r>
                <a:r>
                  <a:rPr lang="de-DE" dirty="0"/>
                  <a:t> </a:t>
                </a:r>
                <a:r>
                  <a:rPr lang="de-DE" dirty="0" err="1"/>
                  <a:t>costs</a:t>
                </a:r>
                <a:r>
                  <a:rPr lang="de-DE" dirty="0"/>
                  <a:t>, isotope </a:t>
                </a:r>
                <a:r>
                  <a:rPr lang="de-DE" dirty="0" err="1"/>
                  <a:t>scarcity</a:t>
                </a:r>
                <a:r>
                  <a:rPr lang="de-DE" dirty="0"/>
                  <a:t>, </a:t>
                </a:r>
                <a:r>
                  <a:rPr lang="de-DE" dirty="0" err="1"/>
                  <a:t>low</a:t>
                </a:r>
                <a:r>
                  <a:rPr lang="de-DE" dirty="0"/>
                  <a:t> </a:t>
                </a:r>
                <a:r>
                  <a:rPr lang="de-DE" dirty="0" err="1"/>
                  <a:t>scalability</a:t>
                </a:r>
                <a:endParaRPr lang="de-DE" dirty="0"/>
              </a:p>
            </p:txBody>
          </p:sp>
        </p:grpSp>
        <p:pic>
          <p:nvPicPr>
            <p:cNvPr id="45" name="Grafik 44"/>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9002" t="16371" r="19701" b="16324"/>
            <a:stretch/>
          </p:blipFill>
          <p:spPr>
            <a:xfrm>
              <a:off x="5587157" y="3178633"/>
              <a:ext cx="462959" cy="508348"/>
            </a:xfrm>
            <a:prstGeom prst="rect">
              <a:avLst/>
            </a:prstGeom>
          </p:spPr>
        </p:pic>
      </p:grpSp>
      <p:grpSp>
        <p:nvGrpSpPr>
          <p:cNvPr id="52" name="Gruppieren 51"/>
          <p:cNvGrpSpPr/>
          <p:nvPr/>
        </p:nvGrpSpPr>
        <p:grpSpPr>
          <a:xfrm>
            <a:off x="5231904" y="5224979"/>
            <a:ext cx="5971126" cy="648000"/>
            <a:chOff x="5492103" y="5224979"/>
            <a:chExt cx="5971126" cy="648000"/>
          </a:xfrm>
        </p:grpSpPr>
        <p:grpSp>
          <p:nvGrpSpPr>
            <p:cNvPr id="25" name="Gruppieren 24"/>
            <p:cNvGrpSpPr/>
            <p:nvPr/>
          </p:nvGrpSpPr>
          <p:grpSpPr>
            <a:xfrm>
              <a:off x="5492103" y="5224979"/>
              <a:ext cx="5971126" cy="648000"/>
              <a:chOff x="5492103" y="5263093"/>
              <a:chExt cx="5971126" cy="648000"/>
            </a:xfrm>
          </p:grpSpPr>
          <p:sp>
            <p:nvSpPr>
              <p:cNvPr id="36" name="Ellipse 35"/>
              <p:cNvSpPr>
                <a:spLocks noChangeAspect="1"/>
              </p:cNvSpPr>
              <p:nvPr/>
            </p:nvSpPr>
            <p:spPr>
              <a:xfrm flipH="1">
                <a:off x="5492103" y="5263093"/>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Textfeld 38"/>
              <p:cNvSpPr txBox="1"/>
              <p:nvPr/>
            </p:nvSpPr>
            <p:spPr>
              <a:xfrm>
                <a:off x="6134637" y="5263928"/>
                <a:ext cx="5328592" cy="646331"/>
              </a:xfrm>
              <a:prstGeom prst="rect">
                <a:avLst/>
              </a:prstGeom>
              <a:noFill/>
            </p:spPr>
            <p:txBody>
              <a:bodyPr wrap="square" rtlCol="0">
                <a:spAutoFit/>
              </a:bodyPr>
              <a:lstStyle/>
              <a:p>
                <a:pPr algn="l"/>
                <a:r>
                  <a:rPr lang="de-DE" b="1" dirty="0" err="1"/>
                  <a:t>Regulatory</a:t>
                </a:r>
                <a:r>
                  <a:rPr lang="de-DE" b="1" dirty="0"/>
                  <a:t> </a:t>
                </a:r>
                <a:r>
                  <a:rPr lang="de-DE" b="1" dirty="0" err="1"/>
                  <a:t>hurdles</a:t>
                </a:r>
                <a:endParaRPr lang="de-DE" b="1" dirty="0"/>
              </a:p>
              <a:p>
                <a:r>
                  <a:rPr lang="de-DE" dirty="0"/>
                  <a:t>Slow </a:t>
                </a:r>
                <a:r>
                  <a:rPr lang="de-DE" dirty="0" err="1"/>
                  <a:t>approval</a:t>
                </a:r>
                <a:r>
                  <a:rPr lang="de-DE" dirty="0"/>
                  <a:t> </a:t>
                </a:r>
                <a:r>
                  <a:rPr lang="de-DE" dirty="0" err="1"/>
                  <a:t>of</a:t>
                </a:r>
                <a:r>
                  <a:rPr lang="de-DE" dirty="0"/>
                  <a:t> </a:t>
                </a:r>
                <a:r>
                  <a:rPr lang="de-DE" dirty="0" err="1"/>
                  <a:t>emerging</a:t>
                </a:r>
                <a:r>
                  <a:rPr lang="de-DE" dirty="0"/>
                  <a:t> </a:t>
                </a:r>
                <a:r>
                  <a:rPr lang="de-DE" dirty="0" err="1"/>
                  <a:t>radiopharmaceuticals</a:t>
                </a:r>
                <a:endParaRPr lang="de-DE" dirty="0"/>
              </a:p>
            </p:txBody>
          </p:sp>
        </p:grpSp>
        <p:pic>
          <p:nvPicPr>
            <p:cNvPr id="46" name="Grafik 45"/>
            <p:cNvPicPr>
              <a:picLocks noChangeAspect="1"/>
            </p:cNvPicPr>
            <p:nvPr/>
          </p:nvPicPr>
          <p:blipFill rotWithShape="1">
            <a:blip r:embed="rId5" cstate="print">
              <a:extLst>
                <a:ext uri="{28A0092B-C50C-407E-A947-70E740481C1C}">
                  <a14:useLocalDpi xmlns:a14="http://schemas.microsoft.com/office/drawing/2010/main" val="0"/>
                </a:ext>
              </a:extLst>
            </a:blip>
            <a:srcRect l="20567" t="11411" r="20290" b="11502"/>
            <a:stretch/>
          </p:blipFill>
          <p:spPr>
            <a:xfrm>
              <a:off x="5630581" y="5306040"/>
              <a:ext cx="372919" cy="486070"/>
            </a:xfrm>
            <a:prstGeom prst="rect">
              <a:avLst/>
            </a:prstGeom>
          </p:spPr>
        </p:pic>
      </p:grpSp>
      <p:grpSp>
        <p:nvGrpSpPr>
          <p:cNvPr id="48" name="Gruppieren 47"/>
          <p:cNvGrpSpPr/>
          <p:nvPr/>
        </p:nvGrpSpPr>
        <p:grpSpPr>
          <a:xfrm>
            <a:off x="5231904" y="980728"/>
            <a:ext cx="5971126" cy="648000"/>
            <a:chOff x="5492103" y="980728"/>
            <a:chExt cx="5971126" cy="648000"/>
          </a:xfrm>
        </p:grpSpPr>
        <p:grpSp>
          <p:nvGrpSpPr>
            <p:cNvPr id="41" name="Gruppieren 40"/>
            <p:cNvGrpSpPr/>
            <p:nvPr/>
          </p:nvGrpSpPr>
          <p:grpSpPr>
            <a:xfrm>
              <a:off x="5492103" y="980728"/>
              <a:ext cx="5971126" cy="648000"/>
              <a:chOff x="5492103" y="1885525"/>
              <a:chExt cx="5971126" cy="648000"/>
            </a:xfrm>
          </p:grpSpPr>
          <p:sp>
            <p:nvSpPr>
              <p:cNvPr id="22" name="Ellipse 21"/>
              <p:cNvSpPr>
                <a:spLocks noChangeAspect="1"/>
              </p:cNvSpPr>
              <p:nvPr/>
            </p:nvSpPr>
            <p:spPr>
              <a:xfrm flipH="1">
                <a:off x="5492103" y="1885525"/>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p:cNvSpPr txBox="1"/>
              <p:nvPr/>
            </p:nvSpPr>
            <p:spPr>
              <a:xfrm>
                <a:off x="6134637" y="1886360"/>
                <a:ext cx="5328592" cy="646331"/>
              </a:xfrm>
              <a:prstGeom prst="rect">
                <a:avLst/>
              </a:prstGeom>
              <a:noFill/>
            </p:spPr>
            <p:txBody>
              <a:bodyPr wrap="square" rtlCol="0">
                <a:spAutoFit/>
              </a:bodyPr>
              <a:lstStyle/>
              <a:p>
                <a:r>
                  <a:rPr lang="de-DE" b="1" dirty="0"/>
                  <a:t>Blood-</a:t>
                </a:r>
                <a:r>
                  <a:rPr lang="de-DE" b="1" dirty="0" err="1"/>
                  <a:t>brain</a:t>
                </a:r>
                <a:r>
                  <a:rPr lang="de-DE" b="1" dirty="0"/>
                  <a:t> </a:t>
                </a:r>
                <a:r>
                  <a:rPr lang="de-DE" b="1" dirty="0" err="1"/>
                  <a:t>barrier</a:t>
                </a:r>
                <a:r>
                  <a:rPr lang="de-DE" b="1" dirty="0"/>
                  <a:t> </a:t>
                </a:r>
                <a:r>
                  <a:rPr lang="de-DE" b="1" dirty="0" err="1"/>
                  <a:t>limitation</a:t>
                </a:r>
                <a:endParaRPr lang="de-DE" b="1" dirty="0"/>
              </a:p>
              <a:p>
                <a:r>
                  <a:rPr lang="de-DE" dirty="0"/>
                  <a:t>Poor CNS </a:t>
                </a:r>
                <a:r>
                  <a:rPr lang="de-DE" dirty="0" err="1"/>
                  <a:t>penetration</a:t>
                </a:r>
                <a:r>
                  <a:rPr lang="de-DE" dirty="0"/>
                  <a:t> </a:t>
                </a:r>
                <a:r>
                  <a:rPr lang="de-DE" dirty="0" err="1"/>
                  <a:t>of</a:t>
                </a:r>
                <a:r>
                  <a:rPr lang="de-DE" dirty="0"/>
                  <a:t> </a:t>
                </a:r>
                <a:r>
                  <a:rPr lang="de-DE" dirty="0" err="1"/>
                  <a:t>most</a:t>
                </a:r>
                <a:r>
                  <a:rPr lang="de-DE" dirty="0"/>
                  <a:t> </a:t>
                </a:r>
                <a:r>
                  <a:rPr lang="de-DE" dirty="0" err="1"/>
                  <a:t>radiopharmaceuticals</a:t>
                </a:r>
                <a:endParaRPr lang="de-DE" dirty="0"/>
              </a:p>
            </p:txBody>
          </p:sp>
        </p:grpSp>
        <p:pic>
          <p:nvPicPr>
            <p:cNvPr id="47" name="Grafik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94043" y="1094573"/>
              <a:ext cx="454388" cy="420309"/>
            </a:xfrm>
            <a:prstGeom prst="rect">
              <a:avLst/>
            </a:prstGeom>
          </p:spPr>
        </p:pic>
      </p:grpSp>
      <p:grpSp>
        <p:nvGrpSpPr>
          <p:cNvPr id="55" name="Gruppieren 54"/>
          <p:cNvGrpSpPr/>
          <p:nvPr/>
        </p:nvGrpSpPr>
        <p:grpSpPr>
          <a:xfrm>
            <a:off x="5231904" y="4163917"/>
            <a:ext cx="5971126" cy="648000"/>
            <a:chOff x="5492103" y="4163917"/>
            <a:chExt cx="5971126" cy="648000"/>
          </a:xfrm>
        </p:grpSpPr>
        <p:grpSp>
          <p:nvGrpSpPr>
            <p:cNvPr id="26" name="Gruppieren 25"/>
            <p:cNvGrpSpPr/>
            <p:nvPr/>
          </p:nvGrpSpPr>
          <p:grpSpPr>
            <a:xfrm>
              <a:off x="5492103" y="4163917"/>
              <a:ext cx="5971126" cy="648000"/>
              <a:chOff x="5492103" y="4415071"/>
              <a:chExt cx="5971126" cy="648000"/>
            </a:xfrm>
          </p:grpSpPr>
          <p:sp>
            <p:nvSpPr>
              <p:cNvPr id="35" name="Ellipse 34"/>
              <p:cNvSpPr>
                <a:spLocks noChangeAspect="1"/>
              </p:cNvSpPr>
              <p:nvPr/>
            </p:nvSpPr>
            <p:spPr>
              <a:xfrm flipH="1">
                <a:off x="5492103" y="4415071"/>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Textfeld 37"/>
              <p:cNvSpPr txBox="1"/>
              <p:nvPr/>
            </p:nvSpPr>
            <p:spPr>
              <a:xfrm>
                <a:off x="6134637" y="4415906"/>
                <a:ext cx="5328592" cy="646331"/>
              </a:xfrm>
              <a:prstGeom prst="rect">
                <a:avLst/>
              </a:prstGeom>
              <a:noFill/>
            </p:spPr>
            <p:txBody>
              <a:bodyPr wrap="square" rtlCol="0">
                <a:spAutoFit/>
              </a:bodyPr>
              <a:lstStyle/>
              <a:p>
                <a:r>
                  <a:rPr lang="de-DE" b="1" dirty="0" err="1"/>
                  <a:t>Standardization</a:t>
                </a:r>
                <a:r>
                  <a:rPr lang="de-DE" b="1" dirty="0"/>
                  <a:t> </a:t>
                </a:r>
                <a:r>
                  <a:rPr lang="de-DE" b="1" dirty="0" err="1"/>
                  <a:t>and</a:t>
                </a:r>
                <a:r>
                  <a:rPr lang="de-DE" b="1" dirty="0"/>
                  <a:t> </a:t>
                </a:r>
                <a:r>
                  <a:rPr lang="de-DE" b="1" dirty="0" err="1"/>
                  <a:t>interoperability</a:t>
                </a:r>
                <a:endParaRPr lang="de-DE" b="1" dirty="0"/>
              </a:p>
              <a:p>
                <a:r>
                  <a:rPr lang="de-DE" dirty="0" err="1"/>
                  <a:t>Requirement</a:t>
                </a:r>
                <a:r>
                  <a:rPr lang="de-DE" dirty="0"/>
                  <a:t> </a:t>
                </a:r>
                <a:r>
                  <a:rPr lang="de-DE" dirty="0" err="1"/>
                  <a:t>for</a:t>
                </a:r>
                <a:r>
                  <a:rPr lang="de-DE" dirty="0"/>
                  <a:t> </a:t>
                </a:r>
                <a:r>
                  <a:rPr lang="de-DE" dirty="0" err="1"/>
                  <a:t>standardized</a:t>
                </a:r>
                <a:r>
                  <a:rPr lang="de-DE" dirty="0"/>
                  <a:t> </a:t>
                </a:r>
                <a:r>
                  <a:rPr lang="de-DE" dirty="0" err="1"/>
                  <a:t>treatment</a:t>
                </a:r>
                <a:r>
                  <a:rPr lang="de-DE" dirty="0"/>
                  <a:t> </a:t>
                </a:r>
                <a:r>
                  <a:rPr lang="de-DE" dirty="0" err="1"/>
                  <a:t>plans</a:t>
                </a:r>
                <a:endParaRPr lang="de-DE" dirty="0"/>
              </a:p>
            </p:txBody>
          </p:sp>
        </p:grpSp>
        <p:pic>
          <p:nvPicPr>
            <p:cNvPr id="54" name="Grafik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74772" y="4255432"/>
              <a:ext cx="477765" cy="477765"/>
            </a:xfrm>
            <a:prstGeom prst="rect">
              <a:avLst/>
            </a:prstGeom>
          </p:spPr>
        </p:pic>
      </p:grpSp>
    </p:spTree>
    <p:extLst>
      <p:ext uri="{BB962C8B-B14F-4D97-AF65-F5344CB8AC3E}">
        <p14:creationId xmlns:p14="http://schemas.microsoft.com/office/powerpoint/2010/main" val="340911947"/>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linds(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blinds(horizontal)">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206122" y="980728"/>
            <a:ext cx="1401346"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F</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uture</a:t>
            </a:r>
            <a:r>
              <a:rPr lang="en-US" sz="2400" b="1" dirty="0">
                <a:solidFill>
                  <a:srgbClr val="FFFFFF">
                    <a:lumMod val="90000"/>
                    <a:lumOff val="10000"/>
                  </a:srgbClr>
                </a:solidFill>
                <a:latin typeface="Century Gothic"/>
              </a:rPr>
              <a:t> Perspectives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784830"/>
          </a:xfrm>
          <a:prstGeom prst="rect">
            <a:avLst/>
          </a:prstGeom>
          <a:noFill/>
        </p:spPr>
        <p:txBody>
          <a:bodyPr wrap="square" rtlCol="0">
            <a:spAutoFit/>
          </a:bodyPr>
          <a:lstStyle/>
          <a:p>
            <a:pPr defTabSz="228554"/>
            <a:r>
              <a:rPr lang="en-US" sz="900" dirty="0">
                <a:solidFill>
                  <a:srgbClr val="FFFFFF"/>
                </a:solidFill>
              </a:rPr>
              <a:t>Expansion to new disease entities</a:t>
            </a:r>
          </a:p>
          <a:p>
            <a:pPr defTabSz="228554"/>
            <a:r>
              <a:rPr lang="en-US" sz="900" dirty="0">
                <a:solidFill>
                  <a:srgbClr val="FFFFFF"/>
                </a:solidFill>
              </a:rPr>
              <a:t>Better radionuclide matching</a:t>
            </a:r>
          </a:p>
          <a:p>
            <a:pPr defTabSz="228554"/>
            <a:r>
              <a:rPr lang="en-US" sz="900" dirty="0">
                <a:solidFill>
                  <a:srgbClr val="FFFFFF"/>
                </a:solidFill>
              </a:rPr>
              <a:t>Combination with AI-based imaging analysis</a:t>
            </a:r>
          </a:p>
          <a:p>
            <a:pPr defTabSz="228554"/>
            <a:r>
              <a:rPr lang="en-US" sz="900" dirty="0">
                <a:solidFill>
                  <a:srgbClr val="FFFFFF"/>
                </a:solidFill>
              </a:rPr>
              <a:t>True personalization of nuclear medicine</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grpSp>
        <p:nvGrpSpPr>
          <p:cNvPr id="43" name="Gruppieren 42"/>
          <p:cNvGrpSpPr/>
          <p:nvPr/>
        </p:nvGrpSpPr>
        <p:grpSpPr>
          <a:xfrm>
            <a:off x="5231904" y="2984073"/>
            <a:ext cx="5971126" cy="923330"/>
            <a:chOff x="5231904" y="2984073"/>
            <a:chExt cx="5971126" cy="923330"/>
          </a:xfrm>
        </p:grpSpPr>
        <p:grpSp>
          <p:nvGrpSpPr>
            <p:cNvPr id="13" name="Gruppieren 12"/>
            <p:cNvGrpSpPr/>
            <p:nvPr/>
          </p:nvGrpSpPr>
          <p:grpSpPr>
            <a:xfrm>
              <a:off x="5231904" y="2984073"/>
              <a:ext cx="5971126" cy="923330"/>
              <a:chOff x="5492103" y="849140"/>
              <a:chExt cx="5971126" cy="923330"/>
            </a:xfrm>
          </p:grpSpPr>
          <p:sp>
            <p:nvSpPr>
              <p:cNvPr id="15" name="Ellipse 14"/>
              <p:cNvSpPr>
                <a:spLocks noChangeAspect="1"/>
              </p:cNvSpPr>
              <p:nvPr/>
            </p:nvSpPr>
            <p:spPr>
              <a:xfrm>
                <a:off x="5492103" y="967921"/>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6134637" y="849140"/>
                <a:ext cx="5328592" cy="923330"/>
              </a:xfrm>
              <a:prstGeom prst="rect">
                <a:avLst/>
              </a:prstGeom>
              <a:noFill/>
            </p:spPr>
            <p:txBody>
              <a:bodyPr wrap="square" rtlCol="0">
                <a:spAutoFit/>
              </a:bodyPr>
              <a:lstStyle/>
              <a:p>
                <a:r>
                  <a:rPr lang="de-DE" b="1" dirty="0" err="1"/>
                  <a:t>Better</a:t>
                </a:r>
                <a:r>
                  <a:rPr lang="de-DE" b="1" dirty="0"/>
                  <a:t> </a:t>
                </a:r>
                <a:r>
                  <a:rPr lang="de-DE" b="1" dirty="0" err="1"/>
                  <a:t>radionuclide</a:t>
                </a:r>
                <a:r>
                  <a:rPr lang="de-DE" b="1" dirty="0"/>
                  <a:t> </a:t>
                </a:r>
                <a:r>
                  <a:rPr lang="de-DE" b="1" dirty="0" err="1"/>
                  <a:t>matching</a:t>
                </a:r>
                <a:endParaRPr lang="de-DE" b="1" dirty="0"/>
              </a:p>
              <a:p>
                <a:r>
                  <a:rPr lang="de-DE" dirty="0" err="1"/>
                  <a:t>Optimized</a:t>
                </a:r>
                <a:r>
                  <a:rPr lang="de-DE" dirty="0"/>
                  <a:t> isotope-</a:t>
                </a:r>
                <a:r>
                  <a:rPr lang="de-DE" dirty="0" err="1"/>
                  <a:t>vector</a:t>
                </a:r>
                <a:r>
                  <a:rPr lang="de-DE" dirty="0"/>
                  <a:t> </a:t>
                </a:r>
                <a:r>
                  <a:rPr lang="de-DE" dirty="0" err="1"/>
                  <a:t>and</a:t>
                </a:r>
                <a:r>
                  <a:rPr lang="de-DE" dirty="0"/>
                  <a:t> </a:t>
                </a:r>
                <a:r>
                  <a:rPr lang="de-DE" dirty="0" err="1"/>
                  <a:t>therapeutic-diagnostic</a:t>
                </a:r>
                <a:r>
                  <a:rPr lang="de-DE" dirty="0"/>
                  <a:t> </a:t>
                </a:r>
                <a:r>
                  <a:rPr lang="de-DE" dirty="0" err="1"/>
                  <a:t>radionuclide</a:t>
                </a:r>
                <a:r>
                  <a:rPr lang="de-DE" dirty="0"/>
                  <a:t> </a:t>
                </a:r>
                <a:r>
                  <a:rPr lang="de-DE" dirty="0" err="1"/>
                  <a:t>pairs</a:t>
                </a:r>
                <a:r>
                  <a:rPr lang="de-DE" dirty="0"/>
                  <a:t> (half-</a:t>
                </a:r>
                <a:r>
                  <a:rPr lang="de-DE" dirty="0" err="1"/>
                  <a:t>life</a:t>
                </a:r>
                <a:r>
                  <a:rPr lang="de-DE" dirty="0"/>
                  <a:t>, LET, etc.)</a:t>
                </a:r>
              </a:p>
            </p:txBody>
          </p:sp>
        </p:gr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6248" y="3151076"/>
              <a:ext cx="576000" cy="576000"/>
            </a:xfrm>
            <a:prstGeom prst="rect">
              <a:avLst/>
            </a:prstGeom>
          </p:spPr>
        </p:pic>
      </p:grpSp>
      <p:grpSp>
        <p:nvGrpSpPr>
          <p:cNvPr id="44" name="Gruppieren 43"/>
          <p:cNvGrpSpPr/>
          <p:nvPr/>
        </p:nvGrpSpPr>
        <p:grpSpPr>
          <a:xfrm>
            <a:off x="5231904" y="4035115"/>
            <a:ext cx="5971126" cy="923330"/>
            <a:chOff x="5231904" y="4035115"/>
            <a:chExt cx="5971126" cy="923330"/>
          </a:xfrm>
        </p:grpSpPr>
        <p:grpSp>
          <p:nvGrpSpPr>
            <p:cNvPr id="30" name="Gruppieren 29"/>
            <p:cNvGrpSpPr/>
            <p:nvPr/>
          </p:nvGrpSpPr>
          <p:grpSpPr>
            <a:xfrm>
              <a:off x="5231904" y="4035115"/>
              <a:ext cx="5971126" cy="923330"/>
              <a:chOff x="5492103" y="4286269"/>
              <a:chExt cx="5971126" cy="923330"/>
            </a:xfrm>
          </p:grpSpPr>
          <p:sp>
            <p:nvSpPr>
              <p:cNvPr id="33" name="Ellipse 32"/>
              <p:cNvSpPr>
                <a:spLocks noChangeAspect="1"/>
              </p:cNvSpPr>
              <p:nvPr/>
            </p:nvSpPr>
            <p:spPr>
              <a:xfrm flipH="1">
                <a:off x="5492103" y="4415071"/>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extfeld 33"/>
              <p:cNvSpPr txBox="1"/>
              <p:nvPr/>
            </p:nvSpPr>
            <p:spPr>
              <a:xfrm>
                <a:off x="6134637" y="4286269"/>
                <a:ext cx="5328592" cy="923330"/>
              </a:xfrm>
              <a:prstGeom prst="rect">
                <a:avLst/>
              </a:prstGeom>
              <a:noFill/>
            </p:spPr>
            <p:txBody>
              <a:bodyPr wrap="square" rtlCol="0">
                <a:spAutoFit/>
              </a:bodyPr>
              <a:lstStyle/>
              <a:p>
                <a:r>
                  <a:rPr lang="de-DE" b="1" dirty="0"/>
                  <a:t>AI-</a:t>
                </a:r>
                <a:r>
                  <a:rPr lang="de-DE" b="1" dirty="0" err="1"/>
                  <a:t>based</a:t>
                </a:r>
                <a:r>
                  <a:rPr lang="de-DE" b="1" dirty="0"/>
                  <a:t> </a:t>
                </a:r>
                <a:r>
                  <a:rPr lang="de-DE" b="1" dirty="0" err="1"/>
                  <a:t>imaging</a:t>
                </a:r>
                <a:r>
                  <a:rPr lang="de-DE" b="1" dirty="0"/>
                  <a:t> </a:t>
                </a:r>
                <a:r>
                  <a:rPr lang="de-DE" b="1" dirty="0" err="1"/>
                  <a:t>and</a:t>
                </a:r>
                <a:r>
                  <a:rPr lang="de-DE" b="1" dirty="0"/>
                  <a:t> </a:t>
                </a:r>
                <a:r>
                  <a:rPr lang="de-DE" b="1" dirty="0" err="1"/>
                  <a:t>dosimetry</a:t>
                </a:r>
                <a:endParaRPr lang="de-DE" b="1" dirty="0"/>
              </a:p>
              <a:p>
                <a:r>
                  <a:rPr lang="de-DE" dirty="0"/>
                  <a:t>Automation </a:t>
                </a:r>
                <a:r>
                  <a:rPr lang="de-DE" dirty="0" err="1"/>
                  <a:t>of</a:t>
                </a:r>
                <a:r>
                  <a:rPr lang="de-DE" dirty="0"/>
                  <a:t> </a:t>
                </a:r>
                <a:r>
                  <a:rPr lang="de-DE" dirty="0" err="1"/>
                  <a:t>lesion</a:t>
                </a:r>
                <a:r>
                  <a:rPr lang="de-DE" dirty="0"/>
                  <a:t> </a:t>
                </a:r>
                <a:r>
                  <a:rPr lang="de-DE" dirty="0" err="1"/>
                  <a:t>detection</a:t>
                </a:r>
                <a:r>
                  <a:rPr lang="de-DE" dirty="0"/>
                  <a:t>, </a:t>
                </a:r>
                <a:r>
                  <a:rPr lang="de-DE" dirty="0" err="1"/>
                  <a:t>segmentation</a:t>
                </a:r>
                <a:r>
                  <a:rPr lang="de-DE" dirty="0"/>
                  <a:t>, </a:t>
                </a:r>
                <a:r>
                  <a:rPr lang="de-DE" dirty="0" err="1"/>
                  <a:t>response</a:t>
                </a:r>
                <a:r>
                  <a:rPr lang="de-DE" dirty="0"/>
                  <a:t> </a:t>
                </a:r>
                <a:r>
                  <a:rPr lang="de-DE" dirty="0" err="1"/>
                  <a:t>assessment</a:t>
                </a:r>
                <a:r>
                  <a:rPr lang="de-DE" dirty="0"/>
                  <a:t>, </a:t>
                </a:r>
                <a:r>
                  <a:rPr lang="de-DE" dirty="0" err="1"/>
                  <a:t>and</a:t>
                </a:r>
                <a:r>
                  <a:rPr lang="de-DE" dirty="0"/>
                  <a:t> </a:t>
                </a:r>
                <a:r>
                  <a:rPr lang="de-DE" dirty="0" err="1"/>
                  <a:t>therapy</a:t>
                </a:r>
                <a:r>
                  <a:rPr lang="de-DE" dirty="0"/>
                  <a:t> </a:t>
                </a:r>
                <a:r>
                  <a:rPr lang="de-DE" dirty="0" err="1"/>
                  <a:t>planning</a:t>
                </a:r>
                <a:endParaRPr lang="de-DE" dirty="0"/>
              </a:p>
            </p:txBody>
          </p:sp>
        </p:grpSp>
        <p:pic>
          <p:nvPicPr>
            <p:cNvPr id="37" name="Grafik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3369" y="4181089"/>
              <a:ext cx="612000" cy="612000"/>
            </a:xfrm>
            <a:prstGeom prst="rect">
              <a:avLst/>
            </a:prstGeom>
          </p:spPr>
        </p:pic>
      </p:grpSp>
      <p:grpSp>
        <p:nvGrpSpPr>
          <p:cNvPr id="45" name="Gruppieren 44"/>
          <p:cNvGrpSpPr/>
          <p:nvPr/>
        </p:nvGrpSpPr>
        <p:grpSpPr>
          <a:xfrm>
            <a:off x="5231904" y="5106649"/>
            <a:ext cx="5971126" cy="923330"/>
            <a:chOff x="5231904" y="5106649"/>
            <a:chExt cx="5971126" cy="923330"/>
          </a:xfrm>
        </p:grpSpPr>
        <p:grpSp>
          <p:nvGrpSpPr>
            <p:cNvPr id="18" name="Gruppieren 17"/>
            <p:cNvGrpSpPr/>
            <p:nvPr/>
          </p:nvGrpSpPr>
          <p:grpSpPr>
            <a:xfrm>
              <a:off x="5231904" y="5106649"/>
              <a:ext cx="5971126" cy="923330"/>
              <a:chOff x="5492103" y="5144763"/>
              <a:chExt cx="5971126" cy="923330"/>
            </a:xfrm>
          </p:grpSpPr>
          <p:sp>
            <p:nvSpPr>
              <p:cNvPr id="20" name="Ellipse 19"/>
              <p:cNvSpPr>
                <a:spLocks noChangeAspect="1"/>
              </p:cNvSpPr>
              <p:nvPr/>
            </p:nvSpPr>
            <p:spPr>
              <a:xfrm flipH="1">
                <a:off x="5492103" y="5263093"/>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p:nvSpPr>
            <p:spPr>
              <a:xfrm>
                <a:off x="6134637" y="5144763"/>
                <a:ext cx="5328592" cy="923330"/>
              </a:xfrm>
              <a:prstGeom prst="rect">
                <a:avLst/>
              </a:prstGeom>
              <a:noFill/>
            </p:spPr>
            <p:txBody>
              <a:bodyPr wrap="square" rtlCol="0">
                <a:spAutoFit/>
              </a:bodyPr>
              <a:lstStyle/>
              <a:p>
                <a:pPr algn="l"/>
                <a:r>
                  <a:rPr lang="de-DE" b="1" dirty="0"/>
                  <a:t>True </a:t>
                </a:r>
                <a:r>
                  <a:rPr lang="de-DE" b="1" dirty="0" err="1"/>
                  <a:t>personalization</a:t>
                </a:r>
                <a:r>
                  <a:rPr lang="de-DE" b="1" dirty="0"/>
                  <a:t> </a:t>
                </a:r>
                <a:r>
                  <a:rPr lang="de-DE" b="1" dirty="0" err="1"/>
                  <a:t>of</a:t>
                </a:r>
                <a:r>
                  <a:rPr lang="de-DE" b="1" dirty="0"/>
                  <a:t> </a:t>
                </a:r>
                <a:r>
                  <a:rPr lang="de-DE" b="1" dirty="0" err="1"/>
                  <a:t>nuclear</a:t>
                </a:r>
                <a:r>
                  <a:rPr lang="de-DE" b="1" dirty="0"/>
                  <a:t> </a:t>
                </a:r>
                <a:r>
                  <a:rPr lang="de-DE" b="1" dirty="0" err="1"/>
                  <a:t>medicine</a:t>
                </a:r>
                <a:endParaRPr lang="de-DE" b="1" dirty="0"/>
              </a:p>
              <a:p>
                <a:r>
                  <a:rPr lang="de-DE" dirty="0" err="1"/>
                  <a:t>Biology-driven</a:t>
                </a:r>
                <a:r>
                  <a:rPr lang="de-DE" dirty="0"/>
                  <a:t> </a:t>
                </a:r>
                <a:r>
                  <a:rPr lang="de-DE" dirty="0" err="1"/>
                  <a:t>patient</a:t>
                </a:r>
                <a:r>
                  <a:rPr lang="de-DE" dirty="0"/>
                  <a:t> </a:t>
                </a:r>
                <a:r>
                  <a:rPr lang="de-DE" dirty="0" err="1"/>
                  <a:t>selection</a:t>
                </a:r>
                <a:r>
                  <a:rPr lang="de-DE" dirty="0"/>
                  <a:t> </a:t>
                </a:r>
                <a:r>
                  <a:rPr lang="de-DE" dirty="0" err="1"/>
                  <a:t>and</a:t>
                </a:r>
                <a:r>
                  <a:rPr lang="de-DE" dirty="0"/>
                  <a:t> adaptive, </a:t>
                </a:r>
                <a:r>
                  <a:rPr lang="de-DE" dirty="0" err="1"/>
                  <a:t>patient-tailored</a:t>
                </a:r>
                <a:r>
                  <a:rPr lang="de-DE" dirty="0"/>
                  <a:t> </a:t>
                </a:r>
                <a:r>
                  <a:rPr lang="de-DE" dirty="0" err="1"/>
                  <a:t>treatment</a:t>
                </a:r>
                <a:endParaRPr lang="de-DE" dirty="0"/>
              </a:p>
            </p:txBody>
          </p:sp>
        </p:grpSp>
        <p:pic>
          <p:nvPicPr>
            <p:cNvPr id="38" name="Grafik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9282" y="5296915"/>
              <a:ext cx="432000" cy="536375"/>
            </a:xfrm>
            <a:prstGeom prst="rect">
              <a:avLst/>
            </a:prstGeom>
          </p:spPr>
        </p:pic>
      </p:grpSp>
      <p:grpSp>
        <p:nvGrpSpPr>
          <p:cNvPr id="41" name="Gruppieren 40"/>
          <p:cNvGrpSpPr/>
          <p:nvPr/>
        </p:nvGrpSpPr>
        <p:grpSpPr>
          <a:xfrm>
            <a:off x="5231904" y="841005"/>
            <a:ext cx="5971126" cy="923330"/>
            <a:chOff x="5231904" y="841005"/>
            <a:chExt cx="5971126" cy="923330"/>
          </a:xfrm>
        </p:grpSpPr>
        <p:grpSp>
          <p:nvGrpSpPr>
            <p:cNvPr id="23" name="Gruppieren 22"/>
            <p:cNvGrpSpPr/>
            <p:nvPr/>
          </p:nvGrpSpPr>
          <p:grpSpPr>
            <a:xfrm>
              <a:off x="5231904" y="841005"/>
              <a:ext cx="5971126" cy="923330"/>
              <a:chOff x="5492103" y="1745802"/>
              <a:chExt cx="5971126" cy="923330"/>
            </a:xfrm>
          </p:grpSpPr>
          <p:sp>
            <p:nvSpPr>
              <p:cNvPr id="25" name="Ellipse 24"/>
              <p:cNvSpPr>
                <a:spLocks noChangeAspect="1"/>
              </p:cNvSpPr>
              <p:nvPr/>
            </p:nvSpPr>
            <p:spPr>
              <a:xfrm flipH="1">
                <a:off x="5492103" y="1885525"/>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p:cNvSpPr txBox="1"/>
              <p:nvPr/>
            </p:nvSpPr>
            <p:spPr>
              <a:xfrm>
                <a:off x="6134637" y="1745802"/>
                <a:ext cx="5328592" cy="923330"/>
              </a:xfrm>
              <a:prstGeom prst="rect">
                <a:avLst/>
              </a:prstGeom>
              <a:noFill/>
            </p:spPr>
            <p:txBody>
              <a:bodyPr wrap="square" rtlCol="0">
                <a:spAutoFit/>
              </a:bodyPr>
              <a:lstStyle/>
              <a:p>
                <a:r>
                  <a:rPr lang="de-DE" b="1" dirty="0"/>
                  <a:t>Expansion </a:t>
                </a:r>
                <a:r>
                  <a:rPr lang="de-DE" b="1" dirty="0" err="1"/>
                  <a:t>to</a:t>
                </a:r>
                <a:r>
                  <a:rPr lang="de-DE" b="1" dirty="0"/>
                  <a:t> </a:t>
                </a:r>
                <a:r>
                  <a:rPr lang="de-DE" b="1" dirty="0" err="1"/>
                  <a:t>new</a:t>
                </a:r>
                <a:r>
                  <a:rPr lang="de-DE" b="1" dirty="0"/>
                  <a:t> </a:t>
                </a:r>
                <a:r>
                  <a:rPr lang="de-DE" b="1" dirty="0" err="1"/>
                  <a:t>disease</a:t>
                </a:r>
                <a:r>
                  <a:rPr lang="de-DE" b="1" dirty="0"/>
                  <a:t> </a:t>
                </a:r>
                <a:r>
                  <a:rPr lang="de-DE" b="1" dirty="0" err="1"/>
                  <a:t>entities</a:t>
                </a:r>
                <a:endParaRPr lang="de-DE" b="1" dirty="0"/>
              </a:p>
              <a:p>
                <a:r>
                  <a:rPr lang="de-DE" dirty="0" err="1"/>
                  <a:t>Theranostics</a:t>
                </a:r>
                <a:r>
                  <a:rPr lang="de-DE" dirty="0"/>
                  <a:t> </a:t>
                </a:r>
                <a:r>
                  <a:rPr lang="de-DE" dirty="0" err="1"/>
                  <a:t>beyond</a:t>
                </a:r>
                <a:r>
                  <a:rPr lang="de-DE" dirty="0"/>
                  <a:t> </a:t>
                </a:r>
                <a:r>
                  <a:rPr lang="de-DE" dirty="0" err="1"/>
                  <a:t>oncology</a:t>
                </a:r>
                <a:r>
                  <a:rPr lang="de-DE" dirty="0"/>
                  <a:t>: </a:t>
                </a:r>
                <a:r>
                  <a:rPr lang="de-DE" dirty="0" err="1"/>
                  <a:t>neurology</a:t>
                </a:r>
                <a:r>
                  <a:rPr lang="de-DE" dirty="0"/>
                  <a:t>, </a:t>
                </a:r>
                <a:r>
                  <a:rPr lang="de-DE" dirty="0" err="1"/>
                  <a:t>cardiology</a:t>
                </a:r>
                <a:r>
                  <a:rPr lang="de-DE" dirty="0"/>
                  <a:t>, </a:t>
                </a:r>
                <a:r>
                  <a:rPr lang="de-DE" dirty="0" err="1"/>
                  <a:t>inflammation</a:t>
                </a:r>
                <a:r>
                  <a:rPr lang="de-DE" dirty="0"/>
                  <a:t>/</a:t>
                </a:r>
                <a:r>
                  <a:rPr lang="de-DE" dirty="0" err="1"/>
                  <a:t>infection</a:t>
                </a:r>
                <a:r>
                  <a:rPr lang="de-DE" dirty="0"/>
                  <a:t>, rare </a:t>
                </a:r>
                <a:r>
                  <a:rPr lang="de-DE" dirty="0" err="1"/>
                  <a:t>diseases</a:t>
                </a:r>
                <a:endParaRPr lang="de-DE" dirty="0"/>
              </a:p>
            </p:txBody>
          </p:sp>
        </p:grpSp>
        <p:pic>
          <p:nvPicPr>
            <p:cNvPr id="39" name="Grafik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44947" y="1085224"/>
              <a:ext cx="432000" cy="432000"/>
            </a:xfrm>
            <a:prstGeom prst="rect">
              <a:avLst/>
            </a:prstGeom>
          </p:spPr>
        </p:pic>
      </p:grpSp>
      <p:grpSp>
        <p:nvGrpSpPr>
          <p:cNvPr id="42" name="Gruppieren 41"/>
          <p:cNvGrpSpPr/>
          <p:nvPr/>
        </p:nvGrpSpPr>
        <p:grpSpPr>
          <a:xfrm>
            <a:off x="5231904" y="1916832"/>
            <a:ext cx="5971126" cy="923330"/>
            <a:chOff x="5231904" y="1916832"/>
            <a:chExt cx="5971126" cy="923330"/>
          </a:xfrm>
        </p:grpSpPr>
        <p:grpSp>
          <p:nvGrpSpPr>
            <p:cNvPr id="8" name="Gruppieren 7"/>
            <p:cNvGrpSpPr/>
            <p:nvPr/>
          </p:nvGrpSpPr>
          <p:grpSpPr>
            <a:xfrm>
              <a:off x="5231904" y="1916832"/>
              <a:ext cx="5971126" cy="923330"/>
              <a:chOff x="5492103" y="2668713"/>
              <a:chExt cx="5971126" cy="923330"/>
            </a:xfrm>
          </p:grpSpPr>
          <p:sp>
            <p:nvSpPr>
              <p:cNvPr id="10" name="Ellipse 9"/>
              <p:cNvSpPr>
                <a:spLocks noChangeAspect="1"/>
              </p:cNvSpPr>
              <p:nvPr/>
            </p:nvSpPr>
            <p:spPr>
              <a:xfrm flipH="1">
                <a:off x="5492103" y="2793672"/>
                <a:ext cx="648000" cy="648000"/>
              </a:xfrm>
              <a:prstGeom prst="ellipse">
                <a:avLst/>
              </a:prstGeom>
              <a:solidFill>
                <a:schemeClr val="tx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6134637" y="2668713"/>
                <a:ext cx="5328592" cy="923330"/>
              </a:xfrm>
              <a:prstGeom prst="rect">
                <a:avLst/>
              </a:prstGeom>
              <a:noFill/>
            </p:spPr>
            <p:txBody>
              <a:bodyPr wrap="square" rtlCol="0">
                <a:spAutoFit/>
              </a:bodyPr>
              <a:lstStyle/>
              <a:p>
                <a:r>
                  <a:rPr lang="de-DE" b="1" dirty="0" err="1"/>
                  <a:t>Improved</a:t>
                </a:r>
                <a:r>
                  <a:rPr lang="de-DE" b="1" dirty="0"/>
                  <a:t> </a:t>
                </a:r>
                <a:r>
                  <a:rPr lang="de-DE" b="1" dirty="0" err="1"/>
                  <a:t>target</a:t>
                </a:r>
                <a:r>
                  <a:rPr lang="de-DE" b="1" dirty="0"/>
                  <a:t> </a:t>
                </a:r>
                <a:r>
                  <a:rPr lang="de-DE" b="1" dirty="0" err="1"/>
                  <a:t>and</a:t>
                </a:r>
                <a:r>
                  <a:rPr lang="de-DE" b="1" dirty="0"/>
                  <a:t> </a:t>
                </a:r>
                <a:r>
                  <a:rPr lang="de-DE" b="1" dirty="0" err="1"/>
                  <a:t>ligand</a:t>
                </a:r>
                <a:r>
                  <a:rPr lang="de-DE" b="1" dirty="0"/>
                  <a:t> </a:t>
                </a:r>
                <a:r>
                  <a:rPr lang="de-DE" b="1" dirty="0" err="1"/>
                  <a:t>discovery</a:t>
                </a:r>
                <a:endParaRPr lang="de-DE" b="1" dirty="0"/>
              </a:p>
              <a:p>
                <a:r>
                  <a:rPr lang="de-DE" dirty="0"/>
                  <a:t>Next-generation </a:t>
                </a:r>
                <a:r>
                  <a:rPr lang="de-DE" dirty="0" err="1"/>
                  <a:t>biomarkers</a:t>
                </a:r>
                <a:r>
                  <a:rPr lang="de-DE" dirty="0"/>
                  <a:t> </a:t>
                </a:r>
                <a:r>
                  <a:rPr lang="de-DE" dirty="0" err="1"/>
                  <a:t>and</a:t>
                </a:r>
                <a:r>
                  <a:rPr lang="de-DE" dirty="0"/>
                  <a:t> </a:t>
                </a:r>
                <a:r>
                  <a:rPr lang="de-DE" dirty="0" err="1"/>
                  <a:t>targeting</a:t>
                </a:r>
                <a:r>
                  <a:rPr lang="de-DE" dirty="0"/>
                  <a:t> </a:t>
                </a:r>
                <a:r>
                  <a:rPr lang="de-DE" dirty="0" err="1"/>
                  <a:t>vectors</a:t>
                </a:r>
                <a:r>
                  <a:rPr lang="de-DE" dirty="0"/>
                  <a:t> </a:t>
                </a:r>
                <a:r>
                  <a:rPr lang="de-DE" dirty="0" err="1"/>
                  <a:t>for</a:t>
                </a:r>
                <a:r>
                  <a:rPr lang="de-DE" dirty="0"/>
                  <a:t> </a:t>
                </a:r>
                <a:r>
                  <a:rPr lang="de-DE" dirty="0" err="1"/>
                  <a:t>more</a:t>
                </a:r>
                <a:r>
                  <a:rPr lang="de-DE" dirty="0"/>
                  <a:t> </a:t>
                </a:r>
                <a:r>
                  <a:rPr lang="de-DE" dirty="0" err="1"/>
                  <a:t>selective</a:t>
                </a:r>
                <a:r>
                  <a:rPr lang="de-DE" dirty="0"/>
                  <a:t> </a:t>
                </a:r>
                <a:r>
                  <a:rPr lang="de-DE" dirty="0" err="1"/>
                  <a:t>theranostic</a:t>
                </a:r>
                <a:r>
                  <a:rPr lang="de-DE" dirty="0"/>
                  <a:t> </a:t>
                </a:r>
                <a:r>
                  <a:rPr lang="de-DE" dirty="0" err="1"/>
                  <a:t>pairs</a:t>
                </a:r>
                <a:endParaRPr lang="de-DE" dirty="0"/>
              </a:p>
            </p:txBody>
          </p:sp>
        </p:grpSp>
        <p:pic>
          <p:nvPicPr>
            <p:cNvPr id="40" name="Grafik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23288" y="2165849"/>
              <a:ext cx="471801" cy="471801"/>
            </a:xfrm>
            <a:prstGeom prst="rect">
              <a:avLst/>
            </a:prstGeom>
          </p:spPr>
        </p:pic>
      </p:grpSp>
    </p:spTree>
    <p:extLst>
      <p:ext uri="{BB962C8B-B14F-4D97-AF65-F5344CB8AC3E}">
        <p14:creationId xmlns:p14="http://schemas.microsoft.com/office/powerpoint/2010/main" val="2652742032"/>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85D49E25-B898-448D-A670-746BB3349385}"/>
              </a:ext>
            </a:extLst>
          </p:cNvPr>
          <p:cNvSpPr/>
          <p:nvPr/>
        </p:nvSpPr>
        <p:spPr>
          <a:xfrm>
            <a:off x="1767946" y="2950467"/>
            <a:ext cx="3617868" cy="957066"/>
          </a:xfrm>
          <a:prstGeom prst="roundRect">
            <a:avLst>
              <a:gd name="adj" fmla="val 50000"/>
            </a:avLst>
          </a:prstGeom>
          <a:noFill/>
          <a:ln w="603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3" name="TextBox 2">
            <a:extLst>
              <a:ext uri="{FF2B5EF4-FFF2-40B4-BE49-F238E27FC236}">
                <a16:creationId xmlns:a16="http://schemas.microsoft.com/office/drawing/2014/main" id="{F4A62D03-ED60-43FB-BD4B-6236C4B4E213}"/>
              </a:ext>
            </a:extLst>
          </p:cNvPr>
          <p:cNvSpPr txBox="1"/>
          <p:nvPr/>
        </p:nvSpPr>
        <p:spPr>
          <a:xfrm>
            <a:off x="1767945" y="3013566"/>
            <a:ext cx="3518913" cy="830868"/>
          </a:xfrm>
          <a:prstGeom prst="rect">
            <a:avLst/>
          </a:prstGeom>
          <a:noFill/>
        </p:spPr>
        <p:txBody>
          <a:bodyPr wrap="none" rtlCol="0" anchor="ctr">
            <a:spAutoFit/>
          </a:bodyPr>
          <a:lstStyle/>
          <a:p>
            <a:pPr algn="ctr" defTabSz="228554"/>
            <a:r>
              <a:rPr lang="en-US" sz="4799" b="1" dirty="0">
                <a:solidFill>
                  <a:srgbClr val="FFFFFF"/>
                </a:solidFill>
                <a:latin typeface="Century Gothic"/>
              </a:rPr>
              <a:t>Conclusion</a:t>
            </a:r>
          </a:p>
        </p:txBody>
      </p:sp>
      <p:pic>
        <p:nvPicPr>
          <p:cNvPr id="39" name="Grafik 7">
            <a:extLst>
              <a:ext uri="{FF2B5EF4-FFF2-40B4-BE49-F238E27FC236}">
                <a16:creationId xmlns:a16="http://schemas.microsoft.com/office/drawing/2014/main" id="{4EEBDACE-5DB6-47BA-85EA-29DAD911951E}"/>
              </a:ext>
            </a:extLst>
          </p:cNvPr>
          <p:cNvPicPr>
            <a:picLocks noChangeAspect="1"/>
          </p:cNvPicPr>
          <p:nvPr/>
        </p:nvPicPr>
        <p:blipFill>
          <a:blip r:embed="rId4">
            <a:lum bright="100000" contrast="-86000"/>
          </a:blip>
          <a:stretch/>
        </p:blipFill>
        <p:spPr bwMode="auto">
          <a:xfrm rot="16200000">
            <a:off x="-231404" y="3270619"/>
            <a:ext cx="1086153" cy="316762"/>
          </a:xfrm>
          <a:prstGeom prst="rect">
            <a:avLst/>
          </a:prstGeom>
          <a:noFill/>
        </p:spPr>
      </p:pic>
      <p:sp>
        <p:nvSpPr>
          <p:cNvPr id="40" name="Textplatzhalter 4">
            <a:extLst>
              <a:ext uri="{FF2B5EF4-FFF2-40B4-BE49-F238E27FC236}">
                <a16:creationId xmlns:a16="http://schemas.microsoft.com/office/drawing/2014/main" id="{8F52435C-05E7-49E8-AC73-C828B0CE0A4B}"/>
              </a:ext>
            </a:extLst>
          </p:cNvPr>
          <p:cNvSpPr txBox="1">
            <a:spLocks/>
          </p:cNvSpPr>
          <p:nvPr/>
        </p:nvSpPr>
        <p:spPr bwMode="auto">
          <a:xfrm>
            <a:off x="359532" y="6423285"/>
            <a:ext cx="2304000" cy="118800"/>
          </a:xfrm>
          <a:prstGeom prst="rect">
            <a:avLst/>
          </a:prstGeom>
          <a:blipFill>
            <a:blip r:embed="rId5">
              <a:biLevel thresh="25000"/>
            </a:blip>
            <a:stretch/>
          </a:blipFill>
        </p:spPr>
        <p:txBody>
          <a:bodyPr/>
          <a:lstStyle>
            <a:lvl1pPr marL="0" indent="0" algn="l" defTabSz="685800" rtl="0" eaLnBrk="1" latinLnBrk="0" hangingPunct="1">
              <a:lnSpc>
                <a:spcPct val="90000"/>
              </a:lnSpc>
              <a:spcBef>
                <a:spcPts val="750"/>
              </a:spcBef>
              <a:buFont typeface="Arial" panose="020B0604020202020204" pitchFamily="34" charset="0"/>
              <a:buNone/>
              <a:defRPr sz="20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de-DE" sz="200" b="0" i="0" u="none" strike="noStrike" kern="1200" cap="none" spc="0" normalizeH="0" baseline="0" noProof="0">
                <a:ln>
                  <a:noFill/>
                </a:ln>
                <a:solidFill>
                  <a:srgbClr val="FFFFFF"/>
                </a:solidFill>
                <a:effectLst/>
                <a:uLnTx/>
                <a:uFillTx/>
                <a:latin typeface="Calibri"/>
                <a:ea typeface="+mn-ea"/>
                <a:cs typeface="+mn-cs"/>
              </a:rPr>
              <a:t> </a:t>
            </a:r>
          </a:p>
        </p:txBody>
      </p:sp>
      <p:sp>
        <p:nvSpPr>
          <p:cNvPr id="2" name="Rectangle 1">
            <a:extLst>
              <a:ext uri="{FF2B5EF4-FFF2-40B4-BE49-F238E27FC236}">
                <a16:creationId xmlns:a16="http://schemas.microsoft.com/office/drawing/2014/main" id="{B381408D-046B-A1E7-BA14-E9992A8DC975}"/>
              </a:ext>
            </a:extLst>
          </p:cNvPr>
          <p:cNvSpPr>
            <a:spLocks noChangeArrowheads="1"/>
          </p:cNvSpPr>
          <p:nvPr/>
        </p:nvSpPr>
        <p:spPr bwMode="auto">
          <a:xfrm>
            <a:off x="-10548725" y="222912"/>
            <a:ext cx="4338193"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bg1"/>
                </a:solidFill>
                <a:effectLst/>
                <a:latin typeface="Arial" panose="020B0604020202020204" pitchFamily="34" charset="0"/>
              </a:rPr>
              <a:t>Cancer </a:t>
            </a:r>
            <a:r>
              <a:rPr kumimoji="0" lang="de-DE" altLang="de-DE" sz="1800" b="0" i="0" u="none" strike="noStrike" cap="none" normalizeH="0" baseline="0" dirty="0" err="1">
                <a:ln>
                  <a:noFill/>
                </a:ln>
                <a:solidFill>
                  <a:schemeClr val="bg1"/>
                </a:solidFill>
                <a:effectLst/>
                <a:latin typeface="Arial" panose="020B0604020202020204" pitchFamily="34" charset="0"/>
              </a:rPr>
              <a:t>theranostics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is</a:t>
            </a:r>
            <a:r>
              <a:rPr kumimoji="0" lang="de-DE" altLang="de-DE" sz="1800" b="0" i="0" u="none" strike="noStrike" cap="none" normalizeH="0" baseline="0" dirty="0">
                <a:ln>
                  <a:noFill/>
                </a:ln>
                <a:solidFill>
                  <a:schemeClr val="bg1"/>
                </a:solidFill>
                <a:effectLst/>
                <a:latin typeface="Arial" panose="020B0604020202020204" pitchFamily="34" charset="0"/>
              </a:rPr>
              <a:t> a </a:t>
            </a:r>
            <a:r>
              <a:rPr kumimoji="0" lang="de-DE" altLang="de-DE" sz="1800" b="1" i="0" u="none" strike="noStrike" cap="none" normalizeH="0" baseline="0" dirty="0" err="1">
                <a:ln>
                  <a:noFill/>
                </a:ln>
                <a:solidFill>
                  <a:schemeClr val="bg1"/>
                </a:solidFill>
                <a:effectLst/>
                <a:latin typeface="Arial" panose="020B0604020202020204" pitchFamily="34" charset="0"/>
              </a:rPr>
              <a:t>rapidly</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evolving</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field</a:t>
            </a:r>
            <a:endParaRPr kumimoji="0" lang="de-DE" altLang="de-DE" sz="1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bg1"/>
                </a:solidFill>
                <a:effectLst/>
                <a:latin typeface="Arial" panose="020B0604020202020204" pitchFamily="34" charset="0"/>
              </a:rPr>
              <a:t>Emerging </a:t>
            </a:r>
            <a:r>
              <a:rPr kumimoji="0" lang="de-DE" altLang="de-DE" sz="1800" b="1" i="0" u="none" strike="noStrike" cap="none" normalizeH="0" baseline="0" dirty="0" err="1">
                <a:ln>
                  <a:noFill/>
                </a:ln>
                <a:solidFill>
                  <a:schemeClr val="bg1"/>
                </a:solidFill>
                <a:effectLst/>
                <a:latin typeface="Arial" panose="020B0604020202020204" pitchFamily="34" charset="0"/>
              </a:rPr>
              <a:t>molecular</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targets</a:t>
            </a:r>
            <a:r>
              <a:rPr kumimoji="0" lang="de-DE" altLang="de-DE" sz="1800" b="0" i="0" u="none" strike="noStrike" cap="none" normalizeH="0" baseline="0" dirty="0">
                <a:ln>
                  <a:noFill/>
                </a:ln>
                <a:solidFill>
                  <a:schemeClr val="bg1"/>
                </a:solidFill>
                <a:effectLst/>
                <a:latin typeface="Arial" panose="020B0604020202020204" pitchFamily="34" charset="0"/>
              </a:rPr>
              <a:t> and </a:t>
            </a:r>
            <a:r>
              <a:rPr kumimoji="0" lang="de-DE" altLang="de-DE" sz="1800" b="0" i="0" u="none" strike="noStrike" cap="none" normalizeH="0" baseline="0" dirty="0" err="1">
                <a:ln>
                  <a:noFill/>
                </a:ln>
                <a:solidFill>
                  <a:schemeClr val="bg1"/>
                </a:solidFill>
                <a:effectLst/>
                <a:latin typeface="Arial" panose="020B0604020202020204" pitchFamily="34" charset="0"/>
              </a:rPr>
              <a:t>radiopharmaceuticals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with</a:t>
            </a:r>
            <a:r>
              <a:rPr kumimoji="0" lang="de-DE" altLang="de-DE" sz="1800" b="0" i="0" u="none" strike="noStrike" cap="none" normalizeH="0" baseline="0" dirty="0">
                <a:ln>
                  <a:noFill/>
                </a:ln>
                <a:solidFill>
                  <a:schemeClr val="bg1"/>
                </a:solidFill>
                <a:effectLst/>
                <a:latin typeface="Arial" panose="020B0604020202020204" pitchFamily="34" charset="0"/>
              </a:rPr>
              <a:t> different </a:t>
            </a:r>
            <a:r>
              <a:rPr kumimoji="0" lang="de-DE" altLang="de-DE" sz="1800" b="0" i="0" u="none" strike="noStrike" cap="none" normalizeH="0" baseline="0" dirty="0" err="1">
                <a:ln>
                  <a:noFill/>
                </a:ln>
                <a:solidFill>
                  <a:schemeClr val="bg1"/>
                </a:solidFill>
                <a:effectLst/>
                <a:latin typeface="Arial" panose="020B0604020202020204" pitchFamily="34" charset="0"/>
              </a:rPr>
              <a:t>radiation</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types</a:t>
            </a:r>
            <a:r>
              <a:rPr kumimoji="0" lang="de-DE" altLang="de-DE" sz="1800" b="0" i="0" u="none" strike="noStrike" cap="none" normalizeH="0" baseline="0" dirty="0">
                <a:ln>
                  <a:noFill/>
                </a:ln>
                <a:solidFill>
                  <a:schemeClr val="bg1"/>
                </a:solidFill>
                <a:effectLst/>
                <a:latin typeface="Arial" panose="020B0604020202020204" pitchFamily="34" charset="0"/>
              </a:rPr>
              <a:t> (e.g., </a:t>
            </a:r>
            <a:r>
              <a:rPr kumimoji="0" lang="de-DE" altLang="de-DE" sz="1800" b="1" i="0" u="none" strike="noStrike" cap="none" normalizeH="0" baseline="0" dirty="0">
                <a:ln>
                  <a:noFill/>
                </a:ln>
                <a:solidFill>
                  <a:schemeClr val="bg1"/>
                </a:solidFill>
                <a:effectLst/>
                <a:latin typeface="Arial" panose="020B0604020202020204" pitchFamily="34" charset="0"/>
              </a:rPr>
              <a:t>α-emitters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show</a:t>
            </a:r>
            <a:r>
              <a:rPr kumimoji="0" lang="de-DE" altLang="de-DE" sz="1800" b="0" i="0" u="none" strike="noStrike" cap="none" normalizeH="0" baseline="0" dirty="0">
                <a:ln>
                  <a:noFill/>
                </a:ln>
                <a:solidFill>
                  <a:schemeClr val="bg1"/>
                </a:solidFill>
                <a:effectLst/>
                <a:latin typeface="Arial" panose="020B0604020202020204" pitchFamily="34" charset="0"/>
              </a:rPr>
              <a:t> strong potential </a:t>
            </a:r>
            <a:r>
              <a:rPr kumimoji="0" lang="de-DE" altLang="de-DE" sz="1800" b="0" i="0" u="none" strike="noStrike" cap="none" normalizeH="0" baseline="0" dirty="0" err="1">
                <a:ln>
                  <a:noFill/>
                </a:ln>
                <a:solidFill>
                  <a:schemeClr val="bg1"/>
                </a:solidFill>
                <a:effectLst/>
                <a:latin typeface="Arial" panose="020B0604020202020204" pitchFamily="34" charset="0"/>
              </a:rPr>
              <a:t>as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next</a:t>
            </a:r>
            <a:r>
              <a:rPr kumimoji="0" lang="de-DE" altLang="de-DE" sz="1800" b="0" i="0" u="none" strike="noStrike" cap="none" normalizeH="0" baseline="0" dirty="0">
                <a:ln>
                  <a:noFill/>
                </a:ln>
                <a:solidFill>
                  <a:schemeClr val="bg1"/>
                </a:solidFill>
                <a:effectLst/>
                <a:latin typeface="Arial" panose="020B0604020202020204" pitchFamily="34" charset="0"/>
              </a:rPr>
              <a:t>-generation </a:t>
            </a:r>
            <a:r>
              <a:rPr kumimoji="0" lang="de-DE" altLang="de-DE" sz="1800" b="0" i="0" u="none" strike="noStrike" cap="none" normalizeH="0" baseline="0" dirty="0" err="1">
                <a:ln>
                  <a:noFill/>
                </a:ln>
                <a:solidFill>
                  <a:schemeClr val="bg1"/>
                </a:solidFill>
                <a:effectLst/>
                <a:latin typeface="Arial" panose="020B0604020202020204" pitchFamily="34" charset="0"/>
              </a:rPr>
              <a:t>theranostics</a:t>
            </a:r>
            <a:endParaRPr kumimoji="0" lang="de-DE" altLang="de-DE" sz="1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err="1">
                <a:ln>
                  <a:noFill/>
                </a:ln>
                <a:solidFill>
                  <a:schemeClr val="bg1"/>
                </a:solidFill>
                <a:effectLst/>
                <a:latin typeface="Arial" panose="020B0604020202020204" pitchFamily="34" charset="0"/>
              </a:rPr>
              <a:t>Improved</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dosimetry</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of</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therapeutic</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radiopharmaceuticals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is</a:t>
            </a:r>
            <a:r>
              <a:rPr kumimoji="0" lang="de-DE" altLang="de-DE" sz="1800" b="0" i="0" u="none" strike="noStrike" cap="none" normalizeH="0" baseline="0" dirty="0">
                <a:ln>
                  <a:noFill/>
                </a:ln>
                <a:solidFill>
                  <a:schemeClr val="bg1"/>
                </a:solidFill>
                <a:effectLst/>
                <a:latin typeface="Arial" panose="020B0604020202020204" pitchFamily="34" charset="0"/>
              </a:rPr>
              <a:t> essential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err="1">
                <a:ln>
                  <a:noFill/>
                </a:ln>
                <a:solidFill>
                  <a:schemeClr val="bg1"/>
                </a:solidFill>
                <a:effectLst/>
                <a:latin typeface="Arial" panose="020B0604020202020204" pitchFamily="34" charset="0"/>
              </a:rPr>
              <a:t>Better</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quantification</a:t>
            </a:r>
            <a:r>
              <a:rPr kumimoji="0" lang="de-DE" altLang="de-DE" sz="1800" b="1" i="0" u="none" strike="noStrike" cap="none" normalizeH="0" baseline="0" dirty="0">
                <a:ln>
                  <a:noFill/>
                </a:ln>
                <a:solidFill>
                  <a:schemeClr val="bg1"/>
                </a:solidFill>
                <a:effectLst/>
                <a:latin typeface="Arial" panose="020B0604020202020204" pitchFamily="34" charset="0"/>
              </a:rPr>
              <a:t> and </a:t>
            </a:r>
            <a:r>
              <a:rPr kumimoji="0" lang="de-DE" altLang="de-DE" sz="1800" b="1" i="0" u="none" strike="noStrike" cap="none" normalizeH="0" baseline="0" dirty="0" err="1">
                <a:ln>
                  <a:noFill/>
                </a:ln>
                <a:solidFill>
                  <a:schemeClr val="bg1"/>
                </a:solidFill>
                <a:effectLst/>
                <a:latin typeface="Arial" panose="020B0604020202020204" pitchFamily="34" charset="0"/>
              </a:rPr>
              <a:t>monitoring</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of</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treatment</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response</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are</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needed</a:t>
            </a:r>
            <a:endParaRPr kumimoji="0" lang="de-DE" altLang="de-DE" sz="1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bg1"/>
                </a:solidFill>
                <a:effectLst/>
                <a:latin typeface="Arial" panose="020B0604020202020204" pitchFamily="34" charset="0"/>
              </a:rPr>
              <a:t>These </a:t>
            </a:r>
            <a:r>
              <a:rPr kumimoji="0" lang="de-DE" altLang="de-DE" sz="1800" b="0" i="0" u="none" strike="noStrike" cap="none" normalizeH="0" baseline="0" dirty="0" err="1">
                <a:ln>
                  <a:noFill/>
                </a:ln>
                <a:solidFill>
                  <a:schemeClr val="bg1"/>
                </a:solidFill>
                <a:effectLst/>
                <a:latin typeface="Arial" panose="020B0604020202020204" pitchFamily="34" charset="0"/>
              </a:rPr>
              <a:t>advances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are</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key</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steps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toward</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individualized</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precision</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medicine</a:t>
            </a:r>
            <a:endParaRPr kumimoji="0" lang="de-DE" altLang="de-DE" sz="1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bg1"/>
                </a:solidFill>
                <a:effectLst/>
                <a:latin typeface="Arial" panose="020B0604020202020204" pitchFamily="34" charset="0"/>
              </a:rPr>
              <a:t>Further </a:t>
            </a:r>
            <a:r>
              <a:rPr kumimoji="0" lang="de-DE" altLang="de-DE" sz="1800" b="0" i="0" u="none" strike="noStrike" cap="none" normalizeH="0" baseline="0" dirty="0" err="1">
                <a:ln>
                  <a:noFill/>
                </a:ln>
                <a:solidFill>
                  <a:schemeClr val="bg1"/>
                </a:solidFill>
                <a:effectLst/>
                <a:latin typeface="Arial" panose="020B0604020202020204" pitchFamily="34" charset="0"/>
              </a:rPr>
              <a:t>work</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is</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required</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to</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refine</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the</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integration</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of</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radionuclide</a:t>
            </a:r>
            <a:r>
              <a:rPr kumimoji="0" lang="de-DE" altLang="de-DE" sz="1800" b="1" i="0" u="none" strike="noStrike" cap="none" normalizeH="0" baseline="0" dirty="0">
                <a:ln>
                  <a:noFill/>
                </a:ln>
                <a:solidFill>
                  <a:schemeClr val="bg1"/>
                </a:solidFill>
                <a:effectLst/>
                <a:latin typeface="Arial" panose="020B0604020202020204" pitchFamily="34" charset="0"/>
              </a:rPr>
              <a:t> </a:t>
            </a:r>
            <a:r>
              <a:rPr kumimoji="0" lang="de-DE" altLang="de-DE" sz="1800" b="1" i="0" u="none" strike="noStrike" cap="none" normalizeH="0" baseline="0" dirty="0" err="1">
                <a:ln>
                  <a:noFill/>
                </a:ln>
                <a:solidFill>
                  <a:schemeClr val="bg1"/>
                </a:solidFill>
                <a:effectLst/>
                <a:latin typeface="Arial" panose="020B0604020202020204" pitchFamily="34" charset="0"/>
              </a:rPr>
              <a:t>therapy</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with</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other</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cancer</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treatment</a:t>
            </a:r>
            <a:r>
              <a:rPr kumimoji="0" lang="de-DE" altLang="de-DE" sz="1800" b="0" i="0" u="none" strike="noStrike" cap="none" normalizeH="0" baseline="0" dirty="0">
                <a:ln>
                  <a:noFill/>
                </a:ln>
                <a:solidFill>
                  <a:schemeClr val="bg1"/>
                </a:solidFill>
                <a:effectLst/>
                <a:latin typeface="Arial" panose="020B0604020202020204" pitchFamily="34" charset="0"/>
              </a:rPr>
              <a:t> </a:t>
            </a:r>
            <a:r>
              <a:rPr kumimoji="0" lang="de-DE" altLang="de-DE" sz="1800" b="0" i="0" u="none" strike="noStrike" cap="none" normalizeH="0" baseline="0" dirty="0" err="1">
                <a:ln>
                  <a:noFill/>
                </a:ln>
                <a:solidFill>
                  <a:schemeClr val="bg1"/>
                </a:solidFill>
                <a:effectLst/>
                <a:latin typeface="Arial" panose="020B0604020202020204" pitchFamily="34" charset="0"/>
              </a:rPr>
              <a:t>modalities</a:t>
            </a:r>
            <a:endParaRPr kumimoji="0" lang="de-DE" altLang="de-DE" sz="1800" b="0" i="0" u="none" strike="noStrike" cap="none" normalizeH="0" baseline="0" dirty="0">
              <a:ln>
                <a:noFill/>
              </a:ln>
              <a:solidFill>
                <a:schemeClr val="bg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A1BCE51-4AF4-40C3-89C8-0C3481CBC8B6}"/>
              </a:ext>
            </a:extLst>
          </p:cNvPr>
          <p:cNvSpPr>
            <a:spLocks noChangeArrowheads="1"/>
          </p:cNvSpPr>
          <p:nvPr/>
        </p:nvSpPr>
        <p:spPr bwMode="auto">
          <a:xfrm>
            <a:off x="5999312" y="706984"/>
            <a:ext cx="6192688"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
                <a:srgbClr val="FF2D5E"/>
              </a:buClr>
              <a:buSzPct val="129000"/>
              <a:tabLst/>
            </a:pPr>
            <a:r>
              <a:rPr kumimoji="0" lang="de-DE" altLang="de-DE" sz="1600" b="0" i="0" u="none" strike="noStrike" cap="none" normalizeH="0" baseline="0" dirty="0">
                <a:ln>
                  <a:noFill/>
                </a:ln>
                <a:solidFill>
                  <a:schemeClr val="bg1"/>
                </a:solidFill>
                <a:effectLst/>
                <a:latin typeface="Arial" panose="020B0604020202020204" pitchFamily="34" charset="0"/>
              </a:rPr>
              <a:t>Cancer </a:t>
            </a:r>
            <a:r>
              <a:rPr kumimoji="0" lang="de-DE" altLang="de-DE" sz="1600" b="0" i="0" u="none" strike="noStrike" cap="none" normalizeH="0" baseline="0" dirty="0" err="1">
                <a:ln>
                  <a:noFill/>
                </a:ln>
                <a:solidFill>
                  <a:schemeClr val="bg1"/>
                </a:solidFill>
                <a:effectLst/>
                <a:latin typeface="Arial" panose="020B0604020202020204" pitchFamily="34" charset="0"/>
              </a:rPr>
              <a:t>theranostics</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is</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rapidly</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evolving</a:t>
            </a:r>
            <a:r>
              <a:rPr kumimoji="0" lang="de-DE" altLang="de-DE" sz="1600" b="0" i="0" u="none" strike="noStrike" cap="none" normalizeH="0" baseline="0" dirty="0">
                <a:ln>
                  <a:noFill/>
                </a:ln>
                <a:solidFill>
                  <a:schemeClr val="bg1"/>
                </a:solidFill>
                <a:effectLst/>
                <a:latin typeface="Arial" panose="020B0604020202020204" pitchFamily="34" charset="0"/>
              </a:rPr>
              <a:t> </a:t>
            </a:r>
            <a:r>
              <a:rPr lang="de-DE" altLang="de-DE" sz="1600" dirty="0" err="1">
                <a:solidFill>
                  <a:schemeClr val="bg1"/>
                </a:solidFill>
                <a:latin typeface="Arial" panose="020B0604020202020204" pitchFamily="34" charset="0"/>
              </a:rPr>
              <a:t>discipl</a:t>
            </a:r>
            <a:r>
              <a:rPr kumimoji="0" lang="de-DE" altLang="de-DE" sz="1600" b="0" i="0" u="none" strike="noStrike" cap="none" normalizeH="0" baseline="0" dirty="0" err="1">
                <a:ln>
                  <a:noFill/>
                </a:ln>
                <a:solidFill>
                  <a:schemeClr val="bg1"/>
                </a:solidFill>
                <a:effectLst/>
                <a:latin typeface="Arial" panose="020B0604020202020204" pitchFamily="34" charset="0"/>
              </a:rPr>
              <a:t>ine</a:t>
            </a:r>
            <a:endParaRPr kumimoji="0" lang="de-DE" altLang="de-DE" sz="1600" b="0" i="0" u="none" strike="noStrike" cap="none" normalizeH="0" baseline="0" dirty="0">
              <a:ln>
                <a:noFill/>
              </a:ln>
              <a:solidFill>
                <a:schemeClr val="bg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lvl="0" defTabSz="914400" eaLnBrk="0" fontAlgn="base" hangingPunct="0">
              <a:spcBef>
                <a:spcPct val="0"/>
              </a:spcBef>
              <a:spcAft>
                <a:spcPct val="0"/>
              </a:spcAft>
            </a:pPr>
            <a:r>
              <a:rPr lang="de-DE" altLang="de-DE" sz="1600" dirty="0">
                <a:solidFill>
                  <a:schemeClr val="bg1"/>
                </a:solidFill>
                <a:latin typeface="Arial" panose="020B0604020202020204" pitchFamily="34" charset="0"/>
              </a:rPr>
              <a:t>Emerging </a:t>
            </a:r>
            <a:r>
              <a:rPr lang="de-DE" altLang="de-DE" sz="1600" dirty="0" err="1">
                <a:solidFill>
                  <a:schemeClr val="bg1"/>
                </a:solidFill>
                <a:latin typeface="Arial" panose="020B0604020202020204" pitchFamily="34" charset="0"/>
              </a:rPr>
              <a:t>molecular</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targets</a:t>
            </a:r>
            <a:r>
              <a:rPr lang="de-DE" altLang="de-DE" sz="1600" dirty="0">
                <a:solidFill>
                  <a:schemeClr val="bg1"/>
                </a:solidFill>
                <a:latin typeface="Arial" panose="020B0604020202020204" pitchFamily="34" charset="0"/>
              </a:rPr>
              <a:t> and </a:t>
            </a:r>
            <a:r>
              <a:rPr lang="de-DE" altLang="de-DE" sz="1600" dirty="0" err="1">
                <a:solidFill>
                  <a:schemeClr val="bg1"/>
                </a:solidFill>
                <a:latin typeface="Arial" panose="020B0604020202020204" pitchFamily="34" charset="0"/>
              </a:rPr>
              <a:t>radiopharmaceuticals</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with</a:t>
            </a:r>
            <a:r>
              <a:rPr lang="de-DE" altLang="de-DE" sz="1600" dirty="0">
                <a:solidFill>
                  <a:schemeClr val="bg1"/>
                </a:solidFill>
                <a:latin typeface="Arial" panose="020B0604020202020204" pitchFamily="34" charset="0"/>
              </a:rPr>
              <a:t> different </a:t>
            </a:r>
            <a:r>
              <a:rPr lang="de-DE" altLang="de-DE" sz="1600" dirty="0" err="1">
                <a:solidFill>
                  <a:schemeClr val="bg1"/>
                </a:solidFill>
                <a:latin typeface="Arial" panose="020B0604020202020204" pitchFamily="34" charset="0"/>
              </a:rPr>
              <a:t>radiation</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types</a:t>
            </a:r>
            <a:r>
              <a:rPr lang="de-DE" altLang="de-DE" sz="1600" dirty="0">
                <a:solidFill>
                  <a:schemeClr val="bg1"/>
                </a:solidFill>
                <a:latin typeface="Arial" panose="020B0604020202020204" pitchFamily="34" charset="0"/>
              </a:rPr>
              <a:t> (e.g., α-emitters) </a:t>
            </a:r>
            <a:r>
              <a:rPr lang="de-DE" altLang="de-DE" sz="1600" dirty="0" err="1">
                <a:solidFill>
                  <a:schemeClr val="bg1"/>
                </a:solidFill>
                <a:latin typeface="Arial" panose="020B0604020202020204" pitchFamily="34" charset="0"/>
              </a:rPr>
              <a:t>show</a:t>
            </a:r>
            <a:r>
              <a:rPr lang="de-DE" altLang="de-DE" sz="1600" dirty="0">
                <a:solidFill>
                  <a:schemeClr val="bg1"/>
                </a:solidFill>
                <a:latin typeface="Arial" panose="020B0604020202020204" pitchFamily="34" charset="0"/>
              </a:rPr>
              <a:t> strong potential </a:t>
            </a:r>
            <a:r>
              <a:rPr lang="de-DE" altLang="de-DE" sz="1600" dirty="0" err="1">
                <a:solidFill>
                  <a:schemeClr val="bg1"/>
                </a:solidFill>
                <a:latin typeface="Arial" panose="020B0604020202020204" pitchFamily="34" charset="0"/>
              </a:rPr>
              <a:t>as</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next</a:t>
            </a:r>
            <a:r>
              <a:rPr lang="de-DE" altLang="de-DE" sz="1600" dirty="0">
                <a:solidFill>
                  <a:schemeClr val="bg1"/>
                </a:solidFill>
                <a:latin typeface="Arial" panose="020B0604020202020204" pitchFamily="34" charset="0"/>
              </a:rPr>
              <a:t>-generation </a:t>
            </a:r>
            <a:r>
              <a:rPr lang="de-DE" altLang="de-DE" sz="1600" dirty="0" err="1">
                <a:solidFill>
                  <a:schemeClr val="bg1"/>
                </a:solidFill>
                <a:latin typeface="Arial" panose="020B0604020202020204" pitchFamily="34" charset="0"/>
              </a:rPr>
              <a:t>theranostics</a:t>
            </a:r>
            <a:endParaRPr lang="de-DE" altLang="de-DE" sz="1600" dirty="0">
              <a:solidFill>
                <a:schemeClr val="bg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r>
              <a:rPr kumimoji="0" lang="de-DE" altLang="de-DE" sz="1600" b="0" i="0" u="none" strike="noStrike" cap="none" normalizeH="0" baseline="0" dirty="0" err="1">
                <a:ln>
                  <a:noFill/>
                </a:ln>
                <a:solidFill>
                  <a:schemeClr val="bg1"/>
                </a:solidFill>
                <a:effectLst/>
                <a:latin typeface="Arial" panose="020B0604020202020204" pitchFamily="34" charset="0"/>
              </a:rPr>
              <a:t>Improved</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patient-specific</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dosimetry</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is</a:t>
            </a:r>
            <a:r>
              <a:rPr kumimoji="0" lang="de-DE" altLang="de-DE" sz="1600" b="0" i="0" u="none" strike="noStrike" cap="none" normalizeH="0" baseline="0" dirty="0">
                <a:ln>
                  <a:noFill/>
                </a:ln>
                <a:solidFill>
                  <a:schemeClr val="bg1"/>
                </a:solidFill>
                <a:effectLst/>
                <a:latin typeface="Arial" panose="020B0604020202020204" pitchFamily="34" charset="0"/>
              </a:rPr>
              <a:t> essential </a:t>
            </a: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lvl="0" defTabSz="914400" eaLnBrk="0" fontAlgn="base" hangingPunct="0">
              <a:spcBef>
                <a:spcPct val="0"/>
              </a:spcBef>
              <a:spcAft>
                <a:spcPct val="0"/>
              </a:spcAft>
            </a:pPr>
            <a:r>
              <a:rPr lang="de-DE" altLang="de-DE" sz="1600" dirty="0" err="1">
                <a:solidFill>
                  <a:schemeClr val="bg1"/>
                </a:solidFill>
                <a:latin typeface="Arial" panose="020B0604020202020204" pitchFamily="34" charset="0"/>
              </a:rPr>
              <a:t>Better</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quantification</a:t>
            </a:r>
            <a:r>
              <a:rPr lang="de-DE" altLang="de-DE" sz="1600" dirty="0">
                <a:solidFill>
                  <a:schemeClr val="bg1"/>
                </a:solidFill>
                <a:latin typeface="Arial" panose="020B0604020202020204" pitchFamily="34" charset="0"/>
              </a:rPr>
              <a:t> and </a:t>
            </a:r>
            <a:r>
              <a:rPr lang="de-DE" altLang="de-DE" sz="1600" dirty="0" err="1">
                <a:solidFill>
                  <a:schemeClr val="bg1"/>
                </a:solidFill>
                <a:latin typeface="Arial" panose="020B0604020202020204" pitchFamily="34" charset="0"/>
              </a:rPr>
              <a:t>monitoring</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of</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treatment</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response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are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needed</a:t>
            </a:r>
            <a:endParaRPr lang="de-DE" altLang="de-DE" sz="1600" dirty="0">
              <a:solidFill>
                <a:schemeClr val="bg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lvl="0" defTabSz="914400" eaLnBrk="0" fontAlgn="base" hangingPunct="0">
              <a:spcBef>
                <a:spcPct val="0"/>
              </a:spcBef>
              <a:spcAft>
                <a:spcPct val="0"/>
              </a:spcAft>
            </a:pPr>
            <a:r>
              <a:rPr lang="de-DE" altLang="de-DE" sz="1600" dirty="0">
                <a:solidFill>
                  <a:schemeClr val="bg1"/>
                </a:solidFill>
                <a:latin typeface="Arial" panose="020B0604020202020204" pitchFamily="34" charset="0"/>
              </a:rPr>
              <a:t>These </a:t>
            </a:r>
            <a:r>
              <a:rPr lang="de-DE" altLang="de-DE" sz="1600" dirty="0" err="1">
                <a:solidFill>
                  <a:schemeClr val="bg1"/>
                </a:solidFill>
                <a:latin typeface="Arial" panose="020B0604020202020204" pitchFamily="34" charset="0"/>
              </a:rPr>
              <a:t>advances</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are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key</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steps</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toward</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individualized</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precision</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medicine</a:t>
            </a:r>
            <a:endParaRPr lang="de-DE" altLang="de-DE" sz="1600" dirty="0">
              <a:solidFill>
                <a:schemeClr val="bg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lvl="0" defTabSz="914400" eaLnBrk="0" fontAlgn="base" hangingPunct="0">
              <a:spcBef>
                <a:spcPct val="0"/>
              </a:spcBef>
              <a:spcAft>
                <a:spcPct val="0"/>
              </a:spcAft>
            </a:pPr>
            <a:r>
              <a:rPr lang="de-DE" altLang="de-DE" sz="1600" dirty="0">
                <a:solidFill>
                  <a:schemeClr val="bg1"/>
                </a:solidFill>
                <a:latin typeface="Arial" panose="020B0604020202020204" pitchFamily="34" charset="0"/>
              </a:rPr>
              <a:t>Further </a:t>
            </a:r>
            <a:r>
              <a:rPr lang="de-DE" altLang="de-DE" sz="1600" dirty="0" err="1">
                <a:solidFill>
                  <a:schemeClr val="bg1"/>
                </a:solidFill>
                <a:latin typeface="Arial" panose="020B0604020202020204" pitchFamily="34" charset="0"/>
              </a:rPr>
              <a:t>work</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is</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required</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to</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refine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the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integration</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of</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radionuclide</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therapy</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with</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other</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cancer</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treatment</a:t>
            </a:r>
            <a:r>
              <a:rPr lang="de-DE" altLang="de-DE" sz="1600" dirty="0">
                <a:solidFill>
                  <a:schemeClr val="bg1"/>
                </a:solidFill>
                <a:latin typeface="Arial" panose="020B0604020202020204" pitchFamily="34" charset="0"/>
              </a:rPr>
              <a:t> </a:t>
            </a:r>
            <a:r>
              <a:rPr lang="de-DE" altLang="de-DE" sz="1600" dirty="0" err="1">
                <a:solidFill>
                  <a:schemeClr val="bg1"/>
                </a:solidFill>
                <a:latin typeface="Arial" panose="020B0604020202020204" pitchFamily="34" charset="0"/>
              </a:rPr>
              <a:t>modalities</a:t>
            </a:r>
            <a:endParaRPr lang="de-DE" altLang="de-DE" sz="1600" dirty="0">
              <a:solidFill>
                <a:schemeClr val="bg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endParaRPr kumimoji="0" lang="de-DE" altLang="de-DE" sz="1600" b="0" i="0" u="none" strike="noStrike" cap="none" normalizeH="0" baseline="0" dirty="0">
              <a:ln>
                <a:noFill/>
              </a:ln>
              <a:solidFill>
                <a:schemeClr val="bg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FF2D5E"/>
              </a:buClr>
              <a:buSzPct val="129000"/>
              <a:tabLst/>
            </a:pPr>
            <a:r>
              <a:rPr kumimoji="0" lang="de-DE" altLang="de-DE" sz="1600" b="0" i="0" u="none" strike="noStrike" cap="none" normalizeH="0" baseline="0" dirty="0" err="1">
                <a:ln>
                  <a:noFill/>
                </a:ln>
                <a:solidFill>
                  <a:schemeClr val="bg1"/>
                </a:solidFill>
                <a:effectLst/>
                <a:latin typeface="Arial" panose="020B0604020202020204" pitchFamily="34" charset="0"/>
              </a:rPr>
              <a:t>Continued</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technological</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clinical</a:t>
            </a:r>
            <a:r>
              <a:rPr kumimoji="0" lang="de-DE" altLang="de-DE" sz="1600" b="0" i="0" u="none" strike="noStrike" cap="none" normalizeH="0" baseline="0" dirty="0">
                <a:ln>
                  <a:noFill/>
                </a:ln>
                <a:solidFill>
                  <a:schemeClr val="bg1"/>
                </a:solidFill>
                <a:effectLst/>
                <a:latin typeface="Arial" panose="020B0604020202020204" pitchFamily="34" charset="0"/>
              </a:rPr>
              <a:t>, and </a:t>
            </a:r>
            <a:r>
              <a:rPr kumimoji="0" lang="de-DE" altLang="de-DE" sz="1600" b="0" i="0" u="none" strike="noStrike" cap="none" normalizeH="0" baseline="0" dirty="0" err="1">
                <a:ln>
                  <a:noFill/>
                </a:ln>
                <a:solidFill>
                  <a:schemeClr val="bg1"/>
                </a:solidFill>
                <a:effectLst/>
                <a:latin typeface="Arial" panose="020B0604020202020204" pitchFamily="34" charset="0"/>
              </a:rPr>
              <a:t>regulatory</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optimization</a:t>
            </a:r>
            <a:r>
              <a:rPr kumimoji="0" lang="de-DE" altLang="de-DE" sz="1600" b="0" i="0" u="none" strike="noStrike" cap="none" normalizeH="0" baseline="0" dirty="0">
                <a:ln>
                  <a:noFill/>
                </a:ln>
                <a:solidFill>
                  <a:schemeClr val="bg1"/>
                </a:solidFill>
                <a:effectLst/>
                <a:latin typeface="Arial" panose="020B0604020202020204" pitchFamily="34" charset="0"/>
              </a:rPr>
              <a:t> will </a:t>
            </a:r>
            <a:r>
              <a:rPr kumimoji="0" lang="de-DE" altLang="de-DE" sz="1600" b="0" i="0" u="none" strike="noStrike" cap="none" normalizeH="0" baseline="0" dirty="0" err="1">
                <a:ln>
                  <a:noFill/>
                </a:ln>
                <a:solidFill>
                  <a:schemeClr val="bg1"/>
                </a:solidFill>
                <a:effectLst/>
                <a:latin typeface="Arial" panose="020B0604020202020204" pitchFamily="34" charset="0"/>
              </a:rPr>
              <a:t>be</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key</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to</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translating</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innovation</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into</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routine</a:t>
            </a:r>
            <a:r>
              <a:rPr kumimoji="0" lang="de-DE" altLang="de-DE" sz="1600" b="0" i="0" u="none" strike="noStrike" cap="none" normalizeH="0" baseline="0" dirty="0">
                <a:ln>
                  <a:noFill/>
                </a:ln>
                <a:solidFill>
                  <a:schemeClr val="bg1"/>
                </a:solidFill>
                <a:effectLst/>
                <a:latin typeface="Arial" panose="020B0604020202020204" pitchFamily="34" charset="0"/>
              </a:rPr>
              <a:t> </a:t>
            </a:r>
            <a:r>
              <a:rPr kumimoji="0" lang="de-DE" altLang="de-DE" sz="1600" b="0" i="0" u="none" strike="noStrike" cap="none" normalizeH="0" baseline="0" dirty="0" err="1">
                <a:ln>
                  <a:noFill/>
                </a:ln>
                <a:solidFill>
                  <a:schemeClr val="bg1"/>
                </a:solidFill>
                <a:effectLst/>
                <a:latin typeface="Arial" panose="020B0604020202020204" pitchFamily="34" charset="0"/>
              </a:rPr>
              <a:t>patient</a:t>
            </a:r>
            <a:r>
              <a:rPr kumimoji="0" lang="de-DE" altLang="de-DE" sz="1600" b="0" i="0" u="none" strike="noStrike" cap="none" normalizeH="0" baseline="0" dirty="0">
                <a:ln>
                  <a:noFill/>
                </a:ln>
                <a:solidFill>
                  <a:schemeClr val="bg1"/>
                </a:solidFill>
                <a:effectLst/>
                <a:latin typeface="Arial" panose="020B0604020202020204" pitchFamily="34" charset="0"/>
              </a:rPr>
              <a:t> care</a:t>
            </a:r>
          </a:p>
        </p:txBody>
      </p:sp>
      <p:sp>
        <p:nvSpPr>
          <p:cNvPr id="35" name="Rectangle 15">
            <a:extLst>
              <a:ext uri="{FF2B5EF4-FFF2-40B4-BE49-F238E27FC236}">
                <a16:creationId xmlns:a16="http://schemas.microsoft.com/office/drawing/2014/main" id="{D87AA572-61EE-4768-9336-C6E99C6373D4}"/>
              </a:ext>
            </a:extLst>
          </p:cNvPr>
          <p:cNvSpPr/>
          <p:nvPr/>
        </p:nvSpPr>
        <p:spPr>
          <a:xfrm>
            <a:off x="5879976" y="764704"/>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36" name="Rectangle 15">
            <a:extLst>
              <a:ext uri="{FF2B5EF4-FFF2-40B4-BE49-F238E27FC236}">
                <a16:creationId xmlns:a16="http://schemas.microsoft.com/office/drawing/2014/main" id="{FD08E3B7-BD47-417A-B768-12107BCD1892}"/>
              </a:ext>
            </a:extLst>
          </p:cNvPr>
          <p:cNvSpPr/>
          <p:nvPr/>
        </p:nvSpPr>
        <p:spPr>
          <a:xfrm>
            <a:off x="5879976" y="1460732"/>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37" name="Rectangle 15">
            <a:extLst>
              <a:ext uri="{FF2B5EF4-FFF2-40B4-BE49-F238E27FC236}">
                <a16:creationId xmlns:a16="http://schemas.microsoft.com/office/drawing/2014/main" id="{C1285CED-99BF-4E09-BE4C-3E7DBA136201}"/>
              </a:ext>
            </a:extLst>
          </p:cNvPr>
          <p:cNvSpPr/>
          <p:nvPr/>
        </p:nvSpPr>
        <p:spPr>
          <a:xfrm>
            <a:off x="5879976" y="2204864"/>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38" name="Rectangle 15">
            <a:extLst>
              <a:ext uri="{FF2B5EF4-FFF2-40B4-BE49-F238E27FC236}">
                <a16:creationId xmlns:a16="http://schemas.microsoft.com/office/drawing/2014/main" id="{06649144-B301-4AF0-9B0A-57E5CC4CE36D}"/>
              </a:ext>
            </a:extLst>
          </p:cNvPr>
          <p:cNvSpPr/>
          <p:nvPr/>
        </p:nvSpPr>
        <p:spPr>
          <a:xfrm>
            <a:off x="5879976" y="2780928"/>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41" name="Rectangle 15">
            <a:extLst>
              <a:ext uri="{FF2B5EF4-FFF2-40B4-BE49-F238E27FC236}">
                <a16:creationId xmlns:a16="http://schemas.microsoft.com/office/drawing/2014/main" id="{43F8D36B-14FB-4500-9E4A-849CFB0F924A}"/>
              </a:ext>
            </a:extLst>
          </p:cNvPr>
          <p:cNvSpPr/>
          <p:nvPr/>
        </p:nvSpPr>
        <p:spPr>
          <a:xfrm>
            <a:off x="5879978" y="3501008"/>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42" name="Rectangle 15">
            <a:extLst>
              <a:ext uri="{FF2B5EF4-FFF2-40B4-BE49-F238E27FC236}">
                <a16:creationId xmlns:a16="http://schemas.microsoft.com/office/drawing/2014/main" id="{A24F0A85-119C-4422-B0C6-C53A7B391B6E}"/>
              </a:ext>
            </a:extLst>
          </p:cNvPr>
          <p:cNvSpPr/>
          <p:nvPr/>
        </p:nvSpPr>
        <p:spPr>
          <a:xfrm>
            <a:off x="5879976" y="4293096"/>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
        <p:nvSpPr>
          <p:cNvPr id="43" name="Rectangle 15">
            <a:extLst>
              <a:ext uri="{FF2B5EF4-FFF2-40B4-BE49-F238E27FC236}">
                <a16:creationId xmlns:a16="http://schemas.microsoft.com/office/drawing/2014/main" id="{051C4466-770E-43A4-8F73-7168C399BCCA}"/>
              </a:ext>
            </a:extLst>
          </p:cNvPr>
          <p:cNvSpPr/>
          <p:nvPr/>
        </p:nvSpPr>
        <p:spPr>
          <a:xfrm>
            <a:off x="5879977" y="5014997"/>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576246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ppt_x"/>
                                          </p:val>
                                        </p:tav>
                                        <p:tav tm="100000">
                                          <p:val>
                                            <p:strVal val="#ppt_x"/>
                                          </p:val>
                                        </p:tav>
                                      </p:tavLst>
                                    </p:anim>
                                    <p:anim calcmode="lin" valueType="num">
                                      <p:cBhvr additive="base">
                                        <p:cTn id="8" dur="10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ppt_x"/>
                                          </p:val>
                                        </p:tav>
                                        <p:tav tm="100000">
                                          <p:val>
                                            <p:strVal val="#ppt_x"/>
                                          </p:val>
                                        </p:tav>
                                      </p:tavLst>
                                    </p:anim>
                                    <p:anim calcmode="lin" valueType="num">
                                      <p:cBhvr additive="base">
                                        <p:cTn id="12" dur="1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ppt_x"/>
                                          </p:val>
                                        </p:tav>
                                        <p:tav tm="100000">
                                          <p:val>
                                            <p:strVal val="#ppt_x"/>
                                          </p:val>
                                        </p:tav>
                                      </p:tavLst>
                                    </p:anim>
                                    <p:anim calcmode="lin" valueType="num">
                                      <p:cBhvr additive="base">
                                        <p:cTn id="16" dur="1000" fill="hold"/>
                                        <p:tgtEl>
                                          <p:spTgt spid="3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ppt_x"/>
                                          </p:val>
                                        </p:tav>
                                        <p:tav tm="100000">
                                          <p:val>
                                            <p:strVal val="#ppt_x"/>
                                          </p:val>
                                        </p:tav>
                                      </p:tavLst>
                                    </p:anim>
                                    <p:anim calcmode="lin" valueType="num">
                                      <p:cBhvr additive="base">
                                        <p:cTn id="20" dur="10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1000" fill="hold"/>
                                        <p:tgtEl>
                                          <p:spTgt spid="41"/>
                                        </p:tgtEl>
                                        <p:attrNameLst>
                                          <p:attrName>ppt_x</p:attrName>
                                        </p:attrNameLst>
                                      </p:cBhvr>
                                      <p:tavLst>
                                        <p:tav tm="0">
                                          <p:val>
                                            <p:strVal val="#ppt_x"/>
                                          </p:val>
                                        </p:tav>
                                        <p:tav tm="100000">
                                          <p:val>
                                            <p:strVal val="#ppt_x"/>
                                          </p:val>
                                        </p:tav>
                                      </p:tavLst>
                                    </p:anim>
                                    <p:anim calcmode="lin" valueType="num">
                                      <p:cBhvr additive="base">
                                        <p:cTn id="24" dur="1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1000" fill="hold"/>
                                        <p:tgtEl>
                                          <p:spTgt spid="42"/>
                                        </p:tgtEl>
                                        <p:attrNameLst>
                                          <p:attrName>ppt_x</p:attrName>
                                        </p:attrNameLst>
                                      </p:cBhvr>
                                      <p:tavLst>
                                        <p:tav tm="0">
                                          <p:val>
                                            <p:strVal val="#ppt_x"/>
                                          </p:val>
                                        </p:tav>
                                        <p:tav tm="100000">
                                          <p:val>
                                            <p:strVal val="#ppt_x"/>
                                          </p:val>
                                        </p:tav>
                                      </p:tavLst>
                                    </p:anim>
                                    <p:anim calcmode="lin" valueType="num">
                                      <p:cBhvr additive="base">
                                        <p:cTn id="28" dur="10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1000" fill="hold"/>
                                        <p:tgtEl>
                                          <p:spTgt spid="43"/>
                                        </p:tgtEl>
                                        <p:attrNameLst>
                                          <p:attrName>ppt_x</p:attrName>
                                        </p:attrNameLst>
                                      </p:cBhvr>
                                      <p:tavLst>
                                        <p:tav tm="0">
                                          <p:val>
                                            <p:strVal val="#ppt_x"/>
                                          </p:val>
                                        </p:tav>
                                        <p:tav tm="100000">
                                          <p:val>
                                            <p:strVal val="#ppt_x"/>
                                          </p:val>
                                        </p:tav>
                                      </p:tavLst>
                                    </p:anim>
                                    <p:anim calcmode="lin" valueType="num">
                                      <p:cBhvr additive="base">
                                        <p:cTn id="32" dur="1000" fill="hold"/>
                                        <p:tgtEl>
                                          <p:spTgt spid="43"/>
                                        </p:tgtEl>
                                        <p:attrNameLst>
                                          <p:attrName>ppt_y</p:attrName>
                                        </p:attrNameLst>
                                      </p:cBhvr>
                                      <p:tavLst>
                                        <p:tav tm="0">
                                          <p:val>
                                            <p:strVal val="1+#ppt_h/2"/>
                                          </p:val>
                                        </p:tav>
                                        <p:tav tm="100000">
                                          <p:val>
                                            <p:strVal val="#ppt_y"/>
                                          </p:val>
                                        </p:tav>
                                      </p:tavLst>
                                    </p:anim>
                                  </p:childTnLst>
                                </p:cTn>
                              </p:par>
                            </p:childTnLst>
                          </p:cTn>
                        </p:par>
                        <p:par>
                          <p:cTn id="33" fill="hold">
                            <p:stCondLst>
                              <p:cond delay="11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animBg="1"/>
      <p:bldP spid="36" grpId="0" animBg="1"/>
      <p:bldP spid="37" grpId="0" animBg="1"/>
      <p:bldP spid="38" grpId="0" animBg="1"/>
      <p:bldP spid="41" grpId="0" animBg="1"/>
      <p:bldP spid="42" grpId="0" animBg="1"/>
      <p:bldP spid="4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7A533139-4A6E-4128-9B56-7B02298869A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1026" b="11026"/>
          <a:stretch>
            <a:fillRect/>
          </a:stretch>
        </p:blipFill>
        <p:spPr/>
      </p:pic>
      <p:sp>
        <p:nvSpPr>
          <p:cNvPr id="33" name="Rectangle 32">
            <a:extLst>
              <a:ext uri="{FF2B5EF4-FFF2-40B4-BE49-F238E27FC236}">
                <a16:creationId xmlns:a16="http://schemas.microsoft.com/office/drawing/2014/main" id="{4F6FE6A9-99A2-42F3-B090-3A80D1D88B19}"/>
              </a:ext>
            </a:extLst>
          </p:cNvPr>
          <p:cNvSpPr/>
          <p:nvPr/>
        </p:nvSpPr>
        <p:spPr>
          <a:xfrm>
            <a:off x="781742" y="-4875719"/>
            <a:ext cx="10628516" cy="5523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38" name="Rechteck 37" hidden="1">
            <a:extLst>
              <a:ext uri="{FF2B5EF4-FFF2-40B4-BE49-F238E27FC236}">
                <a16:creationId xmlns:a16="http://schemas.microsoft.com/office/drawing/2014/main" id="{AA770B37-9ED1-4ED3-9A05-2C5801349222}"/>
              </a:ext>
            </a:extLst>
          </p:cNvPr>
          <p:cNvSpPr/>
          <p:nvPr/>
        </p:nvSpPr>
        <p:spPr>
          <a:xfrm>
            <a:off x="764591" y="623391"/>
            <a:ext cx="10539645" cy="5548809"/>
          </a:xfrm>
          <a:prstGeom prst="rect">
            <a:avLst/>
          </a:prstGeom>
          <a:gradFill flip="none" rotWithShape="1">
            <a:gsLst>
              <a:gs pos="0">
                <a:srgbClr val="2A2A2A"/>
              </a:gs>
              <a:gs pos="100000">
                <a:sysClr val="windowText" lastClr="000000">
                  <a:alpha val="0"/>
                </a:sysClr>
              </a:gs>
              <a:gs pos="100000">
                <a:srgbClr val="ADBDE3">
                  <a:lumMod val="60000"/>
                  <a:lumOff val="40000"/>
                </a:srgbClr>
              </a:gs>
            </a:gsLst>
            <a:lin ang="0" scaled="1"/>
            <a:tileRect/>
          </a:gradFill>
          <a:ln w="12700" cap="flat" cmpd="sng" algn="ctr">
            <a:noFill/>
            <a:prstDash val="solid"/>
            <a:miter lim="800000"/>
          </a:ln>
          <a:effectLst/>
        </p:spPr>
        <p:txBody>
          <a:bodyPr rtlCol="0" anchor="ctr"/>
          <a:lstStyle/>
          <a:p>
            <a:pPr marL="0" marR="0" lvl="0" indent="0" algn="ctr" defTabSz="342900" rtl="0" eaLnBrk="1" fontAlgn="auto" latinLnBrk="0" hangingPunct="1">
              <a:lnSpc>
                <a:spcPct val="95000"/>
              </a:lnSpc>
              <a:spcBef>
                <a:spcPts val="0"/>
              </a:spcBef>
              <a:spcAft>
                <a:spcPts val="0"/>
              </a:spcAft>
              <a:buClrTx/>
              <a:buSzTx/>
              <a:buFontTx/>
              <a:buNone/>
              <a:tabLst/>
              <a:defRPr/>
            </a:pPr>
            <a:endParaRPr kumimoji="0" lang="de-DE" sz="1800" b="0" i="0" u="none" strike="noStrike" kern="0" cap="none" spc="0" normalizeH="0" baseline="0" noProof="0" dirty="0" err="1">
              <a:ln>
                <a:noFill/>
              </a:ln>
              <a:solidFill>
                <a:prstClr val="white"/>
              </a:solidFill>
              <a:effectLst/>
              <a:uLnTx/>
              <a:uFillTx/>
              <a:latin typeface="Arial"/>
              <a:ea typeface="+mn-ea"/>
              <a:cs typeface="+mn-cs"/>
            </a:endParaRPr>
          </a:p>
        </p:txBody>
      </p:sp>
      <p:sp>
        <p:nvSpPr>
          <p:cNvPr id="15" name="TextBox 14">
            <a:extLst>
              <a:ext uri="{FF2B5EF4-FFF2-40B4-BE49-F238E27FC236}">
                <a16:creationId xmlns:a16="http://schemas.microsoft.com/office/drawing/2014/main" id="{C886EE0D-3CB4-4DBB-B9C1-D31EDDFBC9B8}"/>
              </a:ext>
            </a:extLst>
          </p:cNvPr>
          <p:cNvSpPr txBox="1"/>
          <p:nvPr/>
        </p:nvSpPr>
        <p:spPr>
          <a:xfrm>
            <a:off x="1076957" y="5417862"/>
            <a:ext cx="6953579" cy="646331"/>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entury Gothic"/>
                <a:ea typeface="+mn-ea"/>
                <a:cs typeface="+mn-cs"/>
              </a:rPr>
              <a:t>THANK YOU</a:t>
            </a:r>
          </a:p>
        </p:txBody>
      </p:sp>
      <p:sp>
        <p:nvSpPr>
          <p:cNvPr id="16" name="TextBox 15">
            <a:extLst>
              <a:ext uri="{FF2B5EF4-FFF2-40B4-BE49-F238E27FC236}">
                <a16:creationId xmlns:a16="http://schemas.microsoft.com/office/drawing/2014/main" id="{ECF14289-5E2A-4192-A213-5446CBFA5E5D}"/>
              </a:ext>
            </a:extLst>
          </p:cNvPr>
          <p:cNvSpPr txBox="1"/>
          <p:nvPr/>
        </p:nvSpPr>
        <p:spPr>
          <a:xfrm>
            <a:off x="1031501" y="4370346"/>
            <a:ext cx="3240360" cy="276999"/>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Calibri"/>
              </a:rPr>
              <a:t>17</a:t>
            </a:r>
            <a:r>
              <a:rPr kumimoji="0" lang="en-US" sz="1200" b="0" i="0" u="none" strike="noStrike" kern="1200" cap="none" spc="0" normalizeH="0" baseline="0" noProof="0" dirty="0">
                <a:ln>
                  <a:noFill/>
                </a:ln>
                <a:solidFill>
                  <a:srgbClr val="FFFFFF"/>
                </a:solidFill>
                <a:effectLst/>
                <a:uLnTx/>
                <a:uFillTx/>
                <a:latin typeface="Calibri"/>
                <a:ea typeface="+mn-ea"/>
                <a:cs typeface="+mn-cs"/>
              </a:rPr>
              <a:t>.02.2026 | Bernd Neumaier</a:t>
            </a:r>
          </a:p>
        </p:txBody>
      </p:sp>
      <p:pic>
        <p:nvPicPr>
          <p:cNvPr id="35" name="Grafik 7">
            <a:extLst>
              <a:ext uri="{FF2B5EF4-FFF2-40B4-BE49-F238E27FC236}">
                <a16:creationId xmlns:a16="http://schemas.microsoft.com/office/drawing/2014/main" id="{3403BF4D-0FFF-4837-BAD0-D6FAAAE0473B}"/>
              </a:ext>
            </a:extLst>
          </p:cNvPr>
          <p:cNvPicPr>
            <a:picLocks noChangeAspect="1"/>
          </p:cNvPicPr>
          <p:nvPr/>
        </p:nvPicPr>
        <p:blipFill>
          <a:blip r:embed="rId4">
            <a:lum bright="100000" contrast="-86000"/>
          </a:blip>
          <a:stretch/>
        </p:blipFill>
        <p:spPr bwMode="auto">
          <a:xfrm rot="16200000">
            <a:off x="-231404" y="3270619"/>
            <a:ext cx="1086153" cy="316762"/>
          </a:xfrm>
          <a:prstGeom prst="rect">
            <a:avLst/>
          </a:prstGeom>
          <a:noFill/>
        </p:spPr>
      </p:pic>
      <p:sp>
        <p:nvSpPr>
          <p:cNvPr id="36" name="Rectangle 15">
            <a:extLst>
              <a:ext uri="{FF2B5EF4-FFF2-40B4-BE49-F238E27FC236}">
                <a16:creationId xmlns:a16="http://schemas.microsoft.com/office/drawing/2014/main" id="{C286357F-CFBA-4006-A7A8-3E2A54EB6899}"/>
              </a:ext>
            </a:extLst>
          </p:cNvPr>
          <p:cNvSpPr/>
          <p:nvPr/>
        </p:nvSpPr>
        <p:spPr>
          <a:xfrm>
            <a:off x="1023588" y="4343762"/>
            <a:ext cx="53369" cy="358219"/>
          </a:xfrm>
          <a:prstGeom prst="rect">
            <a:avLst/>
          </a:prstGeom>
          <a:solidFill>
            <a:srgbClr val="FF2D5E"/>
          </a:solidFill>
          <a:ln w="12700" cap="flat" cmpd="sng" algn="ctr">
            <a:noFill/>
            <a:prstDash val="solid"/>
            <a:miter lim="800000"/>
          </a:ln>
          <a:effectLst/>
        </p:spPr>
        <p:txBody>
          <a:bodyPr rtlCol="0"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8868912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2700" fill="hold"/>
                                        <p:tgtEl>
                                          <p:spTgt spid="33"/>
                                        </p:tgtEl>
                                        <p:attrNameLst>
                                          <p:attrName>ppt_x</p:attrName>
                                        </p:attrNameLst>
                                      </p:cBhvr>
                                      <p:tavLst>
                                        <p:tav tm="0">
                                          <p:val>
                                            <p:strVal val="#ppt_x"/>
                                          </p:val>
                                        </p:tav>
                                        <p:tav tm="100000">
                                          <p:val>
                                            <p:strVal val="#ppt_x"/>
                                          </p:val>
                                        </p:tav>
                                      </p:tavLst>
                                    </p:anim>
                                    <p:anim calcmode="lin" valueType="num">
                                      <p:cBhvr additive="base">
                                        <p:cTn id="8" dur="27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50" fill="hold"/>
                                        <p:tgtEl>
                                          <p:spTgt spid="15"/>
                                        </p:tgtEl>
                                        <p:attrNameLst>
                                          <p:attrName>ppt_x</p:attrName>
                                        </p:attrNameLst>
                                      </p:cBhvr>
                                      <p:tavLst>
                                        <p:tav tm="0">
                                          <p:val>
                                            <p:strVal val="#ppt_x"/>
                                          </p:val>
                                        </p:tav>
                                        <p:tav tm="100000">
                                          <p:val>
                                            <p:strVal val="#ppt_x"/>
                                          </p:val>
                                        </p:tav>
                                      </p:tavLst>
                                    </p:anim>
                                    <p:anim calcmode="lin" valueType="num">
                                      <p:cBhvr additive="base">
                                        <p:cTn id="12" dur="2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8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50" fill="hold"/>
                                        <p:tgtEl>
                                          <p:spTgt spid="16"/>
                                        </p:tgtEl>
                                        <p:attrNameLst>
                                          <p:attrName>ppt_x</p:attrName>
                                        </p:attrNameLst>
                                      </p:cBhvr>
                                      <p:tavLst>
                                        <p:tav tm="0">
                                          <p:val>
                                            <p:strVal val="#ppt_x"/>
                                          </p:val>
                                        </p:tav>
                                        <p:tav tm="100000">
                                          <p:val>
                                            <p:strVal val="#ppt_x"/>
                                          </p:val>
                                        </p:tav>
                                      </p:tavLst>
                                    </p:anim>
                                    <p:anim calcmode="lin" valueType="num">
                                      <p:cBhvr additive="base">
                                        <p:cTn id="16" dur="225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1000" fill="hold"/>
                                        <p:tgtEl>
                                          <p:spTgt spid="36"/>
                                        </p:tgtEl>
                                        <p:attrNameLst>
                                          <p:attrName>ppt_x</p:attrName>
                                        </p:attrNameLst>
                                      </p:cBhvr>
                                      <p:tavLst>
                                        <p:tav tm="0">
                                          <p:val>
                                            <p:strVal val="#ppt_x"/>
                                          </p:val>
                                        </p:tav>
                                        <p:tav tm="100000">
                                          <p:val>
                                            <p:strVal val="#ppt_x"/>
                                          </p:val>
                                        </p:tav>
                                      </p:tavLst>
                                    </p:anim>
                                    <p:anim calcmode="lin" valueType="num">
                                      <p:cBhvr additive="base">
                                        <p:cTn id="20"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5" grpId="0"/>
      <p:bldP spid="16" grpId="0"/>
      <p:bldP spid="3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7A12EF-83C4-4802-98E9-A58CD174BF4F}"/>
              </a:ext>
            </a:extLst>
          </p:cNvPr>
          <p:cNvSpPr txBox="1"/>
          <p:nvPr/>
        </p:nvSpPr>
        <p:spPr>
          <a:xfrm rot="16200000">
            <a:off x="10996931" y="3290501"/>
            <a:ext cx="1848695" cy="276999"/>
          </a:xfrm>
          <a:prstGeom prst="rect">
            <a:avLst/>
          </a:prstGeom>
          <a:noFill/>
        </p:spPr>
        <p:txBody>
          <a:bodyPr wrap="square" rtlCol="0">
            <a:spAutoFit/>
          </a:bodyPr>
          <a:lstStyle/>
          <a:p>
            <a:pPr algn="ctr" defTabSz="228554"/>
            <a:r>
              <a:rPr lang="en-US" sz="600">
                <a:solidFill>
                  <a:srgbClr val="FFFFFF">
                    <a:alpha val="32000"/>
                  </a:srgbClr>
                </a:solidFill>
                <a:latin typeface="Calibri"/>
              </a:rPr>
              <a:t>ALL RIGHT RESERVED © 20008-2020. </a:t>
            </a:r>
          </a:p>
          <a:p>
            <a:pPr algn="ctr" defTabSz="228554"/>
            <a:r>
              <a:rPr lang="en-US" sz="600">
                <a:solidFill>
                  <a:srgbClr val="FFFFFF">
                    <a:alpha val="32000"/>
                  </a:srgbClr>
                </a:solidFill>
                <a:latin typeface="Calibri"/>
              </a:rPr>
              <a:t>Privacy Policy protected</a:t>
            </a:r>
          </a:p>
        </p:txBody>
      </p:sp>
      <p:sp>
        <p:nvSpPr>
          <p:cNvPr id="8" name="Oval 7">
            <a:extLst>
              <a:ext uri="{FF2B5EF4-FFF2-40B4-BE49-F238E27FC236}">
                <a16:creationId xmlns:a16="http://schemas.microsoft.com/office/drawing/2014/main" id="{6477411C-A862-4EED-AC54-C43B92AFD06F}"/>
              </a:ext>
            </a:extLst>
          </p:cNvPr>
          <p:cNvSpPr/>
          <p:nvPr/>
        </p:nvSpPr>
        <p:spPr>
          <a:xfrm>
            <a:off x="-1251617" y="-1155072"/>
            <a:ext cx="9168143" cy="9168143"/>
          </a:xfrm>
          <a:prstGeom prst="ellipse">
            <a:avLst/>
          </a:prstGeom>
          <a:solidFill>
            <a:schemeClr val="bg1">
              <a:lumMod val="90000"/>
              <a:lumOff val="10000"/>
            </a:schemeClr>
          </a:solidFill>
          <a:ln>
            <a:noFill/>
          </a:ln>
          <a:effectLst>
            <a:outerShdw blurRad="647700" dist="342900" dir="5400000" sx="102000" sy="102000" algn="t" rotWithShape="0">
              <a:schemeClr val="bg1">
                <a:alpha val="7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7" name="Oval 6">
            <a:extLst>
              <a:ext uri="{FF2B5EF4-FFF2-40B4-BE49-F238E27FC236}">
                <a16:creationId xmlns:a16="http://schemas.microsoft.com/office/drawing/2014/main" id="{0EB2373D-A41F-48C3-8E39-46CB28A18363}"/>
              </a:ext>
            </a:extLst>
          </p:cNvPr>
          <p:cNvSpPr/>
          <p:nvPr/>
        </p:nvSpPr>
        <p:spPr>
          <a:xfrm>
            <a:off x="201473" y="298018"/>
            <a:ext cx="6261965" cy="6261965"/>
          </a:xfrm>
          <a:prstGeom prst="ellipse">
            <a:avLst/>
          </a:prstGeom>
          <a:solidFill>
            <a:schemeClr val="bg1">
              <a:lumMod val="90000"/>
              <a:lumOff val="10000"/>
            </a:schemeClr>
          </a:solidFill>
          <a:ln>
            <a:noFill/>
          </a:ln>
          <a:effectLst>
            <a:outerShdw blurRad="647700" dist="342900" dir="5400000" sx="102000" sy="102000" algn="t" rotWithShape="0">
              <a:schemeClr val="bg1">
                <a:alpha val="7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6" name="Oval 5">
            <a:extLst>
              <a:ext uri="{FF2B5EF4-FFF2-40B4-BE49-F238E27FC236}">
                <a16:creationId xmlns:a16="http://schemas.microsoft.com/office/drawing/2014/main" id="{810B97E9-AB02-4043-A881-584621648D70}"/>
              </a:ext>
            </a:extLst>
          </p:cNvPr>
          <p:cNvSpPr/>
          <p:nvPr/>
        </p:nvSpPr>
        <p:spPr>
          <a:xfrm>
            <a:off x="1725765" y="1822311"/>
            <a:ext cx="3213379" cy="3213379"/>
          </a:xfrm>
          <a:prstGeom prst="ellipse">
            <a:avLst/>
          </a:prstGeom>
          <a:solidFill>
            <a:schemeClr val="bg1">
              <a:lumMod val="90000"/>
              <a:lumOff val="10000"/>
            </a:schemeClr>
          </a:solidFill>
          <a:ln>
            <a:noFill/>
          </a:ln>
          <a:effectLst>
            <a:outerShdw blurRad="647700" dist="342900" dir="5400000" sx="102000" sy="102000" algn="t" rotWithShape="0">
              <a:schemeClr val="bg1">
                <a:alpha val="7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4" name="TextBox 3">
            <a:extLst>
              <a:ext uri="{FF2B5EF4-FFF2-40B4-BE49-F238E27FC236}">
                <a16:creationId xmlns:a16="http://schemas.microsoft.com/office/drawing/2014/main" id="{AF5C130B-0288-450D-BCF3-1E567A364735}"/>
              </a:ext>
            </a:extLst>
          </p:cNvPr>
          <p:cNvSpPr txBox="1"/>
          <p:nvPr/>
        </p:nvSpPr>
        <p:spPr>
          <a:xfrm rot="16200000">
            <a:off x="-613330" y="3313585"/>
            <a:ext cx="1721946" cy="230832"/>
          </a:xfrm>
          <a:prstGeom prst="rect">
            <a:avLst/>
          </a:prstGeom>
          <a:noFill/>
          <a:effectLst>
            <a:outerShdw blurRad="647700" dist="304800" dir="5400000" algn="t" rotWithShape="0">
              <a:schemeClr val="accent1">
                <a:lumMod val="50000"/>
                <a:alpha val="20000"/>
              </a:schemeClr>
            </a:outerShdw>
          </a:effectLst>
        </p:spPr>
        <p:txBody>
          <a:bodyPr wrap="none" rtlCol="0">
            <a:spAutoFit/>
          </a:bodyPr>
          <a:lstStyle/>
          <a:p>
            <a:pPr defTabSz="228554"/>
            <a:r>
              <a:rPr lang="en-US" sz="900">
                <a:solidFill>
                  <a:srgbClr val="FFFFFF">
                    <a:alpha val="39000"/>
                  </a:srgbClr>
                </a:solidFill>
                <a:latin typeface="Open Sans Bold" panose="020B0806030504020204" pitchFamily="34" charset="0"/>
                <a:ea typeface="Open Sans Bold" panose="020B0806030504020204" pitchFamily="34" charset="0"/>
                <a:cs typeface="Open Sans Bold" panose="020B0806030504020204" pitchFamily="34" charset="0"/>
              </a:rPr>
              <a:t>Facebook Twitter Linkedin</a:t>
            </a:r>
          </a:p>
        </p:txBody>
      </p:sp>
      <p:sp>
        <p:nvSpPr>
          <p:cNvPr id="10" name="TextBox 9">
            <a:extLst>
              <a:ext uri="{FF2B5EF4-FFF2-40B4-BE49-F238E27FC236}">
                <a16:creationId xmlns:a16="http://schemas.microsoft.com/office/drawing/2014/main" id="{48851E4D-F65D-4A00-8E39-91E482090733}"/>
              </a:ext>
            </a:extLst>
          </p:cNvPr>
          <p:cNvSpPr txBox="1"/>
          <p:nvPr/>
        </p:nvSpPr>
        <p:spPr>
          <a:xfrm>
            <a:off x="2155062" y="2298069"/>
            <a:ext cx="2482413" cy="2677656"/>
          </a:xfrm>
          <a:prstGeom prst="rect">
            <a:avLst/>
          </a:prstGeom>
          <a:noFill/>
        </p:spPr>
        <p:txBody>
          <a:bodyPr wrap="square" rtlCol="0">
            <a:spAutoFit/>
          </a:bodyPr>
          <a:lstStyle/>
          <a:p>
            <a:pPr defTabSz="228554"/>
            <a:r>
              <a:rPr lang="en-US" sz="2400" b="1"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Creating inspiring ideas and building brands that truly matter to people.</a:t>
            </a:r>
          </a:p>
        </p:txBody>
      </p:sp>
      <p:grpSp>
        <p:nvGrpSpPr>
          <p:cNvPr id="20" name="Group 19">
            <a:extLst>
              <a:ext uri="{FF2B5EF4-FFF2-40B4-BE49-F238E27FC236}">
                <a16:creationId xmlns:a16="http://schemas.microsoft.com/office/drawing/2014/main" id="{F6B4944B-4695-453B-9F5C-9A156AE29AA1}"/>
              </a:ext>
            </a:extLst>
          </p:cNvPr>
          <p:cNvGrpSpPr/>
          <p:nvPr/>
        </p:nvGrpSpPr>
        <p:grpSpPr>
          <a:xfrm>
            <a:off x="5954064" y="3143684"/>
            <a:ext cx="719044" cy="570632"/>
            <a:chOff x="3007798" y="5408211"/>
            <a:chExt cx="1438276" cy="1141412"/>
          </a:xfrm>
          <a:solidFill>
            <a:schemeClr val="accent1"/>
          </a:solidFill>
        </p:grpSpPr>
        <p:sp>
          <p:nvSpPr>
            <p:cNvPr id="21" name="Rectangle 5">
              <a:extLst>
                <a:ext uri="{FF2B5EF4-FFF2-40B4-BE49-F238E27FC236}">
                  <a16:creationId xmlns:a16="http://schemas.microsoft.com/office/drawing/2014/main" id="{1CBEA5EC-C97B-4CB4-9A93-F27944CCC934}"/>
                </a:ext>
              </a:extLst>
            </p:cNvPr>
            <p:cNvSpPr>
              <a:spLocks noChangeArrowheads="1"/>
            </p:cNvSpPr>
            <p:nvPr/>
          </p:nvSpPr>
          <p:spPr bwMode="auto">
            <a:xfrm>
              <a:off x="3007798" y="5805086"/>
              <a:ext cx="1176338" cy="347662"/>
            </a:xfrm>
            <a:prstGeom prst="rect">
              <a:avLst/>
            </a:prstGeom>
            <a:grpFill/>
            <a:ln>
              <a:noFill/>
            </a:ln>
            <a:effectLst>
              <a:outerShdw blurRad="10033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22" name="Freeform 6">
              <a:extLst>
                <a:ext uri="{FF2B5EF4-FFF2-40B4-BE49-F238E27FC236}">
                  <a16:creationId xmlns:a16="http://schemas.microsoft.com/office/drawing/2014/main" id="{21D7A6A6-4FF9-40A4-8812-006476247E99}"/>
                </a:ext>
              </a:extLst>
            </p:cNvPr>
            <p:cNvSpPr>
              <a:spLocks/>
            </p:cNvSpPr>
            <p:nvPr/>
          </p:nvSpPr>
          <p:spPr bwMode="auto">
            <a:xfrm>
              <a:off x="3634861" y="5408211"/>
              <a:ext cx="811213" cy="814387"/>
            </a:xfrm>
            <a:custGeom>
              <a:avLst/>
              <a:gdLst>
                <a:gd name="T0" fmla="*/ 511 w 511"/>
                <a:gd name="T1" fmla="*/ 359 h 513"/>
                <a:gd name="T2" fmla="*/ 358 w 511"/>
                <a:gd name="T3" fmla="*/ 513 h 513"/>
                <a:gd name="T4" fmla="*/ 314 w 511"/>
                <a:gd name="T5" fmla="*/ 469 h 513"/>
                <a:gd name="T6" fmla="*/ 96 w 511"/>
                <a:gd name="T7" fmla="*/ 250 h 513"/>
                <a:gd name="T8" fmla="*/ 0 w 511"/>
                <a:gd name="T9" fmla="*/ 154 h 513"/>
                <a:gd name="T10" fmla="*/ 153 w 511"/>
                <a:gd name="T11" fmla="*/ 0 h 513"/>
                <a:gd name="T12" fmla="*/ 358 w 511"/>
                <a:gd name="T13" fmla="*/ 206 h 513"/>
                <a:gd name="T14" fmla="*/ 511 w 511"/>
                <a:gd name="T15" fmla="*/ 359 h 5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1" h="513">
                  <a:moveTo>
                    <a:pt x="511" y="359"/>
                  </a:moveTo>
                  <a:lnTo>
                    <a:pt x="358" y="513"/>
                  </a:lnTo>
                  <a:lnTo>
                    <a:pt x="314" y="469"/>
                  </a:lnTo>
                  <a:lnTo>
                    <a:pt x="96" y="250"/>
                  </a:lnTo>
                  <a:lnTo>
                    <a:pt x="0" y="154"/>
                  </a:lnTo>
                  <a:lnTo>
                    <a:pt x="153" y="0"/>
                  </a:lnTo>
                  <a:lnTo>
                    <a:pt x="358" y="206"/>
                  </a:lnTo>
                  <a:lnTo>
                    <a:pt x="511" y="359"/>
                  </a:lnTo>
                  <a:close/>
                </a:path>
              </a:pathLst>
            </a:custGeom>
            <a:grpFill/>
            <a:ln>
              <a:noFill/>
            </a:ln>
            <a:effectLst>
              <a:outerShdw blurRad="10033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23" name="Freeform 7">
              <a:extLst>
                <a:ext uri="{FF2B5EF4-FFF2-40B4-BE49-F238E27FC236}">
                  <a16:creationId xmlns:a16="http://schemas.microsoft.com/office/drawing/2014/main" id="{493F2ACA-E710-4FC1-AF5B-E710D82066AC}"/>
                </a:ext>
              </a:extLst>
            </p:cNvPr>
            <p:cNvSpPr>
              <a:spLocks/>
            </p:cNvSpPr>
            <p:nvPr/>
          </p:nvSpPr>
          <p:spPr bwMode="auto">
            <a:xfrm>
              <a:off x="3634861" y="5735236"/>
              <a:ext cx="811213" cy="814387"/>
            </a:xfrm>
            <a:custGeom>
              <a:avLst/>
              <a:gdLst>
                <a:gd name="T0" fmla="*/ 511 w 511"/>
                <a:gd name="T1" fmla="*/ 153 h 513"/>
                <a:gd name="T2" fmla="*/ 358 w 511"/>
                <a:gd name="T3" fmla="*/ 307 h 513"/>
                <a:gd name="T4" fmla="*/ 153 w 511"/>
                <a:gd name="T5" fmla="*/ 513 h 513"/>
                <a:gd name="T6" fmla="*/ 0 w 511"/>
                <a:gd name="T7" fmla="*/ 359 h 513"/>
                <a:gd name="T8" fmla="*/ 358 w 511"/>
                <a:gd name="T9" fmla="*/ 0 h 513"/>
                <a:gd name="T10" fmla="*/ 511 w 511"/>
                <a:gd name="T11" fmla="*/ 153 h 513"/>
              </a:gdLst>
              <a:ahLst/>
              <a:cxnLst>
                <a:cxn ang="0">
                  <a:pos x="T0" y="T1"/>
                </a:cxn>
                <a:cxn ang="0">
                  <a:pos x="T2" y="T3"/>
                </a:cxn>
                <a:cxn ang="0">
                  <a:pos x="T4" y="T5"/>
                </a:cxn>
                <a:cxn ang="0">
                  <a:pos x="T6" y="T7"/>
                </a:cxn>
                <a:cxn ang="0">
                  <a:pos x="T8" y="T9"/>
                </a:cxn>
                <a:cxn ang="0">
                  <a:pos x="T10" y="T11"/>
                </a:cxn>
              </a:cxnLst>
              <a:rect l="0" t="0" r="r" b="b"/>
              <a:pathLst>
                <a:path w="511" h="513">
                  <a:moveTo>
                    <a:pt x="511" y="153"/>
                  </a:moveTo>
                  <a:lnTo>
                    <a:pt x="358" y="307"/>
                  </a:lnTo>
                  <a:lnTo>
                    <a:pt x="153" y="513"/>
                  </a:lnTo>
                  <a:lnTo>
                    <a:pt x="0" y="359"/>
                  </a:lnTo>
                  <a:lnTo>
                    <a:pt x="358" y="0"/>
                  </a:lnTo>
                  <a:lnTo>
                    <a:pt x="511" y="153"/>
                  </a:lnTo>
                  <a:close/>
                </a:path>
              </a:pathLst>
            </a:custGeom>
            <a:grpFill/>
            <a:ln>
              <a:noFill/>
            </a:ln>
            <a:effectLst>
              <a:outerShdw blurRad="10033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grpSp>
      <p:sp>
        <p:nvSpPr>
          <p:cNvPr id="24" name="Oval 23">
            <a:extLst>
              <a:ext uri="{FF2B5EF4-FFF2-40B4-BE49-F238E27FC236}">
                <a16:creationId xmlns:a16="http://schemas.microsoft.com/office/drawing/2014/main" id="{28CCEA4A-EB99-4B91-BAD2-05D7A1ACC28A}"/>
              </a:ext>
            </a:extLst>
          </p:cNvPr>
          <p:cNvSpPr/>
          <p:nvPr/>
        </p:nvSpPr>
        <p:spPr>
          <a:xfrm>
            <a:off x="8191238" y="2431373"/>
            <a:ext cx="1995255" cy="1995255"/>
          </a:xfrm>
          <a:prstGeom prst="ellipse">
            <a:avLst/>
          </a:prstGeom>
          <a:solidFill>
            <a:schemeClr val="accent1"/>
          </a:solidFill>
          <a:ln>
            <a:noFill/>
          </a:ln>
          <a:effectLst>
            <a:outerShdw blurRad="647700" dist="304800" dir="5400000" algn="t" rotWithShape="0">
              <a:schemeClr val="accen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900">
              <a:solidFill>
                <a:srgbClr val="FFFFFF"/>
              </a:solidFill>
              <a:latin typeface="Calibri"/>
            </a:endParaRPr>
          </a:p>
        </p:txBody>
      </p:sp>
      <p:sp>
        <p:nvSpPr>
          <p:cNvPr id="25" name="Rectangle 24">
            <a:extLst>
              <a:ext uri="{FF2B5EF4-FFF2-40B4-BE49-F238E27FC236}">
                <a16:creationId xmlns:a16="http://schemas.microsoft.com/office/drawing/2014/main" id="{E2A064A2-20B5-4838-A7EC-2EB8D17C41A9}"/>
              </a:ext>
            </a:extLst>
          </p:cNvPr>
          <p:cNvSpPr/>
          <p:nvPr/>
        </p:nvSpPr>
        <p:spPr>
          <a:xfrm>
            <a:off x="8807191" y="2598006"/>
            <a:ext cx="763351" cy="1369286"/>
          </a:xfrm>
          <a:prstGeom prst="rect">
            <a:avLst/>
          </a:prstGeom>
        </p:spPr>
        <p:txBody>
          <a:bodyPr wrap="none" anchor="ctr">
            <a:spAutoFit/>
          </a:bodyPr>
          <a:lstStyle/>
          <a:p>
            <a:pPr algn="ctr" defTabSz="457109">
              <a:defRPr/>
            </a:pPr>
            <a:r>
              <a:rPr lang="en-US" sz="8298">
                <a:solidFill>
                  <a:srgbClr val="FFFFFF"/>
                </a:solidFill>
                <a:latin typeface="Designball-Electronic-Device-01" pitchFamily="2" charset="0"/>
                <a:ea typeface="Open Sans" panose="020B0606030504020204" pitchFamily="34" charset="0"/>
                <a:cs typeface="Arial" panose="020B0604020202020204" pitchFamily="34" charset="0"/>
              </a:rPr>
              <a:t>B</a:t>
            </a:r>
          </a:p>
        </p:txBody>
      </p:sp>
      <p:sp>
        <p:nvSpPr>
          <p:cNvPr id="26" name="TextBox 25">
            <a:extLst>
              <a:ext uri="{FF2B5EF4-FFF2-40B4-BE49-F238E27FC236}">
                <a16:creationId xmlns:a16="http://schemas.microsoft.com/office/drawing/2014/main" id="{3B6FC770-BCDF-4481-84D8-CB5D96844CBA}"/>
              </a:ext>
            </a:extLst>
          </p:cNvPr>
          <p:cNvSpPr txBox="1"/>
          <p:nvPr/>
        </p:nvSpPr>
        <p:spPr>
          <a:xfrm>
            <a:off x="8589117" y="3810802"/>
            <a:ext cx="1199496" cy="276999"/>
          </a:xfrm>
          <a:prstGeom prst="rect">
            <a:avLst/>
          </a:prstGeom>
          <a:noFill/>
        </p:spPr>
        <p:txBody>
          <a:bodyPr wrap="none" rtlCol="0">
            <a:spAutoFit/>
          </a:bodyPr>
          <a:lstStyle/>
          <a:p>
            <a:pPr algn="ctr" defTabSz="228554"/>
            <a:r>
              <a:rPr lang="en-US" sz="1200">
                <a:solidFill>
                  <a:srgbClr val="172144"/>
                </a:solidFill>
                <a:latin typeface="Open Sans" panose="020B0606030504020204" pitchFamily="34" charset="0"/>
                <a:ea typeface="Open Sans" panose="020B0606030504020204" pitchFamily="34" charset="0"/>
                <a:cs typeface="Open Sans" panose="020B0606030504020204" pitchFamily="34" charset="0"/>
              </a:rPr>
              <a:t>Smart Devices</a:t>
            </a:r>
          </a:p>
        </p:txBody>
      </p:sp>
      <p:sp>
        <p:nvSpPr>
          <p:cNvPr id="27" name="TextBox 26">
            <a:extLst>
              <a:ext uri="{FF2B5EF4-FFF2-40B4-BE49-F238E27FC236}">
                <a16:creationId xmlns:a16="http://schemas.microsoft.com/office/drawing/2014/main" id="{0088464F-FED4-415C-8B9C-4C50FCF9423C}"/>
              </a:ext>
            </a:extLst>
          </p:cNvPr>
          <p:cNvSpPr txBox="1"/>
          <p:nvPr/>
        </p:nvSpPr>
        <p:spPr>
          <a:xfrm>
            <a:off x="8151467" y="4666405"/>
            <a:ext cx="2074796" cy="507831"/>
          </a:xfrm>
          <a:prstGeom prst="rect">
            <a:avLst/>
          </a:prstGeom>
          <a:noFill/>
        </p:spPr>
        <p:txBody>
          <a:bodyPr wrap="square" rtlCol="0">
            <a:spAutoFit/>
          </a:bodyPr>
          <a:lstStyle/>
          <a:p>
            <a:pPr algn="ctr" defTabSz="228554"/>
            <a:r>
              <a:rPr lang="en-US" sz="900">
                <a:solidFill>
                  <a:srgbClr val="FFFFFF">
                    <a:alpha val="48000"/>
                  </a:srgbClr>
                </a:solidFill>
                <a:latin typeface="Calibri"/>
              </a:rPr>
              <a:t>Fusce a convallis velit. Vestibulum varius tellus id faucibus tempor. Aenean vitae dapibus sem. </a:t>
            </a:r>
          </a:p>
        </p:txBody>
      </p:sp>
      <p:sp>
        <p:nvSpPr>
          <p:cNvPr id="28" name="TextBox 27">
            <a:extLst>
              <a:ext uri="{FF2B5EF4-FFF2-40B4-BE49-F238E27FC236}">
                <a16:creationId xmlns:a16="http://schemas.microsoft.com/office/drawing/2014/main" id="{CAC7EED9-7F00-497F-A4C7-EB8116913860}"/>
              </a:ext>
            </a:extLst>
          </p:cNvPr>
          <p:cNvSpPr txBox="1"/>
          <p:nvPr/>
        </p:nvSpPr>
        <p:spPr>
          <a:xfrm>
            <a:off x="2208641" y="4666405"/>
            <a:ext cx="2074796" cy="507831"/>
          </a:xfrm>
          <a:prstGeom prst="rect">
            <a:avLst/>
          </a:prstGeom>
          <a:noFill/>
        </p:spPr>
        <p:txBody>
          <a:bodyPr wrap="square" rtlCol="0">
            <a:spAutoFit/>
          </a:bodyPr>
          <a:lstStyle/>
          <a:p>
            <a:pPr defTabSz="228554"/>
            <a:r>
              <a:rPr lang="en-US" sz="900">
                <a:solidFill>
                  <a:srgbClr val="FFFFFF">
                    <a:alpha val="48000"/>
                  </a:srgbClr>
                </a:solidFill>
                <a:latin typeface="Calibri"/>
              </a:rPr>
              <a:t>Pellentesque nec elit purus. Vestibulum ante ipsum primis in faucibus orci luctus et ultrices posuere cubilia</a:t>
            </a:r>
          </a:p>
        </p:txBody>
      </p:sp>
    </p:spTree>
    <p:extLst>
      <p:ext uri="{BB962C8B-B14F-4D97-AF65-F5344CB8AC3E}">
        <p14:creationId xmlns:p14="http://schemas.microsoft.com/office/powerpoint/2010/main" val="24821113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500" fill="hold"/>
                                        <p:tgtEl>
                                          <p:spTgt spid="28"/>
                                        </p:tgtEl>
                                        <p:attrNameLst>
                                          <p:attrName>ppt_x</p:attrName>
                                        </p:attrNameLst>
                                      </p:cBhvr>
                                      <p:tavLst>
                                        <p:tav tm="0">
                                          <p:val>
                                            <p:strVal val="0-#ppt_w/2"/>
                                          </p:val>
                                        </p:tav>
                                        <p:tav tm="100000">
                                          <p:val>
                                            <p:strVal val="#ppt_x"/>
                                          </p:val>
                                        </p:tav>
                                      </p:tavLst>
                                    </p:anim>
                                    <p:anim calcmode="lin" valueType="num">
                                      <p:cBhvr additive="base">
                                        <p:cTn id="8" dur="1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500" fill="hold"/>
                                        <p:tgtEl>
                                          <p:spTgt spid="20"/>
                                        </p:tgtEl>
                                        <p:attrNameLst>
                                          <p:attrName>ppt_x</p:attrName>
                                        </p:attrNameLst>
                                      </p:cBhvr>
                                      <p:tavLst>
                                        <p:tav tm="0">
                                          <p:val>
                                            <p:strVal val="0-#ppt_w/2"/>
                                          </p:val>
                                        </p:tav>
                                        <p:tav tm="100000">
                                          <p:val>
                                            <p:strVal val="#ppt_x"/>
                                          </p:val>
                                        </p:tav>
                                      </p:tavLst>
                                    </p:anim>
                                    <p:anim calcmode="lin" valueType="num">
                                      <p:cBhvr additive="base">
                                        <p:cTn id="12" dur="1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0-#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0-#ppt_w/2"/>
                                          </p:val>
                                        </p:tav>
                                        <p:tav tm="100000">
                                          <p:val>
                                            <p:strVal val="#ppt_x"/>
                                          </p:val>
                                        </p:tav>
                                      </p:tavLst>
                                    </p:anim>
                                    <p:anim calcmode="lin" valueType="num">
                                      <p:cBhvr additive="base">
                                        <p:cTn id="24" dur="1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500" fill="hold"/>
                                        <p:tgtEl>
                                          <p:spTgt spid="8"/>
                                        </p:tgtEl>
                                        <p:attrNameLst>
                                          <p:attrName>ppt_x</p:attrName>
                                        </p:attrNameLst>
                                      </p:cBhvr>
                                      <p:tavLst>
                                        <p:tav tm="0">
                                          <p:val>
                                            <p:strVal val="0-#ppt_w/2"/>
                                          </p:val>
                                        </p:tav>
                                        <p:tav tm="100000">
                                          <p:val>
                                            <p:strVal val="#ppt_x"/>
                                          </p:val>
                                        </p:tav>
                                      </p:tavLst>
                                    </p:anim>
                                    <p:anim calcmode="lin" valueType="num">
                                      <p:cBhvr additive="base">
                                        <p:cTn id="28" dur="1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4" decel="100000"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500" fill="hold"/>
                                        <p:tgtEl>
                                          <p:spTgt spid="24"/>
                                        </p:tgtEl>
                                        <p:attrNameLst>
                                          <p:attrName>ppt_x</p:attrName>
                                        </p:attrNameLst>
                                      </p:cBhvr>
                                      <p:tavLst>
                                        <p:tav tm="0">
                                          <p:val>
                                            <p:strVal val="#ppt_x"/>
                                          </p:val>
                                        </p:tav>
                                        <p:tav tm="100000">
                                          <p:val>
                                            <p:strVal val="#ppt_x"/>
                                          </p:val>
                                        </p:tav>
                                      </p:tavLst>
                                    </p:anim>
                                    <p:anim calcmode="lin" valueType="num">
                                      <p:cBhvr additive="base">
                                        <p:cTn id="32" dur="1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6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500" fill="hold"/>
                                        <p:tgtEl>
                                          <p:spTgt spid="25"/>
                                        </p:tgtEl>
                                        <p:attrNameLst>
                                          <p:attrName>ppt_x</p:attrName>
                                        </p:attrNameLst>
                                      </p:cBhvr>
                                      <p:tavLst>
                                        <p:tav tm="0">
                                          <p:val>
                                            <p:strVal val="#ppt_x"/>
                                          </p:val>
                                        </p:tav>
                                        <p:tav tm="100000">
                                          <p:val>
                                            <p:strVal val="#ppt_x"/>
                                          </p:val>
                                        </p:tav>
                                      </p:tavLst>
                                    </p:anim>
                                    <p:anim calcmode="lin" valueType="num">
                                      <p:cBhvr additive="base">
                                        <p:cTn id="36" dur="1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70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1500" fill="hold"/>
                                        <p:tgtEl>
                                          <p:spTgt spid="26"/>
                                        </p:tgtEl>
                                        <p:attrNameLst>
                                          <p:attrName>ppt_x</p:attrName>
                                        </p:attrNameLst>
                                      </p:cBhvr>
                                      <p:tavLst>
                                        <p:tav tm="0">
                                          <p:val>
                                            <p:strVal val="#ppt_x"/>
                                          </p:val>
                                        </p:tav>
                                        <p:tav tm="100000">
                                          <p:val>
                                            <p:strVal val="#ppt_x"/>
                                          </p:val>
                                        </p:tav>
                                      </p:tavLst>
                                    </p:anim>
                                    <p:anim calcmode="lin" valueType="num">
                                      <p:cBhvr additive="base">
                                        <p:cTn id="40" dur="1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8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1500" fill="hold"/>
                                        <p:tgtEl>
                                          <p:spTgt spid="27"/>
                                        </p:tgtEl>
                                        <p:attrNameLst>
                                          <p:attrName>ppt_x</p:attrName>
                                        </p:attrNameLst>
                                      </p:cBhvr>
                                      <p:tavLst>
                                        <p:tav tm="0">
                                          <p:val>
                                            <p:strVal val="#ppt_x"/>
                                          </p:val>
                                        </p:tav>
                                        <p:tav tm="100000">
                                          <p:val>
                                            <p:strVal val="#ppt_x"/>
                                          </p:val>
                                        </p:tav>
                                      </p:tavLst>
                                    </p:anim>
                                    <p:anim calcmode="lin" valueType="num">
                                      <p:cBhvr additive="base">
                                        <p:cTn id="44"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6" grpId="0" animBg="1"/>
      <p:bldP spid="10" grpId="0"/>
      <p:bldP spid="24" grpId="0" animBg="1"/>
      <p:bldP spid="25" grpId="0"/>
      <p:bldP spid="26" grpId="0"/>
      <p:bldP spid="27" grpId="0"/>
      <p:bldP spid="28"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721048" y="1052736"/>
            <a:ext cx="1596912"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C</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hemical</a:t>
            </a:r>
            <a:r>
              <a:rPr lang="en-US" sz="2400" b="1" dirty="0">
                <a:solidFill>
                  <a:srgbClr val="FFFFFF">
                    <a:lumMod val="90000"/>
                    <a:lumOff val="10000"/>
                  </a:srgbClr>
                </a:solidFill>
                <a:latin typeface="Century Gothic"/>
              </a:rPr>
              <a:t> Strategies to Improve Stability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Improved chelator design</a:t>
            </a:r>
          </a:p>
          <a:p>
            <a:pPr defTabSz="228554"/>
            <a:r>
              <a:rPr lang="en-US" sz="900" dirty="0">
                <a:solidFill>
                  <a:srgbClr val="FFFFFF"/>
                </a:solidFill>
              </a:rPr>
              <a:t>Stronger C–halogen bonds</a:t>
            </a:r>
          </a:p>
          <a:p>
            <a:pPr defTabSz="228554"/>
            <a:r>
              <a:rPr lang="en-US" sz="900" dirty="0">
                <a:solidFill>
                  <a:srgbClr val="FFFFFF"/>
                </a:solidFill>
              </a:rPr>
              <a:t>Aryl vs alkyl labeling</a:t>
            </a:r>
          </a:p>
          <a:p>
            <a:pPr defTabSz="228554"/>
            <a:r>
              <a:rPr lang="en-US" sz="900" dirty="0">
                <a:solidFill>
                  <a:srgbClr val="FFFFFF"/>
                </a:solidFill>
              </a:rPr>
              <a:t>Protective formulation strategies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6" name="Textfeld 5"/>
          <p:cNvSpPr txBox="1"/>
          <p:nvPr/>
        </p:nvSpPr>
        <p:spPr>
          <a:xfrm>
            <a:off x="4506424" y="1052736"/>
            <a:ext cx="6187918" cy="523220"/>
          </a:xfrm>
          <a:prstGeom prst="rect">
            <a:avLst/>
          </a:prstGeom>
          <a:noFill/>
        </p:spPr>
        <p:txBody>
          <a:bodyPr wrap="square" rtlCol="0">
            <a:spAutoFit/>
          </a:bodyPr>
          <a:lstStyle/>
          <a:p>
            <a:pPr algn="ctr"/>
            <a:r>
              <a:rPr lang="en-US" sz="2800" b="1" u="sng" dirty="0"/>
              <a:t>Strategies against </a:t>
            </a:r>
            <a:r>
              <a:rPr lang="en-US" sz="2800" b="1" u="sng" dirty="0" err="1"/>
              <a:t>dehalogenation</a:t>
            </a:r>
            <a:endParaRPr lang="de-DE" sz="2800" b="1" i="1" u="sng" dirty="0"/>
          </a:p>
        </p:txBody>
      </p:sp>
      <p:sp>
        <p:nvSpPr>
          <p:cNvPr id="12" name="Textfeld 11"/>
          <p:cNvSpPr txBox="1"/>
          <p:nvPr/>
        </p:nvSpPr>
        <p:spPr>
          <a:xfrm>
            <a:off x="9991670" y="6155778"/>
            <a:ext cx="1477328" cy="307777"/>
          </a:xfrm>
          <a:prstGeom prst="rect">
            <a:avLst/>
          </a:prstGeom>
          <a:noFill/>
        </p:spPr>
        <p:txBody>
          <a:bodyPr wrap="none" rtlCol="0">
            <a:spAutoFit/>
          </a:bodyPr>
          <a:lstStyle/>
          <a:p>
            <a:pPr algn="r"/>
            <a:r>
              <a:rPr lang="de-DE" sz="1400" dirty="0"/>
              <a:t>Müller </a:t>
            </a:r>
            <a:r>
              <a:rPr lang="de-DE" sz="1400" i="1" dirty="0"/>
              <a:t>et al.</a:t>
            </a:r>
            <a:r>
              <a:rPr lang="de-DE" sz="1400" dirty="0"/>
              <a:t> 2025</a:t>
            </a:r>
          </a:p>
        </p:txBody>
      </p:sp>
      <p:grpSp>
        <p:nvGrpSpPr>
          <p:cNvPr id="18" name="Gruppieren 17"/>
          <p:cNvGrpSpPr/>
          <p:nvPr/>
        </p:nvGrpSpPr>
        <p:grpSpPr>
          <a:xfrm>
            <a:off x="5703705" y="1726290"/>
            <a:ext cx="3672408" cy="1386737"/>
            <a:chOff x="1343472" y="4490536"/>
            <a:chExt cx="3672408" cy="1386737"/>
          </a:xfrm>
        </p:grpSpPr>
        <p:sp>
          <p:nvSpPr>
            <p:cNvPr id="13" name="Rechteck 12"/>
            <p:cNvSpPr/>
            <p:nvPr/>
          </p:nvSpPr>
          <p:spPr>
            <a:xfrm>
              <a:off x="1343472" y="4509121"/>
              <a:ext cx="3672408" cy="1368152"/>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1343472" y="4509120"/>
              <a:ext cx="3672408" cy="350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p>
          </p:txBody>
        </p:sp>
        <p:sp>
          <p:nvSpPr>
            <p:cNvPr id="21" name="Rechteck 20"/>
            <p:cNvSpPr/>
            <p:nvPr/>
          </p:nvSpPr>
          <p:spPr>
            <a:xfrm>
              <a:off x="1343472" y="4490536"/>
              <a:ext cx="3672408" cy="369332"/>
            </a:xfrm>
            <a:prstGeom prst="rect">
              <a:avLst/>
            </a:prstGeom>
          </p:spPr>
          <p:txBody>
            <a:bodyPr wrap="square">
              <a:spAutoFit/>
            </a:bodyPr>
            <a:lstStyle/>
            <a:p>
              <a:pPr algn="ctr"/>
              <a:r>
                <a:rPr lang="de-DE" dirty="0" err="1">
                  <a:solidFill>
                    <a:schemeClr val="bg1"/>
                  </a:solidFill>
                </a:rPr>
                <a:t>Guanidinomethyl</a:t>
              </a:r>
              <a:r>
                <a:rPr lang="de-DE" dirty="0">
                  <a:solidFill>
                    <a:schemeClr val="bg1"/>
                  </a:solidFill>
                </a:rPr>
                <a:t> </a:t>
              </a:r>
              <a:r>
                <a:rPr lang="de-DE" dirty="0" err="1">
                  <a:solidFill>
                    <a:schemeClr val="bg1"/>
                  </a:solidFill>
                </a:rPr>
                <a:t>functionalization</a:t>
              </a:r>
              <a:endParaRPr lang="de-DE" dirty="0">
                <a:solidFill>
                  <a:schemeClr val="bg1"/>
                </a:solidFill>
              </a:endParaRPr>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t="8289" r="54100"/>
            <a:stretch/>
          </p:blipFill>
          <p:spPr>
            <a:xfrm>
              <a:off x="1421833" y="4879331"/>
              <a:ext cx="1284596" cy="917488"/>
            </a:xfrm>
            <a:prstGeom prst="rect">
              <a:avLst/>
            </a:prstGeom>
          </p:spPr>
        </p:pic>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l="50085" t="8289" r="-171"/>
            <a:stretch/>
          </p:blipFill>
          <p:spPr>
            <a:xfrm>
              <a:off x="3542125" y="4879330"/>
              <a:ext cx="1401747" cy="917487"/>
            </a:xfrm>
            <a:prstGeom prst="rect">
              <a:avLst/>
            </a:prstGeom>
          </p:spPr>
        </p:pic>
        <p:sp>
          <p:nvSpPr>
            <p:cNvPr id="11" name="Pfeil nach rechts 10"/>
            <p:cNvSpPr/>
            <p:nvPr/>
          </p:nvSpPr>
          <p:spPr>
            <a:xfrm>
              <a:off x="2855640" y="5215618"/>
              <a:ext cx="514413" cy="216024"/>
            </a:xfrm>
            <a:prstGeom prst="rightArrow">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0" name="Gruppieren 39"/>
          <p:cNvGrpSpPr/>
          <p:nvPr/>
        </p:nvGrpSpPr>
        <p:grpSpPr>
          <a:xfrm>
            <a:off x="7608168" y="3194391"/>
            <a:ext cx="3672408" cy="1386737"/>
            <a:chOff x="7608168" y="3194391"/>
            <a:chExt cx="3672408" cy="1386737"/>
          </a:xfrm>
        </p:grpSpPr>
        <p:grpSp>
          <p:nvGrpSpPr>
            <p:cNvPr id="23" name="Gruppieren 22"/>
            <p:cNvGrpSpPr/>
            <p:nvPr/>
          </p:nvGrpSpPr>
          <p:grpSpPr>
            <a:xfrm>
              <a:off x="7608168" y="3194391"/>
              <a:ext cx="3672408" cy="1386737"/>
              <a:chOff x="1343472" y="4490536"/>
              <a:chExt cx="3672408" cy="1386737"/>
            </a:xfrm>
          </p:grpSpPr>
          <p:sp>
            <p:nvSpPr>
              <p:cNvPr id="24" name="Rechteck 23"/>
              <p:cNvSpPr/>
              <p:nvPr/>
            </p:nvSpPr>
            <p:spPr>
              <a:xfrm>
                <a:off x="1343472" y="4509121"/>
                <a:ext cx="3672408" cy="1368152"/>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1343472" y="4509120"/>
                <a:ext cx="3672408" cy="350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p>
            </p:txBody>
          </p:sp>
          <p:sp>
            <p:nvSpPr>
              <p:cNvPr id="26" name="Rechteck 25"/>
              <p:cNvSpPr/>
              <p:nvPr/>
            </p:nvSpPr>
            <p:spPr>
              <a:xfrm>
                <a:off x="1343472" y="4490536"/>
                <a:ext cx="3672408" cy="369332"/>
              </a:xfrm>
              <a:prstGeom prst="rect">
                <a:avLst/>
              </a:prstGeom>
            </p:spPr>
            <p:txBody>
              <a:bodyPr wrap="square">
                <a:spAutoFit/>
              </a:bodyPr>
              <a:lstStyle/>
              <a:p>
                <a:pPr algn="ctr"/>
                <a:r>
                  <a:rPr lang="de-DE" dirty="0" err="1">
                    <a:solidFill>
                      <a:schemeClr val="bg1"/>
                    </a:solidFill>
                  </a:rPr>
                  <a:t>Neopentyl</a:t>
                </a:r>
                <a:r>
                  <a:rPr lang="de-DE" dirty="0">
                    <a:solidFill>
                      <a:schemeClr val="bg1"/>
                    </a:solidFill>
                  </a:rPr>
                  <a:t> </a:t>
                </a:r>
                <a:r>
                  <a:rPr lang="de-DE" dirty="0" err="1">
                    <a:solidFill>
                      <a:schemeClr val="bg1"/>
                    </a:solidFill>
                  </a:rPr>
                  <a:t>glycol</a:t>
                </a:r>
                <a:r>
                  <a:rPr lang="de-DE" dirty="0">
                    <a:solidFill>
                      <a:schemeClr val="bg1"/>
                    </a:solidFill>
                  </a:rPr>
                  <a:t> </a:t>
                </a:r>
                <a:r>
                  <a:rPr lang="de-DE" dirty="0" err="1">
                    <a:solidFill>
                      <a:schemeClr val="bg1"/>
                    </a:solidFill>
                  </a:rPr>
                  <a:t>scaffolds</a:t>
                </a:r>
                <a:endParaRPr lang="de-DE" dirty="0">
                  <a:solidFill>
                    <a:schemeClr val="bg1"/>
                  </a:solidFill>
                </a:endParaRPr>
              </a:p>
            </p:txBody>
          </p:sp>
        </p:grpSp>
        <p:pic>
          <p:nvPicPr>
            <p:cNvPr id="20" name="Grafik 19"/>
            <p:cNvPicPr>
              <a:picLocks noChangeAspect="1"/>
            </p:cNvPicPr>
            <p:nvPr/>
          </p:nvPicPr>
          <p:blipFill rotWithShape="1">
            <a:blip r:embed="rId5" cstate="print">
              <a:extLst>
                <a:ext uri="{28A0092B-C50C-407E-A947-70E740481C1C}">
                  <a14:useLocalDpi xmlns:a14="http://schemas.microsoft.com/office/drawing/2010/main" val="0"/>
                </a:ext>
              </a:extLst>
            </a:blip>
            <a:srcRect r="5340" b="83317"/>
            <a:stretch/>
          </p:blipFill>
          <p:spPr>
            <a:xfrm>
              <a:off x="7638486" y="3638009"/>
              <a:ext cx="3611171" cy="875528"/>
            </a:xfrm>
            <a:prstGeom prst="rect">
              <a:avLst/>
            </a:prstGeom>
          </p:spPr>
        </p:pic>
      </p:grpSp>
      <p:grpSp>
        <p:nvGrpSpPr>
          <p:cNvPr id="39" name="Gruppieren 38"/>
          <p:cNvGrpSpPr/>
          <p:nvPr/>
        </p:nvGrpSpPr>
        <p:grpSpPr>
          <a:xfrm>
            <a:off x="4295800" y="3208209"/>
            <a:ext cx="3178709" cy="1386737"/>
            <a:chOff x="3719736" y="4130495"/>
            <a:chExt cx="3178709" cy="1386737"/>
          </a:xfrm>
        </p:grpSpPr>
        <p:grpSp>
          <p:nvGrpSpPr>
            <p:cNvPr id="34" name="Gruppieren 33"/>
            <p:cNvGrpSpPr/>
            <p:nvPr/>
          </p:nvGrpSpPr>
          <p:grpSpPr>
            <a:xfrm>
              <a:off x="3719736" y="4130495"/>
              <a:ext cx="3178709" cy="1386737"/>
              <a:chOff x="1343472" y="4490536"/>
              <a:chExt cx="3672408" cy="1386737"/>
            </a:xfrm>
          </p:grpSpPr>
          <p:sp>
            <p:nvSpPr>
              <p:cNvPr id="35" name="Rechteck 34"/>
              <p:cNvSpPr/>
              <p:nvPr/>
            </p:nvSpPr>
            <p:spPr>
              <a:xfrm>
                <a:off x="1343472" y="4509121"/>
                <a:ext cx="3672408" cy="1368152"/>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p:cNvSpPr/>
              <p:nvPr/>
            </p:nvSpPr>
            <p:spPr>
              <a:xfrm>
                <a:off x="1343472" y="4509120"/>
                <a:ext cx="3672408" cy="350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p>
            </p:txBody>
          </p:sp>
          <p:sp>
            <p:nvSpPr>
              <p:cNvPr id="37" name="Rechteck 36"/>
              <p:cNvSpPr/>
              <p:nvPr/>
            </p:nvSpPr>
            <p:spPr>
              <a:xfrm>
                <a:off x="1343472" y="4490536"/>
                <a:ext cx="3672408" cy="369332"/>
              </a:xfrm>
              <a:prstGeom prst="rect">
                <a:avLst/>
              </a:prstGeom>
            </p:spPr>
            <p:txBody>
              <a:bodyPr wrap="square">
                <a:spAutoFit/>
              </a:bodyPr>
              <a:lstStyle/>
              <a:p>
                <a:pPr algn="ctr"/>
                <a:r>
                  <a:rPr lang="de-DE" dirty="0" err="1">
                    <a:solidFill>
                      <a:schemeClr val="bg1"/>
                    </a:solidFill>
                  </a:rPr>
                  <a:t>Boron</a:t>
                </a:r>
                <a:r>
                  <a:rPr lang="de-DE" dirty="0">
                    <a:solidFill>
                      <a:schemeClr val="bg1"/>
                    </a:solidFill>
                  </a:rPr>
                  <a:t> </a:t>
                </a:r>
                <a:r>
                  <a:rPr lang="de-DE" dirty="0" err="1">
                    <a:solidFill>
                      <a:schemeClr val="bg1"/>
                    </a:solidFill>
                  </a:rPr>
                  <a:t>clusters</a:t>
                </a:r>
                <a:endParaRPr lang="de-DE" dirty="0">
                  <a:solidFill>
                    <a:schemeClr val="bg1"/>
                  </a:solidFill>
                </a:endParaRPr>
              </a:p>
            </p:txBody>
          </p:sp>
        </p:grpSp>
        <p:pic>
          <p:nvPicPr>
            <p:cNvPr id="22" name="Grafik 21"/>
            <p:cNvPicPr>
              <a:picLocks noChangeAspect="1"/>
            </p:cNvPicPr>
            <p:nvPr/>
          </p:nvPicPr>
          <p:blipFill rotWithShape="1">
            <a:blip r:embed="rId6" cstate="print">
              <a:extLst>
                <a:ext uri="{28A0092B-C50C-407E-A947-70E740481C1C}">
                  <a14:useLocalDpi xmlns:a14="http://schemas.microsoft.com/office/drawing/2010/main" val="0"/>
                </a:ext>
              </a:extLst>
            </a:blip>
            <a:srcRect r="15053"/>
            <a:stretch/>
          </p:blipFill>
          <p:spPr>
            <a:xfrm>
              <a:off x="3755072" y="4526788"/>
              <a:ext cx="3106701" cy="957752"/>
            </a:xfrm>
            <a:prstGeom prst="rect">
              <a:avLst/>
            </a:prstGeom>
          </p:spPr>
        </p:pic>
      </p:grpSp>
      <p:grpSp>
        <p:nvGrpSpPr>
          <p:cNvPr id="49" name="Gruppieren 48"/>
          <p:cNvGrpSpPr/>
          <p:nvPr/>
        </p:nvGrpSpPr>
        <p:grpSpPr>
          <a:xfrm>
            <a:off x="6019575" y="4647802"/>
            <a:ext cx="3055255" cy="1445493"/>
            <a:chOff x="5705041" y="4647802"/>
            <a:chExt cx="3055255" cy="1445493"/>
          </a:xfrm>
        </p:grpSpPr>
        <p:grpSp>
          <p:nvGrpSpPr>
            <p:cNvPr id="42" name="Gruppieren 41"/>
            <p:cNvGrpSpPr/>
            <p:nvPr/>
          </p:nvGrpSpPr>
          <p:grpSpPr>
            <a:xfrm>
              <a:off x="5705041" y="4647802"/>
              <a:ext cx="3055255" cy="1445493"/>
              <a:chOff x="1343472" y="4490536"/>
              <a:chExt cx="3672408" cy="1445493"/>
            </a:xfrm>
          </p:grpSpPr>
          <p:sp>
            <p:nvSpPr>
              <p:cNvPr id="43" name="Rechteck 42"/>
              <p:cNvSpPr/>
              <p:nvPr/>
            </p:nvSpPr>
            <p:spPr>
              <a:xfrm>
                <a:off x="1343472" y="4509120"/>
                <a:ext cx="3672408" cy="1426909"/>
              </a:xfrm>
              <a:prstGeom prst="rect">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Rechteck 43"/>
              <p:cNvSpPr/>
              <p:nvPr/>
            </p:nvSpPr>
            <p:spPr>
              <a:xfrm>
                <a:off x="1343472" y="4509120"/>
                <a:ext cx="3672408" cy="350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p>
            </p:txBody>
          </p:sp>
          <p:sp>
            <p:nvSpPr>
              <p:cNvPr id="45" name="Rechteck 44"/>
              <p:cNvSpPr/>
              <p:nvPr/>
            </p:nvSpPr>
            <p:spPr>
              <a:xfrm>
                <a:off x="1343472" y="4490536"/>
                <a:ext cx="3672408" cy="369332"/>
              </a:xfrm>
              <a:prstGeom prst="rect">
                <a:avLst/>
              </a:prstGeom>
            </p:spPr>
            <p:txBody>
              <a:bodyPr wrap="square">
                <a:spAutoFit/>
              </a:bodyPr>
              <a:lstStyle/>
              <a:p>
                <a:pPr algn="ctr"/>
                <a:r>
                  <a:rPr lang="de-DE" dirty="0">
                    <a:solidFill>
                      <a:schemeClr val="bg1"/>
                    </a:solidFill>
                  </a:rPr>
                  <a:t>Radiohalogen </a:t>
                </a:r>
                <a:r>
                  <a:rPr lang="de-DE" dirty="0" err="1">
                    <a:solidFill>
                      <a:schemeClr val="bg1"/>
                    </a:solidFill>
                  </a:rPr>
                  <a:t>complexation</a:t>
                </a:r>
                <a:endParaRPr lang="de-DE" dirty="0">
                  <a:solidFill>
                    <a:schemeClr val="bg1"/>
                  </a:solidFill>
                </a:endParaRPr>
              </a:p>
            </p:txBody>
          </p:sp>
        </p:grpSp>
        <p:pic>
          <p:nvPicPr>
            <p:cNvPr id="41" name="Grafik 40"/>
            <p:cNvPicPr>
              <a:picLocks noChangeAspect="1"/>
            </p:cNvPicPr>
            <p:nvPr/>
          </p:nvPicPr>
          <p:blipFill rotWithShape="1">
            <a:blip r:embed="rId7" cstate="print">
              <a:extLst>
                <a:ext uri="{28A0092B-C50C-407E-A947-70E740481C1C}">
                  <a14:useLocalDpi xmlns:a14="http://schemas.microsoft.com/office/drawing/2010/main" val="0"/>
                </a:ext>
              </a:extLst>
            </a:blip>
            <a:srcRect t="69952" r="7672" b="4219"/>
            <a:stretch/>
          </p:blipFill>
          <p:spPr>
            <a:xfrm>
              <a:off x="5766808" y="5052929"/>
              <a:ext cx="2925897" cy="1004412"/>
            </a:xfrm>
            <a:prstGeom prst="rect">
              <a:avLst/>
            </a:prstGeom>
          </p:spPr>
        </p:pic>
      </p:grpSp>
    </p:spTree>
    <p:extLst>
      <p:ext uri="{BB962C8B-B14F-4D97-AF65-F5344CB8AC3E}">
        <p14:creationId xmlns:p14="http://schemas.microsoft.com/office/powerpoint/2010/main" val="3587184446"/>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blinds(horizontal)">
                                      <p:cBhvr>
                                        <p:cTn id="20" dur="500"/>
                                        <p:tgtEl>
                                          <p:spTgt spid="39"/>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blinds(horizontal)">
                                      <p:cBhvr>
                                        <p:cTn id="25" dur="5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blinds(horizontal)">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00822" y="1052736"/>
            <a:ext cx="1717138"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err="1">
                <a:solidFill>
                  <a:srgbClr val="FFFFFF">
                    <a:lumMod val="90000"/>
                    <a:lumOff val="10000"/>
                  </a:srgbClr>
                </a:solidFill>
                <a:latin typeface="Century Gothic"/>
              </a:rPr>
              <a:t>dvances</a:t>
            </a:r>
            <a:r>
              <a:rPr lang="en-US" sz="2400" b="1" dirty="0">
                <a:solidFill>
                  <a:srgbClr val="FFFFFF">
                    <a:lumMod val="90000"/>
                    <a:lumOff val="10000"/>
                  </a:srgbClr>
                </a:solidFill>
                <a:latin typeface="Century Gothic"/>
              </a:rPr>
              <a:t> in Radiometal Labeling</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defTabSz="228554"/>
            <a:r>
              <a:rPr lang="en-US" sz="900" dirty="0">
                <a:solidFill>
                  <a:srgbClr val="FFFFFF"/>
                </a:solidFill>
              </a:rPr>
              <a:t>Faster labeling kinetics</a:t>
            </a:r>
          </a:p>
          <a:p>
            <a:pPr defTabSz="228554"/>
            <a:r>
              <a:rPr lang="en-US" sz="900" dirty="0">
                <a:solidFill>
                  <a:srgbClr val="FFFFFF"/>
                </a:solidFill>
              </a:rPr>
              <a:t>Lower temperatures</a:t>
            </a:r>
          </a:p>
          <a:p>
            <a:pPr defTabSz="228554"/>
            <a:r>
              <a:rPr lang="en-US" sz="900" dirty="0">
                <a:solidFill>
                  <a:srgbClr val="FFFFFF"/>
                </a:solidFill>
              </a:rPr>
              <a:t>Higher molar activities</a:t>
            </a:r>
          </a:p>
          <a:p>
            <a:pPr defTabSz="228554"/>
            <a:r>
              <a:rPr lang="en-US" sz="900" dirty="0">
                <a:solidFill>
                  <a:srgbClr val="FFFFFF"/>
                </a:solidFill>
              </a:rPr>
              <a:t>Improved compatibility with biomolecules</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Tree>
    <p:extLst>
      <p:ext uri="{BB962C8B-B14F-4D97-AF65-F5344CB8AC3E}">
        <p14:creationId xmlns:p14="http://schemas.microsoft.com/office/powerpoint/2010/main" val="541891177"/>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020809" y="1052736"/>
            <a:ext cx="1297151" cy="3269485"/>
          </a:xfrm>
          <a:prstGeom prst="rect">
            <a:avLst/>
          </a:prstGeom>
        </p:spPr>
        <p:txBody>
          <a:bodyPr wrap="none" anchor="ctr">
            <a:spAutoFit/>
          </a:bodyPr>
          <a:lstStyle/>
          <a:p>
            <a:pPr algn="r" defTabSz="228554"/>
            <a:r>
              <a:rPr lang="en-US" sz="20646" dirty="0">
                <a:solidFill>
                  <a:srgbClr val="FF2D5E"/>
                </a:solidFill>
                <a:latin typeface="Designball-Communication-01" pitchFamily="2" charset="0"/>
                <a:ea typeface="Open Sans" panose="020B0606030504020204" pitchFamily="34" charset="0"/>
                <a:cs typeface="Open Sans" panose="020B0606030504020204" pitchFamily="34" charset="0"/>
              </a:rPr>
              <a:t>L</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defTabSz="228554"/>
            <a:r>
              <a:rPr lang="en-US" sz="2400" b="1" dirty="0">
                <a:solidFill>
                  <a:srgbClr val="FFFFFF">
                    <a:lumMod val="90000"/>
                    <a:lumOff val="10000"/>
                  </a:srgbClr>
                </a:solidFill>
                <a:latin typeface="Century Gothic"/>
              </a:rPr>
              <a:t>imitations of Radiometal-Based Systems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defTabSz="228554"/>
            <a:r>
              <a:rPr lang="en-US" sz="900" dirty="0">
                <a:solidFill>
                  <a:srgbClr val="FFFFFF"/>
                </a:solidFill>
              </a:rPr>
              <a:t>Chelator-dependent pharmacokinetics</a:t>
            </a:r>
          </a:p>
          <a:p>
            <a:pPr defTabSz="228554"/>
            <a:r>
              <a:rPr lang="en-US" sz="900" dirty="0">
                <a:solidFill>
                  <a:srgbClr val="FFFFFF"/>
                </a:solidFill>
              </a:rPr>
              <a:t>Metal release in vivo</a:t>
            </a:r>
          </a:p>
          <a:p>
            <a:pPr defTabSz="228554"/>
            <a:r>
              <a:rPr lang="en-US" sz="900" dirty="0">
                <a:solidFill>
                  <a:srgbClr val="FFFFFF"/>
                </a:solidFill>
              </a:rPr>
              <a:t>Limited radionuclide matching</a:t>
            </a:r>
          </a:p>
          <a:p>
            <a:pPr defTabSz="228554"/>
            <a:endParaRPr lang="en-US" sz="900" dirty="0">
              <a:solidFill>
                <a:srgbClr val="FFFFFF"/>
              </a:solidFill>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Tree>
    <p:extLst>
      <p:ext uri="{BB962C8B-B14F-4D97-AF65-F5344CB8AC3E}">
        <p14:creationId xmlns:p14="http://schemas.microsoft.com/office/powerpoint/2010/main" val="722630506"/>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676202" y="999336"/>
            <a:ext cx="2539478"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W</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448429"/>
            <a:ext cx="2220508"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hat is </a:t>
            </a:r>
            <a:r>
              <a:rPr kumimoji="0" lang="en-US" sz="2400" b="1" i="0" u="none" strike="noStrike" kern="1200" cap="none" spc="0" normalizeH="0" baseline="0" noProof="0" dirty="0" err="1">
                <a:ln>
                  <a:noFill/>
                </a:ln>
                <a:solidFill>
                  <a:srgbClr val="FFFFFF">
                    <a:lumMod val="90000"/>
                    <a:lumOff val="10000"/>
                  </a:srgbClr>
                </a:solidFill>
                <a:effectLst/>
                <a:uLnTx/>
                <a:uFillTx/>
                <a:latin typeface="Century Gothic"/>
                <a:ea typeface="+mn-ea"/>
                <a:cs typeface="+mn-cs"/>
              </a:rPr>
              <a:t>theranostics</a:t>
            </a: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646331"/>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Combination of diagnosis and therapy</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Shared molecular targeting vector</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Enables patient selection and therapy monitoring</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Cornerstone of precision nuclear medicine</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14989" t="988" r="15215"/>
          <a:stretch/>
        </p:blipFill>
        <p:spPr>
          <a:xfrm>
            <a:off x="4655840" y="765184"/>
            <a:ext cx="6655098" cy="53218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 name="Textfeld 22"/>
          <p:cNvSpPr txBox="1"/>
          <p:nvPr/>
        </p:nvSpPr>
        <p:spPr>
          <a:xfrm>
            <a:off x="9971997" y="6145559"/>
            <a:ext cx="1519840"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err="1">
                <a:ln>
                  <a:noFill/>
                </a:ln>
                <a:solidFill>
                  <a:srgbClr val="FFFFFF"/>
                </a:solidFill>
                <a:effectLst/>
                <a:uLnTx/>
                <a:uFillTx/>
                <a:latin typeface="Calibri"/>
                <a:ea typeface="+mn-ea"/>
                <a:cs typeface="+mn-cs"/>
              </a:rPr>
              <a:t>Ayalew</a:t>
            </a:r>
            <a:r>
              <a:rPr kumimoji="0" lang="de-DE" sz="1400" b="0" i="0" u="none" strike="noStrike" kern="1200" cap="none" spc="0" normalizeH="0" baseline="0" noProof="0" dirty="0">
                <a:ln>
                  <a:noFill/>
                </a:ln>
                <a:solidFill>
                  <a:srgbClr val="FFFFFF"/>
                </a:solidFill>
                <a:effectLst/>
                <a:uLnTx/>
                <a:uFillTx/>
                <a:latin typeface="Calibri"/>
                <a:ea typeface="+mn-ea"/>
                <a:cs typeface="+mn-cs"/>
              </a:rPr>
              <a:t> </a:t>
            </a:r>
            <a:r>
              <a:rPr kumimoji="0" lang="de-DE" sz="1400" b="0" i="1" u="none" strike="noStrike" kern="1200" cap="none" spc="0" normalizeH="0" baseline="0" noProof="0" dirty="0">
                <a:ln>
                  <a:noFill/>
                </a:ln>
                <a:solidFill>
                  <a:srgbClr val="FFFFFF"/>
                </a:solidFill>
                <a:effectLst/>
                <a:uLnTx/>
                <a:uFillTx/>
                <a:latin typeface="Calibri"/>
                <a:ea typeface="+mn-ea"/>
                <a:cs typeface="+mn-cs"/>
              </a:rPr>
              <a:t>et al</a:t>
            </a:r>
            <a:r>
              <a:rPr kumimoji="0" lang="de-DE" sz="1400" b="0" i="0" u="none" strike="noStrike" kern="1200" cap="none" spc="0" normalizeH="0" baseline="0" noProof="0" dirty="0">
                <a:ln>
                  <a:noFill/>
                </a:ln>
                <a:solidFill>
                  <a:srgbClr val="FFFFFF"/>
                </a:solidFill>
                <a:effectLst/>
                <a:uLnTx/>
                <a:uFillTx/>
                <a:latin typeface="Calibri"/>
                <a:ea typeface="+mn-ea"/>
                <a:cs typeface="+mn-cs"/>
              </a:rPr>
              <a:t>. 2025</a:t>
            </a:r>
          </a:p>
        </p:txBody>
      </p:sp>
    </p:spTree>
    <p:extLst>
      <p:ext uri="{BB962C8B-B14F-4D97-AF65-F5344CB8AC3E}">
        <p14:creationId xmlns:p14="http://schemas.microsoft.com/office/powerpoint/2010/main" val="4436440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32" name="Rectangle 1">
            <a:extLst>
              <a:ext uri="{FF2B5EF4-FFF2-40B4-BE49-F238E27FC236}">
                <a16:creationId xmlns:a16="http://schemas.microsoft.com/office/drawing/2014/main" id="{CD8AC1CF-D6AC-4C48-A1A3-1511714C33AD}"/>
              </a:ext>
            </a:extLst>
          </p:cNvPr>
          <p:cNvSpPr/>
          <p:nvPr/>
        </p:nvSpPr>
        <p:spPr>
          <a:xfrm>
            <a:off x="983432" y="999336"/>
            <a:ext cx="1622559"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771033" y="2263763"/>
            <a:ext cx="2220508" cy="1200329"/>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lumMod val="90000"/>
                    <a:lumOff val="10000"/>
                  </a:srgbClr>
                </a:solidFill>
                <a:effectLst/>
                <a:uLnTx/>
                <a:uFillTx/>
                <a:latin typeface="Century Gothic"/>
                <a:ea typeface="+mn-ea"/>
                <a:cs typeface="+mn-cs"/>
              </a:rPr>
              <a:t>adionuclide</a:t>
            </a: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 production at INM-5</a:t>
            </a: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3">
            <a:lum bright="100000" contrast="-86000"/>
          </a:blip>
          <a:stretch/>
        </p:blipFill>
        <p:spPr bwMode="auto">
          <a:xfrm rot="5400000">
            <a:off x="11244740" y="3168775"/>
            <a:ext cx="1086153" cy="316762"/>
          </a:xfrm>
          <a:prstGeom prst="rect">
            <a:avLst/>
          </a:prstGeom>
          <a:noFill/>
        </p:spPr>
      </p:pic>
      <p:pic>
        <p:nvPicPr>
          <p:cNvPr id="44" name="Grafik 43">
            <a:extLst>
              <a:ext uri="{FF2B5EF4-FFF2-40B4-BE49-F238E27FC236}">
                <a16:creationId xmlns:a16="http://schemas.microsoft.com/office/drawing/2014/main" id="{5AE18B79-B6C0-4009-887C-F78A168D072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36526" y="735457"/>
            <a:ext cx="4882308" cy="2263944"/>
          </a:xfrm>
          <a:prstGeom prst="rect">
            <a:avLst/>
          </a:prstGeom>
          <a:ln>
            <a:noFill/>
          </a:ln>
          <a:effectLst>
            <a:outerShdw blurRad="292100" dist="139700" dir="2700000" algn="tl" rotWithShape="0">
              <a:srgbClr val="333333">
                <a:alpha val="65000"/>
              </a:srgbClr>
            </a:outerShdw>
          </a:effectLst>
        </p:spPr>
      </p:pic>
      <p:sp>
        <p:nvSpPr>
          <p:cNvPr id="84" name="Textfeld 83">
            <a:extLst>
              <a:ext uri="{FF2B5EF4-FFF2-40B4-BE49-F238E27FC236}">
                <a16:creationId xmlns:a16="http://schemas.microsoft.com/office/drawing/2014/main" id="{AD37D772-F1B0-4BF2-A33E-7DA9BA9C521B}"/>
              </a:ext>
            </a:extLst>
          </p:cNvPr>
          <p:cNvSpPr txBox="1"/>
          <p:nvPr/>
        </p:nvSpPr>
        <p:spPr>
          <a:xfrm>
            <a:off x="12313995" y="1107132"/>
            <a:ext cx="3728634"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A0235A"/>
              </a:buClr>
              <a:buSzTx/>
              <a:buFontTx/>
              <a:buNone/>
              <a:tabLst/>
              <a:defRPr/>
            </a:pPr>
            <a:r>
              <a:rPr kumimoji="0" lang="de-DE" sz="1400" b="1" i="0" u="none" strike="noStrike" kern="1200" cap="none" spc="0" normalizeH="0" baseline="0" noProof="0" dirty="0">
                <a:ln>
                  <a:noFill/>
                </a:ln>
                <a:solidFill>
                  <a:srgbClr val="92D050"/>
                </a:solidFill>
                <a:effectLst/>
                <a:uLnTx/>
                <a:uFillTx/>
                <a:latin typeface="Calibri"/>
                <a:ea typeface="+mn-ea"/>
                <a:cs typeface="Arial"/>
              </a:rPr>
              <a:t>INFRASTRUCTURE</a:t>
            </a:r>
          </a:p>
          <a:p>
            <a:pPr marL="0" marR="0" lvl="0" indent="0" algn="l" defTabSz="457200" rtl="0" eaLnBrk="1" fontAlgn="auto" latinLnBrk="0" hangingPunct="1">
              <a:lnSpc>
                <a:spcPct val="100000"/>
              </a:lnSpc>
              <a:spcBef>
                <a:spcPts val="0"/>
              </a:spcBef>
              <a:spcAft>
                <a:spcPts val="0"/>
              </a:spcAft>
              <a:buClr>
                <a:srgbClr val="A0235A"/>
              </a:buClr>
              <a:buSzTx/>
              <a:buFontTx/>
              <a:buNone/>
              <a:tabLst/>
              <a:defRPr/>
            </a:pPr>
            <a:endParaRPr kumimoji="0" lang="de-DE" sz="1400" b="1" i="0" u="none" strike="noStrike" kern="1200" cap="none" spc="0" normalizeH="0" baseline="0" noProof="0" dirty="0">
              <a:ln>
                <a:noFill/>
              </a:ln>
              <a:solidFill>
                <a:srgbClr val="92D050"/>
              </a:solidFill>
              <a:effectLst/>
              <a:uLnTx/>
              <a:uFillTx/>
              <a:latin typeface="Calibri"/>
              <a:ea typeface="+mn-ea"/>
              <a:cs typeface="Arial"/>
            </a:endParaRPr>
          </a:p>
          <a:p>
            <a:pPr marL="342900" marR="0" lvl="0" indent="-342900" algn="l" defTabSz="914400" rtl="0" eaLnBrk="1" fontAlgn="auto" latinLnBrk="0" hangingPunct="1">
              <a:lnSpc>
                <a:spcPct val="100000"/>
              </a:lnSpc>
              <a:spcBef>
                <a:spcPts val="0"/>
              </a:spcBef>
              <a:spcAft>
                <a:spcPts val="0"/>
              </a:spcAft>
              <a:buClr>
                <a:srgbClr val="92D050"/>
              </a:buClr>
              <a:buSzTx/>
              <a:buFont typeface="Wingdings" panose="05000000000000000000" pitchFamily="2" charset="2"/>
              <a:buChar char="§"/>
              <a:tabLst/>
              <a:defRPr/>
            </a:pPr>
            <a:r>
              <a:rPr kumimoji="0" lang="fr-BE" sz="1400" b="0" i="0" u="none" strike="noStrike" kern="1200" cap="none" spc="0" normalizeH="0" baseline="0" noProof="0" dirty="0">
                <a:ln>
                  <a:noFill/>
                </a:ln>
                <a:solidFill>
                  <a:srgbClr val="FFFFFF"/>
                </a:solidFill>
                <a:effectLst/>
                <a:uLnTx/>
                <a:uFillTx/>
                <a:latin typeface="Arial"/>
                <a:ea typeface="+mn-ea"/>
                <a:cs typeface="Arial"/>
              </a:rPr>
              <a:t>IBA Cyclone</a:t>
            </a:r>
            <a:r>
              <a:rPr kumimoji="0" lang="fr-BE" sz="1400" b="0" i="0" u="none" strike="noStrike" kern="1200" cap="none" spc="0" normalizeH="0" baseline="30000" noProof="0" dirty="0">
                <a:ln>
                  <a:noFill/>
                </a:ln>
                <a:solidFill>
                  <a:srgbClr val="FFFFFF"/>
                </a:solidFill>
                <a:effectLst/>
                <a:uLnTx/>
                <a:uFillTx/>
                <a:latin typeface="Arial"/>
                <a:ea typeface="+mn-ea"/>
                <a:cs typeface="Arial"/>
              </a:rPr>
              <a:t>®</a:t>
            </a:r>
            <a:r>
              <a:rPr kumimoji="0" lang="fr-BE" sz="1400" b="0" i="0" u="none" strike="noStrike" kern="1200" cap="none" spc="0" normalizeH="0" baseline="0" noProof="0" dirty="0">
                <a:ln>
                  <a:noFill/>
                </a:ln>
                <a:solidFill>
                  <a:srgbClr val="FFFFFF"/>
                </a:solidFill>
                <a:effectLst/>
                <a:uLnTx/>
                <a:uFillTx/>
                <a:latin typeface="Arial"/>
                <a:ea typeface="+mn-ea"/>
                <a:cs typeface="Arial"/>
              </a:rPr>
              <a:t> 30XP; E =</a:t>
            </a:r>
            <a:r>
              <a:rPr kumimoji="0" lang="en-US" sz="1400" b="0" i="0" u="none" strike="noStrike" kern="1200" cap="none" spc="0" normalizeH="0" baseline="0" noProof="0" dirty="0">
                <a:ln>
                  <a:noFill/>
                </a:ln>
                <a:solidFill>
                  <a:srgbClr val="FFFFFF"/>
                </a:solidFill>
                <a:effectLst/>
                <a:uLnTx/>
                <a:uFillTx/>
                <a:latin typeface="Arial"/>
                <a:ea typeface="+mn-ea"/>
                <a:cs typeface="Arial"/>
              </a:rPr>
              <a:t> 15 - 30 MeV</a:t>
            </a:r>
          </a:p>
          <a:p>
            <a:pPr marL="342900" marR="0" lvl="0" indent="-342900" algn="l" defTabSz="914400" rtl="0" eaLnBrk="1" fontAlgn="auto" latinLnBrk="0" hangingPunct="1">
              <a:lnSpc>
                <a:spcPct val="100000"/>
              </a:lnSpc>
              <a:spcBef>
                <a:spcPts val="0"/>
              </a:spcBef>
              <a:spcAft>
                <a:spcPts val="0"/>
              </a:spcAft>
              <a:buClr>
                <a:srgbClr val="92D050"/>
              </a:buClr>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a:endParaRPr>
          </a:p>
          <a:p>
            <a:pPr marL="342900" marR="0" lvl="0" indent="-342900" algn="l" defTabSz="457200" rtl="0" eaLnBrk="1" fontAlgn="auto" latinLnBrk="0" hangingPunct="1">
              <a:lnSpc>
                <a:spcPct val="100000"/>
              </a:lnSpc>
              <a:spcBef>
                <a:spcPts val="0"/>
              </a:spcBef>
              <a:spcAft>
                <a:spcPts val="0"/>
              </a:spcAft>
              <a:buClr>
                <a:srgbClr val="92D05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a:ea typeface="+mn-ea"/>
                <a:cs typeface="Arial"/>
              </a:rPr>
              <a:t>Hot cells for radiochemical isolation</a:t>
            </a:r>
          </a:p>
          <a:p>
            <a:pPr marL="0" marR="0" lvl="0" indent="0" algn="l" defTabSz="457200" rtl="0" eaLnBrk="1" fontAlgn="auto" latinLnBrk="0" hangingPunct="1">
              <a:lnSpc>
                <a:spcPct val="100000"/>
              </a:lnSpc>
              <a:spcBef>
                <a:spcPts val="0"/>
              </a:spcBef>
              <a:spcAft>
                <a:spcPts val="0"/>
              </a:spcAft>
              <a:buClr>
                <a:srgbClr val="92D050"/>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a:endParaRPr>
          </a:p>
          <a:p>
            <a:pPr marL="342900" marR="0" lvl="0" indent="-342900" algn="l" defTabSz="457200" rtl="0" eaLnBrk="1" fontAlgn="auto" latinLnBrk="0" hangingPunct="1">
              <a:lnSpc>
                <a:spcPct val="100000"/>
              </a:lnSpc>
              <a:spcBef>
                <a:spcPts val="0"/>
              </a:spcBef>
              <a:spcAft>
                <a:spcPts val="0"/>
              </a:spcAft>
              <a:buClr>
                <a:srgbClr val="92D050"/>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a:ea typeface="+mn-ea"/>
                <a:cs typeface="Arial"/>
              </a:rPr>
              <a:t>Clean room for radiopharmaceutical production</a:t>
            </a:r>
            <a:endParaRPr kumimoji="0" lang="en-US" sz="1400" b="0" i="0" u="none" strike="noStrike" kern="1200" cap="none" spc="0" normalizeH="0" baseline="0" noProof="0" dirty="0">
              <a:ln>
                <a:noFill/>
              </a:ln>
              <a:solidFill>
                <a:srgbClr val="FFFFFF"/>
              </a:solidFill>
              <a:effectLst/>
              <a:uLnTx/>
              <a:uFillTx/>
              <a:latin typeface="Arial"/>
              <a:ea typeface="+mn-ea"/>
              <a:cs typeface="Arial"/>
            </a:endParaRPr>
          </a:p>
        </p:txBody>
      </p:sp>
      <mc:AlternateContent xmlns:mc="http://schemas.openxmlformats.org/markup-compatibility/2006" xmlns:a14="http://schemas.microsoft.com/office/drawing/2010/main">
        <mc:Choice Requires="a14">
          <p:sp>
            <p:nvSpPr>
              <p:cNvPr id="85" name="Textfeld 84">
                <a:extLst>
                  <a:ext uri="{FF2B5EF4-FFF2-40B4-BE49-F238E27FC236}">
                    <a16:creationId xmlns:a16="http://schemas.microsoft.com/office/drawing/2014/main" id="{1EE953C2-DD12-47E9-8329-207C8FFC6425}"/>
                  </a:ext>
                </a:extLst>
              </p:cNvPr>
              <p:cNvSpPr txBox="1"/>
              <p:nvPr/>
            </p:nvSpPr>
            <p:spPr>
              <a:xfrm>
                <a:off x="8489806" y="2248629"/>
                <a:ext cx="779124" cy="289695"/>
              </a:xfrm>
              <a:prstGeom prst="rect">
                <a:avLst/>
              </a:prstGeom>
              <a:noFill/>
            </p:spPr>
            <p:txBody>
              <a:bodyPr wrap="none" rtlCol="0">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de-DE" sz="1350" b="0" i="1" u="none" strike="noStrike" kern="1200" cap="none" spc="0" normalizeH="0" baseline="0" noProof="0">
                          <a:ln>
                            <a:noFill/>
                          </a:ln>
                          <a:solidFill>
                            <a:srgbClr val="FFFFFF"/>
                          </a:solidFill>
                          <a:effectLst/>
                          <a:uLnTx/>
                          <a:uFillTx/>
                          <a:latin typeface="Cambria Math" panose="02040503050406030204" pitchFamily="18" charset="0"/>
                          <a:ea typeface="+mn-ea"/>
                          <a:cs typeface="+mn-cs"/>
                        </a:rPr>
                        <m:t>𝑃𝑟𝑜𝑡𝑜𝑛</m:t>
                      </m:r>
                    </m:oMath>
                  </m:oMathPara>
                </a14:m>
                <a:endParaRPr kumimoji="0" lang="de-DE" sz="1350" b="0" i="1" u="none" strike="noStrike" kern="1200" cap="none" spc="0" normalizeH="0" baseline="0" noProof="0" dirty="0" err="1">
                  <a:ln>
                    <a:noFill/>
                  </a:ln>
                  <a:solidFill>
                    <a:srgbClr val="FFFFFF"/>
                  </a:solidFill>
                  <a:effectLst/>
                  <a:uLnTx/>
                  <a:uFillTx/>
                  <a:latin typeface="Arial"/>
                  <a:ea typeface="+mn-ea"/>
                  <a:cs typeface="Arial"/>
                </a:endParaRPr>
              </a:p>
            </p:txBody>
          </p:sp>
        </mc:Choice>
        <mc:Fallback xmlns="">
          <p:sp>
            <p:nvSpPr>
              <p:cNvPr id="85" name="Textfeld 84">
                <a:extLst>
                  <a:ext uri="{FF2B5EF4-FFF2-40B4-BE49-F238E27FC236}">
                    <a16:creationId xmlns:a16="http://schemas.microsoft.com/office/drawing/2014/main" id="{1EE953C2-DD12-47E9-8329-207C8FFC6425}"/>
                  </a:ext>
                </a:extLst>
              </p:cNvPr>
              <p:cNvSpPr txBox="1">
                <a:spLocks noRot="1" noChangeAspect="1" noMove="1" noResize="1" noEditPoints="1" noAdjustHandles="1" noChangeArrowheads="1" noChangeShapeType="1" noTextEdit="1"/>
              </p:cNvSpPr>
              <p:nvPr/>
            </p:nvSpPr>
            <p:spPr>
              <a:xfrm>
                <a:off x="8489806" y="2248629"/>
                <a:ext cx="779124" cy="289695"/>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6" name="Textfeld 85">
                <a:extLst>
                  <a:ext uri="{FF2B5EF4-FFF2-40B4-BE49-F238E27FC236}">
                    <a16:creationId xmlns:a16="http://schemas.microsoft.com/office/drawing/2014/main" id="{234B4143-1A7D-46E0-AB30-BF85657CC44D}"/>
                  </a:ext>
                </a:extLst>
              </p:cNvPr>
              <p:cNvSpPr txBox="1"/>
              <p:nvPr/>
            </p:nvSpPr>
            <p:spPr>
              <a:xfrm>
                <a:off x="8490370" y="2652050"/>
                <a:ext cx="971484" cy="289695"/>
              </a:xfrm>
              <a:prstGeom prst="rect">
                <a:avLst/>
              </a:prstGeom>
              <a:noFill/>
            </p:spPr>
            <p:txBody>
              <a:bodyPr wrap="none" rtlCol="0">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de-DE" sz="1350" b="0" i="1" u="none" strike="noStrike" kern="1200" cap="none" spc="0" normalizeH="0" baseline="0" noProof="0">
                          <a:ln>
                            <a:noFill/>
                          </a:ln>
                          <a:solidFill>
                            <a:srgbClr val="FFFFFF"/>
                          </a:solidFill>
                          <a:effectLst/>
                          <a:uLnTx/>
                          <a:uFillTx/>
                          <a:latin typeface="Cambria Math" panose="02040503050406030204" pitchFamily="18" charset="0"/>
                          <a:ea typeface="+mn-ea"/>
                          <a:cs typeface="+mn-cs"/>
                        </a:rPr>
                        <m:t>𝐷𝑒𝑢𝑡𝑒𝑟𝑜𝑛</m:t>
                      </m:r>
                    </m:oMath>
                  </m:oMathPara>
                </a14:m>
                <a:endParaRPr kumimoji="0" lang="de-DE" sz="1350" b="0" i="0" u="none" strike="noStrike" kern="1200" cap="none" spc="0" normalizeH="0" baseline="0" noProof="0" dirty="0" err="1">
                  <a:ln>
                    <a:noFill/>
                  </a:ln>
                  <a:solidFill>
                    <a:srgbClr val="FFFFFF"/>
                  </a:solidFill>
                  <a:effectLst/>
                  <a:uLnTx/>
                  <a:uFillTx/>
                  <a:latin typeface="Arial"/>
                  <a:ea typeface="+mn-ea"/>
                  <a:cs typeface="Arial"/>
                </a:endParaRPr>
              </a:p>
            </p:txBody>
          </p:sp>
        </mc:Choice>
        <mc:Fallback xmlns="">
          <p:sp>
            <p:nvSpPr>
              <p:cNvPr id="86" name="Textfeld 85">
                <a:extLst>
                  <a:ext uri="{FF2B5EF4-FFF2-40B4-BE49-F238E27FC236}">
                    <a16:creationId xmlns:a16="http://schemas.microsoft.com/office/drawing/2014/main" id="{234B4143-1A7D-46E0-AB30-BF85657CC44D}"/>
                  </a:ext>
                </a:extLst>
              </p:cNvPr>
              <p:cNvSpPr txBox="1">
                <a:spLocks noRot="1" noChangeAspect="1" noMove="1" noResize="1" noEditPoints="1" noAdjustHandles="1" noChangeArrowheads="1" noChangeShapeType="1" noTextEdit="1"/>
              </p:cNvSpPr>
              <p:nvPr/>
            </p:nvSpPr>
            <p:spPr>
              <a:xfrm>
                <a:off x="8490370" y="2652050"/>
                <a:ext cx="971484" cy="289695"/>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7" name="Textfeld 86">
                <a:extLst>
                  <a:ext uri="{FF2B5EF4-FFF2-40B4-BE49-F238E27FC236}">
                    <a16:creationId xmlns:a16="http://schemas.microsoft.com/office/drawing/2014/main" id="{4DC0B196-9BFF-4ECD-AE6D-03EEB6870692}"/>
                  </a:ext>
                </a:extLst>
              </p:cNvPr>
              <p:cNvSpPr txBox="1"/>
              <p:nvPr/>
            </p:nvSpPr>
            <p:spPr>
              <a:xfrm>
                <a:off x="8480549" y="3101637"/>
                <a:ext cx="803169" cy="289695"/>
              </a:xfrm>
              <a:prstGeom prst="rect">
                <a:avLst/>
              </a:prstGeom>
              <a:noFill/>
            </p:spPr>
            <p:txBody>
              <a:bodyPr wrap="none" rtlCol="0">
                <a:spAutoFit/>
              </a:bodyPr>
              <a:lstStyle/>
              <a:p>
                <a:pPr marL="0" marR="0" lvl="0" indent="0" algn="l" defTabSz="914400" rtl="0" eaLnBrk="1" fontAlgn="auto" latinLnBrk="0" hangingPunct="1">
                  <a:lnSpc>
                    <a:spcPct val="95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de-DE" sz="1350" b="0" i="1" u="none" strike="noStrike" kern="1200" cap="none" spc="0" normalizeH="0" baseline="0" noProof="0">
                          <a:ln>
                            <a:noFill/>
                          </a:ln>
                          <a:solidFill>
                            <a:srgbClr val="FFFFFF"/>
                          </a:solidFill>
                          <a:effectLst/>
                          <a:uLnTx/>
                          <a:uFillTx/>
                          <a:latin typeface="Cambria Math" panose="02040503050406030204" pitchFamily="18" charset="0"/>
                          <a:ea typeface="+mn-ea"/>
                          <a:cs typeface="+mn-cs"/>
                        </a:rPr>
                        <m:t>𝐻𝑒𝑙𝑖𝑢𝑚</m:t>
                      </m:r>
                    </m:oMath>
                  </m:oMathPara>
                </a14:m>
                <a:endParaRPr kumimoji="0" lang="de-DE" sz="1350" b="0" i="1" u="none" strike="noStrike" kern="1200" cap="none" spc="0" normalizeH="0" baseline="0" noProof="0" dirty="0" err="1">
                  <a:ln>
                    <a:noFill/>
                  </a:ln>
                  <a:solidFill>
                    <a:srgbClr val="FFFFFF"/>
                  </a:solidFill>
                  <a:effectLst/>
                  <a:uLnTx/>
                  <a:uFillTx/>
                  <a:latin typeface="Arial"/>
                  <a:ea typeface="+mn-ea"/>
                  <a:cs typeface="Arial"/>
                </a:endParaRPr>
              </a:p>
            </p:txBody>
          </p:sp>
        </mc:Choice>
        <mc:Fallback xmlns="">
          <p:sp>
            <p:nvSpPr>
              <p:cNvPr id="87" name="Textfeld 86">
                <a:extLst>
                  <a:ext uri="{FF2B5EF4-FFF2-40B4-BE49-F238E27FC236}">
                    <a16:creationId xmlns:a16="http://schemas.microsoft.com/office/drawing/2014/main" id="{4DC0B196-9BFF-4ECD-AE6D-03EEB6870692}"/>
                  </a:ext>
                </a:extLst>
              </p:cNvPr>
              <p:cNvSpPr txBox="1">
                <a:spLocks noRot="1" noChangeAspect="1" noMove="1" noResize="1" noEditPoints="1" noAdjustHandles="1" noChangeArrowheads="1" noChangeShapeType="1" noTextEdit="1"/>
              </p:cNvSpPr>
              <p:nvPr/>
            </p:nvSpPr>
            <p:spPr>
              <a:xfrm>
                <a:off x="8480549" y="3101637"/>
                <a:ext cx="803169" cy="289695"/>
              </a:xfrm>
              <a:prstGeom prst="rect">
                <a:avLst/>
              </a:prstGeom>
              <a:blipFill>
                <a:blip r:embed="rId8"/>
                <a:stretch>
                  <a:fillRect/>
                </a:stretch>
              </a:blipFill>
            </p:spPr>
            <p:txBody>
              <a:bodyPr/>
              <a:lstStyle/>
              <a:p>
                <a:r>
                  <a:rPr lang="de-DE">
                    <a:noFill/>
                  </a:rPr>
                  <a:t> </a:t>
                </a:r>
              </a:p>
            </p:txBody>
          </p:sp>
        </mc:Fallback>
      </mc:AlternateContent>
      <p:sp>
        <p:nvSpPr>
          <p:cNvPr id="89" name="Textfeld 88">
            <a:extLst>
              <a:ext uri="{FF2B5EF4-FFF2-40B4-BE49-F238E27FC236}">
                <a16:creationId xmlns:a16="http://schemas.microsoft.com/office/drawing/2014/main" id="{474BB158-8933-43AF-9965-B5BB9BE82D71}"/>
              </a:ext>
            </a:extLst>
          </p:cNvPr>
          <p:cNvSpPr txBox="1"/>
          <p:nvPr/>
        </p:nvSpPr>
        <p:spPr>
          <a:xfrm>
            <a:off x="12539461" y="3709768"/>
            <a:ext cx="3728634"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A0235A"/>
              </a:buClr>
              <a:buSzTx/>
              <a:buFontTx/>
              <a:buNone/>
              <a:tabLst/>
              <a:defRPr/>
            </a:pPr>
            <a:r>
              <a:rPr kumimoji="0" lang="de-DE" sz="1400" b="1" i="0" u="none" strike="noStrike" kern="1200" cap="none" spc="0" normalizeH="0" baseline="0" noProof="0" dirty="0">
                <a:ln>
                  <a:noFill/>
                </a:ln>
                <a:solidFill>
                  <a:srgbClr val="FF2D5E"/>
                </a:solidFill>
                <a:effectLst/>
                <a:uLnTx/>
                <a:uFillTx/>
                <a:latin typeface="Calibri"/>
                <a:ea typeface="+mn-ea"/>
                <a:cs typeface="Arial"/>
              </a:rPr>
              <a:t>RESEARCH HUB</a:t>
            </a:r>
            <a:endParaRPr kumimoji="0" lang="de-DE" sz="1400" b="1" i="0" u="none" strike="noStrike" kern="1200" cap="none" spc="0" normalizeH="0" baseline="0" noProof="0" dirty="0">
              <a:ln>
                <a:noFill/>
              </a:ln>
              <a:solidFill>
                <a:srgbClr val="FF2D5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
                <a:srgbClr val="A0235A"/>
              </a:buClr>
              <a:buSzTx/>
              <a:buFontTx/>
              <a:buNone/>
              <a:tabLst/>
              <a:defRPr/>
            </a:pPr>
            <a:r>
              <a:rPr kumimoji="0" lang="de-DE" sz="1400" b="1" i="0" u="none" strike="noStrike" kern="1200" cap="none" spc="0" normalizeH="0" baseline="0" noProof="0" dirty="0">
                <a:ln>
                  <a:noFill/>
                </a:ln>
                <a:solidFill>
                  <a:srgbClr val="A0235A"/>
                </a:solidFill>
                <a:effectLst/>
                <a:uLnTx/>
                <a:uFillTx/>
                <a:latin typeface="Arial"/>
                <a:ea typeface="+mn-ea"/>
                <a:cs typeface="Arial"/>
              </a:rPr>
              <a:t>	</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a:ea typeface="+mn-ea"/>
                <a:cs typeface="Arial"/>
              </a:rPr>
              <a:t>Radionuclide production</a:t>
            </a:r>
            <a:endParaRPr kumimoji="0" lang="en-US" sz="14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
                <a:srgbClr val="A0235A"/>
              </a:buClr>
              <a:buSzTx/>
              <a:buFontTx/>
              <a:buNone/>
              <a:tabLst/>
              <a:defRPr/>
            </a:pPr>
            <a:endParaRPr kumimoji="0" lang="de-DE" sz="1400" b="0" i="0" u="none" strike="noStrike" kern="1200" cap="none" spc="0" normalizeH="0" baseline="0" noProof="0" dirty="0">
              <a:ln>
                <a:noFill/>
              </a:ln>
              <a:solidFill>
                <a:srgbClr val="FFFFFF"/>
              </a:solidFill>
              <a:effectLst/>
              <a:uLnTx/>
              <a:uFillTx/>
              <a:latin typeface="Arial"/>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r>
              <a:rPr kumimoji="0" lang="de-DE" sz="1400" b="0" i="0" u="none" strike="noStrike" kern="1200" cap="none" spc="0" normalizeH="0" baseline="0" noProof="0" dirty="0" err="1">
                <a:ln>
                  <a:noFill/>
                </a:ln>
                <a:solidFill>
                  <a:srgbClr val="FFFFFF"/>
                </a:solidFill>
                <a:effectLst/>
                <a:uLnTx/>
                <a:uFillTx/>
                <a:latin typeface="Calibri"/>
                <a:ea typeface="+mn-ea"/>
                <a:cs typeface="Arial"/>
              </a:rPr>
              <a:t>Radiopharmaceutical</a:t>
            </a:r>
            <a:r>
              <a:rPr kumimoji="0" lang="de-DE" sz="1400" b="0" i="0" u="none" strike="noStrike" kern="1200" cap="none" spc="0" normalizeH="0" baseline="0" noProof="0" dirty="0">
                <a:ln>
                  <a:noFill/>
                </a:ln>
                <a:solidFill>
                  <a:srgbClr val="FFFFFF"/>
                </a:solidFill>
                <a:effectLst/>
                <a:uLnTx/>
                <a:uFillTx/>
                <a:latin typeface="Calibri"/>
                <a:ea typeface="+mn-ea"/>
                <a:cs typeface="Arial"/>
              </a:rPr>
              <a:t> </a:t>
            </a:r>
            <a:r>
              <a:rPr kumimoji="0" lang="de-DE" sz="1400" b="0" i="0" u="none" strike="noStrike" kern="1200" cap="none" spc="0" normalizeH="0" baseline="0" noProof="0" dirty="0" err="1">
                <a:ln>
                  <a:noFill/>
                </a:ln>
                <a:solidFill>
                  <a:srgbClr val="FFFFFF"/>
                </a:solidFill>
                <a:effectLst/>
                <a:uLnTx/>
                <a:uFillTx/>
                <a:latin typeface="Calibri"/>
                <a:ea typeface="+mn-ea"/>
                <a:cs typeface="Arial"/>
              </a:rPr>
              <a:t>development</a:t>
            </a:r>
            <a:r>
              <a:rPr kumimoji="0" lang="de-DE" sz="1400" b="0" i="0" u="none" strike="noStrike" kern="1200" cap="none" spc="0" normalizeH="0" baseline="0" noProof="0" dirty="0">
                <a:ln>
                  <a:noFill/>
                </a:ln>
                <a:solidFill>
                  <a:srgbClr val="FFFFFF"/>
                </a:solidFill>
                <a:effectLst/>
                <a:uLnTx/>
                <a:uFillTx/>
                <a:latin typeface="Calibri"/>
                <a:ea typeface="+mn-ea"/>
                <a:cs typeface="Arial"/>
              </a:rPr>
              <a:t> </a:t>
            </a:r>
            <a:r>
              <a:rPr kumimoji="0" lang="de-DE" sz="1400" b="0" i="0" u="none" strike="noStrike" kern="1200" cap="none" spc="0" normalizeH="0" baseline="0" noProof="0" dirty="0" err="1">
                <a:ln>
                  <a:noFill/>
                </a:ln>
                <a:solidFill>
                  <a:srgbClr val="FFFFFF"/>
                </a:solidFill>
                <a:effectLst/>
                <a:uLnTx/>
                <a:uFillTx/>
                <a:latin typeface="Calibri"/>
                <a:ea typeface="+mn-ea"/>
                <a:cs typeface="Arial"/>
              </a:rPr>
              <a:t>program</a:t>
            </a:r>
            <a:endParaRPr kumimoji="0" lang="de-DE" sz="1400" b="0" i="0" u="none" strike="noStrike" kern="1200" cap="none" spc="0" normalizeH="0" baseline="0" noProof="0" dirty="0">
              <a:ln>
                <a:noFill/>
              </a:ln>
              <a:solidFill>
                <a:srgbClr val="FFFFFF"/>
              </a:solidFill>
              <a:effectLst/>
              <a:uLnTx/>
              <a:uFillTx/>
              <a:latin typeface="Arial"/>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endParaRPr kumimoji="0" lang="de-DE" sz="1400" b="0" i="0" u="none" strike="noStrike" kern="1200" cap="none" spc="0" normalizeH="0" baseline="0" noProof="0" dirty="0">
              <a:ln>
                <a:noFill/>
              </a:ln>
              <a:solidFill>
                <a:srgbClr val="FFFFFF"/>
              </a:solidFill>
              <a:effectLst/>
              <a:uLnTx/>
              <a:uFillTx/>
              <a:latin typeface="Calibri"/>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r>
              <a:rPr kumimoji="0" lang="de-DE" sz="1400" b="0" i="0" u="none" strike="noStrike" kern="1200" cap="none" spc="0" normalizeH="0" baseline="0" noProof="0" dirty="0" err="1">
                <a:ln>
                  <a:noFill/>
                </a:ln>
                <a:solidFill>
                  <a:srgbClr val="FFFFFF"/>
                </a:solidFill>
                <a:effectLst/>
                <a:uLnTx/>
                <a:uFillTx/>
                <a:latin typeface="Calibri"/>
                <a:ea typeface="+mn-ea"/>
                <a:cs typeface="Arial"/>
              </a:rPr>
              <a:t>Preclinical</a:t>
            </a:r>
            <a:r>
              <a:rPr kumimoji="0" lang="de-DE" sz="1400" b="0" i="0" u="none" strike="noStrike" kern="1200" cap="none" spc="0" normalizeH="0" baseline="0" noProof="0" dirty="0">
                <a:ln>
                  <a:noFill/>
                </a:ln>
                <a:solidFill>
                  <a:srgbClr val="FFFFFF"/>
                </a:solidFill>
                <a:effectLst/>
                <a:uLnTx/>
                <a:uFillTx/>
                <a:latin typeface="Calibri"/>
                <a:ea typeface="+mn-ea"/>
                <a:cs typeface="Arial"/>
              </a:rPr>
              <a:t> </a:t>
            </a:r>
            <a:r>
              <a:rPr kumimoji="0" lang="de-DE" sz="1400" b="0" i="0" u="none" strike="noStrike" kern="1200" cap="none" spc="0" normalizeH="0" baseline="0" noProof="0" dirty="0" err="1">
                <a:ln>
                  <a:noFill/>
                </a:ln>
                <a:solidFill>
                  <a:srgbClr val="FFFFFF"/>
                </a:solidFill>
                <a:effectLst/>
                <a:uLnTx/>
                <a:uFillTx/>
                <a:latin typeface="Calibri"/>
                <a:ea typeface="+mn-ea"/>
                <a:cs typeface="Arial"/>
              </a:rPr>
              <a:t>evaluation</a:t>
            </a:r>
            <a:endParaRPr kumimoji="0" lang="de-DE" sz="1400" b="0" i="0" u="none" strike="noStrike" kern="1200" cap="none" spc="0" normalizeH="0" baseline="0" noProof="0" dirty="0">
              <a:ln>
                <a:noFill/>
              </a:ln>
              <a:solidFill>
                <a:srgbClr val="FFFFFF"/>
              </a:solidFill>
              <a:effectLst/>
              <a:uLnTx/>
              <a:uFillTx/>
              <a:latin typeface="Calibri"/>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endParaRPr kumimoji="0" lang="de-DE" sz="1400" b="0" i="0" u="none" strike="noStrike" kern="1200" cap="none" spc="0" normalizeH="0" baseline="0" noProof="0" dirty="0">
              <a:ln>
                <a:noFill/>
              </a:ln>
              <a:solidFill>
                <a:srgbClr val="FFFFFF"/>
              </a:solidFill>
              <a:effectLst/>
              <a:uLnTx/>
              <a:uFillTx/>
              <a:latin typeface="Arial"/>
              <a:ea typeface="+mn-ea"/>
              <a:cs typeface="Arial"/>
            </a:endParaRPr>
          </a:p>
          <a:p>
            <a:pPr marL="342900" marR="0" lvl="0" indent="-342900" algn="l" defTabSz="457200" rtl="0" eaLnBrk="1" fontAlgn="auto" latinLnBrk="0" hangingPunct="1">
              <a:lnSpc>
                <a:spcPct val="100000"/>
              </a:lnSpc>
              <a:spcBef>
                <a:spcPts val="0"/>
              </a:spcBef>
              <a:spcAft>
                <a:spcPts val="0"/>
              </a:spcAft>
              <a:buClr>
                <a:srgbClr val="A0235A"/>
              </a:buClr>
              <a:buSzTx/>
              <a:buFont typeface="Wingdings" panose="05000000000000000000" pitchFamily="2" charset="2"/>
              <a:buChar char="§"/>
              <a:tabLst/>
              <a:defRPr/>
            </a:pPr>
            <a:r>
              <a:rPr kumimoji="0" lang="de-DE" sz="1400" b="0" i="0" u="none" strike="noStrike" kern="1200" cap="none" spc="0" normalizeH="0" baseline="0" noProof="0" dirty="0">
                <a:ln>
                  <a:noFill/>
                </a:ln>
                <a:solidFill>
                  <a:srgbClr val="FFFFFF"/>
                </a:solidFill>
                <a:effectLst/>
                <a:uLnTx/>
                <a:uFillTx/>
                <a:latin typeface="Calibri"/>
                <a:ea typeface="+mn-ea"/>
                <a:cs typeface="Arial"/>
              </a:rPr>
              <a:t>Clinic – High-</a:t>
            </a:r>
            <a:r>
              <a:rPr kumimoji="0" lang="de-DE" sz="1400" b="0" i="0" u="none" strike="noStrike" kern="1200" cap="none" spc="0" normalizeH="0" baseline="0" noProof="0" dirty="0" err="1">
                <a:ln>
                  <a:noFill/>
                </a:ln>
                <a:solidFill>
                  <a:srgbClr val="FFFFFF"/>
                </a:solidFill>
                <a:effectLst/>
                <a:uLnTx/>
                <a:uFillTx/>
                <a:latin typeface="Calibri"/>
                <a:ea typeface="+mn-ea"/>
                <a:cs typeface="Arial"/>
              </a:rPr>
              <a:t>precision</a:t>
            </a:r>
            <a:r>
              <a:rPr kumimoji="0" lang="de-DE" sz="1400" b="0" i="0" u="none" strike="noStrike" kern="1200" cap="none" spc="0" normalizeH="0" baseline="0" noProof="0" dirty="0">
                <a:ln>
                  <a:noFill/>
                </a:ln>
                <a:solidFill>
                  <a:srgbClr val="FFFFFF"/>
                </a:solidFill>
                <a:effectLst/>
                <a:uLnTx/>
                <a:uFillTx/>
                <a:latin typeface="Calibri"/>
                <a:ea typeface="+mn-ea"/>
                <a:cs typeface="Arial"/>
              </a:rPr>
              <a:t> </a:t>
            </a:r>
            <a:r>
              <a:rPr kumimoji="0" lang="de-DE" sz="1400" b="0" i="0" u="none" strike="noStrike" kern="1200" cap="none" spc="0" normalizeH="0" baseline="0" noProof="0" dirty="0" err="1">
                <a:ln>
                  <a:noFill/>
                </a:ln>
                <a:solidFill>
                  <a:srgbClr val="FFFFFF"/>
                </a:solidFill>
                <a:effectLst/>
                <a:uLnTx/>
                <a:uFillTx/>
                <a:latin typeface="Calibri"/>
                <a:ea typeface="+mn-ea"/>
                <a:cs typeface="Arial"/>
              </a:rPr>
              <a:t>medicine</a:t>
            </a:r>
            <a:endParaRPr kumimoji="0" lang="de-DE" sz="1400" b="0" i="0" u="none" strike="noStrike" kern="1200" cap="none" spc="0" normalizeH="0" baseline="0" noProof="0" dirty="0">
              <a:ln>
                <a:noFill/>
              </a:ln>
              <a:solidFill>
                <a:srgbClr val="FFFFFF"/>
              </a:solidFill>
              <a:effectLst/>
              <a:uLnTx/>
              <a:uFillTx/>
              <a:latin typeface="Arial"/>
              <a:ea typeface="+mn-ea"/>
              <a:cs typeface="Arial"/>
            </a:endParaRPr>
          </a:p>
        </p:txBody>
      </p:sp>
      <p:sp>
        <p:nvSpPr>
          <p:cNvPr id="90" name="Textplatzhalter 3">
            <a:extLst>
              <a:ext uri="{FF2B5EF4-FFF2-40B4-BE49-F238E27FC236}">
                <a16:creationId xmlns:a16="http://schemas.microsoft.com/office/drawing/2014/main" id="{393147F9-878F-45F4-B8C9-734B59D00D94}"/>
              </a:ext>
            </a:extLst>
          </p:cNvPr>
          <p:cNvSpPr txBox="1">
            <a:spLocks/>
          </p:cNvSpPr>
          <p:nvPr/>
        </p:nvSpPr>
        <p:spPr>
          <a:xfrm>
            <a:off x="358774" y="938786"/>
            <a:ext cx="11449049" cy="509994"/>
          </a:xfrm>
          <a:prstGeom prst="rect">
            <a:avLst/>
          </a:prstGeom>
        </p:spPr>
        <p:txBody>
          <a:bodyPr vert="horz" lIns="0" tIns="0" rIns="0" bIns="0" rtlCol="0" anchor="t" anchorCtr="0">
            <a:noAutofit/>
          </a:bodyPr>
          <a:lstStyle>
            <a:lvl1pPr marL="0" indent="0" algn="l" defTabSz="914400" rtl="0" eaLnBrk="1" latinLnBrk="0" hangingPunct="1">
              <a:lnSpc>
                <a:spcPct val="114000"/>
              </a:lnSpc>
              <a:spcBef>
                <a:spcPts val="0"/>
              </a:spcBef>
              <a:spcAft>
                <a:spcPts val="0"/>
              </a:spcAft>
              <a:buFont typeface="Calibri" panose="020F0502020204030204" pitchFamily="34" charset="0"/>
              <a:buNone/>
              <a:defRPr sz="1800" b="1" kern="1200">
                <a:solidFill>
                  <a:schemeClr val="accent1"/>
                </a:solidFill>
                <a:latin typeface="+mn-lt"/>
                <a:ea typeface="+mn-ea"/>
                <a:cs typeface="+mn-cs"/>
              </a:defRPr>
            </a:lvl1pPr>
            <a:lvl2pPr marL="450850" indent="-23495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2pPr>
            <a:lvl3pPr marL="6667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3pPr>
            <a:lvl4pPr marL="89535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4pPr>
            <a:lvl5pPr marL="1117600" indent="-215900" algn="l" defTabSz="914400" rtl="0" eaLnBrk="1" latinLnBrk="0" hangingPunct="1">
              <a:lnSpc>
                <a:spcPct val="114000"/>
              </a:lnSpc>
              <a:spcBef>
                <a:spcPts val="0"/>
              </a:spcBef>
              <a:spcAft>
                <a:spcPts val="600"/>
              </a:spcAft>
              <a:buFont typeface="Calibri" panose="020F050202020403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0"/>
              </a:spcAft>
              <a:buClrTx/>
              <a:buSzTx/>
              <a:buFont typeface="Calibri" panose="020F0502020204030204" pitchFamily="34" charset="0"/>
              <a:buNone/>
              <a:tabLst/>
              <a:defRPr/>
            </a:pPr>
            <a:endParaRPr kumimoji="0" lang="de-DE" sz="1800" b="1" i="0" u="none" strike="noStrike" kern="0" cap="none" spc="0" normalizeH="0" baseline="0" noProof="0" dirty="0">
              <a:ln>
                <a:noFill/>
              </a:ln>
              <a:solidFill>
                <a:srgbClr val="FFFFFF"/>
              </a:solidFill>
              <a:effectLst/>
              <a:uLnTx/>
              <a:uFillTx/>
              <a:latin typeface="Calibri"/>
              <a:ea typeface="+mn-ea"/>
              <a:cs typeface="Arial"/>
            </a:endParaRPr>
          </a:p>
        </p:txBody>
      </p:sp>
      <p:sp>
        <p:nvSpPr>
          <p:cNvPr id="91" name="Foliennummernplatzhalter 4">
            <a:extLst>
              <a:ext uri="{FF2B5EF4-FFF2-40B4-BE49-F238E27FC236}">
                <a16:creationId xmlns:a16="http://schemas.microsoft.com/office/drawing/2014/main" id="{10D239D6-73A1-44E6-857E-27CF39247069}"/>
              </a:ext>
            </a:extLst>
          </p:cNvPr>
          <p:cNvSpPr txBox="1">
            <a:spLocks/>
          </p:cNvSpPr>
          <p:nvPr/>
        </p:nvSpPr>
        <p:spPr>
          <a:xfrm>
            <a:off x="5818290" y="6381328"/>
            <a:ext cx="720000" cy="221109"/>
          </a:xfrm>
          <a:prstGeom prst="rect">
            <a:avLst/>
          </a:prstGeom>
        </p:spPr>
        <p:txBody>
          <a:bodyPr vert="horz" lIns="0" tIns="0" rIns="0" bIns="0" rtlCol="0" anchor="t" anchorCtr="0">
            <a:noAutofit/>
          </a:bodyPr>
          <a:lstStyle>
            <a:defPPr>
              <a:defRPr lang="en-US"/>
            </a:defPPr>
            <a:lvl1pPr marL="0" algn="l"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A52F4D17-1AD6-42D9-B93A-EB002C62F438}" type="slidenum">
              <a:rPr kumimoji="0" lang="de-DE" sz="1200" b="0" i="0" u="none" strike="noStrike" kern="1200" cap="none" spc="0" normalizeH="0" baseline="0" noProof="0" smtClean="0">
                <a:ln>
                  <a:noFill/>
                </a:ln>
                <a:solidFill>
                  <a:srgbClr val="023D6B"/>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50</a:t>
            </a:fld>
            <a:endParaRPr kumimoji="0" lang="de-DE" sz="1200" b="0" i="0" u="none" strike="noStrike" kern="1200" cap="none" spc="0" normalizeH="0" baseline="0" noProof="0" dirty="0">
              <a:ln>
                <a:noFill/>
              </a:ln>
              <a:solidFill>
                <a:srgbClr val="023D6B"/>
              </a:solidFill>
              <a:effectLst/>
              <a:uLnTx/>
              <a:uFillTx/>
              <a:latin typeface="Arial"/>
              <a:ea typeface="+mn-ea"/>
              <a:cs typeface="+mn-cs"/>
            </a:endParaRPr>
          </a:p>
        </p:txBody>
      </p:sp>
      <p:graphicFrame>
        <p:nvGraphicFramePr>
          <p:cNvPr id="5" name="Objekt 4">
            <a:extLst>
              <a:ext uri="{FF2B5EF4-FFF2-40B4-BE49-F238E27FC236}">
                <a16:creationId xmlns:a16="http://schemas.microsoft.com/office/drawing/2014/main" id="{7030B03B-BBB1-4B39-8FFA-58FB3FDCE40D}"/>
              </a:ext>
            </a:extLst>
          </p:cNvPr>
          <p:cNvGraphicFramePr>
            <a:graphicFrameLocks noChangeAspect="1"/>
          </p:cNvGraphicFramePr>
          <p:nvPr/>
        </p:nvGraphicFramePr>
        <p:xfrm>
          <a:off x="7541087" y="2241004"/>
          <a:ext cx="934975" cy="1157953"/>
        </p:xfrm>
        <a:graphic>
          <a:graphicData uri="http://schemas.openxmlformats.org/presentationml/2006/ole">
            <mc:AlternateContent xmlns:mc="http://schemas.openxmlformats.org/markup-compatibility/2006">
              <mc:Choice xmlns:v="urn:schemas-microsoft-com:vml" Requires="v">
                <p:oleObj name="CS ChemDraw 64-bit Drawing" r:id="rId9" imgW="1551002" imgH="1921468" progId="ChemDraw_x64.Document.6.0">
                  <p:embed/>
                </p:oleObj>
              </mc:Choice>
              <mc:Fallback>
                <p:oleObj name="CS ChemDraw 64-bit Drawing" r:id="rId9" imgW="1551002" imgH="1921468" progId="ChemDraw_x64.Document.6.0">
                  <p:embed/>
                  <p:pic>
                    <p:nvPicPr>
                      <p:cNvPr id="5" name="Objekt 4">
                        <a:extLst>
                          <a:ext uri="{FF2B5EF4-FFF2-40B4-BE49-F238E27FC236}">
                            <a16:creationId xmlns:a16="http://schemas.microsoft.com/office/drawing/2014/main" id="{7030B03B-BBB1-4B39-8FFA-58FB3FDCE40D}"/>
                          </a:ext>
                        </a:extLst>
                      </p:cNvPr>
                      <p:cNvPicPr/>
                      <p:nvPr/>
                    </p:nvPicPr>
                    <p:blipFill>
                      <a:blip r:embed="rId10"/>
                      <a:stretch>
                        <a:fillRect/>
                      </a:stretch>
                    </p:blipFill>
                    <p:spPr>
                      <a:xfrm>
                        <a:off x="7541087" y="2241004"/>
                        <a:ext cx="934975" cy="1157953"/>
                      </a:xfrm>
                      <a:prstGeom prst="rect">
                        <a:avLst/>
                      </a:prstGeom>
                    </p:spPr>
                  </p:pic>
                </p:oleObj>
              </mc:Fallback>
            </mc:AlternateContent>
          </a:graphicData>
        </a:graphic>
      </p:graphicFrame>
      <p:grpSp>
        <p:nvGrpSpPr>
          <p:cNvPr id="6" name="Gruppieren 5">
            <a:extLst>
              <a:ext uri="{FF2B5EF4-FFF2-40B4-BE49-F238E27FC236}">
                <a16:creationId xmlns:a16="http://schemas.microsoft.com/office/drawing/2014/main" id="{C8A9D798-CB90-4B8C-90F3-6E3322A4E1F9}"/>
              </a:ext>
            </a:extLst>
          </p:cNvPr>
          <p:cNvGrpSpPr/>
          <p:nvPr/>
        </p:nvGrpSpPr>
        <p:grpSpPr>
          <a:xfrm>
            <a:off x="987231" y="2043084"/>
            <a:ext cx="10401294" cy="5269639"/>
            <a:chOff x="987231" y="2043084"/>
            <a:chExt cx="10401294" cy="5269639"/>
          </a:xfrm>
        </p:grpSpPr>
        <p:grpSp>
          <p:nvGrpSpPr>
            <p:cNvPr id="129" name="Gruppieren 128">
              <a:extLst>
                <a:ext uri="{FF2B5EF4-FFF2-40B4-BE49-F238E27FC236}">
                  <a16:creationId xmlns:a16="http://schemas.microsoft.com/office/drawing/2014/main" id="{20BDFC21-ADAA-4A23-89E8-1ABC61A96E09}"/>
                </a:ext>
              </a:extLst>
            </p:cNvPr>
            <p:cNvGrpSpPr/>
            <p:nvPr/>
          </p:nvGrpSpPr>
          <p:grpSpPr>
            <a:xfrm>
              <a:off x="987231" y="3688895"/>
              <a:ext cx="10274407" cy="2693583"/>
              <a:chOff x="149195" y="797205"/>
              <a:chExt cx="5932009" cy="2693583"/>
            </a:xfrm>
            <a:solidFill>
              <a:schemeClr val="tx1"/>
            </a:solidFill>
          </p:grpSpPr>
          <p:sp>
            <p:nvSpPr>
              <p:cNvPr id="130" name="Rectangle: Rounded Corners 31">
                <a:extLst>
                  <a:ext uri="{FF2B5EF4-FFF2-40B4-BE49-F238E27FC236}">
                    <a16:creationId xmlns:a16="http://schemas.microsoft.com/office/drawing/2014/main" id="{D90C793B-A87A-4E92-80C0-B0FEEE410BEC}"/>
                  </a:ext>
                </a:extLst>
              </p:cNvPr>
              <p:cNvSpPr/>
              <p:nvPr/>
            </p:nvSpPr>
            <p:spPr>
              <a:xfrm>
                <a:off x="149195" y="797205"/>
                <a:ext cx="5932009" cy="2587384"/>
              </a:xfrm>
              <a:prstGeom prst="roundRect">
                <a:avLst>
                  <a:gd name="adj" fmla="val 11862"/>
                </a:avLst>
              </a:prstGeom>
              <a:grpFill/>
              <a:ln>
                <a:noFill/>
              </a:ln>
              <a:effectLst>
                <a:outerShdw blurRad="215900" dist="101600" dir="5400000" algn="t" rotWithShape="0">
                  <a:srgbClr val="FF2D5E">
                    <a:alpha val="4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panose="020B0502020202020204"/>
                  <a:ea typeface="+mn-ea"/>
                  <a:cs typeface="+mn-cs"/>
                </a:endParaRPr>
              </a:p>
            </p:txBody>
          </p:sp>
          <p:sp>
            <p:nvSpPr>
              <p:cNvPr id="131" name="Rechteck 130">
                <a:extLst>
                  <a:ext uri="{FF2B5EF4-FFF2-40B4-BE49-F238E27FC236}">
                    <a16:creationId xmlns:a16="http://schemas.microsoft.com/office/drawing/2014/main" id="{AF60AB59-091E-4B40-AA39-E2D189E352E5}"/>
                  </a:ext>
                </a:extLst>
              </p:cNvPr>
              <p:cNvSpPr/>
              <p:nvPr/>
            </p:nvSpPr>
            <p:spPr>
              <a:xfrm>
                <a:off x="206637" y="905465"/>
                <a:ext cx="1972377"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Cyclone® 30 - 350:</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Accelerated</a:t>
                </a:r>
                <a:r>
                  <a:rPr kumimoji="0" lang="de-DE" sz="900" b="0" i="0" u="none" strike="noStrike" kern="0" cap="none" spc="0" normalizeH="0" baseline="0" noProof="0" dirty="0">
                    <a:ln>
                      <a:noFill/>
                    </a:ln>
                    <a:solidFill>
                      <a:srgbClr val="172144"/>
                    </a:solidFill>
                    <a:effectLst/>
                    <a:uLnTx/>
                    <a:uFillTx/>
                    <a:latin typeface="Calibri"/>
                    <a:ea typeface="+mn-ea"/>
                    <a:cs typeface="+mn-cs"/>
                  </a:rPr>
                  <a:t> Ions: H</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D</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and </a:t>
                </a:r>
                <a:r>
                  <a:rPr kumimoji="0" lang="de-DE" sz="900" b="0" i="0" u="none" strike="noStrike" kern="0" cap="none" spc="0" normalizeH="0" baseline="30000" noProof="0" dirty="0">
                    <a:ln>
                      <a:noFill/>
                    </a:ln>
                    <a:solidFill>
                      <a:srgbClr val="172144"/>
                    </a:solidFill>
                    <a:effectLst/>
                    <a:uLnTx/>
                    <a:uFillTx/>
                    <a:latin typeface="Calibri"/>
                    <a:ea typeface="+mn-ea"/>
                    <a:cs typeface="+mn-cs"/>
                  </a:rPr>
                  <a:t>4</a:t>
                </a:r>
                <a:r>
                  <a:rPr kumimoji="0" lang="de-DE" sz="900" b="0" i="0" u="none" strike="noStrike" kern="0" cap="none" spc="0" normalizeH="0" baseline="0" noProof="0" dirty="0">
                    <a:ln>
                      <a:noFill/>
                    </a:ln>
                    <a:solidFill>
                      <a:srgbClr val="172144"/>
                    </a:solidFill>
                    <a:effectLst/>
                    <a:uLnTx/>
                    <a:uFillTx/>
                    <a:latin typeface="Calibri"/>
                    <a:ea typeface="+mn-ea"/>
                    <a:cs typeface="+mn-cs"/>
                  </a:rPr>
                  <a:t>He</a:t>
                </a:r>
                <a:r>
                  <a:rPr kumimoji="0" lang="de-DE" sz="900" b="0" i="0" u="none" strike="noStrike" kern="0" cap="none" spc="0" normalizeH="0" baseline="-25000" noProof="0" dirty="0">
                    <a:ln>
                      <a:noFill/>
                    </a:ln>
                    <a:solidFill>
                      <a:srgbClr val="172144"/>
                    </a:solidFill>
                    <a:effectLst/>
                    <a:uLnTx/>
                    <a:uFillTx/>
                    <a:latin typeface="Calibri"/>
                    <a:ea typeface="+mn-ea"/>
                    <a:cs typeface="+mn-cs"/>
                  </a:rPr>
                  <a:t>2</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Extracted</a:t>
                </a:r>
                <a:r>
                  <a:rPr kumimoji="0" lang="de-DE" sz="900" b="0" i="0" u="none" strike="noStrike" kern="0" cap="none" spc="0" normalizeH="0" baseline="0" noProof="0" dirty="0">
                    <a:ln>
                      <a:noFill/>
                    </a:ln>
                    <a:solidFill>
                      <a:srgbClr val="172144"/>
                    </a:solidFill>
                    <a:effectLst/>
                    <a:uLnTx/>
                    <a:uFillTx/>
                    <a:latin typeface="Calibri"/>
                    <a:ea typeface="+mn-ea"/>
                    <a:cs typeface="+mn-cs"/>
                  </a:rPr>
                  <a:t> Ions: H</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(Proton), D</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(Deuteron), 4He</a:t>
                </a:r>
                <a:r>
                  <a:rPr kumimoji="0" lang="de-DE" sz="900" b="0" i="0" u="none" strike="noStrike" kern="0" cap="none" spc="0" normalizeH="0" baseline="-25000" noProof="0" dirty="0">
                    <a:ln>
                      <a:noFill/>
                    </a:ln>
                    <a:solidFill>
                      <a:srgbClr val="172144"/>
                    </a:solidFill>
                    <a:effectLst/>
                    <a:uLnTx/>
                    <a:uFillTx/>
                    <a:latin typeface="Calibri"/>
                    <a:ea typeface="+mn-ea"/>
                    <a:cs typeface="+mn-cs"/>
                  </a:rPr>
                  <a:t>2</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(Alpha)</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Extraction</a:t>
                </a:r>
                <a:r>
                  <a:rPr kumimoji="0" lang="de-DE" sz="900" b="0" i="0" u="none" strike="noStrike" kern="0" cap="none" spc="0" normalizeH="0" baseline="0" noProof="0" dirty="0">
                    <a:ln>
                      <a:noFill/>
                    </a:ln>
                    <a:solidFill>
                      <a:srgbClr val="172144"/>
                    </a:solidFill>
                    <a:effectLst/>
                    <a:uLnTx/>
                    <a:uFillTx/>
                    <a:latin typeface="Calibri"/>
                    <a:ea typeface="+mn-ea"/>
                    <a:cs typeface="+mn-cs"/>
                  </a:rPr>
                  <a:t> System: Carbon </a:t>
                </a:r>
                <a:r>
                  <a:rPr kumimoji="0" lang="de-DE" sz="900" b="0" i="0" u="none" strike="noStrike" kern="0" cap="none" spc="0" normalizeH="0" baseline="0" noProof="0" dirty="0" err="1">
                    <a:ln>
                      <a:noFill/>
                    </a:ln>
                    <a:solidFill>
                      <a:srgbClr val="172144"/>
                    </a:solidFill>
                    <a:effectLst/>
                    <a:uLnTx/>
                    <a:uFillTx/>
                    <a:latin typeface="Calibri"/>
                    <a:ea typeface="+mn-ea"/>
                    <a:cs typeface="+mn-cs"/>
                  </a:rPr>
                  <a:t>Foil</a:t>
                </a:r>
                <a:r>
                  <a:rPr kumimoji="0" lang="de-DE" sz="900" b="0" i="0" u="none" strike="noStrike" kern="0" cap="none" spc="0" normalizeH="0" baseline="0" noProof="0" dirty="0">
                    <a:ln>
                      <a:noFill/>
                    </a:ln>
                    <a:solidFill>
                      <a:srgbClr val="172144"/>
                    </a:solidFill>
                    <a:effectLst/>
                    <a:uLnTx/>
                    <a:uFillTx/>
                    <a:latin typeface="Calibri"/>
                    <a:ea typeface="+mn-ea"/>
                    <a:cs typeface="+mn-cs"/>
                  </a:rPr>
                  <a:t> Stripper </a:t>
                </a:r>
                <a:r>
                  <a:rPr kumimoji="0" lang="de-DE" sz="900" b="0" i="0" u="none" strike="noStrike" kern="0" cap="none" spc="0" normalizeH="0" baseline="0" noProof="0" dirty="0" err="1">
                    <a:ln>
                      <a:noFill/>
                    </a:ln>
                    <a:solidFill>
                      <a:srgbClr val="172144"/>
                    </a:solidFill>
                    <a:effectLst/>
                    <a:uLnTx/>
                    <a:uFillTx/>
                    <a:latin typeface="Calibri"/>
                    <a:ea typeface="+mn-ea"/>
                    <a:cs typeface="+mn-cs"/>
                  </a:rPr>
                  <a:t>Carousel</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Guaranteed</a:t>
                </a:r>
                <a:r>
                  <a:rPr kumimoji="0" lang="de-DE" sz="900" b="0" i="0" u="none" strike="noStrike" kern="0" cap="none" spc="0" normalizeH="0" baseline="0" noProof="0" dirty="0">
                    <a:ln>
                      <a:noFill/>
                    </a:ln>
                    <a:solidFill>
                      <a:srgbClr val="172144"/>
                    </a:solidFill>
                    <a:effectLst/>
                    <a:uLnTx/>
                    <a:uFillTx/>
                    <a:latin typeface="Calibri"/>
                    <a:ea typeface="+mn-ea"/>
                    <a:cs typeface="+mn-cs"/>
                  </a:rPr>
                  <a:t> </a:t>
                </a:r>
                <a:r>
                  <a:rPr kumimoji="0" lang="de-DE" sz="900" b="0" i="0" u="none" strike="noStrike" kern="0" cap="none" spc="0" normalizeH="0" baseline="0" noProof="0" dirty="0" err="1">
                    <a:ln>
                      <a:noFill/>
                    </a:ln>
                    <a:solidFill>
                      <a:srgbClr val="172144"/>
                    </a:solidFill>
                    <a:effectLst/>
                    <a:uLnTx/>
                    <a:uFillTx/>
                    <a:latin typeface="Calibri"/>
                    <a:ea typeface="+mn-ea"/>
                    <a:cs typeface="+mn-cs"/>
                  </a:rPr>
                  <a:t>Extracted</a:t>
                </a:r>
                <a:r>
                  <a:rPr kumimoji="0" lang="de-DE" sz="900" b="0" i="0" u="none" strike="noStrike" kern="0" cap="none" spc="0" normalizeH="0" baseline="0" noProof="0" dirty="0">
                    <a:ln>
                      <a:noFill/>
                    </a:ln>
                    <a:solidFill>
                      <a:srgbClr val="172144"/>
                    </a:solidFill>
                    <a:effectLst/>
                    <a:uLnTx/>
                    <a:uFillTx/>
                    <a:latin typeface="Calibri"/>
                    <a:ea typeface="+mn-ea"/>
                    <a:cs typeface="+mn-cs"/>
                  </a:rPr>
                  <a:t> </a:t>
                </a:r>
                <a:r>
                  <a:rPr kumimoji="0" lang="de-DE" sz="900" b="0" i="0" u="none" strike="noStrike" kern="0" cap="none" spc="0" normalizeH="0" baseline="0" noProof="0" dirty="0" err="1">
                    <a:ln>
                      <a:noFill/>
                    </a:ln>
                    <a:solidFill>
                      <a:srgbClr val="172144"/>
                    </a:solidFill>
                    <a:effectLst/>
                    <a:uLnTx/>
                    <a:uFillTx/>
                    <a:latin typeface="Calibri"/>
                    <a:ea typeface="+mn-ea"/>
                    <a:cs typeface="+mn-cs"/>
                  </a:rPr>
                  <a:t>Current</a:t>
                </a:r>
                <a:r>
                  <a:rPr kumimoji="0" lang="de-DE" sz="900" b="0" i="0" u="none" strike="noStrike" kern="0" cap="none" spc="0" normalizeH="0" baseline="0" noProof="0" dirty="0">
                    <a:ln>
                      <a:noFill/>
                    </a:ln>
                    <a:solidFill>
                      <a:srgbClr val="172144"/>
                    </a:solidFill>
                    <a:effectLst/>
                    <a:uLnTx/>
                    <a:uFillTx/>
                    <a:latin typeface="Calibri"/>
                    <a:ea typeface="+mn-ea"/>
                    <a:cs typeface="+mn-cs"/>
                  </a:rPr>
                  <a:t>: 350 </a:t>
                </a:r>
                <a:r>
                  <a:rPr kumimoji="0" lang="el-GR" sz="900" b="0" i="0" u="none" strike="noStrike" kern="0" cap="none" spc="0" normalizeH="0" baseline="0" noProof="0" dirty="0">
                    <a:ln>
                      <a:noFill/>
                    </a:ln>
                    <a:solidFill>
                      <a:srgbClr val="172144"/>
                    </a:solidFill>
                    <a:effectLst/>
                    <a:uLnTx/>
                    <a:uFillTx/>
                    <a:latin typeface="Calibri"/>
                    <a:ea typeface="+mn-ea"/>
                    <a:cs typeface="+mn-cs"/>
                  </a:rPr>
                  <a:t>μ</a:t>
                </a:r>
                <a:r>
                  <a:rPr kumimoji="0" lang="de-DE" sz="900" b="0" i="0" u="none" strike="noStrike" kern="0" cap="none" spc="0" normalizeH="0" baseline="0" noProof="0" dirty="0">
                    <a:ln>
                      <a:noFill/>
                    </a:ln>
                    <a:solidFill>
                      <a:srgbClr val="172144"/>
                    </a:solidFill>
                    <a:effectLst/>
                    <a:uLnTx/>
                    <a:uFillTx/>
                    <a:latin typeface="Calibri"/>
                    <a:ea typeface="+mn-ea"/>
                    <a:cs typeface="+mn-cs"/>
                  </a:rPr>
                  <a:t>A (H</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50 µA (D</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 and 4He</a:t>
                </a:r>
                <a:r>
                  <a:rPr kumimoji="0" lang="de-DE" sz="900" b="0" i="0" u="none" strike="noStrike" kern="0" cap="none" spc="0" normalizeH="0" baseline="-25000" noProof="0" dirty="0">
                    <a:ln>
                      <a:noFill/>
                    </a:ln>
                    <a:solidFill>
                      <a:srgbClr val="172144"/>
                    </a:solidFill>
                    <a:effectLst/>
                    <a:uLnTx/>
                    <a:uFillTx/>
                    <a:latin typeface="Calibri"/>
                    <a:ea typeface="+mn-ea"/>
                    <a:cs typeface="+mn-cs"/>
                  </a:rPr>
                  <a:t>2</a:t>
                </a:r>
                <a:r>
                  <a:rPr kumimoji="0" lang="de-DE" sz="900" b="0" i="0" u="none" strike="noStrike" kern="0" cap="none" spc="0" normalizeH="0" baseline="30000" noProof="0" dirty="0">
                    <a:ln>
                      <a:noFill/>
                    </a:ln>
                    <a:solidFill>
                      <a:srgbClr val="172144"/>
                    </a:solidFill>
                    <a:effectLst/>
                    <a:uLnTx/>
                    <a:uFillTx/>
                    <a:latin typeface="Calibri"/>
                    <a:ea typeface="+mn-ea"/>
                    <a:cs typeface="+mn-cs"/>
                  </a:rPr>
                  <a:t>+</a:t>
                </a:r>
                <a:r>
                  <a:rPr kumimoji="0" lang="de-DE" sz="900" b="0" i="0" u="none" strike="noStrike" kern="0" cap="none" spc="0" normalizeH="0" baseline="0" noProof="0" dirty="0">
                    <a:ln>
                      <a:noFill/>
                    </a:ln>
                    <a:solidFill>
                      <a:srgbClr val="172144"/>
                    </a:solidFill>
                    <a:effectLst/>
                    <a:uLnTx/>
                    <a:uFillTx/>
                    <a:latin typeface="Calibri"/>
                    <a:ea typeface="+mn-ea"/>
                    <a:cs typeface="+mn-cs"/>
                  </a:rPr>
                  <a: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Energy: </a:t>
                </a:r>
                <a:r>
                  <a:rPr kumimoji="0" lang="de-DE" sz="900" b="0" i="0" u="none" strike="noStrike" kern="0" cap="none" spc="0" normalizeH="0" baseline="0" noProof="0" dirty="0" err="1">
                    <a:ln>
                      <a:noFill/>
                    </a:ln>
                    <a:solidFill>
                      <a:srgbClr val="172144"/>
                    </a:solidFill>
                    <a:effectLst/>
                    <a:uLnTx/>
                    <a:uFillTx/>
                    <a:latin typeface="Calibri"/>
                    <a:ea typeface="+mn-ea"/>
                    <a:cs typeface="+mn-cs"/>
                  </a:rPr>
                  <a:t>Adjustable</a:t>
                </a:r>
                <a:r>
                  <a:rPr kumimoji="0" lang="de-DE" sz="900" b="0" i="0" u="none" strike="noStrike" kern="0" cap="none" spc="0" normalizeH="0" baseline="0" noProof="0" dirty="0">
                    <a:ln>
                      <a:noFill/>
                    </a:ln>
                    <a:solidFill>
                      <a:srgbClr val="172144"/>
                    </a:solidFill>
                    <a:effectLst/>
                    <a:uLnTx/>
                    <a:uFillTx/>
                    <a:latin typeface="Calibri"/>
                    <a:ea typeface="+mn-ea"/>
                    <a:cs typeface="+mn-cs"/>
                  </a:rPr>
                  <a:t> </a:t>
                </a:r>
                <a:r>
                  <a:rPr kumimoji="0" lang="de-DE" sz="900" b="0" i="0" u="none" strike="noStrike" kern="0" cap="none" spc="0" normalizeH="0" baseline="0" noProof="0" dirty="0" err="1">
                    <a:ln>
                      <a:noFill/>
                    </a:ln>
                    <a:solidFill>
                      <a:srgbClr val="172144"/>
                    </a:solidFill>
                    <a:effectLst/>
                    <a:uLnTx/>
                    <a:uFillTx/>
                    <a:latin typeface="Calibri"/>
                    <a:ea typeface="+mn-ea"/>
                    <a:cs typeface="+mn-cs"/>
                  </a:rPr>
                  <a:t>from</a:t>
                </a:r>
                <a:r>
                  <a:rPr kumimoji="0" lang="de-DE" sz="900" b="0" i="0" u="none" strike="noStrike" kern="0" cap="none" spc="0" normalizeH="0" baseline="0" noProof="0" dirty="0">
                    <a:ln>
                      <a:noFill/>
                    </a:ln>
                    <a:solidFill>
                      <a:srgbClr val="172144"/>
                    </a:solidFill>
                    <a:effectLst/>
                    <a:uLnTx/>
                    <a:uFillTx/>
                    <a:latin typeface="Calibri"/>
                    <a:ea typeface="+mn-ea"/>
                    <a:cs typeface="+mn-cs"/>
                  </a:rPr>
                  <a:t> 15 </a:t>
                </a:r>
                <a:r>
                  <a:rPr kumimoji="0" lang="de-DE" sz="900" b="0" i="0" u="none" strike="noStrike" kern="0" cap="none" spc="0" normalizeH="0" baseline="0" noProof="0" dirty="0" err="1">
                    <a:ln>
                      <a:noFill/>
                    </a:ln>
                    <a:solidFill>
                      <a:srgbClr val="172144"/>
                    </a:solidFill>
                    <a:effectLst/>
                    <a:uLnTx/>
                    <a:uFillTx/>
                    <a:latin typeface="Calibri"/>
                    <a:ea typeface="+mn-ea"/>
                    <a:cs typeface="+mn-cs"/>
                  </a:rPr>
                  <a:t>to</a:t>
                </a:r>
                <a:r>
                  <a:rPr kumimoji="0" lang="de-DE" sz="900" b="0" i="0" u="none" strike="noStrike" kern="0" cap="none" spc="0" normalizeH="0" baseline="0" noProof="0" dirty="0">
                    <a:ln>
                      <a:noFill/>
                    </a:ln>
                    <a:solidFill>
                      <a:srgbClr val="172144"/>
                    </a:solidFill>
                    <a:effectLst/>
                    <a:uLnTx/>
                    <a:uFillTx/>
                    <a:latin typeface="Calibri"/>
                    <a:ea typeface="+mn-ea"/>
                    <a:cs typeface="+mn-cs"/>
                  </a:rPr>
                  <a:t> 30 </a:t>
                </a:r>
                <a:r>
                  <a:rPr kumimoji="0" lang="de-DE" sz="900" b="0" i="0" u="none" strike="noStrike" kern="0" cap="none" spc="0" normalizeH="0" baseline="0" noProof="0" dirty="0" err="1">
                    <a:ln>
                      <a:noFill/>
                    </a:ln>
                    <a:solidFill>
                      <a:srgbClr val="172144"/>
                    </a:solidFill>
                    <a:effectLst/>
                    <a:uLnTx/>
                    <a:uFillTx/>
                    <a:latin typeface="Calibri"/>
                    <a:ea typeface="+mn-ea"/>
                    <a:cs typeface="+mn-cs"/>
                  </a:rPr>
                  <a:t>MeV</a:t>
                </a:r>
                <a:r>
                  <a:rPr kumimoji="0" lang="de-DE" sz="900" b="0" i="0" u="none" strike="noStrike" kern="0" cap="none" spc="0" normalizeH="0" baseline="0" noProof="0" dirty="0">
                    <a:ln>
                      <a:noFill/>
                    </a:ln>
                    <a:solidFill>
                      <a:srgbClr val="172144"/>
                    </a:solidFill>
                    <a:effectLst/>
                    <a:uLnTx/>
                    <a:uFillTx/>
                    <a:latin typeface="Calibri"/>
                    <a:ea typeface="+mn-ea"/>
                    <a:cs typeface="+mn-cs"/>
                  </a:rPr>
                  <a:t> (Protons), 9 </a:t>
                </a:r>
                <a:r>
                  <a:rPr kumimoji="0" lang="de-DE" sz="900" b="0" i="0" u="none" strike="noStrike" kern="0" cap="none" spc="0" normalizeH="0" baseline="0" noProof="0" dirty="0" err="1">
                    <a:ln>
                      <a:noFill/>
                    </a:ln>
                    <a:solidFill>
                      <a:srgbClr val="172144"/>
                    </a:solidFill>
                    <a:effectLst/>
                    <a:uLnTx/>
                    <a:uFillTx/>
                    <a:latin typeface="Calibri"/>
                    <a:ea typeface="+mn-ea"/>
                    <a:cs typeface="+mn-cs"/>
                  </a:rPr>
                  <a:t>to</a:t>
                </a:r>
                <a:r>
                  <a:rPr kumimoji="0" lang="de-DE" sz="900" b="0" i="0" u="none" strike="noStrike" kern="0" cap="none" spc="0" normalizeH="0" baseline="0" noProof="0" dirty="0">
                    <a:ln>
                      <a:noFill/>
                    </a:ln>
                    <a:solidFill>
                      <a:srgbClr val="172144"/>
                    </a:solidFill>
                    <a:effectLst/>
                    <a:uLnTx/>
                    <a:uFillTx/>
                    <a:latin typeface="Calibri"/>
                    <a:ea typeface="+mn-ea"/>
                    <a:cs typeface="+mn-cs"/>
                  </a:rPr>
                  <a:t> 15 </a:t>
                </a:r>
                <a:r>
                  <a:rPr kumimoji="0" lang="de-DE" sz="900" b="0" i="0" u="none" strike="noStrike" kern="0" cap="none" spc="0" normalizeH="0" baseline="0" noProof="0" dirty="0" err="1">
                    <a:ln>
                      <a:noFill/>
                    </a:ln>
                    <a:solidFill>
                      <a:srgbClr val="172144"/>
                    </a:solidFill>
                    <a:effectLst/>
                    <a:uLnTx/>
                    <a:uFillTx/>
                    <a:latin typeface="Calibri"/>
                    <a:ea typeface="+mn-ea"/>
                    <a:cs typeface="+mn-cs"/>
                  </a:rPr>
                  <a:t>MeV</a:t>
                </a:r>
                <a:r>
                  <a:rPr kumimoji="0" lang="de-DE" sz="900" b="0" i="0" u="none" strike="noStrike" kern="0" cap="none" spc="0" normalizeH="0" baseline="0" noProof="0" dirty="0">
                    <a:ln>
                      <a:noFill/>
                    </a:ln>
                    <a:solidFill>
                      <a:srgbClr val="172144"/>
                    </a:solidFill>
                    <a:effectLst/>
                    <a:uLnTx/>
                    <a:uFillTx/>
                    <a:latin typeface="Calibri"/>
                    <a:ea typeface="+mn-ea"/>
                    <a:cs typeface="+mn-cs"/>
                  </a:rPr>
                  <a:t> (Deuterons), Fixed Energy at 30 </a:t>
                </a:r>
                <a:r>
                  <a:rPr kumimoji="0" lang="de-DE" sz="900" b="0" i="0" u="none" strike="noStrike" kern="0" cap="none" spc="0" normalizeH="0" baseline="0" noProof="0" dirty="0" err="1">
                    <a:ln>
                      <a:noFill/>
                    </a:ln>
                    <a:solidFill>
                      <a:srgbClr val="172144"/>
                    </a:solidFill>
                    <a:effectLst/>
                    <a:uLnTx/>
                    <a:uFillTx/>
                    <a:latin typeface="Calibri"/>
                    <a:ea typeface="+mn-ea"/>
                    <a:cs typeface="+mn-cs"/>
                  </a:rPr>
                  <a:t>MeV</a:t>
                </a:r>
                <a:r>
                  <a:rPr kumimoji="0" lang="de-DE" sz="900" b="0" i="0" u="none" strike="noStrike" kern="0" cap="none" spc="0" normalizeH="0" baseline="0" noProof="0" dirty="0">
                    <a:ln>
                      <a:noFill/>
                    </a:ln>
                    <a:solidFill>
                      <a:srgbClr val="172144"/>
                    </a:solidFill>
                    <a:effectLst/>
                    <a:uLnTx/>
                    <a:uFillTx/>
                    <a:latin typeface="Calibri"/>
                    <a:ea typeface="+mn-ea"/>
                    <a:cs typeface="+mn-cs"/>
                  </a:rPr>
                  <a:t> (Alpha)</a:t>
                </a: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err="1">
                    <a:ln>
                      <a:noFill/>
                    </a:ln>
                    <a:solidFill>
                      <a:srgbClr val="FF2D5E"/>
                    </a:solidFill>
                    <a:effectLst/>
                    <a:uLnTx/>
                    <a:uFillTx/>
                    <a:latin typeface="Calibri"/>
                    <a:ea typeface="+mn-ea"/>
                    <a:cs typeface="+mn-cs"/>
                  </a:rPr>
                  <a:t>Cyclotron</a:t>
                </a:r>
                <a:r>
                  <a:rPr kumimoji="0" lang="de-DE" sz="900" b="1" i="0" u="sng" strike="noStrike" kern="0" cap="none" spc="0" normalizeH="0" baseline="0" noProof="0" dirty="0">
                    <a:ln>
                      <a:noFill/>
                    </a:ln>
                    <a:solidFill>
                      <a:srgbClr val="FF2D5E"/>
                    </a:solidFill>
                    <a:effectLst/>
                    <a:uLnTx/>
                    <a:uFillTx/>
                    <a:latin typeface="Calibri"/>
                    <a:ea typeface="+mn-ea"/>
                    <a:cs typeface="+mn-cs"/>
                  </a:rPr>
                  <a:t> </a:t>
                </a:r>
                <a:r>
                  <a:rPr kumimoji="0" lang="de-DE" sz="900" b="1" i="0" u="sng" strike="noStrike" kern="0" cap="none" spc="0" normalizeH="0" baseline="0" noProof="0" dirty="0" err="1">
                    <a:ln>
                      <a:noFill/>
                    </a:ln>
                    <a:solidFill>
                      <a:srgbClr val="FF2D5E"/>
                    </a:solidFill>
                    <a:effectLst/>
                    <a:uLnTx/>
                    <a:uFillTx/>
                    <a:latin typeface="Calibri"/>
                    <a:ea typeface="+mn-ea"/>
                    <a:cs typeface="+mn-cs"/>
                  </a:rPr>
                  <a:t>Weight</a:t>
                </a:r>
                <a:r>
                  <a:rPr kumimoji="0" lang="de-DE" sz="900" b="1" i="0" u="sng" strike="noStrike" kern="0" cap="none" spc="0" normalizeH="0" baseline="0" noProof="0" dirty="0">
                    <a:ln>
                      <a:noFill/>
                    </a:ln>
                    <a:solidFill>
                      <a:srgbClr val="FF2D5E"/>
                    </a:solidFill>
                    <a:effectLst/>
                    <a:uLnTx/>
                    <a:uFillTx/>
                    <a:latin typeface="Calibri"/>
                    <a:ea typeface="+mn-ea"/>
                    <a:cs typeface="+mn-cs"/>
                  </a:rPr>
                  <a: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50 </a:t>
                </a:r>
                <a:r>
                  <a:rPr kumimoji="0" lang="de-DE" sz="900" b="0" i="0" u="none" strike="noStrike" kern="0" cap="none" spc="0" normalizeH="0" baseline="0" noProof="0" dirty="0" err="1">
                    <a:ln>
                      <a:noFill/>
                    </a:ln>
                    <a:solidFill>
                      <a:srgbClr val="172144"/>
                    </a:solidFill>
                    <a:effectLst/>
                    <a:uLnTx/>
                    <a:uFillTx/>
                    <a:latin typeface="Calibri"/>
                    <a:ea typeface="+mn-ea"/>
                    <a:cs typeface="+mn-cs"/>
                  </a:rPr>
                  <a:t>tons</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Diameter:</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2.9 </a:t>
                </a:r>
                <a:r>
                  <a:rPr kumimoji="0" lang="de-DE" sz="900" b="0" i="0" u="none" strike="noStrike" kern="0" cap="none" spc="0" normalizeH="0" baseline="0" noProof="0" dirty="0" err="1">
                    <a:ln>
                      <a:noFill/>
                    </a:ln>
                    <a:solidFill>
                      <a:srgbClr val="172144"/>
                    </a:solidFill>
                    <a:effectLst/>
                    <a:uLnTx/>
                    <a:uFillTx/>
                    <a:latin typeface="Calibri"/>
                    <a:ea typeface="+mn-ea"/>
                    <a:cs typeface="+mn-cs"/>
                  </a:rPr>
                  <a:t>meters</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Height: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3.9 </a:t>
                </a:r>
                <a:r>
                  <a:rPr kumimoji="0" lang="de-DE" sz="900" b="0" i="0" u="none" strike="noStrike" kern="0" cap="none" spc="0" normalizeH="0" baseline="0" noProof="0" dirty="0" err="1">
                    <a:ln>
                      <a:noFill/>
                    </a:ln>
                    <a:solidFill>
                      <a:srgbClr val="172144"/>
                    </a:solidFill>
                    <a:effectLst/>
                    <a:uLnTx/>
                    <a:uFillTx/>
                    <a:latin typeface="Calibri"/>
                    <a:ea typeface="+mn-ea"/>
                    <a:cs typeface="+mn-cs"/>
                  </a:rPr>
                  <a:t>meters</a:t>
                </a:r>
                <a:r>
                  <a:rPr kumimoji="0" lang="de-DE" sz="900" b="0" i="0" u="none" strike="noStrike" kern="0" cap="none" spc="0" normalizeH="0" baseline="0" noProof="0" dirty="0">
                    <a:ln>
                      <a:noFill/>
                    </a:ln>
                    <a:solidFill>
                      <a:srgbClr val="172144"/>
                    </a:solidFill>
                    <a:effectLst/>
                    <a:uLnTx/>
                    <a:uFillTx/>
                    <a:latin typeface="Calibri"/>
                    <a:ea typeface="+mn-ea"/>
                    <a:cs typeface="+mn-cs"/>
                  </a:rPr>
                  <a:t> (Total)</a:t>
                </a: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Power </a:t>
                </a:r>
                <a:r>
                  <a:rPr kumimoji="0" lang="de-DE" sz="900" b="1" i="0" u="sng" strike="noStrike" kern="0" cap="none" spc="0" normalizeH="0" baseline="0" noProof="0" dirty="0" err="1">
                    <a:ln>
                      <a:noFill/>
                    </a:ln>
                    <a:solidFill>
                      <a:srgbClr val="FF2D5E"/>
                    </a:solidFill>
                    <a:effectLst/>
                    <a:uLnTx/>
                    <a:uFillTx/>
                    <a:latin typeface="Calibri"/>
                    <a:ea typeface="+mn-ea"/>
                    <a:cs typeface="+mn-cs"/>
                  </a:rPr>
                  <a:t>Consumption</a:t>
                </a:r>
                <a:r>
                  <a:rPr kumimoji="0" lang="de-DE" sz="900" b="1" i="0" u="sng" strike="noStrike" kern="0" cap="none" spc="0" normalizeH="0" baseline="0" noProof="0" dirty="0">
                    <a:ln>
                      <a:noFill/>
                    </a:ln>
                    <a:solidFill>
                      <a:srgbClr val="FF2D5E"/>
                    </a:solidFill>
                    <a:effectLst/>
                    <a:uLnTx/>
                    <a:uFillTx/>
                    <a:latin typeface="Calibri"/>
                    <a:ea typeface="+mn-ea"/>
                    <a:cs typeface="+mn-cs"/>
                  </a:rPr>
                  <a: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 25 kW in </a:t>
                </a:r>
                <a:r>
                  <a:rPr kumimoji="0" lang="de-DE" sz="900" b="0" i="0" u="none" strike="noStrike" kern="0" cap="none" spc="0" normalizeH="0" baseline="0" noProof="0" dirty="0" err="1">
                    <a:ln>
                      <a:noFill/>
                    </a:ln>
                    <a:solidFill>
                      <a:srgbClr val="172144"/>
                    </a:solidFill>
                    <a:effectLst/>
                    <a:uLnTx/>
                    <a:uFillTx/>
                    <a:latin typeface="Calibri"/>
                    <a:ea typeface="+mn-ea"/>
                    <a:cs typeface="+mn-cs"/>
                  </a:rPr>
                  <a:t>Vacuum</a:t>
                </a:r>
                <a:r>
                  <a:rPr kumimoji="0" lang="de-DE" sz="900" b="0" i="0" u="none" strike="noStrike" kern="0" cap="none" spc="0" normalizeH="0" baseline="0" noProof="0" dirty="0">
                    <a:ln>
                      <a:noFill/>
                    </a:ln>
                    <a:solidFill>
                      <a:srgbClr val="172144"/>
                    </a:solidFill>
                    <a:effectLst/>
                    <a:uLnTx/>
                    <a:uFillTx/>
                    <a:latin typeface="Calibri"/>
                    <a:ea typeface="+mn-ea"/>
                    <a:cs typeface="+mn-cs"/>
                  </a:rPr>
                  <a:t> Standby</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 90-110 kW at 30 </a:t>
                </a:r>
                <a:r>
                  <a:rPr kumimoji="0" lang="de-DE" sz="900" b="0" i="0" u="none" strike="noStrike" kern="0" cap="none" spc="0" normalizeH="0" baseline="0" noProof="0" dirty="0" err="1">
                    <a:ln>
                      <a:noFill/>
                    </a:ln>
                    <a:solidFill>
                      <a:srgbClr val="172144"/>
                    </a:solidFill>
                    <a:effectLst/>
                    <a:uLnTx/>
                    <a:uFillTx/>
                    <a:latin typeface="Calibri"/>
                    <a:ea typeface="+mn-ea"/>
                    <a:cs typeface="+mn-cs"/>
                  </a:rPr>
                  <a:t>MeV</a:t>
                </a:r>
                <a:r>
                  <a:rPr kumimoji="0" lang="de-DE" sz="900" b="0" i="0" u="none" strike="noStrike" kern="0" cap="none" spc="0" normalizeH="0" baseline="0" noProof="0" dirty="0">
                    <a:ln>
                      <a:noFill/>
                    </a:ln>
                    <a:solidFill>
                      <a:srgbClr val="172144"/>
                    </a:solidFill>
                    <a:effectLst/>
                    <a:uLnTx/>
                    <a:uFillTx/>
                    <a:latin typeface="Calibri"/>
                    <a:ea typeface="+mn-ea"/>
                    <a:cs typeface="+mn-cs"/>
                  </a:rPr>
                  <a:t> 350µA Protons in </a:t>
                </a:r>
                <a:r>
                  <a:rPr kumimoji="0" lang="de-DE" sz="900" b="0" i="0" u="none" strike="noStrike" kern="0" cap="none" spc="0" normalizeH="0" baseline="0" noProof="0" dirty="0" err="1">
                    <a:ln>
                      <a:noFill/>
                    </a:ln>
                    <a:solidFill>
                      <a:srgbClr val="172144"/>
                    </a:solidFill>
                    <a:effectLst/>
                    <a:uLnTx/>
                    <a:uFillTx/>
                    <a:latin typeface="Calibri"/>
                    <a:ea typeface="+mn-ea"/>
                    <a:cs typeface="+mn-cs"/>
                  </a:rPr>
                  <a:t>Dualbeam</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 80 kW at 30 </a:t>
                </a:r>
                <a:r>
                  <a:rPr kumimoji="0" lang="de-DE" sz="900" b="0" i="0" u="none" strike="noStrike" kern="0" cap="none" spc="0" normalizeH="0" baseline="0" noProof="0" dirty="0" err="1">
                    <a:ln>
                      <a:noFill/>
                    </a:ln>
                    <a:solidFill>
                      <a:srgbClr val="172144"/>
                    </a:solidFill>
                    <a:effectLst/>
                    <a:uLnTx/>
                    <a:uFillTx/>
                    <a:latin typeface="Calibri"/>
                    <a:ea typeface="+mn-ea"/>
                    <a:cs typeface="+mn-cs"/>
                  </a:rPr>
                  <a:t>MeV</a:t>
                </a:r>
                <a:r>
                  <a:rPr kumimoji="0" lang="de-DE" sz="900" b="0" i="0" u="none" strike="noStrike" kern="0" cap="none" spc="0" normalizeH="0" baseline="0" noProof="0" dirty="0">
                    <a:ln>
                      <a:noFill/>
                    </a:ln>
                    <a:solidFill>
                      <a:srgbClr val="172144"/>
                    </a:solidFill>
                    <a:effectLst/>
                    <a:uLnTx/>
                    <a:uFillTx/>
                    <a:latin typeface="Calibri"/>
                    <a:ea typeface="+mn-ea"/>
                    <a:cs typeface="+mn-cs"/>
                  </a:rPr>
                  <a:t> 50 µA Alphabeam</a:t>
                </a: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endParaRPr kumimoji="0" lang="de-DE" sz="900" b="0" i="0" u="none" strike="noStrike" kern="0" cap="none" spc="0" normalizeH="0" baseline="0" noProof="0" dirty="0">
                  <a:ln>
                    <a:noFill/>
                  </a:ln>
                  <a:solidFill>
                    <a:srgbClr val="172144"/>
                  </a:solidFill>
                  <a:effectLst/>
                  <a:uLnTx/>
                  <a:uFillTx/>
                  <a:latin typeface="Calibri"/>
                  <a:ea typeface="+mn-ea"/>
                  <a:cs typeface="+mn-cs"/>
                </a:endParaRPr>
              </a:p>
            </p:txBody>
          </p:sp>
        </p:grpSp>
        <p:pic>
          <p:nvPicPr>
            <p:cNvPr id="81" name="Grafik 80">
              <a:extLst>
                <a:ext uri="{FF2B5EF4-FFF2-40B4-BE49-F238E27FC236}">
                  <a16:creationId xmlns:a16="http://schemas.microsoft.com/office/drawing/2014/main" id="{33E1CE6A-E438-47BD-8826-412FEEF01ECA}"/>
                </a:ext>
              </a:extLst>
            </p:cNvPr>
            <p:cNvPicPr>
              <a:picLocks noChangeAspect="1"/>
            </p:cNvPicPr>
            <p:nvPr/>
          </p:nvPicPr>
          <p:blipFill>
            <a:blip r:embed="rId11">
              <a:clrChange>
                <a:clrFrom>
                  <a:srgbClr val="ECF0FC"/>
                </a:clrFrom>
                <a:clrTo>
                  <a:srgbClr val="ECF0FC">
                    <a:alpha val="0"/>
                  </a:srgbClr>
                </a:clrTo>
              </a:clrChange>
              <a:extLst>
                <a:ext uri="{28A0092B-C50C-407E-A947-70E740481C1C}">
                  <a14:useLocalDpi xmlns:a14="http://schemas.microsoft.com/office/drawing/2010/main" val="0"/>
                </a:ext>
              </a:extLst>
            </a:blip>
            <a:stretch>
              <a:fillRect/>
            </a:stretch>
          </p:blipFill>
          <p:spPr>
            <a:xfrm>
              <a:off x="6118886" y="2043084"/>
              <a:ext cx="5269639" cy="5269639"/>
            </a:xfrm>
            <a:prstGeom prst="rect">
              <a:avLst/>
            </a:prstGeom>
          </p:spPr>
        </p:pic>
        <p:sp>
          <p:nvSpPr>
            <p:cNvPr id="133" name="Textfeld 132">
              <a:extLst>
                <a:ext uri="{FF2B5EF4-FFF2-40B4-BE49-F238E27FC236}">
                  <a16:creationId xmlns:a16="http://schemas.microsoft.com/office/drawing/2014/main" id="{2F7B5C98-FAB6-45D1-A5A3-A3691B273B5C}"/>
                </a:ext>
              </a:extLst>
            </p:cNvPr>
            <p:cNvSpPr txBox="1"/>
            <p:nvPr/>
          </p:nvSpPr>
          <p:spPr>
            <a:xfrm>
              <a:off x="4602426" y="3828425"/>
              <a:ext cx="220910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Main Magnet:</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45 </a:t>
              </a:r>
              <a:r>
                <a:rPr kumimoji="0" lang="de-DE" sz="900" b="0" i="0" u="none" strike="noStrike" kern="0" cap="none" spc="0" normalizeH="0" baseline="0" noProof="0" dirty="0" err="1">
                  <a:ln>
                    <a:noFill/>
                  </a:ln>
                  <a:solidFill>
                    <a:srgbClr val="172144"/>
                  </a:solidFill>
                  <a:effectLst/>
                  <a:uLnTx/>
                  <a:uFillTx/>
                  <a:latin typeface="Calibri"/>
                  <a:ea typeface="+mn-ea"/>
                  <a:cs typeface="+mn-cs"/>
                </a:rPr>
                <a:t>tons</a:t>
              </a:r>
              <a:r>
                <a:rPr kumimoji="0" lang="de-DE" sz="900" b="0" i="0" u="none" strike="noStrike" kern="0" cap="none" spc="0" normalizeH="0" baseline="0" noProof="0" dirty="0">
                  <a:ln>
                    <a:noFill/>
                  </a:ln>
                  <a:solidFill>
                    <a:srgbClr val="172144"/>
                  </a:solidFill>
                  <a:effectLst/>
                  <a:uLnTx/>
                  <a:uFillTx/>
                  <a:latin typeface="Calibri"/>
                  <a:ea typeface="+mn-ea"/>
                  <a:cs typeface="+mn-cs"/>
                </a:rPr>
                <a:t> </a:t>
              </a:r>
              <a:r>
                <a:rPr kumimoji="0" lang="de-DE" sz="900" b="0" i="0" u="none" strike="noStrike" kern="0" cap="none" spc="0" normalizeH="0" baseline="0" noProof="0" dirty="0" err="1">
                  <a:ln>
                    <a:noFill/>
                  </a:ln>
                  <a:solidFill>
                    <a:srgbClr val="172144"/>
                  </a:solidFill>
                  <a:effectLst/>
                  <a:uLnTx/>
                  <a:uFillTx/>
                  <a:latin typeface="Calibri"/>
                  <a:ea typeface="+mn-ea"/>
                  <a:cs typeface="+mn-cs"/>
                </a:rPr>
                <a:t>of</a:t>
              </a:r>
              <a:r>
                <a:rPr kumimoji="0" lang="de-DE" sz="900" b="0" i="0" u="none" strike="noStrike" kern="0" cap="none" spc="0" normalizeH="0" baseline="0" noProof="0" dirty="0">
                  <a:ln>
                    <a:noFill/>
                  </a:ln>
                  <a:solidFill>
                    <a:srgbClr val="172144"/>
                  </a:solidFill>
                  <a:effectLst/>
                  <a:uLnTx/>
                  <a:uFillTx/>
                  <a:latin typeface="Calibri"/>
                  <a:ea typeface="+mn-ea"/>
                  <a:cs typeface="+mn-cs"/>
                </a:rPr>
                <a:t> Steel</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4 </a:t>
              </a:r>
              <a:r>
                <a:rPr kumimoji="0" lang="de-DE" sz="900" b="0" i="0" u="none" strike="noStrike" kern="0" cap="none" spc="0" normalizeH="0" baseline="0" noProof="0" dirty="0" err="1">
                  <a:ln>
                    <a:noFill/>
                  </a:ln>
                  <a:solidFill>
                    <a:srgbClr val="172144"/>
                  </a:solidFill>
                  <a:effectLst/>
                  <a:uLnTx/>
                  <a:uFillTx/>
                  <a:latin typeface="Calibri"/>
                  <a:ea typeface="+mn-ea"/>
                  <a:cs typeface="+mn-cs"/>
                </a:rPr>
                <a:t>tons</a:t>
              </a:r>
              <a:r>
                <a:rPr kumimoji="0" lang="de-DE" sz="900" b="0" i="0" u="none" strike="noStrike" kern="0" cap="none" spc="0" normalizeH="0" baseline="0" noProof="0" dirty="0">
                  <a:ln>
                    <a:noFill/>
                  </a:ln>
                  <a:solidFill>
                    <a:srgbClr val="172144"/>
                  </a:solidFill>
                  <a:effectLst/>
                  <a:uLnTx/>
                  <a:uFillTx/>
                  <a:latin typeface="Calibri"/>
                  <a:ea typeface="+mn-ea"/>
                  <a:cs typeface="+mn-cs"/>
                </a:rPr>
                <a:t> </a:t>
              </a:r>
              <a:r>
                <a:rPr kumimoji="0" lang="de-DE" sz="900" b="0" i="0" u="none" strike="noStrike" kern="0" cap="none" spc="0" normalizeH="0" baseline="0" noProof="0" dirty="0" err="1">
                  <a:ln>
                    <a:noFill/>
                  </a:ln>
                  <a:solidFill>
                    <a:srgbClr val="172144"/>
                  </a:solidFill>
                  <a:effectLst/>
                  <a:uLnTx/>
                  <a:uFillTx/>
                  <a:latin typeface="Calibri"/>
                  <a:ea typeface="+mn-ea"/>
                  <a:cs typeface="+mn-cs"/>
                </a:rPr>
                <a:t>of</a:t>
              </a:r>
              <a:r>
                <a:rPr kumimoji="0" lang="de-DE" sz="900" b="0" i="0" u="none" strike="noStrike" kern="0" cap="none" spc="0" normalizeH="0" baseline="0" noProof="0" dirty="0">
                  <a:ln>
                    <a:noFill/>
                  </a:ln>
                  <a:solidFill>
                    <a:srgbClr val="172144"/>
                  </a:solidFill>
                  <a:effectLst/>
                  <a:uLnTx/>
                  <a:uFillTx/>
                  <a:latin typeface="Calibri"/>
                  <a:ea typeface="+mn-ea"/>
                  <a:cs typeface="+mn-cs"/>
                </a:rPr>
                <a:t> Copper</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10 kW Power in Coils</a:t>
              </a:r>
            </a:p>
            <a:p>
              <a:pPr marL="0" marR="0" lvl="0" indent="0" algn="l" defTabSz="914400" rtl="0" eaLnBrk="1" fontAlgn="auto" latinLnBrk="0" hangingPunct="1">
                <a:lnSpc>
                  <a:spcPct val="100000"/>
                </a:lnSpc>
                <a:spcBef>
                  <a:spcPts val="0"/>
                </a:spcBef>
                <a:spcAft>
                  <a:spcPts val="0"/>
                </a:spcAft>
                <a:buClr>
                  <a:srgbClr val="ECD615"/>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RF System:</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Dee Angle - 30°</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Power Loss per Dee – 10 kW</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Frequency</a:t>
              </a:r>
              <a:r>
                <a:rPr kumimoji="0" lang="de-DE" sz="900" b="0" i="0" u="none" strike="noStrike" kern="0" cap="none" spc="0" normalizeH="0" baseline="0" noProof="0" dirty="0">
                  <a:ln>
                    <a:noFill/>
                  </a:ln>
                  <a:solidFill>
                    <a:srgbClr val="172144"/>
                  </a:solidFill>
                  <a:effectLst/>
                  <a:uLnTx/>
                  <a:uFillTx/>
                  <a:latin typeface="Calibri"/>
                  <a:ea typeface="+mn-ea"/>
                  <a:cs typeface="+mn-cs"/>
                </a:rPr>
                <a:t>: 33 MHz (Fixed)</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End Amplifier Stage – 40 kW</a:t>
              </a:r>
            </a:p>
            <a:p>
              <a:pPr marL="0" marR="0" lvl="0" indent="0" algn="l" defTabSz="914400" rtl="0" eaLnBrk="1" fontAlgn="auto" latinLnBrk="0" hangingPunct="1">
                <a:lnSpc>
                  <a:spcPct val="100000"/>
                </a:lnSpc>
                <a:spcBef>
                  <a:spcPts val="0"/>
                </a:spcBef>
                <a:spcAft>
                  <a:spcPts val="0"/>
                </a:spcAft>
                <a:buClr>
                  <a:srgbClr val="92D050"/>
                </a:buClr>
                <a:buSzTx/>
                <a:buFontTx/>
                <a:buNone/>
                <a:tabLst/>
                <a:defRPr/>
              </a:pPr>
              <a:r>
                <a:rPr kumimoji="0" lang="de-DE" sz="900" b="1" i="0" u="sng" strike="noStrike" kern="0" cap="none" spc="0" normalizeH="0" baseline="0" noProof="0" dirty="0">
                  <a:ln>
                    <a:noFill/>
                  </a:ln>
                  <a:solidFill>
                    <a:srgbClr val="FF2D5E"/>
                  </a:solidFill>
                  <a:effectLst/>
                  <a:uLnTx/>
                  <a:uFillTx/>
                  <a:latin typeface="Calibri"/>
                  <a:ea typeface="+mn-ea"/>
                  <a:cs typeface="+mn-cs"/>
                </a:rPr>
                <a:t>Ion Sources:</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Multicusp</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err="1">
                  <a:ln>
                    <a:noFill/>
                  </a:ln>
                  <a:solidFill>
                    <a:srgbClr val="172144"/>
                  </a:solidFill>
                  <a:effectLst/>
                  <a:uLnTx/>
                  <a:uFillTx/>
                  <a:latin typeface="Calibri"/>
                  <a:ea typeface="+mn-ea"/>
                  <a:cs typeface="+mn-cs"/>
                </a:rPr>
                <a:t>Discharge</a:t>
              </a:r>
              <a:r>
                <a:rPr kumimoji="0" lang="de-DE" sz="900" b="0" i="0" u="none" strike="noStrike" kern="0" cap="none" spc="0" normalizeH="0" baseline="0" noProof="0" dirty="0">
                  <a:ln>
                    <a:noFill/>
                  </a:ln>
                  <a:solidFill>
                    <a:srgbClr val="172144"/>
                  </a:solidFill>
                  <a:effectLst/>
                  <a:uLnTx/>
                  <a:uFillTx/>
                  <a:latin typeface="Calibri"/>
                  <a:ea typeface="+mn-ea"/>
                  <a:cs typeface="+mn-cs"/>
                </a:rPr>
                <a:t> Power – 1 kW</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ERC </a:t>
              </a:r>
              <a:r>
                <a:rPr kumimoji="0" lang="de-DE" sz="900" b="0" i="0" u="none" strike="noStrike" kern="0" cap="none" spc="0" normalizeH="0" baseline="0" noProof="0" dirty="0" err="1">
                  <a:ln>
                    <a:noFill/>
                  </a:ln>
                  <a:solidFill>
                    <a:srgbClr val="172144"/>
                  </a:solidFill>
                  <a:effectLst/>
                  <a:uLnTx/>
                  <a:uFillTx/>
                  <a:latin typeface="Calibri"/>
                  <a:ea typeface="+mn-ea"/>
                  <a:cs typeface="+mn-cs"/>
                </a:rPr>
                <a:t>SuperNanogam</a:t>
              </a:r>
              <a:endParaRPr kumimoji="0" lang="de-DE" sz="900" b="0" i="0" u="none" strike="noStrike" kern="0" cap="none" spc="0" normalizeH="0" baseline="0" noProof="0" dirty="0">
                <a:ln>
                  <a:noFill/>
                </a:ln>
                <a:solidFill>
                  <a:srgbClr val="172144"/>
                </a:solidFill>
                <a:effectLst/>
                <a:uLnTx/>
                <a:uFillTx/>
                <a:latin typeface="Calibri"/>
                <a:ea typeface="+mn-ea"/>
                <a:cs typeface="+mn-cs"/>
              </a:endParaRP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RF Power – 200 kW</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RF </a:t>
              </a:r>
              <a:r>
                <a:rPr kumimoji="0" lang="de-DE" sz="900" b="0" i="0" u="none" strike="noStrike" kern="0" cap="none" spc="0" normalizeH="0" baseline="0" noProof="0" dirty="0" err="1">
                  <a:ln>
                    <a:noFill/>
                  </a:ln>
                  <a:solidFill>
                    <a:srgbClr val="172144"/>
                  </a:solidFill>
                  <a:effectLst/>
                  <a:uLnTx/>
                  <a:uFillTx/>
                  <a:latin typeface="Calibri"/>
                  <a:ea typeface="+mn-ea"/>
                  <a:cs typeface="+mn-cs"/>
                </a:rPr>
                <a:t>Frequency</a:t>
              </a:r>
              <a:r>
                <a:rPr kumimoji="0" lang="de-DE" sz="900" b="0" i="0" u="none" strike="noStrike" kern="0" cap="none" spc="0" normalizeH="0" baseline="0" noProof="0" dirty="0">
                  <a:ln>
                    <a:noFill/>
                  </a:ln>
                  <a:solidFill>
                    <a:srgbClr val="172144"/>
                  </a:solidFill>
                  <a:effectLst/>
                  <a:uLnTx/>
                  <a:uFillTx/>
                  <a:latin typeface="Calibri"/>
                  <a:ea typeface="+mn-ea"/>
                  <a:cs typeface="+mn-cs"/>
                </a:rPr>
                <a:t> – 14.5 GHz</a:t>
              </a:r>
            </a:p>
            <a:p>
              <a:pPr marL="171450" marR="0" lvl="0" indent="-171450" algn="l" defTabSz="914400" rtl="0" eaLnBrk="1" fontAlgn="auto" latinLnBrk="0" hangingPunct="1">
                <a:lnSpc>
                  <a:spcPct val="100000"/>
                </a:lnSpc>
                <a:spcBef>
                  <a:spcPts val="0"/>
                </a:spcBef>
                <a:spcAft>
                  <a:spcPts val="0"/>
                </a:spcAft>
                <a:buClr>
                  <a:srgbClr val="FF2D5E"/>
                </a:buClr>
                <a:buSzTx/>
                <a:buFont typeface="Arial" panose="020B0604020202020204" pitchFamily="34" charset="0"/>
                <a:buChar char="•"/>
                <a:tabLst/>
                <a:defRPr/>
              </a:pPr>
              <a:r>
                <a:rPr kumimoji="0" lang="de-DE" sz="900" b="0" i="0" u="none" strike="noStrike" kern="0" cap="none" spc="0" normalizeH="0" baseline="0" noProof="0" dirty="0">
                  <a:ln>
                    <a:noFill/>
                  </a:ln>
                  <a:solidFill>
                    <a:srgbClr val="172144"/>
                  </a:solidFill>
                  <a:effectLst/>
                  <a:uLnTx/>
                  <a:uFillTx/>
                  <a:latin typeface="Calibri"/>
                  <a:ea typeface="+mn-ea"/>
                  <a:cs typeface="+mn-cs"/>
                </a:rPr>
                <a:t>Source </a:t>
              </a:r>
              <a:r>
                <a:rPr kumimoji="0" lang="de-DE" sz="900" b="0" i="0" u="none" strike="noStrike" kern="0" cap="none" spc="0" normalizeH="0" baseline="0" noProof="0" dirty="0" err="1">
                  <a:ln>
                    <a:noFill/>
                  </a:ln>
                  <a:solidFill>
                    <a:srgbClr val="172144"/>
                  </a:solidFill>
                  <a:effectLst/>
                  <a:uLnTx/>
                  <a:uFillTx/>
                  <a:latin typeface="Calibri"/>
                  <a:ea typeface="+mn-ea"/>
                  <a:cs typeface="+mn-cs"/>
                </a:rPr>
                <a:t>Voltage</a:t>
              </a:r>
              <a:r>
                <a:rPr kumimoji="0" lang="de-DE" sz="900" b="0" i="0" u="none" strike="noStrike" kern="0" cap="none" spc="0" normalizeH="0" baseline="0" noProof="0" dirty="0">
                  <a:ln>
                    <a:noFill/>
                  </a:ln>
                  <a:solidFill>
                    <a:srgbClr val="172144"/>
                  </a:solidFill>
                  <a:effectLst/>
                  <a:uLnTx/>
                  <a:uFillTx/>
                  <a:latin typeface="Calibri"/>
                  <a:ea typeface="+mn-ea"/>
                  <a:cs typeface="+mn-cs"/>
                </a:rPr>
                <a:t> – 10 </a:t>
              </a:r>
              <a:r>
                <a:rPr kumimoji="0" lang="de-DE" sz="900" b="0" i="0" u="none" strike="noStrike" kern="0" cap="none" spc="0" normalizeH="0" baseline="0" noProof="0" dirty="0" err="1">
                  <a:ln>
                    <a:noFill/>
                  </a:ln>
                  <a:solidFill>
                    <a:srgbClr val="172144"/>
                  </a:solidFill>
                  <a:effectLst/>
                  <a:uLnTx/>
                  <a:uFillTx/>
                  <a:latin typeface="Calibri"/>
                  <a:ea typeface="+mn-ea"/>
                  <a:cs typeface="+mn-cs"/>
                </a:rPr>
                <a:t>to</a:t>
              </a:r>
              <a:r>
                <a:rPr kumimoji="0" lang="de-DE" sz="900" b="0" i="0" u="none" strike="noStrike" kern="0" cap="none" spc="0" normalizeH="0" baseline="0" noProof="0" dirty="0">
                  <a:ln>
                    <a:noFill/>
                  </a:ln>
                  <a:solidFill>
                    <a:srgbClr val="172144"/>
                  </a:solidFill>
                  <a:effectLst/>
                  <a:uLnTx/>
                  <a:uFillTx/>
                  <a:latin typeface="Calibri"/>
                  <a:ea typeface="+mn-ea"/>
                  <a:cs typeface="+mn-cs"/>
                </a:rPr>
                <a:t> 30 kV</a:t>
              </a: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34" name="Rectangle 4">
            <a:extLst>
              <a:ext uri="{FF2B5EF4-FFF2-40B4-BE49-F238E27FC236}">
                <a16:creationId xmlns:a16="http://schemas.microsoft.com/office/drawing/2014/main" id="{0E591BEF-9288-40A9-B7F7-F164174EB093}"/>
              </a:ext>
            </a:extLst>
          </p:cNvPr>
          <p:cNvSpPr/>
          <p:nvPr/>
        </p:nvSpPr>
        <p:spPr>
          <a:xfrm flipH="1">
            <a:off x="4527817" y="1359613"/>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35" name="Rectangle 4">
            <a:extLst>
              <a:ext uri="{FF2B5EF4-FFF2-40B4-BE49-F238E27FC236}">
                <a16:creationId xmlns:a16="http://schemas.microsoft.com/office/drawing/2014/main" id="{81016DE9-6DCC-48FE-93EB-F37BF648DC7A}"/>
              </a:ext>
            </a:extLst>
          </p:cNvPr>
          <p:cNvSpPr/>
          <p:nvPr/>
        </p:nvSpPr>
        <p:spPr>
          <a:xfrm flipH="1">
            <a:off x="5057141" y="1359613"/>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36" name="Rectangle 4">
            <a:extLst>
              <a:ext uri="{FF2B5EF4-FFF2-40B4-BE49-F238E27FC236}">
                <a16:creationId xmlns:a16="http://schemas.microsoft.com/office/drawing/2014/main" id="{2F5118E4-1BA6-4D22-8637-2485DDDC80BD}"/>
              </a:ext>
            </a:extLst>
          </p:cNvPr>
          <p:cNvSpPr/>
          <p:nvPr/>
        </p:nvSpPr>
        <p:spPr>
          <a:xfrm flipH="1">
            <a:off x="5592947" y="135931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37" name="Rectangle 4">
            <a:extLst>
              <a:ext uri="{FF2B5EF4-FFF2-40B4-BE49-F238E27FC236}">
                <a16:creationId xmlns:a16="http://schemas.microsoft.com/office/drawing/2014/main" id="{CEEA94F7-B521-425C-9C96-AD7AF902B764}"/>
              </a:ext>
            </a:extLst>
          </p:cNvPr>
          <p:cNvSpPr/>
          <p:nvPr/>
        </p:nvSpPr>
        <p:spPr>
          <a:xfrm flipH="1">
            <a:off x="6127034" y="135931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38" name="Rectangle 4">
            <a:extLst>
              <a:ext uri="{FF2B5EF4-FFF2-40B4-BE49-F238E27FC236}">
                <a16:creationId xmlns:a16="http://schemas.microsoft.com/office/drawing/2014/main" id="{2C54B477-CCF7-47E7-93D1-D849B0CA41EB}"/>
              </a:ext>
            </a:extLst>
          </p:cNvPr>
          <p:cNvSpPr/>
          <p:nvPr/>
        </p:nvSpPr>
        <p:spPr>
          <a:xfrm flipH="1">
            <a:off x="6657746" y="135931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39" name="Rectangle 16">
            <a:extLst>
              <a:ext uri="{FF2B5EF4-FFF2-40B4-BE49-F238E27FC236}">
                <a16:creationId xmlns:a16="http://schemas.microsoft.com/office/drawing/2014/main" id="{35E6073F-57CC-48B2-89FE-AE44A4F4B1DE}"/>
              </a:ext>
            </a:extLst>
          </p:cNvPr>
          <p:cNvSpPr/>
          <p:nvPr/>
        </p:nvSpPr>
        <p:spPr>
          <a:xfrm flipH="1">
            <a:off x="4515172" y="1451987"/>
            <a:ext cx="529312"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34m</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Cl</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0" name="Rectangle 16">
            <a:extLst>
              <a:ext uri="{FF2B5EF4-FFF2-40B4-BE49-F238E27FC236}">
                <a16:creationId xmlns:a16="http://schemas.microsoft.com/office/drawing/2014/main" id="{7F455C06-6AAC-4A6F-BE1C-8A892AE65C9E}"/>
              </a:ext>
            </a:extLst>
          </p:cNvPr>
          <p:cNvSpPr/>
          <p:nvPr/>
        </p:nvSpPr>
        <p:spPr>
          <a:xfrm flipH="1">
            <a:off x="5046500" y="1441826"/>
            <a:ext cx="49564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61</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Cu</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1" name="Rectangle 16">
            <a:extLst>
              <a:ext uri="{FF2B5EF4-FFF2-40B4-BE49-F238E27FC236}">
                <a16:creationId xmlns:a16="http://schemas.microsoft.com/office/drawing/2014/main" id="{2BE73F80-CB4B-4C31-A97A-7CEFD261859B}"/>
              </a:ext>
            </a:extLst>
          </p:cNvPr>
          <p:cNvSpPr/>
          <p:nvPr/>
        </p:nvSpPr>
        <p:spPr>
          <a:xfrm flipH="1">
            <a:off x="6176991" y="1450544"/>
            <a:ext cx="401072"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124</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I</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2" name="Rectangle 16">
            <a:extLst>
              <a:ext uri="{FF2B5EF4-FFF2-40B4-BE49-F238E27FC236}">
                <a16:creationId xmlns:a16="http://schemas.microsoft.com/office/drawing/2014/main" id="{3AFD8C8C-CAEB-409D-93BB-D0E5D264D075}"/>
              </a:ext>
            </a:extLst>
          </p:cNvPr>
          <p:cNvSpPr/>
          <p:nvPr/>
        </p:nvSpPr>
        <p:spPr>
          <a:xfrm flipH="1">
            <a:off x="6674498" y="1451987"/>
            <a:ext cx="45397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77</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Br</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3" name="Rectangle 4">
            <a:extLst>
              <a:ext uri="{FF2B5EF4-FFF2-40B4-BE49-F238E27FC236}">
                <a16:creationId xmlns:a16="http://schemas.microsoft.com/office/drawing/2014/main" id="{E8893107-1E4D-4AAF-B2CE-9EFA6653281F}"/>
              </a:ext>
            </a:extLst>
          </p:cNvPr>
          <p:cNvSpPr/>
          <p:nvPr/>
        </p:nvSpPr>
        <p:spPr>
          <a:xfrm flipH="1">
            <a:off x="4527817" y="1833915"/>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4" name="Rectangle 4">
            <a:extLst>
              <a:ext uri="{FF2B5EF4-FFF2-40B4-BE49-F238E27FC236}">
                <a16:creationId xmlns:a16="http://schemas.microsoft.com/office/drawing/2014/main" id="{2F28B5D3-0F9D-4CE4-8476-1FD73E4B684D}"/>
              </a:ext>
            </a:extLst>
          </p:cNvPr>
          <p:cNvSpPr/>
          <p:nvPr/>
        </p:nvSpPr>
        <p:spPr>
          <a:xfrm flipH="1">
            <a:off x="5057141" y="1833915"/>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5" name="Rectangle 4">
            <a:extLst>
              <a:ext uri="{FF2B5EF4-FFF2-40B4-BE49-F238E27FC236}">
                <a16:creationId xmlns:a16="http://schemas.microsoft.com/office/drawing/2014/main" id="{8605E296-AD40-4590-8F27-798E641E49E1}"/>
              </a:ext>
            </a:extLst>
          </p:cNvPr>
          <p:cNvSpPr/>
          <p:nvPr/>
        </p:nvSpPr>
        <p:spPr>
          <a:xfrm flipH="1">
            <a:off x="5592947" y="183361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6" name="Rectangle 4">
            <a:extLst>
              <a:ext uri="{FF2B5EF4-FFF2-40B4-BE49-F238E27FC236}">
                <a16:creationId xmlns:a16="http://schemas.microsoft.com/office/drawing/2014/main" id="{2DA3CD82-9140-4026-B2C2-AA13039673C2}"/>
              </a:ext>
            </a:extLst>
          </p:cNvPr>
          <p:cNvSpPr/>
          <p:nvPr/>
        </p:nvSpPr>
        <p:spPr>
          <a:xfrm flipH="1">
            <a:off x="6127034" y="183361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7" name="Rectangle 4">
            <a:extLst>
              <a:ext uri="{FF2B5EF4-FFF2-40B4-BE49-F238E27FC236}">
                <a16:creationId xmlns:a16="http://schemas.microsoft.com/office/drawing/2014/main" id="{9F808802-6A71-4899-99E5-01704601A652}"/>
              </a:ext>
            </a:extLst>
          </p:cNvPr>
          <p:cNvSpPr/>
          <p:nvPr/>
        </p:nvSpPr>
        <p:spPr>
          <a:xfrm flipH="1">
            <a:off x="6657746" y="183361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8" name="Rectangle 16">
            <a:extLst>
              <a:ext uri="{FF2B5EF4-FFF2-40B4-BE49-F238E27FC236}">
                <a16:creationId xmlns:a16="http://schemas.microsoft.com/office/drawing/2014/main" id="{1D2D966A-17B5-4C02-9CDF-BB8A61FB58D8}"/>
              </a:ext>
            </a:extLst>
          </p:cNvPr>
          <p:cNvSpPr/>
          <p:nvPr/>
        </p:nvSpPr>
        <p:spPr>
          <a:xfrm flipH="1">
            <a:off x="4535310" y="1921017"/>
            <a:ext cx="48763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73</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Se</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49" name="Rectangle 16">
            <a:extLst>
              <a:ext uri="{FF2B5EF4-FFF2-40B4-BE49-F238E27FC236}">
                <a16:creationId xmlns:a16="http://schemas.microsoft.com/office/drawing/2014/main" id="{72B6FAB4-B1EE-46D9-A08A-5EA63A1FF5D1}"/>
              </a:ext>
            </a:extLst>
          </p:cNvPr>
          <p:cNvSpPr/>
          <p:nvPr/>
        </p:nvSpPr>
        <p:spPr>
          <a:xfrm flipH="1">
            <a:off x="5098839" y="1916128"/>
            <a:ext cx="40267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38</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K</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0" name="Rectangle 16">
            <a:extLst>
              <a:ext uri="{FF2B5EF4-FFF2-40B4-BE49-F238E27FC236}">
                <a16:creationId xmlns:a16="http://schemas.microsoft.com/office/drawing/2014/main" id="{CF90CF5A-3054-47B2-96E9-21CF1B517A3B}"/>
              </a:ext>
            </a:extLst>
          </p:cNvPr>
          <p:cNvSpPr/>
          <p:nvPr/>
        </p:nvSpPr>
        <p:spPr>
          <a:xfrm flipH="1">
            <a:off x="5552503" y="1921017"/>
            <a:ext cx="537327"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225</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Ac</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1" name="Rectangle 16">
            <a:extLst>
              <a:ext uri="{FF2B5EF4-FFF2-40B4-BE49-F238E27FC236}">
                <a16:creationId xmlns:a16="http://schemas.microsoft.com/office/drawing/2014/main" id="{BDEF0AD8-3C51-4053-91DC-BB81B360C68F}"/>
              </a:ext>
            </a:extLst>
          </p:cNvPr>
          <p:cNvSpPr/>
          <p:nvPr/>
        </p:nvSpPr>
        <p:spPr>
          <a:xfrm flipH="1">
            <a:off x="6108796" y="1921017"/>
            <a:ext cx="50366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211</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At</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2" name="Rectangle 16">
            <a:extLst>
              <a:ext uri="{FF2B5EF4-FFF2-40B4-BE49-F238E27FC236}">
                <a16:creationId xmlns:a16="http://schemas.microsoft.com/office/drawing/2014/main" id="{BE684ECE-22A9-4AAE-ACEB-436449819AC7}"/>
              </a:ext>
            </a:extLst>
          </p:cNvPr>
          <p:cNvSpPr/>
          <p:nvPr/>
        </p:nvSpPr>
        <p:spPr>
          <a:xfrm flipH="1">
            <a:off x="6602440" y="1921017"/>
            <a:ext cx="58862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193m</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Pt</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3" name="Rectangle 4">
            <a:extLst>
              <a:ext uri="{FF2B5EF4-FFF2-40B4-BE49-F238E27FC236}">
                <a16:creationId xmlns:a16="http://schemas.microsoft.com/office/drawing/2014/main" id="{81E7C464-774D-45C2-B92A-A6790FFBFD66}"/>
              </a:ext>
            </a:extLst>
          </p:cNvPr>
          <p:cNvSpPr/>
          <p:nvPr/>
        </p:nvSpPr>
        <p:spPr>
          <a:xfrm flipH="1">
            <a:off x="7190789" y="1359318"/>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4" name="Rectangle 4">
            <a:extLst>
              <a:ext uri="{FF2B5EF4-FFF2-40B4-BE49-F238E27FC236}">
                <a16:creationId xmlns:a16="http://schemas.microsoft.com/office/drawing/2014/main" id="{28E7275F-727A-45E3-9402-CC8476DE97E6}"/>
              </a:ext>
            </a:extLst>
          </p:cNvPr>
          <p:cNvSpPr/>
          <p:nvPr/>
        </p:nvSpPr>
        <p:spPr>
          <a:xfrm flipH="1">
            <a:off x="7190789" y="1833619"/>
            <a:ext cx="480169" cy="418931"/>
          </a:xfrm>
          <a:prstGeom prst="rect">
            <a:avLst/>
          </a:prstGeom>
          <a:solidFill>
            <a:srgbClr val="023D6B"/>
          </a:solidFill>
          <a:ln w="12700" cap="flat" cmpd="sng" algn="ctr">
            <a:solidFill>
              <a:srgbClr val="023D6B"/>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5" name="Rectangle 16">
            <a:extLst>
              <a:ext uri="{FF2B5EF4-FFF2-40B4-BE49-F238E27FC236}">
                <a16:creationId xmlns:a16="http://schemas.microsoft.com/office/drawing/2014/main" id="{5FFAB61A-E746-4662-807C-F210480270D8}"/>
              </a:ext>
            </a:extLst>
          </p:cNvPr>
          <p:cNvSpPr/>
          <p:nvPr/>
        </p:nvSpPr>
        <p:spPr>
          <a:xfrm flipH="1">
            <a:off x="7169872" y="1451987"/>
            <a:ext cx="556563"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94m</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Tc</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6" name="Rectangle 16">
            <a:extLst>
              <a:ext uri="{FF2B5EF4-FFF2-40B4-BE49-F238E27FC236}">
                <a16:creationId xmlns:a16="http://schemas.microsoft.com/office/drawing/2014/main" id="{D4C52331-345F-429E-8C02-DEB462213C87}"/>
              </a:ext>
            </a:extLst>
          </p:cNvPr>
          <p:cNvSpPr/>
          <p:nvPr/>
        </p:nvSpPr>
        <p:spPr>
          <a:xfrm flipH="1">
            <a:off x="7130790" y="1910251"/>
            <a:ext cx="63030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117m</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Sn</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7" name="Rectangle 16">
            <a:extLst>
              <a:ext uri="{FF2B5EF4-FFF2-40B4-BE49-F238E27FC236}">
                <a16:creationId xmlns:a16="http://schemas.microsoft.com/office/drawing/2014/main" id="{7D29C24F-9F5A-4BDA-BEFF-BE950CBC026C}"/>
              </a:ext>
            </a:extLst>
          </p:cNvPr>
          <p:cNvSpPr/>
          <p:nvPr/>
        </p:nvSpPr>
        <p:spPr>
          <a:xfrm flipH="1">
            <a:off x="5588633" y="1441826"/>
            <a:ext cx="495649"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62</a:t>
            </a:r>
            <a:r>
              <a:rPr kumimoji="0" lang="pt-BR"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Cu</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8" name="Rectangle 4">
            <a:extLst>
              <a:ext uri="{FF2B5EF4-FFF2-40B4-BE49-F238E27FC236}">
                <a16:creationId xmlns:a16="http://schemas.microsoft.com/office/drawing/2014/main" id="{8E89A7D8-A60F-453A-8B6B-B2BE0F90E1A0}"/>
              </a:ext>
            </a:extLst>
          </p:cNvPr>
          <p:cNvSpPr/>
          <p:nvPr/>
        </p:nvSpPr>
        <p:spPr>
          <a:xfrm flipH="1">
            <a:off x="4529012" y="2329081"/>
            <a:ext cx="480169" cy="418931"/>
          </a:xfrm>
          <a:prstGeom prst="rect">
            <a:avLst/>
          </a:prstGeom>
          <a:solidFill>
            <a:srgbClr val="92D050"/>
          </a:solidFill>
          <a:ln w="12700" cap="flat" cmpd="sng" algn="ctr">
            <a:solidFill>
              <a:srgbClr val="92D050"/>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59" name="Rectangle 16">
            <a:extLst>
              <a:ext uri="{FF2B5EF4-FFF2-40B4-BE49-F238E27FC236}">
                <a16:creationId xmlns:a16="http://schemas.microsoft.com/office/drawing/2014/main" id="{62E8637A-598A-4C58-8C92-578778847829}"/>
              </a:ext>
            </a:extLst>
          </p:cNvPr>
          <p:cNvSpPr/>
          <p:nvPr/>
        </p:nvSpPr>
        <p:spPr>
          <a:xfrm flipH="1">
            <a:off x="4635520" y="2411589"/>
            <a:ext cx="271228" cy="276999"/>
          </a:xfrm>
          <a:prstGeom prst="rect">
            <a:avLst/>
          </a:prstGeom>
          <a:solidFill>
            <a:srgbClr val="92D050"/>
          </a:solidFill>
          <a:ln>
            <a:solidFill>
              <a:srgbClr val="92D050"/>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0" name="Rectangle 4">
            <a:extLst>
              <a:ext uri="{FF2B5EF4-FFF2-40B4-BE49-F238E27FC236}">
                <a16:creationId xmlns:a16="http://schemas.microsoft.com/office/drawing/2014/main" id="{4F352F1E-FAA0-489F-8F70-821083D94446}"/>
              </a:ext>
            </a:extLst>
          </p:cNvPr>
          <p:cNvSpPr/>
          <p:nvPr/>
        </p:nvSpPr>
        <p:spPr>
          <a:xfrm flipH="1">
            <a:off x="5062055" y="2329081"/>
            <a:ext cx="480169" cy="418931"/>
          </a:xfrm>
          <a:prstGeom prst="rect">
            <a:avLst/>
          </a:prstGeom>
          <a:solidFill>
            <a:srgbClr val="92D050"/>
          </a:solidFill>
          <a:ln w="12700" cap="flat" cmpd="sng" algn="ctr">
            <a:solidFill>
              <a:srgbClr val="92D050"/>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1" name="Rectangle 16">
            <a:extLst>
              <a:ext uri="{FF2B5EF4-FFF2-40B4-BE49-F238E27FC236}">
                <a16:creationId xmlns:a16="http://schemas.microsoft.com/office/drawing/2014/main" id="{AD4BC0DE-7813-44CC-89B6-2E207EDC22A0}"/>
              </a:ext>
            </a:extLst>
          </p:cNvPr>
          <p:cNvSpPr/>
          <p:nvPr/>
        </p:nvSpPr>
        <p:spPr>
          <a:xfrm flipH="1">
            <a:off x="5169917" y="2406995"/>
            <a:ext cx="271228" cy="276999"/>
          </a:xfrm>
          <a:prstGeom prst="rect">
            <a:avLst/>
          </a:prstGeom>
          <a:solidFill>
            <a:srgbClr val="92D050"/>
          </a:solidFill>
          <a:ln>
            <a:solidFill>
              <a:srgbClr val="92D050"/>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Arial"/>
                <a:ea typeface="+mn-ea"/>
                <a:cs typeface="Arial"/>
              </a:rPr>
              <a:t>...</a:t>
            </a:r>
            <a:endParaRPr kumimoji="0" lang="fr-BE" sz="1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2" name="Rectangle 4">
            <a:extLst>
              <a:ext uri="{FF2B5EF4-FFF2-40B4-BE49-F238E27FC236}">
                <a16:creationId xmlns:a16="http://schemas.microsoft.com/office/drawing/2014/main" id="{399B23DC-7650-448D-9D05-3DEDD30D3868}"/>
              </a:ext>
            </a:extLst>
          </p:cNvPr>
          <p:cNvSpPr/>
          <p:nvPr/>
        </p:nvSpPr>
        <p:spPr>
          <a:xfrm flipH="1">
            <a:off x="4526830" y="869152"/>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3" name="Rectangle 4">
            <a:extLst>
              <a:ext uri="{FF2B5EF4-FFF2-40B4-BE49-F238E27FC236}">
                <a16:creationId xmlns:a16="http://schemas.microsoft.com/office/drawing/2014/main" id="{02BAE01F-4827-4860-9EDB-10B3B6B7FBF1}"/>
              </a:ext>
            </a:extLst>
          </p:cNvPr>
          <p:cNvSpPr/>
          <p:nvPr/>
        </p:nvSpPr>
        <p:spPr>
          <a:xfrm flipH="1">
            <a:off x="5056154" y="869152"/>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4" name="Rectangle 4">
            <a:extLst>
              <a:ext uri="{FF2B5EF4-FFF2-40B4-BE49-F238E27FC236}">
                <a16:creationId xmlns:a16="http://schemas.microsoft.com/office/drawing/2014/main" id="{536778F2-1B56-49BF-800F-19CA3C8D215D}"/>
              </a:ext>
            </a:extLst>
          </p:cNvPr>
          <p:cNvSpPr/>
          <p:nvPr/>
        </p:nvSpPr>
        <p:spPr>
          <a:xfrm flipH="1">
            <a:off x="5591960" y="868856"/>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5" name="Rectangle 4">
            <a:extLst>
              <a:ext uri="{FF2B5EF4-FFF2-40B4-BE49-F238E27FC236}">
                <a16:creationId xmlns:a16="http://schemas.microsoft.com/office/drawing/2014/main" id="{5CB1981C-7205-4FBA-81EA-ADE6CB41151D}"/>
              </a:ext>
            </a:extLst>
          </p:cNvPr>
          <p:cNvSpPr/>
          <p:nvPr/>
        </p:nvSpPr>
        <p:spPr>
          <a:xfrm flipH="1">
            <a:off x="6126047" y="868856"/>
            <a:ext cx="480169" cy="418931"/>
          </a:xfrm>
          <a:prstGeom prst="rect">
            <a:avLst/>
          </a:prstGeom>
          <a:solidFill>
            <a:srgbClr val="FF2D5E"/>
          </a:solidFill>
          <a:ln w="12700" cap="flat" cmpd="sng" algn="ctr">
            <a:solidFill>
              <a:srgbClr val="FF2D5E"/>
            </a:solidFill>
            <a:prstDash val="solid"/>
            <a:miter lim="800000"/>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75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Arial"/>
              <a:ea typeface="+mn-ea"/>
              <a:cs typeface="Arial"/>
            </a:endParaRPr>
          </a:p>
        </p:txBody>
      </p:sp>
      <p:sp>
        <p:nvSpPr>
          <p:cNvPr id="166" name="Rectangle 18">
            <a:extLst>
              <a:ext uri="{FF2B5EF4-FFF2-40B4-BE49-F238E27FC236}">
                <a16:creationId xmlns:a16="http://schemas.microsoft.com/office/drawing/2014/main" id="{8566D35D-B83F-48E4-83D4-539C146A8019}"/>
              </a:ext>
            </a:extLst>
          </p:cNvPr>
          <p:cNvSpPr/>
          <p:nvPr/>
        </p:nvSpPr>
        <p:spPr>
          <a:xfrm>
            <a:off x="5040624" y="941112"/>
            <a:ext cx="480169" cy="323165"/>
          </a:xfrm>
          <a:prstGeom prst="rect">
            <a:avLst/>
          </a:prstGeom>
          <a:effectLst>
            <a:outerShdw blurRad="50800" dist="38100" dir="5400000" algn="t" rotWithShape="0">
              <a:prstClr val="black">
                <a:alpha val="40000"/>
              </a:prstClr>
            </a:outerShdw>
          </a:effectLst>
        </p:spPr>
        <p:txBody>
          <a:bodyPr wrap="square">
            <a:spAutoFit/>
          </a:bodyPr>
          <a:lstStyle/>
          <a:p>
            <a:pPr marL="0" marR="0" lvl="0" indent="0" algn="l" defTabSz="648013" rtl="0" eaLnBrk="1" fontAlgn="auto" latinLnBrk="0" hangingPunct="1">
              <a:lnSpc>
                <a:spcPct val="100000"/>
              </a:lnSpc>
              <a:spcBef>
                <a:spcPts val="0"/>
              </a:spcBef>
              <a:spcAft>
                <a:spcPts val="0"/>
              </a:spcAft>
              <a:buClrTx/>
              <a:buSzTx/>
              <a:buFontTx/>
              <a:buNone/>
              <a:tabLst/>
              <a:defRPr/>
            </a:pPr>
            <a:r>
              <a:rPr kumimoji="0" lang="pt-BR" sz="1500" b="0" i="0" u="none" strike="noStrike" kern="1200" cap="none" spc="0" normalizeH="0" baseline="30000" noProof="0" dirty="0">
                <a:ln>
                  <a:noFill/>
                </a:ln>
                <a:solidFill>
                  <a:srgbClr val="FFFFFF"/>
                </a:solidFill>
                <a:effectLst/>
                <a:uLnTx/>
                <a:uFillTx/>
                <a:latin typeface="Arial"/>
                <a:ea typeface="+mn-ea"/>
                <a:cs typeface="Arial"/>
              </a:rPr>
              <a:t>11</a:t>
            </a:r>
            <a:r>
              <a:rPr kumimoji="0" lang="pt-BR" sz="1500" b="0" i="0" u="none" strike="noStrike" kern="1200" cap="none" spc="0" normalizeH="0" baseline="0" noProof="0" dirty="0">
                <a:ln>
                  <a:noFill/>
                </a:ln>
                <a:solidFill>
                  <a:srgbClr val="FFFFFF"/>
                </a:solidFill>
                <a:effectLst/>
                <a:uLnTx/>
                <a:uFillTx/>
                <a:latin typeface="Arial"/>
                <a:ea typeface="+mn-ea"/>
                <a:cs typeface="Arial"/>
              </a:rPr>
              <a:t>C</a:t>
            </a:r>
            <a:endParaRPr kumimoji="0" lang="fr-BE" sz="1500" b="0" i="0" u="none" strike="noStrike" kern="1200" cap="none" spc="0" normalizeH="0" baseline="0" noProof="0" dirty="0">
              <a:ln>
                <a:noFill/>
              </a:ln>
              <a:solidFill>
                <a:srgbClr val="FFFFFF"/>
              </a:solidFill>
              <a:effectLst/>
              <a:uLnTx/>
              <a:uFillTx/>
              <a:latin typeface="Arial"/>
              <a:ea typeface="+mn-ea"/>
              <a:cs typeface="Arial"/>
            </a:endParaRPr>
          </a:p>
        </p:txBody>
      </p:sp>
      <p:sp>
        <p:nvSpPr>
          <p:cNvPr id="167" name="Rectangle 20">
            <a:extLst>
              <a:ext uri="{FF2B5EF4-FFF2-40B4-BE49-F238E27FC236}">
                <a16:creationId xmlns:a16="http://schemas.microsoft.com/office/drawing/2014/main" id="{3B83580D-B33F-4147-81FB-21AB26D948E1}"/>
              </a:ext>
            </a:extLst>
          </p:cNvPr>
          <p:cNvSpPr/>
          <p:nvPr/>
        </p:nvSpPr>
        <p:spPr>
          <a:xfrm>
            <a:off x="5595598" y="936015"/>
            <a:ext cx="474810" cy="323165"/>
          </a:xfrm>
          <a:prstGeom prst="rect">
            <a:avLst/>
          </a:prstGeom>
          <a:effectLst>
            <a:outerShdw blurRad="50800" dist="38100" dir="5400000" algn="t" rotWithShape="0">
              <a:prstClr val="black">
                <a:alpha val="40000"/>
              </a:prstClr>
            </a:outerShdw>
          </a:effectLst>
        </p:spPr>
        <p:txBody>
          <a:bodyPr wrap="none">
            <a:spAutoFit/>
          </a:bodyPr>
          <a:lstStyle/>
          <a:p>
            <a:pPr marL="0" marR="0" lvl="0" indent="0" algn="l" defTabSz="648013" rtl="0" eaLnBrk="1" fontAlgn="auto" latinLnBrk="0" hangingPunct="1">
              <a:lnSpc>
                <a:spcPct val="100000"/>
              </a:lnSpc>
              <a:spcBef>
                <a:spcPts val="0"/>
              </a:spcBef>
              <a:spcAft>
                <a:spcPts val="0"/>
              </a:spcAft>
              <a:buClrTx/>
              <a:buSzTx/>
              <a:buFontTx/>
              <a:buNone/>
              <a:tabLst/>
              <a:defRPr/>
            </a:pPr>
            <a:r>
              <a:rPr kumimoji="0" lang="pt-BR" sz="1500" b="0" i="0" u="none" strike="noStrike" kern="1200" cap="none" spc="0" normalizeH="0" baseline="30000" noProof="0" dirty="0">
                <a:ln>
                  <a:noFill/>
                </a:ln>
                <a:solidFill>
                  <a:srgbClr val="FFFFFF"/>
                </a:solidFill>
                <a:effectLst/>
                <a:uLnTx/>
                <a:uFillTx/>
                <a:latin typeface="Arial"/>
                <a:ea typeface="+mn-ea"/>
                <a:cs typeface="Arial"/>
              </a:rPr>
              <a:t>15</a:t>
            </a:r>
            <a:r>
              <a:rPr kumimoji="0" lang="pt-BR" sz="1500" b="0" i="0" u="none" strike="noStrike" kern="1200" cap="none" spc="0" normalizeH="0" baseline="0" noProof="0" dirty="0">
                <a:ln>
                  <a:noFill/>
                </a:ln>
                <a:solidFill>
                  <a:srgbClr val="FFFFFF"/>
                </a:solidFill>
                <a:effectLst/>
                <a:uLnTx/>
                <a:uFillTx/>
                <a:latin typeface="Arial"/>
                <a:ea typeface="+mn-ea"/>
                <a:cs typeface="Arial"/>
              </a:rPr>
              <a:t>O</a:t>
            </a:r>
            <a:endParaRPr kumimoji="0" lang="fr-BE" sz="1500" b="0" i="0" u="none" strike="noStrike" kern="1200" cap="none" spc="0" normalizeH="0" baseline="0" noProof="0" dirty="0">
              <a:ln>
                <a:noFill/>
              </a:ln>
              <a:solidFill>
                <a:srgbClr val="FFFFFF"/>
              </a:solidFill>
              <a:effectLst/>
              <a:uLnTx/>
              <a:uFillTx/>
              <a:latin typeface="Arial"/>
              <a:ea typeface="+mn-ea"/>
              <a:cs typeface="Arial"/>
            </a:endParaRPr>
          </a:p>
        </p:txBody>
      </p:sp>
      <p:sp>
        <p:nvSpPr>
          <p:cNvPr id="168" name="Rectangle 22">
            <a:extLst>
              <a:ext uri="{FF2B5EF4-FFF2-40B4-BE49-F238E27FC236}">
                <a16:creationId xmlns:a16="http://schemas.microsoft.com/office/drawing/2014/main" id="{77CB9C16-7369-4699-A80A-B624CB7D78BF}"/>
              </a:ext>
            </a:extLst>
          </p:cNvPr>
          <p:cNvSpPr/>
          <p:nvPr/>
        </p:nvSpPr>
        <p:spPr>
          <a:xfrm>
            <a:off x="4560360" y="926681"/>
            <a:ext cx="442750" cy="323165"/>
          </a:xfrm>
          <a:prstGeom prst="rect">
            <a:avLst/>
          </a:prstGeom>
          <a:effectLst>
            <a:outerShdw blurRad="50800" dist="38100" dir="5400000" algn="t" rotWithShape="0">
              <a:prstClr val="black">
                <a:alpha val="40000"/>
              </a:prstClr>
            </a:outerShdw>
          </a:effectLst>
        </p:spPr>
        <p:txBody>
          <a:bodyPr wrap="none">
            <a:spAutoFit/>
          </a:bodyPr>
          <a:lstStyle/>
          <a:p>
            <a:pPr marL="0" marR="0" lvl="0" indent="0" algn="l" defTabSz="648013" rtl="0" eaLnBrk="1" fontAlgn="auto" latinLnBrk="0" hangingPunct="1">
              <a:lnSpc>
                <a:spcPct val="100000"/>
              </a:lnSpc>
              <a:spcBef>
                <a:spcPts val="0"/>
              </a:spcBef>
              <a:spcAft>
                <a:spcPts val="0"/>
              </a:spcAft>
              <a:buClrTx/>
              <a:buSzTx/>
              <a:buFontTx/>
              <a:buNone/>
              <a:tabLst/>
              <a:defRPr/>
            </a:pPr>
            <a:r>
              <a:rPr kumimoji="0" lang="pt-BR" sz="1500" b="0" i="0" u="none" strike="noStrike" kern="1200" cap="none" spc="0" normalizeH="0" baseline="30000" noProof="0" dirty="0">
                <a:ln>
                  <a:noFill/>
                </a:ln>
                <a:solidFill>
                  <a:srgbClr val="FFFFFF"/>
                </a:solidFill>
                <a:effectLst/>
                <a:uLnTx/>
                <a:uFillTx/>
                <a:latin typeface="Arial"/>
                <a:ea typeface="+mn-ea"/>
                <a:cs typeface="Arial"/>
              </a:rPr>
              <a:t>18</a:t>
            </a:r>
            <a:r>
              <a:rPr kumimoji="0" lang="pt-BR" sz="1500" b="0" i="0" u="none" strike="noStrike" kern="1200" cap="none" spc="0" normalizeH="0" baseline="0" noProof="0" dirty="0">
                <a:ln>
                  <a:noFill/>
                </a:ln>
                <a:solidFill>
                  <a:srgbClr val="FFFFFF"/>
                </a:solidFill>
                <a:effectLst/>
                <a:uLnTx/>
                <a:uFillTx/>
                <a:latin typeface="Arial"/>
                <a:ea typeface="+mn-ea"/>
                <a:cs typeface="Arial"/>
              </a:rPr>
              <a:t>F</a:t>
            </a:r>
            <a:endParaRPr kumimoji="0" lang="fr-BE" sz="1500" b="0" i="0" u="none" strike="noStrike" kern="1200" cap="none" spc="0" normalizeH="0" baseline="0" noProof="0" dirty="0">
              <a:ln>
                <a:noFill/>
              </a:ln>
              <a:solidFill>
                <a:srgbClr val="FFFFFF"/>
              </a:solidFill>
              <a:effectLst/>
              <a:uLnTx/>
              <a:uFillTx/>
              <a:latin typeface="Arial"/>
              <a:ea typeface="+mn-ea"/>
              <a:cs typeface="Arial"/>
            </a:endParaRPr>
          </a:p>
        </p:txBody>
      </p:sp>
      <p:sp>
        <p:nvSpPr>
          <p:cNvPr id="169" name="Rectangle 20">
            <a:extLst>
              <a:ext uri="{FF2B5EF4-FFF2-40B4-BE49-F238E27FC236}">
                <a16:creationId xmlns:a16="http://schemas.microsoft.com/office/drawing/2014/main" id="{3BCA2450-77BD-443C-A5E8-2BC023212A19}"/>
              </a:ext>
            </a:extLst>
          </p:cNvPr>
          <p:cNvSpPr/>
          <p:nvPr/>
        </p:nvSpPr>
        <p:spPr>
          <a:xfrm>
            <a:off x="6145276" y="936015"/>
            <a:ext cx="465192" cy="323165"/>
          </a:xfrm>
          <a:prstGeom prst="rect">
            <a:avLst/>
          </a:prstGeom>
          <a:effectLst>
            <a:outerShdw blurRad="50800" dist="38100" dir="5400000" algn="t" rotWithShape="0">
              <a:prstClr val="black">
                <a:alpha val="40000"/>
              </a:prstClr>
            </a:outerShdw>
          </a:effectLst>
        </p:spPr>
        <p:txBody>
          <a:bodyPr wrap="none">
            <a:spAutoFit/>
          </a:bodyPr>
          <a:lstStyle/>
          <a:p>
            <a:pPr marL="0" marR="0" lvl="0" indent="0" algn="l" defTabSz="648013" rtl="0" eaLnBrk="1" fontAlgn="auto" latinLnBrk="0" hangingPunct="1">
              <a:lnSpc>
                <a:spcPct val="100000"/>
              </a:lnSpc>
              <a:spcBef>
                <a:spcPts val="0"/>
              </a:spcBef>
              <a:spcAft>
                <a:spcPts val="0"/>
              </a:spcAft>
              <a:buClrTx/>
              <a:buSzTx/>
              <a:buFontTx/>
              <a:buNone/>
              <a:tabLst/>
              <a:defRPr/>
            </a:pPr>
            <a:r>
              <a:rPr kumimoji="0" lang="pt-BR" sz="1500" b="0" i="0" u="none" strike="noStrike" kern="1200" cap="none" spc="0" normalizeH="0" baseline="30000" noProof="0" dirty="0">
                <a:ln>
                  <a:noFill/>
                </a:ln>
                <a:solidFill>
                  <a:srgbClr val="FFFFFF"/>
                </a:solidFill>
                <a:effectLst/>
                <a:uLnTx/>
                <a:uFillTx/>
                <a:latin typeface="Arial"/>
                <a:ea typeface="+mn-ea"/>
                <a:cs typeface="Arial"/>
              </a:rPr>
              <a:t>13</a:t>
            </a:r>
            <a:r>
              <a:rPr kumimoji="0" lang="pt-BR" sz="1500" b="0" i="0" u="none" strike="noStrike" kern="1200" cap="none" spc="0" normalizeH="0" baseline="0" noProof="0" dirty="0">
                <a:ln>
                  <a:noFill/>
                </a:ln>
                <a:solidFill>
                  <a:srgbClr val="FFFFFF"/>
                </a:solidFill>
                <a:effectLst/>
                <a:uLnTx/>
                <a:uFillTx/>
                <a:latin typeface="Arial"/>
                <a:ea typeface="+mn-ea"/>
                <a:cs typeface="Arial"/>
              </a:rPr>
              <a:t>N</a:t>
            </a:r>
            <a:endParaRPr kumimoji="0" lang="fr-BE" sz="1500" b="0"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42501322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84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400">
                                          <p:cBhvr additive="base">
                                            <p:cTn id="7" dur="1250" fill="hold"/>
                                            <p:tgtEl>
                                              <p:spTgt spid="6"/>
                                            </p:tgtEl>
                                            <p:attrNameLst>
                                              <p:attrName>ppt_x</p:attrName>
                                            </p:attrNameLst>
                                          </p:cBhvr>
                                          <p:tavLst>
                                            <p:tav tm="0">
                                              <p:val>
                                                <p:strVal val="#ppt_x"/>
                                              </p:val>
                                            </p:tav>
                                            <p:tav tm="100000">
                                              <p:val>
                                                <p:strVal val="#ppt_x"/>
                                              </p:val>
                                            </p:tav>
                                          </p:tavLst>
                                        </p:anim>
                                        <p:anim calcmode="lin" valueType="num" p14:bounceEnd="58400">
                                          <p:cBhvr additive="base">
                                            <p:cTn id="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00822" y="1052736"/>
            <a:ext cx="1717138"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A</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statine-211 for Alpha Therapy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High linear energy transfer (LET)</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Short tissue range</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Ideal for </a:t>
            </a:r>
            <a:r>
              <a:rPr kumimoji="0" lang="en-US" sz="900" b="0" i="0" u="none" strike="noStrike" kern="1200" cap="none" spc="0" normalizeH="0" baseline="0" noProof="0" dirty="0" err="1">
                <a:ln>
                  <a:noFill/>
                </a:ln>
                <a:solidFill>
                  <a:srgbClr val="FFFFFF"/>
                </a:solidFill>
                <a:effectLst/>
                <a:uLnTx/>
                <a:uFillTx/>
                <a:latin typeface="Calibri"/>
                <a:ea typeface="+mn-ea"/>
                <a:cs typeface="+mn-cs"/>
              </a:rPr>
              <a:t>micrometastatic</a:t>
            </a:r>
            <a:r>
              <a:rPr kumimoji="0" lang="en-US" sz="900" b="0" i="0" u="none" strike="noStrike" kern="1200" cap="none" spc="0" normalizeH="0" baseline="0" noProof="0" dirty="0">
                <a:ln>
                  <a:noFill/>
                </a:ln>
                <a:solidFill>
                  <a:srgbClr val="FFFFFF"/>
                </a:solidFill>
                <a:effectLst/>
                <a:uLnTx/>
                <a:uFillTx/>
                <a:latin typeface="Calibri"/>
                <a:ea typeface="+mn-ea"/>
                <a:cs typeface="+mn-cs"/>
              </a:rPr>
              <a:t> disease</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Major challenge: bond stability</a:t>
            </a:r>
          </a:p>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r="55642"/>
          <a:stretch/>
        </p:blipFill>
        <p:spPr>
          <a:xfrm>
            <a:off x="6646664" y="752004"/>
            <a:ext cx="4659050" cy="5297821"/>
          </a:xfrm>
          <a:prstGeom prst="rect">
            <a:avLst/>
          </a:prstGeom>
          <a:ln w="38100">
            <a:solidFill>
              <a:srgbClr val="000000"/>
            </a:solidFill>
          </a:ln>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030" y="4196021"/>
            <a:ext cx="5435018" cy="1853804"/>
          </a:xfrm>
          <a:prstGeom prst="rect">
            <a:avLst/>
          </a:prstGeom>
          <a:ln w="38100">
            <a:solidFill>
              <a:srgbClr val="000000"/>
            </a:solidFill>
          </a:ln>
        </p:spPr>
      </p:pic>
      <p:sp>
        <p:nvSpPr>
          <p:cNvPr id="21" name="Textfeld 20"/>
          <p:cNvSpPr txBox="1"/>
          <p:nvPr/>
        </p:nvSpPr>
        <p:spPr>
          <a:xfrm>
            <a:off x="9087897" y="6155778"/>
            <a:ext cx="2381101"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Calibri"/>
                <a:ea typeface="+mn-ea"/>
                <a:cs typeface="+mn-cs"/>
              </a:rPr>
              <a:t>Mod. </a:t>
            </a:r>
            <a:r>
              <a:rPr kumimoji="0" lang="de-DE" sz="1400" b="0" i="0" u="none" strike="noStrike" kern="1200" cap="none" spc="0" normalizeH="0" baseline="0" noProof="0" dirty="0" err="1">
                <a:ln>
                  <a:noFill/>
                </a:ln>
                <a:solidFill>
                  <a:srgbClr val="FFFFFF"/>
                </a:solidFill>
                <a:effectLst/>
                <a:uLnTx/>
                <a:uFillTx/>
                <a:latin typeface="Calibri"/>
                <a:ea typeface="+mn-ea"/>
                <a:cs typeface="+mn-cs"/>
              </a:rPr>
              <a:t>from</a:t>
            </a:r>
            <a:r>
              <a:rPr kumimoji="0" lang="de-DE" sz="1400" b="0" i="0" u="none" strike="noStrike" kern="1200" cap="none" spc="0" normalizeH="0" baseline="0" noProof="0" dirty="0">
                <a:ln>
                  <a:noFill/>
                </a:ln>
                <a:solidFill>
                  <a:srgbClr val="FFFFFF"/>
                </a:solidFill>
                <a:effectLst/>
                <a:uLnTx/>
                <a:uFillTx/>
                <a:latin typeface="Calibri"/>
                <a:ea typeface="+mn-ea"/>
                <a:cs typeface="+mn-cs"/>
              </a:rPr>
              <a:t> Zhao &amp; Liang 2025</a:t>
            </a:r>
          </a:p>
        </p:txBody>
      </p:sp>
    </p:spTree>
    <p:extLst>
      <p:ext uri="{BB962C8B-B14F-4D97-AF65-F5344CB8AC3E}">
        <p14:creationId xmlns:p14="http://schemas.microsoft.com/office/powerpoint/2010/main" val="2819531840"/>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linds(horizontal)">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695400" y="1052736"/>
            <a:ext cx="1622560"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R</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496159"/>
            <a:ext cx="3960440"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lumMod val="90000"/>
                    <a:lumOff val="10000"/>
                  </a:srgbClr>
                </a:solidFill>
                <a:effectLst/>
                <a:uLnTx/>
                <a:uFillTx/>
                <a:latin typeface="Century Gothic"/>
                <a:ea typeface="+mn-ea"/>
                <a:cs typeface="+mn-cs"/>
              </a:rPr>
              <a:t>adiolabel</a:t>
            </a: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 Stability Challenges</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567193" y="3509163"/>
            <a:ext cx="2628189" cy="784830"/>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In vivo </a:t>
            </a:r>
            <a:r>
              <a:rPr kumimoji="0" lang="en-US" sz="900" b="0" i="0" u="none" strike="noStrike" kern="1200" cap="none" spc="0" normalizeH="0" baseline="0" noProof="0" dirty="0" err="1">
                <a:ln>
                  <a:noFill/>
                </a:ln>
                <a:solidFill>
                  <a:srgbClr val="FFFFFF"/>
                </a:solidFill>
                <a:effectLst/>
                <a:uLnTx/>
                <a:uFillTx/>
                <a:latin typeface="Calibri"/>
                <a:ea typeface="+mn-ea"/>
                <a:cs typeface="+mn-cs"/>
              </a:rPr>
              <a:t>dechelation</a:t>
            </a:r>
            <a:r>
              <a:rPr kumimoji="0" lang="en-US" sz="900" b="0" i="0" u="none" strike="noStrike" kern="1200" cap="none" spc="0" normalizeH="0" baseline="0" noProof="0" dirty="0">
                <a:ln>
                  <a:noFill/>
                </a:ln>
                <a:solidFill>
                  <a:srgbClr val="FFFFFF"/>
                </a:solidFill>
                <a:effectLst/>
                <a:uLnTx/>
                <a:uFillTx/>
                <a:latin typeface="Calibri"/>
                <a:ea typeface="+mn-ea"/>
                <a:cs typeface="+mn-cs"/>
              </a:rPr>
              <a:t> (radiometals)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Dehalogenation (radioiodine, astatine)</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Radiolysis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Off-target toxicity</a:t>
            </a:r>
          </a:p>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0327" y="1617766"/>
            <a:ext cx="6187917" cy="4453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feld 6"/>
          <p:cNvSpPr txBox="1"/>
          <p:nvPr/>
        </p:nvSpPr>
        <p:spPr>
          <a:xfrm>
            <a:off x="9923318" y="6155778"/>
            <a:ext cx="1545680"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Calibri"/>
                <a:ea typeface="+mn-ea"/>
                <a:cs typeface="+mn-cs"/>
              </a:rPr>
              <a:t>Price &amp; </a:t>
            </a:r>
            <a:r>
              <a:rPr kumimoji="0" lang="de-DE" sz="1400" b="0" i="0" u="none" strike="noStrike" kern="1200" cap="none" spc="0" normalizeH="0" baseline="0" noProof="0" dirty="0" err="1">
                <a:ln>
                  <a:noFill/>
                </a:ln>
                <a:solidFill>
                  <a:srgbClr val="FFFFFF"/>
                </a:solidFill>
                <a:effectLst/>
                <a:uLnTx/>
                <a:uFillTx/>
                <a:latin typeface="Calibri"/>
                <a:ea typeface="+mn-ea"/>
                <a:cs typeface="+mn-cs"/>
              </a:rPr>
              <a:t>Orvig</a:t>
            </a:r>
            <a:r>
              <a:rPr kumimoji="0" lang="de-DE" sz="1400" b="0" i="0" u="none" strike="noStrike" kern="1200" cap="none" spc="0" normalizeH="0" baseline="0" noProof="0" dirty="0">
                <a:ln>
                  <a:noFill/>
                </a:ln>
                <a:solidFill>
                  <a:srgbClr val="FFFFFF"/>
                </a:solidFill>
                <a:effectLst/>
                <a:uLnTx/>
                <a:uFillTx/>
                <a:latin typeface="Calibri"/>
                <a:ea typeface="+mn-ea"/>
                <a:cs typeface="+mn-cs"/>
              </a:rPr>
              <a:t> 2014</a:t>
            </a:r>
          </a:p>
        </p:txBody>
      </p:sp>
      <p:sp>
        <p:nvSpPr>
          <p:cNvPr id="9" name="Textfeld 8"/>
          <p:cNvSpPr txBox="1"/>
          <p:nvPr/>
        </p:nvSpPr>
        <p:spPr>
          <a:xfrm>
            <a:off x="5110327" y="1024738"/>
            <a:ext cx="618791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FFFFFF"/>
                </a:solidFill>
                <a:effectLst/>
                <a:uLnTx/>
                <a:uFillTx/>
                <a:latin typeface="Calibri"/>
                <a:ea typeface="+mn-ea"/>
                <a:cs typeface="+mn-cs"/>
              </a:rPr>
              <a:t>Routes of </a:t>
            </a:r>
            <a:r>
              <a:rPr kumimoji="0" lang="en-US" sz="2800" b="1" i="0" u="sng" strike="noStrike" kern="1200" cap="none" spc="0" normalizeH="0" baseline="0" noProof="0" dirty="0" err="1">
                <a:ln>
                  <a:noFill/>
                </a:ln>
                <a:solidFill>
                  <a:srgbClr val="FFFFFF"/>
                </a:solidFill>
                <a:effectLst/>
                <a:uLnTx/>
                <a:uFillTx/>
                <a:latin typeface="Calibri"/>
                <a:ea typeface="+mn-ea"/>
                <a:cs typeface="+mn-cs"/>
              </a:rPr>
              <a:t>radiometal</a:t>
            </a:r>
            <a:r>
              <a:rPr kumimoji="0" lang="en-US" sz="2800" b="1" i="0" u="sng" strike="noStrike" kern="1200" cap="none" spc="0" normalizeH="0" baseline="0" noProof="0" dirty="0">
                <a:ln>
                  <a:noFill/>
                </a:ln>
                <a:solidFill>
                  <a:srgbClr val="FFFFFF"/>
                </a:solidFill>
                <a:effectLst/>
                <a:uLnTx/>
                <a:uFillTx/>
                <a:latin typeface="Calibri"/>
                <a:ea typeface="+mn-ea"/>
                <a:cs typeface="+mn-cs"/>
              </a:rPr>
              <a:t> ion loss </a:t>
            </a:r>
            <a:r>
              <a:rPr kumimoji="0" lang="en-US" sz="2800" b="1" i="1" u="sng" strike="noStrike" kern="1200" cap="none" spc="0" normalizeH="0" baseline="0" noProof="0" dirty="0">
                <a:ln>
                  <a:noFill/>
                </a:ln>
                <a:solidFill>
                  <a:srgbClr val="FFFFFF"/>
                </a:solidFill>
                <a:effectLst/>
                <a:uLnTx/>
                <a:uFillTx/>
                <a:latin typeface="Calibri"/>
                <a:ea typeface="+mn-ea"/>
                <a:cs typeface="+mn-cs"/>
              </a:rPr>
              <a:t>in vivo</a:t>
            </a:r>
            <a:endParaRPr kumimoji="0" lang="de-DE" sz="2800" b="1" i="1" u="sng" strike="noStrike" kern="1200" cap="none" spc="0" normalizeH="0" baseline="0" noProof="0" dirty="0">
              <a:ln>
                <a:noFill/>
              </a:ln>
              <a:solidFill>
                <a:srgbClr val="FFFFFF"/>
              </a:solidFill>
              <a:effectLst/>
              <a:uLnTx/>
              <a:uFillTx/>
              <a:latin typeface="Calibri"/>
              <a:ea typeface="+mn-ea"/>
              <a:cs typeface="+mn-cs"/>
            </a:endParaRPr>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416" y="4437113"/>
            <a:ext cx="2040482" cy="1611384"/>
          </a:xfrm>
          <a:prstGeom prst="rect">
            <a:avLst/>
          </a:prstGeom>
        </p:spPr>
      </p:pic>
      <p:sp>
        <p:nvSpPr>
          <p:cNvPr id="11" name="Pfeil nach rechts 10"/>
          <p:cNvSpPr/>
          <p:nvPr/>
        </p:nvSpPr>
        <p:spPr>
          <a:xfrm>
            <a:off x="3647728" y="4941168"/>
            <a:ext cx="792088" cy="501367"/>
          </a:xfrm>
          <a:prstGeom prst="rightArrow">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4" name="Gruppieren 3"/>
          <p:cNvGrpSpPr/>
          <p:nvPr/>
        </p:nvGrpSpPr>
        <p:grpSpPr>
          <a:xfrm>
            <a:off x="1622138" y="4725144"/>
            <a:ext cx="1539880" cy="717964"/>
            <a:chOff x="1622138" y="4725144"/>
            <a:chExt cx="1539880" cy="717964"/>
          </a:xfrm>
        </p:grpSpPr>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32155" t="73494" r="57165" b="11804"/>
            <a:stretch/>
          </p:blipFill>
          <p:spPr>
            <a:xfrm>
              <a:off x="2654217" y="4966118"/>
              <a:ext cx="507801" cy="476990"/>
            </a:xfrm>
            <a:prstGeom prst="rect">
              <a:avLst/>
            </a:prstGeom>
          </p:spPr>
        </p:pic>
        <p:pic>
          <p:nvPicPr>
            <p:cNvPr id="6" name="Grafik 5"/>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622138" y="4725144"/>
              <a:ext cx="1055440" cy="389082"/>
            </a:xfrm>
            <a:prstGeom prst="rect">
              <a:avLst/>
            </a:prstGeom>
          </p:spPr>
        </p:pic>
      </p:grpSp>
    </p:spTree>
    <p:extLst>
      <p:ext uri="{BB962C8B-B14F-4D97-AF65-F5344CB8AC3E}">
        <p14:creationId xmlns:p14="http://schemas.microsoft.com/office/powerpoint/2010/main" val="1387484608"/>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3" presetClass="entr" presetSubtype="1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linds(horizontal)">
                                      <p:cBhvr>
                                        <p:cTn id="23" dur="500"/>
                                        <p:tgtEl>
                                          <p:spTgt spid="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055440" y="1046082"/>
            <a:ext cx="1552028"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P</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retargeting in Therapy</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646331"/>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Higher therapeutic index</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Potential for α-emitters</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Still under clinical development</a:t>
            </a:r>
          </a:p>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3" name="Textfeld 2"/>
          <p:cNvSpPr txBox="1"/>
          <p:nvPr/>
        </p:nvSpPr>
        <p:spPr>
          <a:xfrm>
            <a:off x="5003001" y="807238"/>
            <a:ext cx="6328118"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srgbClr val="FFFFFF"/>
                </a:solidFill>
                <a:effectLst/>
                <a:uLnTx/>
                <a:uFillTx/>
                <a:latin typeface="Calibri"/>
                <a:ea typeface="+mn-ea"/>
                <a:cs typeface="+mn-cs"/>
              </a:rPr>
              <a:t>Pretargeted</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0" noProof="0" dirty="0" err="1">
                <a:ln>
                  <a:noFill/>
                </a:ln>
                <a:solidFill>
                  <a:srgbClr val="FFFFFF"/>
                </a:solidFill>
                <a:effectLst/>
                <a:uLnTx/>
                <a:uFillTx/>
                <a:latin typeface="Calibri"/>
                <a:ea typeface="+mn-ea"/>
                <a:cs typeface="+mn-cs"/>
              </a:rPr>
              <a:t>radioimmunotherapy</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0" noProof="0" dirty="0" err="1">
                <a:ln>
                  <a:noFill/>
                </a:ln>
                <a:solidFill>
                  <a:srgbClr val="FFFFFF"/>
                </a:solidFill>
                <a:effectLst/>
                <a:uLnTx/>
                <a:uFillTx/>
                <a:latin typeface="Calibri"/>
                <a:ea typeface="+mn-ea"/>
                <a:cs typeface="+mn-cs"/>
              </a:rPr>
              <a:t>of</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0" noProof="0" dirty="0" err="1">
                <a:ln>
                  <a:noFill/>
                </a:ln>
                <a:solidFill>
                  <a:srgbClr val="FFFFFF"/>
                </a:solidFill>
                <a:effectLst/>
                <a:uLnTx/>
                <a:uFillTx/>
                <a:latin typeface="Calibri"/>
                <a:ea typeface="+mn-ea"/>
                <a:cs typeface="+mn-cs"/>
              </a:rPr>
              <a:t>pancreatic</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0" noProof="0" dirty="0" err="1">
                <a:ln>
                  <a:noFill/>
                </a:ln>
                <a:solidFill>
                  <a:srgbClr val="FFFFFF"/>
                </a:solidFill>
                <a:effectLst/>
                <a:uLnTx/>
                <a:uFillTx/>
                <a:latin typeface="Calibri"/>
                <a:ea typeface="+mn-ea"/>
                <a:cs typeface="+mn-cs"/>
              </a:rPr>
              <a:t>cancer</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0" noProof="0" dirty="0" err="1">
                <a:ln>
                  <a:noFill/>
                </a:ln>
                <a:solidFill>
                  <a:srgbClr val="FFFFFF"/>
                </a:solidFill>
                <a:effectLst/>
                <a:uLnTx/>
                <a:uFillTx/>
                <a:latin typeface="Calibri"/>
                <a:ea typeface="+mn-ea"/>
                <a:cs typeface="+mn-cs"/>
              </a:rPr>
              <a:t>with</a:t>
            </a:r>
            <a:r>
              <a:rPr kumimoji="0" lang="de-DE" sz="2400" b="1" i="0" u="none" strike="noStrike" kern="1200" cap="none" spc="0" normalizeH="0" baseline="0" noProof="0" dirty="0">
                <a:ln>
                  <a:noFill/>
                </a:ln>
                <a:solidFill>
                  <a:srgbClr val="FFFFFF"/>
                </a:solidFill>
                <a:effectLst/>
                <a:uLnTx/>
                <a:uFillTx/>
                <a:latin typeface="Calibri"/>
                <a:ea typeface="+mn-ea"/>
                <a:cs typeface="+mn-cs"/>
              </a:rPr>
              <a:t> [</a:t>
            </a:r>
            <a:r>
              <a:rPr kumimoji="0" lang="de-DE" sz="2400" b="1" i="0" u="none" strike="noStrike" kern="1200" cap="none" spc="0" normalizeH="0" baseline="30000" noProof="0" dirty="0">
                <a:ln>
                  <a:noFill/>
                </a:ln>
                <a:solidFill>
                  <a:srgbClr val="FFFFFF"/>
                </a:solidFill>
                <a:effectLst/>
                <a:uLnTx/>
                <a:uFillTx/>
                <a:latin typeface="Calibri"/>
                <a:ea typeface="+mn-ea"/>
                <a:cs typeface="+mn-cs"/>
              </a:rPr>
              <a:t>177</a:t>
            </a:r>
            <a:r>
              <a:rPr kumimoji="0" lang="de-DE" sz="2400" b="1" i="0" u="none" strike="noStrike" kern="1200" cap="none" spc="0" normalizeH="0" baseline="0" noProof="0" dirty="0">
                <a:ln>
                  <a:noFill/>
                </a:ln>
                <a:solidFill>
                  <a:srgbClr val="FFFFFF"/>
                </a:solidFill>
                <a:effectLst/>
                <a:uLnTx/>
                <a:uFillTx/>
                <a:latin typeface="Calibri"/>
                <a:ea typeface="+mn-ea"/>
                <a:cs typeface="+mn-cs"/>
              </a:rPr>
              <a:t>Lu]Lu-DOTA-PEG</a:t>
            </a:r>
            <a:r>
              <a:rPr kumimoji="0" lang="de-DE" sz="2400" b="1" i="0" u="none" strike="noStrike" kern="1200" cap="none" spc="0" normalizeH="0" baseline="-25000" noProof="0" dirty="0">
                <a:ln>
                  <a:noFill/>
                </a:ln>
                <a:solidFill>
                  <a:srgbClr val="FFFFFF"/>
                </a:solidFill>
                <a:effectLst/>
                <a:uLnTx/>
                <a:uFillTx/>
                <a:latin typeface="Calibri"/>
                <a:ea typeface="+mn-ea"/>
                <a:cs typeface="+mn-cs"/>
              </a:rPr>
              <a:t>7</a:t>
            </a:r>
            <a:r>
              <a:rPr kumimoji="0" lang="de-DE" sz="2400" b="1" i="0" u="none" strike="noStrike" kern="1200" cap="none" spc="0" normalizeH="0" baseline="0" noProof="0" dirty="0">
                <a:ln>
                  <a:noFill/>
                </a:ln>
                <a:solidFill>
                  <a:srgbClr val="FFFFFF"/>
                </a:solidFill>
                <a:effectLst/>
                <a:uLnTx/>
                <a:uFillTx/>
                <a:latin typeface="Calibri"/>
                <a:ea typeface="+mn-ea"/>
                <a:cs typeface="+mn-cs"/>
              </a:rPr>
              <a:t>-Tz</a:t>
            </a:r>
          </a:p>
        </p:txBody>
      </p:sp>
      <p:sp>
        <p:nvSpPr>
          <p:cNvPr id="10" name="Textfeld 9"/>
          <p:cNvSpPr txBox="1"/>
          <p:nvPr/>
        </p:nvSpPr>
        <p:spPr>
          <a:xfrm>
            <a:off x="9687420" y="6155778"/>
            <a:ext cx="1781578"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Calibri"/>
                <a:ea typeface="+mn-ea"/>
                <a:cs typeface="+mn-cs"/>
              </a:rPr>
              <a:t>Houghton </a:t>
            </a:r>
            <a:r>
              <a:rPr kumimoji="0" lang="de-DE" sz="1400" b="0" i="1" u="none" strike="noStrike" kern="1200" cap="none" spc="0" normalizeH="0" baseline="0" noProof="0" dirty="0">
                <a:ln>
                  <a:noFill/>
                </a:ln>
                <a:solidFill>
                  <a:srgbClr val="FFFFFF"/>
                </a:solidFill>
                <a:effectLst/>
                <a:uLnTx/>
                <a:uFillTx/>
                <a:latin typeface="Calibri"/>
                <a:ea typeface="+mn-ea"/>
                <a:cs typeface="+mn-cs"/>
              </a:rPr>
              <a:t>et al.</a:t>
            </a:r>
            <a:r>
              <a:rPr kumimoji="0" lang="de-DE" sz="1400" b="0" i="0" u="none" strike="noStrike" kern="1200" cap="none" spc="0" normalizeH="0" baseline="0" noProof="0" dirty="0">
                <a:ln>
                  <a:noFill/>
                </a:ln>
                <a:solidFill>
                  <a:srgbClr val="FFFFFF"/>
                </a:solidFill>
                <a:effectLst/>
                <a:uLnTx/>
                <a:uFillTx/>
                <a:latin typeface="Calibri"/>
                <a:ea typeface="+mn-ea"/>
                <a:cs typeface="+mn-cs"/>
              </a:rPr>
              <a:t> 2017</a:t>
            </a:r>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b="43875"/>
          <a:stretch/>
        </p:blipFill>
        <p:spPr>
          <a:xfrm>
            <a:off x="5079302" y="1690813"/>
            <a:ext cx="6192688" cy="3106339"/>
          </a:xfrm>
          <a:prstGeom prst="rect">
            <a:avLst/>
          </a:prstGeom>
          <a:ln w="38100">
            <a:solidFill>
              <a:srgbClr val="000000"/>
            </a:solidFill>
          </a:ln>
        </p:spPr>
      </p:pic>
      <p:grpSp>
        <p:nvGrpSpPr>
          <p:cNvPr id="4" name="Gruppieren 3"/>
          <p:cNvGrpSpPr/>
          <p:nvPr/>
        </p:nvGrpSpPr>
        <p:grpSpPr>
          <a:xfrm>
            <a:off x="7478004" y="4559920"/>
            <a:ext cx="2664296" cy="1461368"/>
            <a:chOff x="7478004" y="4559920"/>
            <a:chExt cx="2664296" cy="1461368"/>
          </a:xfrm>
        </p:grpSpPr>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t="63899" r="45286" b="9891"/>
            <a:stretch/>
          </p:blipFill>
          <p:spPr>
            <a:xfrm>
              <a:off x="7478004" y="4880599"/>
              <a:ext cx="2664296" cy="1140689"/>
            </a:xfrm>
            <a:prstGeom prst="rect">
              <a:avLst/>
            </a:prstGeom>
            <a:ln w="31750">
              <a:solidFill>
                <a:schemeClr val="bg2"/>
              </a:solidFill>
            </a:ln>
          </p:spPr>
        </p:pic>
        <p:sp>
          <p:nvSpPr>
            <p:cNvPr id="7" name="Rechteck 6"/>
            <p:cNvSpPr/>
            <p:nvPr/>
          </p:nvSpPr>
          <p:spPr>
            <a:xfrm>
              <a:off x="8252090" y="4559920"/>
              <a:ext cx="1116124" cy="165224"/>
            </a:xfrm>
            <a:prstGeom prst="rect">
              <a:avLst/>
            </a:prstGeom>
            <a:no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2" name="Gerade Verbindung 11"/>
            <p:cNvCxnSpPr>
              <a:stCxn id="8" idx="0"/>
              <a:endCxn id="7" idx="2"/>
            </p:cNvCxnSpPr>
            <p:nvPr/>
          </p:nvCxnSpPr>
          <p:spPr>
            <a:xfrm flipV="1">
              <a:off x="8810152" y="4725144"/>
              <a:ext cx="0" cy="155455"/>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933179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linds(horizont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01FD9-F115-495A-B936-F4CE41BDE1DA}"/>
              </a:ext>
            </a:extLst>
          </p:cNvPr>
          <p:cNvSpPr/>
          <p:nvPr/>
        </p:nvSpPr>
        <p:spPr>
          <a:xfrm>
            <a:off x="1055440" y="1046082"/>
            <a:ext cx="1552028" cy="3269485"/>
          </a:xfrm>
          <a:prstGeom prst="rect">
            <a:avLst/>
          </a:prstGeom>
        </p:spPr>
        <p:txBody>
          <a:bodyPr wrap="none"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0646" b="0" i="0" u="none" strike="noStrike" kern="1200" cap="none" spc="0" normalizeH="0" baseline="0" noProof="0" dirty="0">
                <a:ln>
                  <a:noFill/>
                </a:ln>
                <a:solidFill>
                  <a:srgbClr val="FF2D5E"/>
                </a:solidFill>
                <a:effectLst/>
                <a:uLnTx/>
                <a:uFillTx/>
                <a:latin typeface="Designball-Communication-01" pitchFamily="2" charset="0"/>
                <a:ea typeface="Open Sans" panose="020B0606030504020204" pitchFamily="34" charset="0"/>
                <a:cs typeface="Open Sans" panose="020B0606030504020204" pitchFamily="34" charset="0"/>
              </a:rPr>
              <a:t>P</a:t>
            </a:r>
          </a:p>
        </p:txBody>
      </p:sp>
      <p:sp>
        <p:nvSpPr>
          <p:cNvPr id="28" name="TextBox 27">
            <a:extLst>
              <a:ext uri="{FF2B5EF4-FFF2-40B4-BE49-F238E27FC236}">
                <a16:creationId xmlns:a16="http://schemas.microsoft.com/office/drawing/2014/main" id="{1AB31412-8D9A-44D8-B44B-7087DBD8A13E}"/>
              </a:ext>
            </a:extLst>
          </p:cNvPr>
          <p:cNvSpPr txBox="1"/>
          <p:nvPr/>
        </p:nvSpPr>
        <p:spPr>
          <a:xfrm>
            <a:off x="1415480" y="2680825"/>
            <a:ext cx="3960440" cy="461665"/>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0000"/>
                    <a:lumOff val="10000"/>
                  </a:srgbClr>
                </a:solidFill>
                <a:effectLst/>
                <a:uLnTx/>
                <a:uFillTx/>
                <a:latin typeface="Century Gothic"/>
                <a:ea typeface="+mn-ea"/>
                <a:cs typeface="+mn-cs"/>
              </a:rPr>
              <a:t>retargeting Concept</a:t>
            </a:r>
          </a:p>
        </p:txBody>
      </p:sp>
      <p:sp>
        <p:nvSpPr>
          <p:cNvPr id="29" name="TextBox 28">
            <a:extLst>
              <a:ext uri="{FF2B5EF4-FFF2-40B4-BE49-F238E27FC236}">
                <a16:creationId xmlns:a16="http://schemas.microsoft.com/office/drawing/2014/main" id="{3188722B-02F4-410E-B0F8-DD507FFFA733}"/>
              </a:ext>
            </a:extLst>
          </p:cNvPr>
          <p:cNvSpPr txBox="1"/>
          <p:nvPr/>
        </p:nvSpPr>
        <p:spPr>
          <a:xfrm>
            <a:off x="1631504" y="3547067"/>
            <a:ext cx="2628189" cy="784830"/>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Step 1: Inject targeting vector</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Step 2: Clearance from background</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Step 3: Inject radiolabeled small molecule</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Click reaction at target site</a:t>
            </a:r>
          </a:p>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1" name="Grafik 7">
            <a:extLst>
              <a:ext uri="{FF2B5EF4-FFF2-40B4-BE49-F238E27FC236}">
                <a16:creationId xmlns:a16="http://schemas.microsoft.com/office/drawing/2014/main" id="{086C65B1-CCEA-47BB-967E-23EF8D536D6D}"/>
              </a:ext>
            </a:extLst>
          </p:cNvPr>
          <p:cNvPicPr>
            <a:picLocks noChangeAspect="1"/>
          </p:cNvPicPr>
          <p:nvPr/>
        </p:nvPicPr>
        <p:blipFill>
          <a:blip r:embed="rId2">
            <a:lum bright="100000" contrast="-86000"/>
          </a:blip>
          <a:stretch/>
        </p:blipFill>
        <p:spPr bwMode="auto">
          <a:xfrm rot="5400000">
            <a:off x="11244740" y="3168775"/>
            <a:ext cx="1086153" cy="316762"/>
          </a:xfrm>
          <a:prstGeom prst="rect">
            <a:avLst/>
          </a:prstGeom>
          <a:noFill/>
        </p:spPr>
      </p:pic>
      <p:sp>
        <p:nvSpPr>
          <p:cNvPr id="7" name="Textfeld 6"/>
          <p:cNvSpPr txBox="1"/>
          <p:nvPr/>
        </p:nvSpPr>
        <p:spPr>
          <a:xfrm>
            <a:off x="9687420" y="6155778"/>
            <a:ext cx="1781578"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Calibri"/>
                <a:ea typeface="+mn-ea"/>
                <a:cs typeface="+mn-cs"/>
              </a:rPr>
              <a:t>Verhoeven </a:t>
            </a:r>
            <a:r>
              <a:rPr kumimoji="0" lang="de-DE" sz="1400" b="0" i="1" u="none" strike="noStrike" kern="1200" cap="none" spc="0" normalizeH="0" baseline="0" noProof="0" dirty="0">
                <a:ln>
                  <a:noFill/>
                </a:ln>
                <a:solidFill>
                  <a:srgbClr val="FFFFFF"/>
                </a:solidFill>
                <a:effectLst/>
                <a:uLnTx/>
                <a:uFillTx/>
                <a:latin typeface="Calibri"/>
                <a:ea typeface="+mn-ea"/>
                <a:cs typeface="+mn-cs"/>
              </a:rPr>
              <a:t>et al.</a:t>
            </a:r>
            <a:r>
              <a:rPr kumimoji="0" lang="de-DE" sz="1400" b="0" i="0" u="none" strike="noStrike" kern="1200" cap="none" spc="0" normalizeH="0" baseline="0" noProof="0" dirty="0">
                <a:ln>
                  <a:noFill/>
                </a:ln>
                <a:solidFill>
                  <a:srgbClr val="FFFFFF"/>
                </a:solidFill>
                <a:effectLst/>
                <a:uLnTx/>
                <a:uFillTx/>
                <a:latin typeface="Calibri"/>
                <a:ea typeface="+mn-ea"/>
                <a:cs typeface="+mn-cs"/>
              </a:rPr>
              <a:t> 2019</a:t>
            </a:r>
          </a:p>
        </p:txBody>
      </p:sp>
      <p:sp>
        <p:nvSpPr>
          <p:cNvPr id="4" name="Textfeld 3"/>
          <p:cNvSpPr txBox="1"/>
          <p:nvPr/>
        </p:nvSpPr>
        <p:spPr>
          <a:xfrm>
            <a:off x="4806206" y="1537628"/>
            <a:ext cx="647437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800" b="1" i="0" u="sng" strike="noStrike" kern="1200" cap="none" spc="0" normalizeH="0" baseline="0" noProof="0" dirty="0">
                <a:ln>
                  <a:noFill/>
                </a:ln>
                <a:solidFill>
                  <a:srgbClr val="FFFFFF"/>
                </a:solidFill>
                <a:effectLst/>
                <a:uLnTx/>
                <a:uFillTx/>
                <a:latin typeface="Calibri"/>
                <a:ea typeface="+mn-ea"/>
                <a:cs typeface="+mn-cs"/>
              </a:rPr>
              <a:t>Common </a:t>
            </a:r>
            <a:r>
              <a:rPr kumimoji="0" lang="de-DE" sz="2800" b="1" i="0" u="sng" strike="noStrike" kern="1200" cap="none" spc="0" normalizeH="0" baseline="0" noProof="0" dirty="0" err="1">
                <a:ln>
                  <a:noFill/>
                </a:ln>
                <a:solidFill>
                  <a:srgbClr val="FFFFFF"/>
                </a:solidFill>
                <a:effectLst/>
                <a:uLnTx/>
                <a:uFillTx/>
                <a:latin typeface="Calibri"/>
                <a:ea typeface="+mn-ea"/>
                <a:cs typeface="+mn-cs"/>
              </a:rPr>
              <a:t>pretargeting</a:t>
            </a:r>
            <a:r>
              <a:rPr kumimoji="0" lang="de-DE" sz="2800" b="1" i="0" u="sng" strike="noStrike" kern="1200" cap="none" spc="0" normalizeH="0" baseline="0" noProof="0" dirty="0">
                <a:ln>
                  <a:noFill/>
                </a:ln>
                <a:solidFill>
                  <a:srgbClr val="FFFFFF"/>
                </a:solidFill>
                <a:effectLst/>
                <a:uLnTx/>
                <a:uFillTx/>
                <a:latin typeface="Calibri"/>
                <a:ea typeface="+mn-ea"/>
                <a:cs typeface="+mn-cs"/>
              </a:rPr>
              <a:t> </a:t>
            </a:r>
            <a:r>
              <a:rPr kumimoji="0" lang="de-DE" sz="2800" b="1" i="0" u="sng" strike="noStrike" kern="1200" cap="none" spc="0" normalizeH="0" baseline="0" noProof="0" dirty="0" err="1">
                <a:ln>
                  <a:noFill/>
                </a:ln>
                <a:solidFill>
                  <a:srgbClr val="FFFFFF"/>
                </a:solidFill>
                <a:effectLst/>
                <a:uLnTx/>
                <a:uFillTx/>
                <a:latin typeface="Calibri"/>
                <a:ea typeface="+mn-ea"/>
                <a:cs typeface="+mn-cs"/>
              </a:rPr>
              <a:t>strategies</a:t>
            </a:r>
            <a:endParaRPr kumimoji="0" lang="de-DE" sz="2800" b="1" i="0" u="sng" strike="noStrike" kern="1200" cap="none" spc="0" normalizeH="0" baseline="0" noProof="0" dirty="0">
              <a:ln>
                <a:noFill/>
              </a:ln>
              <a:solidFill>
                <a:srgbClr val="FFFFFF"/>
              </a:solidFill>
              <a:effectLst/>
              <a:uLnTx/>
              <a:uFillTx/>
              <a:latin typeface="Calibri"/>
              <a:ea typeface="+mn-ea"/>
              <a:cs typeface="+mn-cs"/>
            </a:endParaRPr>
          </a:p>
        </p:txBody>
      </p:sp>
      <p:grpSp>
        <p:nvGrpSpPr>
          <p:cNvPr id="6" name="Gruppieren 5"/>
          <p:cNvGrpSpPr/>
          <p:nvPr/>
        </p:nvGrpSpPr>
        <p:grpSpPr>
          <a:xfrm>
            <a:off x="4806206" y="2204864"/>
            <a:ext cx="6442620" cy="3803650"/>
            <a:chOff x="-2866900" y="3284984"/>
            <a:chExt cx="6442620" cy="3803650"/>
          </a:xfrm>
        </p:grpSpPr>
        <p:sp>
          <p:nvSpPr>
            <p:cNvPr id="5" name="Rechteck 4"/>
            <p:cNvSpPr/>
            <p:nvPr/>
          </p:nvSpPr>
          <p:spPr>
            <a:xfrm>
              <a:off x="-2858392" y="3284984"/>
              <a:ext cx="6434112" cy="37990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5395" t="53724" r="1299" b="838"/>
            <a:stretch/>
          </p:blipFill>
          <p:spPr>
            <a:xfrm>
              <a:off x="-2866900" y="3284984"/>
              <a:ext cx="6395986" cy="3803650"/>
            </a:xfrm>
            <a:prstGeom prst="rect">
              <a:avLst/>
            </a:prstGeom>
          </p:spPr>
        </p:pic>
      </p:grpSp>
    </p:spTree>
    <p:extLst>
      <p:ext uri="{BB962C8B-B14F-4D97-AF65-F5344CB8AC3E}">
        <p14:creationId xmlns:p14="http://schemas.microsoft.com/office/powerpoint/2010/main" val="283638858"/>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theme/theme1.xml><?xml version="1.0" encoding="utf-8"?>
<a:theme xmlns:a="http://schemas.openxmlformats.org/drawingml/2006/main" name="13_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Massive X new Blue color">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yout of version 4.5">
  <a:themeElements>
    <a:clrScheme name="Custom 1">
      <a:dk1>
        <a:srgbClr val="172144"/>
      </a:dk1>
      <a:lt1>
        <a:srgbClr val="FFFFFF"/>
      </a:lt1>
      <a:dk2>
        <a:srgbClr val="172144"/>
      </a:dk2>
      <a:lt2>
        <a:srgbClr val="FFFFFF"/>
      </a:lt2>
      <a:accent1>
        <a:srgbClr val="FF2D5E"/>
      </a:accent1>
      <a:accent2>
        <a:srgbClr val="0D0884"/>
      </a:accent2>
      <a:accent3>
        <a:srgbClr val="FCB736"/>
      </a:accent3>
      <a:accent4>
        <a:srgbClr val="FC7033"/>
      </a:accent4>
      <a:accent5>
        <a:srgbClr val="3853F4"/>
      </a:accent5>
      <a:accent6>
        <a:srgbClr val="FF4D9E"/>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Benutzerdefiniert 282">
      <a:dk1>
        <a:sysClr val="windowText" lastClr="000000"/>
      </a:dk1>
      <a:lt1>
        <a:sysClr val="window" lastClr="FFFFFF"/>
      </a:lt1>
      <a:dk2>
        <a:srgbClr val="AF82B9"/>
      </a:dk2>
      <a:lt2>
        <a:srgbClr val="EBEBEB"/>
      </a:lt2>
      <a:accent1>
        <a:srgbClr val="023D6B"/>
      </a:accent1>
      <a:accent2>
        <a:srgbClr val="ADBDE3"/>
      </a:accent2>
      <a:accent3>
        <a:srgbClr val="B9D25F"/>
      </a:accent3>
      <a:accent4>
        <a:srgbClr val="FAEB5A"/>
      </a:accent4>
      <a:accent5>
        <a:srgbClr val="FAB45A"/>
      </a:accent5>
      <a:accent6>
        <a:srgbClr val="EB5F73"/>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Benutzerdefiniert 282">
      <a:dk1>
        <a:sysClr val="windowText" lastClr="000000"/>
      </a:dk1>
      <a:lt1>
        <a:sysClr val="window" lastClr="FFFFFF"/>
      </a:lt1>
      <a:dk2>
        <a:srgbClr val="AF82B9"/>
      </a:dk2>
      <a:lt2>
        <a:srgbClr val="EBEBEB"/>
      </a:lt2>
      <a:accent1>
        <a:srgbClr val="023D6B"/>
      </a:accent1>
      <a:accent2>
        <a:srgbClr val="ADBDE3"/>
      </a:accent2>
      <a:accent3>
        <a:srgbClr val="B9D25F"/>
      </a:accent3>
      <a:accent4>
        <a:srgbClr val="FAEB5A"/>
      </a:accent4>
      <a:accent5>
        <a:srgbClr val="FAB45A"/>
      </a:accent5>
      <a:accent6>
        <a:srgbClr val="EB5F73"/>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ova">
    <a:dk1>
      <a:srgbClr val="172144"/>
    </a:dk1>
    <a:lt1>
      <a:srgbClr val="FFFFFF"/>
    </a:lt1>
    <a:dk2>
      <a:srgbClr val="4A86FF"/>
    </a:dk2>
    <a:lt2>
      <a:srgbClr val="4A86FF"/>
    </a:lt2>
    <a:accent1>
      <a:srgbClr val="4A86FF"/>
    </a:accent1>
    <a:accent2>
      <a:srgbClr val="4A86FF"/>
    </a:accent2>
    <a:accent3>
      <a:srgbClr val="4A86FF"/>
    </a:accent3>
    <a:accent4>
      <a:srgbClr val="4A86FF"/>
    </a:accent4>
    <a:accent5>
      <a:srgbClr val="4A86FF"/>
    </a:accent5>
    <a:accent6>
      <a:srgbClr val="4A86FF"/>
    </a:accent6>
    <a:hlink>
      <a:srgbClr val="2F8299"/>
    </a:hlink>
    <a:folHlink>
      <a:srgbClr val="8C8C8C"/>
    </a:folHlink>
  </a:clrScheme>
</a:themeOverride>
</file>

<file path=ppt/theme/themeOverride2.xml><?xml version="1.0" encoding="utf-8"?>
<a:themeOverride xmlns:a="http://schemas.openxmlformats.org/drawingml/2006/main">
  <a:clrScheme name="Nova">
    <a:dk1>
      <a:srgbClr val="172144"/>
    </a:dk1>
    <a:lt1>
      <a:srgbClr val="FFFFFF"/>
    </a:lt1>
    <a:dk2>
      <a:srgbClr val="8E08FF"/>
    </a:dk2>
    <a:lt2>
      <a:srgbClr val="4C91FD"/>
    </a:lt2>
    <a:accent1>
      <a:srgbClr val="329BDB"/>
    </a:accent1>
    <a:accent2>
      <a:srgbClr val="8BEEE6"/>
    </a:accent2>
    <a:accent3>
      <a:srgbClr val="3DEDFD"/>
    </a:accent3>
    <a:accent4>
      <a:srgbClr val="078FEF"/>
    </a:accent4>
    <a:accent5>
      <a:srgbClr val="4CE3B6"/>
    </a:accent5>
    <a:accent6>
      <a:srgbClr val="078BEB"/>
    </a:accent6>
    <a:hlink>
      <a:srgbClr val="2F8299"/>
    </a:hlink>
    <a:folHlink>
      <a:srgbClr val="8C8C8C"/>
    </a:folHlink>
  </a:clrScheme>
</a:themeOverride>
</file>

<file path=ppt/theme/themeOverride3.xml><?xml version="1.0" encoding="utf-8"?>
<a:themeOverride xmlns:a="http://schemas.openxmlformats.org/drawingml/2006/main">
  <a:clrScheme name="Nova">
    <a:dk1>
      <a:srgbClr val="172144"/>
    </a:dk1>
    <a:lt1>
      <a:srgbClr val="FFFFFF"/>
    </a:lt1>
    <a:dk2>
      <a:srgbClr val="8E08FF"/>
    </a:dk2>
    <a:lt2>
      <a:srgbClr val="4C91FD"/>
    </a:lt2>
    <a:accent1>
      <a:srgbClr val="329BDB"/>
    </a:accent1>
    <a:accent2>
      <a:srgbClr val="8BEEE6"/>
    </a:accent2>
    <a:accent3>
      <a:srgbClr val="3DEDFD"/>
    </a:accent3>
    <a:accent4>
      <a:srgbClr val="078FEF"/>
    </a:accent4>
    <a:accent5>
      <a:srgbClr val="4CE3B6"/>
    </a:accent5>
    <a:accent6>
      <a:srgbClr val="078BEB"/>
    </a:accent6>
    <a:hlink>
      <a:srgbClr val="2F8299"/>
    </a:hlink>
    <a:folHlink>
      <a:srgbClr val="8C8C8C"/>
    </a:folHlink>
  </a:clrScheme>
</a:themeOverride>
</file>

<file path=ppt/theme/themeOverride4.xml><?xml version="1.0" encoding="utf-8"?>
<a:themeOverride xmlns:a="http://schemas.openxmlformats.org/drawingml/2006/main">
  <a:clrScheme name="Nova">
    <a:dk1>
      <a:srgbClr val="172144"/>
    </a:dk1>
    <a:lt1>
      <a:srgbClr val="FFFFFF"/>
    </a:lt1>
    <a:dk2>
      <a:srgbClr val="4A86FF"/>
    </a:dk2>
    <a:lt2>
      <a:srgbClr val="4A86FF"/>
    </a:lt2>
    <a:accent1>
      <a:srgbClr val="4A86FF"/>
    </a:accent1>
    <a:accent2>
      <a:srgbClr val="4A86FF"/>
    </a:accent2>
    <a:accent3>
      <a:srgbClr val="4A86FF"/>
    </a:accent3>
    <a:accent4>
      <a:srgbClr val="4A86FF"/>
    </a:accent4>
    <a:accent5>
      <a:srgbClr val="4A86FF"/>
    </a:accent5>
    <a:accent6>
      <a:srgbClr val="4A86FF"/>
    </a:accent6>
    <a:hlink>
      <a:srgbClr val="2F8299"/>
    </a:hlink>
    <a:folHlink>
      <a:srgbClr val="8C8C8C"/>
    </a:folHlink>
  </a:clrScheme>
</a:themeOverride>
</file>

<file path=docProps/app.xml><?xml version="1.0" encoding="utf-8"?>
<Properties xmlns="http://schemas.openxmlformats.org/officeDocument/2006/extended-properties" xmlns:vt="http://schemas.openxmlformats.org/officeDocument/2006/docPropsVTypes">
  <Template>Juelich_PowerPoint_A4</Template>
  <TotalTime>0</TotalTime>
  <Words>4796</Words>
  <Application>Microsoft Macintosh PowerPoint</Application>
  <PresentationFormat>Breitbild</PresentationFormat>
  <Paragraphs>886</Paragraphs>
  <Slides>55</Slides>
  <Notes>19</Notes>
  <HiddenSlides>18</HiddenSlides>
  <MMClips>0</MMClips>
  <ScaleCrop>false</ScaleCrop>
  <HeadingPairs>
    <vt:vector size="8" baseType="variant">
      <vt:variant>
        <vt:lpstr>Verwendete Schriftarten</vt:lpstr>
      </vt:variant>
      <vt:variant>
        <vt:i4>14</vt:i4>
      </vt:variant>
      <vt:variant>
        <vt:lpstr>Design</vt:lpstr>
      </vt:variant>
      <vt:variant>
        <vt:i4>5</vt:i4>
      </vt:variant>
      <vt:variant>
        <vt:lpstr>Eingebettete OLE-Server</vt:lpstr>
      </vt:variant>
      <vt:variant>
        <vt:i4>2</vt:i4>
      </vt:variant>
      <vt:variant>
        <vt:lpstr>Folientitel</vt:lpstr>
      </vt:variant>
      <vt:variant>
        <vt:i4>55</vt:i4>
      </vt:variant>
    </vt:vector>
  </HeadingPairs>
  <TitlesOfParts>
    <vt:vector size="76" baseType="lpstr">
      <vt:lpstr>Arial</vt:lpstr>
      <vt:lpstr>Calibri</vt:lpstr>
      <vt:lpstr>Calibri Light</vt:lpstr>
      <vt:lpstr>Cambria Math</vt:lpstr>
      <vt:lpstr>Century Gothic</vt:lpstr>
      <vt:lpstr>Designball-Communication-01</vt:lpstr>
      <vt:lpstr>Designball-Electronic-Device-01</vt:lpstr>
      <vt:lpstr>Designball-Social-01</vt:lpstr>
      <vt:lpstr>Open Sans</vt:lpstr>
      <vt:lpstr>Open Sans Bold</vt:lpstr>
      <vt:lpstr>Open Sans Extrabold</vt:lpstr>
      <vt:lpstr>Open Sans Light</vt:lpstr>
      <vt:lpstr>Symbol</vt:lpstr>
      <vt:lpstr>Wingdings</vt:lpstr>
      <vt:lpstr>13_Office Theme</vt:lpstr>
      <vt:lpstr>9_Office Theme</vt:lpstr>
      <vt:lpstr>6_Office Theme</vt:lpstr>
      <vt:lpstr>Layout of version 4.5</vt:lpstr>
      <vt:lpstr>Office Theme</vt:lpstr>
      <vt:lpstr>CS ChemDraw 64-bit Drawing</vt:lpstr>
      <vt:lpstr>CS ChemDraw Drawing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der präsentation</dc:title>
  <dc:creator>Johannes Zischler</dc:creator>
  <cp:lastModifiedBy>Neumaier, Bernd</cp:lastModifiedBy>
  <cp:revision>878</cp:revision>
  <dcterms:created xsi:type="dcterms:W3CDTF">2018-03-09T10:15:07Z</dcterms:created>
  <dcterms:modified xsi:type="dcterms:W3CDTF">2026-09-04T14:37:06Z</dcterms:modified>
</cp:coreProperties>
</file>