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20"/>
  </p:notesMasterIdLst>
  <p:handoutMasterIdLst>
    <p:handoutMasterId r:id="rId21"/>
  </p:handoutMasterIdLst>
  <p:sldIdLst>
    <p:sldId id="756" r:id="rId2"/>
    <p:sldId id="1088" r:id="rId3"/>
    <p:sldId id="1085" r:id="rId4"/>
    <p:sldId id="855" r:id="rId5"/>
    <p:sldId id="1090" r:id="rId6"/>
    <p:sldId id="794" r:id="rId7"/>
    <p:sldId id="1089" r:id="rId8"/>
    <p:sldId id="856" r:id="rId9"/>
    <p:sldId id="852" r:id="rId10"/>
    <p:sldId id="795" r:id="rId11"/>
    <p:sldId id="1083" r:id="rId12"/>
    <p:sldId id="1075" r:id="rId13"/>
    <p:sldId id="1092" r:id="rId14"/>
    <p:sldId id="1074" r:id="rId15"/>
    <p:sldId id="1076" r:id="rId16"/>
    <p:sldId id="1087" r:id="rId17"/>
    <p:sldId id="315" r:id="rId18"/>
    <p:sldId id="1079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C2773A-9C4D-A9F4-DCC6-43083137204C}" name="Vollmers, Anne" initials="VA" userId="Vollmers, Anne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nan Natour" initials="HN" lastIdx="2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E42"/>
    <a:srgbClr val="00B050"/>
    <a:srgbClr val="023D6B"/>
    <a:srgbClr val="B9D25F"/>
    <a:srgbClr val="FAB45A"/>
    <a:srgbClr val="FAEB5A"/>
    <a:srgbClr val="FFFFFF"/>
    <a:srgbClr val="AF82B9"/>
    <a:srgbClr val="E6E6E6"/>
    <a:srgbClr val="F4B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99" autoAdjust="0"/>
    <p:restoredTop sz="94377" autoAdjust="0"/>
  </p:normalViewPr>
  <p:slideViewPr>
    <p:cSldViewPr showGuides="1">
      <p:cViewPr varScale="1">
        <p:scale>
          <a:sx n="74" d="100"/>
          <a:sy n="74" d="100"/>
        </p:scale>
        <p:origin x="208" y="48"/>
      </p:cViewPr>
      <p:guideLst>
        <p:guide orient="horz" pos="1026"/>
        <p:guide pos="234"/>
      </p:guideLst>
    </p:cSldViewPr>
  </p:slideViewPr>
  <p:outlineViewPr>
    <p:cViewPr>
      <p:scale>
        <a:sx n="33" d="100"/>
        <a:sy n="33" d="100"/>
      </p:scale>
      <p:origin x="0" y="-1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7" d="100"/>
          <a:sy n="87" d="100"/>
        </p:scale>
        <p:origin x="3840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E1389CC-567B-462D-9606-5A6D48725E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2223E6-8DEC-4459-8B52-D06E9BD3DA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9E86A-6679-4EC8-847C-9F954F45BF68}" type="datetimeFigureOut">
              <a:rPr lang="de-DE" smtClean="0"/>
              <a:t>06.09.2026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E09F90-192B-4C21-A710-7EFC4BA93B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7B6243-ABD9-472E-9641-6E7B2B863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8E8B7-5326-4A3E-8AE4-83D3CDA8A9F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5754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3C419-10E8-4216-A6CC-B7C8A23909AD}" type="datetimeFigureOut">
              <a:rPr lang="de-DE" smtClean="0"/>
              <a:t>06.09.2026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6CAD1-FD47-46B0-9C16-1B81F4E690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3254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1714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6286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data201618" TargetMode="External"/><Relationship Id="rId7" Type="http://schemas.openxmlformats.org/officeDocument/2006/relationships/hyperlink" Target="https://www.go-fair.org/fair-principles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forschungsdaten.info/fdm-allgemein/veroeffentlichen-und-archivieren/faire-daten" TargetMode="External"/><Relationship Id="rId5" Type="http://schemas.openxmlformats.org/officeDocument/2006/relationships/hyperlink" Target="https://www.umm.uni-heidelberg.de/medical-faculty-mannheim/biomedical-informatics/data-integration-center/data-competency-center/fair-data" TargetMode="External"/><Relationship Id="rId4" Type="http://schemas.openxmlformats.org/officeDocument/2006/relationships/hyperlink" Target="https://www.kuleuven.be/rdm/en/guidance/fair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6775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0232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Kurz möchte ich die Aktivitäten mit den afrikanischen Ländern erwähnen</a:t>
            </a:r>
          </a:p>
          <a:p>
            <a:r>
              <a:rPr lang="de-DE" dirty="0"/>
              <a:t>Wo FZJ und RWTH Aachen gemeinsam mit WASCAL West African Science Services </a:t>
            </a:r>
            <a:r>
              <a:rPr lang="de-DE" dirty="0" err="1"/>
              <a:t>Centre</a:t>
            </a:r>
            <a:r>
              <a:rPr lang="de-DE" dirty="0"/>
              <a:t> on Climate Change and </a:t>
            </a:r>
            <a:r>
              <a:rPr lang="de-DE" dirty="0" err="1"/>
              <a:t>Adapted</a:t>
            </a:r>
            <a:r>
              <a:rPr lang="de-DE" dirty="0"/>
              <a:t> Land </a:t>
            </a:r>
            <a:r>
              <a:rPr lang="de-DE" dirty="0" err="1"/>
              <a:t>use</a:t>
            </a:r>
            <a:endParaRPr lang="de-DE" dirty="0"/>
          </a:p>
          <a:p>
            <a:r>
              <a:rPr lang="de-DE" dirty="0"/>
              <a:t>Ein internationales Master Programm Energie und Grüner Wasserstoff</a:t>
            </a:r>
          </a:p>
        </p:txBody>
      </p:sp>
    </p:spTree>
    <p:extLst>
      <p:ext uri="{BB962C8B-B14F-4D97-AF65-F5344CB8AC3E}">
        <p14:creationId xmlns:p14="http://schemas.microsoft.com/office/powerpoint/2010/main" val="3635216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3B22D-1785-975B-5F53-CA88362CF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ED67E00-2F1D-DDB9-0DEC-61002FD21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4136A8C-E78B-8526-AB34-40BE928D3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7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>
          <a:extLst>
            <a:ext uri="{FF2B5EF4-FFF2-40B4-BE49-F238E27FC236}">
              <a16:creationId xmlns:a16="http://schemas.microsoft.com/office/drawing/2014/main" id="{EF2613AE-E160-3859-173D-335807126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8fc1bd382e_0_201:notes">
            <a:extLst>
              <a:ext uri="{FF2B5EF4-FFF2-40B4-BE49-F238E27FC236}">
                <a16:creationId xmlns:a16="http://schemas.microsoft.com/office/drawing/2014/main" id="{3A98182C-7256-A7B3-31FA-00588D4776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8fc1bd382e_0_201:notes">
            <a:extLst>
              <a:ext uri="{FF2B5EF4-FFF2-40B4-BE49-F238E27FC236}">
                <a16:creationId xmlns:a16="http://schemas.microsoft.com/office/drawing/2014/main" id="{35E8A92D-25DA-7502-F6A2-265FCE0039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The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pillars</a:t>
            </a:r>
            <a:r>
              <a:rPr lang="de-DE" dirty="0"/>
              <a:t> break down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follows</a:t>
            </a:r>
            <a:r>
              <a:rPr lang="de-DE" dirty="0"/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Hier </a:t>
            </a:r>
            <a:r>
              <a:rPr lang="en-US" noProof="0" dirty="0" err="1"/>
              <a:t>sind</a:t>
            </a:r>
            <a:r>
              <a:rPr lang="en-US" noProof="0" dirty="0"/>
              <a:t> 2 </a:t>
            </a:r>
            <a:r>
              <a:rPr lang="en-US" noProof="0" dirty="0" err="1"/>
              <a:t>Smartlabs</a:t>
            </a:r>
            <a:r>
              <a:rPr lang="en-US" noProof="0" dirty="0"/>
              <a:t>  </a:t>
            </a:r>
            <a:r>
              <a:rPr lang="en-US" noProof="0" dirty="0" err="1"/>
              <a:t>genant</a:t>
            </a:r>
            <a:r>
              <a:rPr lang="en-US" noProof="0" dirty="0"/>
              <a:t> </a:t>
            </a:r>
            <a:r>
              <a:rPr lang="en-US" noProof="0" dirty="0" err="1"/>
              <a:t>mit</a:t>
            </a:r>
            <a:r>
              <a:rPr lang="en-US" noProof="0" dirty="0"/>
              <a:t> 2 </a:t>
            </a:r>
            <a:r>
              <a:rPr lang="en-US" noProof="0" dirty="0" err="1"/>
              <a:t>verschiedenne</a:t>
            </a:r>
            <a:r>
              <a:rPr lang="en-US" noProof="0" dirty="0"/>
              <a:t> </a:t>
            </a:r>
            <a:r>
              <a:rPr lang="en-US" noProof="0" dirty="0" err="1"/>
              <a:t>Themen</a:t>
            </a:r>
            <a:r>
              <a:rPr lang="en-US" noProof="0" dirty="0"/>
              <a:t>  </a:t>
            </a:r>
            <a:r>
              <a:rPr lang="en-US" noProof="0" dirty="0" err="1"/>
              <a:t>Atmosphärenforschung</a:t>
            </a:r>
            <a:r>
              <a:rPr lang="en-US" noProof="0" dirty="0"/>
              <a:t> und </a:t>
            </a:r>
            <a:r>
              <a:rPr lang="en-US" noProof="0" dirty="0" err="1"/>
              <a:t>experimentelle</a:t>
            </a:r>
            <a:r>
              <a:rPr lang="en-US" noProof="0" dirty="0"/>
              <a:t> </a:t>
            </a:r>
            <a:r>
              <a:rPr lang="en-US" noProof="0" dirty="0" err="1"/>
              <a:t>Detektor</a:t>
            </a:r>
            <a:r>
              <a:rPr lang="en-US" noProof="0" dirty="0"/>
              <a:t> </a:t>
            </a:r>
            <a:r>
              <a:rPr lang="en-US" noProof="0" dirty="0" err="1"/>
              <a:t>technologie</a:t>
            </a:r>
            <a:endParaRPr lang="en-US" noProof="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lang="en-US" noProof="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Sie </a:t>
            </a:r>
            <a:r>
              <a:rPr lang="en-US" noProof="0" dirty="0" err="1"/>
              <a:t>ermöglichen</a:t>
            </a:r>
            <a:r>
              <a:rPr lang="en-US" noProof="0" dirty="0"/>
              <a:t> den </a:t>
            </a:r>
            <a:r>
              <a:rPr lang="en-US" noProof="0" dirty="0" err="1"/>
              <a:t>jungen</a:t>
            </a:r>
            <a:r>
              <a:rPr lang="en-US" noProof="0" dirty="0"/>
              <a:t> </a:t>
            </a:r>
            <a:r>
              <a:rPr lang="en-US" noProof="0" dirty="0" err="1"/>
              <a:t>Wissenschaftlerinnen</a:t>
            </a:r>
            <a:r>
              <a:rPr lang="en-US" noProof="0" dirty="0"/>
              <a:t> und </a:t>
            </a:r>
            <a:r>
              <a:rPr lang="en-US" noProof="0" dirty="0" err="1"/>
              <a:t>Wissenschaftlrn</a:t>
            </a:r>
            <a:r>
              <a:rPr lang="en-US" noProof="0" dirty="0"/>
              <a:t> </a:t>
            </a:r>
            <a:r>
              <a:rPr lang="en-US" noProof="0" dirty="0" err="1"/>
              <a:t>Erfahrung</a:t>
            </a:r>
            <a:r>
              <a:rPr lang="en-US" noProof="0" dirty="0"/>
              <a:t> in der </a:t>
            </a:r>
            <a:r>
              <a:rPr lang="en-US" noProof="0" dirty="0" err="1"/>
              <a:t>Forschung</a:t>
            </a:r>
            <a:r>
              <a:rPr lang="en-US" noProof="0" dirty="0"/>
              <a:t> in </a:t>
            </a:r>
            <a:r>
              <a:rPr lang="en-US" noProof="0" dirty="0" err="1"/>
              <a:t>ihrem</a:t>
            </a:r>
            <a:r>
              <a:rPr lang="en-US" noProof="0" dirty="0"/>
              <a:t> Land </a:t>
            </a:r>
            <a:r>
              <a:rPr lang="en-US" noProof="0" dirty="0" err="1"/>
              <a:t>zu</a:t>
            </a:r>
            <a:r>
              <a:rPr lang="en-US" noProof="0" dirty="0"/>
              <a:t> </a:t>
            </a:r>
            <a:r>
              <a:rPr lang="en-US" noProof="0" dirty="0" err="1"/>
              <a:t>sammeln</a:t>
            </a:r>
            <a:r>
              <a:rPr lang="en-US" noProof="0" dirty="0"/>
              <a:t>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 err="1"/>
              <a:t>Idealerweise</a:t>
            </a:r>
            <a:r>
              <a:rPr lang="en-US" noProof="0" dirty="0"/>
              <a:t> </a:t>
            </a:r>
            <a:r>
              <a:rPr lang="en-US" noProof="0" dirty="0" err="1"/>
              <a:t>haben</a:t>
            </a:r>
            <a:r>
              <a:rPr lang="en-US" noProof="0" dirty="0"/>
              <a:t>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vorher</a:t>
            </a:r>
            <a:r>
              <a:rPr lang="en-US" noProof="0" dirty="0"/>
              <a:t> in </a:t>
            </a:r>
            <a:r>
              <a:rPr lang="en-US" noProof="0" dirty="0" err="1"/>
              <a:t>Jülich</a:t>
            </a:r>
            <a:r>
              <a:rPr lang="en-US" noProof="0" dirty="0"/>
              <a:t> die </a:t>
            </a:r>
            <a:r>
              <a:rPr lang="en-US" noProof="0" dirty="0" err="1"/>
              <a:t>Apparatur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den Smart Lab </a:t>
            </a:r>
            <a:r>
              <a:rPr lang="en-US" noProof="0" dirty="0" err="1"/>
              <a:t>kennengelernt</a:t>
            </a:r>
            <a:r>
              <a:rPr lang="en-US" noProof="0" dirty="0"/>
              <a:t>, bevor es in die Heimat Uni </a:t>
            </a:r>
            <a:r>
              <a:rPr lang="en-US" noProof="0" dirty="0" err="1"/>
              <a:t>transferiert</a:t>
            </a:r>
            <a:r>
              <a:rPr lang="en-US" noProof="0" dirty="0"/>
              <a:t> </a:t>
            </a:r>
            <a:r>
              <a:rPr lang="en-US" noProof="0" dirty="0" err="1"/>
              <a:t>wird</a:t>
            </a:r>
            <a:r>
              <a:rPr lang="en-US" noProof="0" dirty="0"/>
              <a:t>, wo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darum</a:t>
            </a:r>
            <a:r>
              <a:rPr lang="en-US" noProof="0" dirty="0"/>
              <a:t> </a:t>
            </a:r>
            <a:r>
              <a:rPr lang="en-US" noProof="0" dirty="0" err="1"/>
              <a:t>z.B</a:t>
            </a:r>
            <a:r>
              <a:rPr lang="en-US" noProof="0" dirty="0"/>
              <a:t> </a:t>
            </a:r>
            <a:r>
              <a:rPr lang="en-US" noProof="0" dirty="0" err="1"/>
              <a:t>eine</a:t>
            </a:r>
            <a:r>
              <a:rPr lang="en-US" noProof="0" dirty="0"/>
              <a:t> </a:t>
            </a:r>
            <a:r>
              <a:rPr lang="en-US" noProof="0" dirty="0" err="1"/>
              <a:t>Forschungsaktivität</a:t>
            </a:r>
            <a:r>
              <a:rPr lang="en-US" noProof="0" dirty="0"/>
              <a:t> </a:t>
            </a:r>
            <a:r>
              <a:rPr lang="en-US" noProof="0" dirty="0" err="1"/>
              <a:t>aufbauen</a:t>
            </a:r>
            <a:r>
              <a:rPr lang="en-US" noProof="0" dirty="0"/>
              <a:t> </a:t>
            </a:r>
            <a:r>
              <a:rPr lang="en-US" noProof="0" dirty="0" err="1"/>
              <a:t>können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15592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>
          <a:extLst>
            <a:ext uri="{FF2B5EF4-FFF2-40B4-BE49-F238E27FC236}">
              <a16:creationId xmlns:a16="http://schemas.microsoft.com/office/drawing/2014/main" id="{DB8ED4AF-8672-E398-E9DA-0D877185D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8fc1bd382e_0_201:notes">
            <a:extLst>
              <a:ext uri="{FF2B5EF4-FFF2-40B4-BE49-F238E27FC236}">
                <a16:creationId xmlns:a16="http://schemas.microsoft.com/office/drawing/2014/main" id="{56729ACD-F4D0-C8F6-B42F-754A658D46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8fc1bd382e_0_201:notes">
            <a:extLst>
              <a:ext uri="{FF2B5EF4-FFF2-40B4-BE49-F238E27FC236}">
                <a16:creationId xmlns:a16="http://schemas.microsoft.com/office/drawing/2014/main" id="{D35BBDA1-D6CC-ED12-54A8-531DC32D27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The </a:t>
            </a:r>
            <a:r>
              <a:rPr lang="de-DE" dirty="0" err="1"/>
              <a:t>four</a:t>
            </a:r>
            <a:r>
              <a:rPr lang="de-DE" dirty="0"/>
              <a:t> </a:t>
            </a:r>
            <a:r>
              <a:rPr lang="de-DE" dirty="0" err="1"/>
              <a:t>core</a:t>
            </a:r>
            <a:r>
              <a:rPr lang="de-DE" dirty="0"/>
              <a:t> </a:t>
            </a:r>
            <a:r>
              <a:rPr lang="de-DE" dirty="0" err="1"/>
              <a:t>pillars</a:t>
            </a:r>
            <a:r>
              <a:rPr lang="de-DE" dirty="0"/>
              <a:t> break down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follows</a:t>
            </a:r>
            <a:r>
              <a:rPr lang="de-DE" dirty="0"/>
              <a:t>: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Hier </a:t>
            </a:r>
            <a:r>
              <a:rPr lang="en-US" noProof="0" dirty="0" err="1"/>
              <a:t>sind</a:t>
            </a:r>
            <a:r>
              <a:rPr lang="en-US" noProof="0" dirty="0"/>
              <a:t> 2 </a:t>
            </a:r>
            <a:r>
              <a:rPr lang="en-US" noProof="0" dirty="0" err="1"/>
              <a:t>Smartlabs</a:t>
            </a:r>
            <a:r>
              <a:rPr lang="en-US" noProof="0" dirty="0"/>
              <a:t>  </a:t>
            </a:r>
            <a:r>
              <a:rPr lang="en-US" noProof="0" dirty="0" err="1"/>
              <a:t>genant</a:t>
            </a:r>
            <a:r>
              <a:rPr lang="en-US" noProof="0" dirty="0"/>
              <a:t> </a:t>
            </a:r>
            <a:r>
              <a:rPr lang="en-US" noProof="0" dirty="0" err="1"/>
              <a:t>mit</a:t>
            </a:r>
            <a:r>
              <a:rPr lang="en-US" noProof="0" dirty="0"/>
              <a:t> 2 </a:t>
            </a:r>
            <a:r>
              <a:rPr lang="en-US" noProof="0" dirty="0" err="1"/>
              <a:t>verschiedenne</a:t>
            </a:r>
            <a:r>
              <a:rPr lang="en-US" noProof="0" dirty="0"/>
              <a:t> </a:t>
            </a:r>
            <a:r>
              <a:rPr lang="en-US" noProof="0" dirty="0" err="1"/>
              <a:t>Themen</a:t>
            </a:r>
            <a:r>
              <a:rPr lang="en-US" noProof="0" dirty="0"/>
              <a:t>  </a:t>
            </a:r>
            <a:r>
              <a:rPr lang="en-US" noProof="0" dirty="0" err="1"/>
              <a:t>Atmosphärenforschung</a:t>
            </a:r>
            <a:r>
              <a:rPr lang="en-US" noProof="0" dirty="0"/>
              <a:t> und </a:t>
            </a:r>
            <a:r>
              <a:rPr lang="en-US" noProof="0" dirty="0" err="1"/>
              <a:t>experimentelle</a:t>
            </a:r>
            <a:r>
              <a:rPr lang="en-US" noProof="0" dirty="0"/>
              <a:t> </a:t>
            </a:r>
            <a:r>
              <a:rPr lang="en-US" noProof="0" dirty="0" err="1"/>
              <a:t>Detektor</a:t>
            </a:r>
            <a:r>
              <a:rPr lang="en-US" noProof="0" dirty="0"/>
              <a:t> </a:t>
            </a:r>
            <a:r>
              <a:rPr lang="en-US" noProof="0" dirty="0" err="1"/>
              <a:t>technologie</a:t>
            </a:r>
            <a:endParaRPr lang="en-US" noProof="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lang="en-US" noProof="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Sie </a:t>
            </a:r>
            <a:r>
              <a:rPr lang="en-US" noProof="0" dirty="0" err="1"/>
              <a:t>ermöglichen</a:t>
            </a:r>
            <a:r>
              <a:rPr lang="en-US" noProof="0" dirty="0"/>
              <a:t> den </a:t>
            </a:r>
            <a:r>
              <a:rPr lang="en-US" noProof="0" dirty="0" err="1"/>
              <a:t>jungen</a:t>
            </a:r>
            <a:r>
              <a:rPr lang="en-US" noProof="0" dirty="0"/>
              <a:t> </a:t>
            </a:r>
            <a:r>
              <a:rPr lang="en-US" noProof="0" dirty="0" err="1"/>
              <a:t>Wissenschaftlerinnen</a:t>
            </a:r>
            <a:r>
              <a:rPr lang="en-US" noProof="0" dirty="0"/>
              <a:t> und </a:t>
            </a:r>
            <a:r>
              <a:rPr lang="en-US" noProof="0" dirty="0" err="1"/>
              <a:t>Wissenschaftlrn</a:t>
            </a:r>
            <a:r>
              <a:rPr lang="en-US" noProof="0" dirty="0"/>
              <a:t> </a:t>
            </a:r>
            <a:r>
              <a:rPr lang="en-US" noProof="0" dirty="0" err="1"/>
              <a:t>Erfahrung</a:t>
            </a:r>
            <a:r>
              <a:rPr lang="en-US" noProof="0" dirty="0"/>
              <a:t> in der </a:t>
            </a:r>
            <a:r>
              <a:rPr lang="en-US" noProof="0" dirty="0" err="1"/>
              <a:t>Forschung</a:t>
            </a:r>
            <a:r>
              <a:rPr lang="en-US" noProof="0" dirty="0"/>
              <a:t> in </a:t>
            </a:r>
            <a:r>
              <a:rPr lang="en-US" noProof="0" dirty="0" err="1"/>
              <a:t>ihrem</a:t>
            </a:r>
            <a:r>
              <a:rPr lang="en-US" noProof="0" dirty="0"/>
              <a:t> Land </a:t>
            </a:r>
            <a:r>
              <a:rPr lang="en-US" noProof="0" dirty="0" err="1"/>
              <a:t>zu</a:t>
            </a:r>
            <a:r>
              <a:rPr lang="en-US" noProof="0" dirty="0"/>
              <a:t> </a:t>
            </a:r>
            <a:r>
              <a:rPr lang="en-US" noProof="0" dirty="0" err="1"/>
              <a:t>sammeln</a:t>
            </a:r>
            <a:r>
              <a:rPr lang="en-US" noProof="0" dirty="0"/>
              <a:t>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 err="1"/>
              <a:t>Idealerweise</a:t>
            </a:r>
            <a:r>
              <a:rPr lang="en-US" noProof="0" dirty="0"/>
              <a:t> </a:t>
            </a:r>
            <a:r>
              <a:rPr lang="en-US" noProof="0" dirty="0" err="1"/>
              <a:t>haben</a:t>
            </a:r>
            <a:r>
              <a:rPr lang="en-US" noProof="0" dirty="0"/>
              <a:t>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vorher</a:t>
            </a:r>
            <a:r>
              <a:rPr lang="en-US" noProof="0" dirty="0"/>
              <a:t> in </a:t>
            </a:r>
            <a:r>
              <a:rPr lang="en-US" noProof="0" dirty="0" err="1"/>
              <a:t>Jülich</a:t>
            </a:r>
            <a:r>
              <a:rPr lang="en-US" noProof="0" dirty="0"/>
              <a:t> die </a:t>
            </a:r>
            <a:r>
              <a:rPr lang="en-US" noProof="0" dirty="0" err="1"/>
              <a:t>Apparatur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den Smart Lab </a:t>
            </a:r>
            <a:r>
              <a:rPr lang="en-US" noProof="0" dirty="0" err="1"/>
              <a:t>kennengelernt</a:t>
            </a:r>
            <a:r>
              <a:rPr lang="en-US" noProof="0" dirty="0"/>
              <a:t>, bevor es in die Heimat Uni </a:t>
            </a:r>
            <a:r>
              <a:rPr lang="en-US" noProof="0" dirty="0" err="1"/>
              <a:t>transferiert</a:t>
            </a:r>
            <a:r>
              <a:rPr lang="en-US" noProof="0" dirty="0"/>
              <a:t> </a:t>
            </a:r>
            <a:r>
              <a:rPr lang="en-US" noProof="0" dirty="0" err="1"/>
              <a:t>wird</a:t>
            </a:r>
            <a:r>
              <a:rPr lang="en-US" noProof="0" dirty="0"/>
              <a:t>, wo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darum</a:t>
            </a:r>
            <a:r>
              <a:rPr lang="en-US" noProof="0" dirty="0"/>
              <a:t> </a:t>
            </a:r>
            <a:r>
              <a:rPr lang="en-US" noProof="0" dirty="0" err="1"/>
              <a:t>z.B</a:t>
            </a:r>
            <a:r>
              <a:rPr lang="en-US" noProof="0" dirty="0"/>
              <a:t> </a:t>
            </a:r>
            <a:r>
              <a:rPr lang="en-US" noProof="0" dirty="0" err="1"/>
              <a:t>eine</a:t>
            </a:r>
            <a:r>
              <a:rPr lang="en-US" noProof="0" dirty="0"/>
              <a:t> </a:t>
            </a:r>
            <a:r>
              <a:rPr lang="en-US" noProof="0" dirty="0" err="1"/>
              <a:t>Forschungsaktivität</a:t>
            </a:r>
            <a:r>
              <a:rPr lang="en-US" noProof="0" dirty="0"/>
              <a:t> </a:t>
            </a:r>
            <a:r>
              <a:rPr lang="en-US" noProof="0" dirty="0" err="1"/>
              <a:t>aufbauen</a:t>
            </a:r>
            <a:r>
              <a:rPr lang="en-US" noProof="0" dirty="0"/>
              <a:t> </a:t>
            </a:r>
            <a:r>
              <a:rPr lang="en-US" noProof="0" dirty="0" err="1"/>
              <a:t>können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927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>
          <a:extLst>
            <a:ext uri="{FF2B5EF4-FFF2-40B4-BE49-F238E27FC236}">
              <a16:creationId xmlns:a16="http://schemas.microsoft.com/office/drawing/2014/main" id="{22E5C51E-37C7-D6D0-5BB0-C0DCC31C6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8fc1bd382e_0_201:notes">
            <a:extLst>
              <a:ext uri="{FF2B5EF4-FFF2-40B4-BE49-F238E27FC236}">
                <a16:creationId xmlns:a16="http://schemas.microsoft.com/office/drawing/2014/main" id="{C70AADCB-2182-35CA-8B6A-A09F1B6B90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8fc1bd382e_0_201:notes">
            <a:extLst>
              <a:ext uri="{FF2B5EF4-FFF2-40B4-BE49-F238E27FC236}">
                <a16:creationId xmlns:a16="http://schemas.microsoft.com/office/drawing/2014/main" id="{FA0C6609-463F-3D13-8212-A81BF6BC81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 err="1"/>
              <a:t>Hier</a:t>
            </a:r>
            <a:r>
              <a:rPr lang="en-US" noProof="0" dirty="0"/>
              <a:t> </a:t>
            </a:r>
            <a:r>
              <a:rPr lang="en-US" noProof="0" dirty="0" err="1"/>
              <a:t>sind</a:t>
            </a:r>
            <a:r>
              <a:rPr lang="en-US" noProof="0" dirty="0"/>
              <a:t> 2 </a:t>
            </a:r>
            <a:r>
              <a:rPr lang="en-US" noProof="0" dirty="0" err="1"/>
              <a:t>Smartlabs</a:t>
            </a:r>
            <a:r>
              <a:rPr lang="en-US" noProof="0" dirty="0"/>
              <a:t>  </a:t>
            </a:r>
            <a:r>
              <a:rPr lang="en-US" noProof="0" dirty="0" err="1"/>
              <a:t>genant</a:t>
            </a:r>
            <a:r>
              <a:rPr lang="en-US" noProof="0" dirty="0"/>
              <a:t> </a:t>
            </a:r>
            <a:r>
              <a:rPr lang="en-US" noProof="0" dirty="0" err="1"/>
              <a:t>mit</a:t>
            </a:r>
            <a:r>
              <a:rPr lang="en-US" noProof="0" dirty="0"/>
              <a:t> 2 </a:t>
            </a:r>
            <a:r>
              <a:rPr lang="en-US" noProof="0" dirty="0" err="1"/>
              <a:t>verschiedenne</a:t>
            </a:r>
            <a:r>
              <a:rPr lang="en-US" noProof="0" dirty="0"/>
              <a:t> </a:t>
            </a:r>
            <a:r>
              <a:rPr lang="en-US" noProof="0" dirty="0" err="1"/>
              <a:t>Themen</a:t>
            </a:r>
            <a:r>
              <a:rPr lang="en-US" noProof="0" dirty="0"/>
              <a:t>  </a:t>
            </a:r>
            <a:r>
              <a:rPr lang="en-US" noProof="0" dirty="0" err="1"/>
              <a:t>Atmosphärenforschung</a:t>
            </a:r>
            <a:r>
              <a:rPr lang="en-US" noProof="0" dirty="0"/>
              <a:t> und </a:t>
            </a:r>
            <a:r>
              <a:rPr lang="en-US" noProof="0" dirty="0" err="1"/>
              <a:t>experimentelle</a:t>
            </a:r>
            <a:r>
              <a:rPr lang="en-US" noProof="0" dirty="0"/>
              <a:t> </a:t>
            </a:r>
            <a:r>
              <a:rPr lang="en-US" noProof="0" dirty="0" err="1"/>
              <a:t>Detektor</a:t>
            </a:r>
            <a:r>
              <a:rPr lang="en-US" noProof="0" dirty="0"/>
              <a:t> </a:t>
            </a:r>
            <a:r>
              <a:rPr lang="en-US" noProof="0" dirty="0" err="1"/>
              <a:t>technologie</a:t>
            </a:r>
            <a:endParaRPr lang="en-US" noProof="0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/>
              <a:t>Sie </a:t>
            </a:r>
            <a:r>
              <a:rPr lang="en-US" noProof="0" dirty="0" err="1"/>
              <a:t>ermöglichen</a:t>
            </a:r>
            <a:r>
              <a:rPr lang="en-US" noProof="0" dirty="0"/>
              <a:t> den </a:t>
            </a:r>
            <a:r>
              <a:rPr lang="en-US" noProof="0" dirty="0" err="1"/>
              <a:t>jungen</a:t>
            </a:r>
            <a:r>
              <a:rPr lang="en-US" noProof="0" dirty="0"/>
              <a:t> </a:t>
            </a:r>
            <a:r>
              <a:rPr lang="en-US" noProof="0" dirty="0" err="1"/>
              <a:t>Wissenschaftlerinnen</a:t>
            </a:r>
            <a:r>
              <a:rPr lang="en-US" noProof="0" dirty="0"/>
              <a:t> und </a:t>
            </a:r>
            <a:r>
              <a:rPr lang="en-US" noProof="0" dirty="0" err="1"/>
              <a:t>Wissenschaftlrn</a:t>
            </a:r>
            <a:r>
              <a:rPr lang="en-US" noProof="0" dirty="0"/>
              <a:t> </a:t>
            </a:r>
            <a:r>
              <a:rPr lang="en-US" noProof="0" dirty="0" err="1"/>
              <a:t>Erfahrung</a:t>
            </a:r>
            <a:r>
              <a:rPr lang="en-US" noProof="0" dirty="0"/>
              <a:t> in der </a:t>
            </a:r>
            <a:r>
              <a:rPr lang="en-US" noProof="0" dirty="0" err="1"/>
              <a:t>Forschung</a:t>
            </a:r>
            <a:r>
              <a:rPr lang="en-US" noProof="0" dirty="0"/>
              <a:t> in </a:t>
            </a:r>
            <a:r>
              <a:rPr lang="en-US" noProof="0" dirty="0" err="1"/>
              <a:t>ihrem</a:t>
            </a:r>
            <a:r>
              <a:rPr lang="en-US" noProof="0" dirty="0"/>
              <a:t> Land </a:t>
            </a:r>
            <a:r>
              <a:rPr lang="en-US" noProof="0" dirty="0" err="1"/>
              <a:t>zu</a:t>
            </a:r>
            <a:r>
              <a:rPr lang="en-US" noProof="0" dirty="0"/>
              <a:t> </a:t>
            </a:r>
            <a:r>
              <a:rPr lang="en-US" noProof="0" dirty="0" err="1"/>
              <a:t>sammeln</a:t>
            </a:r>
            <a:r>
              <a:rPr lang="en-US" noProof="0" dirty="0"/>
              <a:t>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noProof="0" dirty="0" err="1"/>
              <a:t>Idealerweise</a:t>
            </a:r>
            <a:r>
              <a:rPr lang="en-US" noProof="0" dirty="0"/>
              <a:t> </a:t>
            </a:r>
            <a:r>
              <a:rPr lang="en-US" noProof="0" dirty="0" err="1"/>
              <a:t>haben</a:t>
            </a:r>
            <a:r>
              <a:rPr lang="en-US" noProof="0" dirty="0"/>
              <a:t>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vorher</a:t>
            </a:r>
            <a:r>
              <a:rPr lang="en-US" noProof="0" dirty="0"/>
              <a:t> in </a:t>
            </a:r>
            <a:r>
              <a:rPr lang="en-US" noProof="0" dirty="0" err="1"/>
              <a:t>Jülich</a:t>
            </a:r>
            <a:r>
              <a:rPr lang="en-US" noProof="0" dirty="0"/>
              <a:t> die </a:t>
            </a:r>
            <a:r>
              <a:rPr lang="en-US" noProof="0" dirty="0" err="1"/>
              <a:t>Apparatur</a:t>
            </a:r>
            <a:r>
              <a:rPr lang="en-US" noProof="0" dirty="0"/>
              <a:t> </a:t>
            </a:r>
            <a:r>
              <a:rPr lang="en-US" noProof="0" dirty="0" err="1"/>
              <a:t>oder</a:t>
            </a:r>
            <a:r>
              <a:rPr lang="en-US" noProof="0" dirty="0"/>
              <a:t> den Smart Lab </a:t>
            </a:r>
            <a:r>
              <a:rPr lang="en-US" noProof="0" dirty="0" err="1"/>
              <a:t>kennengelernt</a:t>
            </a:r>
            <a:r>
              <a:rPr lang="en-US" noProof="0" dirty="0"/>
              <a:t>, bevor es in die Heimat Uni </a:t>
            </a:r>
            <a:r>
              <a:rPr lang="en-US" noProof="0" dirty="0" err="1"/>
              <a:t>transferiert</a:t>
            </a:r>
            <a:r>
              <a:rPr lang="en-US" noProof="0" dirty="0"/>
              <a:t> </a:t>
            </a:r>
            <a:r>
              <a:rPr lang="en-US" noProof="0" dirty="0" err="1"/>
              <a:t>wird</a:t>
            </a:r>
            <a:r>
              <a:rPr lang="en-US" noProof="0" dirty="0"/>
              <a:t>, wo </a:t>
            </a:r>
            <a:r>
              <a:rPr lang="en-US" noProof="0" dirty="0" err="1"/>
              <a:t>sie</a:t>
            </a:r>
            <a:r>
              <a:rPr lang="en-US" noProof="0" dirty="0"/>
              <a:t> </a:t>
            </a:r>
            <a:r>
              <a:rPr lang="en-US" noProof="0" dirty="0" err="1"/>
              <a:t>darum</a:t>
            </a:r>
            <a:r>
              <a:rPr lang="en-US" noProof="0" dirty="0"/>
              <a:t> </a:t>
            </a:r>
            <a:r>
              <a:rPr lang="en-US" noProof="0" dirty="0" err="1"/>
              <a:t>z.B</a:t>
            </a:r>
            <a:r>
              <a:rPr lang="en-US" noProof="0" dirty="0"/>
              <a:t> </a:t>
            </a:r>
            <a:r>
              <a:rPr lang="en-US" noProof="0" dirty="0" err="1"/>
              <a:t>eine</a:t>
            </a:r>
            <a:r>
              <a:rPr lang="en-US" noProof="0" dirty="0"/>
              <a:t> </a:t>
            </a:r>
            <a:r>
              <a:rPr lang="en-US" noProof="0" dirty="0" err="1"/>
              <a:t>Forschungsaktivität</a:t>
            </a:r>
            <a:r>
              <a:rPr lang="en-US" noProof="0" dirty="0"/>
              <a:t> </a:t>
            </a:r>
            <a:r>
              <a:rPr lang="en-US" noProof="0" dirty="0" err="1"/>
              <a:t>aufbauen</a:t>
            </a:r>
            <a:r>
              <a:rPr lang="en-US" noProof="0" dirty="0"/>
              <a:t> </a:t>
            </a:r>
            <a:r>
              <a:rPr lang="en-US" noProof="0" dirty="0" err="1"/>
              <a:t>können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37520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>
          <a:extLst>
            <a:ext uri="{FF2B5EF4-FFF2-40B4-BE49-F238E27FC236}">
              <a16:creationId xmlns:a16="http://schemas.microsoft.com/office/drawing/2014/main" id="{232FB3E3-EDE1-6BB6-A06A-06E370DD2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8fc1bd382e_0_201:notes">
            <a:extLst>
              <a:ext uri="{FF2B5EF4-FFF2-40B4-BE49-F238E27FC236}">
                <a16:creationId xmlns:a16="http://schemas.microsoft.com/office/drawing/2014/main" id="{FCEB3EB9-0B41-18F6-718B-0A07D409AA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8fc1bd382e_0_201:notes">
            <a:extLst>
              <a:ext uri="{FF2B5EF4-FFF2-40B4-BE49-F238E27FC236}">
                <a16:creationId xmlns:a16="http://schemas.microsoft.com/office/drawing/2014/main" id="{665DCE9A-5B99-4B91-E605-9CAE4323D2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Findable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metadata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assigned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globally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persistent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identifier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(like a DOI) so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easily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located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searchable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resources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de-DE" dirty="0"/>
              <a:t> [</a:t>
            </a:r>
            <a:r>
              <a:rPr lang="de-DE" dirty="0">
                <a:hlinkClick r:id="rId3"/>
              </a:rPr>
              <a:t>1</a:t>
            </a:r>
            <a:r>
              <a:rPr lang="de-DE" dirty="0"/>
              <a:t>, </a:t>
            </a:r>
            <a:r>
              <a:rPr lang="de-DE" dirty="0">
                <a:hlinkClick r:id="rId4"/>
              </a:rPr>
              <a:t>2</a:t>
            </a:r>
            <a:r>
              <a:rPr lang="de-DE" dirty="0"/>
              <a:t>]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Accessible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and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metadata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retrievable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standardized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protocols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authentication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authorization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procedures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de-D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de-DE" dirty="0"/>
              <a:t> [</a:t>
            </a:r>
            <a:r>
              <a:rPr lang="de-DE" dirty="0">
                <a:hlinkClick r:id="rId5"/>
              </a:rPr>
              <a:t>1</a:t>
            </a:r>
            <a:r>
              <a:rPr lang="de-DE" dirty="0"/>
              <a:t>, </a:t>
            </a:r>
            <a:r>
              <a:rPr lang="de-DE" dirty="0">
                <a:hlinkClick r:id="rId6"/>
              </a:rPr>
              <a:t>2</a:t>
            </a:r>
            <a:r>
              <a:rPr lang="de-DE" dirty="0"/>
              <a:t>, </a:t>
            </a:r>
            <a:r>
              <a:rPr lang="de-DE" dirty="0">
                <a:hlinkClick r:id="rId7"/>
              </a:rPr>
              <a:t>3</a:t>
            </a:r>
            <a:r>
              <a:rPr lang="de-DE" dirty="0"/>
              <a:t>, </a:t>
            </a:r>
            <a:r>
              <a:rPr lang="de-DE" dirty="0">
                <a:hlinkClick r:id="rId4"/>
              </a:rPr>
              <a:t>4</a:t>
            </a:r>
            <a:r>
              <a:rPr lang="de-DE" dirty="0"/>
              <a:t>]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Interoperable:</a:t>
            </a:r>
            <a:r>
              <a:rPr lang="de-DE" dirty="0"/>
              <a:t> Data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 formal, </a:t>
            </a:r>
            <a:r>
              <a:rPr lang="de-DE" dirty="0" err="1"/>
              <a:t>shared</a:t>
            </a:r>
            <a:r>
              <a:rPr lang="de-DE" dirty="0"/>
              <a:t> </a:t>
            </a:r>
            <a:r>
              <a:rPr lang="de-DE" dirty="0" err="1"/>
              <a:t>language</a:t>
            </a:r>
            <a:r>
              <a:rPr lang="de-DE" dirty="0"/>
              <a:t> and </a:t>
            </a:r>
            <a:r>
              <a:rPr lang="de-DE" dirty="0" err="1"/>
              <a:t>standardized</a:t>
            </a:r>
            <a:r>
              <a:rPr lang="de-DE" dirty="0"/>
              <a:t> </a:t>
            </a:r>
            <a:r>
              <a:rPr lang="de-DE" dirty="0" err="1"/>
              <a:t>vocabulary</a:t>
            </a:r>
            <a:r>
              <a:rPr lang="de-DE" dirty="0"/>
              <a:t> 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readily</a:t>
            </a:r>
            <a:r>
              <a:rPr lang="de-DE" dirty="0"/>
              <a:t> </a:t>
            </a:r>
            <a:r>
              <a:rPr lang="de-DE" dirty="0" err="1"/>
              <a:t>integrated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datasets</a:t>
            </a:r>
            <a:r>
              <a:rPr lang="de-DE" dirty="0"/>
              <a:t> and </a:t>
            </a:r>
            <a:r>
              <a:rPr lang="de-DE" dirty="0" err="1"/>
              <a:t>applications</a:t>
            </a:r>
            <a:r>
              <a:rPr lang="de-DE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Reusable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de-DE" dirty="0"/>
              <a:t> Data </a:t>
            </a:r>
            <a:r>
              <a:rPr lang="de-DE" dirty="0" err="1"/>
              <a:t>must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well-</a:t>
            </a:r>
            <a:r>
              <a:rPr lang="de-DE" dirty="0" err="1"/>
              <a:t>described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accurate</a:t>
            </a:r>
            <a:r>
              <a:rPr lang="de-DE" dirty="0"/>
              <a:t> </a:t>
            </a:r>
            <a:r>
              <a:rPr lang="de-DE" dirty="0" err="1"/>
              <a:t>attributes</a:t>
            </a:r>
            <a:r>
              <a:rPr lang="de-DE" dirty="0"/>
              <a:t>, </a:t>
            </a:r>
            <a:r>
              <a:rPr lang="de-DE" dirty="0" err="1"/>
              <a:t>released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dirty="0" err="1"/>
              <a:t>usage</a:t>
            </a:r>
            <a:r>
              <a:rPr lang="de-DE" dirty="0"/>
              <a:t> </a:t>
            </a:r>
            <a:r>
              <a:rPr lang="de-DE" dirty="0" err="1"/>
              <a:t>licenses</a:t>
            </a:r>
            <a:r>
              <a:rPr lang="de-DE" dirty="0"/>
              <a:t>, and </a:t>
            </a:r>
            <a:r>
              <a:rPr lang="de-DE" dirty="0" err="1"/>
              <a:t>associated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provenance</a:t>
            </a:r>
            <a:r>
              <a:rPr lang="de-DE" dirty="0"/>
              <a:t> so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replicated</a:t>
            </a:r>
            <a:r>
              <a:rPr lang="de-DE" dirty="0"/>
              <a:t> and </a:t>
            </a:r>
            <a:r>
              <a:rPr lang="de-DE" dirty="0" err="1"/>
              <a:t>repurposed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4634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4">
          <a:extLst>
            <a:ext uri="{FF2B5EF4-FFF2-40B4-BE49-F238E27FC236}">
              <a16:creationId xmlns:a16="http://schemas.microsoft.com/office/drawing/2014/main" id="{1EF628D4-5C66-A54E-7B9F-86D46AA95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8fc1bd382e_0_201:notes">
            <a:extLst>
              <a:ext uri="{FF2B5EF4-FFF2-40B4-BE49-F238E27FC236}">
                <a16:creationId xmlns:a16="http://schemas.microsoft.com/office/drawing/2014/main" id="{3DE2B6A6-9685-ACCC-2574-A59488BF6C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8fc1bd382e_0_201:notes">
            <a:extLst>
              <a:ext uri="{FF2B5EF4-FFF2-40B4-BE49-F238E27FC236}">
                <a16:creationId xmlns:a16="http://schemas.microsoft.com/office/drawing/2014/main" id="{B2E5D427-3381-4A3D-997F-F5C3EC988D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175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6CAD1-FD47-46B0-9C16-1B81F4E690E0}" type="slidenum">
              <a:rPr kumimoji="0" lang="de-DE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8012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2444192"/>
            <a:ext cx="10728325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1088740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7CEB1C7-3CEB-41C0-967D-A5811A09D9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0BABBA3-207B-428D-8CD0-97794373E0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39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000"/>
            <a:ext cx="12192000" cy="5067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537344"/>
            <a:ext cx="10728323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8" y="2660216"/>
            <a:ext cx="10728324" cy="516756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8" y="1124744"/>
            <a:ext cx="10728325" cy="136180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800" b="1" cap="none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D7831BC-0764-4D94-B436-8046AD2DF0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7390AF7B-9835-4AEF-ADBF-224AF53FB4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7133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Bildplatzhalter 8">
            <a:extLst>
              <a:ext uri="{FF2B5EF4-FFF2-40B4-BE49-F238E27FC236}">
                <a16:creationId xmlns:a16="http://schemas.microsoft.com/office/drawing/2014/main" id="{4AFE42E0-4A3D-47FE-A8E9-1366E06D4C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99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F417C38-40AB-41B3-B2F8-75CCBAAFD2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341313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8386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841ADC1-554D-467B-9DCD-0367F2C04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352" y="338060"/>
            <a:ext cx="11616130" cy="424306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5802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C6F494F-4F90-46D4-A996-648CBD768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9614" y="9003"/>
            <a:ext cx="8892772" cy="4248089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</p:spTree>
    <p:extLst>
      <p:ext uri="{BB962C8B-B14F-4D97-AF65-F5344CB8AC3E}">
        <p14:creationId xmlns:p14="http://schemas.microsoft.com/office/powerpoint/2010/main" val="1819666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54A1B7C4-7B43-4178-878E-3C1A63AA60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341313"/>
            <a:ext cx="11449050" cy="308768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</a:t>
            </a:r>
            <a:r>
              <a:rPr lang="en-GB" dirty="0"/>
              <a:t>Building Bridges To Advance Science &amp; Peace: </a:t>
            </a:r>
            <a:r>
              <a:rPr lang="de-DE" dirty="0"/>
              <a:t>Science </a:t>
            </a:r>
            <a:r>
              <a:rPr lang="de-DE" dirty="0" err="1"/>
              <a:t>Diplomcy</a:t>
            </a:r>
            <a:r>
              <a:rPr lang="de-DE" dirty="0"/>
              <a:t> in Action</a:t>
            </a:r>
            <a:r>
              <a:rPr lang="en-GB" dirty="0"/>
              <a:t> </a:t>
            </a:r>
            <a:br>
              <a:rPr lang="en-GB" dirty="0"/>
            </a:br>
            <a:r>
              <a:rPr lang="de-DE" dirty="0"/>
              <a:t>31.03.2022 |Ghaleb Natour ZEA-1 Forschungszentrum Jülich / RWTH Aachen University</a:t>
            </a:r>
            <a:br>
              <a:rPr lang="de-DE" dirty="0"/>
            </a:br>
            <a:r>
              <a:rPr lang="en-US" noProof="0" dirty="0" err="1"/>
              <a:t>adline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1" name="Bildplatzhalter 8">
            <a:extLst>
              <a:ext uri="{FF2B5EF4-FFF2-40B4-BE49-F238E27FC236}">
                <a16:creationId xmlns:a16="http://schemas.microsoft.com/office/drawing/2014/main" id="{8CEB710D-3A91-48D8-BEF2-629FBCDBF3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1475" y="341313"/>
            <a:ext cx="11449050" cy="308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04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70822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185084"/>
            <a:ext cx="10728325" cy="727162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33D537E-7D32-4AF3-8F50-037B43117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2F77179-7DE6-490F-AFDB-836C5B895F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CE6AE58A-C2F0-4C9C-807D-C47D20F276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0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E713E3ED-78BF-4AEF-A5C2-46B7E751DB0E}"/>
              </a:ext>
            </a:extLst>
          </p:cNvPr>
          <p:cNvSpPr/>
          <p:nvPr userDrawn="1"/>
        </p:nvSpPr>
        <p:spPr>
          <a:xfrm>
            <a:off x="0" y="3429000"/>
            <a:ext cx="12192000" cy="1980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31839" y="3633688"/>
            <a:ext cx="10728324" cy="623404"/>
          </a:xfrm>
        </p:spPr>
        <p:txBody>
          <a:bodyPr anchor="t"/>
          <a:lstStyle>
            <a:lvl1pPr algn="l">
              <a:lnSpc>
                <a:spcPct val="114000"/>
              </a:lnSpc>
              <a:spcBef>
                <a:spcPts val="0"/>
              </a:spcBef>
              <a:defRPr sz="3200" spc="0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837" y="4911514"/>
            <a:ext cx="10728325" cy="360000"/>
          </a:xfrm>
        </p:spPr>
        <p:txBody>
          <a:bodyPr/>
          <a:lstStyle>
            <a:lvl1pPr marL="0" indent="0" algn="l">
              <a:buNone/>
              <a:defRPr sz="16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Date  |  Name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D585CE71-710A-4145-8AA7-7070BBC1B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7" y="4221088"/>
            <a:ext cx="10728325" cy="54714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lang="de-DE" sz="1800" b="1" cap="none" spc="0" baseline="0" dirty="0">
                <a:solidFill>
                  <a:schemeClr val="accent1"/>
                </a:solidFill>
              </a:defRPr>
            </a:lvl1pPr>
          </a:lstStyle>
          <a:p>
            <a:pPr marL="228600" lvl="0" indent="-228600">
              <a:lnSpc>
                <a:spcPct val="100000"/>
              </a:lnSpc>
              <a:spcBef>
                <a:spcPts val="0"/>
              </a:spcBef>
            </a:pPr>
            <a:r>
              <a:rPr lang="en-US" noProof="0" dirty="0"/>
              <a:t>Subline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36BB06C-78EA-49C8-AAD0-451B7CEFC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F0FB68E-EE59-46F0-A3EA-690446700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620" y="6423285"/>
            <a:ext cx="2304000" cy="90000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>
              <a:defRPr lang="de-DE" sz="2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noProof="0"/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635D9F3-AC99-41FB-8315-D1047783EB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461" y="340151"/>
            <a:ext cx="10629079" cy="308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494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63143"/>
            <a:ext cx="11449050" cy="4214255"/>
          </a:xfrm>
        </p:spPr>
        <p:txBody>
          <a:bodyPr/>
          <a:lstStyle/>
          <a:p>
            <a:pPr lvl="0"/>
            <a:r>
              <a:rPr lang="de-DE" noProof="0" dirty="0"/>
              <a:t>Formatvorlagen des Textmasters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US" noProof="0" dirty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0FEB314-58C6-43FB-BF57-07B357AFA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39531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kle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1578310"/>
            <a:ext cx="11449050" cy="4190666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US" noProof="0"/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29624FD4-E8F5-4C76-8AB0-019D7FCEAA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4175577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8A00DEAD-5DE0-4EC4-9106-51A82A9A04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0000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A390F4-CC78-4ED1-8D50-5D59AE8D05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23A5E56D-954A-4968-9BC8-DFAC877CAA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83338" y="1628775"/>
            <a:ext cx="5437187" cy="316837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de-DE" noProof="0"/>
              <a:t>Bild durch Klicken auf Symbol hinzufügen</a:t>
            </a:r>
            <a:endParaRPr lang="en-US" noProof="0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1C326D2C-F758-4203-BE3D-8CDB8EB30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3338" y="4900254"/>
            <a:ext cx="5437187" cy="86872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1800"/>
            </a:lvl1pPr>
          </a:lstStyle>
          <a:p>
            <a:pPr lvl="0"/>
            <a:r>
              <a:rPr lang="en-US" noProof="0" dirty="0"/>
              <a:t>Caption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8D87DCD3-D230-4056-A20A-D9CBA549CE9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2238868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547013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623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3">
            <a:extLst>
              <a:ext uri="{FF2B5EF4-FFF2-40B4-BE49-F238E27FC236}">
                <a16:creationId xmlns:a16="http://schemas.microsoft.com/office/drawing/2014/main" id="{4854D9B1-A57A-41D6-9770-72E37583B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566" y="938786"/>
            <a:ext cx="9992994" cy="494411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ECE5FE-22D5-4339-A6D4-E5AF742A7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Contact</a:t>
            </a:r>
            <a:endParaRPr lang="en-US" dirty="0"/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A0A0750C-EE81-402A-A295-728E4ABC89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342F7FB-4BBB-4955-B546-518D764DE968}"/>
              </a:ext>
            </a:extLst>
          </p:cNvPr>
          <p:cNvSpPr txBox="1"/>
          <p:nvPr userDrawn="1"/>
        </p:nvSpPr>
        <p:spPr>
          <a:xfrm>
            <a:off x="1127448" y="5081892"/>
            <a:ext cx="3963073" cy="133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endParaRPr lang="de-DE" sz="2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DE" sz="700" dirty="0">
                <a:solidFill>
                  <a:srgbClr val="FF0000"/>
                </a:solidFill>
              </a:rPr>
              <a:t>	</a:t>
            </a:r>
            <a:r>
              <a:rPr lang="de-DE" sz="1200" dirty="0">
                <a:solidFill>
                  <a:schemeClr val="bg1"/>
                </a:solidFill>
              </a:rPr>
              <a:t>			</a:t>
            </a:r>
          </a:p>
          <a:p>
            <a:pPr>
              <a:lnSpc>
                <a:spcPts val="800"/>
              </a:lnSpc>
            </a:pPr>
            <a:r>
              <a:rPr lang="de-DE" sz="1200" dirty="0">
                <a:solidFill>
                  <a:schemeClr val="bg1"/>
                </a:solidFill>
              </a:rPr>
              <a:t>Technology@fz-juelich.de / www.fz-juelich.de/zea/zea-1</a:t>
            </a:r>
          </a:p>
          <a:p>
            <a:pPr>
              <a:lnSpc>
                <a:spcPts val="800"/>
              </a:lnSpc>
            </a:pPr>
            <a:endParaRPr lang="de-DE" dirty="0">
              <a:solidFill>
                <a:srgbClr val="FF0000"/>
              </a:solidFill>
            </a:endParaRPr>
          </a:p>
          <a:p>
            <a:pPr>
              <a:lnSpc>
                <a:spcPts val="800"/>
              </a:lnSpc>
            </a:pPr>
            <a:r>
              <a:rPr lang="de-DE" sz="2400" dirty="0">
                <a:solidFill>
                  <a:srgbClr val="FF0000"/>
                </a:solidFill>
              </a:rPr>
              <a:t>	</a:t>
            </a:r>
          </a:p>
          <a:p>
            <a:pPr algn="l">
              <a:lnSpc>
                <a:spcPct val="95000"/>
              </a:lnSpc>
            </a:pPr>
            <a:endParaRPr lang="de-DE" sz="2400" dirty="0" err="1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1CFEA59-DBA2-41D4-8795-A42D9D66A8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" contrast="7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0497" y="5310023"/>
            <a:ext cx="576063" cy="57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382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018CDD-268D-430F-82B7-2FAA6ABD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220632E-3D9D-4CBE-A6CB-10DD68B9F6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371475" y="1052736"/>
            <a:ext cx="4537074" cy="467995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D099102-93A6-4163-91F2-100B9F9EA9F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auto">
          <a:xfrm>
            <a:off x="4979987" y="4225156"/>
            <a:ext cx="2232025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9F3AADCC-F64B-49CF-A6C5-F1415DD7B71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auto">
          <a:xfrm>
            <a:off x="7283449" y="4225156"/>
            <a:ext cx="2233613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AD5641F5-7010-46C6-8AB3-7B94613E892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 bwMode="auto">
          <a:xfrm>
            <a:off x="9588500" y="4225156"/>
            <a:ext cx="2232025" cy="151288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257D90E7-C0D4-4573-8862-6DB2DCFE07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B42FA9D-BD46-4062-8C14-790D538EBD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 bwMode="auto">
          <a:xfrm>
            <a:off x="4979987" y="1052736"/>
            <a:ext cx="6827836" cy="3096344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Bild auf Platzhalter ziehen oder durch Klicken auf Symbol hinzufügen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85229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976320" y="6381329"/>
            <a:ext cx="2844800" cy="365125"/>
          </a:xfrm>
        </p:spPr>
        <p:txBody>
          <a:bodyPr/>
          <a:lstStyle/>
          <a:p>
            <a:fld id="{065A7F64-22B5-4A08-9FD3-A3F5F30C660B}" type="datetime1">
              <a:rPr lang="de-DE" smtClean="0"/>
              <a:t>06.09.2026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103445" y="6381329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-48683" y="6376244"/>
            <a:ext cx="672075" cy="365125"/>
          </a:xfrm>
        </p:spPr>
        <p:txBody>
          <a:bodyPr/>
          <a:lstStyle/>
          <a:p>
            <a:pPr algn="l"/>
            <a:fld id="{E5A0916E-9BDF-42E9-9690-306ADB106DA0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4561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2634549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27051" y="1080000"/>
            <a:ext cx="7969216" cy="576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Situation in </a:t>
            </a:r>
            <a:r>
              <a:rPr lang="de-DE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Palestine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53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211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F7EBD-CA5C-4FB9-B30D-267E93A4FE42}" type="datetime1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D76FB-FAB9-45E1-9825-DAAEFBE10AC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27051" y="1080000"/>
            <a:ext cx="7969216" cy="5760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Situation in </a:t>
            </a:r>
            <a:r>
              <a:rPr lang="de-DE" dirty="0" err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Palestine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4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563143"/>
            <a:ext cx="11449050" cy="42142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475" y="324000"/>
            <a:ext cx="11449050" cy="11247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2C4F5F8-9F24-424C-8284-2E94052236C1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6" y="6005352"/>
            <a:ext cx="1881980" cy="548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F6C8115-8683-472F-BE9F-3E719023445D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067" y="6424763"/>
            <a:ext cx="2303553" cy="9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7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9" r:id="rId3"/>
    <p:sldLayoutId id="2147483691" r:id="rId4"/>
    <p:sldLayoutId id="2147483692" r:id="rId5"/>
    <p:sldLayoutId id="2147483712" r:id="rId6"/>
    <p:sldLayoutId id="2147483698" r:id="rId7"/>
    <p:sldLayoutId id="2147483707" r:id="rId8"/>
    <p:sldLayoutId id="2147483708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701" r:id="rId15"/>
    <p:sldLayoutId id="2147483713" r:id="rId16"/>
    <p:sldLayoutId id="2147483714" r:id="rId17"/>
    <p:sldLayoutId id="2147483735" r:id="rId18"/>
    <p:sldLayoutId id="2147483750" r:id="rId19"/>
    <p:sldLayoutId id="2147483754" r:id="rId20"/>
    <p:sldLayoutId id="2147483755" r:id="rId21"/>
  </p:sldLayoutIdLst>
  <p:hf sldNum="0" hdr="0" ftr="0" dt="0"/>
  <p:txStyles>
    <p:titleStyle>
      <a:lvl1pPr algn="l" defTabSz="914400" rtl="0" eaLnBrk="1" latinLnBrk="0" hangingPunct="1">
        <a:lnSpc>
          <a:spcPct val="114000"/>
        </a:lnSpc>
        <a:spcBef>
          <a:spcPct val="0"/>
        </a:spcBef>
        <a:buNone/>
        <a:defRPr lang="en-US" sz="3200" b="1" kern="1200" cap="all" spc="0" baseline="0" noProof="0" dirty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23495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117600" indent="-215900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26">
          <p15:clr>
            <a:srgbClr val="F26B43"/>
          </p15:clr>
        </p15:guide>
        <p15:guide id="2" pos="234">
          <p15:clr>
            <a:srgbClr val="F26B43"/>
          </p15:clr>
        </p15:guide>
        <p15:guide id="3" pos="7446">
          <p15:clr>
            <a:srgbClr val="F26B43"/>
          </p15:clr>
        </p15:guide>
        <p15:guide id="4" orient="horz" pos="278">
          <p15:clr>
            <a:srgbClr val="F26B43"/>
          </p15:clr>
        </p15:guide>
        <p15:guide id="6" pos="3659">
          <p15:clr>
            <a:srgbClr val="F26B43"/>
          </p15:clr>
        </p15:guide>
        <p15:guide id="7" pos="4021">
          <p15:clr>
            <a:srgbClr val="F26B43"/>
          </p15:clr>
        </p15:guide>
        <p15:guide id="8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t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ti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974A32-66B3-47CA-BE84-BF6259412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3550663"/>
            <a:ext cx="10728324" cy="623404"/>
          </a:xfrm>
        </p:spPr>
        <p:txBody>
          <a:bodyPr/>
          <a:lstStyle/>
          <a:p>
            <a:r>
              <a:rPr lang="de-DE" sz="2400" dirty="0"/>
              <a:t>The Key To Success:</a:t>
            </a:r>
            <a:br>
              <a:rPr lang="de-DE" sz="2400" dirty="0"/>
            </a:br>
            <a:r>
              <a:rPr lang="de-DE" sz="2000" dirty="0"/>
              <a:t>How </a:t>
            </a:r>
            <a:r>
              <a:rPr lang="de-DE" sz="2000" dirty="0" err="1"/>
              <a:t>SMART_Labs</a:t>
            </a:r>
            <a:r>
              <a:rPr lang="de-DE" sz="2000" dirty="0"/>
              <a:t> </a:t>
            </a:r>
            <a:r>
              <a:rPr lang="de-DE" sz="2000" dirty="0" err="1"/>
              <a:t>enable</a:t>
            </a:r>
            <a:r>
              <a:rPr lang="de-DE" sz="2000" dirty="0"/>
              <a:t> a </a:t>
            </a:r>
            <a:r>
              <a:rPr lang="de-DE" sz="2000" dirty="0" err="1"/>
              <a:t>thriving</a:t>
            </a:r>
            <a:r>
              <a:rPr lang="de-DE" sz="2000" dirty="0"/>
              <a:t>  Science Bridge </a:t>
            </a:r>
            <a:br>
              <a:rPr lang="de-DE" sz="2400" dirty="0"/>
            </a:br>
            <a:endParaRPr lang="en-GB" sz="24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0742E07-3531-4F6E-8DA7-AA736F0AF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345" y="5119303"/>
            <a:ext cx="11268819" cy="876756"/>
          </a:xfrm>
        </p:spPr>
        <p:txBody>
          <a:bodyPr/>
          <a:lstStyle/>
          <a:p>
            <a:r>
              <a:rPr lang="de-DE" dirty="0"/>
              <a:t>September  07</a:t>
            </a:r>
            <a:r>
              <a:rPr lang="de-DE" sz="1100" dirty="0"/>
              <a:t>.</a:t>
            </a:r>
            <a:r>
              <a:rPr lang="de-DE" dirty="0"/>
              <a:t> 2026, GGSB, </a:t>
            </a:r>
            <a:r>
              <a:rPr lang="de-DE" dirty="0" err="1"/>
              <a:t>Tbilisi</a:t>
            </a:r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BD6AD2A-27F6-4132-8BC0-C83579376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1837" y="4327722"/>
            <a:ext cx="10728325" cy="547142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Ghaleb Natour,   Forschungszentrum Jülich and RWTH Aachen University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B6E5981-B50B-4CF4-A005-0D69837F7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Text, Schrift, Kreis, Logo enthält.&#10;&#10;KI-generierte Inhalte können fehlerhaft sein.">
            <a:extLst>
              <a:ext uri="{FF2B5EF4-FFF2-40B4-BE49-F238E27FC236}">
                <a16:creationId xmlns:a16="http://schemas.microsoft.com/office/drawing/2014/main" id="{91886D41-FE5B-74B8-D6C6-6BAAF3C29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6400" y="3331068"/>
            <a:ext cx="2121797" cy="21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5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7A787-EE6D-B9A4-D7E5-9D1EBB18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bridges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18030B3-502F-9DD5-A3E1-D68843141A6E}"/>
              </a:ext>
            </a:extLst>
          </p:cNvPr>
          <p:cNvSpPr txBox="1"/>
          <p:nvPr/>
        </p:nvSpPr>
        <p:spPr>
          <a:xfrm>
            <a:off x="3791744" y="2276872"/>
            <a:ext cx="6027612" cy="25483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dirty="0"/>
              <a:t>I</a:t>
            </a:r>
            <a:r>
              <a:rPr lang="en-US" sz="2400" noProof="0" dirty="0" err="1"/>
              <a:t>dea</a:t>
            </a:r>
            <a:r>
              <a:rPr lang="en-US" sz="2400" noProof="0" dirty="0"/>
              <a:t> of the Science Bridges</a:t>
            </a:r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noProof="0" dirty="0"/>
              <a:t>The Georgian-German Science Bridge</a:t>
            </a:r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dirty="0"/>
              <a:t>The Palestinian-German Science Bridge</a:t>
            </a:r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noProof="0" dirty="0"/>
              <a:t>Cooperation with Afrika</a:t>
            </a:r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dirty="0"/>
              <a:t>SMART Labs</a:t>
            </a:r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r>
              <a:rPr lang="en-US" sz="2400" dirty="0"/>
              <a:t>Main message</a:t>
            </a:r>
            <a:endParaRPr lang="en-US" sz="2400" noProof="0" dirty="0"/>
          </a:p>
          <a:p>
            <a:pPr marL="342900" indent="-342900" algn="l">
              <a:lnSpc>
                <a:spcPct val="95000"/>
              </a:lnSpc>
              <a:buFont typeface="Symbol" panose="05050102010706020507" pitchFamily="18" charset="2"/>
              <a:buChar char="-"/>
            </a:pPr>
            <a:endParaRPr lang="en-US" sz="2400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4D1A4B-4305-4AC5-7767-C6E8575A8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92" y="787481"/>
            <a:ext cx="2883048" cy="172093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74C50C6-8B8F-21E4-D159-2DD3EBF77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91344" y="2832419"/>
            <a:ext cx="2908599" cy="1224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FEF8D8D-0684-09C1-1D9D-C6E975CE8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9" y="4216481"/>
            <a:ext cx="2355293" cy="23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3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07055-9440-428D-85AB-AD05CC04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bridges - the idea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D26C4F-D0A4-F524-C61F-C7619FC81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434" y="4910434"/>
            <a:ext cx="11386221" cy="89483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→ Help establish opportunities for experimental research so that job opportunities for young scientists can be created in the partner country, Help sustaining excellent research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FB74775F-6456-5BEC-1CE0-C3A9D001BE95}"/>
              </a:ext>
            </a:extLst>
          </p:cNvPr>
          <p:cNvSpPr txBox="1">
            <a:spLocks/>
          </p:cNvSpPr>
          <p:nvPr/>
        </p:nvSpPr>
        <p:spPr>
          <a:xfrm>
            <a:off x="614435" y="1247774"/>
            <a:ext cx="10972800" cy="8948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/>
              <a:t>Combining </a:t>
            </a:r>
            <a:br>
              <a:rPr lang="en-US" dirty="0"/>
            </a:br>
            <a:r>
              <a:rPr lang="en-US" dirty="0"/>
              <a:t>strengths and needs of both sides of the bridge </a:t>
            </a:r>
            <a:r>
              <a:rPr lang="en-US" dirty="0">
                <a:sym typeface="Wingdings" panose="05000000000000000000" pitchFamily="2" charset="2"/>
              </a:rPr>
              <a:t> creating sustainable cooperation</a:t>
            </a:r>
            <a:endParaRPr lang="en-US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DE534953-C57C-243E-FE2B-075C567D04FD}"/>
              </a:ext>
            </a:extLst>
          </p:cNvPr>
          <p:cNvSpPr txBox="1">
            <a:spLocks/>
          </p:cNvSpPr>
          <p:nvPr/>
        </p:nvSpPr>
        <p:spPr>
          <a:xfrm>
            <a:off x="614435" y="2498178"/>
            <a:ext cx="10972800" cy="8062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US" dirty="0"/>
              <a:t>Opportunities and needs of research centers in Europe</a:t>
            </a:r>
            <a:br>
              <a:rPr lang="en-US" dirty="0"/>
            </a:br>
            <a:r>
              <a:rPr lang="en-US" dirty="0"/>
              <a:t>world-class research infrastructure  and need for young scientists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/>
              <a:t>with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US" dirty="0"/>
              <a:t> 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53E18EDA-9BA4-E560-5DEF-51FE4CC05A7D}"/>
              </a:ext>
            </a:extLst>
          </p:cNvPr>
          <p:cNvSpPr txBox="1">
            <a:spLocks/>
          </p:cNvSpPr>
          <p:nvPr/>
        </p:nvSpPr>
        <p:spPr>
          <a:xfrm>
            <a:off x="614435" y="3660031"/>
            <a:ext cx="10972800" cy="8948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Highly motivated, theoretically trained young women and men in partner countries who often lack the opportunity to conduct experimental research.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75F3DD0-415D-DAEC-601B-EA3425E18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464" y="-9241"/>
            <a:ext cx="2683536" cy="156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71C26-9196-48AF-A883-B4F81A58E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1143000"/>
          </a:xfrm>
        </p:spPr>
        <p:txBody>
          <a:bodyPr/>
          <a:lstStyle/>
          <a:p>
            <a:r>
              <a:rPr lang="de-DE" dirty="0"/>
              <a:t>Science Bridges - </a:t>
            </a:r>
            <a:r>
              <a:rPr lang="de-DE" dirty="0" err="1"/>
              <a:t>Direct</a:t>
            </a:r>
            <a:r>
              <a:rPr lang="de-DE" dirty="0"/>
              <a:t> </a:t>
            </a:r>
            <a:r>
              <a:rPr lang="de-DE" dirty="0" err="1"/>
              <a:t>goals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8D368C71-F89C-4047-8353-0F7F96C0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331640"/>
            <a:ext cx="9289032" cy="4311054"/>
          </a:xfrm>
        </p:spPr>
        <p:txBody>
          <a:bodyPr>
            <a:noAutofit/>
          </a:bodyPr>
          <a:lstStyle/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Provide access for students and faculties to the scientific infrastructure in Germany</a:t>
            </a:r>
          </a:p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Support recruiting excellent students from universities of the partner country</a:t>
            </a:r>
            <a:br>
              <a:rPr lang="en-US" sz="1800" dirty="0"/>
            </a:br>
            <a:r>
              <a:rPr lang="en-US" sz="1800" dirty="0"/>
              <a:t>(for research projects: BSc, MSc, PhD)</a:t>
            </a:r>
          </a:p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Develop long-term cooperations between scientists of both sides</a:t>
            </a:r>
          </a:p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Enable exchange, scientific stays, guest lectures, schools and workshops</a:t>
            </a:r>
          </a:p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en-US" sz="1800" dirty="0"/>
              <a:t>Strengthen the development of (joint) graduate and research programs</a:t>
            </a:r>
          </a:p>
          <a:p>
            <a:r>
              <a:rPr lang="en-US" sz="1800" dirty="0"/>
              <a:t>Within the cooperation train young scientists on experiments</a:t>
            </a:r>
            <a:br>
              <a:rPr lang="en-US" sz="1800" dirty="0"/>
            </a:br>
            <a:r>
              <a:rPr lang="en-US" sz="1800" dirty="0"/>
              <a:t> (e-microscopes, x-ray spectroscopy, HP computing, … )</a:t>
            </a:r>
          </a:p>
          <a:p>
            <a:r>
              <a:rPr lang="en-US" sz="1800" dirty="0"/>
              <a:t>Focus on clusters of topics relevant to the needs of the partner country</a:t>
            </a:r>
          </a:p>
          <a:p>
            <a:pPr>
              <a:lnSpc>
                <a:spcPts val="22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endParaRPr lang="en-US" sz="1800" dirty="0"/>
          </a:p>
        </p:txBody>
      </p:sp>
      <p:pic>
        <p:nvPicPr>
          <p:cNvPr id="5" name="Grafik 8">
            <a:extLst>
              <a:ext uri="{FF2B5EF4-FFF2-40B4-BE49-F238E27FC236}">
                <a16:creationId xmlns:a16="http://schemas.microsoft.com/office/drawing/2014/main" id="{F10842B0-0F00-4419-8F2F-6C23740A8F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67"/>
          <a:stretch/>
        </p:blipFill>
        <p:spPr bwMode="auto">
          <a:xfrm>
            <a:off x="8238946" y="1721316"/>
            <a:ext cx="3828025" cy="3415367"/>
          </a:xfrm>
          <a:prstGeom prst="rect">
            <a:avLst/>
          </a:prstGeom>
        </p:spPr>
      </p:pic>
      <p:sp>
        <p:nvSpPr>
          <p:cNvPr id="6" name="Textfeld 9">
            <a:extLst>
              <a:ext uri="{FF2B5EF4-FFF2-40B4-BE49-F238E27FC236}">
                <a16:creationId xmlns:a16="http://schemas.microsoft.com/office/drawing/2014/main" id="{B3772ED1-7EC5-44C1-A2C7-2CCECA07ACF1}"/>
              </a:ext>
            </a:extLst>
          </p:cNvPr>
          <p:cNvSpPr/>
          <p:nvPr/>
        </p:nvSpPr>
        <p:spPr bwMode="auto">
          <a:xfrm>
            <a:off x="8216737" y="5273362"/>
            <a:ext cx="4004356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defRPr/>
            </a:pPr>
            <a:r>
              <a:rPr lang="de-DE" sz="1400" dirty="0" err="1"/>
              <a:t>Students</a:t>
            </a:r>
            <a:r>
              <a:rPr lang="de-DE" sz="1400" dirty="0"/>
              <a:t> at the 3rd PGSB </a:t>
            </a:r>
            <a:r>
              <a:rPr lang="de-DE" sz="1400" dirty="0" err="1"/>
              <a:t>Cooperation</a:t>
            </a:r>
            <a:r>
              <a:rPr lang="de-DE" sz="1400" dirty="0"/>
              <a:t> Workshop in Jülich (2018), Source: Private</a:t>
            </a:r>
          </a:p>
        </p:txBody>
      </p:sp>
    </p:spTree>
    <p:extLst>
      <p:ext uri="{BB962C8B-B14F-4D97-AF65-F5344CB8AC3E}">
        <p14:creationId xmlns:p14="http://schemas.microsoft.com/office/powerpoint/2010/main" val="215358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BBBC3988-9DF0-DCAB-11F3-25E92A5ED298}"/>
              </a:ext>
            </a:extLst>
          </p:cNvPr>
          <p:cNvSpPr txBox="1">
            <a:spLocks/>
          </p:cNvSpPr>
          <p:nvPr/>
        </p:nvSpPr>
        <p:spPr>
          <a:xfrm>
            <a:off x="371475" y="277410"/>
            <a:ext cx="9612957" cy="88651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3200" b="1" kern="1200" cap="all" spc="0" baseline="0" noProof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Georgian-German Science Bridge </a:t>
            </a:r>
          </a:p>
          <a:p>
            <a:r>
              <a:rPr lang="en-US" dirty="0"/>
              <a:t>since 2004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08EE9D5-FCFF-83B6-E107-EF0460AA1C77}"/>
              </a:ext>
            </a:extLst>
          </p:cNvPr>
          <p:cNvSpPr/>
          <p:nvPr/>
        </p:nvSpPr>
        <p:spPr>
          <a:xfrm>
            <a:off x="2927648" y="4653136"/>
            <a:ext cx="2088232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23CFC00-C7D9-0486-2C7F-518DBC54D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4272" y="263672"/>
            <a:ext cx="3358415" cy="200393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DC47BF6-F753-55A4-8927-6D64BBD58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616" y="1265640"/>
            <a:ext cx="6407479" cy="55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28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199" y="581946"/>
            <a:ext cx="7273057" cy="886513"/>
          </a:xfrm>
        </p:spPr>
        <p:txBody>
          <a:bodyPr anchor="ctr" anchorCtr="0"/>
          <a:lstStyle/>
          <a:p>
            <a:r>
              <a:rPr lang="de-DE" dirty="0"/>
              <a:t>Georgian-German Science Bridge (GGSB) </a:t>
            </a:r>
            <a:r>
              <a:rPr lang="de-DE" dirty="0" err="1"/>
              <a:t>since</a:t>
            </a:r>
            <a:r>
              <a:rPr lang="de-DE" dirty="0"/>
              <a:t> 2004</a:t>
            </a:r>
            <a:endParaRPr lang="en-US" dirty="0"/>
          </a:p>
        </p:txBody>
      </p:sp>
      <p:sp>
        <p:nvSpPr>
          <p:cNvPr id="7" name="Textfeld 9"/>
          <p:cNvSpPr/>
          <p:nvPr/>
        </p:nvSpPr>
        <p:spPr bwMode="auto">
          <a:xfrm>
            <a:off x="6563318" y="4158329"/>
            <a:ext cx="4691638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defRPr/>
            </a:pPr>
            <a:r>
              <a:rPr lang="en-GB" sz="1400" dirty="0"/>
              <a:t>Meeting with Georgian Prime Minister  (2018)</a:t>
            </a:r>
            <a:br>
              <a:rPr lang="en-GB" sz="1400" dirty="0"/>
            </a:br>
            <a:r>
              <a:rPr lang="en-GB" sz="1400" dirty="0"/>
              <a:t>Source: private</a:t>
            </a:r>
          </a:p>
        </p:txBody>
      </p:sp>
      <p:grpSp>
        <p:nvGrpSpPr>
          <p:cNvPr id="8" name="Group 5">
            <a:extLst>
              <a:ext uri="{FF2B5EF4-FFF2-40B4-BE49-F238E27FC236}">
                <a16:creationId xmlns:a16="http://schemas.microsoft.com/office/drawing/2014/main" id="{F1B73BAF-6888-47CE-A8A4-307C5D1B939D}"/>
              </a:ext>
            </a:extLst>
          </p:cNvPr>
          <p:cNvGrpSpPr/>
          <p:nvPr/>
        </p:nvGrpSpPr>
        <p:grpSpPr>
          <a:xfrm>
            <a:off x="397699" y="4296828"/>
            <a:ext cx="5821299" cy="2009112"/>
            <a:chOff x="6541163" y="1288844"/>
            <a:chExt cx="5821299" cy="2567268"/>
          </a:xfrm>
        </p:grpSpPr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58912A6E-5A17-4856-AFD2-2E0836D81502}"/>
                </a:ext>
              </a:extLst>
            </p:cNvPr>
            <p:cNvGrpSpPr/>
            <p:nvPr/>
          </p:nvGrpSpPr>
          <p:grpSpPr>
            <a:xfrm>
              <a:off x="6607718" y="1443750"/>
              <a:ext cx="5754744" cy="2180302"/>
              <a:chOff x="6787487" y="3862493"/>
              <a:chExt cx="5754744" cy="2180302"/>
            </a:xfrm>
          </p:grpSpPr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8D4CF73B-E9E5-4621-AD92-0F2D4D9FBE88}"/>
                  </a:ext>
                </a:extLst>
              </p:cNvPr>
              <p:cNvSpPr txBox="1"/>
              <p:nvPr/>
            </p:nvSpPr>
            <p:spPr>
              <a:xfrm>
                <a:off x="9664859" y="3862493"/>
                <a:ext cx="2877372" cy="393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Universities</a:t>
                </a:r>
                <a:r>
                  <a:rPr lang="de-DE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in Georgia</a:t>
                </a:r>
              </a:p>
            </p:txBody>
          </p:sp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6FE04862-0C71-4D36-9009-3B57F83A3A49}"/>
                  </a:ext>
                </a:extLst>
              </p:cNvPr>
              <p:cNvSpPr/>
              <p:nvPr/>
            </p:nvSpPr>
            <p:spPr>
              <a:xfrm>
                <a:off x="6787487" y="4273032"/>
                <a:ext cx="2877372" cy="1769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Forschungszentrum</a:t>
                </a: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Jülich</a:t>
                </a: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sz="1400" dirty="0">
                    <a:cs typeface="Arial" panose="020B0604020202020204" pitchFamily="34" charset="0"/>
                  </a:rPr>
                  <a:t>and its partner universities:</a:t>
                </a:r>
              </a:p>
              <a:p>
                <a:r>
                  <a:rPr lang="en-GB" sz="1400" dirty="0">
                    <a:cs typeface="Arial" panose="020B0604020202020204" pitchFamily="34" charset="0"/>
                  </a:rPr>
                  <a:t>RWTH Aachen University</a:t>
                </a:r>
              </a:p>
              <a:p>
                <a:r>
                  <a:rPr lang="en-GB" sz="1400" dirty="0">
                    <a:cs typeface="Arial" panose="020B0604020202020204" pitchFamily="34" charset="0"/>
                  </a:rPr>
                  <a:t>University of Cologne</a:t>
                </a:r>
              </a:p>
              <a:p>
                <a:r>
                  <a:rPr lang="en-GB" sz="1400" dirty="0">
                    <a:cs typeface="Arial" panose="020B0604020202020204" pitchFamily="34" charset="0"/>
                  </a:rPr>
                  <a:t>University of Wuppertal</a:t>
                </a:r>
              </a:p>
              <a:p>
                <a:r>
                  <a:rPr lang="en-GB" sz="1400" dirty="0">
                    <a:cs typeface="Arial" panose="020B0604020202020204" pitchFamily="34" charset="0"/>
                  </a:rPr>
                  <a:t>University of Bonn</a:t>
                </a:r>
              </a:p>
            </p:txBody>
          </p:sp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id="{8F14609B-FAF6-4A88-9376-887AF6C02AFC}"/>
                  </a:ext>
                </a:extLst>
              </p:cNvPr>
              <p:cNvSpPr/>
              <p:nvPr/>
            </p:nvSpPr>
            <p:spPr>
              <a:xfrm>
                <a:off x="6787487" y="3879751"/>
                <a:ext cx="2175083" cy="3932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1400" b="1" dirty="0"/>
                  <a:t>PARTNERs in Germany</a:t>
                </a:r>
              </a:p>
            </p:txBody>
          </p:sp>
        </p:grp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58F2DC3C-9FA3-4AD7-88B6-01090B24B0C3}"/>
                </a:ext>
              </a:extLst>
            </p:cNvPr>
            <p:cNvSpPr/>
            <p:nvPr/>
          </p:nvSpPr>
          <p:spPr>
            <a:xfrm>
              <a:off x="6541163" y="1288844"/>
              <a:ext cx="5273907" cy="25672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</p:grpSp>
      <p:sp>
        <p:nvSpPr>
          <p:cNvPr id="15" name="Rectangle 57">
            <a:extLst>
              <a:ext uri="{FF2B5EF4-FFF2-40B4-BE49-F238E27FC236}">
                <a16:creationId xmlns:a16="http://schemas.microsoft.com/office/drawing/2014/main" id="{960BD8D2-C001-4851-B0EC-A27AC45B45BF}"/>
              </a:ext>
            </a:extLst>
          </p:cNvPr>
          <p:cNvSpPr/>
          <p:nvPr/>
        </p:nvSpPr>
        <p:spPr>
          <a:xfrm>
            <a:off x="3341626" y="4847059"/>
            <a:ext cx="360843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>
                <a:cs typeface="Arial" panose="020B0604020202020204" pitchFamily="34" charset="0"/>
              </a:rPr>
              <a:t>Tbilisi State University (TSU)</a:t>
            </a:r>
          </a:p>
          <a:p>
            <a:r>
              <a:rPr lang="de-DE" sz="1400" dirty="0" err="1">
                <a:cs typeface="Arial" panose="020B0604020202020204" pitchFamily="34" charset="0"/>
              </a:rPr>
              <a:t>Georgian</a:t>
            </a:r>
            <a:r>
              <a:rPr lang="de-DE" sz="1400" dirty="0">
                <a:cs typeface="Arial" panose="020B0604020202020204" pitchFamily="34" charset="0"/>
              </a:rPr>
              <a:t> Technical University (GTU)</a:t>
            </a:r>
          </a:p>
          <a:p>
            <a:r>
              <a:rPr lang="de-DE" sz="1400" dirty="0" err="1">
                <a:cs typeface="Arial" panose="020B0604020202020204" pitchFamily="34" charset="0"/>
              </a:rPr>
              <a:t>Agricultural</a:t>
            </a:r>
            <a:r>
              <a:rPr lang="de-DE" sz="1400" dirty="0">
                <a:cs typeface="Arial" panose="020B0604020202020204" pitchFamily="34" charset="0"/>
              </a:rPr>
              <a:t> University of Georgia (AUG)</a:t>
            </a:r>
          </a:p>
          <a:p>
            <a:pPr marL="84138" indent="-84138"/>
            <a:r>
              <a:rPr lang="de-DE" sz="1400" dirty="0">
                <a:cs typeface="Arial" panose="020B0604020202020204" pitchFamily="34" charset="0"/>
              </a:rPr>
              <a:t>Ilia State University (ISU)</a:t>
            </a:r>
          </a:p>
          <a:p>
            <a:r>
              <a:rPr lang="de-DE" sz="1400" dirty="0" err="1">
                <a:cs typeface="Arial" panose="020B0604020202020204" pitchFamily="34" charset="0"/>
              </a:rPr>
              <a:t>Kutaisi</a:t>
            </a:r>
            <a:r>
              <a:rPr lang="de-DE" sz="1400" dirty="0">
                <a:cs typeface="Arial" panose="020B0604020202020204" pitchFamily="34" charset="0"/>
              </a:rPr>
              <a:t> International University (KIU)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757790"/>
            <a:ext cx="4881141" cy="2704791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2155" y="595453"/>
            <a:ext cx="5454304" cy="349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69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8367E8-B35E-AC5A-E509-3170D459F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239" y="1"/>
            <a:ext cx="10821415" cy="594690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4A6ADB1-A515-12A4-DCFE-3CD85DA287D8}"/>
              </a:ext>
            </a:extLst>
          </p:cNvPr>
          <p:cNvSpPr txBox="1"/>
          <p:nvPr/>
        </p:nvSpPr>
        <p:spPr>
          <a:xfrm>
            <a:off x="451111" y="5469851"/>
            <a:ext cx="3700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From GGSB Brochure</a:t>
            </a:r>
            <a:r>
              <a:rPr lang="de-DE" sz="1400" dirty="0"/>
              <a:t>: Science Fest - The First 20 Years„ (September, 2024)</a:t>
            </a:r>
          </a:p>
          <a:p>
            <a:endParaRPr lang="en-US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11EFED9-AB41-ED75-38E3-720D0523FDBD}"/>
              </a:ext>
            </a:extLst>
          </p:cNvPr>
          <p:cNvSpPr txBox="1"/>
          <p:nvPr/>
        </p:nvSpPr>
        <p:spPr>
          <a:xfrm>
            <a:off x="7536160" y="2852936"/>
            <a:ext cx="4224233" cy="355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US" dirty="0"/>
              <a:t>update  2026: 2 PhD,  2 Masters at ITE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E38F113-9B21-2E4C-03BF-CD08E1B9C1D8}"/>
              </a:ext>
            </a:extLst>
          </p:cNvPr>
          <p:cNvSpPr txBox="1"/>
          <p:nvPr/>
        </p:nvSpPr>
        <p:spPr>
          <a:xfrm>
            <a:off x="6023992" y="5462927"/>
            <a:ext cx="4326826" cy="560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dirty="0"/>
              <a:t>Five honorary doctorates awarded to German</a:t>
            </a:r>
            <a:br>
              <a:rPr lang="en-US" sz="1600" dirty="0"/>
            </a:br>
            <a:r>
              <a:rPr lang="en-US" sz="1600" dirty="0"/>
              <a:t> scientists by AUG, GTU and TSU </a:t>
            </a:r>
          </a:p>
        </p:txBody>
      </p:sp>
    </p:spTree>
    <p:extLst>
      <p:ext uri="{BB962C8B-B14F-4D97-AF65-F5344CB8AC3E}">
        <p14:creationId xmlns:p14="http://schemas.microsoft.com/office/powerpoint/2010/main" val="58429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B0C7BC-7A81-472B-90AE-73EA96E51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260927"/>
            <a:ext cx="10488528" cy="1124780"/>
          </a:xfrm>
        </p:spPr>
        <p:txBody>
          <a:bodyPr/>
          <a:lstStyle/>
          <a:p>
            <a:r>
              <a:rPr lang="en-US" dirty="0"/>
              <a:t>Palestinian-German Science Bridge</a:t>
            </a:r>
            <a:br>
              <a:rPr lang="en-US" dirty="0"/>
            </a:br>
            <a:r>
              <a:rPr lang="en-US" dirty="0"/>
              <a:t> PGSB</a:t>
            </a:r>
            <a:endParaRPr lang="de-DE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05E0AC09-79AE-7068-6BC0-F9DD6BC3C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092" y="2060848"/>
            <a:ext cx="8617276" cy="41906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/>
              <a:t>PGSB</a:t>
            </a:r>
            <a:r>
              <a:rPr lang="en-US" sz="2000" dirty="0"/>
              <a:t> 3-2017 – 3-2025 – Pilot project, funded by BMBF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b="1" dirty="0"/>
              <a:t>PGSB STRONG </a:t>
            </a:r>
            <a:r>
              <a:rPr lang="en-US" sz="2000" dirty="0"/>
              <a:t>7-2026 – 3-2034 – continued, funded by BMFTR</a:t>
            </a:r>
          </a:p>
          <a:p>
            <a:pPr marL="0" indent="0">
              <a:buNone/>
            </a:pPr>
            <a:r>
              <a:rPr lang="en-US" sz="2000" dirty="0"/>
              <a:t> 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Strong= Strengthening </a:t>
            </a:r>
            <a:b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ustainability of 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echnology/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raining and 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esearch creating 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pportunities through 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etworking and </a:t>
            </a: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rowth</a:t>
            </a:r>
            <a:endParaRPr lang="de-DE" sz="2000" kern="10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de-DE" sz="2000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A332899-2700-433F-9F6A-503472B72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768408" y="3082066"/>
            <a:ext cx="1590320" cy="120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A1DB84F-B12C-3C2B-E57E-6F2A03A38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9120336" y="96046"/>
            <a:ext cx="2908599" cy="1224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F242AF5-420E-54CC-6F6E-E70D40B5A4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8408" y="2161617"/>
            <a:ext cx="2088232" cy="8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5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1586BF-CB35-4BDF-B3DA-C8CC5A30E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391056" cy="1143000"/>
          </a:xfrm>
        </p:spPr>
        <p:txBody>
          <a:bodyPr/>
          <a:lstStyle/>
          <a:p>
            <a:r>
              <a:rPr lang="de-DE" dirty="0"/>
              <a:t>PGSB Status of </a:t>
            </a:r>
            <a:r>
              <a:rPr lang="de-DE" dirty="0" err="1"/>
              <a:t>cooperation</a:t>
            </a:r>
            <a:r>
              <a:rPr lang="de-DE" dirty="0"/>
              <a:t> </a:t>
            </a:r>
            <a:r>
              <a:rPr lang="de-DE" sz="1200" dirty="0"/>
              <a:t>(March 2025)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868137A-3331-4EF9-A4D3-1B0BB6943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770" y="1375265"/>
            <a:ext cx="9394678" cy="3013839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&gt; 100 fellows (BSc, MSc, ar. 50 PhD), 25 awarded PhDs - </a:t>
            </a:r>
            <a:r>
              <a:rPr lang="en-US" sz="2000" b="1" dirty="0"/>
              <a:t>50% female students</a:t>
            </a:r>
            <a:endParaRPr lang="en-US" sz="2000" dirty="0"/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23 bilateral roadmaps, 7 research clusters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42 staff visits at FZJ (3 days to 10 weeks)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17 invitations to FZJ scientists to deliver lectures in Palestine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20 networking visits from students to home university per year 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Trainings in science management &amp; soft skills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Topical Workshops: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F29F6CC-9267-4BD6-A34A-29F493BE9DED}"/>
              </a:ext>
            </a:extLst>
          </p:cNvPr>
          <p:cNvGrpSpPr/>
          <p:nvPr/>
        </p:nvGrpSpPr>
        <p:grpSpPr>
          <a:xfrm>
            <a:off x="982932" y="4653136"/>
            <a:ext cx="7849372" cy="1324857"/>
            <a:chOff x="2845435" y="3223316"/>
            <a:chExt cx="5995029" cy="1002328"/>
          </a:xfrm>
        </p:grpSpPr>
        <p:sp>
          <p:nvSpPr>
            <p:cNvPr id="6" name="Freihandform 11">
              <a:extLst>
                <a:ext uri="{FF2B5EF4-FFF2-40B4-BE49-F238E27FC236}">
                  <a16:creationId xmlns:a16="http://schemas.microsoft.com/office/drawing/2014/main" id="{A64C8550-2A16-4640-8D16-3B881B226BAA}"/>
                </a:ext>
              </a:extLst>
            </p:cNvPr>
            <p:cNvSpPr/>
            <p:nvPr/>
          </p:nvSpPr>
          <p:spPr>
            <a:xfrm>
              <a:off x="2845435" y="3223316"/>
              <a:ext cx="1586885" cy="482488"/>
            </a:xfrm>
            <a:custGeom>
              <a:avLst/>
              <a:gdLst>
                <a:gd name="connsiteX0" fmla="*/ 0 w 1586885"/>
                <a:gd name="connsiteY0" fmla="*/ 0 h 616609"/>
                <a:gd name="connsiteX1" fmla="*/ 1586885 w 1586885"/>
                <a:gd name="connsiteY1" fmla="*/ 0 h 616609"/>
                <a:gd name="connsiteX2" fmla="*/ 1586885 w 1586885"/>
                <a:gd name="connsiteY2" fmla="*/ 616609 h 616609"/>
                <a:gd name="connsiteX3" fmla="*/ 0 w 1586885"/>
                <a:gd name="connsiteY3" fmla="*/ 616609 h 616609"/>
                <a:gd name="connsiteX4" fmla="*/ 0 w 1586885"/>
                <a:gd name="connsiteY4" fmla="*/ 0 h 61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616609">
                  <a:moveTo>
                    <a:pt x="0" y="0"/>
                  </a:moveTo>
                  <a:lnTo>
                    <a:pt x="1586885" y="0"/>
                  </a:lnTo>
                  <a:lnTo>
                    <a:pt x="1586885" y="616609"/>
                  </a:lnTo>
                  <a:lnTo>
                    <a:pt x="0" y="616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dirty="0" err="1"/>
                <a:t>Bioelectronics</a:t>
              </a:r>
              <a:endParaRPr lang="de-DE" dirty="0"/>
            </a:p>
          </p:txBody>
        </p:sp>
        <p:sp>
          <p:nvSpPr>
            <p:cNvPr id="7" name="Freihandform 12">
              <a:extLst>
                <a:ext uri="{FF2B5EF4-FFF2-40B4-BE49-F238E27FC236}">
                  <a16:creationId xmlns:a16="http://schemas.microsoft.com/office/drawing/2014/main" id="{12EAE458-8086-4721-A0F0-FC2D2849FCA2}"/>
                </a:ext>
              </a:extLst>
            </p:cNvPr>
            <p:cNvSpPr/>
            <p:nvPr/>
          </p:nvSpPr>
          <p:spPr>
            <a:xfrm>
              <a:off x="2845435" y="3722878"/>
              <a:ext cx="2234070" cy="436541"/>
            </a:xfrm>
            <a:custGeom>
              <a:avLst/>
              <a:gdLst>
                <a:gd name="connsiteX0" fmla="*/ 0 w 1586885"/>
                <a:gd name="connsiteY0" fmla="*/ 0 h 746639"/>
                <a:gd name="connsiteX1" fmla="*/ 1586885 w 1586885"/>
                <a:gd name="connsiteY1" fmla="*/ 0 h 746639"/>
                <a:gd name="connsiteX2" fmla="*/ 1586885 w 1586885"/>
                <a:gd name="connsiteY2" fmla="*/ 746639 h 746639"/>
                <a:gd name="connsiteX3" fmla="*/ 0 w 1586885"/>
                <a:gd name="connsiteY3" fmla="*/ 746639 h 746639"/>
                <a:gd name="connsiteX4" fmla="*/ 0 w 1586885"/>
                <a:gd name="connsiteY4" fmla="*/ 0 h 74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746639">
                  <a:moveTo>
                    <a:pt x="0" y="0"/>
                  </a:moveTo>
                  <a:lnTo>
                    <a:pt x="1586885" y="0"/>
                  </a:lnTo>
                  <a:lnTo>
                    <a:pt x="1586885" y="746639"/>
                  </a:lnTo>
                  <a:lnTo>
                    <a:pt x="0" y="746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36000" rIns="120904" bIns="136017" numCol="1" spcCol="1270" anchor="t" anchorCtr="0">
              <a:noAutofit/>
            </a:bodyPr>
            <a:lstStyle/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/>
                <a:t>IBI-3</a:t>
              </a:r>
            </a:p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/>
                <a:t>Pal </a:t>
              </a:r>
              <a:r>
                <a:rPr lang="de-DE" dirty="0" err="1"/>
                <a:t>Polyt</a:t>
              </a:r>
              <a:r>
                <a:rPr lang="de-DE" dirty="0"/>
                <a:t>. University</a:t>
              </a:r>
            </a:p>
          </p:txBody>
        </p:sp>
        <p:sp>
          <p:nvSpPr>
            <p:cNvPr id="8" name="Freihandform 13">
              <a:extLst>
                <a:ext uri="{FF2B5EF4-FFF2-40B4-BE49-F238E27FC236}">
                  <a16:creationId xmlns:a16="http://schemas.microsoft.com/office/drawing/2014/main" id="{83BFDC01-C8C5-4DA4-BACE-E3BC4F98ED0C}"/>
                </a:ext>
              </a:extLst>
            </p:cNvPr>
            <p:cNvSpPr/>
            <p:nvPr/>
          </p:nvSpPr>
          <p:spPr>
            <a:xfrm>
              <a:off x="4905664" y="3223316"/>
              <a:ext cx="1586885" cy="482488"/>
            </a:xfrm>
            <a:custGeom>
              <a:avLst/>
              <a:gdLst>
                <a:gd name="connsiteX0" fmla="*/ 0 w 1586885"/>
                <a:gd name="connsiteY0" fmla="*/ 0 h 616609"/>
                <a:gd name="connsiteX1" fmla="*/ 1586885 w 1586885"/>
                <a:gd name="connsiteY1" fmla="*/ 0 h 616609"/>
                <a:gd name="connsiteX2" fmla="*/ 1586885 w 1586885"/>
                <a:gd name="connsiteY2" fmla="*/ 616609 h 616609"/>
                <a:gd name="connsiteX3" fmla="*/ 0 w 1586885"/>
                <a:gd name="connsiteY3" fmla="*/ 616609 h 616609"/>
                <a:gd name="connsiteX4" fmla="*/ 0 w 1586885"/>
                <a:gd name="connsiteY4" fmla="*/ 0 h 61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616609">
                  <a:moveTo>
                    <a:pt x="0" y="0"/>
                  </a:moveTo>
                  <a:lnTo>
                    <a:pt x="1586885" y="0"/>
                  </a:lnTo>
                  <a:lnTo>
                    <a:pt x="1586885" y="616609"/>
                  </a:lnTo>
                  <a:lnTo>
                    <a:pt x="0" y="616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dirty="0" err="1"/>
                <a:t>Health</a:t>
              </a:r>
              <a:r>
                <a:rPr lang="de-DE" sz="1600" dirty="0"/>
                <a:t> Science </a:t>
              </a:r>
              <a:r>
                <a:rPr lang="de-DE" sz="1600" dirty="0" err="1"/>
                <a:t>Simulations</a:t>
              </a:r>
              <a:endParaRPr lang="de-DE" sz="1600" dirty="0"/>
            </a:p>
          </p:txBody>
        </p:sp>
        <p:sp>
          <p:nvSpPr>
            <p:cNvPr id="9" name="Freihandform 14">
              <a:extLst>
                <a:ext uri="{FF2B5EF4-FFF2-40B4-BE49-F238E27FC236}">
                  <a16:creationId xmlns:a16="http://schemas.microsoft.com/office/drawing/2014/main" id="{D6E8A2EC-D664-4623-9FBB-3707BD7F4AF5}"/>
                </a:ext>
              </a:extLst>
            </p:cNvPr>
            <p:cNvSpPr/>
            <p:nvPr/>
          </p:nvSpPr>
          <p:spPr>
            <a:xfrm>
              <a:off x="4905664" y="3789102"/>
              <a:ext cx="1960759" cy="436541"/>
            </a:xfrm>
            <a:custGeom>
              <a:avLst/>
              <a:gdLst>
                <a:gd name="connsiteX0" fmla="*/ 0 w 1586885"/>
                <a:gd name="connsiteY0" fmla="*/ 0 h 746639"/>
                <a:gd name="connsiteX1" fmla="*/ 1586885 w 1586885"/>
                <a:gd name="connsiteY1" fmla="*/ 0 h 746639"/>
                <a:gd name="connsiteX2" fmla="*/ 1586885 w 1586885"/>
                <a:gd name="connsiteY2" fmla="*/ 746639 h 746639"/>
                <a:gd name="connsiteX3" fmla="*/ 0 w 1586885"/>
                <a:gd name="connsiteY3" fmla="*/ 746639 h 746639"/>
                <a:gd name="connsiteX4" fmla="*/ 0 w 1586885"/>
                <a:gd name="connsiteY4" fmla="*/ 0 h 74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746639">
                  <a:moveTo>
                    <a:pt x="0" y="0"/>
                  </a:moveTo>
                  <a:lnTo>
                    <a:pt x="1586885" y="0"/>
                  </a:lnTo>
                  <a:lnTo>
                    <a:pt x="1586885" y="746639"/>
                  </a:lnTo>
                  <a:lnTo>
                    <a:pt x="0" y="746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36000" rIns="120904" bIns="136017" numCol="1" spcCol="1270" anchor="t" anchorCtr="0">
              <a:noAutofit/>
            </a:bodyPr>
            <a:lstStyle/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/>
                <a:t>IBI-7</a:t>
              </a:r>
            </a:p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 err="1"/>
                <a:t>Birzeit</a:t>
              </a:r>
              <a:r>
                <a:rPr lang="de-DE" dirty="0"/>
                <a:t> University</a:t>
              </a:r>
            </a:p>
          </p:txBody>
        </p:sp>
        <p:sp>
          <p:nvSpPr>
            <p:cNvPr id="10" name="Freihandform 15">
              <a:extLst>
                <a:ext uri="{FF2B5EF4-FFF2-40B4-BE49-F238E27FC236}">
                  <a16:creationId xmlns:a16="http://schemas.microsoft.com/office/drawing/2014/main" id="{69C781FC-1F52-4032-885A-5E4C6C6D1157}"/>
                </a:ext>
              </a:extLst>
            </p:cNvPr>
            <p:cNvSpPr/>
            <p:nvPr/>
          </p:nvSpPr>
          <p:spPr>
            <a:xfrm>
              <a:off x="6879705" y="3223316"/>
              <a:ext cx="1586885" cy="482488"/>
            </a:xfrm>
            <a:custGeom>
              <a:avLst/>
              <a:gdLst>
                <a:gd name="connsiteX0" fmla="*/ 0 w 1586885"/>
                <a:gd name="connsiteY0" fmla="*/ 0 h 616609"/>
                <a:gd name="connsiteX1" fmla="*/ 1586885 w 1586885"/>
                <a:gd name="connsiteY1" fmla="*/ 0 h 616609"/>
                <a:gd name="connsiteX2" fmla="*/ 1586885 w 1586885"/>
                <a:gd name="connsiteY2" fmla="*/ 616609 h 616609"/>
                <a:gd name="connsiteX3" fmla="*/ 0 w 1586885"/>
                <a:gd name="connsiteY3" fmla="*/ 616609 h 616609"/>
                <a:gd name="connsiteX4" fmla="*/ 0 w 1586885"/>
                <a:gd name="connsiteY4" fmla="*/ 0 h 61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616609">
                  <a:moveTo>
                    <a:pt x="0" y="0"/>
                  </a:moveTo>
                  <a:lnTo>
                    <a:pt x="1586885" y="0"/>
                  </a:lnTo>
                  <a:lnTo>
                    <a:pt x="1586885" y="616609"/>
                  </a:lnTo>
                  <a:lnTo>
                    <a:pt x="0" y="616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904" tIns="69088" rIns="120904" bIns="69088" numCol="1" spcCol="1270" anchor="ctr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600" dirty="0"/>
                <a:t>Plant </a:t>
              </a:r>
              <a:r>
                <a:rPr lang="de-DE" sz="1600" dirty="0" err="1"/>
                <a:t>sciences</a:t>
              </a:r>
              <a:r>
                <a:rPr lang="de-DE" sz="1600" dirty="0"/>
                <a:t> </a:t>
              </a:r>
              <a:br>
                <a:rPr lang="de-DE" sz="1600" dirty="0"/>
              </a:br>
              <a:r>
                <a:rPr lang="de-DE" sz="1600" dirty="0" err="1"/>
                <a:t>and</a:t>
              </a:r>
              <a:r>
                <a:rPr lang="de-DE" sz="1600" dirty="0"/>
                <a:t> </a:t>
              </a:r>
              <a:r>
                <a:rPr lang="de-DE" sz="1600" dirty="0" err="1"/>
                <a:t>Algae</a:t>
              </a:r>
              <a:endParaRPr lang="de-DE" sz="1600" dirty="0"/>
            </a:p>
          </p:txBody>
        </p:sp>
        <p:sp>
          <p:nvSpPr>
            <p:cNvPr id="11" name="Freihandform 16">
              <a:extLst>
                <a:ext uri="{FF2B5EF4-FFF2-40B4-BE49-F238E27FC236}">
                  <a16:creationId xmlns:a16="http://schemas.microsoft.com/office/drawing/2014/main" id="{CC2713AC-6291-40C1-BDE1-9E3FA498F0A0}"/>
                </a:ext>
              </a:extLst>
            </p:cNvPr>
            <p:cNvSpPr/>
            <p:nvPr/>
          </p:nvSpPr>
          <p:spPr>
            <a:xfrm>
              <a:off x="6879705" y="3789103"/>
              <a:ext cx="1960759" cy="436541"/>
            </a:xfrm>
            <a:custGeom>
              <a:avLst/>
              <a:gdLst>
                <a:gd name="connsiteX0" fmla="*/ 0 w 1586885"/>
                <a:gd name="connsiteY0" fmla="*/ 0 h 746639"/>
                <a:gd name="connsiteX1" fmla="*/ 1586885 w 1586885"/>
                <a:gd name="connsiteY1" fmla="*/ 0 h 746639"/>
                <a:gd name="connsiteX2" fmla="*/ 1586885 w 1586885"/>
                <a:gd name="connsiteY2" fmla="*/ 746639 h 746639"/>
                <a:gd name="connsiteX3" fmla="*/ 0 w 1586885"/>
                <a:gd name="connsiteY3" fmla="*/ 746639 h 746639"/>
                <a:gd name="connsiteX4" fmla="*/ 0 w 1586885"/>
                <a:gd name="connsiteY4" fmla="*/ 0 h 74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6885" h="746639">
                  <a:moveTo>
                    <a:pt x="0" y="0"/>
                  </a:moveTo>
                  <a:lnTo>
                    <a:pt x="1586885" y="0"/>
                  </a:lnTo>
                  <a:lnTo>
                    <a:pt x="1586885" y="746639"/>
                  </a:lnTo>
                  <a:lnTo>
                    <a:pt x="0" y="7466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678" tIns="36000" rIns="120904" bIns="136017" numCol="1" spcCol="1270" anchor="t" anchorCtr="0">
              <a:noAutofit/>
            </a:bodyPr>
            <a:lstStyle/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/>
                <a:t>IBG-2</a:t>
              </a:r>
            </a:p>
            <a:p>
              <a:pPr marL="171450" lvl="1" indent="-171450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de-DE" dirty="0"/>
                <a:t>Hebron University </a:t>
              </a:r>
            </a:p>
          </p:txBody>
        </p:sp>
      </p:grpSp>
      <p:sp>
        <p:nvSpPr>
          <p:cNvPr id="12" name="Freihandform 17">
            <a:extLst>
              <a:ext uri="{FF2B5EF4-FFF2-40B4-BE49-F238E27FC236}">
                <a16:creationId xmlns:a16="http://schemas.microsoft.com/office/drawing/2014/main" id="{B6B3065B-85FA-46D0-94AE-389644BE81E1}"/>
              </a:ext>
            </a:extLst>
          </p:cNvPr>
          <p:cNvSpPr/>
          <p:nvPr/>
        </p:nvSpPr>
        <p:spPr>
          <a:xfrm>
            <a:off x="8832304" y="4630108"/>
            <a:ext cx="1894467" cy="660310"/>
          </a:xfrm>
          <a:custGeom>
            <a:avLst/>
            <a:gdLst>
              <a:gd name="connsiteX0" fmla="*/ 0 w 1586885"/>
              <a:gd name="connsiteY0" fmla="*/ 0 h 616609"/>
              <a:gd name="connsiteX1" fmla="*/ 1586885 w 1586885"/>
              <a:gd name="connsiteY1" fmla="*/ 0 h 616609"/>
              <a:gd name="connsiteX2" fmla="*/ 1586885 w 1586885"/>
              <a:gd name="connsiteY2" fmla="*/ 616609 h 616609"/>
              <a:gd name="connsiteX3" fmla="*/ 0 w 1586885"/>
              <a:gd name="connsiteY3" fmla="*/ 616609 h 616609"/>
              <a:gd name="connsiteX4" fmla="*/ 0 w 1586885"/>
              <a:gd name="connsiteY4" fmla="*/ 0 h 616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6885" h="616609">
                <a:moveTo>
                  <a:pt x="0" y="0"/>
                </a:moveTo>
                <a:lnTo>
                  <a:pt x="1586885" y="0"/>
                </a:lnTo>
                <a:lnTo>
                  <a:pt x="1586885" y="616609"/>
                </a:lnTo>
                <a:lnTo>
                  <a:pt x="0" y="616609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904" tIns="69088" rIns="120904" bIns="69088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 err="1"/>
              <a:t>Neuroscience</a:t>
            </a:r>
            <a:r>
              <a:rPr lang="de-DE" sz="1600" dirty="0"/>
              <a:t> Imaging</a:t>
            </a:r>
          </a:p>
        </p:txBody>
      </p:sp>
      <p:sp>
        <p:nvSpPr>
          <p:cNvPr id="13" name="Freihandform 18">
            <a:extLst>
              <a:ext uri="{FF2B5EF4-FFF2-40B4-BE49-F238E27FC236}">
                <a16:creationId xmlns:a16="http://schemas.microsoft.com/office/drawing/2014/main" id="{7DD280A2-F7BE-4455-882A-91D23057233F}"/>
              </a:ext>
            </a:extLst>
          </p:cNvPr>
          <p:cNvSpPr/>
          <p:nvPr/>
        </p:nvSpPr>
        <p:spPr>
          <a:xfrm>
            <a:off x="8946932" y="5385014"/>
            <a:ext cx="2837700" cy="492258"/>
          </a:xfrm>
          <a:custGeom>
            <a:avLst/>
            <a:gdLst>
              <a:gd name="connsiteX0" fmla="*/ 0 w 1586885"/>
              <a:gd name="connsiteY0" fmla="*/ 0 h 746639"/>
              <a:gd name="connsiteX1" fmla="*/ 1586885 w 1586885"/>
              <a:gd name="connsiteY1" fmla="*/ 0 h 746639"/>
              <a:gd name="connsiteX2" fmla="*/ 1586885 w 1586885"/>
              <a:gd name="connsiteY2" fmla="*/ 746639 h 746639"/>
              <a:gd name="connsiteX3" fmla="*/ 0 w 1586885"/>
              <a:gd name="connsiteY3" fmla="*/ 746639 h 746639"/>
              <a:gd name="connsiteX4" fmla="*/ 0 w 1586885"/>
              <a:gd name="connsiteY4" fmla="*/ 0 h 746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6885" h="746639">
                <a:moveTo>
                  <a:pt x="0" y="0"/>
                </a:moveTo>
                <a:lnTo>
                  <a:pt x="1586885" y="0"/>
                </a:lnTo>
                <a:lnTo>
                  <a:pt x="1586885" y="746639"/>
                </a:lnTo>
                <a:lnTo>
                  <a:pt x="0" y="74663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36000" rIns="120904" bIns="136017" numCol="1" spcCol="1270" anchor="t" anchorCtr="0">
            <a:noAutofit/>
          </a:bodyPr>
          <a:lstStyle/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de-DE" kern="1200" dirty="0"/>
              <a:t>INM-4     Instituts at FZJ</a:t>
            </a:r>
          </a:p>
          <a:p>
            <a:pPr marL="171450" lvl="1" indent="-171450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de-DE" dirty="0"/>
              <a:t>Al-</a:t>
            </a:r>
            <a:r>
              <a:rPr lang="de-DE" dirty="0" err="1"/>
              <a:t>Quds</a:t>
            </a:r>
            <a:r>
              <a:rPr lang="de-DE" dirty="0"/>
              <a:t> University</a:t>
            </a:r>
            <a:r>
              <a:rPr lang="de-DE" kern="1200" dirty="0"/>
              <a:t>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1124AD13-A8F4-DBC6-0C6D-757B492A8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120336" y="96046"/>
            <a:ext cx="2908599" cy="1224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7721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3DBB081-50CF-4754-90CC-9D341413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890" y="354142"/>
            <a:ext cx="7969216" cy="576064"/>
          </a:xfrm>
        </p:spPr>
        <p:txBody>
          <a:bodyPr/>
          <a:lstStyle/>
          <a:p>
            <a:r>
              <a:rPr lang="en-US" dirty="0"/>
              <a:t>Collaborations with Africa</a:t>
            </a:r>
            <a:br>
              <a:rPr lang="en-US" dirty="0"/>
            </a:br>
            <a:r>
              <a:rPr lang="de-DE" dirty="0"/>
              <a:t> 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016391"/>
            <a:ext cx="4493262" cy="440468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623392" y="5546167"/>
            <a:ext cx="61206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International </a:t>
            </a:r>
            <a:r>
              <a:rPr lang="de-DE" sz="1400" dirty="0" err="1"/>
              <a:t>MSc</a:t>
            </a:r>
            <a:r>
              <a:rPr lang="de-DE" sz="1400" dirty="0"/>
              <a:t>. </a:t>
            </a:r>
            <a:r>
              <a:rPr lang="de-DE" sz="1400" dirty="0" err="1"/>
              <a:t>Program</a:t>
            </a:r>
            <a:r>
              <a:rPr lang="de-DE" sz="1400" dirty="0"/>
              <a:t>: </a:t>
            </a:r>
            <a:r>
              <a:rPr lang="en-GB" sz="1400" dirty="0"/>
              <a:t>“Energy and Green Hydrogen“</a:t>
            </a:r>
          </a:p>
          <a:p>
            <a:r>
              <a:rPr lang="de-DE" sz="1400" dirty="0"/>
              <a:t>WASCAL: West African Science Services </a:t>
            </a:r>
            <a:r>
              <a:rPr lang="de-DE" sz="1400" dirty="0" err="1"/>
              <a:t>Centre</a:t>
            </a:r>
            <a:r>
              <a:rPr lang="de-DE" sz="1400" dirty="0"/>
              <a:t> on Climate Change and </a:t>
            </a:r>
            <a:r>
              <a:rPr lang="de-DE" sz="1400" dirty="0" err="1"/>
              <a:t>Adapted</a:t>
            </a:r>
            <a:r>
              <a:rPr lang="de-DE" sz="1400" dirty="0"/>
              <a:t> Land </a:t>
            </a:r>
            <a:r>
              <a:rPr lang="de-DE" sz="1400" dirty="0" err="1"/>
              <a:t>use</a:t>
            </a:r>
            <a:endParaRPr lang="en-GB" sz="14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98" y="1438507"/>
            <a:ext cx="4048159" cy="4199993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6539856" y="5638500"/>
            <a:ext cx="3888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H2-Atlas Afrika Projekt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62E624D-6CC1-4878-98C2-32AAF4A9AA17}"/>
              </a:ext>
            </a:extLst>
          </p:cNvPr>
          <p:cNvSpPr txBox="1"/>
          <p:nvPr/>
        </p:nvSpPr>
        <p:spPr>
          <a:xfrm>
            <a:off x="7640280" y="5974495"/>
            <a:ext cx="3888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Slide: FZJ-UE</a:t>
            </a:r>
          </a:p>
        </p:txBody>
      </p:sp>
    </p:spTree>
    <p:extLst>
      <p:ext uri="{BB962C8B-B14F-4D97-AF65-F5344CB8AC3E}">
        <p14:creationId xmlns:p14="http://schemas.microsoft.com/office/powerpoint/2010/main" val="236283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9F291-4935-CA76-166E-92F2AB6D7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F5DBA311-11FC-B1C8-488E-451823FE2B3D}"/>
              </a:ext>
            </a:extLst>
          </p:cNvPr>
          <p:cNvGrpSpPr/>
          <p:nvPr/>
        </p:nvGrpSpPr>
        <p:grpSpPr>
          <a:xfrm>
            <a:off x="95672" y="1133774"/>
            <a:ext cx="12000656" cy="4717657"/>
            <a:chOff x="-199768" y="898000"/>
            <a:chExt cx="12000656" cy="4717657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2CFD49D8-DA70-ECD9-C739-7D3A73B94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99768" y="898000"/>
              <a:ext cx="12000656" cy="4717657"/>
            </a:xfrm>
            <a:prstGeom prst="rect">
              <a:avLst/>
            </a:prstGeom>
          </p:spPr>
        </p:pic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38A08A0C-2BFF-5292-FA2F-F85A2AF9BD41}"/>
                </a:ext>
              </a:extLst>
            </p:cNvPr>
            <p:cNvSpPr/>
            <p:nvPr/>
          </p:nvSpPr>
          <p:spPr>
            <a:xfrm>
              <a:off x="5879976" y="3429001"/>
              <a:ext cx="432048" cy="28438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sp>
          <p:nvSpPr>
            <p:cNvPr id="13" name="Rechteck: abgerundete Ecken 12">
              <a:extLst>
                <a:ext uri="{FF2B5EF4-FFF2-40B4-BE49-F238E27FC236}">
                  <a16:creationId xmlns:a16="http://schemas.microsoft.com/office/drawing/2014/main" id="{2B34FD8A-B020-A018-591E-516AEA8D5EE6}"/>
                </a:ext>
              </a:extLst>
            </p:cNvPr>
            <p:cNvSpPr/>
            <p:nvPr/>
          </p:nvSpPr>
          <p:spPr>
            <a:xfrm rot="20100954">
              <a:off x="3010472" y="1677793"/>
              <a:ext cx="432048" cy="166703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  <p:sp>
          <p:nvSpPr>
            <p:cNvPr id="22" name="Rechteck: abgerundete Ecken 21">
              <a:extLst>
                <a:ext uri="{FF2B5EF4-FFF2-40B4-BE49-F238E27FC236}">
                  <a16:creationId xmlns:a16="http://schemas.microsoft.com/office/drawing/2014/main" id="{ACFC4E80-F07D-2ED2-A3FE-791310C463D8}"/>
                </a:ext>
              </a:extLst>
            </p:cNvPr>
            <p:cNvSpPr/>
            <p:nvPr/>
          </p:nvSpPr>
          <p:spPr>
            <a:xfrm>
              <a:off x="5859972" y="3794651"/>
              <a:ext cx="432048" cy="284380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2400" dirty="0" err="1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C2AB4657-8546-6A3C-2A39-AAEBACDA43F1}"/>
              </a:ext>
            </a:extLst>
          </p:cNvPr>
          <p:cNvSpPr txBox="1"/>
          <p:nvPr/>
        </p:nvSpPr>
        <p:spPr>
          <a:xfrm>
            <a:off x="1188134" y="3946170"/>
            <a:ext cx="1341397" cy="5355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chemeClr val="bg1"/>
                </a:solidFill>
              </a:rPr>
              <a:t>Research &amp; </a:t>
            </a:r>
            <a:r>
              <a:rPr lang="de-DE" sz="1600" dirty="0" err="1">
                <a:solidFill>
                  <a:schemeClr val="bg1"/>
                </a:solidFill>
              </a:rPr>
              <a:t>Developmen</a:t>
            </a:r>
            <a:endParaRPr lang="de-DE" sz="1600" dirty="0">
              <a:solidFill>
                <a:schemeClr val="bg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E38834E-4527-8769-9BAB-6E288CC95BA2}"/>
              </a:ext>
            </a:extLst>
          </p:cNvPr>
          <p:cNvSpPr txBox="1"/>
          <p:nvPr/>
        </p:nvSpPr>
        <p:spPr>
          <a:xfrm>
            <a:off x="9859247" y="3946168"/>
            <a:ext cx="1242145" cy="5355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chemeClr val="bg1"/>
                </a:solidFill>
              </a:rPr>
              <a:t>Transfer &amp; Applikation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EA7C1AF-A818-1A3E-FC5F-034281156D2C}"/>
              </a:ext>
            </a:extLst>
          </p:cNvPr>
          <p:cNvSpPr txBox="1"/>
          <p:nvPr/>
        </p:nvSpPr>
        <p:spPr>
          <a:xfrm>
            <a:off x="391112" y="4725144"/>
            <a:ext cx="3112600" cy="123726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chemeClr val="bg1"/>
                </a:solidFill>
              </a:rPr>
              <a:t>Joint Research</a:t>
            </a:r>
          </a:p>
          <a:p>
            <a:pPr marL="285750" lvl="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Cooperation in joint projects </a:t>
            </a:r>
          </a:p>
          <a:p>
            <a:pPr marL="285750" lvl="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Including BSc., MSc &amp; PhD</a:t>
            </a:r>
          </a:p>
          <a:p>
            <a:pPr marL="285750" lvl="0" indent="-28575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cs typeface="Times New Roman" panose="02020603050405020304" pitchFamily="18" charset="0"/>
              </a:rPr>
              <a:t>Joint proposals for ext. funds</a:t>
            </a:r>
            <a:endParaRPr lang="de-DE" sz="1600" dirty="0" err="1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E2D9C826-13B1-366A-A49F-3F45FF23378D}"/>
              </a:ext>
            </a:extLst>
          </p:cNvPr>
          <p:cNvSpPr txBox="1"/>
          <p:nvPr/>
        </p:nvSpPr>
        <p:spPr>
          <a:xfrm>
            <a:off x="4520918" y="4743435"/>
            <a:ext cx="3456384" cy="110799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Scholarships for students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lectures and schools of scientists from both sides of the bridge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degrees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B918303-FE96-BD0F-4507-4A85AB872561}"/>
              </a:ext>
            </a:extLst>
          </p:cNvPr>
          <p:cNvSpPr txBox="1"/>
          <p:nvPr/>
        </p:nvSpPr>
        <p:spPr>
          <a:xfrm>
            <a:off x="9112168" y="4725144"/>
            <a:ext cx="2736304" cy="107721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&amp;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Alumni &amp; SMART labs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Experts and equipment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96A13A7-8A66-118E-87C7-02AD69DAC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43" y="799436"/>
            <a:ext cx="2063384" cy="1231667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C8B3B022-1C98-BE1F-DE45-386D1CC84B88}"/>
              </a:ext>
            </a:extLst>
          </p:cNvPr>
          <p:cNvSpPr/>
          <p:nvPr/>
        </p:nvSpPr>
        <p:spPr>
          <a:xfrm rot="20384770">
            <a:off x="3163814" y="2243617"/>
            <a:ext cx="648072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2" name="Pfeil: nach links und rechts 1">
            <a:extLst>
              <a:ext uri="{FF2B5EF4-FFF2-40B4-BE49-F238E27FC236}">
                <a16:creationId xmlns:a16="http://schemas.microsoft.com/office/drawing/2014/main" id="{57CE4A25-E30B-672D-C9E5-C3273ED23C5D}"/>
              </a:ext>
            </a:extLst>
          </p:cNvPr>
          <p:cNvSpPr/>
          <p:nvPr/>
        </p:nvSpPr>
        <p:spPr>
          <a:xfrm>
            <a:off x="2779114" y="3789040"/>
            <a:ext cx="2397457" cy="521226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6" name="Pfeil: nach links und rechts 5">
            <a:extLst>
              <a:ext uri="{FF2B5EF4-FFF2-40B4-BE49-F238E27FC236}">
                <a16:creationId xmlns:a16="http://schemas.microsoft.com/office/drawing/2014/main" id="{2843C969-9DFF-26F1-3261-AFAB5F9A4FCB}"/>
              </a:ext>
            </a:extLst>
          </p:cNvPr>
          <p:cNvSpPr/>
          <p:nvPr/>
        </p:nvSpPr>
        <p:spPr>
          <a:xfrm>
            <a:off x="7017134" y="3834784"/>
            <a:ext cx="2397457" cy="521226"/>
          </a:xfrm>
          <a:prstGeom prst="left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en-US" sz="2400" dirty="0" err="1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519E18E-D42D-994E-17A8-74926E8987F5}"/>
              </a:ext>
            </a:extLst>
          </p:cNvPr>
          <p:cNvSpPr txBox="1"/>
          <p:nvPr/>
        </p:nvSpPr>
        <p:spPr>
          <a:xfrm>
            <a:off x="5467803" y="3946169"/>
            <a:ext cx="1357965" cy="5355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chemeClr val="bg1"/>
                </a:solidFill>
              </a:rPr>
              <a:t>Education &amp; Training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D3C045C-F9D7-B51A-FBAC-4E2591DB6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225060" y="949747"/>
            <a:ext cx="2211006" cy="93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83A52C-3CE9-691A-53FC-62EE96455A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267" y="-2498"/>
            <a:ext cx="1570537" cy="1539577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D832DAC2-350E-8B69-4B75-AC162A705C79}"/>
              </a:ext>
            </a:extLst>
          </p:cNvPr>
          <p:cNvSpPr txBox="1">
            <a:spLocks/>
          </p:cNvSpPr>
          <p:nvPr/>
        </p:nvSpPr>
        <p:spPr>
          <a:xfrm>
            <a:off x="23819" y="118989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3200" b="1" kern="1200" cap="all" spc="0" baseline="0" noProof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The Pillars </a:t>
            </a:r>
          </a:p>
        </p:txBody>
      </p:sp>
    </p:spTree>
    <p:extLst>
      <p:ext uri="{BB962C8B-B14F-4D97-AF65-F5344CB8AC3E}">
        <p14:creationId xmlns:p14="http://schemas.microsoft.com/office/powerpoint/2010/main" val="382293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2" grpId="0" animBg="1"/>
      <p:bldP spid="6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>
          <a:extLst>
            <a:ext uri="{FF2B5EF4-FFF2-40B4-BE49-F238E27FC236}">
              <a16:creationId xmlns:a16="http://schemas.microsoft.com/office/drawing/2014/main" id="{A4259602-93A0-3ECD-439C-CB807B4A7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0">
            <a:extLst>
              <a:ext uri="{FF2B5EF4-FFF2-40B4-BE49-F238E27FC236}">
                <a16:creationId xmlns:a16="http://schemas.microsoft.com/office/drawing/2014/main" id="{1996D11C-C5D4-EC09-76AF-732BC91E7276}"/>
              </a:ext>
            </a:extLst>
          </p:cNvPr>
          <p:cNvSpPr/>
          <p:nvPr/>
        </p:nvSpPr>
        <p:spPr>
          <a:xfrm>
            <a:off x="2603612" y="3192176"/>
            <a:ext cx="6984776" cy="1750997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487667" tIns="121900" rIns="487667" bIns="121900" anchor="ctr" anchorCtr="0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GB" dirty="0">
                <a:solidFill>
                  <a:schemeClr val="dk1"/>
                </a:solidFill>
                <a:ea typeface="Roboto"/>
                <a:cs typeface="Roboto"/>
                <a:sym typeface="Roboto"/>
              </a:rPr>
              <a:t> </a:t>
            </a:r>
          </a:p>
          <a:p>
            <a:pPr>
              <a:buClr>
                <a:srgbClr val="000000"/>
              </a:buClr>
              <a:buSzPct val="100000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Matter/antimatter asymmetry of universe</a:t>
            </a:r>
          </a:p>
          <a:p>
            <a:pPr>
              <a:buClr>
                <a:srgbClr val="000000"/>
              </a:buClr>
              <a:buSzPct val="100000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Beam polarimetry</a:t>
            </a:r>
            <a:b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</a:b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Technology:  Detector/target design, electronics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Future focus: medical applications</a:t>
            </a:r>
          </a:p>
        </p:txBody>
      </p:sp>
      <p:sp>
        <p:nvSpPr>
          <p:cNvPr id="1098" name="Google Shape;1098;p40">
            <a:extLst>
              <a:ext uri="{FF2B5EF4-FFF2-40B4-BE49-F238E27FC236}">
                <a16:creationId xmlns:a16="http://schemas.microsoft.com/office/drawing/2014/main" id="{DED5C8D9-A3B2-3F28-619F-DD37E00BE022}"/>
              </a:ext>
            </a:extLst>
          </p:cNvPr>
          <p:cNvSpPr/>
          <p:nvPr/>
        </p:nvSpPr>
        <p:spPr>
          <a:xfrm>
            <a:off x="2603612" y="2524127"/>
            <a:ext cx="6907625" cy="72368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SMART|EDM_Lab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1" name="Google Shape;1101;p40">
            <a:extLst>
              <a:ext uri="{FF2B5EF4-FFF2-40B4-BE49-F238E27FC236}">
                <a16:creationId xmlns:a16="http://schemas.microsoft.com/office/drawing/2014/main" id="{3F4CE616-91F6-31D8-D1C0-46BF14EBFE1D}"/>
              </a:ext>
            </a:extLst>
          </p:cNvPr>
          <p:cNvSpPr/>
          <p:nvPr/>
        </p:nvSpPr>
        <p:spPr>
          <a:xfrm>
            <a:off x="10713094" y="-25716"/>
            <a:ext cx="613708" cy="58069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8B03C4-7D88-12A3-A083-0C5D2C81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16"/>
            <a:ext cx="2883048" cy="1720938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A853BA7A-5071-D18A-FF8B-94BBA5366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20038"/>
            <a:ext cx="5580509" cy="1124780"/>
          </a:xfrm>
        </p:spPr>
        <p:txBody>
          <a:bodyPr/>
          <a:lstStyle/>
          <a:p>
            <a:r>
              <a:rPr lang="en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KNOWLEDGE TRANSFER</a:t>
            </a:r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FF3F743-1AC3-ED72-F32F-A437B320868F}"/>
              </a:ext>
            </a:extLst>
          </p:cNvPr>
          <p:cNvSpPr txBox="1"/>
          <p:nvPr/>
        </p:nvSpPr>
        <p:spPr>
          <a:xfrm>
            <a:off x="3047011" y="1050629"/>
            <a:ext cx="6097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S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cience,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M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edicine,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pplied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R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esearch,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T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echnology</a:t>
            </a:r>
          </a:p>
        </p:txBody>
      </p:sp>
    </p:spTree>
    <p:extLst>
      <p:ext uri="{BB962C8B-B14F-4D97-AF65-F5344CB8AC3E}">
        <p14:creationId xmlns:p14="http://schemas.microsoft.com/office/powerpoint/2010/main" val="394415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>
          <a:extLst>
            <a:ext uri="{FF2B5EF4-FFF2-40B4-BE49-F238E27FC236}">
              <a16:creationId xmlns:a16="http://schemas.microsoft.com/office/drawing/2014/main" id="{79D2C494-2187-8B18-99E6-2E6B00E41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40">
            <a:extLst>
              <a:ext uri="{FF2B5EF4-FFF2-40B4-BE49-F238E27FC236}">
                <a16:creationId xmlns:a16="http://schemas.microsoft.com/office/drawing/2014/main" id="{F3D7B117-DF01-FDE5-E03E-0C9CA3E8E3E2}"/>
              </a:ext>
            </a:extLst>
          </p:cNvPr>
          <p:cNvSpPr/>
          <p:nvPr/>
        </p:nvSpPr>
        <p:spPr>
          <a:xfrm>
            <a:off x="2642187" y="1979056"/>
            <a:ext cx="6907625" cy="72368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2933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SMART|Biomarker_Lab</a:t>
            </a:r>
            <a:endParaRPr sz="2933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1" name="Google Shape;1101;p40">
            <a:extLst>
              <a:ext uri="{FF2B5EF4-FFF2-40B4-BE49-F238E27FC236}">
                <a16:creationId xmlns:a16="http://schemas.microsoft.com/office/drawing/2014/main" id="{9901E37A-4939-CF85-F8A6-4D97B3464312}"/>
              </a:ext>
            </a:extLst>
          </p:cNvPr>
          <p:cNvSpPr/>
          <p:nvPr/>
        </p:nvSpPr>
        <p:spPr>
          <a:xfrm>
            <a:off x="10713094" y="-25716"/>
            <a:ext cx="613708" cy="58069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E976A28-4F37-2CC5-9974-E8766397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16"/>
            <a:ext cx="2883048" cy="1720938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369C19F7-C8F3-38B6-9EF8-2B729DBA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20038"/>
            <a:ext cx="5580509" cy="1124780"/>
          </a:xfrm>
        </p:spPr>
        <p:txBody>
          <a:bodyPr/>
          <a:lstStyle/>
          <a:p>
            <a:r>
              <a:rPr lang="en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KNOWLEDGE TRANSFER</a:t>
            </a:r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E2A8B18-48B0-7485-5CF8-8CDFF616532C}"/>
              </a:ext>
            </a:extLst>
          </p:cNvPr>
          <p:cNvSpPr txBox="1"/>
          <p:nvPr/>
        </p:nvSpPr>
        <p:spPr>
          <a:xfrm>
            <a:off x="3047011" y="1050629"/>
            <a:ext cx="6097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S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cience,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M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edicine,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pplied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R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esearch,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T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echnology</a:t>
            </a:r>
          </a:p>
        </p:txBody>
      </p:sp>
      <p:sp>
        <p:nvSpPr>
          <p:cNvPr id="3" name="Google Shape;1089;p40">
            <a:extLst>
              <a:ext uri="{FF2B5EF4-FFF2-40B4-BE49-F238E27FC236}">
                <a16:creationId xmlns:a16="http://schemas.microsoft.com/office/drawing/2014/main" id="{21C68807-B587-2048-0FC7-3C34F07FEE32}"/>
              </a:ext>
            </a:extLst>
          </p:cNvPr>
          <p:cNvSpPr/>
          <p:nvPr/>
        </p:nvSpPr>
        <p:spPr>
          <a:xfrm>
            <a:off x="2564634" y="2928761"/>
            <a:ext cx="7062729" cy="6164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2933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SMART|Biomedical </a:t>
            </a:r>
            <a:r>
              <a:rPr lang="en-US" sz="2933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Imaging_Lab</a:t>
            </a:r>
            <a:endParaRPr sz="2933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089;p40">
            <a:extLst>
              <a:ext uri="{FF2B5EF4-FFF2-40B4-BE49-F238E27FC236}">
                <a16:creationId xmlns:a16="http://schemas.microsoft.com/office/drawing/2014/main" id="{707AEF9F-778E-E7C5-60C8-1AAA3377260A}"/>
              </a:ext>
            </a:extLst>
          </p:cNvPr>
          <p:cNvSpPr/>
          <p:nvPr/>
        </p:nvSpPr>
        <p:spPr>
          <a:xfrm>
            <a:off x="2487083" y="3751104"/>
            <a:ext cx="7062729" cy="6164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2933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Fira Sans Extra Condensed Medium"/>
              </a:rPr>
              <a:t>SMART</a:t>
            </a:r>
            <a:r>
              <a:rPr lang="en" sz="2933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Fira Sans Extra Condensed Medium"/>
              </a:rPr>
              <a:t>|AtmoSim</a:t>
            </a:r>
            <a:r>
              <a:rPr lang="en" sz="2933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Fira Sans Extra Condensed Medium"/>
              </a:rPr>
              <a:t>_Lab</a:t>
            </a:r>
            <a:r>
              <a:rPr lang="en" sz="2933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Fira Sans Extra Condensed Medium"/>
              </a:rPr>
              <a:t>​</a:t>
            </a:r>
            <a:endParaRPr sz="2933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473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>
          <a:extLst>
            <a:ext uri="{FF2B5EF4-FFF2-40B4-BE49-F238E27FC236}">
              <a16:creationId xmlns:a16="http://schemas.microsoft.com/office/drawing/2014/main" id="{CB7D4040-7F34-FC31-1641-E2BC7CED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0">
            <a:extLst>
              <a:ext uri="{FF2B5EF4-FFF2-40B4-BE49-F238E27FC236}">
                <a16:creationId xmlns:a16="http://schemas.microsoft.com/office/drawing/2014/main" id="{39877C2D-F1DD-8B82-7D6C-7A0B890710FC}"/>
              </a:ext>
            </a:extLst>
          </p:cNvPr>
          <p:cNvSpPr/>
          <p:nvPr/>
        </p:nvSpPr>
        <p:spPr>
          <a:xfrm>
            <a:off x="2711624" y="2167651"/>
            <a:ext cx="7197376" cy="3925646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487667" tIns="121900" rIns="487667" bIns="121900" anchor="ctr" anchorCtr="0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GB" sz="1600" dirty="0">
                <a:solidFill>
                  <a:schemeClr val="dk1"/>
                </a:solidFill>
                <a:ea typeface="Roboto"/>
                <a:cs typeface="Roboto"/>
                <a:sym typeface="Roboto"/>
              </a:rPr>
              <a:t> 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endParaRPr lang="en-GB" sz="1600" dirty="0">
              <a:solidFill>
                <a:schemeClr val="dk1"/>
              </a:solidFill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endParaRPr lang="en-GB" b="1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(Mechanical) Engineering Methodes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Development and construction of scientific instruments and systems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Layout, design, numerical simulations and calculations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Measurement technologies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Manufacturing technologies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Focus, miniaturisation, cryogenics, ultra high vacuum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Automation and control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…</a:t>
            </a:r>
            <a:b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</a:b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Based on the experience at the Institute of Technology and Engineering (ITE) and other partners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098" name="Google Shape;1098;p40">
            <a:extLst>
              <a:ext uri="{FF2B5EF4-FFF2-40B4-BE49-F238E27FC236}">
                <a16:creationId xmlns:a16="http://schemas.microsoft.com/office/drawing/2014/main" id="{5A90EEF5-FC8A-BF66-416B-F48011BC2CDC}"/>
              </a:ext>
            </a:extLst>
          </p:cNvPr>
          <p:cNvSpPr/>
          <p:nvPr/>
        </p:nvSpPr>
        <p:spPr>
          <a:xfrm>
            <a:off x="2792199" y="1466372"/>
            <a:ext cx="6907625" cy="72368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SMART </a:t>
            </a:r>
            <a:r>
              <a:rPr lang="de-DE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Engineering</a:t>
            </a: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 Lab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1" name="Google Shape;1101;p40">
            <a:extLst>
              <a:ext uri="{FF2B5EF4-FFF2-40B4-BE49-F238E27FC236}">
                <a16:creationId xmlns:a16="http://schemas.microsoft.com/office/drawing/2014/main" id="{C00337E6-E825-E7D4-19C1-EE5E8499FBCF}"/>
              </a:ext>
            </a:extLst>
          </p:cNvPr>
          <p:cNvSpPr/>
          <p:nvPr/>
        </p:nvSpPr>
        <p:spPr>
          <a:xfrm>
            <a:off x="10713094" y="-25716"/>
            <a:ext cx="613708" cy="58069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C3CFEBF-FA8F-9F25-7AFC-42074B0A6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16"/>
            <a:ext cx="2883048" cy="1720938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4FDCE889-C482-DA7E-0198-2764BD554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20038"/>
            <a:ext cx="5580509" cy="1124780"/>
          </a:xfrm>
        </p:spPr>
        <p:txBody>
          <a:bodyPr/>
          <a:lstStyle/>
          <a:p>
            <a:r>
              <a:rPr lang="en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KNOWLEDGE TRANSFER</a:t>
            </a:r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4EEE2F8-3712-3DD0-6F69-EE20E6E15D7B}"/>
              </a:ext>
            </a:extLst>
          </p:cNvPr>
          <p:cNvSpPr txBox="1"/>
          <p:nvPr/>
        </p:nvSpPr>
        <p:spPr>
          <a:xfrm>
            <a:off x="3316985" y="949708"/>
            <a:ext cx="6097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S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cience,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M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edicine,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pplied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R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esearch,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T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51DF-22D3-8A3F-84E1-225B7A44D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552384" y="96046"/>
            <a:ext cx="2476551" cy="1042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940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>
          <a:extLst>
            <a:ext uri="{FF2B5EF4-FFF2-40B4-BE49-F238E27FC236}">
              <a16:creationId xmlns:a16="http://schemas.microsoft.com/office/drawing/2014/main" id="{01FC3823-EAE9-F357-0974-B0828A29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0">
            <a:extLst>
              <a:ext uri="{FF2B5EF4-FFF2-40B4-BE49-F238E27FC236}">
                <a16:creationId xmlns:a16="http://schemas.microsoft.com/office/drawing/2014/main" id="{7AB19797-76E5-DBC8-213D-1D167E0A2375}"/>
              </a:ext>
            </a:extLst>
          </p:cNvPr>
          <p:cNvSpPr/>
          <p:nvPr/>
        </p:nvSpPr>
        <p:spPr>
          <a:xfrm>
            <a:off x="2715048" y="2167650"/>
            <a:ext cx="7269384" cy="3637613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487667" tIns="121900" rIns="487667" bIns="121900" anchor="ctr" anchorCtr="0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GB" sz="1600" dirty="0">
                <a:solidFill>
                  <a:schemeClr val="dk1"/>
                </a:solidFill>
                <a:ea typeface="Roboto"/>
                <a:cs typeface="Roboto"/>
                <a:sym typeface="Roboto"/>
              </a:rPr>
              <a:t> 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endParaRPr lang="en-GB" sz="1600" dirty="0">
              <a:solidFill>
                <a:schemeClr val="dk1"/>
              </a:solidFill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Management of scientific data 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FAIR; Findable, </a:t>
            </a:r>
            <a:r>
              <a:rPr lang="en-GB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Accesssible,Interoperable,Reusable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Data acquisition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Human Machine Interface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Measurement technologies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Use of AI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HPC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…</a:t>
            </a:r>
          </a:p>
          <a:p>
            <a:pPr>
              <a:buClr>
                <a:srgbClr val="000000"/>
              </a:buClr>
              <a:buSzPct val="100000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Based on the experience at the Institute of Technology and Engineering (ITE) and other partners</a:t>
            </a:r>
          </a:p>
          <a:p>
            <a:pPr>
              <a:buClr>
                <a:srgbClr val="000000"/>
              </a:buClr>
              <a:buSzPct val="100000"/>
            </a:pP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098" name="Google Shape;1098;p40">
            <a:extLst>
              <a:ext uri="{FF2B5EF4-FFF2-40B4-BE49-F238E27FC236}">
                <a16:creationId xmlns:a16="http://schemas.microsoft.com/office/drawing/2014/main" id="{BD4A8671-933B-B7E9-F0E8-87411A9669A8}"/>
              </a:ext>
            </a:extLst>
          </p:cNvPr>
          <p:cNvSpPr/>
          <p:nvPr/>
        </p:nvSpPr>
        <p:spPr>
          <a:xfrm>
            <a:off x="2792199" y="1466372"/>
            <a:ext cx="6907625" cy="72368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SMART </a:t>
            </a:r>
            <a:r>
              <a:rPr lang="de-DE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Data</a:t>
            </a: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Lab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1" name="Google Shape;1101;p40">
            <a:extLst>
              <a:ext uri="{FF2B5EF4-FFF2-40B4-BE49-F238E27FC236}">
                <a16:creationId xmlns:a16="http://schemas.microsoft.com/office/drawing/2014/main" id="{C84302B0-2205-A8E6-F434-5742DCEA33BA}"/>
              </a:ext>
            </a:extLst>
          </p:cNvPr>
          <p:cNvSpPr/>
          <p:nvPr/>
        </p:nvSpPr>
        <p:spPr>
          <a:xfrm>
            <a:off x="10713094" y="-25716"/>
            <a:ext cx="613708" cy="58069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C42AE4-3A7F-96D7-7B1C-4CB8E99D6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16"/>
            <a:ext cx="2883048" cy="1720938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4839E917-15B0-95E4-2C05-76A924BE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20038"/>
            <a:ext cx="5580509" cy="1124780"/>
          </a:xfrm>
        </p:spPr>
        <p:txBody>
          <a:bodyPr/>
          <a:lstStyle/>
          <a:p>
            <a:r>
              <a:rPr lang="en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KNOWLEDGE TRANSFER</a:t>
            </a:r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17BD765-BA71-8A3D-CA1B-D187B6E1F73F}"/>
              </a:ext>
            </a:extLst>
          </p:cNvPr>
          <p:cNvSpPr txBox="1"/>
          <p:nvPr/>
        </p:nvSpPr>
        <p:spPr>
          <a:xfrm>
            <a:off x="3316985" y="949708"/>
            <a:ext cx="6097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S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cience,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M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edicine,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pplied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R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esearch,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T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8A36A6-E38A-881D-C4CF-2468CE39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357850" y="96046"/>
            <a:ext cx="2671085" cy="1124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8582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7">
          <a:extLst>
            <a:ext uri="{FF2B5EF4-FFF2-40B4-BE49-F238E27FC236}">
              <a16:creationId xmlns:a16="http://schemas.microsoft.com/office/drawing/2014/main" id="{7DFF365D-9406-1F9D-3ACE-30537ABDF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40">
            <a:extLst>
              <a:ext uri="{FF2B5EF4-FFF2-40B4-BE49-F238E27FC236}">
                <a16:creationId xmlns:a16="http://schemas.microsoft.com/office/drawing/2014/main" id="{E71E22BC-03E0-19D2-9597-73625974DDAB}"/>
              </a:ext>
            </a:extLst>
          </p:cNvPr>
          <p:cNvSpPr/>
          <p:nvPr/>
        </p:nvSpPr>
        <p:spPr>
          <a:xfrm>
            <a:off x="1299813" y="2108749"/>
            <a:ext cx="8534603" cy="3799544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487667" tIns="121900" rIns="487667" bIns="121900" anchor="ctr" anchorCtr="0">
            <a:no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GB" sz="1600" dirty="0">
                <a:solidFill>
                  <a:schemeClr val="dk1"/>
                </a:solidFill>
                <a:ea typeface="Roboto"/>
                <a:cs typeface="Roboto"/>
                <a:sym typeface="Roboto"/>
              </a:rPr>
              <a:t> 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endParaRPr lang="en-GB" sz="1600" dirty="0">
              <a:solidFill>
                <a:schemeClr val="dk1"/>
              </a:solidFill>
              <a:ea typeface="Roboto"/>
              <a:cs typeface="Arial" panose="020B0604020202020204" pitchFamily="34" charset="0"/>
              <a:sym typeface="Roboto"/>
            </a:endParaRPr>
          </a:p>
          <a:p>
            <a:pPr>
              <a:buClr>
                <a:srgbClr val="000000"/>
              </a:buClr>
              <a:buSzPct val="100000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Experimental set up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REM,TEM, AFM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X-ray diffraction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surface treatment  technologies (</a:t>
            </a:r>
            <a:r>
              <a:rPr lang="en-GB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spiuttering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, CVD,…)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Roboto"/>
              </a:rPr>
              <a:t>Analytics equipment (water, soil chemical analysis)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Measurement technologies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Automation kits, robot </a:t>
            </a:r>
            <a:r>
              <a:rPr lang="en-GB" dirty="0" err="1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teacing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/programming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Manufacturing technologies, Laser machining, spark erosion etc..</a:t>
            </a:r>
          </a:p>
          <a:p>
            <a:pPr marL="285750" indent="-285750">
              <a:buClr>
                <a:srgbClr val="000000"/>
              </a:buClr>
              <a:buSzPct val="100000"/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…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dk1"/>
              </a:solidFill>
              <a:ea typeface="Roboto"/>
              <a:cs typeface="Roboto"/>
              <a:sym typeface="Roboto"/>
            </a:endParaRPr>
          </a:p>
        </p:txBody>
      </p:sp>
      <p:sp>
        <p:nvSpPr>
          <p:cNvPr id="1098" name="Google Shape;1098;p40">
            <a:extLst>
              <a:ext uri="{FF2B5EF4-FFF2-40B4-BE49-F238E27FC236}">
                <a16:creationId xmlns:a16="http://schemas.microsoft.com/office/drawing/2014/main" id="{C0947C21-6DBA-872D-2902-9F99D92467F8}"/>
              </a:ext>
            </a:extLst>
          </p:cNvPr>
          <p:cNvSpPr/>
          <p:nvPr/>
        </p:nvSpPr>
        <p:spPr>
          <a:xfrm>
            <a:off x="1299814" y="1669852"/>
            <a:ext cx="8534603" cy="72368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B9D2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en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SMART </a:t>
            </a:r>
            <a:r>
              <a:rPr lang="de-DE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any</a:t>
            </a:r>
            <a:r>
              <a:rPr lang="de-DE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 </a:t>
            </a:r>
            <a:r>
              <a:rPr lang="de-DE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other</a:t>
            </a:r>
            <a:r>
              <a:rPr lang="de-DE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 </a:t>
            </a:r>
            <a:r>
              <a:rPr lang="de-DE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advanced</a:t>
            </a:r>
            <a:r>
              <a:rPr lang="de-DE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 </a:t>
            </a:r>
            <a:r>
              <a:rPr lang="de-DE" sz="3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Fira Sans Extra Condensed Medium"/>
                <a:cs typeface="Arial" panose="020B0604020202020204" pitchFamily="34" charset="0"/>
                <a:sym typeface="Fira Sans Extra Condensed Medium"/>
              </a:rPr>
              <a:t>experiment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1" name="Google Shape;1101;p40">
            <a:extLst>
              <a:ext uri="{FF2B5EF4-FFF2-40B4-BE49-F238E27FC236}">
                <a16:creationId xmlns:a16="http://schemas.microsoft.com/office/drawing/2014/main" id="{0A1CDC77-E6D9-F99A-7470-B24D0DDE03D7}"/>
              </a:ext>
            </a:extLst>
          </p:cNvPr>
          <p:cNvSpPr/>
          <p:nvPr/>
        </p:nvSpPr>
        <p:spPr>
          <a:xfrm>
            <a:off x="10713094" y="-25716"/>
            <a:ext cx="613708" cy="580693"/>
          </a:xfrm>
          <a:custGeom>
            <a:avLst/>
            <a:gdLst/>
            <a:ahLst/>
            <a:cxnLst/>
            <a:rect l="l" t="t" r="r" b="b"/>
            <a:pathLst>
              <a:path w="12005" h="11815" extrusionOk="0">
                <a:moveTo>
                  <a:pt x="6003" y="693"/>
                </a:moveTo>
                <a:cubicBezTo>
                  <a:pt x="6089" y="693"/>
                  <a:pt x="6176" y="725"/>
                  <a:pt x="6239" y="788"/>
                </a:cubicBezTo>
                <a:lnTo>
                  <a:pt x="8444" y="2993"/>
                </a:lnTo>
                <a:lnTo>
                  <a:pt x="7972" y="3466"/>
                </a:lnTo>
                <a:lnTo>
                  <a:pt x="7751" y="3214"/>
                </a:lnTo>
                <a:cubicBezTo>
                  <a:pt x="7562" y="3025"/>
                  <a:pt x="7279" y="2899"/>
                  <a:pt x="6995" y="2899"/>
                </a:cubicBezTo>
                <a:cubicBezTo>
                  <a:pt x="6711" y="2899"/>
                  <a:pt x="6459" y="3025"/>
                  <a:pt x="6239" y="3214"/>
                </a:cubicBezTo>
                <a:cubicBezTo>
                  <a:pt x="5861" y="3623"/>
                  <a:pt x="5861" y="4285"/>
                  <a:pt x="6239" y="4663"/>
                </a:cubicBezTo>
                <a:lnTo>
                  <a:pt x="6491" y="4915"/>
                </a:lnTo>
                <a:lnTo>
                  <a:pt x="6018" y="5388"/>
                </a:lnTo>
                <a:lnTo>
                  <a:pt x="5262" y="4631"/>
                </a:lnTo>
                <a:cubicBezTo>
                  <a:pt x="5199" y="4568"/>
                  <a:pt x="5113" y="4537"/>
                  <a:pt x="5026" y="4537"/>
                </a:cubicBezTo>
                <a:cubicBezTo>
                  <a:pt x="4939" y="4537"/>
                  <a:pt x="4853" y="4568"/>
                  <a:pt x="4790" y="4631"/>
                </a:cubicBezTo>
                <a:lnTo>
                  <a:pt x="4317" y="5104"/>
                </a:lnTo>
                <a:cubicBezTo>
                  <a:pt x="4254" y="5167"/>
                  <a:pt x="4167" y="5198"/>
                  <a:pt x="4081" y="5198"/>
                </a:cubicBezTo>
                <a:cubicBezTo>
                  <a:pt x="3994" y="5198"/>
                  <a:pt x="3907" y="5167"/>
                  <a:pt x="3844" y="5104"/>
                </a:cubicBezTo>
                <a:cubicBezTo>
                  <a:pt x="3718" y="4978"/>
                  <a:pt x="3718" y="4757"/>
                  <a:pt x="3844" y="4631"/>
                </a:cubicBezTo>
                <a:lnTo>
                  <a:pt x="4317" y="4159"/>
                </a:lnTo>
                <a:cubicBezTo>
                  <a:pt x="4443" y="4033"/>
                  <a:pt x="4443" y="3812"/>
                  <a:pt x="4317" y="3686"/>
                </a:cubicBezTo>
                <a:lnTo>
                  <a:pt x="3624" y="2993"/>
                </a:lnTo>
                <a:lnTo>
                  <a:pt x="5766" y="788"/>
                </a:lnTo>
                <a:cubicBezTo>
                  <a:pt x="5829" y="725"/>
                  <a:pt x="5916" y="693"/>
                  <a:pt x="6003" y="693"/>
                </a:cubicBezTo>
                <a:close/>
                <a:moveTo>
                  <a:pt x="3088" y="3466"/>
                </a:moveTo>
                <a:lnTo>
                  <a:pt x="3561" y="3938"/>
                </a:lnTo>
                <a:lnTo>
                  <a:pt x="3340" y="4159"/>
                </a:lnTo>
                <a:cubicBezTo>
                  <a:pt x="2931" y="4568"/>
                  <a:pt x="2931" y="5230"/>
                  <a:pt x="3340" y="5608"/>
                </a:cubicBezTo>
                <a:cubicBezTo>
                  <a:pt x="3529" y="5813"/>
                  <a:pt x="3797" y="5915"/>
                  <a:pt x="4065" y="5915"/>
                </a:cubicBezTo>
                <a:cubicBezTo>
                  <a:pt x="4333" y="5915"/>
                  <a:pt x="4601" y="5813"/>
                  <a:pt x="4790" y="5608"/>
                </a:cubicBezTo>
                <a:lnTo>
                  <a:pt x="5042" y="5388"/>
                </a:lnTo>
                <a:lnTo>
                  <a:pt x="5514" y="5860"/>
                </a:lnTo>
                <a:lnTo>
                  <a:pt x="4758" y="6616"/>
                </a:lnTo>
                <a:cubicBezTo>
                  <a:pt x="4632" y="6711"/>
                  <a:pt x="4632" y="6963"/>
                  <a:pt x="4758" y="7089"/>
                </a:cubicBezTo>
                <a:lnTo>
                  <a:pt x="5231" y="7561"/>
                </a:lnTo>
                <a:cubicBezTo>
                  <a:pt x="5357" y="7656"/>
                  <a:pt x="5357" y="7908"/>
                  <a:pt x="5231" y="8002"/>
                </a:cubicBezTo>
                <a:cubicBezTo>
                  <a:pt x="5168" y="8065"/>
                  <a:pt x="5081" y="8097"/>
                  <a:pt x="4994" y="8097"/>
                </a:cubicBezTo>
                <a:cubicBezTo>
                  <a:pt x="4908" y="8097"/>
                  <a:pt x="4821" y="8065"/>
                  <a:pt x="4758" y="8002"/>
                </a:cubicBezTo>
                <a:lnTo>
                  <a:pt x="4286" y="7561"/>
                </a:lnTo>
                <a:cubicBezTo>
                  <a:pt x="4223" y="7498"/>
                  <a:pt x="4136" y="7467"/>
                  <a:pt x="4049" y="7467"/>
                </a:cubicBezTo>
                <a:cubicBezTo>
                  <a:pt x="3963" y="7467"/>
                  <a:pt x="3876" y="7498"/>
                  <a:pt x="3813" y="7561"/>
                </a:cubicBezTo>
                <a:lnTo>
                  <a:pt x="3088" y="8254"/>
                </a:lnTo>
                <a:lnTo>
                  <a:pt x="883" y="6049"/>
                </a:lnTo>
                <a:cubicBezTo>
                  <a:pt x="789" y="6018"/>
                  <a:pt x="789" y="5829"/>
                  <a:pt x="883" y="5671"/>
                </a:cubicBezTo>
                <a:lnTo>
                  <a:pt x="3088" y="3466"/>
                </a:lnTo>
                <a:close/>
                <a:moveTo>
                  <a:pt x="8917" y="3529"/>
                </a:moveTo>
                <a:lnTo>
                  <a:pt x="11122" y="5671"/>
                </a:lnTo>
                <a:cubicBezTo>
                  <a:pt x="11248" y="5766"/>
                  <a:pt x="11248" y="6018"/>
                  <a:pt x="11122" y="6144"/>
                </a:cubicBezTo>
                <a:lnTo>
                  <a:pt x="8917" y="8349"/>
                </a:lnTo>
                <a:lnTo>
                  <a:pt x="8444" y="7876"/>
                </a:lnTo>
                <a:lnTo>
                  <a:pt x="8696" y="7624"/>
                </a:lnTo>
                <a:cubicBezTo>
                  <a:pt x="9074" y="7246"/>
                  <a:pt x="9074" y="6553"/>
                  <a:pt x="8696" y="6175"/>
                </a:cubicBezTo>
                <a:cubicBezTo>
                  <a:pt x="8491" y="5970"/>
                  <a:pt x="8224" y="5868"/>
                  <a:pt x="7956" y="5868"/>
                </a:cubicBezTo>
                <a:cubicBezTo>
                  <a:pt x="7688" y="5868"/>
                  <a:pt x="7420" y="5970"/>
                  <a:pt x="7216" y="6175"/>
                </a:cubicBezTo>
                <a:lnTo>
                  <a:pt x="6995" y="6396"/>
                </a:lnTo>
                <a:lnTo>
                  <a:pt x="6522" y="5923"/>
                </a:lnTo>
                <a:lnTo>
                  <a:pt x="7279" y="5198"/>
                </a:lnTo>
                <a:cubicBezTo>
                  <a:pt x="7373" y="5072"/>
                  <a:pt x="7373" y="4820"/>
                  <a:pt x="7279" y="4726"/>
                </a:cubicBezTo>
                <a:lnTo>
                  <a:pt x="6806" y="4222"/>
                </a:lnTo>
                <a:cubicBezTo>
                  <a:pt x="6680" y="4127"/>
                  <a:pt x="6680" y="3875"/>
                  <a:pt x="6806" y="3749"/>
                </a:cubicBezTo>
                <a:cubicBezTo>
                  <a:pt x="6869" y="3686"/>
                  <a:pt x="6963" y="3655"/>
                  <a:pt x="7026" y="3655"/>
                </a:cubicBezTo>
                <a:cubicBezTo>
                  <a:pt x="7121" y="3655"/>
                  <a:pt x="7216" y="3686"/>
                  <a:pt x="7279" y="3749"/>
                </a:cubicBezTo>
                <a:lnTo>
                  <a:pt x="7751" y="4222"/>
                </a:lnTo>
                <a:cubicBezTo>
                  <a:pt x="7798" y="4285"/>
                  <a:pt x="7885" y="4316"/>
                  <a:pt x="7976" y="4316"/>
                </a:cubicBezTo>
                <a:cubicBezTo>
                  <a:pt x="8066" y="4316"/>
                  <a:pt x="8161" y="4285"/>
                  <a:pt x="8224" y="4222"/>
                </a:cubicBezTo>
                <a:lnTo>
                  <a:pt x="8917" y="3529"/>
                </a:lnTo>
                <a:close/>
                <a:moveTo>
                  <a:pt x="5987" y="6396"/>
                </a:moveTo>
                <a:lnTo>
                  <a:pt x="6711" y="7152"/>
                </a:lnTo>
                <a:cubicBezTo>
                  <a:pt x="6774" y="7215"/>
                  <a:pt x="6869" y="7246"/>
                  <a:pt x="6960" y="7246"/>
                </a:cubicBezTo>
                <a:cubicBezTo>
                  <a:pt x="7050" y="7246"/>
                  <a:pt x="7137" y="7215"/>
                  <a:pt x="7184" y="7152"/>
                </a:cubicBezTo>
                <a:lnTo>
                  <a:pt x="7657" y="6679"/>
                </a:lnTo>
                <a:cubicBezTo>
                  <a:pt x="7720" y="6616"/>
                  <a:pt x="7814" y="6585"/>
                  <a:pt x="7905" y="6585"/>
                </a:cubicBezTo>
                <a:cubicBezTo>
                  <a:pt x="7995" y="6585"/>
                  <a:pt x="8082" y="6616"/>
                  <a:pt x="8129" y="6679"/>
                </a:cubicBezTo>
                <a:cubicBezTo>
                  <a:pt x="8255" y="6805"/>
                  <a:pt x="8255" y="7026"/>
                  <a:pt x="8129" y="7152"/>
                </a:cubicBezTo>
                <a:lnTo>
                  <a:pt x="7657" y="7624"/>
                </a:lnTo>
                <a:cubicBezTo>
                  <a:pt x="7562" y="7750"/>
                  <a:pt x="7562" y="7971"/>
                  <a:pt x="7657" y="8097"/>
                </a:cubicBezTo>
                <a:lnTo>
                  <a:pt x="8381" y="8822"/>
                </a:lnTo>
                <a:lnTo>
                  <a:pt x="6239" y="11027"/>
                </a:lnTo>
                <a:cubicBezTo>
                  <a:pt x="6192" y="11074"/>
                  <a:pt x="6105" y="11098"/>
                  <a:pt x="6014" y="11098"/>
                </a:cubicBezTo>
                <a:cubicBezTo>
                  <a:pt x="5924" y="11098"/>
                  <a:pt x="5829" y="11074"/>
                  <a:pt x="5766" y="11027"/>
                </a:cubicBezTo>
                <a:lnTo>
                  <a:pt x="3561" y="8822"/>
                </a:lnTo>
                <a:lnTo>
                  <a:pt x="4034" y="8349"/>
                </a:lnTo>
                <a:lnTo>
                  <a:pt x="4286" y="8570"/>
                </a:lnTo>
                <a:cubicBezTo>
                  <a:pt x="4475" y="8774"/>
                  <a:pt x="4742" y="8877"/>
                  <a:pt x="5010" y="8877"/>
                </a:cubicBezTo>
                <a:cubicBezTo>
                  <a:pt x="5278" y="8877"/>
                  <a:pt x="5546" y="8774"/>
                  <a:pt x="5735" y="8570"/>
                </a:cubicBezTo>
                <a:cubicBezTo>
                  <a:pt x="6144" y="8191"/>
                  <a:pt x="6144" y="7498"/>
                  <a:pt x="5735" y="7120"/>
                </a:cubicBezTo>
                <a:lnTo>
                  <a:pt x="5514" y="6868"/>
                </a:lnTo>
                <a:lnTo>
                  <a:pt x="5987" y="6396"/>
                </a:lnTo>
                <a:close/>
                <a:moveTo>
                  <a:pt x="5999" y="0"/>
                </a:moveTo>
                <a:cubicBezTo>
                  <a:pt x="5735" y="0"/>
                  <a:pt x="5467" y="95"/>
                  <a:pt x="5262" y="284"/>
                </a:cubicBezTo>
                <a:lnTo>
                  <a:pt x="379" y="5167"/>
                </a:lnTo>
                <a:cubicBezTo>
                  <a:pt x="1" y="5577"/>
                  <a:pt x="1" y="6238"/>
                  <a:pt x="379" y="6648"/>
                </a:cubicBezTo>
                <a:lnTo>
                  <a:pt x="5262" y="11531"/>
                </a:lnTo>
                <a:cubicBezTo>
                  <a:pt x="5467" y="11720"/>
                  <a:pt x="5735" y="11814"/>
                  <a:pt x="5999" y="11814"/>
                </a:cubicBezTo>
                <a:cubicBezTo>
                  <a:pt x="6262" y="11814"/>
                  <a:pt x="6522" y="11720"/>
                  <a:pt x="6711" y="11531"/>
                </a:cubicBezTo>
                <a:lnTo>
                  <a:pt x="11595" y="6648"/>
                </a:lnTo>
                <a:cubicBezTo>
                  <a:pt x="12004" y="6238"/>
                  <a:pt x="12004" y="5577"/>
                  <a:pt x="11595" y="5167"/>
                </a:cubicBezTo>
                <a:lnTo>
                  <a:pt x="6711" y="284"/>
                </a:lnTo>
                <a:cubicBezTo>
                  <a:pt x="6522" y="95"/>
                  <a:pt x="6262" y="0"/>
                  <a:pt x="59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436577A-54AD-717F-4CCA-A4014F0F3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716"/>
            <a:ext cx="2883048" cy="1720938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02370706-3C46-9FAC-4203-35C9E50FF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20" y="320038"/>
            <a:ext cx="5580509" cy="1124780"/>
          </a:xfrm>
        </p:spPr>
        <p:txBody>
          <a:bodyPr/>
          <a:lstStyle/>
          <a:p>
            <a:r>
              <a:rPr lang="en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KNOWLEDGE TRANSFER</a:t>
            </a:r>
            <a:endParaRPr lang="en-US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BF8AC8B-50F3-849F-C608-3E33F9C88384}"/>
              </a:ext>
            </a:extLst>
          </p:cNvPr>
          <p:cNvSpPr txBox="1"/>
          <p:nvPr/>
        </p:nvSpPr>
        <p:spPr>
          <a:xfrm>
            <a:off x="2999656" y="949708"/>
            <a:ext cx="60979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S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cience,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M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edicine,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pplied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R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esearch, </a:t>
            </a:r>
            <a:r>
              <a:rPr lang="en-US" sz="1600" b="1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T</a:t>
            </a:r>
            <a:r>
              <a:rPr lang="en-US" sz="1600" cap="all" dirty="0">
                <a:solidFill>
                  <a:srgbClr val="002060"/>
                </a:solidFill>
                <a:latin typeface="Arial Überschriften"/>
                <a:ea typeface="+mj-ea"/>
                <a:cs typeface="Arial" panose="020B0604020202020204" pitchFamily="34" charset="0"/>
              </a:rPr>
              <a:t>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E8AD1F-EFDC-CBB1-12C3-9B84C5191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552384" y="96046"/>
            <a:ext cx="2476551" cy="1042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0738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800" b="1" kern="1200" baseline="0">
                <a:solidFill>
                  <a:srgbClr val="005B8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>
              <a:lnSpc>
                <a:spcPts val="3600"/>
              </a:lnSpc>
              <a:defRPr/>
            </a:pPr>
            <a:r>
              <a:rPr lang="en-GB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What is needed for excellent </a:t>
            </a:r>
            <a:br>
              <a:rPr lang="en-GB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GB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scientific  research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87C59F4-45F6-3171-0182-62F87FAE3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Creative scientists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Technical equipment and instrumentation (research infrastructure)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Technical professionals (dual studies programs)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Ecosystem enabling &amp; encouraging research (political and institutional)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de-DE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1"/>
          <a:stretch/>
        </p:blipFill>
        <p:spPr bwMode="auto">
          <a:xfrm>
            <a:off x="1369048" y="3540554"/>
            <a:ext cx="4715477" cy="258670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8241" y="3441134"/>
            <a:ext cx="2416009" cy="3035991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88"/>
          <a:stretch/>
        </p:blipFill>
        <p:spPr>
          <a:xfrm>
            <a:off x="9631665" y="692696"/>
            <a:ext cx="2416009" cy="5195403"/>
          </a:xfrm>
          <a:prstGeom prst="rect">
            <a:avLst/>
          </a:prstGeom>
        </p:spPr>
      </p:pic>
      <p:sp>
        <p:nvSpPr>
          <p:cNvPr id="15" name="Inhaltsplatzhalter 2"/>
          <p:cNvSpPr txBox="1">
            <a:spLocks/>
          </p:cNvSpPr>
          <p:nvPr/>
        </p:nvSpPr>
        <p:spPr bwMode="auto">
          <a:xfrm>
            <a:off x="724226" y="2602680"/>
            <a:ext cx="8229600" cy="5940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28600" indent="-228600" algn="l" defTabSz="914400">
              <a:lnSpc>
                <a:spcPct val="112999"/>
              </a:lnSpc>
              <a:spcBef>
                <a:spcPts val="0"/>
              </a:spcBef>
              <a:spcAft>
                <a:spcPts val="600"/>
              </a:spcAft>
              <a:buFont typeface="Calibri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>
              <a:lnSpc>
                <a:spcPct val="112999"/>
              </a:lnSpc>
              <a:spcBef>
                <a:spcPts val="0"/>
              </a:spcBef>
              <a:spcAft>
                <a:spcPts val="600"/>
              </a:spcAft>
              <a:buFont typeface="Calibri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899" algn="l" defTabSz="914400">
              <a:lnSpc>
                <a:spcPct val="112999"/>
              </a:lnSpc>
              <a:spcBef>
                <a:spcPts val="0"/>
              </a:spcBef>
              <a:spcAft>
                <a:spcPts val="600"/>
              </a:spcAft>
              <a:buFont typeface="Calibri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899" algn="l" defTabSz="914400">
              <a:lnSpc>
                <a:spcPct val="112999"/>
              </a:lnSpc>
              <a:spcBef>
                <a:spcPts val="0"/>
              </a:spcBef>
              <a:spcAft>
                <a:spcPts val="600"/>
              </a:spcAft>
              <a:buFont typeface="Calibri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899" algn="l" defTabSz="914400">
              <a:lnSpc>
                <a:spcPct val="112999"/>
              </a:lnSpc>
              <a:spcBef>
                <a:spcPts val="0"/>
              </a:spcBef>
              <a:spcAft>
                <a:spcPts val="600"/>
              </a:spcAft>
              <a:buFont typeface="Calibri"/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+mj-lt"/>
              <a:buAutoNum type="arabicPeriod" startAt="4"/>
              <a:defRPr/>
            </a:pPr>
            <a:endParaRPr lang="en-GB" sz="1800" b="1" kern="0" dirty="0">
              <a:solidFill>
                <a:srgbClr val="005B8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4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8;p40">
            <a:extLst>
              <a:ext uri="{FF2B5EF4-FFF2-40B4-BE49-F238E27FC236}">
                <a16:creationId xmlns:a16="http://schemas.microsoft.com/office/drawing/2014/main" id="{7402D1B7-1034-9D3E-BF5A-1040AEAD74BF}"/>
              </a:ext>
            </a:extLst>
          </p:cNvPr>
          <p:cNvSpPr txBox="1">
            <a:spLocks/>
          </p:cNvSpPr>
          <p:nvPr/>
        </p:nvSpPr>
        <p:spPr>
          <a:xfrm>
            <a:off x="3431704" y="932646"/>
            <a:ext cx="5688632" cy="596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114000"/>
              </a:lnSpc>
              <a:spcBef>
                <a:spcPct val="0"/>
              </a:spcBef>
              <a:buNone/>
              <a:defRPr lang="en-US" sz="3200" b="1" kern="1200" cap="all" spc="0" baseline="0" noProof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de-DE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Challenges</a:t>
            </a:r>
            <a:br>
              <a:rPr lang="de-DE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</a:br>
            <a:r>
              <a:rPr lang="de-DE" dirty="0">
                <a:solidFill>
                  <a:srgbClr val="002060"/>
                </a:solidFill>
                <a:latin typeface="Arial Überschriften"/>
                <a:cs typeface="Arial" panose="020B0604020202020204" pitchFamily="34" charset="0"/>
              </a:rPr>
              <a:t>Focus on Returners</a:t>
            </a:r>
            <a:br>
              <a:rPr lang="de-DE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800" b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0" dirty="0">
              <a:solidFill>
                <a:srgbClr val="002060"/>
              </a:solidFill>
              <a:latin typeface="Arial Überschriften"/>
              <a:cs typeface="Arial" panose="020B0604020202020204" pitchFamily="34" charset="0"/>
            </a:endParaRP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A5E1C5B-4BBE-85EF-49BF-A42F6A4688E8}"/>
              </a:ext>
            </a:extLst>
          </p:cNvPr>
          <p:cNvSpPr txBox="1">
            <a:spLocks/>
          </p:cNvSpPr>
          <p:nvPr/>
        </p:nvSpPr>
        <p:spPr>
          <a:xfrm>
            <a:off x="1309834" y="4997475"/>
            <a:ext cx="9394678" cy="3757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Strengthen the established cooperations and make them sustainable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dirty="0"/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B06D42A-BBD2-23B8-2D94-FBD1500890EE}"/>
              </a:ext>
            </a:extLst>
          </p:cNvPr>
          <p:cNvSpPr txBox="1"/>
          <p:nvPr/>
        </p:nvSpPr>
        <p:spPr>
          <a:xfrm>
            <a:off x="1669874" y="5589240"/>
            <a:ext cx="8242550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defRPr/>
            </a:pPr>
            <a:r>
              <a:rPr lang="en-US" sz="2000" b="1" dirty="0"/>
              <a:t>If the above mentioned fails, the science bridges will only have contributed to increase the number of jobless academics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FFCDF6-68F4-4223-E655-B85643086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309184"/>
            <a:ext cx="2081202" cy="124230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854D3BE-AD73-A746-4852-6F88568B3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9480376" y="509615"/>
            <a:ext cx="2009194" cy="846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BD3FF81-FE60-4C30-E22C-7266947017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1993034"/>
            <a:ext cx="1936181" cy="1898013"/>
          </a:xfrm>
          <a:prstGeom prst="rect">
            <a:avLst/>
          </a:prstGeom>
        </p:spPr>
      </p:pic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F54BE32-0384-93ED-742F-6C205BB79B0F}"/>
              </a:ext>
            </a:extLst>
          </p:cNvPr>
          <p:cNvSpPr txBox="1">
            <a:spLocks/>
          </p:cNvSpPr>
          <p:nvPr/>
        </p:nvSpPr>
        <p:spPr>
          <a:xfrm>
            <a:off x="1309834" y="1721754"/>
            <a:ext cx="9394678" cy="313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Prevent brain drain!</a:t>
            </a:r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97AA8CA8-7EF4-C86C-9977-3EB9E0A240B9}"/>
              </a:ext>
            </a:extLst>
          </p:cNvPr>
          <p:cNvSpPr txBox="1">
            <a:spLocks/>
          </p:cNvSpPr>
          <p:nvPr/>
        </p:nvSpPr>
        <p:spPr>
          <a:xfrm>
            <a:off x="1309834" y="2375628"/>
            <a:ext cx="9394678" cy="3133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Organize the absorption and the integration of the fellows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dirty="0"/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444E3F9A-D366-CEAF-5CF0-8AB9ACEDA26D}"/>
              </a:ext>
            </a:extLst>
          </p:cNvPr>
          <p:cNvSpPr txBox="1">
            <a:spLocks/>
          </p:cNvSpPr>
          <p:nvPr/>
        </p:nvSpPr>
        <p:spPr>
          <a:xfrm>
            <a:off x="1309834" y="3029502"/>
            <a:ext cx="9394678" cy="3133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Train/educate fellows to researchers (not only teaching staff) </a:t>
            </a:r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6B6EF0E3-52F9-CCCB-17D4-156A8405AE40}"/>
              </a:ext>
            </a:extLst>
          </p:cNvPr>
          <p:cNvSpPr txBox="1">
            <a:spLocks/>
          </p:cNvSpPr>
          <p:nvPr/>
        </p:nvSpPr>
        <p:spPr>
          <a:xfrm>
            <a:off x="1309834" y="3683375"/>
            <a:ext cx="9394678" cy="3133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Enabling fellows to write proposals and apply/receive for funds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dirty="0"/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BFF51332-B8FA-6E14-1AFC-5EB04EDB5475}"/>
              </a:ext>
            </a:extLst>
          </p:cNvPr>
          <p:cNvSpPr txBox="1">
            <a:spLocks/>
          </p:cNvSpPr>
          <p:nvPr/>
        </p:nvSpPr>
        <p:spPr>
          <a:xfrm>
            <a:off x="1309834" y="4337248"/>
            <a:ext cx="9394678" cy="3196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0850" indent="-23495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7600" indent="-215900" algn="l" defTabSz="914400" rtl="0" eaLnBrk="1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Offer adequate positions in local universities and research institutions</a:t>
            </a:r>
          </a:p>
          <a:p>
            <a:pPr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§"/>
              <a:defRPr/>
            </a:pPr>
            <a:endParaRPr lang="en-US" sz="2000" dirty="0"/>
          </a:p>
          <a:p>
            <a:pPr marL="0" indent="0">
              <a:lnSpc>
                <a:spcPts val="2000"/>
              </a:lnSpc>
              <a:spcBef>
                <a:spcPts val="1200"/>
              </a:spcBef>
              <a:buClr>
                <a:schemeClr val="tx1"/>
              </a:buClr>
              <a:buSzPct val="100000"/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201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3" grpId="0"/>
      <p:bldP spid="15" grpId="0"/>
      <p:bldP spid="19" grpId="0"/>
      <p:bldP spid="21" grpId="0"/>
    </p:bldLst>
  </p:timing>
</p:sld>
</file>

<file path=ppt/theme/theme1.xml><?xml version="1.0" encoding="utf-8"?>
<a:theme xmlns:a="http://schemas.openxmlformats.org/drawingml/2006/main" name="ZEA-1_English">
  <a:themeElements>
    <a:clrScheme name="CD-Farben Forschungszentrum Jülich">
      <a:dk1>
        <a:srgbClr val="000000"/>
      </a:dk1>
      <a:lt1>
        <a:srgbClr val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5000"/>
          </a:lnSpc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lnSpc>
            <a:spcPct val="95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Juelich_PowerPoint_16x9_en.potx" id="{29595BB3-892E-4A2B-BFFC-905C8F8D5303}" vid="{E1FF22B7-866D-4E77-AF2B-40B5522CEB0B}"/>
    </a:ext>
  </a:extLst>
</a:theme>
</file>

<file path=ppt/theme/theme2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Benutzerdefiniert 282">
      <a:dk1>
        <a:sysClr val="windowText" lastClr="000000"/>
      </a:dk1>
      <a:lt1>
        <a:sysClr val="window" lastClr="FFFFFF"/>
      </a:lt1>
      <a:dk2>
        <a:srgbClr val="AF82B9"/>
      </a:dk2>
      <a:lt2>
        <a:srgbClr val="EBEBEB"/>
      </a:lt2>
      <a:accent1>
        <a:srgbClr val="023D6B"/>
      </a:accent1>
      <a:accent2>
        <a:srgbClr val="ADBDE3"/>
      </a:accent2>
      <a:accent3>
        <a:srgbClr val="B9D25F"/>
      </a:accent3>
      <a:accent4>
        <a:srgbClr val="FAEB5A"/>
      </a:accent4>
      <a:accent5>
        <a:srgbClr val="FAB45A"/>
      </a:accent5>
      <a:accent6>
        <a:srgbClr val="EB5F7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D-Farben Forschungszentrum Jülich">
    <a:dk1>
      <a:srgbClr val="000000"/>
    </a:dk1>
    <a:lt1>
      <a:srgbClr val="FFFFFF"/>
    </a:lt1>
    <a:dk2>
      <a:srgbClr val="023D6B"/>
    </a:dk2>
    <a:lt2>
      <a:srgbClr val="EBEBEB"/>
    </a:lt2>
    <a:accent1>
      <a:srgbClr val="ADBDE3"/>
    </a:accent1>
    <a:accent2>
      <a:srgbClr val="EB5F73"/>
    </a:accent2>
    <a:accent3>
      <a:srgbClr val="AF82B9"/>
    </a:accent3>
    <a:accent4>
      <a:srgbClr val="FAB45A"/>
    </a:accent4>
    <a:accent5>
      <a:srgbClr val="FAEB5A"/>
    </a:accent5>
    <a:accent6>
      <a:srgbClr val="B9D25F"/>
    </a:accent6>
    <a:hlink>
      <a:srgbClr val="ADBDE3"/>
    </a:hlink>
    <a:folHlink>
      <a:srgbClr val="023D6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1361</Words>
  <Application>Microsoft Office PowerPoint</Application>
  <PresentationFormat>Breitbild</PresentationFormat>
  <Paragraphs>202</Paragraphs>
  <Slides>18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7" baseType="lpstr">
      <vt:lpstr>Aptos</vt:lpstr>
      <vt:lpstr>Arial</vt:lpstr>
      <vt:lpstr>Arial Überschriften</vt:lpstr>
      <vt:lpstr>Calibri</vt:lpstr>
      <vt:lpstr>Roboto</vt:lpstr>
      <vt:lpstr>Symbol</vt:lpstr>
      <vt:lpstr>Times New Roman</vt:lpstr>
      <vt:lpstr>Wingdings</vt:lpstr>
      <vt:lpstr>ZEA-1_English</vt:lpstr>
      <vt:lpstr>The Key To Success: How SMART_Labs enable a thriving  Science Bridge  </vt:lpstr>
      <vt:lpstr>Science bridges</vt:lpstr>
      <vt:lpstr>science bridges - the idea</vt:lpstr>
      <vt:lpstr>Science Bridges - Direct goals</vt:lpstr>
      <vt:lpstr>PowerPoint-Präsentation</vt:lpstr>
      <vt:lpstr>Georgian-German Science Bridge (GGSB) since 2004</vt:lpstr>
      <vt:lpstr>PowerPoint-Präsentation</vt:lpstr>
      <vt:lpstr>Palestinian-German Science Bridge  PGSB</vt:lpstr>
      <vt:lpstr>PGSB Status of cooperation (March 2025)</vt:lpstr>
      <vt:lpstr>Collaborations with Africa  </vt:lpstr>
      <vt:lpstr>PowerPoint-Präsentation</vt:lpstr>
      <vt:lpstr>KNOWLEDGE TRANSFER</vt:lpstr>
      <vt:lpstr>KNOWLEDGE TRANSFER</vt:lpstr>
      <vt:lpstr>KNOWLEDGE TRANSFER</vt:lpstr>
      <vt:lpstr>KNOWLEDGE TRANSFER</vt:lpstr>
      <vt:lpstr>KNOWLEDGE TRANSFER</vt:lpstr>
      <vt:lpstr>What is needed for excellent  scientific  research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</dc:title>
  <dc:creator>admin.reisen</dc:creator>
  <cp:lastModifiedBy>Natour, Ghaleb</cp:lastModifiedBy>
  <cp:revision>555</cp:revision>
  <cp:lastPrinted>2021-11-09T15:33:23Z</cp:lastPrinted>
  <dcterms:created xsi:type="dcterms:W3CDTF">2019-11-11T12:51:38Z</dcterms:created>
  <dcterms:modified xsi:type="dcterms:W3CDTF">2026-09-06T12:23:17Z</dcterms:modified>
</cp:coreProperties>
</file>