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341" r:id="rId3"/>
    <p:sldId id="351" r:id="rId4"/>
    <p:sldId id="336" r:id="rId5"/>
    <p:sldId id="352" r:id="rId6"/>
    <p:sldId id="353" r:id="rId7"/>
    <p:sldId id="354" r:id="rId8"/>
    <p:sldId id="355" r:id="rId9"/>
    <p:sldId id="356" r:id="rId10"/>
    <p:sldId id="357" r:id="rId11"/>
    <p:sldId id="325" r:id="rId12"/>
    <p:sldId id="360" r:id="rId13"/>
    <p:sldId id="350" r:id="rId14"/>
    <p:sldId id="358" r:id="rId15"/>
    <p:sldId id="361" r:id="rId16"/>
    <p:sldId id="362" r:id="rId17"/>
    <p:sldId id="337" r:id="rId18"/>
    <p:sldId id="359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9933"/>
    <a:srgbClr val="FFFF00"/>
    <a:srgbClr val="669900"/>
    <a:srgbClr val="006600"/>
    <a:srgbClr val="FFFFCC"/>
    <a:srgbClr val="00FF00"/>
    <a:srgbClr val="735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67" autoAdjust="0"/>
    <p:restoredTop sz="95204" autoAdjust="0"/>
  </p:normalViewPr>
  <p:slideViewPr>
    <p:cSldViewPr>
      <p:cViewPr varScale="1">
        <p:scale>
          <a:sx n="74" d="100"/>
          <a:sy n="74" d="100"/>
        </p:scale>
        <p:origin x="68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2D4F677-019B-409E-B6BE-2FE3762C620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58F6721-12CF-444E-B315-A62A49473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6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F6721-12CF-444E-B315-A62A49473C5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455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September 7,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Zaza Metreveli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zdr.de/db/Cms?pOid=75512&amp;pNid=0&amp;pLang=en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llaborations.fz-juelich.de/ikp/cgswhp/cgswhp26/index.s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2701" y="4380264"/>
            <a:ext cx="2133600" cy="433863"/>
          </a:xfrm>
        </p:spPr>
        <p:txBody>
          <a:bodyPr>
            <a:noAutofit/>
          </a:bodyPr>
          <a:lstStyle/>
          <a:p>
            <a:br>
              <a:rPr lang="en-US" sz="2800" b="1" dirty="0">
                <a:solidFill>
                  <a:srgbClr val="FF0000"/>
                </a:solidFill>
              </a:rPr>
            </a:b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3710" y="2302883"/>
            <a:ext cx="567995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     </a:t>
            </a:r>
            <a:r>
              <a:rPr lang="en-US" sz="2400" b="1" dirty="0">
                <a:solidFill>
                  <a:srgbClr val="00B050"/>
                </a:solidFill>
              </a:rPr>
              <a:t>Agricultural University of Georgia (AUG)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              </a:t>
            </a:r>
            <a:r>
              <a:rPr lang="en-US" sz="2400" b="1" dirty="0">
                <a:solidFill>
                  <a:srgbClr val="FFCC00"/>
                </a:solidFill>
              </a:rPr>
              <a:t>Free University of Tbilisi (FUT)</a:t>
            </a:r>
            <a:endParaRPr lang="en-US" sz="1400" b="1" dirty="0">
              <a:solidFill>
                <a:srgbClr val="FFFF00"/>
              </a:solidFill>
            </a:endParaRPr>
          </a:p>
          <a:p>
            <a:r>
              <a:rPr lang="en-US" sz="2400" b="1" dirty="0">
                <a:solidFill>
                  <a:srgbClr val="FFFF00"/>
                </a:solidFill>
              </a:rPr>
              <a:t>                  </a:t>
            </a:r>
            <a:r>
              <a:rPr lang="en-US" sz="2400" dirty="0"/>
              <a:t>and the workshop program</a:t>
            </a:r>
            <a:endParaRPr lang="en-US" sz="1200" dirty="0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762000" y="1295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29138" y="5642920"/>
            <a:ext cx="2314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dirty="0"/>
              <a:t>September 7, 2026</a:t>
            </a:r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762000" y="61722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6035EEA1-BB64-4BDB-77AE-B54ADAA1DD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843" y="177856"/>
            <a:ext cx="989536" cy="10158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7F2F92-CA6E-4D04-7B4D-7D0562693E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0" y="136524"/>
            <a:ext cx="989536" cy="10158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015DF4-9E15-909B-16EB-CD43297CC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72" y="182725"/>
            <a:ext cx="1856310" cy="7863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5E677D-2272-4559-9EB4-97010A0503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972" y="406953"/>
            <a:ext cx="1321527" cy="653682"/>
          </a:xfrm>
          <a:prstGeom prst="rect">
            <a:avLst/>
          </a:prstGeom>
        </p:spPr>
      </p:pic>
      <p:pic>
        <p:nvPicPr>
          <p:cNvPr id="19" name="Picture 18" descr="A logo featuring a stylized blue circle with text in blue and black. (Mistral: Pixtral Large 2411, 2026-03-05)">
            <a:extLst>
              <a:ext uri="{FF2B5EF4-FFF2-40B4-BE49-F238E27FC236}">
                <a16:creationId xmlns:a16="http://schemas.microsoft.com/office/drawing/2014/main" id="{F633A11E-1857-BE7C-89EB-950B434B39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3687" y="459886"/>
            <a:ext cx="1655385" cy="4820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36B0324-9280-27B3-A21D-D8FBA9B29C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400" y="325612"/>
            <a:ext cx="1321527" cy="4405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A6B1355-D1FD-CD70-1707-2C4DE6EB7EB6}"/>
              </a:ext>
            </a:extLst>
          </p:cNvPr>
          <p:cNvSpPr txBox="1"/>
          <p:nvPr/>
        </p:nvSpPr>
        <p:spPr>
          <a:xfrm>
            <a:off x="4710268" y="1979933"/>
            <a:ext cx="2578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Short review of the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13A942-BFB8-12CD-F115-B05EDE28695C}"/>
              </a:ext>
            </a:extLst>
          </p:cNvPr>
          <p:cNvSpPr txBox="1"/>
          <p:nvPr/>
        </p:nvSpPr>
        <p:spPr>
          <a:xfrm>
            <a:off x="5029200" y="4287784"/>
            <a:ext cx="213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Zaza Metreveli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2AD4E-8D99-CC55-3CBA-B794916DCBE4}"/>
              </a:ext>
            </a:extLst>
          </p:cNvPr>
          <p:cNvSpPr txBox="1"/>
          <p:nvPr/>
        </p:nvSpPr>
        <p:spPr>
          <a:xfrm>
            <a:off x="2267932" y="4887691"/>
            <a:ext cx="8552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Dean of the School of Engineering, Director of the Institute of Engineering (AUG)</a:t>
            </a:r>
          </a:p>
        </p:txBody>
      </p:sp>
    </p:spTree>
    <p:extLst>
      <p:ext uri="{BB962C8B-B14F-4D97-AF65-F5344CB8AC3E}">
        <p14:creationId xmlns:p14="http://schemas.microsoft.com/office/powerpoint/2010/main" val="127377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1958" y="152401"/>
            <a:ext cx="1452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6600"/>
                </a:solidFill>
              </a:rPr>
              <a:t>Outline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3968" y="1083311"/>
            <a:ext cx="828406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 About us:</a:t>
            </a:r>
          </a:p>
          <a:p>
            <a:r>
              <a:rPr lang="en-US" sz="2800" dirty="0"/>
              <a:t>     - </a:t>
            </a:r>
            <a:r>
              <a:rPr lang="en-US" sz="2800" b="1" dirty="0">
                <a:solidFill>
                  <a:srgbClr val="669900"/>
                </a:solidFill>
              </a:rPr>
              <a:t>Agricultural University of Georgia (AUG)</a:t>
            </a:r>
            <a:r>
              <a:rPr lang="en-US" sz="2800" b="1" dirty="0"/>
              <a:t> </a:t>
            </a:r>
            <a:r>
              <a:rPr lang="en-US" sz="2800" dirty="0"/>
              <a:t>and the</a:t>
            </a:r>
          </a:p>
          <a:p>
            <a:r>
              <a:rPr lang="en-US" sz="2800" dirty="0"/>
              <a:t>     - </a:t>
            </a:r>
            <a:r>
              <a:rPr lang="en-US" sz="2800" b="1" dirty="0">
                <a:solidFill>
                  <a:srgbClr val="FFCC00"/>
                </a:solidFill>
              </a:rPr>
              <a:t>Free University of Tbilisi (FUT)</a:t>
            </a:r>
          </a:p>
          <a:p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- Educational Programs </a:t>
            </a:r>
          </a:p>
          <a:p>
            <a:r>
              <a:rPr lang="en-US" sz="2800" dirty="0"/>
              <a:t>      - Research Institutes</a:t>
            </a:r>
          </a:p>
          <a:p>
            <a:r>
              <a:rPr lang="en-US" sz="2800" dirty="0"/>
              <a:t>      - Research Laboratories</a:t>
            </a:r>
          </a:p>
          <a:p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Research Interests</a:t>
            </a:r>
          </a:p>
          <a:p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Existing and expected cooperation of AUG</a:t>
            </a:r>
            <a:r>
              <a:rPr lang="ka-GE" sz="2800" dirty="0"/>
              <a:t>/</a:t>
            </a:r>
            <a:r>
              <a:rPr lang="en-GB" sz="2800" dirty="0"/>
              <a:t>FUT</a:t>
            </a:r>
            <a:r>
              <a:rPr lang="en-US" sz="2800" dirty="0"/>
              <a:t> with </a:t>
            </a:r>
          </a:p>
          <a:p>
            <a:r>
              <a:rPr lang="en-US" sz="2800" dirty="0"/>
              <a:t>      German research institutions</a:t>
            </a:r>
          </a:p>
          <a:p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Review of the workshop program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C8004A-A249-D38F-78DE-374995846C4A}"/>
              </a:ext>
            </a:extLst>
          </p:cNvPr>
          <p:cNvCxnSpPr>
            <a:cxnSpLocks/>
          </p:cNvCxnSpPr>
          <p:nvPr/>
        </p:nvCxnSpPr>
        <p:spPr>
          <a:xfrm>
            <a:off x="723900" y="914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EE2972-36CF-B1D5-CE03-4E7946D9F1D0}"/>
              </a:ext>
            </a:extLst>
          </p:cNvPr>
          <p:cNvCxnSpPr>
            <a:cxnSpLocks/>
          </p:cNvCxnSpPr>
          <p:nvPr/>
        </p:nvCxnSpPr>
        <p:spPr>
          <a:xfrm>
            <a:off x="723900" y="618744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67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442F35-9BB0-B707-C009-7F5F463D0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AC159A-CB1A-C859-68C2-F1C95AFA4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23008-10EC-BC45-80D3-5ADC32033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 descr="A building in the middle of a city&#10;&#10;Description automatically generated">
            <a:extLst>
              <a:ext uri="{FF2B5EF4-FFF2-40B4-BE49-F238E27FC236}">
                <a16:creationId xmlns:a16="http://schemas.microsoft.com/office/drawing/2014/main" id="{F37816AD-4290-AB67-35C6-E286A6803F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869" y="1424489"/>
            <a:ext cx="6028605" cy="4009022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7D2AD2-9854-3BF7-8A84-DECCF0AB56EC}"/>
              </a:ext>
            </a:extLst>
          </p:cNvPr>
          <p:cNvCxnSpPr>
            <a:cxnSpLocks/>
          </p:cNvCxnSpPr>
          <p:nvPr/>
        </p:nvCxnSpPr>
        <p:spPr>
          <a:xfrm>
            <a:off x="762000" y="10668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DD52E9-726E-F6A7-BFA0-5EAF7F1EF39B}"/>
              </a:ext>
            </a:extLst>
          </p:cNvPr>
          <p:cNvCxnSpPr>
            <a:cxnSpLocks/>
          </p:cNvCxnSpPr>
          <p:nvPr/>
        </p:nvCxnSpPr>
        <p:spPr>
          <a:xfrm>
            <a:off x="762000" y="61722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E608577-994D-A8F5-187C-D9E9FD46BC61}"/>
              </a:ext>
            </a:extLst>
          </p:cNvPr>
          <p:cNvSpPr txBox="1"/>
          <p:nvPr/>
        </p:nvSpPr>
        <p:spPr>
          <a:xfrm>
            <a:off x="4874640" y="260864"/>
            <a:ext cx="24427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6600"/>
                </a:solidFill>
              </a:rPr>
              <a:t>AUG and </a:t>
            </a:r>
            <a:r>
              <a:rPr lang="en-GB" sz="3200" b="1" dirty="0">
                <a:solidFill>
                  <a:srgbClr val="FFCC00"/>
                </a:solidFill>
              </a:rPr>
              <a:t>FUT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33FC77-1317-A52E-2015-8BD4FEF874E2}"/>
              </a:ext>
            </a:extLst>
          </p:cNvPr>
          <p:cNvSpPr txBox="1"/>
          <p:nvPr/>
        </p:nvSpPr>
        <p:spPr>
          <a:xfrm>
            <a:off x="252549" y="1424489"/>
            <a:ext cx="561532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Two sibling private Universities</a:t>
            </a:r>
          </a:p>
          <a:p>
            <a:endParaRPr lang="ka-G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 Founded by the Knowledge Fund, </a:t>
            </a:r>
          </a:p>
          <a:p>
            <a:r>
              <a:rPr lang="en-GB" sz="2400" dirty="0"/>
              <a:t>      a non-profit, charitable organisation, </a:t>
            </a:r>
          </a:p>
          <a:p>
            <a:r>
              <a:rPr lang="en-GB" sz="2400" dirty="0"/>
              <a:t>      founded by Mr. Kakha </a:t>
            </a:r>
            <a:r>
              <a:rPr lang="en-GB" sz="2400" dirty="0" err="1"/>
              <a:t>Bendukidze</a:t>
            </a:r>
            <a:endParaRPr lang="en-GB" sz="2400" dirty="0"/>
          </a:p>
          <a:p>
            <a:r>
              <a:rPr lang="en-GB" sz="2400" dirty="0"/>
              <a:t>      (</a:t>
            </a:r>
            <a:r>
              <a:rPr lang="en-US" sz="2400" dirty="0">
                <a:ea typeface="Calibri Light" panose="020F0302020204030204" pitchFamily="34" charset="0"/>
                <a:cs typeface="Calibri Light" panose="020F0302020204030204" pitchFamily="34" charset="0"/>
              </a:rPr>
              <a:t>invested over 80 million US dollars in </a:t>
            </a:r>
          </a:p>
          <a:p>
            <a:r>
              <a:rPr lang="en-US" sz="2400" dirty="0">
                <a:ea typeface="Calibri Light" panose="020F0302020204030204" pitchFamily="34" charset="0"/>
                <a:cs typeface="Calibri Light" panose="020F0302020204030204" pitchFamily="34" charset="0"/>
              </a:rPr>
              <a:t>       higher education in Georgia)</a:t>
            </a:r>
            <a:endParaRPr lang="en-GB" sz="24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ka-G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Located at the Kakha </a:t>
            </a:r>
            <a:r>
              <a:rPr lang="en-GB" sz="2400" dirty="0" err="1"/>
              <a:t>Bendukidze</a:t>
            </a:r>
            <a:r>
              <a:rPr lang="en-GB" sz="2400" dirty="0"/>
              <a:t> </a:t>
            </a:r>
          </a:p>
          <a:p>
            <a:r>
              <a:rPr lang="en-GB" sz="2400" dirty="0"/>
              <a:t>     Campus</a:t>
            </a:r>
          </a:p>
          <a:p>
            <a:endParaRPr lang="en-GB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 Operated</a:t>
            </a:r>
            <a:r>
              <a:rPr lang="ka-GE" sz="2400" dirty="0"/>
              <a:t> </a:t>
            </a:r>
            <a:r>
              <a:rPr lang="en-GB" sz="2400" dirty="0"/>
              <a:t>under the same management </a:t>
            </a:r>
          </a:p>
        </p:txBody>
      </p:sp>
    </p:spTree>
    <p:extLst>
      <p:ext uri="{BB962C8B-B14F-4D97-AF65-F5344CB8AC3E}">
        <p14:creationId xmlns:p14="http://schemas.microsoft.com/office/powerpoint/2010/main" val="2710659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151" y="1010442"/>
            <a:ext cx="10107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800" b="1" u="sng" dirty="0">
                <a:solidFill>
                  <a:srgbClr val="00B050"/>
                </a:solidFill>
              </a:rPr>
              <a:t>Agricultural University of Georgia (AUG)</a:t>
            </a:r>
            <a:endParaRPr lang="en-US" sz="1400" b="1" dirty="0">
              <a:solidFill>
                <a:srgbClr val="00B050"/>
              </a:solidFill>
            </a:endParaRPr>
          </a:p>
          <a:p>
            <a:pPr lvl="1"/>
            <a:endParaRPr lang="en-US" sz="800" dirty="0">
              <a:solidFill>
                <a:srgbClr val="002060"/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solidFill>
                  <a:srgbClr val="002060"/>
                </a:solidFill>
                <a:latin typeface="Sylfaen" panose="010A0502050306030303" pitchFamily="18" charset="0"/>
              </a:rPr>
              <a:t>Founded in </a:t>
            </a:r>
            <a:r>
              <a:rPr lang="en-US" sz="2000" dirty="0">
                <a:latin typeface="Sylfaen" panose="010A0502050306030303" pitchFamily="18" charset="0"/>
              </a:rPr>
              <a:t>1929 as a State University</a:t>
            </a:r>
            <a:r>
              <a:rPr lang="en-US" sz="2000" dirty="0">
                <a:solidFill>
                  <a:srgbClr val="002060"/>
                </a:solidFill>
                <a:latin typeface="Sylfaen" panose="010A0502050306030303" pitchFamily="18" charset="0"/>
              </a:rPr>
              <a:t>, in 2012 became part of the Knowledge Fund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B3F777-1390-5EBE-5A17-2F630E260D23}"/>
              </a:ext>
            </a:extLst>
          </p:cNvPr>
          <p:cNvCxnSpPr>
            <a:cxnSpLocks/>
          </p:cNvCxnSpPr>
          <p:nvPr/>
        </p:nvCxnSpPr>
        <p:spPr>
          <a:xfrm>
            <a:off x="762000" y="830646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A88860-8BB0-A17E-FF0B-52ABC73946AE}"/>
              </a:ext>
            </a:extLst>
          </p:cNvPr>
          <p:cNvCxnSpPr>
            <a:cxnSpLocks/>
          </p:cNvCxnSpPr>
          <p:nvPr/>
        </p:nvCxnSpPr>
        <p:spPr>
          <a:xfrm>
            <a:off x="762000" y="61722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DC6A559-2C66-17A9-840D-9D119028809F}"/>
              </a:ext>
            </a:extLst>
          </p:cNvPr>
          <p:cNvSpPr txBox="1"/>
          <p:nvPr/>
        </p:nvSpPr>
        <p:spPr>
          <a:xfrm>
            <a:off x="4495800" y="2126004"/>
            <a:ext cx="3010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>
                <a:latin typeface="Sylfaen" panose="010A0502050306030303" pitchFamily="18" charset="0"/>
              </a:rPr>
              <a:t>Educational Programs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D2C223-8863-360C-CBEF-F0D59BF759E5}"/>
              </a:ext>
            </a:extLst>
          </p:cNvPr>
          <p:cNvSpPr txBox="1"/>
          <p:nvPr/>
        </p:nvSpPr>
        <p:spPr>
          <a:xfrm>
            <a:off x="3901901" y="2818954"/>
            <a:ext cx="3886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School of Engineering Technology</a:t>
            </a:r>
            <a:endParaRPr lang="en-GB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FEF5D4-1C65-D88E-2C21-51915B5925ED}"/>
              </a:ext>
            </a:extLst>
          </p:cNvPr>
          <p:cNvSpPr txBox="1"/>
          <p:nvPr/>
        </p:nvSpPr>
        <p:spPr>
          <a:xfrm>
            <a:off x="787056" y="3424791"/>
            <a:ext cx="453193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Electronic and Computer Engineering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Masters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030509-17D7-75C3-8A49-101044D86C4F}"/>
              </a:ext>
            </a:extLst>
          </p:cNvPr>
          <p:cNvSpPr txBox="1"/>
          <p:nvPr/>
        </p:nvSpPr>
        <p:spPr>
          <a:xfrm>
            <a:off x="6705600" y="3429000"/>
            <a:ext cx="4531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Mechanical Engineering 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6E750E-88D3-CB89-B86C-29E676798281}"/>
              </a:ext>
            </a:extLst>
          </p:cNvPr>
          <p:cNvSpPr txBox="1"/>
          <p:nvPr/>
        </p:nvSpPr>
        <p:spPr>
          <a:xfrm>
            <a:off x="4135696" y="4668304"/>
            <a:ext cx="341861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</a:t>
            </a: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Construction Engineering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Masters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751D4F-5AD3-7A54-9A12-DB26DFB613DE}"/>
              </a:ext>
            </a:extLst>
          </p:cNvPr>
          <p:cNvSpPr txBox="1"/>
          <p:nvPr/>
        </p:nvSpPr>
        <p:spPr>
          <a:xfrm>
            <a:off x="4648200" y="56851"/>
            <a:ext cx="23936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</a:t>
            </a:r>
          </a:p>
        </p:txBody>
      </p:sp>
    </p:spTree>
    <p:extLst>
      <p:ext uri="{BB962C8B-B14F-4D97-AF65-F5344CB8AC3E}">
        <p14:creationId xmlns:p14="http://schemas.microsoft.com/office/powerpoint/2010/main" val="722646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9E24F5-30B3-25C7-A683-D55E8EBE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96786C-C6A3-FC8D-32F6-55EFF9129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DF19C-606D-F5AC-1CC2-AE2FA41C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17305F-9FDB-43D2-2D5C-6200AE79375F}"/>
              </a:ext>
            </a:extLst>
          </p:cNvPr>
          <p:cNvSpPr txBox="1"/>
          <p:nvPr/>
        </p:nvSpPr>
        <p:spPr>
          <a:xfrm>
            <a:off x="3479405" y="914400"/>
            <a:ext cx="5258195" cy="4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fontAlgn="base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defRPr/>
            </a:pPr>
            <a:r>
              <a:rPr lang="en-G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School of Natural Sciences and Biotechnology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69E517-9EA6-399E-E793-432D75E8DAA1}"/>
              </a:ext>
            </a:extLst>
          </p:cNvPr>
          <p:cNvSpPr txBox="1"/>
          <p:nvPr/>
        </p:nvSpPr>
        <p:spPr>
          <a:xfrm>
            <a:off x="4000713" y="61205"/>
            <a:ext cx="4190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   (AUG)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74A060-F59E-C783-4051-6C62C2993C64}"/>
              </a:ext>
            </a:extLst>
          </p:cNvPr>
          <p:cNvCxnSpPr>
            <a:cxnSpLocks/>
          </p:cNvCxnSpPr>
          <p:nvPr/>
        </p:nvCxnSpPr>
        <p:spPr>
          <a:xfrm>
            <a:off x="762000" y="830646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2C7949-41DF-0996-F817-E0259D6CF567}"/>
              </a:ext>
            </a:extLst>
          </p:cNvPr>
          <p:cNvSpPr txBox="1"/>
          <p:nvPr/>
        </p:nvSpPr>
        <p:spPr>
          <a:xfrm>
            <a:off x="611777" y="1522496"/>
            <a:ext cx="220762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Chemistry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Masters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5A600B-9FC0-7F4F-CE42-30D65F7AFE81}"/>
              </a:ext>
            </a:extLst>
          </p:cNvPr>
          <p:cNvSpPr txBox="1"/>
          <p:nvPr/>
        </p:nvSpPr>
        <p:spPr>
          <a:xfrm>
            <a:off x="7721600" y="1522496"/>
            <a:ext cx="24384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Food Technology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Masters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033338-3F10-D9DB-7378-2F45FEDAD4B7}"/>
              </a:ext>
            </a:extLst>
          </p:cNvPr>
          <p:cNvSpPr txBox="1"/>
          <p:nvPr/>
        </p:nvSpPr>
        <p:spPr>
          <a:xfrm>
            <a:off x="4165600" y="1535559"/>
            <a:ext cx="24384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Biology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Masters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3BE703-D552-8294-F2C3-83CDF8EDDDDC}"/>
              </a:ext>
            </a:extLst>
          </p:cNvPr>
          <p:cNvSpPr txBox="1"/>
          <p:nvPr/>
        </p:nvSpPr>
        <p:spPr>
          <a:xfrm>
            <a:off x="647487" y="4007458"/>
            <a:ext cx="346731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Agricultural Sciences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</a:t>
            </a: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Agronomy and Landscape </a:t>
            </a:r>
          </a:p>
          <a:p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</a:t>
            </a: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Management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Masters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08BEAB-D907-5EE6-FA37-186E83F8EBBD}"/>
              </a:ext>
            </a:extLst>
          </p:cNvPr>
          <p:cNvSpPr txBox="1"/>
          <p:nvPr/>
        </p:nvSpPr>
        <p:spPr>
          <a:xfrm>
            <a:off x="4400443" y="4026694"/>
            <a:ext cx="346731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Business School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Bachelors in business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   administration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Bachelors in liberal arts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5C794C6-8BED-658B-F7DC-45ECE2275C48}"/>
              </a:ext>
            </a:extLst>
          </p:cNvPr>
          <p:cNvCxnSpPr>
            <a:cxnSpLocks/>
          </p:cNvCxnSpPr>
          <p:nvPr/>
        </p:nvCxnSpPr>
        <p:spPr>
          <a:xfrm>
            <a:off x="762000" y="61722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84BF62C-22FF-DDA4-3BFA-91370BD0BC6A}"/>
              </a:ext>
            </a:extLst>
          </p:cNvPr>
          <p:cNvSpPr txBox="1"/>
          <p:nvPr/>
        </p:nvSpPr>
        <p:spPr>
          <a:xfrm>
            <a:off x="609600" y="2957578"/>
            <a:ext cx="37338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Viticulture and Winemaking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Bachelors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3868FA-2C5B-8258-4A4F-899854372F5E}"/>
              </a:ext>
            </a:extLst>
          </p:cNvPr>
          <p:cNvSpPr txBox="1"/>
          <p:nvPr/>
        </p:nvSpPr>
        <p:spPr>
          <a:xfrm>
            <a:off x="8191284" y="3998893"/>
            <a:ext cx="3657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Veterinary Medicine 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Integrated Master’s program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        -  PhD</a:t>
            </a:r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9E7F228-AC0B-A689-3A22-EE8216D0C376}"/>
              </a:ext>
            </a:extLst>
          </p:cNvPr>
          <p:cNvCxnSpPr>
            <a:cxnSpLocks/>
          </p:cNvCxnSpPr>
          <p:nvPr/>
        </p:nvCxnSpPr>
        <p:spPr>
          <a:xfrm>
            <a:off x="762000" y="38100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17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D4C433-CAAA-0DE5-4850-13A02215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DA396A-EEDE-5CB7-3D6E-BFFDEEFF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290F4-8F32-F005-D931-C5F35EDA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5E0AA-2D7C-7894-6DDF-4603A47B82E7}"/>
              </a:ext>
            </a:extLst>
          </p:cNvPr>
          <p:cNvSpPr txBox="1"/>
          <p:nvPr/>
        </p:nvSpPr>
        <p:spPr>
          <a:xfrm>
            <a:off x="4000713" y="61205"/>
            <a:ext cx="4190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   (AUG)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0CCAE4-AB53-A0E4-2C02-58AD69C7C77D}"/>
              </a:ext>
            </a:extLst>
          </p:cNvPr>
          <p:cNvCxnSpPr>
            <a:cxnSpLocks/>
          </p:cNvCxnSpPr>
          <p:nvPr/>
        </p:nvCxnSpPr>
        <p:spPr>
          <a:xfrm>
            <a:off x="762000" y="830646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6178FC-F947-4B94-9D71-01F775CC619C}"/>
              </a:ext>
            </a:extLst>
          </p:cNvPr>
          <p:cNvCxnSpPr>
            <a:cxnSpLocks/>
          </p:cNvCxnSpPr>
          <p:nvPr/>
        </p:nvCxnSpPr>
        <p:spPr>
          <a:xfrm>
            <a:off x="723897" y="6356351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DEAB823-800A-7D47-827B-074054FDD2B4}"/>
              </a:ext>
            </a:extLst>
          </p:cNvPr>
          <p:cNvSpPr txBox="1"/>
          <p:nvPr/>
        </p:nvSpPr>
        <p:spPr>
          <a:xfrm>
            <a:off x="4257740" y="914400"/>
            <a:ext cx="3768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/>
              <a:t>Scientific-Research Institutes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54BE97-14C8-21F8-318B-E2B3CC4FF101}"/>
              </a:ext>
            </a:extLst>
          </p:cNvPr>
          <p:cNvSpPr txBox="1">
            <a:spLocks/>
          </p:cNvSpPr>
          <p:nvPr/>
        </p:nvSpPr>
        <p:spPr>
          <a:xfrm>
            <a:off x="481513" y="1369780"/>
            <a:ext cx="11228969" cy="10872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ka-G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A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UG has 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14 scientific institutes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,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within which operate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26 research laboratories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. The university also hosts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7 independent scientific laboratories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,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2 diagnostic laboratories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, and approximately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30 teaching laboratories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ea typeface="+mn-ea"/>
                <a:cs typeface="+mn-cs"/>
              </a:rPr>
              <a:t>. Furthermore, the university maintains three test-research bases and five collections that house hundreds of different samples</a:t>
            </a:r>
            <a:r>
              <a:rPr lang="en-GB" sz="1800" dirty="0">
                <a:solidFill>
                  <a:srgbClr val="000000"/>
                </a:solidFill>
                <a:latin typeface="Sylfaen" pitchFamily="18" charset="0"/>
              </a:rPr>
              <a:t>.</a:t>
            </a:r>
            <a:endParaRPr lang="en-GE" sz="1800" dirty="0">
              <a:latin typeface="Sylfaen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BEEDB62-68E7-FEDD-5227-E9FDF6D37B87}"/>
              </a:ext>
            </a:extLst>
          </p:cNvPr>
          <p:cNvSpPr txBox="1">
            <a:spLocks/>
          </p:cNvSpPr>
          <p:nvPr/>
        </p:nvSpPr>
        <p:spPr>
          <a:xfrm>
            <a:off x="464231" y="2520003"/>
            <a:ext cx="5082243" cy="3728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Konstantine </a:t>
            </a:r>
            <a:r>
              <a:rPr lang="en-US" sz="1800" dirty="0" err="1">
                <a:latin typeface="Sylfaen" pitchFamily="18" charset="0"/>
              </a:rPr>
              <a:t>Amirajibi</a:t>
            </a:r>
            <a:r>
              <a:rPr lang="en-US" sz="1800" dirty="0">
                <a:latin typeface="Sylfaen" pitchFamily="18" charset="0"/>
              </a:rPr>
              <a:t> Institute of </a:t>
            </a:r>
            <a:r>
              <a:rPr lang="en-US" sz="1800" b="1" dirty="0">
                <a:latin typeface="Sylfaen" pitchFamily="18" charset="0"/>
              </a:rPr>
              <a:t>Engineering</a:t>
            </a:r>
            <a:endParaRPr lang="en-US" sz="1800" dirty="0">
              <a:latin typeface="Sylfae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Institute of </a:t>
            </a:r>
            <a:r>
              <a:rPr lang="en-US" sz="1800" b="1" dirty="0">
                <a:latin typeface="Sylfaen" pitchFamily="18" charset="0"/>
              </a:rPr>
              <a:t>Entomology</a:t>
            </a:r>
            <a:r>
              <a:rPr lang="en-US" sz="1800" dirty="0">
                <a:latin typeface="Sylfae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Vasil </a:t>
            </a:r>
            <a:r>
              <a:rPr lang="en-US" sz="1800" dirty="0" err="1">
                <a:latin typeface="Sylfaen" pitchFamily="18" charset="0"/>
              </a:rPr>
              <a:t>Gulisashvili</a:t>
            </a:r>
            <a:r>
              <a:rPr lang="en-US" sz="1800" dirty="0">
                <a:latin typeface="Sylfaen" pitchFamily="18" charset="0"/>
              </a:rPr>
              <a:t> Institute of </a:t>
            </a:r>
            <a:r>
              <a:rPr lang="en-US" sz="1800" b="1" dirty="0">
                <a:latin typeface="Sylfaen" pitchFamily="18" charset="0"/>
              </a:rPr>
              <a:t>Forestry</a:t>
            </a: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Iulon </a:t>
            </a:r>
            <a:r>
              <a:rPr lang="en-US" sz="1800" dirty="0" err="1">
                <a:latin typeface="Sylfaen" pitchFamily="18" charset="0"/>
              </a:rPr>
              <a:t>Lomouri</a:t>
            </a:r>
            <a:r>
              <a:rPr lang="en-US" sz="1800" dirty="0">
                <a:latin typeface="Sylfaen" pitchFamily="18" charset="0"/>
              </a:rPr>
              <a:t> Institute of </a:t>
            </a:r>
            <a:r>
              <a:rPr lang="en-US" sz="1800" b="1" dirty="0">
                <a:latin typeface="Sylfaen" pitchFamily="18" charset="0"/>
              </a:rPr>
              <a:t>Agricultural Production</a:t>
            </a: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Levan </a:t>
            </a:r>
            <a:r>
              <a:rPr lang="en-US" sz="1800" dirty="0" err="1">
                <a:latin typeface="Sylfaen" pitchFamily="18" charset="0"/>
              </a:rPr>
              <a:t>Kanchaveli</a:t>
            </a:r>
            <a:r>
              <a:rPr lang="en-US" sz="1800" dirty="0">
                <a:latin typeface="Sylfaen" pitchFamily="18" charset="0"/>
              </a:rPr>
              <a:t> Institute of </a:t>
            </a:r>
            <a:r>
              <a:rPr lang="en-US" sz="1800" b="1" dirty="0">
                <a:latin typeface="Sylfaen" pitchFamily="18" charset="0"/>
              </a:rPr>
              <a:t>Plant Protection</a:t>
            </a: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Institute of </a:t>
            </a:r>
            <a:r>
              <a:rPr lang="en-US" sz="1800" b="1" dirty="0">
                <a:latin typeface="Sylfaen" pitchFamily="18" charset="0"/>
              </a:rPr>
              <a:t>Viticulture and Winemaking</a:t>
            </a: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Sylfaen" pitchFamily="18" charset="0"/>
              </a:rPr>
              <a:t>Institute of </a:t>
            </a:r>
            <a:r>
              <a:rPr lang="en-US" sz="1800" b="1" dirty="0">
                <a:latin typeface="Sylfaen" pitchFamily="18" charset="0"/>
              </a:rPr>
              <a:t>Animal Husbandry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D7938D-6EB3-5689-C118-9AE7F8E9F190}"/>
              </a:ext>
            </a:extLst>
          </p:cNvPr>
          <p:cNvSpPr txBox="1"/>
          <p:nvPr/>
        </p:nvSpPr>
        <p:spPr>
          <a:xfrm>
            <a:off x="5974871" y="2456986"/>
            <a:ext cx="6064729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ylfaen" pitchFamily="18" charset="0"/>
              </a:rPr>
              <a:t>Institute of </a:t>
            </a:r>
            <a:r>
              <a:rPr lang="en-US" b="1" dirty="0">
                <a:latin typeface="Sylfaen" pitchFamily="18" charset="0"/>
              </a:rPr>
              <a:t>Microbial Biotechnology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ylfaen" pitchFamily="18" charset="0"/>
              </a:rPr>
              <a:t>Mikheil Sabashvili Institute of </a:t>
            </a:r>
            <a:r>
              <a:rPr lang="en-US" b="1" dirty="0">
                <a:latin typeface="Sylfaen" pitchFamily="18" charset="0"/>
              </a:rPr>
              <a:t>Soil Science, </a:t>
            </a:r>
            <a:r>
              <a:rPr lang="en-US" b="1" dirty="0" err="1">
                <a:latin typeface="Sylfaen" pitchFamily="18" charset="0"/>
              </a:rPr>
              <a:t>Agrochemistry</a:t>
            </a:r>
            <a:r>
              <a:rPr lang="en-US" b="1" dirty="0">
                <a:latin typeface="Sylfaen" pitchFamily="18" charset="0"/>
              </a:rPr>
              <a:t> and Melioration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ylfaen" pitchFamily="18" charset="0"/>
              </a:rPr>
              <a:t>Institute of </a:t>
            </a:r>
            <a:r>
              <a:rPr lang="en-US" b="1" dirty="0">
                <a:latin typeface="Sylfaen" pitchFamily="18" charset="0"/>
              </a:rPr>
              <a:t>Molecular Genetics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Sylfaen" pitchFamily="18" charset="0"/>
              </a:rPr>
              <a:t>Sergi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Durmishidze</a:t>
            </a:r>
            <a:r>
              <a:rPr lang="en-US" dirty="0">
                <a:latin typeface="Sylfaen" pitchFamily="18" charset="0"/>
              </a:rPr>
              <a:t> Institute of </a:t>
            </a:r>
            <a:r>
              <a:rPr lang="en-US" b="1" dirty="0">
                <a:latin typeface="Sylfaen" pitchFamily="18" charset="0"/>
              </a:rPr>
              <a:t>Biochemistry and Biotechnology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ylfaen" pitchFamily="18" charset="0"/>
              </a:rPr>
              <a:t>Institute of </a:t>
            </a:r>
            <a:r>
              <a:rPr lang="en-US" b="1" dirty="0">
                <a:latin typeface="Sylfaen" pitchFamily="18" charset="0"/>
              </a:rPr>
              <a:t>Cellular and Molecular Biology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ylfaen" pitchFamily="18" charset="0"/>
              </a:rPr>
              <a:t>Institute of </a:t>
            </a:r>
            <a:r>
              <a:rPr lang="en-US" b="1" dirty="0">
                <a:latin typeface="Sylfaen" pitchFamily="18" charset="0"/>
              </a:rPr>
              <a:t>Chemistry and Molecular Engineering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ylfaen" pitchFamily="18" charset="0"/>
              </a:rPr>
              <a:t>Institute of </a:t>
            </a:r>
            <a:r>
              <a:rPr lang="en-US" b="1" dirty="0">
                <a:latin typeface="Sylfaen" pitchFamily="18" charset="0"/>
              </a:rPr>
              <a:t>Tea, Subtropical Cultures and Tea Production</a:t>
            </a:r>
          </a:p>
          <a:p>
            <a:endParaRPr lang="en-GE" dirty="0"/>
          </a:p>
        </p:txBody>
      </p:sp>
    </p:spTree>
    <p:extLst>
      <p:ext uri="{BB962C8B-B14F-4D97-AF65-F5344CB8AC3E}">
        <p14:creationId xmlns:p14="http://schemas.microsoft.com/office/powerpoint/2010/main" val="3605494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85671D-FE48-5501-FEC1-2E1E2EE24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B7D0D-F836-D3E7-63F5-76D21175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B3D83-3051-9009-7165-CB98AC2F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E78291-0500-5BBC-B56A-E5F70D77B291}"/>
              </a:ext>
            </a:extLst>
          </p:cNvPr>
          <p:cNvSpPr txBox="1"/>
          <p:nvPr/>
        </p:nvSpPr>
        <p:spPr>
          <a:xfrm>
            <a:off x="4000713" y="61205"/>
            <a:ext cx="41905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   (AUG)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2C85908-4629-77AF-EBDE-CEC8CDCB43C0}"/>
              </a:ext>
            </a:extLst>
          </p:cNvPr>
          <p:cNvCxnSpPr>
            <a:cxnSpLocks/>
          </p:cNvCxnSpPr>
          <p:nvPr/>
        </p:nvCxnSpPr>
        <p:spPr>
          <a:xfrm>
            <a:off x="762000" y="830646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59794F-B525-E4CE-2231-F6692B96AF2F}"/>
              </a:ext>
            </a:extLst>
          </p:cNvPr>
          <p:cNvSpPr txBox="1"/>
          <p:nvPr/>
        </p:nvSpPr>
        <p:spPr>
          <a:xfrm>
            <a:off x="2971800" y="914400"/>
            <a:ext cx="6828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/>
              <a:t>General Laboratories, Collections and Research Bases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12D474-6D51-71F3-E0C8-DAADD6FB0EA4}"/>
              </a:ext>
            </a:extLst>
          </p:cNvPr>
          <p:cNvSpPr txBox="1"/>
          <p:nvPr/>
        </p:nvSpPr>
        <p:spPr>
          <a:xfrm>
            <a:off x="992904" y="1600087"/>
            <a:ext cx="395779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General Laboratories:</a:t>
            </a:r>
          </a:p>
          <a:p>
            <a:endParaRPr lang="en-GE" sz="2000" dirty="0">
              <a:latin typeface="Sylfaen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Laboratory of Antimicrobial Resistance and Experimental Phagotherapy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Veterinary Clinical Laboratory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Laboratory of Mycology and Plant Pathology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Laboratory of Nematode Studies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Laboratory of Engineering Polymers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Laboratory of Food Technology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</a:rPr>
              <a:t>Technological Laboratory of Chemistry </a:t>
            </a:r>
          </a:p>
          <a:p>
            <a:endParaRPr lang="en-G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A502ED-EC8A-41AB-B699-019D49AE88DA}"/>
              </a:ext>
            </a:extLst>
          </p:cNvPr>
          <p:cNvSpPr txBox="1"/>
          <p:nvPr/>
        </p:nvSpPr>
        <p:spPr>
          <a:xfrm>
            <a:off x="7125368" y="1557884"/>
            <a:ext cx="40737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Sylfaen" pitchFamily="18" charset="0"/>
                <a:cs typeface="Calibri" panose="020F0502020204030204" pitchFamily="34" charset="0"/>
              </a:defRPr>
            </a:lvl1pPr>
          </a:lstStyle>
          <a:p>
            <a:r>
              <a:rPr lang="en-G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Collections:</a:t>
            </a:r>
          </a:p>
          <a:p>
            <a:endParaRPr lang="en-G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Genetic Resources Bank of Plants</a:t>
            </a:r>
            <a:endParaRPr lang="en-GE" sz="2000" dirty="0">
              <a:solidFill>
                <a:schemeClr val="tx1">
                  <a:lumMod val="75000"/>
                  <a:lumOff val="25000"/>
                </a:schemeClr>
              </a:solidFill>
              <a:latin typeface="Sylfaen" charset="0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Dendrological Park</a:t>
            </a:r>
            <a:endParaRPr lang="en-GE" sz="2000" dirty="0">
              <a:solidFill>
                <a:schemeClr val="tx1">
                  <a:lumMod val="75000"/>
                  <a:lumOff val="25000"/>
                </a:schemeClr>
              </a:solidFill>
              <a:latin typeface="Sylfaen" charset="0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Entomology Collection</a:t>
            </a:r>
            <a:endParaRPr lang="en-GE" sz="2000" dirty="0">
              <a:solidFill>
                <a:schemeClr val="tx1">
                  <a:lumMod val="75000"/>
                  <a:lumOff val="25000"/>
                </a:schemeClr>
              </a:solidFill>
              <a:latin typeface="Sylfaen" charset="0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Mycological Herbarium</a:t>
            </a:r>
            <a:endParaRPr lang="en-GE" sz="2000" dirty="0">
              <a:solidFill>
                <a:schemeClr val="tx1">
                  <a:lumMod val="75000"/>
                  <a:lumOff val="25000"/>
                </a:schemeClr>
              </a:solidFill>
              <a:latin typeface="Sylfaen" charset="0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Plant Collection</a:t>
            </a:r>
            <a:endParaRPr lang="en-GE" sz="2000" dirty="0">
              <a:solidFill>
                <a:schemeClr val="tx1">
                  <a:lumMod val="75000"/>
                  <a:lumOff val="25000"/>
                </a:schemeClr>
              </a:solidFill>
              <a:latin typeface="Sylfaen" charset="0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BF0E66-64C2-B471-035C-2AFB3907511B}"/>
              </a:ext>
            </a:extLst>
          </p:cNvPr>
          <p:cNvSpPr txBox="1"/>
          <p:nvPr/>
        </p:nvSpPr>
        <p:spPr>
          <a:xfrm>
            <a:off x="7125368" y="4096444"/>
            <a:ext cx="28525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Sylfaen" pitchFamily="18" charset="0"/>
                <a:cs typeface="Calibri" panose="020F0502020204030204" pitchFamily="34" charset="0"/>
              </a:defRPr>
            </a:lvl1pPr>
          </a:lstStyle>
          <a:p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R</a:t>
            </a:r>
            <a:r>
              <a:rPr lang="ka-G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search Bases:</a:t>
            </a:r>
          </a:p>
          <a:p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Abasha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 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Anaseuli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 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Mukhrani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ylfaen" charset="0"/>
                <a:cs typeface="+mn-cs"/>
              </a:rPr>
              <a:t> Base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2B24BE-3B3C-BCBC-59CE-5EA3D5C6DFA2}"/>
              </a:ext>
            </a:extLst>
          </p:cNvPr>
          <p:cNvCxnSpPr>
            <a:cxnSpLocks/>
          </p:cNvCxnSpPr>
          <p:nvPr/>
        </p:nvCxnSpPr>
        <p:spPr>
          <a:xfrm>
            <a:off x="723897" y="6356351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359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D08-8A80-B340-42F6-05BFA0A02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3BB019-DFB8-C14D-5CF3-6814B25B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BB10F-BACA-C678-4FF6-24CFEF360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3D533A-5318-4715-2403-87E4B2BD0932}"/>
              </a:ext>
            </a:extLst>
          </p:cNvPr>
          <p:cNvSpPr txBox="1"/>
          <p:nvPr/>
        </p:nvSpPr>
        <p:spPr>
          <a:xfrm>
            <a:off x="4953000" y="14071"/>
            <a:ext cx="2778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  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D91A27-DE83-D769-DA90-6C8FD576903B}"/>
              </a:ext>
            </a:extLst>
          </p:cNvPr>
          <p:cNvCxnSpPr>
            <a:cxnSpLocks/>
          </p:cNvCxnSpPr>
          <p:nvPr/>
        </p:nvCxnSpPr>
        <p:spPr>
          <a:xfrm>
            <a:off x="762000" y="830646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44CFCE2-68F6-7D35-E6C9-79F1AE4A7BCF}"/>
              </a:ext>
            </a:extLst>
          </p:cNvPr>
          <p:cNvSpPr txBox="1"/>
          <p:nvPr/>
        </p:nvSpPr>
        <p:spPr>
          <a:xfrm>
            <a:off x="484101" y="968567"/>
            <a:ext cx="11223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002060"/>
                </a:solidFill>
              </a:rPr>
              <a:t> </a:t>
            </a:r>
            <a:r>
              <a:rPr lang="en-US" sz="2800" b="1" u="sng" dirty="0">
                <a:solidFill>
                  <a:srgbClr val="FFCC00"/>
                </a:solidFill>
              </a:rPr>
              <a:t>Free University of Tbilisi (FUT)</a:t>
            </a:r>
            <a:endParaRPr lang="en-US" sz="1400" b="1" dirty="0">
              <a:solidFill>
                <a:srgbClr val="FFCC00"/>
              </a:solidFill>
            </a:endParaRPr>
          </a:p>
          <a:p>
            <a:pPr lvl="1"/>
            <a:endParaRPr lang="en-US" sz="800" dirty="0">
              <a:solidFill>
                <a:srgbClr val="FFCC00"/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en-US" sz="2000" dirty="0">
                <a:solidFill>
                  <a:srgbClr val="002060"/>
                </a:solidFill>
              </a:rPr>
              <a:t>Founded in 2007</a:t>
            </a:r>
            <a:r>
              <a:rPr lang="en-US" sz="2000" dirty="0"/>
              <a:t> by</a:t>
            </a:r>
            <a:r>
              <a:rPr lang="en-US" sz="2000" dirty="0">
                <a:solidFill>
                  <a:srgbClr val="002060"/>
                </a:solidFill>
              </a:rPr>
              <a:t> the Knowledge Fund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280F5B-5FC3-C2EC-CE27-BD115A67B41B}"/>
              </a:ext>
            </a:extLst>
          </p:cNvPr>
          <p:cNvSpPr txBox="1"/>
          <p:nvPr/>
        </p:nvSpPr>
        <p:spPr>
          <a:xfrm>
            <a:off x="4572000" y="1984230"/>
            <a:ext cx="2891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/>
              <a:t>Educational Programs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68B119-819E-0EA9-B642-C788BCF75A33}"/>
              </a:ext>
            </a:extLst>
          </p:cNvPr>
          <p:cNvSpPr txBox="1">
            <a:spLocks/>
          </p:cNvSpPr>
          <p:nvPr/>
        </p:nvSpPr>
        <p:spPr>
          <a:xfrm>
            <a:off x="304800" y="2671113"/>
            <a:ext cx="6206400" cy="220265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School of Mathematics, Computer Science and Engineering </a:t>
            </a:r>
            <a:r>
              <a:rPr kumimoji="0" lang="ka-GE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MACS[E]</a:t>
            </a:r>
            <a:endParaRPr kumimoji="0" lang="en-GE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Computer Science and Mathematics;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Electrical and Computer Engineering;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Building System Engineering.</a:t>
            </a:r>
            <a:endParaRPr kumimoji="0" lang="ka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ylfaen" panose="010A05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Sylfaen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28CE1A-7930-09DB-CE9E-09B6DD8E39A0}"/>
              </a:ext>
            </a:extLst>
          </p:cNvPr>
          <p:cNvSpPr txBox="1"/>
          <p:nvPr/>
        </p:nvSpPr>
        <p:spPr>
          <a:xfrm>
            <a:off x="381000" y="4909251"/>
            <a:ext cx="3602400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Bef>
                <a:spcPts val="1000"/>
              </a:spcBef>
              <a:spcAft>
                <a:spcPts val="800"/>
              </a:spcAf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of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Physics</a:t>
            </a:r>
            <a:endParaRPr lang="en-GE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</a:t>
            </a:r>
            <a:r>
              <a:rPr lang="ka-G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ka-GE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Physics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6D7D27-F679-B86E-E884-B84438329510}"/>
              </a:ext>
            </a:extLst>
          </p:cNvPr>
          <p:cNvCxnSpPr>
            <a:cxnSpLocks/>
          </p:cNvCxnSpPr>
          <p:nvPr/>
        </p:nvCxnSpPr>
        <p:spPr>
          <a:xfrm>
            <a:off x="723897" y="6356351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1C03803-3434-5833-BECB-6D2C0570CAA2}"/>
              </a:ext>
            </a:extLst>
          </p:cNvPr>
          <p:cNvSpPr txBox="1"/>
          <p:nvPr/>
        </p:nvSpPr>
        <p:spPr>
          <a:xfrm>
            <a:off x="7162800" y="2666759"/>
            <a:ext cx="3962400" cy="1128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Law</a:t>
            </a:r>
            <a:r>
              <a:rPr kumimoji="0" lang="ka-GE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</a:t>
            </a:r>
            <a:endParaRPr kumimoji="0" lang="en-GE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Bachelor’s Program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Law;</a:t>
            </a:r>
            <a:endParaRPr kumimoji="0" lang="ka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Master’s Program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Business Law.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7CDF41-63AA-17BE-5E3F-A7DA97A09565}"/>
              </a:ext>
            </a:extLst>
          </p:cNvPr>
          <p:cNvSpPr txBox="1"/>
          <p:nvPr/>
        </p:nvSpPr>
        <p:spPr>
          <a:xfrm>
            <a:off x="7184571" y="4903391"/>
            <a:ext cx="4876800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of International Relations</a:t>
            </a:r>
            <a:endParaRPr kumimoji="0" lang="en-GE" sz="1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Bachelor’s Program in International Relations</a:t>
            </a:r>
            <a:endParaRPr kumimoji="0" lang="en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11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2F7328-8E1E-A78C-3F0A-8D4B62726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DDE845-5E47-E6F8-9E10-01D6A4E6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A5BF2-2284-D422-6245-07EA3E626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4EDB37-FC0F-3CC9-16BF-36EF36C42704}"/>
              </a:ext>
            </a:extLst>
          </p:cNvPr>
          <p:cNvSpPr txBox="1"/>
          <p:nvPr/>
        </p:nvSpPr>
        <p:spPr>
          <a:xfrm>
            <a:off x="4165600" y="30840"/>
            <a:ext cx="40382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 (</a:t>
            </a:r>
            <a:r>
              <a:rPr lang="en-GB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FUT)</a:t>
            </a:r>
            <a:r>
              <a:rPr lang="en-US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CC4361-26EC-2146-4FD0-58C431D47D0C}"/>
              </a:ext>
            </a:extLst>
          </p:cNvPr>
          <p:cNvCxnSpPr>
            <a:cxnSpLocks/>
          </p:cNvCxnSpPr>
          <p:nvPr/>
        </p:nvCxnSpPr>
        <p:spPr>
          <a:xfrm>
            <a:off x="762000" y="830646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3673CBF-4811-98A0-E089-DFD23B1E37E9}"/>
              </a:ext>
            </a:extLst>
          </p:cNvPr>
          <p:cNvSpPr txBox="1"/>
          <p:nvPr/>
        </p:nvSpPr>
        <p:spPr>
          <a:xfrm>
            <a:off x="755469" y="1015470"/>
            <a:ext cx="6096000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School of Visual Arts, Architecture and Design School </a:t>
            </a:r>
            <a:r>
              <a:rPr kumimoji="0" lang="ka-GE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VA[A]DS</a:t>
            </a:r>
            <a:endParaRPr kumimoji="0" lang="en-GE" sz="1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Architecture;</a:t>
            </a:r>
            <a:endParaRPr kumimoji="0" lang="en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Visual Arts;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Interior Design;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Visual Communication.</a:t>
            </a:r>
            <a:endParaRPr kumimoji="0" lang="en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E05AC-B04B-D6C4-053C-7A5308A7BA3E}"/>
              </a:ext>
            </a:extLst>
          </p:cNvPr>
          <p:cNvSpPr txBox="1"/>
          <p:nvPr/>
        </p:nvSpPr>
        <p:spPr>
          <a:xfrm>
            <a:off x="731520" y="3714847"/>
            <a:ext cx="5257800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Business School </a:t>
            </a:r>
            <a:r>
              <a:rPr kumimoji="0" lang="ka-GE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ESM</a:t>
            </a:r>
            <a:r>
              <a:rPr kumimoji="0" lang="ka-GE" sz="1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en-GE" sz="18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Bachelor’s Program in Business Administration;</a:t>
            </a:r>
            <a:endParaRPr kumimoji="0" lang="en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Master’s Program in Business Administration;</a:t>
            </a:r>
            <a:endParaRPr kumimoji="0" lang="en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Master’s Program</a:t>
            </a:r>
            <a:r>
              <a:rPr kumimoji="0" lang="ka-GE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 Operations Management;</a:t>
            </a:r>
            <a:endParaRPr kumimoji="0" lang="en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Master’s Program in Finance.</a:t>
            </a:r>
            <a:endParaRPr kumimoji="0" lang="ka-GE" sz="18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428FCC-FD65-C24F-3F25-50610122093C}"/>
              </a:ext>
            </a:extLst>
          </p:cNvPr>
          <p:cNvSpPr txBox="1"/>
          <p:nvPr/>
        </p:nvSpPr>
        <p:spPr>
          <a:xfrm>
            <a:off x="6553200" y="5207536"/>
            <a:ext cx="4804600" cy="1128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Bef>
                <a:spcPts val="1000"/>
              </a:spcBef>
              <a:spcAft>
                <a:spcPts val="800"/>
              </a:spcAft>
              <a:defRPr/>
            </a:pPr>
            <a:r>
              <a:rPr lang="en-US" sz="1800" b="1" dirty="0"/>
              <a:t>School of </a:t>
            </a:r>
            <a:r>
              <a:rPr lang="ka-GE" sz="1800" b="1" dirty="0" err="1"/>
              <a:t>Governance</a:t>
            </a:r>
            <a:r>
              <a:rPr lang="ka-GE" sz="1800" b="1" dirty="0"/>
              <a:t> </a:t>
            </a:r>
            <a:r>
              <a:rPr lang="en-US" sz="1800" b="1" dirty="0"/>
              <a:t>and Social Sciences</a:t>
            </a:r>
            <a:endParaRPr lang="en-GE" sz="1800" b="1" dirty="0"/>
          </a:p>
          <a:p>
            <a:pPr marL="285750" indent="-285750" algn="just" fontAlgn="base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Bachelor’s</a:t>
            </a:r>
            <a:r>
              <a:rPr lang="ka-GE" sz="1800" dirty="0"/>
              <a:t> </a:t>
            </a:r>
            <a:r>
              <a:rPr lang="en-US" sz="1800" dirty="0"/>
              <a:t>Program</a:t>
            </a:r>
            <a:r>
              <a:rPr lang="ka-GE" sz="1800" dirty="0"/>
              <a:t> </a:t>
            </a:r>
            <a:r>
              <a:rPr lang="ka-GE" sz="1800" dirty="0" err="1"/>
              <a:t>in</a:t>
            </a:r>
            <a:r>
              <a:rPr lang="en-US" sz="1800" dirty="0"/>
              <a:t> </a:t>
            </a:r>
            <a:r>
              <a:rPr lang="ka-GE" sz="1800" dirty="0" err="1"/>
              <a:t>Governance</a:t>
            </a:r>
            <a:r>
              <a:rPr lang="en-US" sz="1800" dirty="0"/>
              <a:t> and </a:t>
            </a:r>
          </a:p>
          <a:p>
            <a:pPr algn="just" fontAlgn="base"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/>
              <a:t>     </a:t>
            </a:r>
            <a:r>
              <a:rPr lang="en-US" sz="1800" dirty="0"/>
              <a:t>Social Sciences</a:t>
            </a:r>
            <a:endParaRPr lang="en-GE" sz="18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5566249-E555-726C-3286-9487F2C1D1DD}"/>
              </a:ext>
            </a:extLst>
          </p:cNvPr>
          <p:cNvSpPr>
            <a:spLocks noGrp="1"/>
          </p:cNvSpPr>
          <p:nvPr/>
        </p:nvSpPr>
        <p:spPr>
          <a:xfrm>
            <a:off x="6477000" y="974127"/>
            <a:ext cx="5427262" cy="4089929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Graduate School of Social and Natural Sciences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Master’s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Program in Social Sciences;</a:t>
            </a:r>
            <a:endParaRPr kumimoji="0" lang="ka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PhD </a:t>
            </a:r>
            <a:r>
              <a:rPr lang="en-US" dirty="0"/>
              <a:t>Program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in Social Sciences;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Master’s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Program in Natural Sciences (Joint Program with 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Agricultural University of Georgia);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PhD Program in Biology (Joint Program with 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Agricultural University of Georgia);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PhD Program in Chemistry (Joint Program with </a:t>
            </a:r>
            <a:r>
              <a:rPr kumimoji="0" lang="ka-G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Agricultural University of Georgia);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PhD Program in Physics (Joint Program with the Agricultural University of Georgia).</a:t>
            </a:r>
            <a:endParaRPr kumimoji="0" lang="en-G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lfaen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FA8A98-ECAE-9432-B42F-715AC039EEF3}"/>
              </a:ext>
            </a:extLst>
          </p:cNvPr>
          <p:cNvCxnSpPr>
            <a:cxnSpLocks/>
          </p:cNvCxnSpPr>
          <p:nvPr/>
        </p:nvCxnSpPr>
        <p:spPr>
          <a:xfrm>
            <a:off x="723897" y="6356351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DD8CE9F-2256-A9B1-3AB7-EB45B36FFBC8}"/>
              </a:ext>
            </a:extLst>
          </p:cNvPr>
          <p:cNvSpPr/>
          <p:nvPr/>
        </p:nvSpPr>
        <p:spPr>
          <a:xfrm>
            <a:off x="6479874" y="2314297"/>
            <a:ext cx="5424387" cy="277006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761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12D606-82DD-8444-4F1E-1C163070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EE697-BFCA-90D8-FCDD-AE3E2A91A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2E618-FAFA-05EA-514C-772D299D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AAE378-6C7D-CF48-F769-4C79CF22238D}"/>
              </a:ext>
            </a:extLst>
          </p:cNvPr>
          <p:cNvSpPr txBox="1"/>
          <p:nvPr/>
        </p:nvSpPr>
        <p:spPr>
          <a:xfrm>
            <a:off x="4180840" y="106044"/>
            <a:ext cx="40382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US (</a:t>
            </a:r>
            <a:r>
              <a:rPr lang="en-GB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FUT)</a:t>
            </a:r>
            <a:r>
              <a:rPr lang="en-US" sz="4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82FB12-7F59-AE4E-5E66-F07CE698D61B}"/>
              </a:ext>
            </a:extLst>
          </p:cNvPr>
          <p:cNvCxnSpPr>
            <a:cxnSpLocks/>
          </p:cNvCxnSpPr>
          <p:nvPr/>
        </p:nvCxnSpPr>
        <p:spPr>
          <a:xfrm>
            <a:off x="723899" y="9906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B983496-A490-267B-0ADF-FAEC053CC941}"/>
              </a:ext>
            </a:extLst>
          </p:cNvPr>
          <p:cNvSpPr txBox="1"/>
          <p:nvPr/>
        </p:nvSpPr>
        <p:spPr>
          <a:xfrm>
            <a:off x="1023094" y="2133600"/>
            <a:ext cx="10145811" cy="396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Over the course of its history, FUT has established the following research centers and institutions: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Sylfaen" pitchFamily="18" charset="0"/>
              </a:rPr>
              <a:t>2010 – Confucius Institute;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Sylfaen" pitchFamily="18" charset="0"/>
              </a:rPr>
              <a:t>2016 – Center for the Study of Arab Countries and Islamic World;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Sylfaen" pitchFamily="18" charset="0"/>
              </a:rPr>
              <a:t>2018 – Institute of Asia and Africa;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Sylfaen" pitchFamily="18" charset="0"/>
              </a:rPr>
              <a:t>2018 – Research Institute of Cognitive Neurosciences;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Sylfaen" pitchFamily="18" charset="0"/>
              </a:rPr>
              <a:t>2023 – Memory and Anxiety Research Lab - </a:t>
            </a:r>
            <a:r>
              <a:rPr lang="en-US" sz="2000" dirty="0" err="1">
                <a:latin typeface="Sylfaen" pitchFamily="18" charset="0"/>
              </a:rPr>
              <a:t>FUMA®Lab</a:t>
            </a:r>
            <a:r>
              <a:rPr lang="en-US" sz="2000" dirty="0">
                <a:latin typeface="Sylfaen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E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60000"/>
                </a:prst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B5CB1-11E4-FE12-8550-023DEEB8613A}"/>
              </a:ext>
            </a:extLst>
          </p:cNvPr>
          <p:cNvSpPr txBox="1"/>
          <p:nvPr/>
        </p:nvSpPr>
        <p:spPr>
          <a:xfrm>
            <a:off x="4495800" y="1331268"/>
            <a:ext cx="2551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/>
              <a:t>Research Institutes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29E453-E224-CEBA-D228-A188BC08EF03}"/>
              </a:ext>
            </a:extLst>
          </p:cNvPr>
          <p:cNvCxnSpPr>
            <a:cxnSpLocks/>
          </p:cNvCxnSpPr>
          <p:nvPr/>
        </p:nvCxnSpPr>
        <p:spPr>
          <a:xfrm>
            <a:off x="723899" y="6248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998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771" y="1293994"/>
            <a:ext cx="10878629" cy="20005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In the fall of </a:t>
            </a:r>
            <a:r>
              <a:rPr lang="en-US" sz="2000" b="1" dirty="0">
                <a:solidFill>
                  <a:srgbClr val="002060"/>
                </a:solidFill>
              </a:rPr>
              <a:t>2015, the</a:t>
            </a:r>
            <a:r>
              <a:rPr lang="en-US" sz="2000" dirty="0">
                <a:solidFill>
                  <a:srgbClr val="002060"/>
                </a:solidFill>
              </a:rPr>
              <a:t> Department of Engineering (AUG) signed the Memorandum of Understanding with </a:t>
            </a:r>
            <a:r>
              <a:rPr lang="en-US" sz="2000" dirty="0">
                <a:solidFill>
                  <a:srgbClr val="0070C0"/>
                </a:solidFill>
              </a:rPr>
              <a:t>Forschungszentrum Jülich GmbH (JULICH) / </a:t>
            </a:r>
            <a:r>
              <a:rPr lang="en-US" sz="2000" b="1" dirty="0">
                <a:solidFill>
                  <a:srgbClr val="0070C0"/>
                </a:solidFill>
              </a:rPr>
              <a:t>IKP</a:t>
            </a:r>
          </a:p>
          <a:p>
            <a:endParaRPr lang="en-US" sz="8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and joined the consortium with other Georgian Universities:</a:t>
            </a:r>
          </a:p>
          <a:p>
            <a:endParaRPr lang="en-US" sz="800" dirty="0">
              <a:solidFill>
                <a:srgbClr val="00206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In </a:t>
            </a:r>
            <a:r>
              <a:rPr lang="en-US" sz="2000" b="1" dirty="0">
                <a:solidFill>
                  <a:srgbClr val="002060"/>
                </a:solidFill>
              </a:rPr>
              <a:t>2017, the</a:t>
            </a:r>
            <a:r>
              <a:rPr lang="en-US" sz="2000" dirty="0">
                <a:solidFill>
                  <a:srgbClr val="002060"/>
                </a:solidFill>
              </a:rPr>
              <a:t> Department of ECE became a member of the </a:t>
            </a:r>
            <a:r>
              <a:rPr lang="en-US" sz="2000" b="1" dirty="0">
                <a:solidFill>
                  <a:schemeClr val="accent1"/>
                </a:solidFill>
              </a:rPr>
              <a:t>International JEDI Collaboration</a:t>
            </a:r>
          </a:p>
          <a:p>
            <a:endParaRPr lang="en-US" sz="800" b="1" dirty="0">
              <a:solidFill>
                <a:schemeClr val="accent1"/>
              </a:solidFill>
            </a:endParaRPr>
          </a:p>
          <a:p>
            <a:r>
              <a:rPr lang="en-US" sz="2000" dirty="0"/>
              <a:t>In </a:t>
            </a:r>
            <a:r>
              <a:rPr lang="en-US" sz="2000" b="1" dirty="0"/>
              <a:t>2023</a:t>
            </a:r>
            <a:r>
              <a:rPr lang="en-US" sz="2000" dirty="0"/>
              <a:t>, FUT joined the consortium of Georgian Universities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1" y="762001"/>
            <a:ext cx="8221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</a:rPr>
              <a:t>Department of Electrical and Computer Engineering (ECE), AUG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975B7D-90A8-9397-02B3-C2DBDEEC1DDE}"/>
              </a:ext>
            </a:extLst>
          </p:cNvPr>
          <p:cNvCxnSpPr>
            <a:cxnSpLocks/>
          </p:cNvCxnSpPr>
          <p:nvPr/>
        </p:nvCxnSpPr>
        <p:spPr>
          <a:xfrm>
            <a:off x="703771" y="760563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417BEE-2F41-F220-AE82-F346DF479BF7}"/>
              </a:ext>
            </a:extLst>
          </p:cNvPr>
          <p:cNvSpPr txBox="1"/>
          <p:nvPr/>
        </p:nvSpPr>
        <p:spPr>
          <a:xfrm>
            <a:off x="2646871" y="79383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Interests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AE75A9-5CA0-4AE5-6109-469BFD7B6CE8}"/>
              </a:ext>
            </a:extLst>
          </p:cNvPr>
          <p:cNvSpPr txBox="1"/>
          <p:nvPr/>
        </p:nvSpPr>
        <p:spPr>
          <a:xfrm>
            <a:off x="569694" y="3432474"/>
            <a:ext cx="10925363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Our research interests intersect with all three German research </a:t>
            </a:r>
            <a:r>
              <a:rPr lang="en-GB" sz="2000" dirty="0" err="1"/>
              <a:t>centers</a:t>
            </a:r>
            <a:r>
              <a:rPr lang="en-GB" sz="2000" dirty="0"/>
              <a:t> </a:t>
            </a:r>
          </a:p>
          <a:p>
            <a:r>
              <a:rPr lang="en-GB" sz="2000" b="1" dirty="0"/>
              <a:t>                     FZJ</a:t>
            </a:r>
            <a:r>
              <a:rPr lang="en-GB" sz="2000" dirty="0"/>
              <a:t> – </a:t>
            </a:r>
            <a:r>
              <a:rPr lang="en-US" sz="2000" dirty="0"/>
              <a:t>Forschungszentrum Jülich, Jülich Research Center</a:t>
            </a:r>
            <a:endParaRPr lang="en-GB" sz="2000" dirty="0"/>
          </a:p>
          <a:p>
            <a:r>
              <a:rPr lang="en-GB" sz="2000" b="1" dirty="0"/>
              <a:t>                     HZDR </a:t>
            </a:r>
            <a:r>
              <a:rPr lang="en-GB" sz="2000" dirty="0"/>
              <a:t>–</a:t>
            </a:r>
            <a:r>
              <a:rPr lang="en-GB" sz="2000" b="1" dirty="0"/>
              <a:t> </a:t>
            </a:r>
            <a:r>
              <a:rPr lang="en-GB" sz="2000" dirty="0"/>
              <a:t>Helmholtz-Zentrum Dresden-</a:t>
            </a:r>
            <a:r>
              <a:rPr lang="en-GB" sz="2000" dirty="0" err="1"/>
              <a:t>Rossendorf</a:t>
            </a:r>
            <a:endParaRPr lang="en-GB" sz="2000" dirty="0"/>
          </a:p>
          <a:p>
            <a:r>
              <a:rPr lang="en-GB" sz="2000" b="1" dirty="0"/>
              <a:t>                     GSI</a:t>
            </a:r>
            <a:r>
              <a:rPr lang="en-GB" sz="2000" dirty="0"/>
              <a:t> Darmstadt – Heavy Ion Research </a:t>
            </a:r>
            <a:r>
              <a:rPr lang="en-GB" sz="2000" dirty="0" err="1"/>
              <a:t>Center</a:t>
            </a:r>
            <a:endParaRPr lang="en-GB" sz="2000" dirty="0"/>
          </a:p>
          <a:p>
            <a:endParaRPr lang="en-GB" sz="1000" dirty="0"/>
          </a:p>
          <a:p>
            <a:r>
              <a:rPr lang="en-GB" sz="2000" dirty="0"/>
              <a:t>              </a:t>
            </a:r>
            <a:r>
              <a:rPr lang="en-GB" sz="2000" i="1" dirty="0"/>
              <a:t>electronics and mechanical engineering, physics, chemistry, and plant science </a:t>
            </a:r>
            <a:endParaRPr lang="ka-GE" sz="2000" i="1" dirty="0"/>
          </a:p>
          <a:p>
            <a:endParaRPr lang="ka-GE" sz="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During this period, many of our students (more than 70) were invited for internships and to work on</a:t>
            </a:r>
          </a:p>
          <a:p>
            <a:r>
              <a:rPr lang="en-GB" sz="2000" dirty="0"/>
              <a:t>      their Master’s and PhD theses (financially supported by the German side and by the SRNSF)</a:t>
            </a:r>
          </a:p>
          <a:p>
            <a:endParaRPr lang="en-GB" sz="800" dirty="0"/>
          </a:p>
          <a:p>
            <a:endParaRPr lang="en-GB" sz="8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EE12FBA-B473-0503-DA86-7CB0DC3B1C75}"/>
              </a:ext>
            </a:extLst>
          </p:cNvPr>
          <p:cNvCxnSpPr>
            <a:cxnSpLocks/>
          </p:cNvCxnSpPr>
          <p:nvPr/>
        </p:nvCxnSpPr>
        <p:spPr>
          <a:xfrm>
            <a:off x="770985" y="6248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593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25B463-7814-FB1C-BCFB-7B8FE9793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16" y="349781"/>
            <a:ext cx="7077753" cy="47244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BC4557-A30C-FD52-FEFC-F50EC82A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EA3351-2A8F-D159-587B-1F2F6056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BFA23-72B0-5C31-6DBD-331E485A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F1DFE4-C824-BA83-AF14-38633EC9CDA2}"/>
              </a:ext>
            </a:extLst>
          </p:cNvPr>
          <p:cNvSpPr txBox="1"/>
          <p:nvPr/>
        </p:nvSpPr>
        <p:spPr>
          <a:xfrm>
            <a:off x="7454777" y="846761"/>
            <a:ext cx="451658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 The most recent such activity took </a:t>
            </a:r>
          </a:p>
          <a:p>
            <a:r>
              <a:rPr lang="en-GB" sz="2000" dirty="0"/>
              <a:t> place in August 2025, when 7 AUG/FUT </a:t>
            </a:r>
          </a:p>
          <a:p>
            <a:r>
              <a:rPr lang="en-GB" sz="2000" dirty="0"/>
              <a:t> students (out of 17 from Georgia) were </a:t>
            </a:r>
          </a:p>
          <a:p>
            <a:r>
              <a:rPr lang="en-GB" sz="2000" dirty="0"/>
              <a:t> invited to </a:t>
            </a:r>
            <a:r>
              <a:rPr lang="en-GB" sz="2000" b="1" dirty="0"/>
              <a:t>HZDR</a:t>
            </a:r>
            <a:r>
              <a:rPr lang="en-GB" sz="2000" dirty="0"/>
              <a:t> to participate in the </a:t>
            </a:r>
          </a:p>
          <a:p>
            <a:r>
              <a:rPr lang="en-GB" sz="2000" dirty="0"/>
              <a:t> Quali-start-Up Lecture Course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FCE003-D3B8-AEF4-F443-43D7FD520ABE}"/>
              </a:ext>
            </a:extLst>
          </p:cNvPr>
          <p:cNvSpPr txBox="1"/>
          <p:nvPr/>
        </p:nvSpPr>
        <p:spPr>
          <a:xfrm>
            <a:off x="1828800" y="5107249"/>
            <a:ext cx="386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Quali-start-Up Lecture Course at HZDR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017BDD-EDF8-BCAC-51F7-3FF503BF7DE4}"/>
              </a:ext>
            </a:extLst>
          </p:cNvPr>
          <p:cNvSpPr txBox="1"/>
          <p:nvPr/>
        </p:nvSpPr>
        <p:spPr>
          <a:xfrm>
            <a:off x="7480656" y="2612098"/>
            <a:ext cx="468083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In March 2026, a chemistry student of AUG</a:t>
            </a:r>
          </a:p>
          <a:p>
            <a:r>
              <a:rPr lang="en-GB" sz="2000" dirty="0"/>
              <a:t>was invited for 2 months internship to the</a:t>
            </a:r>
          </a:p>
          <a:p>
            <a:r>
              <a:rPr lang="en-GB" sz="2000" b="1" dirty="0"/>
              <a:t>Institute of Radiopharmaceutical Cancer </a:t>
            </a:r>
          </a:p>
          <a:p>
            <a:r>
              <a:rPr lang="en-GB" sz="2000" b="1" dirty="0"/>
              <a:t>Research</a:t>
            </a:r>
            <a:r>
              <a:rPr lang="ka-GE" sz="2000" dirty="0"/>
              <a:t>. </a:t>
            </a:r>
            <a:r>
              <a:rPr lang="en-GB" sz="2000" dirty="0"/>
              <a:t>She was working under the </a:t>
            </a:r>
          </a:p>
          <a:p>
            <a:r>
              <a:rPr lang="en-GB" sz="2000" dirty="0"/>
              <a:t>supervision of </a:t>
            </a:r>
            <a:r>
              <a:rPr lang="en-GB" sz="2000" b="1" dirty="0"/>
              <a:t>Dr. Martin Kreller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B502CC-2B1E-64CA-464E-20CE3A0280B2}"/>
              </a:ext>
            </a:extLst>
          </p:cNvPr>
          <p:cNvSpPr txBox="1"/>
          <p:nvPr/>
        </p:nvSpPr>
        <p:spPr>
          <a:xfrm>
            <a:off x="760992" y="55933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chemeClr val="tx1"/>
                </a:solidFill>
                <a:effectLst/>
                <a:latin typeface="+mn-lt"/>
                <a:hlinkClick r:id="rId3"/>
              </a:rPr>
              <a:t>https://www.hzdr.de/db/Cms?pOid=75512&amp;pNid=0&amp;pLang=en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082C7B-A013-49F3-7F4B-7447CAE0D16F}"/>
              </a:ext>
            </a:extLst>
          </p:cNvPr>
          <p:cNvSpPr txBox="1"/>
          <p:nvPr/>
        </p:nvSpPr>
        <p:spPr>
          <a:xfrm>
            <a:off x="7454777" y="4445529"/>
            <a:ext cx="46808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 students from AUG were invited for 1.5-month internship to the </a:t>
            </a:r>
            <a:r>
              <a:rPr lang="en-GB" sz="2000" b="1" dirty="0"/>
              <a:t>Department of Research Technology at HZDR </a:t>
            </a:r>
            <a:r>
              <a:rPr lang="en-GB" sz="2000" dirty="0"/>
              <a:t>under the supervision of Prof. </a:t>
            </a:r>
            <a:r>
              <a:rPr lang="en-GB" sz="2000" b="1" dirty="0"/>
              <a:t>Dr. Peter </a:t>
            </a:r>
            <a:r>
              <a:rPr lang="en-GB" sz="2000" b="1" dirty="0" err="1"/>
              <a:t>Haever</a:t>
            </a:r>
            <a:r>
              <a:rPr lang="en-GB" sz="2000" b="1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9FF0DA-1673-0E09-1597-023AEF040C5D}"/>
              </a:ext>
            </a:extLst>
          </p:cNvPr>
          <p:cNvSpPr txBox="1"/>
          <p:nvPr/>
        </p:nvSpPr>
        <p:spPr>
          <a:xfrm>
            <a:off x="9000812" y="228600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/>
              <a:t>HZDR</a:t>
            </a:r>
          </a:p>
        </p:txBody>
      </p:sp>
    </p:spTree>
    <p:extLst>
      <p:ext uri="{BB962C8B-B14F-4D97-AF65-F5344CB8AC3E}">
        <p14:creationId xmlns:p14="http://schemas.microsoft.com/office/powerpoint/2010/main" val="86770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238"/>
            <a:ext cx="5030261" cy="33526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3439006"/>
            <a:ext cx="5030261" cy="3352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91200" y="838200"/>
            <a:ext cx="61722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Block/dedicated one-week lecture courses at AUG/FUT by Prof. Dr. </a:t>
            </a:r>
            <a:r>
              <a:rPr lang="en-US" sz="2000" b="1" dirty="0"/>
              <a:t>Stefan van Waasen </a:t>
            </a:r>
            <a:r>
              <a:rPr lang="en-US" sz="2000" dirty="0"/>
              <a:t>(electrical engineering)</a:t>
            </a:r>
          </a:p>
          <a:p>
            <a:endParaRPr lang="en-US" sz="1000" dirty="0">
              <a:latin typeface="Sylfaen" panose="010A0502050306030303" pitchFamily="18" charset="0"/>
            </a:endParaRPr>
          </a:p>
          <a:p>
            <a:r>
              <a:rPr lang="en-GB" sz="2000" dirty="0"/>
              <a:t>Block lectures have already been held 5 times</a:t>
            </a:r>
          </a:p>
          <a:p>
            <a:endParaRPr lang="en-GB" sz="1000" dirty="0">
              <a:latin typeface="Sylfaen" panose="010A0502050306030303" pitchFamily="18" charset="0"/>
            </a:endParaRPr>
          </a:p>
          <a:p>
            <a:r>
              <a:rPr lang="en-GB" sz="2000" dirty="0"/>
              <a:t>The latest lecture course took place in May 2026</a:t>
            </a:r>
          </a:p>
          <a:p>
            <a:endParaRPr lang="en-GB" sz="1000" dirty="0">
              <a:latin typeface="Sylfaen" panose="010A0502050306030303" pitchFamily="18" charset="0"/>
            </a:endParaRPr>
          </a:p>
          <a:p>
            <a:r>
              <a:rPr lang="en-GB" sz="2000" b="1" dirty="0"/>
              <a:t>5 students </a:t>
            </a:r>
            <a:r>
              <a:rPr lang="en-GB" sz="2000" dirty="0"/>
              <a:t>were selected for a 1-month internship </a:t>
            </a:r>
          </a:p>
          <a:p>
            <a:r>
              <a:rPr lang="en-GB" sz="2000" dirty="0"/>
              <a:t>at </a:t>
            </a:r>
            <a:r>
              <a:rPr lang="en-GB" sz="2000" b="1" dirty="0"/>
              <a:t>ICA|PGI-4 of FZJ</a:t>
            </a:r>
            <a:r>
              <a:rPr lang="en-GB" sz="2000" dirty="0"/>
              <a:t>. </a:t>
            </a:r>
          </a:p>
          <a:p>
            <a:r>
              <a:rPr lang="en-GB" sz="2000" dirty="0"/>
              <a:t>They are leaving on September 13.</a:t>
            </a:r>
          </a:p>
          <a:p>
            <a:endParaRPr lang="en-GB" sz="1000" dirty="0">
              <a:latin typeface="Sylfaen" panose="010A0502050306030303" pitchFamily="18" charset="0"/>
            </a:endParaRPr>
          </a:p>
          <a:p>
            <a:r>
              <a:rPr lang="en-GB" sz="2000" dirty="0"/>
              <a:t>Currently, one PhD student and one master’s student from AUG are working on their theses at ICA</a:t>
            </a:r>
          </a:p>
          <a:p>
            <a:endParaRPr lang="en-GB" sz="1000" dirty="0">
              <a:latin typeface="Sylfaen" panose="010A0502050306030303" pitchFamily="18" charset="0"/>
            </a:endParaRPr>
          </a:p>
          <a:p>
            <a:r>
              <a:rPr lang="en-GB" sz="2000" dirty="0"/>
              <a:t>Several students completed internships, master’s, and</a:t>
            </a:r>
          </a:p>
          <a:p>
            <a:r>
              <a:rPr lang="en-GB" sz="2000" dirty="0"/>
              <a:t>PhD theses at ICA</a:t>
            </a:r>
          </a:p>
          <a:p>
            <a:endParaRPr lang="en-US" sz="2000" dirty="0">
              <a:latin typeface="Sylfaen" panose="010A0502050306030303" pitchFamily="18" charset="0"/>
            </a:endParaRPr>
          </a:p>
          <a:p>
            <a:r>
              <a:rPr lang="en-US" sz="2000" b="1" dirty="0"/>
              <a:t>Prof. Dr. Stefan van Waasen is a distinguished professor</a:t>
            </a:r>
          </a:p>
          <a:p>
            <a:r>
              <a:rPr lang="en-US" sz="2000" b="1" dirty="0"/>
              <a:t>of AUG.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893CD-45D7-BBAC-1CD1-44106870E363}"/>
              </a:ext>
            </a:extLst>
          </p:cNvPr>
          <p:cNvSpPr txBox="1"/>
          <p:nvPr/>
        </p:nvSpPr>
        <p:spPr>
          <a:xfrm>
            <a:off x="7696200" y="273557"/>
            <a:ext cx="1689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/>
              <a:t>ICA|PGI-4, FZJ</a:t>
            </a: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3708194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38A83-DA17-E2E0-35F7-5772F1DF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226004-5FA4-8D10-6D3E-E153D4C1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A6816-051B-09C4-A30E-495AA242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4860D-81E8-0F79-0322-EDC8F03363E7}"/>
              </a:ext>
            </a:extLst>
          </p:cNvPr>
          <p:cNvSpPr txBox="1"/>
          <p:nvPr/>
        </p:nvSpPr>
        <p:spPr>
          <a:xfrm>
            <a:off x="5915891" y="1371600"/>
            <a:ext cx="61237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Block/dedicated one-week lecture courses at AUG/FUT by Dr. </a:t>
            </a:r>
            <a:r>
              <a:rPr lang="en-US" sz="2000" b="1" dirty="0"/>
              <a:t>Harald Glückler </a:t>
            </a:r>
            <a:r>
              <a:rPr lang="en-US" sz="2000" dirty="0"/>
              <a:t>and</a:t>
            </a:r>
            <a:r>
              <a:rPr lang="en-US" sz="2000" b="1" dirty="0"/>
              <a:t> Eberhard Rosenthal </a:t>
            </a:r>
            <a:r>
              <a:rPr lang="en-US" sz="2000" dirty="0"/>
              <a:t>(mechanical engineering). </a:t>
            </a:r>
          </a:p>
          <a:p>
            <a:endParaRPr lang="en-US" sz="2000" dirty="0"/>
          </a:p>
          <a:p>
            <a:r>
              <a:rPr lang="en-GB" sz="2000" dirty="0"/>
              <a:t>Block lectures have already been held 2 times.</a:t>
            </a:r>
          </a:p>
          <a:p>
            <a:r>
              <a:rPr lang="en-GB" sz="2000" dirty="0"/>
              <a:t>The third lecture course starts on September 14, 2026</a:t>
            </a:r>
          </a:p>
          <a:p>
            <a:endParaRPr lang="en-GB" sz="2000" dirty="0"/>
          </a:p>
          <a:p>
            <a:r>
              <a:rPr lang="en-GB" sz="2000" dirty="0"/>
              <a:t>One of our students recently completed a one-month internship at </a:t>
            </a:r>
            <a:r>
              <a:rPr lang="en-GB" sz="2000" b="1" dirty="0"/>
              <a:t>ITE of FZJ</a:t>
            </a:r>
            <a:endParaRPr lang="ka-GE" sz="2000" b="1" dirty="0"/>
          </a:p>
          <a:p>
            <a:endParaRPr lang="ka-GE" sz="2000" b="1" dirty="0"/>
          </a:p>
          <a:p>
            <a:r>
              <a:rPr lang="en-GB" sz="2000" dirty="0"/>
              <a:t>Currently, one PhD student and one master’s student from AUG are working on their theses at ITE</a:t>
            </a:r>
          </a:p>
          <a:p>
            <a:endParaRPr lang="en-GB" sz="2000" dirty="0"/>
          </a:p>
          <a:p>
            <a:r>
              <a:rPr lang="en-GB" sz="2000" dirty="0"/>
              <a:t> Several students completed internships at ITE</a:t>
            </a:r>
          </a:p>
          <a:p>
            <a:endParaRPr lang="en-US" sz="2000" dirty="0">
              <a:latin typeface="Sylfaen" panose="010A050205030603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38FA01-6E0B-7995-1685-70E74C997F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5689600" cy="426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EC8921-3A6E-D42F-33A9-A27C2299E30C}"/>
              </a:ext>
            </a:extLst>
          </p:cNvPr>
          <p:cNvSpPr txBox="1"/>
          <p:nvPr/>
        </p:nvSpPr>
        <p:spPr>
          <a:xfrm>
            <a:off x="7848600" y="577364"/>
            <a:ext cx="950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/>
              <a:t>ITE, FZJ</a:t>
            </a: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651956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60D56-C79C-931C-6CCE-FAC68083C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45023C-07CA-45D2-7F63-9B92E4D33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33EC-1D85-40FA-EB10-63D4E2D6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 descr="Institutes">
            <a:extLst>
              <a:ext uri="{FF2B5EF4-FFF2-40B4-BE49-F238E27FC236}">
                <a16:creationId xmlns:a16="http://schemas.microsoft.com/office/drawing/2014/main" id="{733E5646-443B-1216-1C2D-13FDF559C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967509"/>
            <a:ext cx="6858000" cy="43033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ABE957-DFC1-97D8-E5EC-28A07C032204}"/>
              </a:ext>
            </a:extLst>
          </p:cNvPr>
          <p:cNvSpPr txBox="1"/>
          <p:nvPr/>
        </p:nvSpPr>
        <p:spPr>
          <a:xfrm>
            <a:off x="2286000" y="5490381"/>
            <a:ext cx="2971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Forschungszentrum Jülich 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C9F96A-C474-D629-F7FC-6CBC72B1006E}"/>
              </a:ext>
            </a:extLst>
          </p:cNvPr>
          <p:cNvSpPr txBox="1"/>
          <p:nvPr/>
        </p:nvSpPr>
        <p:spPr>
          <a:xfrm>
            <a:off x="7143314" y="1211255"/>
            <a:ext cx="508010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Several students from AUG/FUT completed</a:t>
            </a:r>
          </a:p>
          <a:p>
            <a:r>
              <a:rPr lang="en-GB" sz="2000" dirty="0"/>
              <a:t>internships and worked on their master’s </a:t>
            </a:r>
          </a:p>
          <a:p>
            <a:r>
              <a:rPr lang="en-GB" sz="2000" dirty="0"/>
              <a:t>and PhD theses at FZJ institutes: 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b="1" dirty="0"/>
              <a:t>IKP</a:t>
            </a:r>
            <a:r>
              <a:rPr lang="en-GB" sz="2000" dirty="0"/>
              <a:t> Institute of Nuclear Physics</a:t>
            </a:r>
          </a:p>
          <a:p>
            <a:endParaRPr lang="en-GB" sz="2000" dirty="0"/>
          </a:p>
          <a:p>
            <a:r>
              <a:rPr lang="en-GB" sz="2000" b="1" dirty="0"/>
              <a:t>INM-5</a:t>
            </a:r>
            <a:r>
              <a:rPr lang="en-GB" sz="2000" dirty="0"/>
              <a:t> Institute of Neuroscience and Medicine,</a:t>
            </a:r>
          </a:p>
          <a:p>
            <a:r>
              <a:rPr lang="en-GB" sz="2000" dirty="0"/>
              <a:t>             Nuclear Chemistry</a:t>
            </a:r>
          </a:p>
          <a:p>
            <a:endParaRPr lang="en-GB" sz="2000" dirty="0"/>
          </a:p>
          <a:p>
            <a:r>
              <a:rPr lang="en-GB" sz="2000" b="1" dirty="0"/>
              <a:t>INM-4</a:t>
            </a:r>
            <a:r>
              <a:rPr lang="en-GB" sz="2000" dirty="0"/>
              <a:t> Medical Imaging Physics</a:t>
            </a:r>
          </a:p>
          <a:p>
            <a:endParaRPr lang="en-GB" sz="2000" dirty="0"/>
          </a:p>
          <a:p>
            <a:r>
              <a:rPr lang="en-GB" sz="2000" b="1" dirty="0"/>
              <a:t>IBG</a:t>
            </a:r>
            <a:r>
              <a:rPr lang="en-GB" sz="2000" dirty="0"/>
              <a:t> Institute of Bio and Geosciences</a:t>
            </a:r>
          </a:p>
        </p:txBody>
      </p:sp>
    </p:spTree>
    <p:extLst>
      <p:ext uri="{BB962C8B-B14F-4D97-AF65-F5344CB8AC3E}">
        <p14:creationId xmlns:p14="http://schemas.microsoft.com/office/powerpoint/2010/main" val="4088186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9FC786-6E1C-ECAB-8F37-C618B6E8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1C729D-8575-234C-158F-C583E299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EFB87-5F7A-5B38-F9D7-7DEF002EC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 descr="GSI - The FAIR mega-construction project">
            <a:extLst>
              <a:ext uri="{FF2B5EF4-FFF2-40B4-BE49-F238E27FC236}">
                <a16:creationId xmlns:a16="http://schemas.microsoft.com/office/drawing/2014/main" id="{CC24518A-C0BF-565F-D71C-238C432C2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5" y="609600"/>
            <a:ext cx="7784095" cy="43785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96E1A2-F74E-73B5-50DF-2D8C947BDA4C}"/>
              </a:ext>
            </a:extLst>
          </p:cNvPr>
          <p:cNvSpPr txBox="1"/>
          <p:nvPr/>
        </p:nvSpPr>
        <p:spPr>
          <a:xfrm>
            <a:off x="3048000" y="5330765"/>
            <a:ext cx="1688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GSI Darmstadt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F21EF-8611-262D-A4F7-DB62FBFD3870}"/>
              </a:ext>
            </a:extLst>
          </p:cNvPr>
          <p:cNvSpPr txBox="1"/>
          <p:nvPr/>
        </p:nvSpPr>
        <p:spPr>
          <a:xfrm>
            <a:off x="7966291" y="1521604"/>
            <a:ext cx="416120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 few students from AUG completed</a:t>
            </a:r>
          </a:p>
          <a:p>
            <a:r>
              <a:rPr lang="en-GB" sz="2000" dirty="0"/>
              <a:t>internships at </a:t>
            </a:r>
            <a:r>
              <a:rPr lang="en-GB" sz="2000" b="1" dirty="0"/>
              <a:t>GSI Darmstadt</a:t>
            </a:r>
            <a:r>
              <a:rPr lang="en-GB" sz="2000" dirty="0"/>
              <a:t>, working</a:t>
            </a:r>
          </a:p>
          <a:p>
            <a:r>
              <a:rPr lang="en-GB" sz="2000" dirty="0"/>
              <a:t>on a future </a:t>
            </a:r>
            <a:r>
              <a:rPr lang="en-GB" sz="2000" b="1" dirty="0"/>
              <a:t>Compressed Baryonic </a:t>
            </a:r>
          </a:p>
          <a:p>
            <a:r>
              <a:rPr lang="en-GB" sz="2000" b="1" dirty="0"/>
              <a:t>Matter</a:t>
            </a:r>
            <a:r>
              <a:rPr lang="en-GB" sz="2000" dirty="0"/>
              <a:t> (CBM) experiment at FAIR </a:t>
            </a:r>
          </a:p>
          <a:p>
            <a:r>
              <a:rPr lang="en-GB" sz="2000" dirty="0"/>
              <a:t>accelerator </a:t>
            </a:r>
            <a:r>
              <a:rPr lang="en-GB" sz="2000" dirty="0" err="1"/>
              <a:t>center</a:t>
            </a:r>
            <a:r>
              <a:rPr lang="en-GB" sz="2000" dirty="0"/>
              <a:t> under the </a:t>
            </a:r>
          </a:p>
          <a:p>
            <a:r>
              <a:rPr lang="en-GB" sz="2000" dirty="0"/>
              <a:t>supervision of </a:t>
            </a:r>
          </a:p>
          <a:p>
            <a:endParaRPr lang="en-GB" sz="2000" dirty="0"/>
          </a:p>
          <a:p>
            <a:r>
              <a:rPr lang="en-GB" sz="2000" dirty="0"/>
              <a:t>           </a:t>
            </a:r>
            <a:r>
              <a:rPr lang="en-GB" sz="2000" b="1" dirty="0"/>
              <a:t>Dr. Irakli </a:t>
            </a:r>
            <a:r>
              <a:rPr lang="en-GB" sz="2000" b="1" dirty="0" err="1"/>
              <a:t>Keshelashvili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952873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Zaza Metreveli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D9274-820B-878C-C0DB-CE671363E2DE}"/>
              </a:ext>
            </a:extLst>
          </p:cNvPr>
          <p:cNvSpPr txBox="1"/>
          <p:nvPr/>
        </p:nvSpPr>
        <p:spPr>
          <a:xfrm>
            <a:off x="2231571" y="112693"/>
            <a:ext cx="8055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6600"/>
                </a:solidFill>
              </a:rPr>
              <a:t>Existing and Expected Cooperation of AUG/FUT with</a:t>
            </a:r>
          </a:p>
          <a:p>
            <a:r>
              <a:rPr lang="en-US" sz="2800" b="1" dirty="0">
                <a:solidFill>
                  <a:srgbClr val="006600"/>
                </a:solidFill>
              </a:rPr>
              <a:t>                  German Research Institutions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1D0827-549A-6FCD-3FFD-FDD1EB4F252E}"/>
              </a:ext>
            </a:extLst>
          </p:cNvPr>
          <p:cNvCxnSpPr>
            <a:cxnSpLocks/>
          </p:cNvCxnSpPr>
          <p:nvPr/>
        </p:nvCxnSpPr>
        <p:spPr>
          <a:xfrm>
            <a:off x="838200" y="1089891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2940E6-FEFB-C176-4947-F3E413C79C10}"/>
              </a:ext>
            </a:extLst>
          </p:cNvPr>
          <p:cNvCxnSpPr>
            <a:cxnSpLocks/>
          </p:cNvCxnSpPr>
          <p:nvPr/>
        </p:nvCxnSpPr>
        <p:spPr>
          <a:xfrm>
            <a:off x="723899" y="6248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55">
            <a:extLst>
              <a:ext uri="{FF2B5EF4-FFF2-40B4-BE49-F238E27FC236}">
                <a16:creationId xmlns:a16="http://schemas.microsoft.com/office/drawing/2014/main" id="{96CE584E-BCDE-F1C2-D855-4776C0755182}"/>
              </a:ext>
            </a:extLst>
          </p:cNvPr>
          <p:cNvSpPr/>
          <p:nvPr/>
        </p:nvSpPr>
        <p:spPr>
          <a:xfrm>
            <a:off x="533400" y="1084550"/>
            <a:ext cx="10858499" cy="51691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000" strike="noStrike" spc="-1" dirty="0">
                <a:solidFill>
                  <a:srgbClr val="000000"/>
                </a:solidFill>
                <a:latin typeface="Sylfaen" panose="010A0502050306030303" pitchFamily="18" charset="0"/>
                <a:ea typeface="DejaVu Sans"/>
              </a:rPr>
              <a:t>Supported by Volkswagen Foundation funding (</a:t>
            </a: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VW Stiftung )</a:t>
            </a:r>
            <a:endParaRPr lang="en-US" sz="2000" strike="noStrike" spc="-1" dirty="0">
              <a:latin typeface="Sylfaen" panose="010A0502050306030303" pitchFamily="18" charset="0"/>
            </a:endParaRPr>
          </a:p>
          <a:p>
            <a:pPr>
              <a:lnSpc>
                <a:spcPct val="100000"/>
              </a:lnSpc>
            </a:pPr>
            <a:endParaRPr lang="de-DE" sz="10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000" b="1" strike="noStrike" spc="-1" dirty="0">
                <a:solidFill>
                  <a:srgbClr val="000000"/>
                </a:solidFill>
                <a:latin typeface="Sylfaen" panose="010A0502050306030303" pitchFamily="18" charset="0"/>
                <a:ea typeface="DejaVu Sans"/>
              </a:rPr>
              <a:t>SMART|Digital_Lab – SDDL-AUG </a:t>
            </a:r>
            <a:r>
              <a:rPr lang="de-DE" sz="2000" strike="noStrike" spc="-1" dirty="0">
                <a:solidFill>
                  <a:srgbClr val="000000"/>
                </a:solidFill>
                <a:latin typeface="Sylfaen" panose="010A0502050306030303" pitchFamily="18" charset="0"/>
                <a:ea typeface="DejaVu Sans"/>
              </a:rPr>
              <a:t>was established at AUG</a:t>
            </a:r>
            <a:r>
              <a:rPr lang="ka-GE" sz="2000" strike="noStrike" spc="-1" dirty="0">
                <a:solidFill>
                  <a:srgbClr val="000000"/>
                </a:solidFill>
                <a:latin typeface="Sylfaen" panose="010A0502050306030303" pitchFamily="18" charset="0"/>
                <a:ea typeface="DejaVu Sans"/>
              </a:rPr>
              <a:t> </a:t>
            </a:r>
            <a:r>
              <a:rPr lang="en-GB" sz="2000" strike="noStrike" spc="-1" dirty="0">
                <a:solidFill>
                  <a:srgbClr val="000000"/>
                </a:solidFill>
                <a:latin typeface="Sylfaen" panose="010A0502050306030303" pitchFamily="18" charset="0"/>
                <a:ea typeface="DejaVu Sans"/>
              </a:rPr>
              <a:t>in cooperation with </a:t>
            </a:r>
            <a:r>
              <a:rPr lang="en-GB" sz="2000" b="1" strike="noStrike" spc="-1" dirty="0">
                <a:solidFill>
                  <a:srgbClr val="000000"/>
                </a:solidFill>
                <a:latin typeface="Sylfaen" panose="010A0502050306030303" pitchFamily="18" charset="0"/>
                <a:ea typeface="DejaVu Sans"/>
              </a:rPr>
              <a:t>ICA|PGI-4 </a:t>
            </a:r>
            <a:endParaRPr lang="de-DE" sz="2000" b="1" strike="noStrike" spc="-1" dirty="0">
              <a:solidFill>
                <a:srgbClr val="000000"/>
              </a:solidFill>
              <a:latin typeface="Sylfaen" panose="010A0502050306030303" pitchFamily="18" charset="0"/>
              <a:ea typeface="DejaVu Sans"/>
            </a:endParaRPr>
          </a:p>
          <a:p>
            <a:pPr>
              <a:lnSpc>
                <a:spcPct val="100000"/>
              </a:lnSpc>
            </a:pPr>
            <a:endParaRPr lang="ka-GE" sz="1000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Was created Cluster of Field Programmable Gate Arrays (FPGA) for hardware and software development </a:t>
            </a:r>
          </a:p>
          <a:p>
            <a:pPr>
              <a:lnSpc>
                <a:spcPct val="100000"/>
              </a:lnSpc>
            </a:pPr>
            <a:endParaRPr lang="en-GB" sz="1000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a-GE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6 </a:t>
            </a: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master’s students worked on joint research topics throughout 2025 and up to now, funded by VW Stiftung </a:t>
            </a:r>
          </a:p>
          <a:p>
            <a:pPr>
              <a:lnSpc>
                <a:spcPct val="100000"/>
              </a:lnSpc>
            </a:pPr>
            <a:endParaRPr lang="en-GB" sz="1000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a-GE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4</a:t>
            </a: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 master’s</a:t>
            </a:r>
            <a:r>
              <a:rPr lang="ka-GE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 </a:t>
            </a: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theses were defended master’s thesis</a:t>
            </a:r>
          </a:p>
          <a:p>
            <a:pPr>
              <a:lnSpc>
                <a:spcPct val="100000"/>
              </a:lnSpc>
            </a:pPr>
            <a:endParaRPr lang="en-GB" sz="1000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Successful cooperation continues</a:t>
            </a:r>
            <a:endParaRPr lang="ka-GE" sz="2000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>
              <a:lnSpc>
                <a:spcPct val="100000"/>
              </a:lnSpc>
            </a:pPr>
            <a:endParaRPr lang="ka-GE" sz="2000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We are looking forward to establishing other </a:t>
            </a:r>
            <a:r>
              <a:rPr lang="en-GB" sz="2000" spc="-1" dirty="0" err="1">
                <a:solidFill>
                  <a:srgbClr val="000000"/>
                </a:solidFill>
                <a:latin typeface="Sylfaen" panose="010A0502050306030303" pitchFamily="18" charset="0"/>
              </a:rPr>
              <a:t>SMART|Technology_Simulation_Lab</a:t>
            </a:r>
            <a:r>
              <a:rPr lang="en-GB" sz="2000" spc="-1" dirty="0">
                <a:solidFill>
                  <a:srgbClr val="000000"/>
                </a:solidFill>
                <a:latin typeface="Sylfaen" panose="010A0502050306030303" pitchFamily="18" charset="0"/>
              </a:rPr>
              <a:t> in collaboration with the </a:t>
            </a:r>
            <a:r>
              <a:rPr lang="en-GB" sz="2000" b="1" spc="-1" dirty="0">
                <a:solidFill>
                  <a:srgbClr val="000000"/>
                </a:solidFill>
                <a:latin typeface="Sylfaen" panose="010A0502050306030303" pitchFamily="18" charset="0"/>
              </a:rPr>
              <a:t>ITE of FZJ</a:t>
            </a:r>
          </a:p>
          <a:p>
            <a:pPr>
              <a:lnSpc>
                <a:spcPct val="100000"/>
              </a:lnSpc>
            </a:pPr>
            <a:endParaRPr lang="en-GB" sz="2000" b="1" spc="-1" dirty="0">
              <a:solidFill>
                <a:srgbClr val="000000"/>
              </a:solidFill>
              <a:latin typeface="Sylfaen" panose="010A0502050306030303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2000" b="1" spc="-1" dirty="0">
                <a:solidFill>
                  <a:srgbClr val="000000"/>
                </a:solidFill>
                <a:latin typeface="Sylfaen" panose="010A0502050306030303" pitchFamily="18" charset="0"/>
              </a:rPr>
              <a:t>It would be important for us if it were possible to establish similar joint </a:t>
            </a:r>
            <a:r>
              <a:rPr lang="en-GB" sz="2000" b="1" spc="-1" dirty="0" err="1">
                <a:solidFill>
                  <a:srgbClr val="000000"/>
                </a:solidFill>
                <a:latin typeface="Sylfaen" panose="010A0502050306030303" pitchFamily="18" charset="0"/>
              </a:rPr>
              <a:t>SMART|Labs</a:t>
            </a:r>
            <a:r>
              <a:rPr lang="en-GB" sz="2000" b="1" spc="-1" dirty="0">
                <a:solidFill>
                  <a:srgbClr val="000000"/>
                </a:solidFill>
                <a:latin typeface="Sylfaen" panose="010A0502050306030303" pitchFamily="18" charset="0"/>
              </a:rPr>
              <a:t> with other German research </a:t>
            </a:r>
            <a:r>
              <a:rPr lang="en-GB" sz="2000" b="1" spc="-1" dirty="0" err="1">
                <a:solidFill>
                  <a:srgbClr val="000000"/>
                </a:solidFill>
                <a:latin typeface="Sylfaen" panose="010A0502050306030303" pitchFamily="18" charset="0"/>
              </a:rPr>
              <a:t>centers</a:t>
            </a:r>
            <a:r>
              <a:rPr lang="en-GB" sz="2000" b="1" spc="-1" dirty="0">
                <a:solidFill>
                  <a:srgbClr val="000000"/>
                </a:solidFill>
                <a:latin typeface="Sylfaen" panose="010A0502050306030303" pitchFamily="18" charset="0"/>
              </a:rPr>
              <a:t> as well</a:t>
            </a:r>
          </a:p>
        </p:txBody>
      </p:sp>
    </p:spTree>
    <p:extLst>
      <p:ext uri="{BB962C8B-B14F-4D97-AF65-F5344CB8AC3E}">
        <p14:creationId xmlns:p14="http://schemas.microsoft.com/office/powerpoint/2010/main" val="1444149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F213C-5C29-C71C-FF4B-45DBAC87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2DBD2C-2A4D-0DCF-BCDF-E25CF459A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Zaza Metreveli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370D5-8AA2-D9C4-162B-4B57B359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990C8-7477-23BC-1446-77875515CFD5}"/>
              </a:ext>
            </a:extLst>
          </p:cNvPr>
          <p:cNvSpPr txBox="1"/>
          <p:nvPr/>
        </p:nvSpPr>
        <p:spPr>
          <a:xfrm>
            <a:off x="2666999" y="124504"/>
            <a:ext cx="6858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Workshop Program 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7206C1-68D1-F9F9-7981-0CC23ACB377E}"/>
              </a:ext>
            </a:extLst>
          </p:cNvPr>
          <p:cNvCxnSpPr>
            <a:cxnSpLocks/>
          </p:cNvCxnSpPr>
          <p:nvPr/>
        </p:nvCxnSpPr>
        <p:spPr>
          <a:xfrm>
            <a:off x="838200" y="914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AF39B9-3725-887D-6914-58B40ED1920D}"/>
              </a:ext>
            </a:extLst>
          </p:cNvPr>
          <p:cNvCxnSpPr>
            <a:cxnSpLocks/>
          </p:cNvCxnSpPr>
          <p:nvPr/>
        </p:nvCxnSpPr>
        <p:spPr>
          <a:xfrm>
            <a:off x="723899" y="6248400"/>
            <a:ext cx="10744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2169E87-7223-D684-B1EA-A2C7AE86719C}"/>
              </a:ext>
            </a:extLst>
          </p:cNvPr>
          <p:cNvSpPr txBox="1"/>
          <p:nvPr/>
        </p:nvSpPr>
        <p:spPr>
          <a:xfrm>
            <a:off x="838200" y="1295400"/>
            <a:ext cx="11027634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Information especially for students:</a:t>
            </a:r>
          </a:p>
          <a:p>
            <a:endParaRPr lang="en-GB" sz="2400" dirty="0"/>
          </a:p>
          <a:p>
            <a:pPr marL="342900" indent="-342900">
              <a:buFontTx/>
              <a:buChar char="-"/>
            </a:pPr>
            <a:r>
              <a:rPr lang="en-GB" sz="2400" dirty="0"/>
              <a:t>All presentations will be uploaded to the workshop’s web page </a:t>
            </a:r>
          </a:p>
          <a:p>
            <a:endParaRPr lang="en-GB" sz="2000" dirty="0"/>
          </a:p>
          <a:p>
            <a:r>
              <a:rPr lang="en-GB" sz="2400" dirty="0"/>
              <a:t>             </a:t>
            </a:r>
            <a:r>
              <a:rPr lang="en-GB" sz="2400" dirty="0">
                <a:hlinkClick r:id="rId2"/>
              </a:rPr>
              <a:t>https://collaborations.fz-juelich.de/ikp/cgswhp/cgswhp26/index.shtml</a:t>
            </a:r>
            <a:endParaRPr lang="en-GB" sz="2400" dirty="0"/>
          </a:p>
          <a:p>
            <a:endParaRPr lang="en-GB" sz="2000" dirty="0"/>
          </a:p>
          <a:p>
            <a:r>
              <a:rPr lang="en-GB" sz="2400" dirty="0"/>
              <a:t>     to the </a:t>
            </a:r>
            <a:r>
              <a:rPr lang="en-GB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agenda</a:t>
            </a:r>
            <a:r>
              <a:rPr lang="en-GB" sz="2400" dirty="0"/>
              <a:t> section</a:t>
            </a:r>
          </a:p>
          <a:p>
            <a:endParaRPr lang="en-GB" sz="2400" dirty="0"/>
          </a:p>
          <a:p>
            <a:pPr marL="342900" indent="-342900">
              <a:buFontTx/>
              <a:buChar char="-"/>
            </a:pPr>
            <a:r>
              <a:rPr lang="en-GB" sz="2400" dirty="0"/>
              <a:t>Therefore, it is important that you provide your presentation files on a memory stick</a:t>
            </a:r>
          </a:p>
          <a:p>
            <a:endParaRPr lang="en-GB" sz="2400" dirty="0"/>
          </a:p>
          <a:p>
            <a:pPr marL="342900" indent="-342900">
              <a:buFontTx/>
              <a:buChar char="-"/>
            </a:pPr>
            <a:r>
              <a:rPr lang="en-GB" sz="2400" dirty="0"/>
              <a:t>Outstanding students will be awarded a certificate of participation in the workshop </a:t>
            </a:r>
          </a:p>
        </p:txBody>
      </p:sp>
    </p:spTree>
    <p:extLst>
      <p:ext uri="{BB962C8B-B14F-4D97-AF65-F5344CB8AC3E}">
        <p14:creationId xmlns:p14="http://schemas.microsoft.com/office/powerpoint/2010/main" val="1419134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7425</TotalTime>
  <Words>1731</Words>
  <Application>Microsoft Office PowerPoint</Application>
  <PresentationFormat>Widescreen</PresentationFormat>
  <Paragraphs>336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Sylfaen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zaza</dc:creator>
  <cp:lastModifiedBy>Zaza Metreveli</cp:lastModifiedBy>
  <cp:revision>401</cp:revision>
  <cp:lastPrinted>2013-08-08T13:37:50Z</cp:lastPrinted>
  <dcterms:created xsi:type="dcterms:W3CDTF">2006-08-16T00:00:00Z</dcterms:created>
  <dcterms:modified xsi:type="dcterms:W3CDTF">2026-09-06T20:45:49Z</dcterms:modified>
</cp:coreProperties>
</file>