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8" r:id="rId3"/>
    <p:sldId id="277" r:id="rId4"/>
    <p:sldId id="278" r:id="rId5"/>
    <p:sldId id="282" r:id="rId6"/>
    <p:sldId id="283" r:id="rId7"/>
    <p:sldId id="290" r:id="rId8"/>
    <p:sldId id="291" r:id="rId9"/>
    <p:sldId id="292" r:id="rId10"/>
    <p:sldId id="293" r:id="rId11"/>
    <p:sldId id="269" r:id="rId12"/>
    <p:sldId id="257" r:id="rId13"/>
    <p:sldId id="258" r:id="rId14"/>
    <p:sldId id="267" r:id="rId15"/>
    <p:sldId id="270" r:id="rId16"/>
    <p:sldId id="271" r:id="rId17"/>
    <p:sldId id="272" r:id="rId18"/>
    <p:sldId id="273" r:id="rId19"/>
    <p:sldId id="274" r:id="rId20"/>
    <p:sldId id="275" r:id="rId21"/>
    <p:sldId id="276" r:id="rId22"/>
    <p:sldId id="294" r:id="rId23"/>
    <p:sldId id="29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 Id="rId9"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202F2D-CCC4-47DF-BDE0-0D5660CA7480}"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2FFEB-ED83-438F-8802-3666F520C0E4}" type="slidenum">
              <a:rPr lang="en-US" smtClean="0"/>
              <a:t>‹#›</a:t>
            </a:fld>
            <a:endParaRPr lang="en-US"/>
          </a:p>
        </p:txBody>
      </p:sp>
    </p:spTree>
    <p:extLst>
      <p:ext uri="{BB962C8B-B14F-4D97-AF65-F5344CB8AC3E}">
        <p14:creationId xmlns:p14="http://schemas.microsoft.com/office/powerpoint/2010/main" val="2201860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42FFEB-ED83-438F-8802-3666F520C0E4}" type="slidenum">
              <a:rPr lang="en-US" smtClean="0"/>
              <a:t>12</a:t>
            </a:fld>
            <a:endParaRPr lang="en-US"/>
          </a:p>
        </p:txBody>
      </p:sp>
    </p:spTree>
    <p:extLst>
      <p:ext uri="{BB962C8B-B14F-4D97-AF65-F5344CB8AC3E}">
        <p14:creationId xmlns:p14="http://schemas.microsoft.com/office/powerpoint/2010/main" val="276172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9FC1B3-DA35-4891-8B1C-78000990BF54}"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2095838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9FC1B3-DA35-4891-8B1C-78000990BF54}"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407129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9FC1B3-DA35-4891-8B1C-78000990BF54}"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399118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9FC1B3-DA35-4891-8B1C-78000990BF54}"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1961040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FC1B3-DA35-4891-8B1C-78000990BF54}"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937890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9FC1B3-DA35-4891-8B1C-78000990BF54}"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1549146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9FC1B3-DA35-4891-8B1C-78000990BF54}" type="datetimeFigureOut">
              <a:rPr lang="en-US" smtClean="0"/>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4212153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9FC1B3-DA35-4891-8B1C-78000990BF54}" type="datetimeFigureOut">
              <a:rPr lang="en-US" smtClean="0"/>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2779617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FC1B3-DA35-4891-8B1C-78000990BF54}" type="datetimeFigureOut">
              <a:rPr lang="en-US" smtClean="0"/>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64501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FC1B3-DA35-4891-8B1C-78000990BF54}"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905042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FC1B3-DA35-4891-8B1C-78000990BF54}"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1597114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FC1B3-DA35-4891-8B1C-78000990BF54}" type="datetimeFigureOut">
              <a:rPr lang="en-US" smtClean="0"/>
              <a:t>12/19/2024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3E2028-5CEE-4422-89A5-F3AAAB0BED60}" type="slidenum">
              <a:rPr lang="en-US" smtClean="0"/>
              <a:t>‹#›</a:t>
            </a:fld>
            <a:endParaRPr lang="en-US"/>
          </a:p>
        </p:txBody>
      </p:sp>
    </p:spTree>
    <p:extLst>
      <p:ext uri="{BB962C8B-B14F-4D97-AF65-F5344CB8AC3E}">
        <p14:creationId xmlns:p14="http://schemas.microsoft.com/office/powerpoint/2010/main" val="4175468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giorgi.dalakishvili@iliauni.edu.g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www.kuleuven.be/kuleuven/"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oleObject" Target="../embeddings/oleObject6.bin"/><Relationship Id="rId18" Type="http://schemas.openxmlformats.org/officeDocument/2006/relationships/image" Target="../media/image35.wmf"/><Relationship Id="rId3" Type="http://schemas.openxmlformats.org/officeDocument/2006/relationships/oleObject" Target="../embeddings/oleObject1.bin"/><Relationship Id="rId21" Type="http://schemas.openxmlformats.org/officeDocument/2006/relationships/image" Target="../media/image37.png"/><Relationship Id="rId7" Type="http://schemas.openxmlformats.org/officeDocument/2006/relationships/oleObject" Target="../embeddings/oleObject3.bin"/><Relationship Id="rId12" Type="http://schemas.openxmlformats.org/officeDocument/2006/relationships/image" Target="../media/image32.wmf"/><Relationship Id="rId17"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image" Target="../media/image34.wmf"/><Relationship Id="rId20" Type="http://schemas.openxmlformats.org/officeDocument/2006/relationships/image" Target="../media/image36.wmf"/><Relationship Id="rId1" Type="http://schemas.openxmlformats.org/officeDocument/2006/relationships/vmlDrawing" Target="../drawings/vmlDrawing1.vml"/><Relationship Id="rId6" Type="http://schemas.openxmlformats.org/officeDocument/2006/relationships/image" Target="../media/image29.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31.wmf"/><Relationship Id="rId19" Type="http://schemas.openxmlformats.org/officeDocument/2006/relationships/oleObject" Target="../embeddings/oleObject9.bin"/><Relationship Id="rId4" Type="http://schemas.openxmlformats.org/officeDocument/2006/relationships/image" Target="../media/image28.wmf"/><Relationship Id="rId9" Type="http://schemas.openxmlformats.org/officeDocument/2006/relationships/oleObject" Target="../embeddings/oleObject4.bin"/><Relationship Id="rId14" Type="http://schemas.openxmlformats.org/officeDocument/2006/relationships/image" Target="../media/image33.wmf"/></Relationships>
</file>

<file path=ppt/slides/_rels/slide14.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9.wmf"/><Relationship Id="rId5" Type="http://schemas.openxmlformats.org/officeDocument/2006/relationships/oleObject" Target="../embeddings/oleObject11.bin"/><Relationship Id="rId4" Type="http://schemas.openxmlformats.org/officeDocument/2006/relationships/image" Target="../media/image38.wmf"/><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kuleuven.be/kuleuven/"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hyperlink" Target="http://www.kuleuven.be/kuleuven/"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hyperlink" Target="http://www.kuleuven.be/kuleuven/" TargetMode="External"/><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png"/><Relationship Id="rId10"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6.png"/><Relationship Id="rId5" Type="http://schemas.openxmlformats.org/officeDocument/2006/relationships/image" Target="../media/image18.png"/><Relationship Id="rId10" Type="http://schemas.openxmlformats.org/officeDocument/2006/relationships/hyperlink" Target="http://www.kuleuven.be/kuleuven/" TargetMode="External"/><Relationship Id="rId4" Type="http://schemas.openxmlformats.org/officeDocument/2006/relationships/image" Target="../media/image17.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www.kuleuven.be/kuleuven/" TargetMode="Externa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www.kuleuven.be/kuleuven/"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www.kuleuven.be/kuleuven/" TargetMode="Externa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8153" y="67163"/>
            <a:ext cx="9144000" cy="1129259"/>
          </a:xfrm>
        </p:spPr>
        <p:txBody>
          <a:bodyPr>
            <a:normAutofit fontScale="90000"/>
          </a:bodyPr>
          <a:lstStyle/>
          <a:p>
            <a:r>
              <a:rPr lang="en-US" sz="4000" b="1" dirty="0">
                <a:latin typeface="Times New Roman" panose="02020603050405020304" pitchFamily="18" charset="0"/>
                <a:cs typeface="Times New Roman" panose="02020603050405020304" pitchFamily="18" charset="0"/>
              </a:rPr>
              <a:t>Formation of </a:t>
            </a:r>
            <a:r>
              <a:rPr lang="en-US" sz="4000" b="1" dirty="0" err="1">
                <a:latin typeface="Times New Roman" panose="02020603050405020304" pitchFamily="18" charset="0"/>
                <a:cs typeface="Times New Roman" panose="02020603050405020304" pitchFamily="18" charset="0"/>
              </a:rPr>
              <a:t>Es</a:t>
            </a:r>
            <a:r>
              <a:rPr lang="en-US" sz="4000" b="1" dirty="0">
                <a:latin typeface="Times New Roman" panose="02020603050405020304" pitchFamily="18" charset="0"/>
                <a:cs typeface="Times New Roman" panose="02020603050405020304" pitchFamily="18" charset="0"/>
              </a:rPr>
              <a:t> layers by background homogeneous wind and tidal wind</a:t>
            </a:r>
            <a:endParaRPr lang="en-US" sz="4000" dirty="0">
              <a:latin typeface="Times New Roman" panose="02020603050405020304" pitchFamily="18" charset="0"/>
              <a:cs typeface="Times New Roman" panose="02020603050405020304" pitchFamily="18" charset="0"/>
            </a:endParaRPr>
          </a:p>
        </p:txBody>
      </p:sp>
      <p:sp>
        <p:nvSpPr>
          <p:cNvPr id="5" name="Text Box 132"/>
          <p:cNvSpPr txBox="1">
            <a:spLocks noChangeArrowheads="1"/>
          </p:cNvSpPr>
          <p:nvPr/>
        </p:nvSpPr>
        <p:spPr bwMode="auto">
          <a:xfrm>
            <a:off x="227463" y="875793"/>
            <a:ext cx="11737074" cy="1279579"/>
          </a:xfrm>
          <a:prstGeom prst="rect">
            <a:avLst/>
          </a:prstGeom>
          <a:noFill/>
          <a:ln w="9525">
            <a:noFill/>
            <a:miter lim="800000"/>
            <a:headEnd/>
            <a:tailEnd/>
          </a:ln>
          <a:effectLst/>
        </p:spPr>
        <p:txBody>
          <a:bodyPr lIns="360000" tIns="360000" rIns="360000" bIns="360000"/>
          <a:lstStyle/>
          <a:p>
            <a:pPr algn="ctr">
              <a:spcBef>
                <a:spcPct val="20000"/>
              </a:spcBef>
              <a:defRPr/>
            </a:pPr>
            <a:r>
              <a:rPr lang="en-GB" sz="2400" b="1" i="1" dirty="0">
                <a:effectLst>
                  <a:outerShdw blurRad="38100" dist="38100" dir="2700000" algn="tl">
                    <a:srgbClr val="C0C0C0"/>
                  </a:outerShdw>
                </a:effectLst>
                <a:latin typeface="Arial" charset="0"/>
                <a:ea typeface="+mn-ea"/>
              </a:rPr>
              <a:t>  Giorgi </a:t>
            </a:r>
            <a:r>
              <a:rPr lang="en-GB" sz="2400" b="1" i="1" dirty="0" err="1">
                <a:effectLst>
                  <a:outerShdw blurRad="38100" dist="38100" dir="2700000" algn="tl">
                    <a:srgbClr val="C0C0C0"/>
                  </a:outerShdw>
                </a:effectLst>
                <a:latin typeface="Arial" charset="0"/>
                <a:ea typeface="+mn-ea"/>
              </a:rPr>
              <a:t>Dalakishvili</a:t>
            </a:r>
            <a:r>
              <a:rPr lang="en-GB" sz="2400" b="1" i="1" dirty="0">
                <a:effectLst>
                  <a:outerShdw blurRad="38100" dist="38100" dir="2700000" algn="tl">
                    <a:srgbClr val="C0C0C0"/>
                  </a:outerShdw>
                </a:effectLst>
                <a:latin typeface="Arial" charset="0"/>
                <a:ea typeface="+mn-ea"/>
              </a:rPr>
              <a:t>, </a:t>
            </a:r>
          </a:p>
          <a:p>
            <a:pPr algn="ctr">
              <a:spcBef>
                <a:spcPct val="20000"/>
              </a:spcBef>
              <a:defRPr/>
            </a:pPr>
            <a:r>
              <a:rPr lang="en-GB" sz="2400" b="1" i="1" dirty="0" err="1">
                <a:effectLst>
                  <a:outerShdw blurRad="38100" dist="38100" dir="2700000" algn="tl">
                    <a:srgbClr val="C0C0C0"/>
                  </a:outerShdw>
                </a:effectLst>
                <a:latin typeface="Arial" charset="0"/>
                <a:ea typeface="+mn-ea"/>
              </a:rPr>
              <a:t>Goderdzi</a:t>
            </a:r>
            <a:r>
              <a:rPr lang="en-GB" sz="2400" b="1" i="1" dirty="0">
                <a:effectLst>
                  <a:outerShdw blurRad="38100" dist="38100" dir="2700000" algn="tl">
                    <a:srgbClr val="C0C0C0"/>
                  </a:outerShdw>
                </a:effectLst>
                <a:latin typeface="Arial" charset="0"/>
                <a:ea typeface="+mn-ea"/>
              </a:rPr>
              <a:t> G. </a:t>
            </a:r>
            <a:r>
              <a:rPr lang="en-GB" sz="2400" b="1" i="1" dirty="0" err="1">
                <a:effectLst>
                  <a:outerShdw blurRad="38100" dist="38100" dir="2700000" algn="tl">
                    <a:srgbClr val="C0C0C0"/>
                  </a:outerShdw>
                </a:effectLst>
                <a:latin typeface="Arial" charset="0"/>
                <a:ea typeface="+mn-ea"/>
              </a:rPr>
              <a:t>Didebulidze</a:t>
            </a:r>
            <a:r>
              <a:rPr lang="en-GB" sz="2400" b="1" i="1" dirty="0">
                <a:effectLst>
                  <a:outerShdw blurRad="38100" dist="38100" dir="2700000" algn="tl">
                    <a:srgbClr val="C0C0C0"/>
                  </a:outerShdw>
                </a:effectLst>
                <a:latin typeface="Arial" charset="0"/>
                <a:ea typeface="+mn-ea"/>
              </a:rPr>
              <a:t>,  Maya </a:t>
            </a:r>
            <a:r>
              <a:rPr lang="en-GB" sz="2400" b="1" i="1" dirty="0" err="1">
                <a:effectLst>
                  <a:outerShdw blurRad="38100" dist="38100" dir="2700000" algn="tl">
                    <a:srgbClr val="C0C0C0"/>
                  </a:outerShdw>
                </a:effectLst>
                <a:latin typeface="Arial" charset="0"/>
                <a:ea typeface="+mn-ea"/>
              </a:rPr>
              <a:t>Todua</a:t>
            </a:r>
            <a:endParaRPr lang="en-GB" sz="2400" b="1" i="1" dirty="0">
              <a:effectLst>
                <a:outerShdw blurRad="38100" dist="38100" dir="2700000" algn="tl">
                  <a:srgbClr val="C0C0C0"/>
                </a:outerShdw>
              </a:effectLst>
              <a:latin typeface="Arial" charset="0"/>
              <a:ea typeface="+mn-ea"/>
            </a:endParaRPr>
          </a:p>
          <a:p>
            <a:pPr algn="ctr">
              <a:spcBef>
                <a:spcPct val="20000"/>
              </a:spcBef>
              <a:defRPr/>
            </a:pPr>
            <a:endParaRPr lang="en-GB" sz="2400" b="1" i="1" dirty="0">
              <a:effectLst>
                <a:outerShdw blurRad="38100" dist="38100" dir="2700000" algn="tl">
                  <a:srgbClr val="C0C0C0"/>
                </a:outerShdw>
              </a:effectLst>
              <a:latin typeface="Arial" charset="0"/>
              <a:ea typeface="+mn-ea"/>
            </a:endParaRPr>
          </a:p>
          <a:p>
            <a:pPr algn="ctr">
              <a:spcBef>
                <a:spcPct val="20000"/>
              </a:spcBef>
              <a:defRPr/>
            </a:pPr>
            <a:endParaRPr lang="en-GB" sz="2400" b="1" i="1" dirty="0">
              <a:effectLst>
                <a:outerShdw blurRad="38100" dist="38100" dir="2700000" algn="tl">
                  <a:srgbClr val="C0C0C0"/>
                </a:outerShdw>
              </a:effectLst>
              <a:latin typeface="Arial" charset="0"/>
            </a:endParaRPr>
          </a:p>
          <a:p>
            <a:pPr algn="ctr">
              <a:spcBef>
                <a:spcPct val="20000"/>
              </a:spcBef>
              <a:defRPr/>
            </a:pPr>
            <a:endParaRPr lang="en-GB" sz="2400" b="1" i="1" dirty="0">
              <a:effectLst>
                <a:outerShdw blurRad="38100" dist="38100" dir="2700000" algn="tl">
                  <a:srgbClr val="C0C0C0"/>
                </a:outerShdw>
              </a:effectLst>
              <a:latin typeface="Arial" charset="0"/>
              <a:ea typeface="+mn-ea"/>
            </a:endParaRPr>
          </a:p>
          <a:p>
            <a:pPr algn="ctr">
              <a:spcBef>
                <a:spcPct val="20000"/>
              </a:spcBef>
              <a:defRPr/>
            </a:pPr>
            <a:endParaRPr lang="en-GB" sz="2400" b="1" i="1" dirty="0">
              <a:effectLst>
                <a:outerShdw blurRad="38100" dist="38100" dir="2700000" algn="tl">
                  <a:srgbClr val="C0C0C0"/>
                </a:outerShdw>
              </a:effectLst>
              <a:latin typeface="Arial" charset="0"/>
              <a:ea typeface="+mn-ea"/>
            </a:endParaRPr>
          </a:p>
          <a:p>
            <a:pPr algn="ctr">
              <a:spcBef>
                <a:spcPct val="20000"/>
              </a:spcBef>
              <a:defRPr/>
            </a:pPr>
            <a:r>
              <a:rPr lang="en-GB" sz="2400" i="1" dirty="0">
                <a:effectLst>
                  <a:outerShdw blurRad="38100" dist="38100" dir="2700000" algn="tl">
                    <a:srgbClr val="C0C0C0"/>
                  </a:outerShdw>
                </a:effectLst>
                <a:latin typeface="Arial" charset="0"/>
                <a:ea typeface="+mn-ea"/>
              </a:rPr>
              <a:t>Ilia State University,  Space research </a:t>
            </a:r>
            <a:r>
              <a:rPr lang="en-GB" sz="2400" i="1" dirty="0" err="1">
                <a:effectLst>
                  <a:outerShdw blurRad="38100" dist="38100" dir="2700000" algn="tl">
                    <a:srgbClr val="C0C0C0"/>
                  </a:outerShdw>
                </a:effectLst>
                <a:latin typeface="Arial" charset="0"/>
                <a:ea typeface="+mn-ea"/>
              </a:rPr>
              <a:t>center</a:t>
            </a:r>
            <a:r>
              <a:rPr lang="en-GB" sz="2400" i="1" dirty="0">
                <a:effectLst>
                  <a:outerShdw blurRad="38100" dist="38100" dir="2700000" algn="tl">
                    <a:srgbClr val="C0C0C0"/>
                  </a:outerShdw>
                </a:effectLst>
                <a:latin typeface="Arial" charset="0"/>
                <a:ea typeface="+mn-ea"/>
              </a:rPr>
              <a:t>, Department of Atmosphere-ionosphere and Near Space,</a:t>
            </a:r>
          </a:p>
          <a:p>
            <a:pPr algn="ctr">
              <a:spcBef>
                <a:spcPct val="20000"/>
              </a:spcBef>
              <a:defRPr/>
            </a:pPr>
            <a:r>
              <a:rPr lang="en-GB" sz="2400" i="1" dirty="0">
                <a:effectLst>
                  <a:outerShdw blurRad="38100" dist="38100" dir="2700000" algn="tl">
                    <a:srgbClr val="C0C0C0"/>
                  </a:outerShdw>
                </a:effectLst>
                <a:latin typeface="Arial" charset="0"/>
                <a:ea typeface="+mn-ea"/>
                <a:hlinkClick r:id="rId2"/>
              </a:rPr>
              <a:t>giorgi.dalakishvili@iliauni.edu.ge</a:t>
            </a:r>
            <a:endParaRPr lang="ka-GE" sz="2400" i="1" dirty="0">
              <a:effectLst>
                <a:outerShdw blurRad="38100" dist="38100" dir="2700000" algn="tl">
                  <a:srgbClr val="C0C0C0"/>
                </a:outerShdw>
              </a:effectLst>
              <a:latin typeface="Arial" charset="0"/>
              <a:ea typeface="+mn-ea"/>
            </a:endParaRPr>
          </a:p>
          <a:p>
            <a:pPr algn="ctr">
              <a:spcBef>
                <a:spcPct val="20000"/>
              </a:spcBef>
              <a:defRPr/>
            </a:pPr>
            <a:endParaRPr lang="ka-GE" sz="2400" i="1" dirty="0">
              <a:effectLst>
                <a:outerShdw blurRad="38100" dist="38100" dir="2700000" algn="tl">
                  <a:srgbClr val="C0C0C0"/>
                </a:outerShdw>
              </a:effectLst>
              <a:latin typeface="Arial" charset="0"/>
            </a:endParaRPr>
          </a:p>
          <a:p>
            <a:pPr algn="ctr">
              <a:spcBef>
                <a:spcPct val="20000"/>
              </a:spcBef>
              <a:defRPr/>
            </a:pPr>
            <a:r>
              <a:rPr lang="en-US" sz="2400" i="1" dirty="0">
                <a:effectLst>
                  <a:outerShdw blurRad="38100" dist="38100" dir="2700000" algn="tl">
                    <a:srgbClr val="C0C0C0"/>
                  </a:outerShdw>
                </a:effectLst>
                <a:latin typeface="Arial" charset="0"/>
              </a:rPr>
              <a:t>Work is supported by </a:t>
            </a:r>
            <a:r>
              <a:rPr lang="en-US" sz="2400" i="1">
                <a:effectLst>
                  <a:outerShdw blurRad="38100" dist="38100" dir="2700000" algn="tl">
                    <a:srgbClr val="C0C0C0"/>
                  </a:outerShdw>
                </a:effectLst>
                <a:latin typeface="Arial" charset="0"/>
              </a:rPr>
              <a:t>Grant of Shota Rustaveli National Science Foundation of Georgia </a:t>
            </a:r>
            <a:r>
              <a:rPr lang="en-US" sz="2400" b="0" i="0">
                <a:solidFill>
                  <a:srgbClr val="222222"/>
                </a:solidFill>
                <a:effectLst/>
                <a:latin typeface="Arial" panose="020B0604020202020204" pitchFamily="34" charset="0"/>
              </a:rPr>
              <a:t>FR-21-22825</a:t>
            </a:r>
            <a:endParaRPr lang="en-US" sz="2400" b="0" i="0" cap="all" dirty="0">
              <a:solidFill>
                <a:srgbClr val="A3A3A3"/>
              </a:solidFill>
              <a:effectLst/>
              <a:latin typeface="markGEOCaps"/>
            </a:endParaRPr>
          </a:p>
          <a:p>
            <a:pPr algn="ctr">
              <a:spcBef>
                <a:spcPct val="20000"/>
              </a:spcBef>
              <a:defRPr/>
            </a:pPr>
            <a:endParaRPr lang="en-GB" sz="2400" i="1" dirty="0">
              <a:effectLst>
                <a:outerShdw blurRad="38100" dist="38100" dir="2700000" algn="tl">
                  <a:srgbClr val="C0C0C0"/>
                </a:outerShdw>
              </a:effectLst>
              <a:latin typeface="Arial" charset="0"/>
              <a:ea typeface="+mn-ea"/>
            </a:endParaRPr>
          </a:p>
        </p:txBody>
      </p:sp>
      <p:pic>
        <p:nvPicPr>
          <p:cNvPr id="7" name="Picture 1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982" y="2155372"/>
            <a:ext cx="1977933" cy="180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927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2873092" y="152400"/>
            <a:ext cx="3236038" cy="5105400"/>
          </a:xfrm>
          <a:prstGeom prst="rect">
            <a:avLst/>
          </a:prstGeom>
          <a:noFill/>
          <a:ln w="9525">
            <a:noFill/>
            <a:miter lim="800000"/>
            <a:headEnd/>
            <a:tailEnd/>
          </a:ln>
          <a:effectLst/>
        </p:spPr>
      </p:pic>
      <p:pic>
        <p:nvPicPr>
          <p:cNvPr id="52227" name="Picture 3"/>
          <p:cNvPicPr>
            <a:picLocks noChangeAspect="1" noChangeArrowheads="1"/>
          </p:cNvPicPr>
          <p:nvPr/>
        </p:nvPicPr>
        <p:blipFill>
          <a:blip r:embed="rId3" cstate="print"/>
          <a:srcRect/>
          <a:stretch>
            <a:fillRect/>
          </a:stretch>
        </p:blipFill>
        <p:spPr bwMode="auto">
          <a:xfrm>
            <a:off x="6324601" y="685801"/>
            <a:ext cx="2895600" cy="4444817"/>
          </a:xfrm>
          <a:prstGeom prst="rect">
            <a:avLst/>
          </a:prstGeom>
          <a:noFill/>
          <a:ln w="9525">
            <a:noFill/>
            <a:miter lim="800000"/>
            <a:headEnd/>
            <a:tailEnd/>
          </a:ln>
          <a:effectLst/>
        </p:spPr>
      </p:pic>
      <p:grpSp>
        <p:nvGrpSpPr>
          <p:cNvPr id="6" name="Group 6"/>
          <p:cNvGrpSpPr>
            <a:grpSpLocks/>
          </p:cNvGrpSpPr>
          <p:nvPr/>
        </p:nvGrpSpPr>
        <p:grpSpPr bwMode="auto">
          <a:xfrm>
            <a:off x="3276601" y="5622926"/>
            <a:ext cx="7267575" cy="1235075"/>
            <a:chOff x="1752600" y="5622925"/>
            <a:chExt cx="7267575" cy="1235075"/>
          </a:xfrm>
        </p:grpSpPr>
        <p:pic>
          <p:nvPicPr>
            <p:cNvPr id="7" name="Picture 4" descr="C:\Users\User\Desktop\logo_web[1].gif"/>
            <p:cNvPicPr>
              <a:picLocks noChangeAspect="1" noChangeArrowheads="1"/>
            </p:cNvPicPr>
            <p:nvPr/>
          </p:nvPicPr>
          <p:blipFill>
            <a:blip r:embed="rId4"/>
            <a:srcRect/>
            <a:stretch>
              <a:fillRect/>
            </a:stretch>
          </p:blipFill>
          <p:spPr bwMode="auto">
            <a:xfrm>
              <a:off x="1752600" y="5943600"/>
              <a:ext cx="685800" cy="692729"/>
            </a:xfrm>
            <a:prstGeom prst="rect">
              <a:avLst/>
            </a:prstGeom>
            <a:noFill/>
            <a:ln w="9525">
              <a:noFill/>
              <a:miter lim="800000"/>
              <a:headEnd/>
              <a:tailEnd/>
            </a:ln>
          </p:spPr>
        </p:pic>
        <p:grpSp>
          <p:nvGrpSpPr>
            <p:cNvPr id="8" name="Group 15"/>
            <p:cNvGrpSpPr>
              <a:grpSpLocks/>
            </p:cNvGrpSpPr>
            <p:nvPr/>
          </p:nvGrpSpPr>
          <p:grpSpPr bwMode="auto">
            <a:xfrm>
              <a:off x="3057881" y="5834062"/>
              <a:ext cx="2580919" cy="871538"/>
              <a:chOff x="771881" y="4267200"/>
              <a:chExt cx="2580919" cy="871538"/>
            </a:xfrm>
          </p:grpSpPr>
          <p:pic>
            <p:nvPicPr>
              <p:cNvPr id="10" name="Picture 2" descr="New Picture"/>
              <p:cNvPicPr>
                <a:picLocks noChangeAspect="1" noChangeArrowheads="1"/>
              </p:cNvPicPr>
              <p:nvPr/>
            </p:nvPicPr>
            <p:blipFill>
              <a:blip r:embed="rId5"/>
              <a:srcRect/>
              <a:stretch>
                <a:fillRect/>
              </a:stretch>
            </p:blipFill>
            <p:spPr bwMode="auto">
              <a:xfrm>
                <a:off x="2438400" y="4267200"/>
                <a:ext cx="914400" cy="871538"/>
              </a:xfrm>
              <a:prstGeom prst="rect">
                <a:avLst/>
              </a:prstGeom>
              <a:noFill/>
              <a:ln w="9525">
                <a:noFill/>
                <a:miter lim="800000"/>
                <a:headEnd/>
                <a:tailEnd/>
              </a:ln>
            </p:spPr>
          </p:pic>
          <p:pic>
            <p:nvPicPr>
              <p:cNvPr id="11" name="Picture 11" descr="logo">
                <a:hlinkClick r:id="rId6"/>
              </p:cNvPr>
              <p:cNvPicPr>
                <a:picLocks noChangeAspect="1" noChangeArrowheads="1"/>
              </p:cNvPicPr>
              <p:nvPr/>
            </p:nvPicPr>
            <p:blipFill>
              <a:blip r:embed="rId7"/>
              <a:srcRect/>
              <a:stretch>
                <a:fillRect/>
              </a:stretch>
            </p:blipFill>
            <p:spPr bwMode="auto">
              <a:xfrm>
                <a:off x="771881" y="4419600"/>
                <a:ext cx="1590319" cy="533400"/>
              </a:xfrm>
              <a:prstGeom prst="rect">
                <a:avLst/>
              </a:prstGeom>
              <a:noFill/>
              <a:ln w="9525">
                <a:noFill/>
                <a:miter lim="800000"/>
                <a:headEnd/>
                <a:tailEnd/>
              </a:ln>
            </p:spPr>
          </p:pic>
        </p:grpSp>
        <p:pic>
          <p:nvPicPr>
            <p:cNvPr id="9" name="Picture 3"/>
            <p:cNvPicPr>
              <a:picLocks noChangeAspect="1" noChangeArrowheads="1"/>
            </p:cNvPicPr>
            <p:nvPr/>
          </p:nvPicPr>
          <p:blipFill>
            <a:blip r:embed="rId8"/>
            <a:srcRect/>
            <a:stretch>
              <a:fillRect/>
            </a:stretch>
          </p:blipFill>
          <p:spPr bwMode="auto">
            <a:xfrm>
              <a:off x="7162800" y="5622925"/>
              <a:ext cx="1857375" cy="1235075"/>
            </a:xfrm>
            <a:prstGeom prst="rect">
              <a:avLst/>
            </a:prstGeom>
            <a:solidFill>
              <a:srgbClr val="FFFFFF"/>
            </a:solidFill>
            <a:ln w="9525">
              <a:noFill/>
              <a:miter lim="800000"/>
              <a:headEnd/>
              <a:tailEnd/>
            </a:ln>
          </p:spPr>
        </p:pic>
      </p:grpSp>
    </p:spTree>
    <p:extLst>
      <p:ext uri="{BB962C8B-B14F-4D97-AF65-F5344CB8AC3E}">
        <p14:creationId xmlns:p14="http://schemas.microsoft.com/office/powerpoint/2010/main" val="3271295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Sporadic E (</a:t>
            </a:r>
            <a:r>
              <a:rPr lang="en-US" dirty="0" err="1"/>
              <a:t>Es</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04" y="2054854"/>
            <a:ext cx="6577409" cy="265671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9723" y="2079057"/>
            <a:ext cx="4680017" cy="2632509"/>
          </a:xfrm>
          <a:prstGeom prst="rect">
            <a:avLst/>
          </a:prstGeom>
        </p:spPr>
      </p:pic>
    </p:spTree>
    <p:extLst>
      <p:ext uri="{BB962C8B-B14F-4D97-AF65-F5344CB8AC3E}">
        <p14:creationId xmlns:p14="http://schemas.microsoft.com/office/powerpoint/2010/main" val="1977252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63174"/>
          </a:xfrm>
        </p:spPr>
        <p:txBody>
          <a:bodyPr>
            <a:normAutofit/>
          </a:bodyPr>
          <a:lstStyle/>
          <a:p>
            <a:pPr algn="ctr">
              <a:spcBef>
                <a:spcPct val="20000"/>
              </a:spcBef>
            </a:pPr>
            <a:r>
              <a:rPr lang="en-GB" sz="2800" b="1" dirty="0">
                <a:solidFill>
                  <a:srgbClr val="0000CC"/>
                </a:solidFill>
                <a:latin typeface="Arial" panose="020B0604020202020204" pitchFamily="34" charset="0"/>
              </a:rPr>
              <a:t>Abstract </a:t>
            </a:r>
          </a:p>
        </p:txBody>
      </p:sp>
      <p:sp>
        <p:nvSpPr>
          <p:cNvPr id="3" name="Content Placeholder 2"/>
          <p:cNvSpPr>
            <a:spLocks noGrp="1"/>
          </p:cNvSpPr>
          <p:nvPr>
            <p:ph idx="1"/>
          </p:nvPr>
        </p:nvSpPr>
        <p:spPr>
          <a:xfrm>
            <a:off x="136478" y="597326"/>
            <a:ext cx="12055522" cy="6260673"/>
          </a:xfrm>
        </p:spPr>
        <p:txBody>
          <a:bodyPr>
            <a:noAutofit/>
          </a:bodyPr>
          <a:lstStyle/>
          <a:p>
            <a:pPr marL="0" indent="0" algn="just">
              <a:buNone/>
            </a:pPr>
            <a:r>
              <a:rPr lang="en-US" sz="2000" dirty="0">
                <a:latin typeface="Arial" panose="020B0604020202020204" pitchFamily="34" charset="0"/>
                <a:cs typeface="Arial" panose="020B0604020202020204" pitchFamily="34" charset="0"/>
              </a:rPr>
              <a:t>Theoretically and by corresponding numerical simulations it is shown that the formation and localization of sporadic E (</a:t>
            </a:r>
            <a:r>
              <a:rPr lang="en-US" sz="2000" dirty="0" err="1">
                <a:latin typeface="Arial" panose="020B0604020202020204" pitchFamily="34" charset="0"/>
                <a:cs typeface="Arial" panose="020B0604020202020204" pitchFamily="34" charset="0"/>
              </a:rPr>
              <a:t>Es</a:t>
            </a:r>
            <a:r>
              <a:rPr lang="en-US" sz="2000" dirty="0">
                <a:latin typeface="Arial" panose="020B0604020202020204" pitchFamily="34" charset="0"/>
                <a:cs typeface="Arial" panose="020B0604020202020204" pitchFamily="34" charset="0"/>
              </a:rPr>
              <a:t>) layer at its mainly observable mid-latitude lower thermosphere heights can be determined by homogeneous horizontal wind velocity direction and value. In the suggested theory, differently from '</a:t>
            </a:r>
            <a:r>
              <a:rPr lang="en-US" sz="2000" dirty="0" err="1">
                <a:latin typeface="Arial" panose="020B0604020202020204" pitchFamily="34" charset="0"/>
                <a:cs typeface="Arial" panose="020B0604020202020204" pitchFamily="34" charset="0"/>
              </a:rPr>
              <a:t>windshear</a:t>
            </a:r>
            <a:r>
              <a:rPr lang="en-US" sz="2000" dirty="0">
                <a:latin typeface="Arial" panose="020B0604020202020204" pitchFamily="34" charset="0"/>
                <a:cs typeface="Arial" panose="020B0604020202020204" pitchFamily="34" charset="0"/>
              </a:rPr>
              <a:t>' theory, the wind direction and value, in addition to geomagnetic field and vertically changing ion-neutral collision frequency, determine the minimal negative value of the divergence of heavy metallic ions drift velocity, which in turn causes ion convergence into </a:t>
            </a:r>
            <a:r>
              <a:rPr lang="en-US" sz="2000" dirty="0" err="1">
                <a:latin typeface="Arial" panose="020B0604020202020204" pitchFamily="34" charset="0"/>
                <a:cs typeface="Arial" panose="020B0604020202020204" pitchFamily="34" charset="0"/>
              </a:rPr>
              <a:t>Es</a:t>
            </a:r>
            <a:r>
              <a:rPr lang="en-US" sz="2000" dirty="0">
                <a:latin typeface="Arial" panose="020B0604020202020204" pitchFamily="34" charset="0"/>
                <a:cs typeface="Arial" panose="020B0604020202020204" pitchFamily="34" charset="0"/>
              </a:rPr>
              <a:t> type horizontal thin layer. Here, in the upper heights of the lower thermosphere, the </a:t>
            </a:r>
            <a:r>
              <a:rPr lang="en-US" sz="2000" dirty="0" err="1">
                <a:latin typeface="Arial" panose="020B0604020202020204" pitchFamily="34" charset="0"/>
                <a:cs typeface="Arial" panose="020B0604020202020204" pitchFamily="34" charset="0"/>
              </a:rPr>
              <a:t>Es</a:t>
            </a:r>
            <a:r>
              <a:rPr lang="en-US" sz="2000" dirty="0">
                <a:latin typeface="Arial" panose="020B0604020202020204" pitchFamily="34" charset="0"/>
                <a:cs typeface="Arial" panose="020B0604020202020204" pitchFamily="34" charset="0"/>
              </a:rPr>
              <a:t> layer peak density and thickness are also controlled by ion </a:t>
            </a:r>
            <a:r>
              <a:rPr lang="en-US" sz="2000" dirty="0" err="1">
                <a:latin typeface="Arial" panose="020B0604020202020204" pitchFamily="34" charset="0"/>
                <a:cs typeface="Arial" panose="020B0604020202020204" pitchFamily="34" charset="0"/>
              </a:rPr>
              <a:t>ambipolar</a:t>
            </a:r>
            <a:r>
              <a:rPr lang="en-US" sz="2000" dirty="0">
                <a:latin typeface="Arial" panose="020B0604020202020204" pitchFamily="34" charset="0"/>
                <a:cs typeface="Arial" panose="020B0604020202020204" pitchFamily="34" charset="0"/>
              </a:rPr>
              <a:t> diffusion.</a:t>
            </a:r>
          </a:p>
          <a:p>
            <a:pPr marL="0" indent="0" algn="just">
              <a:buNone/>
            </a:pPr>
            <a:r>
              <a:rPr lang="en-US" sz="2000" dirty="0">
                <a:latin typeface="Arial" panose="020B0604020202020204" pitchFamily="34" charset="0"/>
                <a:cs typeface="Arial" panose="020B0604020202020204" pitchFamily="34" charset="0"/>
              </a:rPr>
              <a:t>This theory does not exclude the formation of </a:t>
            </a:r>
            <a:r>
              <a:rPr lang="en-US" sz="2000" dirty="0" err="1">
                <a:latin typeface="Arial" panose="020B0604020202020204" pitchFamily="34" charset="0"/>
                <a:cs typeface="Arial" panose="020B0604020202020204" pitchFamily="34" charset="0"/>
              </a:rPr>
              <a:t>Es</a:t>
            </a:r>
            <a:r>
              <a:rPr lang="en-US" sz="2000" dirty="0">
                <a:latin typeface="Arial" panose="020B0604020202020204" pitchFamily="34" charset="0"/>
                <a:cs typeface="Arial" panose="020B0604020202020204" pitchFamily="34" charset="0"/>
              </a:rPr>
              <a:t> layer under an influence of tidal wind or atmospheric waves. The tidal wind with vertical wavelength about 40-60km additionally can influence on ion convergence into thin dense layer in region of its polarization changes. In this case the sporadic E mostly have multilayered structure, with peak heights close to regions where ion drift velocity becomes equal to zero (ion drift factor is zero) and secondary peak close to regions where tidal wind polarization changes.</a:t>
            </a:r>
          </a:p>
          <a:p>
            <a:pPr marL="0" indent="0">
              <a:buNone/>
            </a:pPr>
            <a:r>
              <a:rPr lang="en-US" sz="2000" dirty="0">
                <a:latin typeface="Arial" panose="020B0604020202020204" pitchFamily="34" charset="0"/>
                <a:cs typeface="Arial" panose="020B0604020202020204" pitchFamily="34" charset="0"/>
              </a:rPr>
              <a:t>In this case the lower thermosphere of the northern hemisphere, the </a:t>
            </a:r>
            <a:r>
              <a:rPr lang="en-US" sz="2000" dirty="0" err="1">
                <a:latin typeface="Arial" panose="020B0604020202020204" pitchFamily="34" charset="0"/>
                <a:cs typeface="Arial" panose="020B0604020202020204" pitchFamily="34" charset="0"/>
              </a:rPr>
              <a:t>Es</a:t>
            </a:r>
            <a:r>
              <a:rPr lang="en-US" sz="2000" dirty="0">
                <a:latin typeface="Arial" panose="020B0604020202020204" pitchFamily="34" charset="0"/>
                <a:cs typeface="Arial" panose="020B0604020202020204" pitchFamily="34" charset="0"/>
              </a:rPr>
              <a:t> layer caused by horizontal homogeneous wind can be located at height regions where (1) the ions vertical drift velocity is zero and its divergence is negative (east-northward wind), (2) the ions drift downward (northward and westward wind), which occurs more frequently, or (3) the ions drift upward (eastward wind) and their negative divergences vanish and (4) in the case of dominance of southward wind the divergence of ion drift velocity is positive, consequently ion density divergence occurs and </a:t>
            </a:r>
            <a:r>
              <a:rPr lang="en-US" sz="2000" dirty="0" err="1">
                <a:latin typeface="Arial" panose="020B0604020202020204" pitchFamily="34" charset="0"/>
                <a:cs typeface="Arial" panose="020B0604020202020204" pitchFamily="34" charset="0"/>
              </a:rPr>
              <a:t>Es</a:t>
            </a:r>
            <a:r>
              <a:rPr lang="en-US" sz="2000" dirty="0">
                <a:latin typeface="Arial" panose="020B0604020202020204" pitchFamily="34" charset="0"/>
                <a:cs typeface="Arial" panose="020B0604020202020204" pitchFamily="34" charset="0"/>
              </a:rPr>
              <a:t> type layer formation is not expectable. The </a:t>
            </a:r>
            <a:r>
              <a:rPr lang="en-US" sz="2000" dirty="0" err="1">
                <a:latin typeface="Arial" panose="020B0604020202020204" pitchFamily="34" charset="0"/>
                <a:cs typeface="Arial" panose="020B0604020202020204" pitchFamily="34" charset="0"/>
              </a:rPr>
              <a:t>Es</a:t>
            </a:r>
            <a:r>
              <a:rPr lang="en-US" sz="2000" dirty="0">
                <a:latin typeface="Arial" panose="020B0604020202020204" pitchFamily="34" charset="0"/>
                <a:cs typeface="Arial" panose="020B0604020202020204" pitchFamily="34" charset="0"/>
              </a:rPr>
              <a:t> layer density increase and its vertical motion to its expectable location are faster for greater values of the horizontal wind velocity.</a:t>
            </a:r>
          </a:p>
        </p:txBody>
      </p:sp>
    </p:spTree>
    <p:extLst>
      <p:ext uri="{BB962C8B-B14F-4D97-AF65-F5344CB8AC3E}">
        <p14:creationId xmlns:p14="http://schemas.microsoft.com/office/powerpoint/2010/main" val="2655639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270" y="37070"/>
            <a:ext cx="10515600" cy="796152"/>
          </a:xfrm>
        </p:spPr>
        <p:txBody>
          <a:bodyPr/>
          <a:lstStyle/>
          <a:p>
            <a:pPr algn="ctr"/>
            <a:r>
              <a:rPr lang="en-US" dirty="0">
                <a:solidFill>
                  <a:schemeClr val="accent5"/>
                </a:solidFill>
                <a:latin typeface="Arial" panose="020B0604020202020204" pitchFamily="34" charset="0"/>
                <a:cs typeface="Arial" panose="020B0604020202020204" pitchFamily="34" charset="0"/>
              </a:rPr>
              <a:t>Governing equations</a:t>
            </a:r>
          </a:p>
        </p:txBody>
      </p:sp>
      <p:graphicFrame>
        <p:nvGraphicFramePr>
          <p:cNvPr id="6" name="Object 5"/>
          <p:cNvGraphicFramePr>
            <a:graphicFrameLocks noChangeAspect="1"/>
          </p:cNvGraphicFramePr>
          <p:nvPr>
            <p:extLst>
              <p:ext uri="{D42A27DB-BD31-4B8C-83A1-F6EECF244321}">
                <p14:modId xmlns:p14="http://schemas.microsoft.com/office/powerpoint/2010/main" val="1151555328"/>
              </p:ext>
            </p:extLst>
          </p:nvPr>
        </p:nvGraphicFramePr>
        <p:xfrm>
          <a:off x="1744394" y="1563641"/>
          <a:ext cx="7040831" cy="733880"/>
        </p:xfrm>
        <a:graphic>
          <a:graphicData uri="http://schemas.openxmlformats.org/presentationml/2006/ole">
            <mc:AlternateContent xmlns:mc="http://schemas.openxmlformats.org/markup-compatibility/2006">
              <mc:Choice xmlns:v="urn:schemas-microsoft-com:vml" Requires="v">
                <p:oleObj spid="_x0000_s2885" name="Equation" r:id="rId3" imgW="4190760" imgH="431640" progId="Equation.3">
                  <p:embed/>
                </p:oleObj>
              </mc:Choice>
              <mc:Fallback>
                <p:oleObj name="Equation" r:id="rId3" imgW="4190760" imgH="431640" progId="Equation.3">
                  <p:embed/>
                  <p:pic>
                    <p:nvPicPr>
                      <p:cNvPr id="0" name="Object 4"/>
                      <p:cNvPicPr>
                        <a:picLocks noChangeAspect="1" noChangeArrowheads="1"/>
                      </p:cNvPicPr>
                      <p:nvPr/>
                    </p:nvPicPr>
                    <p:blipFill>
                      <a:blip r:embed="rId4"/>
                      <a:srcRect/>
                      <a:stretch>
                        <a:fillRect/>
                      </a:stretch>
                    </p:blipFill>
                    <p:spPr bwMode="auto">
                      <a:xfrm>
                        <a:off x="1744394" y="1563641"/>
                        <a:ext cx="7040831" cy="733880"/>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087334557"/>
              </p:ext>
            </p:extLst>
          </p:nvPr>
        </p:nvGraphicFramePr>
        <p:xfrm>
          <a:off x="2479439" y="2587847"/>
          <a:ext cx="2376072" cy="614041"/>
        </p:xfrm>
        <a:graphic>
          <a:graphicData uri="http://schemas.openxmlformats.org/presentationml/2006/ole">
            <mc:AlternateContent xmlns:mc="http://schemas.openxmlformats.org/markup-compatibility/2006">
              <mc:Choice xmlns:v="urn:schemas-microsoft-com:vml" Requires="v">
                <p:oleObj spid="_x0000_s2886" name="Equation" r:id="rId5" imgW="1714500" imgH="431800" progId="Equation.3">
                  <p:embed/>
                </p:oleObj>
              </mc:Choice>
              <mc:Fallback>
                <p:oleObj name="Equation" r:id="rId5" imgW="1714500" imgH="4318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9439" y="2587847"/>
                        <a:ext cx="2376072" cy="614041"/>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353798269"/>
              </p:ext>
            </p:extLst>
          </p:nvPr>
        </p:nvGraphicFramePr>
        <p:xfrm>
          <a:off x="6096000" y="2628397"/>
          <a:ext cx="1928134" cy="599285"/>
        </p:xfrm>
        <a:graphic>
          <a:graphicData uri="http://schemas.openxmlformats.org/presentationml/2006/ole">
            <mc:AlternateContent xmlns:mc="http://schemas.openxmlformats.org/markup-compatibility/2006">
              <mc:Choice xmlns:v="urn:schemas-microsoft-com:vml" Requires="v">
                <p:oleObj spid="_x0000_s2887" name="Equation" r:id="rId7" imgW="1422400" imgH="431800" progId="Equation.3">
                  <p:embed/>
                </p:oleObj>
              </mc:Choice>
              <mc:Fallback>
                <p:oleObj name="Equation" r:id="rId7" imgW="1422400" imgH="431800" progId="Equation.3">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2628397"/>
                        <a:ext cx="1928134" cy="599285"/>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59183287"/>
              </p:ext>
            </p:extLst>
          </p:nvPr>
        </p:nvGraphicFramePr>
        <p:xfrm>
          <a:off x="3264195" y="3229284"/>
          <a:ext cx="4861858" cy="709070"/>
        </p:xfrm>
        <a:graphic>
          <a:graphicData uri="http://schemas.openxmlformats.org/presentationml/2006/ole">
            <mc:AlternateContent xmlns:mc="http://schemas.openxmlformats.org/markup-compatibility/2006">
              <mc:Choice xmlns:v="urn:schemas-microsoft-com:vml" Requires="v">
                <p:oleObj spid="_x0000_s2888" name="Equation" r:id="rId9" imgW="3276360" imgH="457200" progId="Equation.3">
                  <p:embed/>
                </p:oleObj>
              </mc:Choice>
              <mc:Fallback>
                <p:oleObj name="Equation" r:id="rId9" imgW="3276360" imgH="457200" progId="Equation.3">
                  <p:embed/>
                  <p:pic>
                    <p:nvPicPr>
                      <p:cNvPr id="0" name="Object 1"/>
                      <p:cNvPicPr>
                        <a:picLocks noChangeAspect="1" noChangeArrowheads="1"/>
                      </p:cNvPicPr>
                      <p:nvPr/>
                    </p:nvPicPr>
                    <p:blipFill>
                      <a:blip r:embed="rId10"/>
                      <a:srcRect/>
                      <a:stretch>
                        <a:fillRect/>
                      </a:stretch>
                    </p:blipFill>
                    <p:spPr bwMode="auto">
                      <a:xfrm>
                        <a:off x="3264195" y="3229284"/>
                        <a:ext cx="4861858" cy="709070"/>
                      </a:xfrm>
                      <a:prstGeom prst="rect">
                        <a:avLst/>
                      </a:prstGeom>
                      <a:noFill/>
                    </p:spPr>
                  </p:pic>
                </p:oleObj>
              </mc:Fallback>
            </mc:AlternateContent>
          </a:graphicData>
        </a:graphic>
      </p:graphicFrame>
      <p:sp>
        <p:nvSpPr>
          <p:cNvPr id="15" name="Rectangle 15"/>
          <p:cNvSpPr>
            <a:spLocks noChangeArrowheads="1"/>
          </p:cNvSpPr>
          <p:nvPr/>
        </p:nvSpPr>
        <p:spPr bwMode="auto">
          <a:xfrm>
            <a:off x="-1850409" y="53908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3286223960"/>
              </p:ext>
            </p:extLst>
          </p:nvPr>
        </p:nvGraphicFramePr>
        <p:xfrm>
          <a:off x="214116" y="4316866"/>
          <a:ext cx="1470307" cy="342703"/>
        </p:xfrm>
        <a:graphic>
          <a:graphicData uri="http://schemas.openxmlformats.org/presentationml/2006/ole">
            <mc:AlternateContent xmlns:mc="http://schemas.openxmlformats.org/markup-compatibility/2006">
              <mc:Choice xmlns:v="urn:schemas-microsoft-com:vml" Requires="v">
                <p:oleObj spid="_x0000_s2889" name="Equation" r:id="rId11" imgW="1079280" imgH="228600" progId="Equation.3">
                  <p:embed/>
                </p:oleObj>
              </mc:Choice>
              <mc:Fallback>
                <p:oleObj name="Equation" r:id="rId11" imgW="1079280" imgH="228600" progId="Equation.3">
                  <p:embed/>
                  <p:pic>
                    <p:nvPicPr>
                      <p:cNvPr id="0" name="Object 14"/>
                      <p:cNvPicPr>
                        <a:picLocks noChangeAspect="1" noChangeArrowheads="1"/>
                      </p:cNvPicPr>
                      <p:nvPr/>
                    </p:nvPicPr>
                    <p:blipFill>
                      <a:blip r:embed="rId12"/>
                      <a:srcRect/>
                      <a:stretch>
                        <a:fillRect/>
                      </a:stretch>
                    </p:blipFill>
                    <p:spPr bwMode="auto">
                      <a:xfrm>
                        <a:off x="214116" y="4316866"/>
                        <a:ext cx="1470307" cy="342703"/>
                      </a:xfrm>
                      <a:prstGeom prst="rect">
                        <a:avLst/>
                      </a:prstGeom>
                      <a:solidFill>
                        <a:srgbClr val="FFFFFF"/>
                      </a:solidFill>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448039715"/>
              </p:ext>
            </p:extLst>
          </p:nvPr>
        </p:nvGraphicFramePr>
        <p:xfrm>
          <a:off x="1910914" y="4210631"/>
          <a:ext cx="3568428" cy="362041"/>
        </p:xfrm>
        <a:graphic>
          <a:graphicData uri="http://schemas.openxmlformats.org/presentationml/2006/ole">
            <mc:AlternateContent xmlns:mc="http://schemas.openxmlformats.org/markup-compatibility/2006">
              <mc:Choice xmlns:v="urn:schemas-microsoft-com:vml" Requires="v">
                <p:oleObj spid="_x0000_s2890" name="Equation" r:id="rId13" imgW="2552400" imgH="241200" progId="Equation.3">
                  <p:embed/>
                </p:oleObj>
              </mc:Choice>
              <mc:Fallback>
                <p:oleObj name="Equation" r:id="rId13" imgW="2552400" imgH="241200" progId="Equation.3">
                  <p:embed/>
                  <p:pic>
                    <p:nvPicPr>
                      <p:cNvPr id="0" name="Object 16"/>
                      <p:cNvPicPr>
                        <a:picLocks noChangeAspect="1" noChangeArrowheads="1"/>
                      </p:cNvPicPr>
                      <p:nvPr/>
                    </p:nvPicPr>
                    <p:blipFill>
                      <a:blip r:embed="rId14"/>
                      <a:srcRect/>
                      <a:stretch>
                        <a:fillRect/>
                      </a:stretch>
                    </p:blipFill>
                    <p:spPr bwMode="auto">
                      <a:xfrm>
                        <a:off x="1910914" y="4210631"/>
                        <a:ext cx="3568428" cy="362041"/>
                      </a:xfrm>
                      <a:prstGeom prst="rect">
                        <a:avLst/>
                      </a:prstGeom>
                      <a:solidFill>
                        <a:srgbClr val="FFFFFF"/>
                      </a:solidFill>
                    </p:spPr>
                  </p:pic>
                </p:oleObj>
              </mc:Fallback>
            </mc:AlternateContent>
          </a:graphicData>
        </a:graphic>
      </p:graphicFrame>
      <p:sp>
        <p:nvSpPr>
          <p:cNvPr id="19" name="Rectangle 19"/>
          <p:cNvSpPr>
            <a:spLocks noChangeArrowheads="1"/>
          </p:cNvSpPr>
          <p:nvPr/>
        </p:nvSpPr>
        <p:spPr bwMode="auto">
          <a:xfrm>
            <a:off x="5294303" y="54700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1688211760"/>
              </p:ext>
            </p:extLst>
          </p:nvPr>
        </p:nvGraphicFramePr>
        <p:xfrm>
          <a:off x="6370701" y="4333124"/>
          <a:ext cx="4534028" cy="314759"/>
        </p:xfrm>
        <a:graphic>
          <a:graphicData uri="http://schemas.openxmlformats.org/presentationml/2006/ole">
            <mc:AlternateContent xmlns:mc="http://schemas.openxmlformats.org/markup-compatibility/2006">
              <mc:Choice xmlns:v="urn:schemas-microsoft-com:vml" Requires="v">
                <p:oleObj spid="_x0000_s2891" name="Equation" r:id="rId15" imgW="2717640" imgH="203040" progId="Equation.3">
                  <p:embed/>
                </p:oleObj>
              </mc:Choice>
              <mc:Fallback>
                <p:oleObj name="Equation" r:id="rId15" imgW="2717640" imgH="203040" progId="Equation.3">
                  <p:embed/>
                  <p:pic>
                    <p:nvPicPr>
                      <p:cNvPr id="0" name="Object 18"/>
                      <p:cNvPicPr>
                        <a:picLocks noChangeAspect="1" noChangeArrowheads="1"/>
                      </p:cNvPicPr>
                      <p:nvPr/>
                    </p:nvPicPr>
                    <p:blipFill>
                      <a:blip r:embed="rId16"/>
                      <a:srcRect/>
                      <a:stretch>
                        <a:fillRect/>
                      </a:stretch>
                    </p:blipFill>
                    <p:spPr bwMode="auto">
                      <a:xfrm>
                        <a:off x="6370701" y="4333124"/>
                        <a:ext cx="4534028" cy="314759"/>
                      </a:xfrm>
                      <a:prstGeom prst="rect">
                        <a:avLst/>
                      </a:prstGeom>
                      <a:noFill/>
                    </p:spPr>
                  </p:pic>
                </p:oleObj>
              </mc:Fallback>
            </mc:AlternateContent>
          </a:graphicData>
        </a:graphic>
      </p:graphicFrame>
      <p:sp>
        <p:nvSpPr>
          <p:cNvPr id="21" name="Rectangle 21"/>
          <p:cNvSpPr>
            <a:spLocks noChangeArrowheads="1"/>
          </p:cNvSpPr>
          <p:nvPr/>
        </p:nvSpPr>
        <p:spPr bwMode="auto">
          <a:xfrm>
            <a:off x="5451689" y="5435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2506005188"/>
              </p:ext>
            </p:extLst>
          </p:nvPr>
        </p:nvGraphicFramePr>
        <p:xfrm>
          <a:off x="3560374" y="5003183"/>
          <a:ext cx="8387115" cy="392805"/>
        </p:xfrm>
        <a:graphic>
          <a:graphicData uri="http://schemas.openxmlformats.org/presentationml/2006/ole">
            <mc:AlternateContent xmlns:mc="http://schemas.openxmlformats.org/markup-compatibility/2006">
              <mc:Choice xmlns:v="urn:schemas-microsoft-com:vml" Requires="v">
                <p:oleObj spid="_x0000_s2892" name="Equation" r:id="rId17" imgW="5460840" imgH="241200" progId="Equation.3">
                  <p:embed/>
                </p:oleObj>
              </mc:Choice>
              <mc:Fallback>
                <p:oleObj name="Equation" r:id="rId17" imgW="5460840" imgH="241200" progId="Equation.3">
                  <p:embed/>
                  <p:pic>
                    <p:nvPicPr>
                      <p:cNvPr id="0" name="Object 20"/>
                      <p:cNvPicPr>
                        <a:picLocks noChangeAspect="1" noChangeArrowheads="1"/>
                      </p:cNvPicPr>
                      <p:nvPr/>
                    </p:nvPicPr>
                    <p:blipFill>
                      <a:blip r:embed="rId18"/>
                      <a:srcRect/>
                      <a:stretch>
                        <a:fillRect/>
                      </a:stretch>
                    </p:blipFill>
                    <p:spPr bwMode="auto">
                      <a:xfrm>
                        <a:off x="3560374" y="5003183"/>
                        <a:ext cx="8387115" cy="392805"/>
                      </a:xfrm>
                      <a:prstGeom prst="rect">
                        <a:avLst/>
                      </a:prstGeom>
                      <a:solidFill>
                        <a:srgbClr val="FFFFFF"/>
                      </a:solidFill>
                    </p:spPr>
                  </p:pic>
                </p:oleObj>
              </mc:Fallback>
            </mc:AlternateContent>
          </a:graphicData>
        </a:graphic>
      </p:graphicFrame>
      <p:sp>
        <p:nvSpPr>
          <p:cNvPr id="27" name="Rectangle 27"/>
          <p:cNvSpPr>
            <a:spLocks noChangeArrowheads="1"/>
          </p:cNvSpPr>
          <p:nvPr/>
        </p:nvSpPr>
        <p:spPr bwMode="auto">
          <a:xfrm>
            <a:off x="1405720" y="352169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98"/>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148503492"/>
              </p:ext>
            </p:extLst>
          </p:nvPr>
        </p:nvGraphicFramePr>
        <p:xfrm>
          <a:off x="19252" y="5034928"/>
          <a:ext cx="3077987" cy="350920"/>
        </p:xfrm>
        <a:graphic>
          <a:graphicData uri="http://schemas.openxmlformats.org/presentationml/2006/ole">
            <mc:AlternateContent xmlns:mc="http://schemas.openxmlformats.org/markup-compatibility/2006">
              <mc:Choice xmlns:v="urn:schemas-microsoft-com:vml" Requires="v">
                <p:oleObj spid="_x0000_s2893" name="Equation" r:id="rId19" imgW="1460160" imgH="203040" progId="Equation.3">
                  <p:embed/>
                </p:oleObj>
              </mc:Choice>
              <mc:Fallback>
                <p:oleObj name="Equation" r:id="rId19" imgW="1460160" imgH="203040" progId="Equation.3">
                  <p:embed/>
                  <p:pic>
                    <p:nvPicPr>
                      <p:cNvPr id="0" name="Object 97"/>
                      <p:cNvPicPr>
                        <a:picLocks noChangeAspect="1" noChangeArrowheads="1"/>
                      </p:cNvPicPr>
                      <p:nvPr/>
                    </p:nvPicPr>
                    <p:blipFill>
                      <a:blip r:embed="rId20"/>
                      <a:srcRect/>
                      <a:stretch>
                        <a:fillRect/>
                      </a:stretch>
                    </p:blipFill>
                    <p:spPr bwMode="auto">
                      <a:xfrm>
                        <a:off x="19252" y="5034928"/>
                        <a:ext cx="3077987" cy="350920"/>
                      </a:xfrm>
                      <a:prstGeom prst="rect">
                        <a:avLst/>
                      </a:prstGeom>
                      <a:solidFill>
                        <a:srgbClr val="FFFFFF"/>
                      </a:solidFill>
                    </p:spPr>
                  </p:pic>
                </p:oleObj>
              </mc:Fallback>
            </mc:AlternateContent>
          </a:graphicData>
        </a:graphic>
      </p:graphicFrame>
      <p:pic>
        <p:nvPicPr>
          <p:cNvPr id="23" name="Picture 22"/>
          <p:cNvPicPr>
            <a:picLocks noChangeAspect="1"/>
          </p:cNvPicPr>
          <p:nvPr/>
        </p:nvPicPr>
        <p:blipFill rotWithShape="1">
          <a:blip r:embed="rId21">
            <a:extLst>
              <a:ext uri="{28A0092B-C50C-407E-A947-70E740481C1C}">
                <a14:useLocalDpi xmlns:a14="http://schemas.microsoft.com/office/drawing/2010/main" val="0"/>
              </a:ext>
            </a:extLst>
          </a:blip>
          <a:srcRect l="40342" t="24561" r="24290" b="67860"/>
          <a:stretch/>
        </p:blipFill>
        <p:spPr>
          <a:xfrm>
            <a:off x="2735112" y="760690"/>
            <a:ext cx="6148759" cy="741146"/>
          </a:xfrm>
          <a:prstGeom prst="rect">
            <a:avLst/>
          </a:prstGeom>
        </p:spPr>
      </p:pic>
    </p:spTree>
    <p:extLst>
      <p:ext uri="{BB962C8B-B14F-4D97-AF65-F5344CB8AC3E}">
        <p14:creationId xmlns:p14="http://schemas.microsoft.com/office/powerpoint/2010/main" val="3906129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475913" y="2194559"/>
            <a:ext cx="138625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nvGraphicFramePr>
        <p:xfrm>
          <a:off x="1643165" y="2881094"/>
          <a:ext cx="4600058" cy="674346"/>
        </p:xfrm>
        <a:graphic>
          <a:graphicData uri="http://schemas.openxmlformats.org/presentationml/2006/ole">
            <mc:AlternateContent xmlns:mc="http://schemas.openxmlformats.org/markup-compatibility/2006">
              <mc:Choice xmlns:v="urn:schemas-microsoft-com:vml" Requires="v">
                <p:oleObj spid="_x0000_s6326" name="Equation" r:id="rId3" imgW="2793960" imgH="431640" progId="Equation.3">
                  <p:embed/>
                </p:oleObj>
              </mc:Choice>
              <mc:Fallback>
                <p:oleObj name="Equation" r:id="rId3" imgW="2793960" imgH="431640" progId="Equation.3">
                  <p:embed/>
                  <p:pic>
                    <p:nvPicPr>
                      <p:cNvPr id="0" name=""/>
                      <p:cNvPicPr>
                        <a:picLocks noChangeAspect="1" noChangeArrowheads="1"/>
                      </p:cNvPicPr>
                      <p:nvPr/>
                    </p:nvPicPr>
                    <p:blipFill>
                      <a:blip r:embed="rId4"/>
                      <a:srcRect/>
                      <a:stretch>
                        <a:fillRect/>
                      </a:stretch>
                    </p:blipFill>
                    <p:spPr bwMode="auto">
                      <a:xfrm>
                        <a:off x="1643165" y="2881094"/>
                        <a:ext cx="4600058" cy="674346"/>
                      </a:xfrm>
                      <a:prstGeom prst="rect">
                        <a:avLst/>
                      </a:prstGeom>
                      <a:noFill/>
                    </p:spPr>
                  </p:pic>
                </p:oleObj>
              </mc:Fallback>
            </mc:AlternateContent>
          </a:graphicData>
        </a:graphic>
      </p:graphicFrame>
      <p:graphicFrame>
        <p:nvGraphicFramePr>
          <p:cNvPr id="9" name="Object 8"/>
          <p:cNvGraphicFramePr>
            <a:graphicFrameLocks noChangeAspect="1"/>
          </p:cNvGraphicFramePr>
          <p:nvPr/>
        </p:nvGraphicFramePr>
        <p:xfrm>
          <a:off x="6823665" y="3017705"/>
          <a:ext cx="2771114" cy="474138"/>
        </p:xfrm>
        <a:graphic>
          <a:graphicData uri="http://schemas.openxmlformats.org/presentationml/2006/ole">
            <mc:AlternateContent xmlns:mc="http://schemas.openxmlformats.org/markup-compatibility/2006">
              <mc:Choice xmlns:v="urn:schemas-microsoft-com:vml" Requires="v">
                <p:oleObj spid="_x0000_s6327" name="Equation" r:id="rId5" imgW="1346040" imgH="241200" progId="Equation.3">
                  <p:embed/>
                </p:oleObj>
              </mc:Choice>
              <mc:Fallback>
                <p:oleObj name="Equation" r:id="rId5" imgW="1346040" imgH="241200" progId="Equation.3">
                  <p:embed/>
                  <p:pic>
                    <p:nvPicPr>
                      <p:cNvPr id="0" name=""/>
                      <p:cNvPicPr>
                        <a:picLocks noChangeAspect="1" noChangeArrowheads="1"/>
                      </p:cNvPicPr>
                      <p:nvPr/>
                    </p:nvPicPr>
                    <p:blipFill>
                      <a:blip r:embed="rId6"/>
                      <a:srcRect/>
                      <a:stretch>
                        <a:fillRect/>
                      </a:stretch>
                    </p:blipFill>
                    <p:spPr bwMode="auto">
                      <a:xfrm>
                        <a:off x="6823665" y="3017705"/>
                        <a:ext cx="2771114" cy="474138"/>
                      </a:xfrm>
                      <a:prstGeom prst="rect">
                        <a:avLst/>
                      </a:prstGeom>
                      <a:noFill/>
                    </p:spPr>
                  </p:pic>
                </p:oleObj>
              </mc:Fallback>
            </mc:AlternateContent>
          </a:graphicData>
        </a:graphic>
      </p:graphicFrame>
      <p:sp>
        <p:nvSpPr>
          <p:cNvPr id="10" name="Rectangle 9"/>
          <p:cNvSpPr/>
          <p:nvPr/>
        </p:nvSpPr>
        <p:spPr>
          <a:xfrm>
            <a:off x="367899" y="4198250"/>
            <a:ext cx="2839534" cy="369332"/>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In  case when  C, C'=0</a:t>
            </a:r>
            <a:endParaRPr lang="en-US" dirty="0"/>
          </a:p>
        </p:txBody>
      </p:sp>
      <p:graphicFrame>
        <p:nvGraphicFramePr>
          <p:cNvPr id="12" name="Object 11"/>
          <p:cNvGraphicFramePr>
            <a:graphicFrameLocks noChangeAspect="1"/>
          </p:cNvGraphicFramePr>
          <p:nvPr/>
        </p:nvGraphicFramePr>
        <p:xfrm>
          <a:off x="2743621" y="4069063"/>
          <a:ext cx="9448379" cy="679918"/>
        </p:xfrm>
        <a:graphic>
          <a:graphicData uri="http://schemas.openxmlformats.org/presentationml/2006/ole">
            <mc:AlternateContent xmlns:mc="http://schemas.openxmlformats.org/markup-compatibility/2006">
              <mc:Choice xmlns:v="urn:schemas-microsoft-com:vml" Requires="v">
                <p:oleObj spid="_x0000_s6328" name="Equation" r:id="rId7" imgW="5574960" imgH="431640" progId="Equation.3">
                  <p:embed/>
                </p:oleObj>
              </mc:Choice>
              <mc:Fallback>
                <p:oleObj name="Equation" r:id="rId7" imgW="5574960" imgH="431640" progId="Equation.3">
                  <p:embed/>
                  <p:pic>
                    <p:nvPicPr>
                      <p:cNvPr id="0" name=""/>
                      <p:cNvPicPr>
                        <a:picLocks noChangeAspect="1" noChangeArrowheads="1"/>
                      </p:cNvPicPr>
                      <p:nvPr/>
                    </p:nvPicPr>
                    <p:blipFill>
                      <a:blip r:embed="rId8"/>
                      <a:srcRect/>
                      <a:stretch>
                        <a:fillRect/>
                      </a:stretch>
                    </p:blipFill>
                    <p:spPr bwMode="auto">
                      <a:xfrm>
                        <a:off x="2743621" y="4069063"/>
                        <a:ext cx="9448379" cy="679918"/>
                      </a:xfrm>
                      <a:prstGeom prst="rect">
                        <a:avLst/>
                      </a:prstGeom>
                      <a:noFill/>
                    </p:spPr>
                  </p:pic>
                </p:oleObj>
              </mc:Fallback>
            </mc:AlternateContent>
          </a:graphicData>
        </a:graphic>
      </p:graphicFrame>
      <p:sp>
        <p:nvSpPr>
          <p:cNvPr id="13" name="Rectangle 10"/>
          <p:cNvSpPr>
            <a:spLocks noChangeArrowheads="1"/>
          </p:cNvSpPr>
          <p:nvPr/>
        </p:nvSpPr>
        <p:spPr bwMode="auto">
          <a:xfrm>
            <a:off x="4777037" y="46880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itle 1"/>
          <p:cNvSpPr>
            <a:spLocks noGrp="1"/>
          </p:cNvSpPr>
          <p:nvPr>
            <p:ph type="title"/>
          </p:nvPr>
        </p:nvSpPr>
        <p:spPr>
          <a:xfrm>
            <a:off x="838200" y="365125"/>
            <a:ext cx="10515600" cy="1325563"/>
          </a:xfrm>
        </p:spPr>
        <p:txBody>
          <a:bodyPr/>
          <a:lstStyle/>
          <a:p>
            <a:pPr algn="ctr"/>
            <a:r>
              <a:rPr lang="en-US" dirty="0">
                <a:solidFill>
                  <a:schemeClr val="accent5"/>
                </a:solidFill>
                <a:latin typeface="Arial" panose="020B0604020202020204" pitchFamily="34" charset="0"/>
                <a:cs typeface="Arial" panose="020B0604020202020204" pitchFamily="34" charset="0"/>
              </a:rPr>
              <a:t>Analytical analyses</a:t>
            </a:r>
          </a:p>
        </p:txBody>
      </p:sp>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41368" t="30035" r="20105" b="59439"/>
          <a:stretch/>
        </p:blipFill>
        <p:spPr>
          <a:xfrm>
            <a:off x="1901752" y="1508751"/>
            <a:ext cx="7139632" cy="1097280"/>
          </a:xfrm>
          <a:prstGeom prst="rect">
            <a:avLst/>
          </a:prstGeom>
        </p:spPr>
      </p:pic>
    </p:spTree>
    <p:extLst>
      <p:ext uri="{BB962C8B-B14F-4D97-AF65-F5344CB8AC3E}">
        <p14:creationId xmlns:p14="http://schemas.microsoft.com/office/powerpoint/2010/main" val="2564811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846" y="89835"/>
            <a:ext cx="8596668" cy="660936"/>
          </a:xfrm>
        </p:spPr>
        <p:txBody>
          <a:bodyPr>
            <a:normAutofit/>
          </a:bodyPr>
          <a:lstStyle/>
          <a:p>
            <a:pPr algn="ctr"/>
            <a:r>
              <a:rPr lang="en-US" sz="2400" dirty="0">
                <a:latin typeface="Sylfaen" panose="010A0502050306030303" pitchFamily="18" charset="0"/>
              </a:rPr>
              <a:t>Constant </a:t>
            </a:r>
            <a:r>
              <a:rPr lang="en-US" sz="2400" dirty="0" err="1">
                <a:latin typeface="Sylfaen" panose="010A0502050306030303" pitchFamily="18" charset="0"/>
              </a:rPr>
              <a:t>Homogenious</a:t>
            </a:r>
            <a:r>
              <a:rPr lang="en-US" sz="2400" dirty="0">
                <a:latin typeface="Sylfaen" panose="010A0502050306030303" pitchFamily="18" charset="0"/>
              </a:rPr>
              <a:t> wind </a:t>
            </a:r>
          </a:p>
        </p:txBody>
      </p:sp>
      <p:pic>
        <p:nvPicPr>
          <p:cNvPr id="4" name="Picture 3"/>
          <p:cNvPicPr>
            <a:picLocks noChangeAspect="1"/>
          </p:cNvPicPr>
          <p:nvPr/>
        </p:nvPicPr>
        <p:blipFill>
          <a:blip r:embed="rId2"/>
          <a:stretch>
            <a:fillRect/>
          </a:stretch>
        </p:blipFill>
        <p:spPr>
          <a:xfrm>
            <a:off x="2793600" y="857248"/>
            <a:ext cx="5840262" cy="5918252"/>
          </a:xfrm>
          <a:prstGeom prst="rect">
            <a:avLst/>
          </a:prstGeom>
        </p:spPr>
      </p:pic>
    </p:spTree>
    <p:extLst>
      <p:ext uri="{BB962C8B-B14F-4D97-AF65-F5344CB8AC3E}">
        <p14:creationId xmlns:p14="http://schemas.microsoft.com/office/powerpoint/2010/main" val="637357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846" y="89835"/>
            <a:ext cx="8596668" cy="660400"/>
          </a:xfrm>
        </p:spPr>
        <p:txBody>
          <a:bodyPr>
            <a:normAutofit/>
          </a:bodyPr>
          <a:lstStyle/>
          <a:p>
            <a:pPr algn="ctr"/>
            <a:r>
              <a:rPr lang="en-US" sz="2400" dirty="0">
                <a:latin typeface="Sylfaen" panose="010A0502050306030303" pitchFamily="18" charset="0"/>
              </a:rPr>
              <a:t>Results for The case of </a:t>
            </a:r>
            <a:r>
              <a:rPr lang="en-US" sz="2400" dirty="0" err="1">
                <a:latin typeface="Sylfaen" panose="010A0502050306030303" pitchFamily="18" charset="0"/>
              </a:rPr>
              <a:t>Contant-Homogenious</a:t>
            </a:r>
            <a:r>
              <a:rPr lang="en-US" sz="2400" dirty="0">
                <a:latin typeface="Sylfaen" panose="010A0502050306030303" pitchFamily="18" charset="0"/>
              </a:rPr>
              <a:t> Wind</a:t>
            </a:r>
          </a:p>
        </p:txBody>
      </p:sp>
      <p:pic>
        <p:nvPicPr>
          <p:cNvPr id="3" name="Picture 2"/>
          <p:cNvPicPr>
            <a:picLocks noChangeAspect="1"/>
          </p:cNvPicPr>
          <p:nvPr/>
        </p:nvPicPr>
        <p:blipFill>
          <a:blip r:embed="rId2"/>
          <a:stretch>
            <a:fillRect/>
          </a:stretch>
        </p:blipFill>
        <p:spPr>
          <a:xfrm>
            <a:off x="2685885" y="750235"/>
            <a:ext cx="5207287" cy="6049315"/>
          </a:xfrm>
          <a:prstGeom prst="rect">
            <a:avLst/>
          </a:prstGeom>
        </p:spPr>
      </p:pic>
    </p:spTree>
    <p:extLst>
      <p:ext uri="{BB962C8B-B14F-4D97-AF65-F5344CB8AC3E}">
        <p14:creationId xmlns:p14="http://schemas.microsoft.com/office/powerpoint/2010/main" val="2796650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8821" y="988326"/>
            <a:ext cx="6380468" cy="5760895"/>
          </a:xfrm>
          <a:prstGeom prst="rect">
            <a:avLst/>
          </a:prstGeom>
        </p:spPr>
      </p:pic>
      <p:sp>
        <p:nvSpPr>
          <p:cNvPr id="5" name="Title 1"/>
          <p:cNvSpPr>
            <a:spLocks noGrp="1"/>
          </p:cNvSpPr>
          <p:nvPr>
            <p:ph type="title"/>
          </p:nvPr>
        </p:nvSpPr>
        <p:spPr>
          <a:xfrm>
            <a:off x="905577" y="-68012"/>
            <a:ext cx="10515600" cy="623201"/>
          </a:xfrm>
        </p:spPr>
        <p:txBody>
          <a:bodyPr>
            <a:normAutofit/>
          </a:bodyPr>
          <a:lstStyle/>
          <a:p>
            <a:pPr algn="ctr"/>
            <a:r>
              <a:rPr lang="en-US" sz="2400" dirty="0">
                <a:latin typeface="Sylfaen" panose="010A0502050306030303" pitchFamily="18" charset="0"/>
              </a:rPr>
              <a:t>Results for The case of </a:t>
            </a:r>
            <a:r>
              <a:rPr lang="en-US" sz="2400" dirty="0" err="1">
                <a:latin typeface="Sylfaen" panose="010A0502050306030303" pitchFamily="18" charset="0"/>
              </a:rPr>
              <a:t>Contant-Homogenious</a:t>
            </a:r>
            <a:r>
              <a:rPr lang="en-US" sz="2400" dirty="0">
                <a:latin typeface="Sylfaen" panose="010A0502050306030303" pitchFamily="18" charset="0"/>
              </a:rPr>
              <a:t> Wind</a:t>
            </a:r>
          </a:p>
        </p:txBody>
      </p:sp>
    </p:spTree>
    <p:extLst>
      <p:ext uri="{BB962C8B-B14F-4D97-AF65-F5344CB8AC3E}">
        <p14:creationId xmlns:p14="http://schemas.microsoft.com/office/powerpoint/2010/main" val="2025692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846" y="89835"/>
            <a:ext cx="8596668" cy="795689"/>
          </a:xfrm>
        </p:spPr>
        <p:txBody>
          <a:bodyPr>
            <a:normAutofit/>
          </a:bodyPr>
          <a:lstStyle/>
          <a:p>
            <a:pPr algn="ctr"/>
            <a:r>
              <a:rPr lang="en-US" sz="2400" dirty="0">
                <a:latin typeface="Sylfaen" panose="010A0502050306030303" pitchFamily="18" charset="0"/>
              </a:rPr>
              <a:t>Results for the case of Atmospheric Gravity Waves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8184" t="12071" r="31790" b="6245"/>
          <a:stretch/>
        </p:blipFill>
        <p:spPr>
          <a:xfrm>
            <a:off x="3234088" y="1049154"/>
            <a:ext cx="4880009" cy="5601904"/>
          </a:xfrm>
          <a:prstGeom prst="rect">
            <a:avLst/>
          </a:prstGeom>
        </p:spPr>
      </p:pic>
    </p:spTree>
    <p:extLst>
      <p:ext uri="{BB962C8B-B14F-4D97-AF65-F5344CB8AC3E}">
        <p14:creationId xmlns:p14="http://schemas.microsoft.com/office/powerpoint/2010/main" val="275007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9053" t="11509" r="34236" b="6246"/>
          <a:stretch/>
        </p:blipFill>
        <p:spPr>
          <a:xfrm>
            <a:off x="3465095" y="1217596"/>
            <a:ext cx="4475748" cy="5640404"/>
          </a:xfrm>
          <a:prstGeom prst="rect">
            <a:avLst/>
          </a:prstGeom>
        </p:spPr>
      </p:pic>
      <p:sp>
        <p:nvSpPr>
          <p:cNvPr id="4" name="Title 1"/>
          <p:cNvSpPr txBox="1">
            <a:spLocks/>
          </p:cNvSpPr>
          <p:nvPr/>
        </p:nvSpPr>
        <p:spPr>
          <a:xfrm>
            <a:off x="1158597" y="232217"/>
            <a:ext cx="8596668" cy="7956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latin typeface="Sylfaen" panose="010A0502050306030303" pitchFamily="18" charset="0"/>
              </a:rPr>
              <a:t>Results for the case of Atmospheric Gravity Waves</a:t>
            </a:r>
            <a:endParaRPr lang="en-US" sz="2400" dirty="0">
              <a:latin typeface="Sylfaen" panose="010A0502050306030303" pitchFamily="18" charset="0"/>
            </a:endParaRPr>
          </a:p>
        </p:txBody>
      </p:sp>
    </p:spTree>
    <p:extLst>
      <p:ext uri="{BB962C8B-B14F-4D97-AF65-F5344CB8AC3E}">
        <p14:creationId xmlns:p14="http://schemas.microsoft.com/office/powerpoint/2010/main" val="2838635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Sylfaen" panose="010A0502050306030303" pitchFamily="18" charset="0"/>
              </a:rPr>
              <a:t>Summary</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latin typeface="Sylfaen" panose="010A0502050306030303" pitchFamily="18" charset="0"/>
              </a:rPr>
              <a:t>Background, results obtained in collaboration with group of RUB</a:t>
            </a:r>
          </a:p>
          <a:p>
            <a:pPr>
              <a:buFont typeface="Wingdings" panose="05000000000000000000" pitchFamily="2" charset="2"/>
              <a:buChar char="§"/>
            </a:pPr>
            <a:r>
              <a:rPr lang="en-US" dirty="0">
                <a:latin typeface="Sylfaen" panose="010A0502050306030303" pitchFamily="18" charset="0"/>
              </a:rPr>
              <a:t>Present state-New theory of </a:t>
            </a:r>
            <a:r>
              <a:rPr lang="en-US" dirty="0" err="1">
                <a:latin typeface="Sylfaen" panose="010A0502050306030303" pitchFamily="18" charset="0"/>
              </a:rPr>
              <a:t>Es</a:t>
            </a:r>
            <a:r>
              <a:rPr lang="en-US" dirty="0">
                <a:latin typeface="Sylfaen" panose="010A0502050306030303" pitchFamily="18" charset="0"/>
              </a:rPr>
              <a:t> layer formation</a:t>
            </a:r>
          </a:p>
          <a:p>
            <a:pPr>
              <a:buFont typeface="Wingdings" panose="05000000000000000000" pitchFamily="2" charset="2"/>
              <a:buChar char="§"/>
            </a:pPr>
            <a:r>
              <a:rPr lang="en-US" dirty="0">
                <a:latin typeface="Sylfaen" panose="010A0502050306030303" pitchFamily="18" charset="0"/>
              </a:rPr>
              <a:t>Present state-International Double Degree Master Program In Atmosphere and Near Space Sciences</a:t>
            </a:r>
          </a:p>
          <a:p>
            <a:pPr>
              <a:buFont typeface="Wingdings" panose="05000000000000000000" pitchFamily="2" charset="2"/>
              <a:buChar char="§"/>
            </a:pPr>
            <a:r>
              <a:rPr lang="en-US" dirty="0">
                <a:latin typeface="Sylfaen" panose="010A0502050306030303" pitchFamily="18" charset="0"/>
              </a:rPr>
              <a:t>Areas of possible collaboration</a:t>
            </a:r>
            <a:r>
              <a:rPr lang="ka-GE" dirty="0">
                <a:latin typeface="Sylfaen" panose="010A0502050306030303" pitchFamily="18" charset="0"/>
              </a:rPr>
              <a:t>-</a:t>
            </a:r>
            <a:r>
              <a:rPr lang="en-US" dirty="0">
                <a:latin typeface="Sylfaen" panose="010A0502050306030303" pitchFamily="18" charset="0"/>
              </a:rPr>
              <a:t>HZDR, ISU, FZJ, RWTH</a:t>
            </a:r>
          </a:p>
        </p:txBody>
      </p:sp>
    </p:spTree>
    <p:extLst>
      <p:ext uri="{BB962C8B-B14F-4D97-AF65-F5344CB8AC3E}">
        <p14:creationId xmlns:p14="http://schemas.microsoft.com/office/powerpoint/2010/main" val="4145720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869" t="12359" r="33210" b="5899"/>
          <a:stretch/>
        </p:blipFill>
        <p:spPr>
          <a:xfrm>
            <a:off x="3416969" y="1174281"/>
            <a:ext cx="4745256" cy="5601905"/>
          </a:xfrm>
          <a:prstGeom prst="rect">
            <a:avLst/>
          </a:prstGeom>
        </p:spPr>
      </p:pic>
      <p:sp>
        <p:nvSpPr>
          <p:cNvPr id="5" name="Title 1"/>
          <p:cNvSpPr>
            <a:spLocks noGrp="1"/>
          </p:cNvSpPr>
          <p:nvPr>
            <p:ph type="title"/>
          </p:nvPr>
        </p:nvSpPr>
        <p:spPr>
          <a:xfrm>
            <a:off x="1100846" y="89835"/>
            <a:ext cx="8596668" cy="795689"/>
          </a:xfrm>
        </p:spPr>
        <p:txBody>
          <a:bodyPr>
            <a:normAutofit/>
          </a:bodyPr>
          <a:lstStyle/>
          <a:p>
            <a:pPr algn="ctr"/>
            <a:r>
              <a:rPr lang="en-US" sz="2400" dirty="0">
                <a:latin typeface="Sylfaen" panose="010A0502050306030303" pitchFamily="18" charset="0"/>
              </a:rPr>
              <a:t>Results for the case of Atmospheric Gravity Waves</a:t>
            </a:r>
          </a:p>
        </p:txBody>
      </p:sp>
    </p:spTree>
    <p:extLst>
      <p:ext uri="{BB962C8B-B14F-4D97-AF65-F5344CB8AC3E}">
        <p14:creationId xmlns:p14="http://schemas.microsoft.com/office/powerpoint/2010/main" val="2326288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846" y="89835"/>
            <a:ext cx="8596668" cy="882317"/>
          </a:xfrm>
        </p:spPr>
        <p:txBody>
          <a:bodyPr>
            <a:normAutofit/>
          </a:bodyPr>
          <a:lstStyle/>
          <a:p>
            <a:pPr algn="ctr"/>
            <a:r>
              <a:rPr lang="en-US" sz="2400" dirty="0">
                <a:latin typeface="Sylfaen" panose="010A0502050306030303" pitchFamily="18" charset="0"/>
              </a:rPr>
              <a:t>Results for the case of the Horizontal Wind Model</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6052" t="11790" r="30685" b="6386"/>
          <a:stretch/>
        </p:blipFill>
        <p:spPr>
          <a:xfrm>
            <a:off x="3195588" y="1246471"/>
            <a:ext cx="5274644" cy="5611529"/>
          </a:xfrm>
          <a:prstGeom prst="rect">
            <a:avLst/>
          </a:prstGeom>
        </p:spPr>
      </p:pic>
    </p:spTree>
    <p:extLst>
      <p:ext uri="{BB962C8B-B14F-4D97-AF65-F5344CB8AC3E}">
        <p14:creationId xmlns:p14="http://schemas.microsoft.com/office/powerpoint/2010/main" val="2582821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7814"/>
          </a:xfrm>
        </p:spPr>
        <p:txBody>
          <a:bodyPr>
            <a:normAutofit fontScale="90000"/>
          </a:bodyPr>
          <a:lstStyle/>
          <a:p>
            <a:pPr algn="ctr"/>
            <a:r>
              <a:rPr lang="en-US" sz="4000" dirty="0">
                <a:latin typeface="Sylfaen" panose="010A0502050306030303" pitchFamily="18" charset="0"/>
              </a:rPr>
              <a:t>International Double Degree Master Program In Atmosphere and Near Space Sciences</a:t>
            </a:r>
            <a:br>
              <a:rPr lang="en-US" dirty="0">
                <a:latin typeface="Sylfaen" panose="010A0502050306030303" pitchFamily="18" charset="0"/>
              </a:rPr>
            </a:b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158" y="1115229"/>
            <a:ext cx="2952186" cy="280219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648" y="1151285"/>
            <a:ext cx="3034094" cy="287994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5459" y="1115229"/>
            <a:ext cx="3107447" cy="294956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58" y="4064797"/>
            <a:ext cx="2821886" cy="267851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8834" y="4111727"/>
            <a:ext cx="2970907" cy="2819965"/>
          </a:xfrm>
          <a:prstGeom prst="rect">
            <a:avLst/>
          </a:prstGeom>
        </p:spPr>
      </p:pic>
      <p:sp>
        <p:nvSpPr>
          <p:cNvPr id="11" name="Title 1"/>
          <p:cNvSpPr txBox="1">
            <a:spLocks/>
          </p:cNvSpPr>
          <p:nvPr/>
        </p:nvSpPr>
        <p:spPr>
          <a:xfrm>
            <a:off x="7108721" y="4425348"/>
            <a:ext cx="3765756" cy="21622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Sylfaen" panose="010A0502050306030303" pitchFamily="18" charset="0"/>
              </a:rPr>
              <a:t>Recently Enrolled four (three International and one Georgian) students</a:t>
            </a:r>
            <a:endParaRPr lang="en-US" sz="3600" dirty="0"/>
          </a:p>
        </p:txBody>
      </p:sp>
    </p:spTree>
    <p:extLst>
      <p:ext uri="{BB962C8B-B14F-4D97-AF65-F5344CB8AC3E}">
        <p14:creationId xmlns:p14="http://schemas.microsoft.com/office/powerpoint/2010/main" val="565488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dirty="0">
                <a:latin typeface="Sylfaen" panose="010A0502050306030303" pitchFamily="18" charset="0"/>
              </a:rPr>
              <a:t>Areas of Possible Collaboration</a:t>
            </a:r>
            <a:r>
              <a:rPr lang="ka-GE" sz="4000" dirty="0">
                <a:latin typeface="Sylfaen" panose="010A0502050306030303" pitchFamily="18" charset="0"/>
              </a:rPr>
              <a:t>-</a:t>
            </a:r>
            <a:r>
              <a:rPr lang="en-US" sz="4000" dirty="0">
                <a:latin typeface="Sylfaen" panose="010A0502050306030303" pitchFamily="18" charset="0"/>
              </a:rPr>
              <a:t>HZDR, ISU, FZJ, RWTH</a:t>
            </a:r>
            <a:br>
              <a:rPr lang="en-US" sz="4000" dirty="0">
                <a:latin typeface="Sylfaen" panose="010A0502050306030303" pitchFamily="18" charset="0"/>
              </a:rPr>
            </a:br>
            <a:endParaRPr lang="en-US" sz="4000" dirty="0">
              <a:latin typeface="Sylfaen" panose="010A0502050306030303" pitchFamily="18" charset="0"/>
            </a:endParaRPr>
          </a:p>
        </p:txBody>
      </p:sp>
      <p:sp>
        <p:nvSpPr>
          <p:cNvPr id="3" name="Content Placeholder 2"/>
          <p:cNvSpPr>
            <a:spLocks noGrp="1"/>
          </p:cNvSpPr>
          <p:nvPr>
            <p:ph idx="1"/>
          </p:nvPr>
        </p:nvSpPr>
        <p:spPr>
          <a:xfrm>
            <a:off x="749710" y="3152979"/>
            <a:ext cx="10515600" cy="2539897"/>
          </a:xfrm>
        </p:spPr>
        <p:txBody>
          <a:bodyPr/>
          <a:lstStyle/>
          <a:p>
            <a:pPr algn="ctr"/>
            <a:r>
              <a:rPr lang="en-US" dirty="0">
                <a:latin typeface="Sylfaen" panose="010A0502050306030303" pitchFamily="18" charset="0"/>
              </a:rPr>
              <a:t>Atmosphere and Climate</a:t>
            </a:r>
          </a:p>
          <a:p>
            <a:pPr algn="ctr"/>
            <a:r>
              <a:rPr lang="en-US" dirty="0">
                <a:latin typeface="Sylfaen" panose="010A0502050306030303" pitchFamily="18" charset="0"/>
              </a:rPr>
              <a:t>Fluid dynamics</a:t>
            </a:r>
          </a:p>
          <a:p>
            <a:pPr algn="ctr"/>
            <a:r>
              <a:rPr lang="en-US" dirty="0">
                <a:latin typeface="Sylfaen" panose="010A0502050306030303" pitchFamily="18" charset="0"/>
              </a:rPr>
              <a:t>Computing-numerical simulations, data analyses</a:t>
            </a:r>
            <a:endParaRPr lang="ka-GE" dirty="0">
              <a:latin typeface="Sylfaen" panose="010A0502050306030303" pitchFamily="18" charset="0"/>
            </a:endParaRPr>
          </a:p>
          <a:p>
            <a:pPr algn="ctr"/>
            <a:r>
              <a:rPr lang="en-US" dirty="0">
                <a:latin typeface="Sylfaen" panose="010A0502050306030303" pitchFamily="18" charset="0"/>
              </a:rPr>
              <a:t>AI (? </a:t>
            </a:r>
            <a:r>
              <a:rPr lang="en-US">
                <a:latin typeface="Sylfaen" panose="010A0502050306030303" pitchFamily="18" charset="0"/>
                <a:sym typeface="Wingdings" panose="05000000000000000000" pitchFamily="2" charset="2"/>
              </a:rPr>
              <a:t> </a:t>
            </a:r>
            <a:r>
              <a:rPr lang="en-US">
                <a:latin typeface="Sylfaen" panose="010A0502050306030303" pitchFamily="18" charset="0"/>
              </a:rPr>
              <a:t>)</a:t>
            </a:r>
            <a:endParaRPr lang="ka-GE" dirty="0">
              <a:latin typeface="Sylfaen" panose="010A0502050306030303" pitchFamily="18" charset="0"/>
            </a:endParaRPr>
          </a:p>
          <a:p>
            <a:pPr marL="0" indent="0" algn="ctr">
              <a:buNone/>
            </a:pPr>
            <a:endParaRPr lang="ka-GE" dirty="0">
              <a:latin typeface="Sylfaen" panose="010A0502050306030303" pitchFamily="18" charset="0"/>
            </a:endParaRPr>
          </a:p>
          <a:p>
            <a:pPr marL="0" indent="0" algn="ctr">
              <a:buNone/>
            </a:pPr>
            <a:endParaRPr lang="en-US" dirty="0">
              <a:latin typeface="Sylfaen" panose="010A0502050306030303" pitchFamily="18" charset="0"/>
            </a:endParaRPr>
          </a:p>
          <a:p>
            <a:pPr marL="0" indent="0">
              <a:buNone/>
            </a:pPr>
            <a:endParaRPr lang="en-US" dirty="0"/>
          </a:p>
        </p:txBody>
      </p:sp>
    </p:spTree>
    <p:extLst>
      <p:ext uri="{BB962C8B-B14F-4D97-AF65-F5344CB8AC3E}">
        <p14:creationId xmlns:p14="http://schemas.microsoft.com/office/powerpoint/2010/main" val="3386823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6"/>
          <p:cNvSpPr>
            <a:spLocks noGrp="1"/>
          </p:cNvSpPr>
          <p:nvPr>
            <p:ph type="title"/>
          </p:nvPr>
        </p:nvSpPr>
        <p:spPr>
          <a:xfrm>
            <a:off x="2362200" y="76200"/>
            <a:ext cx="6870700" cy="1143000"/>
          </a:xfrm>
        </p:spPr>
        <p:txBody>
          <a:bodyPr/>
          <a:lstStyle/>
          <a:p>
            <a:pPr algn="ctr"/>
            <a:r>
              <a:rPr lang="en-US" sz="4000" dirty="0">
                <a:solidFill>
                  <a:srgbClr val="000099"/>
                </a:solidFill>
                <a:latin typeface="Sylfaen" panose="010A0502050306030303" pitchFamily="18" charset="0"/>
              </a:rPr>
              <a:t>Governing equations</a:t>
            </a:r>
          </a:p>
        </p:txBody>
      </p:sp>
      <p:grpSp>
        <p:nvGrpSpPr>
          <p:cNvPr id="10243" name="Group 10"/>
          <p:cNvGrpSpPr>
            <a:grpSpLocks/>
          </p:cNvGrpSpPr>
          <p:nvPr/>
        </p:nvGrpSpPr>
        <p:grpSpPr bwMode="auto">
          <a:xfrm>
            <a:off x="4038601" y="1600200"/>
            <a:ext cx="4029075" cy="3810000"/>
            <a:chOff x="2514600" y="1828800"/>
            <a:chExt cx="4029075" cy="3810000"/>
          </a:xfrm>
        </p:grpSpPr>
        <p:pic>
          <p:nvPicPr>
            <p:cNvPr id="10250" name="Picture 9"/>
            <p:cNvPicPr>
              <a:picLocks noChangeAspect="1" noChangeArrowheads="1"/>
            </p:cNvPicPr>
            <p:nvPr/>
          </p:nvPicPr>
          <p:blipFill>
            <a:blip r:embed="rId2"/>
            <a:srcRect/>
            <a:stretch>
              <a:fillRect/>
            </a:stretch>
          </p:blipFill>
          <p:spPr bwMode="auto">
            <a:xfrm>
              <a:off x="2514600" y="1828800"/>
              <a:ext cx="4029075" cy="2409825"/>
            </a:xfrm>
            <a:prstGeom prst="rect">
              <a:avLst/>
            </a:prstGeom>
            <a:noFill/>
            <a:ln w="9525">
              <a:noFill/>
              <a:miter lim="800000"/>
              <a:headEnd/>
              <a:tailEnd/>
            </a:ln>
          </p:spPr>
        </p:pic>
        <p:pic>
          <p:nvPicPr>
            <p:cNvPr id="10251" name="Picture 10"/>
            <p:cNvPicPr>
              <a:picLocks noChangeAspect="1" noChangeArrowheads="1"/>
            </p:cNvPicPr>
            <p:nvPr/>
          </p:nvPicPr>
          <p:blipFill>
            <a:blip r:embed="rId3"/>
            <a:srcRect/>
            <a:stretch>
              <a:fillRect/>
            </a:stretch>
          </p:blipFill>
          <p:spPr bwMode="auto">
            <a:xfrm>
              <a:off x="3352800" y="4400550"/>
              <a:ext cx="2400300" cy="1238250"/>
            </a:xfrm>
            <a:prstGeom prst="rect">
              <a:avLst/>
            </a:prstGeom>
            <a:noFill/>
            <a:ln w="9525">
              <a:noFill/>
              <a:miter lim="800000"/>
              <a:headEnd/>
              <a:tailEnd/>
            </a:ln>
          </p:spPr>
        </p:pic>
      </p:grpSp>
      <p:grpSp>
        <p:nvGrpSpPr>
          <p:cNvPr id="10244" name="Group 15"/>
          <p:cNvGrpSpPr>
            <a:grpSpLocks/>
          </p:cNvGrpSpPr>
          <p:nvPr/>
        </p:nvGrpSpPr>
        <p:grpSpPr bwMode="auto">
          <a:xfrm>
            <a:off x="3276601" y="5622926"/>
            <a:ext cx="7267575" cy="1235075"/>
            <a:chOff x="1752600" y="5622925"/>
            <a:chExt cx="7267575" cy="1235075"/>
          </a:xfrm>
        </p:grpSpPr>
        <p:pic>
          <p:nvPicPr>
            <p:cNvPr id="10245" name="Picture 4" descr="C:\Users\User\Desktop\logo_web[1].gif"/>
            <p:cNvPicPr>
              <a:picLocks noChangeAspect="1" noChangeArrowheads="1"/>
            </p:cNvPicPr>
            <p:nvPr/>
          </p:nvPicPr>
          <p:blipFill>
            <a:blip r:embed="rId4"/>
            <a:srcRect/>
            <a:stretch>
              <a:fillRect/>
            </a:stretch>
          </p:blipFill>
          <p:spPr bwMode="auto">
            <a:xfrm>
              <a:off x="1752600" y="5943600"/>
              <a:ext cx="685800" cy="692729"/>
            </a:xfrm>
            <a:prstGeom prst="rect">
              <a:avLst/>
            </a:prstGeom>
            <a:noFill/>
            <a:ln w="9525">
              <a:noFill/>
              <a:miter lim="800000"/>
              <a:headEnd/>
              <a:tailEnd/>
            </a:ln>
          </p:spPr>
        </p:pic>
        <p:grpSp>
          <p:nvGrpSpPr>
            <p:cNvPr id="10246" name="Group 15"/>
            <p:cNvGrpSpPr>
              <a:grpSpLocks/>
            </p:cNvGrpSpPr>
            <p:nvPr/>
          </p:nvGrpSpPr>
          <p:grpSpPr bwMode="auto">
            <a:xfrm>
              <a:off x="3057881" y="5834062"/>
              <a:ext cx="2580919" cy="871538"/>
              <a:chOff x="771881" y="4267200"/>
              <a:chExt cx="2580919" cy="871538"/>
            </a:xfrm>
          </p:grpSpPr>
          <p:pic>
            <p:nvPicPr>
              <p:cNvPr id="10248" name="Picture 2" descr="New Picture"/>
              <p:cNvPicPr>
                <a:picLocks noChangeAspect="1" noChangeArrowheads="1"/>
              </p:cNvPicPr>
              <p:nvPr/>
            </p:nvPicPr>
            <p:blipFill>
              <a:blip r:embed="rId5"/>
              <a:srcRect/>
              <a:stretch>
                <a:fillRect/>
              </a:stretch>
            </p:blipFill>
            <p:spPr bwMode="auto">
              <a:xfrm>
                <a:off x="2438400" y="4267200"/>
                <a:ext cx="914400" cy="871538"/>
              </a:xfrm>
              <a:prstGeom prst="rect">
                <a:avLst/>
              </a:prstGeom>
              <a:noFill/>
              <a:ln w="9525">
                <a:noFill/>
                <a:miter lim="800000"/>
                <a:headEnd/>
                <a:tailEnd/>
              </a:ln>
            </p:spPr>
          </p:pic>
          <p:pic>
            <p:nvPicPr>
              <p:cNvPr id="10249" name="Picture 20" descr="logo">
                <a:hlinkClick r:id="rId6"/>
              </p:cNvPr>
              <p:cNvPicPr>
                <a:picLocks noChangeAspect="1" noChangeArrowheads="1"/>
              </p:cNvPicPr>
              <p:nvPr/>
            </p:nvPicPr>
            <p:blipFill>
              <a:blip r:embed="rId7"/>
              <a:srcRect/>
              <a:stretch>
                <a:fillRect/>
              </a:stretch>
            </p:blipFill>
            <p:spPr bwMode="auto">
              <a:xfrm>
                <a:off x="771881" y="4419600"/>
                <a:ext cx="1590319" cy="533400"/>
              </a:xfrm>
              <a:prstGeom prst="rect">
                <a:avLst/>
              </a:prstGeom>
              <a:noFill/>
              <a:ln w="9525">
                <a:noFill/>
                <a:miter lim="800000"/>
                <a:headEnd/>
                <a:tailEnd/>
              </a:ln>
            </p:spPr>
          </p:pic>
        </p:grpSp>
        <p:pic>
          <p:nvPicPr>
            <p:cNvPr id="10247" name="Picture 3"/>
            <p:cNvPicPr>
              <a:picLocks noChangeAspect="1" noChangeArrowheads="1"/>
            </p:cNvPicPr>
            <p:nvPr/>
          </p:nvPicPr>
          <p:blipFill>
            <a:blip r:embed="rId8"/>
            <a:srcRect/>
            <a:stretch>
              <a:fillRect/>
            </a:stretch>
          </p:blipFill>
          <p:spPr bwMode="auto">
            <a:xfrm>
              <a:off x="7162800" y="5622925"/>
              <a:ext cx="1857375" cy="1235075"/>
            </a:xfrm>
            <a:prstGeom prst="rect">
              <a:avLst/>
            </a:prstGeom>
            <a:solidFill>
              <a:srgbClr val="FFFFFF"/>
            </a:solidFill>
            <a:ln w="9525">
              <a:noFill/>
              <a:miter lim="800000"/>
              <a:headEnd/>
              <a:tailEnd/>
            </a:ln>
          </p:spPr>
        </p:pic>
      </p:grpSp>
    </p:spTree>
    <p:extLst>
      <p:ext uri="{BB962C8B-B14F-4D97-AF65-F5344CB8AC3E}">
        <p14:creationId xmlns:p14="http://schemas.microsoft.com/office/powerpoint/2010/main" val="255311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667000" y="76200"/>
            <a:ext cx="6870700" cy="1219200"/>
          </a:xfrm>
        </p:spPr>
        <p:txBody>
          <a:bodyPr/>
          <a:lstStyle/>
          <a:p>
            <a:pPr algn="ctr"/>
            <a:r>
              <a:rPr lang="en-US" dirty="0">
                <a:solidFill>
                  <a:srgbClr val="000099"/>
                </a:solidFill>
                <a:latin typeface="Sylfaen" panose="010A0502050306030303" pitchFamily="18" charset="0"/>
              </a:rPr>
              <a:t>Results</a:t>
            </a:r>
          </a:p>
        </p:txBody>
      </p:sp>
      <p:grpSp>
        <p:nvGrpSpPr>
          <p:cNvPr id="11267" name="Group 6"/>
          <p:cNvGrpSpPr>
            <a:grpSpLocks/>
          </p:cNvGrpSpPr>
          <p:nvPr/>
        </p:nvGrpSpPr>
        <p:grpSpPr bwMode="auto">
          <a:xfrm>
            <a:off x="4733926" y="1371601"/>
            <a:ext cx="2962275" cy="4333875"/>
            <a:chOff x="2905125" y="1600200"/>
            <a:chExt cx="2962275" cy="4333875"/>
          </a:xfrm>
        </p:grpSpPr>
        <p:grpSp>
          <p:nvGrpSpPr>
            <p:cNvPr id="11274" name="Group 7"/>
            <p:cNvGrpSpPr>
              <a:grpSpLocks/>
            </p:cNvGrpSpPr>
            <p:nvPr/>
          </p:nvGrpSpPr>
          <p:grpSpPr bwMode="auto">
            <a:xfrm>
              <a:off x="2905125" y="1600200"/>
              <a:ext cx="2962275" cy="3733800"/>
              <a:chOff x="2905125" y="1600200"/>
              <a:chExt cx="3333750" cy="4876800"/>
            </a:xfrm>
          </p:grpSpPr>
          <p:pic>
            <p:nvPicPr>
              <p:cNvPr id="11276" name="Picture 5"/>
              <p:cNvPicPr>
                <a:picLocks noChangeAspect="1" noChangeArrowheads="1"/>
              </p:cNvPicPr>
              <p:nvPr/>
            </p:nvPicPr>
            <p:blipFill>
              <a:blip r:embed="rId2"/>
              <a:srcRect/>
              <a:stretch>
                <a:fillRect/>
              </a:stretch>
            </p:blipFill>
            <p:spPr bwMode="auto">
              <a:xfrm>
                <a:off x="3568886" y="1600200"/>
                <a:ext cx="2013857" cy="2514600"/>
              </a:xfrm>
              <a:prstGeom prst="rect">
                <a:avLst/>
              </a:prstGeom>
              <a:noFill/>
              <a:ln w="9525">
                <a:noFill/>
                <a:miter lim="800000"/>
                <a:headEnd/>
                <a:tailEnd/>
              </a:ln>
            </p:spPr>
          </p:pic>
          <p:pic>
            <p:nvPicPr>
              <p:cNvPr id="11277" name="Picture 6"/>
              <p:cNvPicPr>
                <a:picLocks noChangeAspect="1" noChangeArrowheads="1"/>
              </p:cNvPicPr>
              <p:nvPr/>
            </p:nvPicPr>
            <p:blipFill>
              <a:blip r:embed="rId3"/>
              <a:srcRect/>
              <a:stretch>
                <a:fillRect/>
              </a:stretch>
            </p:blipFill>
            <p:spPr bwMode="auto">
              <a:xfrm>
                <a:off x="2905125" y="4314825"/>
                <a:ext cx="3333750" cy="2162175"/>
              </a:xfrm>
              <a:prstGeom prst="rect">
                <a:avLst/>
              </a:prstGeom>
              <a:noFill/>
              <a:ln w="9525">
                <a:noFill/>
                <a:miter lim="800000"/>
                <a:headEnd/>
                <a:tailEnd/>
              </a:ln>
            </p:spPr>
          </p:pic>
        </p:grpSp>
        <p:pic>
          <p:nvPicPr>
            <p:cNvPr id="11275" name="Picture 6"/>
            <p:cNvPicPr>
              <a:picLocks noChangeAspect="1" noChangeArrowheads="1"/>
            </p:cNvPicPr>
            <p:nvPr/>
          </p:nvPicPr>
          <p:blipFill>
            <a:blip r:embed="rId4"/>
            <a:srcRect/>
            <a:stretch>
              <a:fillRect/>
            </a:stretch>
          </p:blipFill>
          <p:spPr bwMode="auto">
            <a:xfrm>
              <a:off x="3657600" y="5638800"/>
              <a:ext cx="1143000" cy="295275"/>
            </a:xfrm>
            <a:prstGeom prst="rect">
              <a:avLst/>
            </a:prstGeom>
            <a:noFill/>
            <a:ln w="9525">
              <a:noFill/>
              <a:miter lim="800000"/>
              <a:headEnd/>
              <a:tailEnd/>
            </a:ln>
          </p:spPr>
        </p:pic>
      </p:grpSp>
      <p:grpSp>
        <p:nvGrpSpPr>
          <p:cNvPr id="11268" name="Group 18"/>
          <p:cNvGrpSpPr>
            <a:grpSpLocks/>
          </p:cNvGrpSpPr>
          <p:nvPr/>
        </p:nvGrpSpPr>
        <p:grpSpPr bwMode="auto">
          <a:xfrm>
            <a:off x="3276601" y="5622926"/>
            <a:ext cx="7267575" cy="1235075"/>
            <a:chOff x="1752600" y="5622925"/>
            <a:chExt cx="7267575" cy="1235075"/>
          </a:xfrm>
        </p:grpSpPr>
        <p:pic>
          <p:nvPicPr>
            <p:cNvPr id="11269" name="Picture 4" descr="C:\Users\User\Desktop\logo_web[1].gif"/>
            <p:cNvPicPr>
              <a:picLocks noChangeAspect="1" noChangeArrowheads="1"/>
            </p:cNvPicPr>
            <p:nvPr/>
          </p:nvPicPr>
          <p:blipFill>
            <a:blip r:embed="rId5"/>
            <a:srcRect/>
            <a:stretch>
              <a:fillRect/>
            </a:stretch>
          </p:blipFill>
          <p:spPr bwMode="auto">
            <a:xfrm>
              <a:off x="1752600" y="5943600"/>
              <a:ext cx="685800" cy="692729"/>
            </a:xfrm>
            <a:prstGeom prst="rect">
              <a:avLst/>
            </a:prstGeom>
            <a:noFill/>
            <a:ln w="9525">
              <a:noFill/>
              <a:miter lim="800000"/>
              <a:headEnd/>
              <a:tailEnd/>
            </a:ln>
          </p:spPr>
        </p:pic>
        <p:grpSp>
          <p:nvGrpSpPr>
            <p:cNvPr id="11270" name="Group 15"/>
            <p:cNvGrpSpPr>
              <a:grpSpLocks/>
            </p:cNvGrpSpPr>
            <p:nvPr/>
          </p:nvGrpSpPr>
          <p:grpSpPr bwMode="auto">
            <a:xfrm>
              <a:off x="3057881" y="5834062"/>
              <a:ext cx="2580919" cy="871538"/>
              <a:chOff x="771881" y="4267200"/>
              <a:chExt cx="2580919" cy="871538"/>
            </a:xfrm>
          </p:grpSpPr>
          <p:pic>
            <p:nvPicPr>
              <p:cNvPr id="11272" name="Picture 2" descr="New Picture"/>
              <p:cNvPicPr>
                <a:picLocks noChangeAspect="1" noChangeArrowheads="1"/>
              </p:cNvPicPr>
              <p:nvPr/>
            </p:nvPicPr>
            <p:blipFill>
              <a:blip r:embed="rId6"/>
              <a:srcRect/>
              <a:stretch>
                <a:fillRect/>
              </a:stretch>
            </p:blipFill>
            <p:spPr bwMode="auto">
              <a:xfrm>
                <a:off x="2438400" y="4267200"/>
                <a:ext cx="914400" cy="871538"/>
              </a:xfrm>
              <a:prstGeom prst="rect">
                <a:avLst/>
              </a:prstGeom>
              <a:noFill/>
              <a:ln w="9525">
                <a:noFill/>
                <a:miter lim="800000"/>
                <a:headEnd/>
                <a:tailEnd/>
              </a:ln>
            </p:spPr>
          </p:pic>
          <p:pic>
            <p:nvPicPr>
              <p:cNvPr id="11273" name="Picture 23" descr="logo">
                <a:hlinkClick r:id="rId7"/>
              </p:cNvPr>
              <p:cNvPicPr>
                <a:picLocks noChangeAspect="1" noChangeArrowheads="1"/>
              </p:cNvPicPr>
              <p:nvPr/>
            </p:nvPicPr>
            <p:blipFill>
              <a:blip r:embed="rId8"/>
              <a:srcRect/>
              <a:stretch>
                <a:fillRect/>
              </a:stretch>
            </p:blipFill>
            <p:spPr bwMode="auto">
              <a:xfrm>
                <a:off x="771881" y="4419600"/>
                <a:ext cx="1590319" cy="533400"/>
              </a:xfrm>
              <a:prstGeom prst="rect">
                <a:avLst/>
              </a:prstGeom>
              <a:noFill/>
              <a:ln w="9525">
                <a:noFill/>
                <a:miter lim="800000"/>
                <a:headEnd/>
                <a:tailEnd/>
              </a:ln>
            </p:spPr>
          </p:pic>
        </p:grpSp>
        <p:pic>
          <p:nvPicPr>
            <p:cNvPr id="11271" name="Picture 3"/>
            <p:cNvPicPr>
              <a:picLocks noChangeAspect="1" noChangeArrowheads="1"/>
            </p:cNvPicPr>
            <p:nvPr/>
          </p:nvPicPr>
          <p:blipFill>
            <a:blip r:embed="rId9"/>
            <a:srcRect/>
            <a:stretch>
              <a:fillRect/>
            </a:stretch>
          </p:blipFill>
          <p:spPr bwMode="auto">
            <a:xfrm>
              <a:off x="7162800" y="5622925"/>
              <a:ext cx="1857375" cy="1235075"/>
            </a:xfrm>
            <a:prstGeom prst="rect">
              <a:avLst/>
            </a:prstGeom>
            <a:solidFill>
              <a:srgbClr val="FFFFFF"/>
            </a:solidFill>
            <a:ln w="9525">
              <a:noFill/>
              <a:miter lim="800000"/>
              <a:headEnd/>
              <a:tailEnd/>
            </a:ln>
          </p:spPr>
        </p:pic>
      </p:grpSp>
    </p:spTree>
    <p:extLst>
      <p:ext uri="{BB962C8B-B14F-4D97-AF65-F5344CB8AC3E}">
        <p14:creationId xmlns:p14="http://schemas.microsoft.com/office/powerpoint/2010/main" val="3029311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99"/>
                </a:solidFill>
                <a:latin typeface="Sylfaen" panose="010A0502050306030303" pitchFamily="18" charset="0"/>
              </a:rPr>
              <a:t>3D numerical study of MC’s evolution</a:t>
            </a:r>
          </a:p>
        </p:txBody>
      </p:sp>
      <p:grpSp>
        <p:nvGrpSpPr>
          <p:cNvPr id="9" name="Group 8"/>
          <p:cNvGrpSpPr/>
          <p:nvPr/>
        </p:nvGrpSpPr>
        <p:grpSpPr>
          <a:xfrm>
            <a:off x="4407878" y="1905000"/>
            <a:ext cx="2983523" cy="3429000"/>
            <a:chOff x="2883877" y="1905000"/>
            <a:chExt cx="3323492" cy="4240694"/>
          </a:xfrm>
        </p:grpSpPr>
        <p:pic>
          <p:nvPicPr>
            <p:cNvPr id="40964" name="Picture 4"/>
            <p:cNvPicPr>
              <a:picLocks noChangeAspect="1" noChangeArrowheads="1"/>
            </p:cNvPicPr>
            <p:nvPr/>
          </p:nvPicPr>
          <p:blipFill>
            <a:blip r:embed="rId2"/>
            <a:srcRect/>
            <a:stretch>
              <a:fillRect/>
            </a:stretch>
          </p:blipFill>
          <p:spPr bwMode="auto">
            <a:xfrm>
              <a:off x="3121377" y="4038600"/>
              <a:ext cx="2517423" cy="1524000"/>
            </a:xfrm>
            <a:prstGeom prst="rect">
              <a:avLst/>
            </a:prstGeom>
            <a:noFill/>
            <a:ln w="9525">
              <a:noFill/>
              <a:miter lim="800000"/>
              <a:headEnd/>
              <a:tailEnd/>
            </a:ln>
            <a:effectLst/>
          </p:spPr>
        </p:pic>
        <p:grpSp>
          <p:nvGrpSpPr>
            <p:cNvPr id="8" name="Group 7"/>
            <p:cNvGrpSpPr/>
            <p:nvPr/>
          </p:nvGrpSpPr>
          <p:grpSpPr>
            <a:xfrm>
              <a:off x="2883877" y="1905000"/>
              <a:ext cx="3323492" cy="4240694"/>
              <a:chOff x="2883877" y="1905000"/>
              <a:chExt cx="3323492" cy="4240694"/>
            </a:xfrm>
          </p:grpSpPr>
          <p:pic>
            <p:nvPicPr>
              <p:cNvPr id="40962" name="Picture 2"/>
              <p:cNvPicPr>
                <a:picLocks noChangeAspect="1" noChangeArrowheads="1"/>
              </p:cNvPicPr>
              <p:nvPr/>
            </p:nvPicPr>
            <p:blipFill>
              <a:blip r:embed="rId3"/>
              <a:srcRect/>
              <a:stretch>
                <a:fillRect/>
              </a:stretch>
            </p:blipFill>
            <p:spPr bwMode="auto">
              <a:xfrm>
                <a:off x="2883877" y="1905000"/>
                <a:ext cx="3323492" cy="1600200"/>
              </a:xfrm>
              <a:prstGeom prst="rect">
                <a:avLst/>
              </a:prstGeom>
              <a:noFill/>
              <a:ln w="9525">
                <a:noFill/>
                <a:miter lim="800000"/>
                <a:headEnd/>
                <a:tailEnd/>
              </a:ln>
              <a:effectLst/>
            </p:spPr>
          </p:pic>
          <p:pic>
            <p:nvPicPr>
              <p:cNvPr id="40963" name="Picture 3"/>
              <p:cNvPicPr>
                <a:picLocks noChangeAspect="1" noChangeArrowheads="1"/>
              </p:cNvPicPr>
              <p:nvPr/>
            </p:nvPicPr>
            <p:blipFill>
              <a:blip r:embed="rId4"/>
              <a:srcRect/>
              <a:stretch>
                <a:fillRect/>
              </a:stretch>
            </p:blipFill>
            <p:spPr bwMode="auto">
              <a:xfrm>
                <a:off x="3352800" y="3429000"/>
                <a:ext cx="1711378" cy="762000"/>
              </a:xfrm>
              <a:prstGeom prst="rect">
                <a:avLst/>
              </a:prstGeom>
              <a:noFill/>
              <a:ln w="9525">
                <a:noFill/>
                <a:miter lim="800000"/>
                <a:headEnd/>
                <a:tailEnd/>
              </a:ln>
              <a:effectLst/>
            </p:spPr>
          </p:pic>
          <p:pic>
            <p:nvPicPr>
              <p:cNvPr id="40965" name="Picture 5"/>
              <p:cNvPicPr>
                <a:picLocks noChangeAspect="1" noChangeArrowheads="1"/>
              </p:cNvPicPr>
              <p:nvPr/>
            </p:nvPicPr>
            <p:blipFill>
              <a:blip r:embed="rId5"/>
              <a:srcRect/>
              <a:stretch>
                <a:fillRect/>
              </a:stretch>
            </p:blipFill>
            <p:spPr bwMode="auto">
              <a:xfrm>
                <a:off x="3429000" y="5604249"/>
                <a:ext cx="1981200" cy="541445"/>
              </a:xfrm>
              <a:prstGeom prst="rect">
                <a:avLst/>
              </a:prstGeom>
              <a:noFill/>
              <a:ln w="9525">
                <a:noFill/>
                <a:miter lim="800000"/>
                <a:headEnd/>
                <a:tailEnd/>
              </a:ln>
              <a:effectLst/>
            </p:spPr>
          </p:pic>
        </p:grpSp>
      </p:grpSp>
      <p:grpSp>
        <p:nvGrpSpPr>
          <p:cNvPr id="10" name="Group 6"/>
          <p:cNvGrpSpPr>
            <a:grpSpLocks/>
          </p:cNvGrpSpPr>
          <p:nvPr/>
        </p:nvGrpSpPr>
        <p:grpSpPr bwMode="auto">
          <a:xfrm>
            <a:off x="3018504" y="5367678"/>
            <a:ext cx="7497098" cy="1490323"/>
            <a:chOff x="1752600" y="5622925"/>
            <a:chExt cx="7267575" cy="1235075"/>
          </a:xfrm>
        </p:grpSpPr>
        <p:pic>
          <p:nvPicPr>
            <p:cNvPr id="11" name="Picture 4" descr="C:\Users\User\Desktop\logo_web[1].gif"/>
            <p:cNvPicPr>
              <a:picLocks noChangeAspect="1" noChangeArrowheads="1"/>
            </p:cNvPicPr>
            <p:nvPr/>
          </p:nvPicPr>
          <p:blipFill>
            <a:blip r:embed="rId6"/>
            <a:srcRect/>
            <a:stretch>
              <a:fillRect/>
            </a:stretch>
          </p:blipFill>
          <p:spPr bwMode="auto">
            <a:xfrm>
              <a:off x="1752600" y="5943600"/>
              <a:ext cx="685800" cy="692729"/>
            </a:xfrm>
            <a:prstGeom prst="rect">
              <a:avLst/>
            </a:prstGeom>
            <a:noFill/>
            <a:ln w="9525">
              <a:noFill/>
              <a:miter lim="800000"/>
              <a:headEnd/>
              <a:tailEnd/>
            </a:ln>
          </p:spPr>
        </p:pic>
        <p:grpSp>
          <p:nvGrpSpPr>
            <p:cNvPr id="12" name="Group 15"/>
            <p:cNvGrpSpPr>
              <a:grpSpLocks/>
            </p:cNvGrpSpPr>
            <p:nvPr/>
          </p:nvGrpSpPr>
          <p:grpSpPr bwMode="auto">
            <a:xfrm>
              <a:off x="3057881" y="5834062"/>
              <a:ext cx="2580919" cy="871538"/>
              <a:chOff x="771881" y="4267200"/>
              <a:chExt cx="2580919" cy="871538"/>
            </a:xfrm>
          </p:grpSpPr>
          <p:pic>
            <p:nvPicPr>
              <p:cNvPr id="14" name="Picture 2" descr="New Picture"/>
              <p:cNvPicPr>
                <a:picLocks noChangeAspect="1" noChangeArrowheads="1"/>
              </p:cNvPicPr>
              <p:nvPr/>
            </p:nvPicPr>
            <p:blipFill>
              <a:blip r:embed="rId7"/>
              <a:srcRect/>
              <a:stretch>
                <a:fillRect/>
              </a:stretch>
            </p:blipFill>
            <p:spPr bwMode="auto">
              <a:xfrm>
                <a:off x="2438400" y="4267200"/>
                <a:ext cx="914400" cy="871538"/>
              </a:xfrm>
              <a:prstGeom prst="rect">
                <a:avLst/>
              </a:prstGeom>
              <a:noFill/>
              <a:ln w="9525">
                <a:noFill/>
                <a:miter lim="800000"/>
                <a:headEnd/>
                <a:tailEnd/>
              </a:ln>
            </p:spPr>
          </p:pic>
          <p:pic>
            <p:nvPicPr>
              <p:cNvPr id="15" name="Picture 11" descr="logo">
                <a:hlinkClick r:id="rId8"/>
              </p:cNvPr>
              <p:cNvPicPr>
                <a:picLocks noChangeAspect="1" noChangeArrowheads="1"/>
              </p:cNvPicPr>
              <p:nvPr/>
            </p:nvPicPr>
            <p:blipFill>
              <a:blip r:embed="rId9"/>
              <a:srcRect/>
              <a:stretch>
                <a:fillRect/>
              </a:stretch>
            </p:blipFill>
            <p:spPr bwMode="auto">
              <a:xfrm>
                <a:off x="771881" y="4419600"/>
                <a:ext cx="1590319" cy="533400"/>
              </a:xfrm>
              <a:prstGeom prst="rect">
                <a:avLst/>
              </a:prstGeom>
              <a:noFill/>
              <a:ln w="9525">
                <a:noFill/>
                <a:miter lim="800000"/>
                <a:headEnd/>
                <a:tailEnd/>
              </a:ln>
            </p:spPr>
          </p:pic>
        </p:grpSp>
        <p:pic>
          <p:nvPicPr>
            <p:cNvPr id="13" name="Picture 3"/>
            <p:cNvPicPr>
              <a:picLocks noChangeAspect="1" noChangeArrowheads="1"/>
            </p:cNvPicPr>
            <p:nvPr/>
          </p:nvPicPr>
          <p:blipFill>
            <a:blip r:embed="rId10"/>
            <a:srcRect/>
            <a:stretch>
              <a:fillRect/>
            </a:stretch>
          </p:blipFill>
          <p:spPr bwMode="auto">
            <a:xfrm>
              <a:off x="7162800" y="5622925"/>
              <a:ext cx="1857375" cy="1235075"/>
            </a:xfrm>
            <a:prstGeom prst="rect">
              <a:avLst/>
            </a:prstGeom>
            <a:solidFill>
              <a:srgbClr val="FFFFFF"/>
            </a:solidFill>
            <a:ln w="9525">
              <a:noFill/>
              <a:miter lim="800000"/>
              <a:headEnd/>
              <a:tailEnd/>
            </a:ln>
          </p:spPr>
        </p:pic>
      </p:grpSp>
    </p:spTree>
    <p:extLst>
      <p:ext uri="{BB962C8B-B14F-4D97-AF65-F5344CB8AC3E}">
        <p14:creationId xmlns:p14="http://schemas.microsoft.com/office/powerpoint/2010/main" val="2574582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0879" y="-330471"/>
            <a:ext cx="6870700" cy="1600200"/>
          </a:xfrm>
        </p:spPr>
        <p:txBody>
          <a:bodyPr/>
          <a:lstStyle/>
          <a:p>
            <a:pPr algn="ctr"/>
            <a:r>
              <a:rPr lang="en-US" sz="3600" dirty="0">
                <a:solidFill>
                  <a:srgbClr val="000099"/>
                </a:solidFill>
                <a:latin typeface="Sylfaen" panose="010A0502050306030303" pitchFamily="18" charset="0"/>
              </a:rPr>
              <a:t>Velocity field</a:t>
            </a:r>
          </a:p>
        </p:txBody>
      </p:sp>
      <p:grpSp>
        <p:nvGrpSpPr>
          <p:cNvPr id="11" name="Group 10"/>
          <p:cNvGrpSpPr/>
          <p:nvPr/>
        </p:nvGrpSpPr>
        <p:grpSpPr>
          <a:xfrm>
            <a:off x="4343400" y="914400"/>
            <a:ext cx="2895600" cy="4572000"/>
            <a:chOff x="2819400" y="914400"/>
            <a:chExt cx="3276600" cy="5105400"/>
          </a:xfrm>
        </p:grpSpPr>
        <p:grpSp>
          <p:nvGrpSpPr>
            <p:cNvPr id="10" name="Group 9"/>
            <p:cNvGrpSpPr/>
            <p:nvPr/>
          </p:nvGrpSpPr>
          <p:grpSpPr>
            <a:xfrm>
              <a:off x="2819400" y="914400"/>
              <a:ext cx="2895601" cy="5105400"/>
              <a:chOff x="2819400" y="914400"/>
              <a:chExt cx="2895601" cy="5105400"/>
            </a:xfrm>
          </p:grpSpPr>
          <p:pic>
            <p:nvPicPr>
              <p:cNvPr id="41986" name="Picture 2"/>
              <p:cNvPicPr>
                <a:picLocks noChangeAspect="1" noChangeArrowheads="1"/>
              </p:cNvPicPr>
              <p:nvPr/>
            </p:nvPicPr>
            <p:blipFill>
              <a:blip r:embed="rId2"/>
              <a:srcRect/>
              <a:stretch>
                <a:fillRect/>
              </a:stretch>
            </p:blipFill>
            <p:spPr bwMode="auto">
              <a:xfrm>
                <a:off x="3467582" y="914400"/>
                <a:ext cx="1561618" cy="1724026"/>
              </a:xfrm>
              <a:prstGeom prst="rect">
                <a:avLst/>
              </a:prstGeom>
              <a:noFill/>
              <a:ln w="9525">
                <a:noFill/>
                <a:miter lim="800000"/>
                <a:headEnd/>
                <a:tailEnd/>
              </a:ln>
              <a:effectLst/>
            </p:spPr>
          </p:pic>
          <p:pic>
            <p:nvPicPr>
              <p:cNvPr id="41987" name="Picture 3"/>
              <p:cNvPicPr>
                <a:picLocks noChangeAspect="1" noChangeArrowheads="1"/>
              </p:cNvPicPr>
              <p:nvPr/>
            </p:nvPicPr>
            <p:blipFill>
              <a:blip r:embed="rId3"/>
              <a:srcRect/>
              <a:stretch>
                <a:fillRect/>
              </a:stretch>
            </p:blipFill>
            <p:spPr bwMode="auto">
              <a:xfrm>
                <a:off x="3336299" y="2743200"/>
                <a:ext cx="1997701" cy="490864"/>
              </a:xfrm>
              <a:prstGeom prst="rect">
                <a:avLst/>
              </a:prstGeom>
              <a:noFill/>
              <a:ln w="9525">
                <a:noFill/>
                <a:miter lim="800000"/>
                <a:headEnd/>
                <a:tailEnd/>
              </a:ln>
              <a:effectLst/>
            </p:spPr>
          </p:pic>
          <p:pic>
            <p:nvPicPr>
              <p:cNvPr id="41988" name="Picture 4"/>
              <p:cNvPicPr>
                <a:picLocks noChangeAspect="1" noChangeArrowheads="1"/>
              </p:cNvPicPr>
              <p:nvPr/>
            </p:nvPicPr>
            <p:blipFill>
              <a:blip r:embed="rId4"/>
              <a:srcRect/>
              <a:stretch>
                <a:fillRect/>
              </a:stretch>
            </p:blipFill>
            <p:spPr bwMode="auto">
              <a:xfrm>
                <a:off x="2971801" y="3200400"/>
                <a:ext cx="2743200" cy="1465680"/>
              </a:xfrm>
              <a:prstGeom prst="rect">
                <a:avLst/>
              </a:prstGeom>
              <a:noFill/>
              <a:ln w="9525">
                <a:noFill/>
                <a:miter lim="800000"/>
                <a:headEnd/>
                <a:tailEnd/>
              </a:ln>
              <a:effectLst/>
            </p:spPr>
          </p:pic>
          <p:pic>
            <p:nvPicPr>
              <p:cNvPr id="41989" name="Picture 5"/>
              <p:cNvPicPr>
                <a:picLocks noChangeAspect="1" noChangeArrowheads="1"/>
              </p:cNvPicPr>
              <p:nvPr/>
            </p:nvPicPr>
            <p:blipFill>
              <a:blip r:embed="rId5"/>
              <a:srcRect/>
              <a:stretch>
                <a:fillRect/>
              </a:stretch>
            </p:blipFill>
            <p:spPr bwMode="auto">
              <a:xfrm>
                <a:off x="3581400" y="4724400"/>
                <a:ext cx="1713186" cy="609600"/>
              </a:xfrm>
              <a:prstGeom prst="rect">
                <a:avLst/>
              </a:prstGeom>
              <a:noFill/>
              <a:ln w="9525">
                <a:noFill/>
                <a:miter lim="800000"/>
                <a:headEnd/>
                <a:tailEnd/>
              </a:ln>
              <a:effectLst/>
            </p:spPr>
          </p:pic>
          <p:pic>
            <p:nvPicPr>
              <p:cNvPr id="41990" name="Picture 6"/>
              <p:cNvPicPr>
                <a:picLocks noChangeAspect="1" noChangeArrowheads="1"/>
              </p:cNvPicPr>
              <p:nvPr/>
            </p:nvPicPr>
            <p:blipFill>
              <a:blip r:embed="rId6"/>
              <a:srcRect/>
              <a:stretch>
                <a:fillRect/>
              </a:stretch>
            </p:blipFill>
            <p:spPr bwMode="auto">
              <a:xfrm>
                <a:off x="2819400" y="5486400"/>
                <a:ext cx="1669774" cy="533400"/>
              </a:xfrm>
              <a:prstGeom prst="rect">
                <a:avLst/>
              </a:prstGeom>
              <a:noFill/>
              <a:ln w="9525">
                <a:noFill/>
                <a:miter lim="800000"/>
                <a:headEnd/>
                <a:tailEnd/>
              </a:ln>
              <a:effectLst/>
            </p:spPr>
          </p:pic>
        </p:grpSp>
        <p:pic>
          <p:nvPicPr>
            <p:cNvPr id="41991" name="Picture 7"/>
            <p:cNvPicPr>
              <a:picLocks noChangeAspect="1" noChangeArrowheads="1"/>
            </p:cNvPicPr>
            <p:nvPr/>
          </p:nvPicPr>
          <p:blipFill>
            <a:blip r:embed="rId7"/>
            <a:srcRect/>
            <a:stretch>
              <a:fillRect/>
            </a:stretch>
          </p:blipFill>
          <p:spPr bwMode="auto">
            <a:xfrm>
              <a:off x="4495800" y="5497830"/>
              <a:ext cx="1600200" cy="445770"/>
            </a:xfrm>
            <a:prstGeom prst="rect">
              <a:avLst/>
            </a:prstGeom>
            <a:noFill/>
            <a:ln w="9525">
              <a:noFill/>
              <a:miter lim="800000"/>
              <a:headEnd/>
              <a:tailEnd/>
            </a:ln>
            <a:effectLst/>
          </p:spPr>
        </p:pic>
      </p:grpSp>
      <p:grpSp>
        <p:nvGrpSpPr>
          <p:cNvPr id="12" name="Group 6"/>
          <p:cNvGrpSpPr>
            <a:grpSpLocks/>
          </p:cNvGrpSpPr>
          <p:nvPr/>
        </p:nvGrpSpPr>
        <p:grpSpPr bwMode="auto">
          <a:xfrm>
            <a:off x="3171826" y="5622926"/>
            <a:ext cx="7267575" cy="1235075"/>
            <a:chOff x="1752600" y="5622925"/>
            <a:chExt cx="7267575" cy="1235075"/>
          </a:xfrm>
        </p:grpSpPr>
        <p:pic>
          <p:nvPicPr>
            <p:cNvPr id="13" name="Picture 4" descr="C:\Users\User\Desktop\logo_web[1].gif"/>
            <p:cNvPicPr>
              <a:picLocks noChangeAspect="1" noChangeArrowheads="1"/>
            </p:cNvPicPr>
            <p:nvPr/>
          </p:nvPicPr>
          <p:blipFill>
            <a:blip r:embed="rId8"/>
            <a:srcRect/>
            <a:stretch>
              <a:fillRect/>
            </a:stretch>
          </p:blipFill>
          <p:spPr bwMode="auto">
            <a:xfrm>
              <a:off x="1752600" y="5943600"/>
              <a:ext cx="685800" cy="692729"/>
            </a:xfrm>
            <a:prstGeom prst="rect">
              <a:avLst/>
            </a:prstGeom>
            <a:noFill/>
            <a:ln w="9525">
              <a:noFill/>
              <a:miter lim="800000"/>
              <a:headEnd/>
              <a:tailEnd/>
            </a:ln>
          </p:spPr>
        </p:pic>
        <p:grpSp>
          <p:nvGrpSpPr>
            <p:cNvPr id="14" name="Group 15"/>
            <p:cNvGrpSpPr>
              <a:grpSpLocks/>
            </p:cNvGrpSpPr>
            <p:nvPr/>
          </p:nvGrpSpPr>
          <p:grpSpPr bwMode="auto">
            <a:xfrm>
              <a:off x="3057881" y="5834062"/>
              <a:ext cx="2580919" cy="871538"/>
              <a:chOff x="771881" y="4267200"/>
              <a:chExt cx="2580919" cy="871538"/>
            </a:xfrm>
          </p:grpSpPr>
          <p:pic>
            <p:nvPicPr>
              <p:cNvPr id="16" name="Picture 2" descr="New Picture"/>
              <p:cNvPicPr>
                <a:picLocks noChangeAspect="1" noChangeArrowheads="1"/>
              </p:cNvPicPr>
              <p:nvPr/>
            </p:nvPicPr>
            <p:blipFill>
              <a:blip r:embed="rId9"/>
              <a:srcRect/>
              <a:stretch>
                <a:fillRect/>
              </a:stretch>
            </p:blipFill>
            <p:spPr bwMode="auto">
              <a:xfrm>
                <a:off x="2438400" y="4267200"/>
                <a:ext cx="914400" cy="871538"/>
              </a:xfrm>
              <a:prstGeom prst="rect">
                <a:avLst/>
              </a:prstGeom>
              <a:noFill/>
              <a:ln w="9525">
                <a:noFill/>
                <a:miter lim="800000"/>
                <a:headEnd/>
                <a:tailEnd/>
              </a:ln>
            </p:spPr>
          </p:pic>
          <p:pic>
            <p:nvPicPr>
              <p:cNvPr id="17" name="Picture 11" descr="logo">
                <a:hlinkClick r:id="rId10"/>
              </p:cNvPr>
              <p:cNvPicPr>
                <a:picLocks noChangeAspect="1" noChangeArrowheads="1"/>
              </p:cNvPicPr>
              <p:nvPr/>
            </p:nvPicPr>
            <p:blipFill>
              <a:blip r:embed="rId11"/>
              <a:srcRect/>
              <a:stretch>
                <a:fillRect/>
              </a:stretch>
            </p:blipFill>
            <p:spPr bwMode="auto">
              <a:xfrm>
                <a:off x="771881" y="4419600"/>
                <a:ext cx="1590319" cy="533400"/>
              </a:xfrm>
              <a:prstGeom prst="rect">
                <a:avLst/>
              </a:prstGeom>
              <a:noFill/>
              <a:ln w="9525">
                <a:noFill/>
                <a:miter lim="800000"/>
                <a:headEnd/>
                <a:tailEnd/>
              </a:ln>
            </p:spPr>
          </p:pic>
        </p:grpSp>
        <p:pic>
          <p:nvPicPr>
            <p:cNvPr id="15" name="Picture 3"/>
            <p:cNvPicPr>
              <a:picLocks noChangeAspect="1" noChangeArrowheads="1"/>
            </p:cNvPicPr>
            <p:nvPr/>
          </p:nvPicPr>
          <p:blipFill>
            <a:blip r:embed="rId12"/>
            <a:srcRect/>
            <a:stretch>
              <a:fillRect/>
            </a:stretch>
          </p:blipFill>
          <p:spPr bwMode="auto">
            <a:xfrm>
              <a:off x="7162800" y="5622925"/>
              <a:ext cx="1857375" cy="1235075"/>
            </a:xfrm>
            <a:prstGeom prst="rect">
              <a:avLst/>
            </a:prstGeom>
            <a:solidFill>
              <a:srgbClr val="FFFFFF"/>
            </a:solidFill>
            <a:ln w="9525">
              <a:noFill/>
              <a:miter lim="800000"/>
              <a:headEnd/>
              <a:tailEnd/>
            </a:ln>
          </p:spPr>
        </p:pic>
      </p:grpSp>
    </p:spTree>
    <p:extLst>
      <p:ext uri="{BB962C8B-B14F-4D97-AF65-F5344CB8AC3E}">
        <p14:creationId xmlns:p14="http://schemas.microsoft.com/office/powerpoint/2010/main" val="2954976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a:stretch>
            <a:fillRect/>
          </a:stretch>
        </p:blipFill>
        <p:spPr bwMode="auto">
          <a:xfrm>
            <a:off x="1828800" y="130652"/>
            <a:ext cx="7239000" cy="4746149"/>
          </a:xfrm>
          <a:prstGeom prst="rect">
            <a:avLst/>
          </a:prstGeom>
          <a:noFill/>
          <a:ln w="9525">
            <a:noFill/>
            <a:miter lim="800000"/>
            <a:headEnd/>
            <a:tailEnd/>
          </a:ln>
          <a:effectLst/>
        </p:spPr>
      </p:pic>
      <p:grpSp>
        <p:nvGrpSpPr>
          <p:cNvPr id="5" name="Group 6"/>
          <p:cNvGrpSpPr>
            <a:grpSpLocks/>
          </p:cNvGrpSpPr>
          <p:nvPr/>
        </p:nvGrpSpPr>
        <p:grpSpPr bwMode="auto">
          <a:xfrm>
            <a:off x="3276601" y="5622926"/>
            <a:ext cx="7267575" cy="1235075"/>
            <a:chOff x="1752600" y="5622925"/>
            <a:chExt cx="7267575" cy="1235075"/>
          </a:xfrm>
        </p:grpSpPr>
        <p:pic>
          <p:nvPicPr>
            <p:cNvPr id="6" name="Picture 4" descr="C:\Users\User\Desktop\logo_web[1].gif"/>
            <p:cNvPicPr>
              <a:picLocks noChangeAspect="1" noChangeArrowheads="1"/>
            </p:cNvPicPr>
            <p:nvPr/>
          </p:nvPicPr>
          <p:blipFill>
            <a:blip r:embed="rId3"/>
            <a:srcRect/>
            <a:stretch>
              <a:fillRect/>
            </a:stretch>
          </p:blipFill>
          <p:spPr bwMode="auto">
            <a:xfrm>
              <a:off x="1752600" y="5943600"/>
              <a:ext cx="685800" cy="692729"/>
            </a:xfrm>
            <a:prstGeom prst="rect">
              <a:avLst/>
            </a:prstGeom>
            <a:noFill/>
            <a:ln w="9525">
              <a:noFill/>
              <a:miter lim="800000"/>
              <a:headEnd/>
              <a:tailEnd/>
            </a:ln>
          </p:spPr>
        </p:pic>
        <p:grpSp>
          <p:nvGrpSpPr>
            <p:cNvPr id="7" name="Group 15"/>
            <p:cNvGrpSpPr>
              <a:grpSpLocks/>
            </p:cNvGrpSpPr>
            <p:nvPr/>
          </p:nvGrpSpPr>
          <p:grpSpPr bwMode="auto">
            <a:xfrm>
              <a:off x="3057881" y="5834062"/>
              <a:ext cx="2580919" cy="871538"/>
              <a:chOff x="771881" y="4267200"/>
              <a:chExt cx="2580919" cy="871538"/>
            </a:xfrm>
          </p:grpSpPr>
          <p:pic>
            <p:nvPicPr>
              <p:cNvPr id="9" name="Picture 2" descr="New Picture"/>
              <p:cNvPicPr>
                <a:picLocks noChangeAspect="1" noChangeArrowheads="1"/>
              </p:cNvPicPr>
              <p:nvPr/>
            </p:nvPicPr>
            <p:blipFill>
              <a:blip r:embed="rId4"/>
              <a:srcRect/>
              <a:stretch>
                <a:fillRect/>
              </a:stretch>
            </p:blipFill>
            <p:spPr bwMode="auto">
              <a:xfrm>
                <a:off x="2438400" y="4267200"/>
                <a:ext cx="914400" cy="871538"/>
              </a:xfrm>
              <a:prstGeom prst="rect">
                <a:avLst/>
              </a:prstGeom>
              <a:noFill/>
              <a:ln w="9525">
                <a:noFill/>
                <a:miter lim="800000"/>
                <a:headEnd/>
                <a:tailEnd/>
              </a:ln>
            </p:spPr>
          </p:pic>
          <p:pic>
            <p:nvPicPr>
              <p:cNvPr id="10" name="Picture 11" descr="logo">
                <a:hlinkClick r:id="rId5"/>
              </p:cNvPr>
              <p:cNvPicPr>
                <a:picLocks noChangeAspect="1" noChangeArrowheads="1"/>
              </p:cNvPicPr>
              <p:nvPr/>
            </p:nvPicPr>
            <p:blipFill>
              <a:blip r:embed="rId6"/>
              <a:srcRect/>
              <a:stretch>
                <a:fillRect/>
              </a:stretch>
            </p:blipFill>
            <p:spPr bwMode="auto">
              <a:xfrm>
                <a:off x="771881" y="4419600"/>
                <a:ext cx="1590319" cy="533400"/>
              </a:xfrm>
              <a:prstGeom prst="rect">
                <a:avLst/>
              </a:prstGeom>
              <a:noFill/>
              <a:ln w="9525">
                <a:noFill/>
                <a:miter lim="800000"/>
                <a:headEnd/>
                <a:tailEnd/>
              </a:ln>
            </p:spPr>
          </p:pic>
        </p:grpSp>
        <p:pic>
          <p:nvPicPr>
            <p:cNvPr id="8" name="Picture 3"/>
            <p:cNvPicPr>
              <a:picLocks noChangeAspect="1" noChangeArrowheads="1"/>
            </p:cNvPicPr>
            <p:nvPr/>
          </p:nvPicPr>
          <p:blipFill>
            <a:blip r:embed="rId7"/>
            <a:srcRect/>
            <a:stretch>
              <a:fillRect/>
            </a:stretch>
          </p:blipFill>
          <p:spPr bwMode="auto">
            <a:xfrm>
              <a:off x="7162800" y="5622925"/>
              <a:ext cx="1857375" cy="1235075"/>
            </a:xfrm>
            <a:prstGeom prst="rect">
              <a:avLst/>
            </a:prstGeom>
            <a:solidFill>
              <a:srgbClr val="FFFFFF"/>
            </a:solidFill>
            <a:ln w="9525">
              <a:noFill/>
              <a:miter lim="800000"/>
              <a:headEnd/>
              <a:tailEnd/>
            </a:ln>
          </p:spPr>
        </p:pic>
      </p:grpSp>
    </p:spTree>
    <p:extLst>
      <p:ext uri="{BB962C8B-B14F-4D97-AF65-F5344CB8AC3E}">
        <p14:creationId xmlns:p14="http://schemas.microsoft.com/office/powerpoint/2010/main" val="1705525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a:stretch>
            <a:fillRect/>
          </a:stretch>
        </p:blipFill>
        <p:spPr bwMode="auto">
          <a:xfrm>
            <a:off x="4267200" y="1"/>
            <a:ext cx="3711424" cy="5575365"/>
          </a:xfrm>
          <a:prstGeom prst="rect">
            <a:avLst/>
          </a:prstGeom>
          <a:noFill/>
          <a:ln w="9525">
            <a:noFill/>
            <a:miter lim="800000"/>
            <a:headEnd/>
            <a:tailEnd/>
          </a:ln>
          <a:effectLst/>
        </p:spPr>
      </p:pic>
      <p:grpSp>
        <p:nvGrpSpPr>
          <p:cNvPr id="5" name="Group 6"/>
          <p:cNvGrpSpPr>
            <a:grpSpLocks/>
          </p:cNvGrpSpPr>
          <p:nvPr/>
        </p:nvGrpSpPr>
        <p:grpSpPr bwMode="auto">
          <a:xfrm>
            <a:off x="3276601" y="5622926"/>
            <a:ext cx="7267575" cy="1235075"/>
            <a:chOff x="1752600" y="5622925"/>
            <a:chExt cx="7267575" cy="1235075"/>
          </a:xfrm>
        </p:grpSpPr>
        <p:pic>
          <p:nvPicPr>
            <p:cNvPr id="6" name="Picture 4" descr="C:\Users\User\Desktop\logo_web[1].gif"/>
            <p:cNvPicPr>
              <a:picLocks noChangeAspect="1" noChangeArrowheads="1"/>
            </p:cNvPicPr>
            <p:nvPr/>
          </p:nvPicPr>
          <p:blipFill>
            <a:blip r:embed="rId3"/>
            <a:srcRect/>
            <a:stretch>
              <a:fillRect/>
            </a:stretch>
          </p:blipFill>
          <p:spPr bwMode="auto">
            <a:xfrm>
              <a:off x="1752600" y="5943600"/>
              <a:ext cx="685800" cy="692729"/>
            </a:xfrm>
            <a:prstGeom prst="rect">
              <a:avLst/>
            </a:prstGeom>
            <a:noFill/>
            <a:ln w="9525">
              <a:noFill/>
              <a:miter lim="800000"/>
              <a:headEnd/>
              <a:tailEnd/>
            </a:ln>
          </p:spPr>
        </p:pic>
        <p:grpSp>
          <p:nvGrpSpPr>
            <p:cNvPr id="7" name="Group 15"/>
            <p:cNvGrpSpPr>
              <a:grpSpLocks/>
            </p:cNvGrpSpPr>
            <p:nvPr/>
          </p:nvGrpSpPr>
          <p:grpSpPr bwMode="auto">
            <a:xfrm>
              <a:off x="3057881" y="5834062"/>
              <a:ext cx="2580919" cy="871538"/>
              <a:chOff x="771881" y="4267200"/>
              <a:chExt cx="2580919" cy="871538"/>
            </a:xfrm>
          </p:grpSpPr>
          <p:pic>
            <p:nvPicPr>
              <p:cNvPr id="9" name="Picture 2" descr="New Picture"/>
              <p:cNvPicPr>
                <a:picLocks noChangeAspect="1" noChangeArrowheads="1"/>
              </p:cNvPicPr>
              <p:nvPr/>
            </p:nvPicPr>
            <p:blipFill>
              <a:blip r:embed="rId4"/>
              <a:srcRect/>
              <a:stretch>
                <a:fillRect/>
              </a:stretch>
            </p:blipFill>
            <p:spPr bwMode="auto">
              <a:xfrm>
                <a:off x="2438400" y="4267200"/>
                <a:ext cx="914400" cy="871538"/>
              </a:xfrm>
              <a:prstGeom prst="rect">
                <a:avLst/>
              </a:prstGeom>
              <a:noFill/>
              <a:ln w="9525">
                <a:noFill/>
                <a:miter lim="800000"/>
                <a:headEnd/>
                <a:tailEnd/>
              </a:ln>
            </p:spPr>
          </p:pic>
          <p:pic>
            <p:nvPicPr>
              <p:cNvPr id="10" name="Picture 11" descr="logo">
                <a:hlinkClick r:id="rId5"/>
              </p:cNvPr>
              <p:cNvPicPr>
                <a:picLocks noChangeAspect="1" noChangeArrowheads="1"/>
              </p:cNvPicPr>
              <p:nvPr/>
            </p:nvPicPr>
            <p:blipFill>
              <a:blip r:embed="rId6"/>
              <a:srcRect/>
              <a:stretch>
                <a:fillRect/>
              </a:stretch>
            </p:blipFill>
            <p:spPr bwMode="auto">
              <a:xfrm>
                <a:off x="771881" y="4419600"/>
                <a:ext cx="1590319" cy="533400"/>
              </a:xfrm>
              <a:prstGeom prst="rect">
                <a:avLst/>
              </a:prstGeom>
              <a:noFill/>
              <a:ln w="9525">
                <a:noFill/>
                <a:miter lim="800000"/>
                <a:headEnd/>
                <a:tailEnd/>
              </a:ln>
            </p:spPr>
          </p:pic>
        </p:grpSp>
        <p:pic>
          <p:nvPicPr>
            <p:cNvPr id="8" name="Picture 3"/>
            <p:cNvPicPr>
              <a:picLocks noChangeAspect="1" noChangeArrowheads="1"/>
            </p:cNvPicPr>
            <p:nvPr/>
          </p:nvPicPr>
          <p:blipFill>
            <a:blip r:embed="rId7"/>
            <a:srcRect/>
            <a:stretch>
              <a:fillRect/>
            </a:stretch>
          </p:blipFill>
          <p:spPr bwMode="auto">
            <a:xfrm>
              <a:off x="7162800" y="5622925"/>
              <a:ext cx="1857375" cy="1235075"/>
            </a:xfrm>
            <a:prstGeom prst="rect">
              <a:avLst/>
            </a:prstGeom>
            <a:solidFill>
              <a:srgbClr val="FFFFFF"/>
            </a:solidFill>
            <a:ln w="9525">
              <a:noFill/>
              <a:miter lim="800000"/>
              <a:headEnd/>
              <a:tailEnd/>
            </a:ln>
          </p:spPr>
        </p:pic>
      </p:grpSp>
    </p:spTree>
    <p:extLst>
      <p:ext uri="{BB962C8B-B14F-4D97-AF65-F5344CB8AC3E}">
        <p14:creationId xmlns:p14="http://schemas.microsoft.com/office/powerpoint/2010/main" val="1998377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srcRect/>
          <a:stretch>
            <a:fillRect/>
          </a:stretch>
        </p:blipFill>
        <p:spPr bwMode="auto">
          <a:xfrm>
            <a:off x="4724400" y="-9906"/>
            <a:ext cx="3733800" cy="5577284"/>
          </a:xfrm>
          <a:prstGeom prst="rect">
            <a:avLst/>
          </a:prstGeom>
          <a:noFill/>
          <a:ln w="9525">
            <a:noFill/>
            <a:miter lim="800000"/>
            <a:headEnd/>
            <a:tailEnd/>
          </a:ln>
          <a:effectLst/>
        </p:spPr>
      </p:pic>
      <p:grpSp>
        <p:nvGrpSpPr>
          <p:cNvPr id="5" name="Group 6"/>
          <p:cNvGrpSpPr>
            <a:grpSpLocks/>
          </p:cNvGrpSpPr>
          <p:nvPr/>
        </p:nvGrpSpPr>
        <p:grpSpPr bwMode="auto">
          <a:xfrm>
            <a:off x="3276601" y="5622926"/>
            <a:ext cx="7267575" cy="1235075"/>
            <a:chOff x="1752600" y="5622925"/>
            <a:chExt cx="7267575" cy="1235075"/>
          </a:xfrm>
        </p:grpSpPr>
        <p:pic>
          <p:nvPicPr>
            <p:cNvPr id="6" name="Picture 4" descr="C:\Users\User\Desktop\logo_web[1].gif"/>
            <p:cNvPicPr>
              <a:picLocks noChangeAspect="1" noChangeArrowheads="1"/>
            </p:cNvPicPr>
            <p:nvPr/>
          </p:nvPicPr>
          <p:blipFill>
            <a:blip r:embed="rId3"/>
            <a:srcRect/>
            <a:stretch>
              <a:fillRect/>
            </a:stretch>
          </p:blipFill>
          <p:spPr bwMode="auto">
            <a:xfrm>
              <a:off x="1752600" y="5943600"/>
              <a:ext cx="685800" cy="692729"/>
            </a:xfrm>
            <a:prstGeom prst="rect">
              <a:avLst/>
            </a:prstGeom>
            <a:noFill/>
            <a:ln w="9525">
              <a:noFill/>
              <a:miter lim="800000"/>
              <a:headEnd/>
              <a:tailEnd/>
            </a:ln>
          </p:spPr>
        </p:pic>
        <p:grpSp>
          <p:nvGrpSpPr>
            <p:cNvPr id="7" name="Group 15"/>
            <p:cNvGrpSpPr>
              <a:grpSpLocks/>
            </p:cNvGrpSpPr>
            <p:nvPr/>
          </p:nvGrpSpPr>
          <p:grpSpPr bwMode="auto">
            <a:xfrm>
              <a:off x="3057881" y="5834062"/>
              <a:ext cx="2580919" cy="871538"/>
              <a:chOff x="771881" y="4267200"/>
              <a:chExt cx="2580919" cy="871538"/>
            </a:xfrm>
          </p:grpSpPr>
          <p:pic>
            <p:nvPicPr>
              <p:cNvPr id="9" name="Picture 2" descr="New Picture"/>
              <p:cNvPicPr>
                <a:picLocks noChangeAspect="1" noChangeArrowheads="1"/>
              </p:cNvPicPr>
              <p:nvPr/>
            </p:nvPicPr>
            <p:blipFill>
              <a:blip r:embed="rId4"/>
              <a:srcRect/>
              <a:stretch>
                <a:fillRect/>
              </a:stretch>
            </p:blipFill>
            <p:spPr bwMode="auto">
              <a:xfrm>
                <a:off x="2438400" y="4267200"/>
                <a:ext cx="914400" cy="871538"/>
              </a:xfrm>
              <a:prstGeom prst="rect">
                <a:avLst/>
              </a:prstGeom>
              <a:noFill/>
              <a:ln w="9525">
                <a:noFill/>
                <a:miter lim="800000"/>
                <a:headEnd/>
                <a:tailEnd/>
              </a:ln>
            </p:spPr>
          </p:pic>
          <p:pic>
            <p:nvPicPr>
              <p:cNvPr id="10" name="Picture 11" descr="logo">
                <a:hlinkClick r:id="rId5"/>
              </p:cNvPr>
              <p:cNvPicPr>
                <a:picLocks noChangeAspect="1" noChangeArrowheads="1"/>
              </p:cNvPicPr>
              <p:nvPr/>
            </p:nvPicPr>
            <p:blipFill>
              <a:blip r:embed="rId6"/>
              <a:srcRect/>
              <a:stretch>
                <a:fillRect/>
              </a:stretch>
            </p:blipFill>
            <p:spPr bwMode="auto">
              <a:xfrm>
                <a:off x="771881" y="4419600"/>
                <a:ext cx="1590319" cy="533400"/>
              </a:xfrm>
              <a:prstGeom prst="rect">
                <a:avLst/>
              </a:prstGeom>
              <a:noFill/>
              <a:ln w="9525">
                <a:noFill/>
                <a:miter lim="800000"/>
                <a:headEnd/>
                <a:tailEnd/>
              </a:ln>
            </p:spPr>
          </p:pic>
        </p:grpSp>
        <p:pic>
          <p:nvPicPr>
            <p:cNvPr id="8" name="Picture 3"/>
            <p:cNvPicPr>
              <a:picLocks noChangeAspect="1" noChangeArrowheads="1"/>
            </p:cNvPicPr>
            <p:nvPr/>
          </p:nvPicPr>
          <p:blipFill>
            <a:blip r:embed="rId7"/>
            <a:srcRect/>
            <a:stretch>
              <a:fillRect/>
            </a:stretch>
          </p:blipFill>
          <p:spPr bwMode="auto">
            <a:xfrm>
              <a:off x="7162800" y="5622925"/>
              <a:ext cx="1857375" cy="1235075"/>
            </a:xfrm>
            <a:prstGeom prst="rect">
              <a:avLst/>
            </a:prstGeom>
            <a:solidFill>
              <a:srgbClr val="FFFFFF"/>
            </a:solidFill>
            <a:ln w="9525">
              <a:noFill/>
              <a:miter lim="800000"/>
              <a:headEnd/>
              <a:tailEnd/>
            </a:ln>
          </p:spPr>
        </p:pic>
      </p:grpSp>
    </p:spTree>
    <p:extLst>
      <p:ext uri="{BB962C8B-B14F-4D97-AF65-F5344CB8AC3E}">
        <p14:creationId xmlns:p14="http://schemas.microsoft.com/office/powerpoint/2010/main" val="2077811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584</Words>
  <Application>Microsoft Office PowerPoint</Application>
  <PresentationFormat>Widescreen</PresentationFormat>
  <Paragraphs>44</Paragraphs>
  <Slides>23</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Arial</vt:lpstr>
      <vt:lpstr>Calibri</vt:lpstr>
      <vt:lpstr>Calibri Light</vt:lpstr>
      <vt:lpstr>markGEOCaps</vt:lpstr>
      <vt:lpstr>Sylfaen</vt:lpstr>
      <vt:lpstr>Times New Roman</vt:lpstr>
      <vt:lpstr>Wingdings</vt:lpstr>
      <vt:lpstr>Office Theme</vt:lpstr>
      <vt:lpstr>Equation</vt:lpstr>
      <vt:lpstr>Formation of Es layers by background homogeneous wind and tidal wind</vt:lpstr>
      <vt:lpstr>Summary</vt:lpstr>
      <vt:lpstr>Governing equations</vt:lpstr>
      <vt:lpstr>Results</vt:lpstr>
      <vt:lpstr>3D numerical study of MC’s evolution</vt:lpstr>
      <vt:lpstr>Velocity field</vt:lpstr>
      <vt:lpstr>PowerPoint Presentation</vt:lpstr>
      <vt:lpstr>PowerPoint Presentation</vt:lpstr>
      <vt:lpstr>PowerPoint Presentation</vt:lpstr>
      <vt:lpstr>PowerPoint Presentation</vt:lpstr>
      <vt:lpstr>Sporadic E (Es)</vt:lpstr>
      <vt:lpstr>Abstract </vt:lpstr>
      <vt:lpstr>Governing equations</vt:lpstr>
      <vt:lpstr>Analytical analyses</vt:lpstr>
      <vt:lpstr>Constant Homogenious wind </vt:lpstr>
      <vt:lpstr>Results for The case of Contant-Homogenious Wind</vt:lpstr>
      <vt:lpstr>Results for The case of Contant-Homogenious Wind</vt:lpstr>
      <vt:lpstr>Results for the case of Atmospheric Gravity Waves</vt:lpstr>
      <vt:lpstr>PowerPoint Presentation</vt:lpstr>
      <vt:lpstr>Results for the case of Atmospheric Gravity Waves</vt:lpstr>
      <vt:lpstr>Results for the case of the Horizontal Wind Model</vt:lpstr>
      <vt:lpstr>International Double Degree Master Program In Atmosphere and Near Space Sciences </vt:lpstr>
      <vt:lpstr>Areas of Possible Collaboration-HZDR, ISU, FZJ, RWTH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of Es layers by background homogeneous wind and tidal wind</dc:title>
  <dc:creator>User</dc:creator>
  <cp:lastModifiedBy>Giorgi</cp:lastModifiedBy>
  <cp:revision>65</cp:revision>
  <dcterms:created xsi:type="dcterms:W3CDTF">2019-10-01T03:44:47Z</dcterms:created>
  <dcterms:modified xsi:type="dcterms:W3CDTF">2024-12-19T08:42:58Z</dcterms:modified>
</cp:coreProperties>
</file>