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tags/tag13.xml" ContentType="application/vnd.openxmlformats-officedocument.presentationml.tags+xml"/>
  <Override PartName="/ppt/notesSlides/notesSlide13.xml" ContentType="application/vnd.openxmlformats-officedocument.presentationml.notesSlide+xml"/>
  <Override PartName="/ppt/tags/tag14.xml" ContentType="application/vnd.openxmlformats-officedocument.presentationml.tags+xml"/>
  <Override PartName="/ppt/notesSlides/notesSlide14.xml" ContentType="application/vnd.openxmlformats-officedocument.presentationml.notesSlide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1696" r:id="rId2"/>
    <p:sldId id="1875" r:id="rId3"/>
    <p:sldId id="1859" r:id="rId4"/>
    <p:sldId id="1930" r:id="rId5"/>
    <p:sldId id="1931" r:id="rId6"/>
    <p:sldId id="1932" r:id="rId7"/>
    <p:sldId id="1929" r:id="rId8"/>
    <p:sldId id="1933" r:id="rId9"/>
    <p:sldId id="1934" r:id="rId10"/>
    <p:sldId id="1935" r:id="rId11"/>
    <p:sldId id="1936" r:id="rId12"/>
    <p:sldId id="1937" r:id="rId13"/>
    <p:sldId id="1940" r:id="rId14"/>
    <p:sldId id="1939" r:id="rId15"/>
    <p:sldId id="1938" r:id="rId16"/>
    <p:sldId id="1721" r:id="rId17"/>
    <p:sldId id="1574" r:id="rId18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3300"/>
    <a:srgbClr val="E51B3D"/>
    <a:srgbClr val="003399"/>
    <a:srgbClr val="009900"/>
    <a:srgbClr val="000099"/>
    <a:srgbClr val="000066"/>
    <a:srgbClr val="FF27D0"/>
    <a:srgbClr val="9918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746" autoAdjust="0"/>
  </p:normalViewPr>
  <p:slideViewPr>
    <p:cSldViewPr snapToGrid="0">
      <p:cViewPr>
        <p:scale>
          <a:sx n="90" d="100"/>
          <a:sy n="90" d="100"/>
        </p:scale>
        <p:origin x="-81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11" tIns="46508" rIns="93011" bIns="46508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11" tIns="46508" rIns="93011" bIns="46508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/>
            </a:lvl1pPr>
          </a:lstStyle>
          <a:p>
            <a:fld id="{60E8CA2A-5D1E-467C-BFF0-CE05A624EF8F}" type="datetime1">
              <a:rPr lang="en-US"/>
              <a:pPr/>
              <a:t>5/6/2015</a:t>
            </a:fld>
            <a:endParaRPr lang="en-US"/>
          </a:p>
        </p:txBody>
      </p:sp>
      <p:sp>
        <p:nvSpPr>
          <p:cNvPr id="209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11" tIns="46508" rIns="93011" bIns="46508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11" tIns="46508" rIns="93011" bIns="46508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/>
            </a:lvl1pPr>
          </a:lstStyle>
          <a:p>
            <a:fld id="{504C79AC-5C9B-4FAB-AF99-8767B5DF96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6413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11" tIns="46508" rIns="93011" bIns="46508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11" tIns="46508" rIns="93011" bIns="4650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11" tIns="46508" rIns="93011" bIns="465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11" tIns="46508" rIns="93011" bIns="46508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11" tIns="46508" rIns="93011" bIns="4650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753E5861-CD42-4A21-A783-94CDABD3A4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1850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E6CF7A-6BE3-4559-9622-94105D613E30}" type="slidenum">
              <a:rPr lang="de-DE" smtClean="0">
                <a:solidFill>
                  <a:prstClr val="black"/>
                </a:solidFill>
                <a:cs typeface="Arial" charset="0"/>
              </a:rPr>
              <a:pPr/>
              <a:t>2</a:t>
            </a:fld>
            <a:endParaRPr lang="de-DE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E5861-CD42-4A21-A783-94CDABD3A4D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E5861-CD42-4A21-A783-94CDABD3A4D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E5861-CD42-4A21-A783-94CDABD3A4D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E5861-CD42-4A21-A783-94CDABD3A4D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E5861-CD42-4A21-A783-94CDABD3A4D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E5861-CD42-4A21-A783-94CDABD3A4D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E5861-CD42-4A21-A783-94CDABD3A4D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E5861-CD42-4A21-A783-94CDABD3A4D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E5861-CD42-4A21-A783-94CDABD3A4D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E5861-CD42-4A21-A783-94CDABD3A4D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E5861-CD42-4A21-A783-94CDABD3A4D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E5861-CD42-4A21-A783-94CDABD3A4D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E5861-CD42-4A21-A783-94CDABD3A4D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Yannis Semertzidis, CAPP/IBS, KAIST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DE3181-2873-4EFA-9A8D-DE596F110D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Yannis Semertzidis, CAPP/IBS, KAIST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2CB4E5-99FA-4C65-BEB8-664F220988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Yannis Semertzidis, CAPP/IBS, KAIST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D8AA48-6534-4B89-8415-EF356A1AFA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Yannis Semertzidis, CAPP/IBS, KAIST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19EECD-2211-4EB8-ADBC-1EFD41F634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Yannis Semertzidis, CAPP/IBS, KAIST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B4A202-54A7-43DA-8AE7-F4590411B3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Yannis Semertzidis, CAPP/IBS, KAIST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5D4048-37E2-4DED-BA77-41D46EF55F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Yannis Semertzidis, CAPP/IBS, KAIST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C095AD-523F-418B-9096-4E4F3DE295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Yannis Semertzidis, CAPP/IBS, KAIST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9C4672-1B74-4225-BA98-54B53073A9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Yannis Semertzidis, CAPP/IBS, KAIST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E6C2-E342-4CF2-8DB7-C722BC1ECC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Yannis Semertzidis, CAPP/IBS, KAIST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CDB356-0B88-4BC1-B268-E69530B25F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Yannis Semertzidis, CAPP/IBS, KAIST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8585E-51C8-47F9-9DCA-A245C20778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Yannis Semertzidis, CAPP/IBS, KAIST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2DE2EC-2BE7-4186-97AA-15FCD306DA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Yannis Semertzidis, CAPP/IBS, KAIST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B2F888-0773-411E-9034-ED1F55FE7F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Yannis Semertzidis, CAPP/IBS, KAIST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BEE997-9631-4443-81C7-5761CCA4C7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Yannis Semertzidis, CAPP/IBS, KAIST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9A7C47-4568-48B4-91AC-2873BD25F8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Yannis Semertzidis, CAPP/IBS, KAIST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D7CF2E-623E-44BA-9268-DAEC0929C7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Yannis Semertzidis, CAPP/IBS, KAIST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AC858F-C0ED-40ED-A6D4-8E03301A48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Yannis Semertzidis, CAPP/IBS, KAIST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0A6451-48C2-4007-9B8F-D8A1B566CAE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  <p:sldLayoutId id="2147483684" r:id="rId17"/>
  </p:sldLayoutIdLst>
  <p:transition spd="med"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MS PGothic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hyperlink" Target="http://arxiv.org/abs/1503.02247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hyperlink" Target="http://journals.aps.org/prstab/pdf/10.1103/PhysRevSTAB.17.074002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PP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36889" cy="25484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2753" y="0"/>
            <a:ext cx="1473200" cy="6858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34" y="2624667"/>
            <a:ext cx="8325556" cy="4233334"/>
          </a:xfrm>
        </p:spPr>
        <p:txBody>
          <a:bodyPr/>
          <a:lstStyle/>
          <a:p>
            <a:pPr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How do we test that we are ready?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Several simulation packages can do impressive spin/beam dynamics tracking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We need to set benchmarking goals to control inadequacies, bugs, mistakes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89777" y="0"/>
            <a:ext cx="48542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6</a:t>
            </a:r>
            <a:r>
              <a:rPr lang="en-US" dirty="0" smtClean="0"/>
              <a:t> May 2015</a:t>
            </a:r>
          </a:p>
          <a:p>
            <a:pPr algn="r"/>
            <a:r>
              <a:rPr lang="en-US" dirty="0" smtClean="0"/>
              <a:t>IPAC15, Spin Tracking Topical Meeting</a:t>
            </a:r>
          </a:p>
          <a:p>
            <a:pPr algn="r"/>
            <a:r>
              <a:rPr lang="en-US" dirty="0" smtClean="0"/>
              <a:t>Richmond, Virginia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B356-0B88-4BC1-B268-E69530B25FC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1" y="913373"/>
            <a:ext cx="8381999" cy="1104516"/>
          </a:xfrm>
        </p:spPr>
        <p:txBody>
          <a:bodyPr/>
          <a:lstStyle/>
          <a:p>
            <a:r>
              <a:rPr lang="en-US" altLang="ko-KR" sz="3600" dirty="0" smtClean="0">
                <a:solidFill>
                  <a:srgbClr val="FF0000"/>
                </a:solidFill>
              </a:rPr>
              <a:t>Benchmarking the trackers</a:t>
            </a:r>
            <a:br>
              <a:rPr lang="en-US" altLang="ko-KR" sz="3600" dirty="0" smtClean="0">
                <a:solidFill>
                  <a:srgbClr val="FF0000"/>
                </a:solidFill>
              </a:rPr>
            </a:br>
            <a:r>
              <a:rPr lang="en-US" altLang="ko-KR" sz="2400" dirty="0" smtClean="0">
                <a:solidFill>
                  <a:srgbClr val="FF0000"/>
                </a:solidFill>
              </a:rPr>
              <a:t>Yannis K. Semertzidis,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CAPP/IBS and KAIST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257813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722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Fringe fields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94211" name="Content Placeholder 2"/>
          <p:cNvSpPr>
            <a:spLocks noGrp="1"/>
          </p:cNvSpPr>
          <p:nvPr>
            <p:ph idx="1"/>
          </p:nvPr>
        </p:nvSpPr>
        <p:spPr>
          <a:xfrm>
            <a:off x="0" y="5531556"/>
            <a:ext cx="9144000" cy="132644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Electric fringe-fields from bend plates are left/right asymmetric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914400" lvl="1" indent="-514350"/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B356-0B88-4BC1-B268-E69530B25FC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11778" y="6420555"/>
            <a:ext cx="3508022" cy="30091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Yannis Semertzidis, CAPP/IBS, KAIST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389" y="830539"/>
            <a:ext cx="5722055" cy="48579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7405" y="2836332"/>
            <a:ext cx="5445040" cy="158044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388118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722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Fringe fields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94211" name="Content Placeholder 2"/>
          <p:cNvSpPr>
            <a:spLocks noGrp="1"/>
          </p:cNvSpPr>
          <p:nvPr>
            <p:ph idx="1"/>
          </p:nvPr>
        </p:nvSpPr>
        <p:spPr>
          <a:xfrm>
            <a:off x="0" y="1735667"/>
            <a:ext cx="9144000" cy="512233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We have solved the problem analytically (exactly) and have implemented the exact solution in the tracking program. 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Time step used: 1-100ps.  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Assumed infinitely high plates.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914400" lvl="1" indent="-514350"/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B356-0B88-4BC1-B268-E69530B25FC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11778" y="6420555"/>
            <a:ext cx="3508022" cy="30091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Yannis Semertzidis, CAPP/IBS, KAIST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78973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722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Fringe fields, coordinate inversion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B356-0B88-4BC1-B268-E69530B25FC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11778" y="6420555"/>
            <a:ext cx="3508022" cy="30091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Yannis Semertzidis, CAPP/IBS, KAIST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733" y="931333"/>
            <a:ext cx="6286500" cy="381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699819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6444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Fringe fields, Getting the E-fields for tracking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B356-0B88-4BC1-B268-E69530B25FC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11778" y="6420555"/>
            <a:ext cx="3508022" cy="30091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Yannis Semertzidis, CAPP/IBS, KAIST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7611" y="1313745"/>
            <a:ext cx="6477000" cy="50927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906040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705556"/>
            <a:ext cx="5336823" cy="5067830"/>
          </a:xfrm>
          <a:prstGeom prst="rect">
            <a:avLst/>
          </a:prstGeom>
        </p:spPr>
      </p:pic>
      <p:sp>
        <p:nvSpPr>
          <p:cNvPr id="942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722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Fringe fields: to get stability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94211" name="Content Placeholder 2"/>
          <p:cNvSpPr>
            <a:spLocks noGrp="1"/>
          </p:cNvSpPr>
          <p:nvPr>
            <p:ph idx="1"/>
          </p:nvPr>
        </p:nvSpPr>
        <p:spPr>
          <a:xfrm>
            <a:off x="4854222" y="1524001"/>
            <a:ext cx="4289778" cy="26669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Biggest effect: cut off a </a:t>
            </a:r>
            <a:r>
              <a:rPr lang="en-US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θ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=1mrad from every plate.  (R</a:t>
            </a:r>
            <a:r>
              <a:rPr lang="en-US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~ 40m, 16 sections)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914400" lvl="1" indent="-514350"/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B356-0B88-4BC1-B268-E69530B25FC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11778" y="6420555"/>
            <a:ext cx="3508022" cy="30091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Yannis Semertzidis, CAPP/IBS, KAIST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49915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8533" y="1011767"/>
            <a:ext cx="6197600" cy="5257800"/>
          </a:xfrm>
          <a:prstGeom prst="rect">
            <a:avLst/>
          </a:prstGeom>
        </p:spPr>
      </p:pic>
      <p:sp>
        <p:nvSpPr>
          <p:cNvPr id="942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722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Fringe fields: radial displacement around the ring, 0.5 mm max.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94211" name="Content Placeholder 2"/>
          <p:cNvSpPr>
            <a:spLocks noGrp="1"/>
          </p:cNvSpPr>
          <p:nvPr>
            <p:ph idx="1"/>
          </p:nvPr>
        </p:nvSpPr>
        <p:spPr>
          <a:xfrm>
            <a:off x="0" y="6110111"/>
            <a:ext cx="9144000" cy="74788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 observable effect on SCT!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914400" lvl="1" indent="-514350"/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B356-0B88-4BC1-B268-E69530B25FC0}" type="slidenum">
              <a:rPr lang="en-US" smtClean="0"/>
              <a:pPr/>
              <a:t>15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22794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0"/>
            <a:ext cx="8229600" cy="6604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1889"/>
            <a:ext cx="9144000" cy="585611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Good simulation programs can still have bugs, mistakes, limitations all relevant to Storage ring EDM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Need to benchmark: target for g-2 sensitivity level of parts per billion. Painful but necessary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Studies of 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Continuous magnetic field rings w/ </a:t>
            </a:r>
            <a:r>
              <a:rPr lang="en-US" dirty="0" err="1" smtClean="0">
                <a:solidFill>
                  <a:srgbClr val="0000FF"/>
                </a:solidFill>
              </a:rPr>
              <a:t>magn</a:t>
            </a:r>
            <a:r>
              <a:rPr lang="en-US" dirty="0" smtClean="0">
                <a:solidFill>
                  <a:srgbClr val="0000FF"/>
                </a:solidFill>
              </a:rPr>
              <a:t>. focusing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Continuous magnetic field rings w/ </a:t>
            </a:r>
            <a:r>
              <a:rPr lang="en-US" dirty="0" err="1" smtClean="0">
                <a:solidFill>
                  <a:srgbClr val="0000FF"/>
                </a:solidFill>
              </a:rPr>
              <a:t>electr</a:t>
            </a:r>
            <a:r>
              <a:rPr lang="en-US" dirty="0" smtClean="0">
                <a:solidFill>
                  <a:srgbClr val="0000FF"/>
                </a:solidFill>
              </a:rPr>
              <a:t>. focusing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Continuous all electric rings w/ and w/out focusing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Fringe fields in electric rings w/ straight sections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endParaRPr lang="en-US" dirty="0" smtClean="0">
              <a:solidFill>
                <a:srgbClr val="0000FF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  <a:p>
            <a:endParaRPr lang="en-US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00FF"/>
              </a:solidFill>
            </a:endParaRPr>
          </a:p>
          <a:p>
            <a:endParaRPr lang="en-US" dirty="0" smtClean="0">
              <a:solidFill>
                <a:srgbClr val="FF0000"/>
              </a:solidFill>
              <a:ea typeface="ＭＳ Ｐゴシック" pitchFamily="34" charset="-128"/>
              <a:sym typeface="Symbol" pitchFamily="18" charset="2"/>
            </a:endParaRP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  <a:ea typeface="ＭＳ Ｐゴシック" pitchFamily="34" charset="-128"/>
              <a:sym typeface="Symbol" pitchFamily="18" charset="2"/>
            </a:endParaRPr>
          </a:p>
          <a:p>
            <a:pPr marL="0" indent="0">
              <a:buNone/>
            </a:pPr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B356-0B88-4BC1-B268-E69530B25FC0}" type="slidenum">
              <a:rPr lang="en-US" smtClean="0"/>
              <a:pPr/>
              <a:t>16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42350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0" y="1570038"/>
            <a:ext cx="8229600" cy="1143000"/>
          </a:xfrm>
        </p:spPr>
        <p:txBody>
          <a:bodyPr/>
          <a:lstStyle/>
          <a:p>
            <a:r>
              <a:rPr lang="en-US" dirty="0" smtClean="0"/>
              <a:t>Extra slides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B356-0B88-4BC1-B268-E69530B25FC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Yannis Semertzidis, CAPP/IBS, KAIST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3"/>
          <p:cNvGrpSpPr/>
          <p:nvPr/>
        </p:nvGrpSpPr>
        <p:grpSpPr>
          <a:xfrm>
            <a:off x="5436448" y="1736812"/>
            <a:ext cx="3240008" cy="4032448"/>
            <a:chOff x="5436448" y="1736812"/>
            <a:chExt cx="3240008" cy="4032448"/>
          </a:xfrm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127000" dir="3000000" algn="br" rotWithShape="0">
              <a:prstClr val="black">
                <a:alpha val="40000"/>
              </a:prstClr>
            </a:outerShdw>
          </a:effectLst>
        </p:grpSpPr>
        <p:grpSp>
          <p:nvGrpSpPr>
            <p:cNvPr id="4" name="Gruppieren 17"/>
            <p:cNvGrpSpPr/>
            <p:nvPr/>
          </p:nvGrpSpPr>
          <p:grpSpPr>
            <a:xfrm>
              <a:off x="5436448" y="1736812"/>
              <a:ext cx="3168000" cy="4007495"/>
              <a:chOff x="5436448" y="1880828"/>
              <a:chExt cx="3168000" cy="4007495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pic>
            <p:nvPicPr>
              <p:cNvPr id="10245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436448" y="1880828"/>
                <a:ext cx="3168000" cy="4007495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sp>
            <p:nvSpPr>
              <p:cNvPr id="10246" name="Rechteck 6"/>
              <p:cNvSpPr>
                <a:spLocks noChangeArrowheads="1"/>
              </p:cNvSpPr>
              <p:nvPr/>
            </p:nvSpPr>
            <p:spPr bwMode="auto">
              <a:xfrm>
                <a:off x="5471207" y="3357268"/>
                <a:ext cx="288925" cy="248400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de-DE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248" name="Textfeld 8"/>
            <p:cNvSpPr txBox="1">
              <a:spLocks noChangeArrowheads="1"/>
            </p:cNvSpPr>
            <p:nvPr/>
          </p:nvSpPr>
          <p:spPr bwMode="auto">
            <a:xfrm>
              <a:off x="7110258" y="5461483"/>
              <a:ext cx="156619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400" dirty="0" smtClean="0">
                  <a:solidFill>
                    <a:srgbClr val="000000"/>
                  </a:solidFill>
                </a:rPr>
                <a:t>(</a:t>
              </a:r>
              <a:r>
                <a:rPr lang="de-DE" sz="1400" dirty="0" err="1" smtClean="0">
                  <a:solidFill>
                    <a:srgbClr val="000000"/>
                  </a:solidFill>
                </a:rPr>
                <a:t>from</a:t>
              </a:r>
              <a:r>
                <a:rPr lang="de-DE" sz="1400" dirty="0" smtClean="0">
                  <a:solidFill>
                    <a:srgbClr val="000000"/>
                  </a:solidFill>
                </a:rPr>
                <a:t> A</a:t>
              </a:r>
              <a:r>
                <a:rPr lang="de-DE" sz="1400" dirty="0">
                  <a:solidFill>
                    <a:srgbClr val="000000"/>
                  </a:solidFill>
                </a:rPr>
                <a:t>. </a:t>
              </a:r>
              <a:r>
                <a:rPr lang="de-DE" sz="1400" dirty="0" smtClean="0">
                  <a:solidFill>
                    <a:srgbClr val="000000"/>
                  </a:solidFill>
                </a:rPr>
                <a:t>Lehrach)</a:t>
              </a:r>
              <a:endParaRPr lang="de-DE" sz="14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3" name="Textfeld 12"/>
          <p:cNvSpPr txBox="1"/>
          <p:nvPr/>
        </p:nvSpPr>
        <p:spPr>
          <a:xfrm>
            <a:off x="431540" y="904654"/>
            <a:ext cx="3724422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rgbClr val="006666"/>
                </a:solidFill>
              </a:rPr>
              <a:t>pEDM in all </a:t>
            </a:r>
            <a:r>
              <a:rPr lang="de-DE" sz="2000" dirty="0" err="1" smtClean="0">
                <a:solidFill>
                  <a:srgbClr val="006666"/>
                </a:solidFill>
              </a:rPr>
              <a:t>electric</a:t>
            </a:r>
            <a:r>
              <a:rPr lang="de-DE" sz="2000" dirty="0" smtClean="0">
                <a:solidFill>
                  <a:srgbClr val="006666"/>
                </a:solidFill>
              </a:rPr>
              <a:t> ring at BNL 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5184068" y="908720"/>
            <a:ext cx="356439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solidFill>
                  <a:srgbClr val="006666"/>
                </a:solidFill>
              </a:rPr>
              <a:t>Jülich, </a:t>
            </a:r>
            <a:r>
              <a:rPr lang="de-DE" sz="2000" dirty="0" err="1" smtClean="0">
                <a:solidFill>
                  <a:srgbClr val="006666"/>
                </a:solidFill>
              </a:rPr>
              <a:t>focus</a:t>
            </a:r>
            <a:r>
              <a:rPr lang="de-DE" sz="2000" dirty="0" smtClean="0">
                <a:solidFill>
                  <a:srgbClr val="006666"/>
                </a:solidFill>
              </a:rPr>
              <a:t> on a </a:t>
            </a:r>
            <a:r>
              <a:rPr lang="de-DE" sz="2000" dirty="0" err="1" smtClean="0">
                <a:solidFill>
                  <a:srgbClr val="006666"/>
                </a:solidFill>
              </a:rPr>
              <a:t>smaller</a:t>
            </a:r>
            <a:r>
              <a:rPr lang="de-DE" sz="2000" dirty="0" smtClean="0">
                <a:solidFill>
                  <a:srgbClr val="006666"/>
                </a:solidFill>
              </a:rPr>
              <a:t> </a:t>
            </a:r>
            <a:r>
              <a:rPr lang="de-DE" sz="2000" dirty="0" err="1" smtClean="0">
                <a:solidFill>
                  <a:srgbClr val="006666"/>
                </a:solidFill>
              </a:rPr>
              <a:t>radius</a:t>
            </a:r>
            <a:r>
              <a:rPr lang="de-DE" sz="2000" dirty="0" smtClean="0">
                <a:solidFill>
                  <a:srgbClr val="006666"/>
                </a:solidFill>
              </a:rPr>
              <a:t> </a:t>
            </a:r>
            <a:r>
              <a:rPr lang="de-DE" sz="2000" dirty="0" err="1" smtClean="0">
                <a:solidFill>
                  <a:srgbClr val="006666"/>
                </a:solidFill>
              </a:rPr>
              <a:t>machine</a:t>
            </a:r>
            <a:endParaRPr lang="de-DE" sz="2000" dirty="0" smtClean="0">
              <a:solidFill>
                <a:srgbClr val="006666"/>
              </a:solidFill>
            </a:endParaRPr>
          </a:p>
        </p:txBody>
      </p:sp>
      <p:sp>
        <p:nvSpPr>
          <p:cNvPr id="19" name="Rechteck 18"/>
          <p:cNvSpPr/>
          <p:nvPr/>
        </p:nvSpPr>
        <p:spPr bwMode="auto">
          <a:xfrm>
            <a:off x="-1476672" y="4005064"/>
            <a:ext cx="914400" cy="914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de-DE" smtClean="0">
              <a:solidFill>
                <a:srgbClr val="000000"/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511273" y="5229200"/>
            <a:ext cx="349136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rgbClr val="006666"/>
                </a:solidFill>
              </a:rPr>
              <a:t>CW </a:t>
            </a:r>
            <a:r>
              <a:rPr lang="de-DE" sz="2000" dirty="0" err="1" smtClean="0">
                <a:solidFill>
                  <a:srgbClr val="006666"/>
                </a:solidFill>
              </a:rPr>
              <a:t>and</a:t>
            </a:r>
            <a:r>
              <a:rPr lang="de-DE" sz="2000" dirty="0" smtClean="0">
                <a:solidFill>
                  <a:srgbClr val="006666"/>
                </a:solidFill>
              </a:rPr>
              <a:t> CCW </a:t>
            </a:r>
            <a:r>
              <a:rPr lang="de-DE" sz="2000" dirty="0" err="1" smtClean="0">
                <a:solidFill>
                  <a:srgbClr val="006666"/>
                </a:solidFill>
              </a:rPr>
              <a:t>stored</a:t>
            </a:r>
            <a:r>
              <a:rPr lang="de-DE" sz="2000" dirty="0" smtClean="0">
                <a:solidFill>
                  <a:srgbClr val="006666"/>
                </a:solidFill>
              </a:rPr>
              <a:t> </a:t>
            </a:r>
            <a:r>
              <a:rPr lang="de-DE" sz="2000" dirty="0" err="1" smtClean="0">
                <a:solidFill>
                  <a:srgbClr val="006666"/>
                </a:solidFill>
              </a:rPr>
              <a:t>beams</a:t>
            </a:r>
            <a:endParaRPr lang="de-DE" sz="2000" dirty="0">
              <a:solidFill>
                <a:srgbClr val="006666"/>
              </a:solidFill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467544" y="44574"/>
            <a:ext cx="7772400" cy="684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5B8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5B82"/>
                </a:solidFill>
                <a:latin typeface="Arial" pitchFamily="34" charset="0"/>
                <a:cs typeface="Aria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5B82"/>
                </a:solidFill>
                <a:latin typeface="Arial" pitchFamily="34" charset="0"/>
                <a:cs typeface="Aria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5B82"/>
                </a:solidFill>
                <a:latin typeface="Arial" pitchFamily="34" charset="0"/>
                <a:cs typeface="Aria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5B82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5B82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5B82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5B82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5B8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de-DE" sz="2400" dirty="0" smtClean="0">
                <a:solidFill>
                  <a:srgbClr val="006666"/>
                </a:solidFill>
              </a:rPr>
              <a:t>EDMs: </a:t>
            </a:r>
            <a:r>
              <a:rPr lang="de-DE" sz="2400" dirty="0" smtClean="0">
                <a:solidFill>
                  <a:srgbClr val="C00000"/>
                </a:solidFill>
              </a:rPr>
              <a:t>Storage ring </a:t>
            </a:r>
            <a:r>
              <a:rPr lang="de-DE" sz="2400" dirty="0" err="1" smtClean="0">
                <a:solidFill>
                  <a:srgbClr val="C00000"/>
                </a:solidFill>
              </a:rPr>
              <a:t>projects</a:t>
            </a:r>
            <a:endParaRPr lang="en-US" sz="2400" kern="0" dirty="0">
              <a:solidFill>
                <a:srgbClr val="C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B356-0B88-4BC1-B268-E69530B25FC0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329" y="1326444"/>
            <a:ext cx="4212560" cy="3778396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69444" y="6245225"/>
            <a:ext cx="3550356" cy="476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Yannis Semertzidis, CAPP/IBS, KAIST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10444" y="3894667"/>
            <a:ext cx="441464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Circumference: 800m</a:t>
            </a:r>
          </a:p>
          <a:p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E-field: 4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MV/m, 3cm gap</a:t>
            </a:r>
            <a:endParaRPr lang="en-US" sz="28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4337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722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do we want from simulation?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94211" name="Content Placeholder 2"/>
          <p:cNvSpPr>
            <a:spLocks noGrp="1"/>
          </p:cNvSpPr>
          <p:nvPr>
            <p:ph idx="1"/>
          </p:nvPr>
        </p:nvSpPr>
        <p:spPr>
          <a:xfrm>
            <a:off x="0" y="1284110"/>
            <a:ext cx="9144000" cy="557388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Fast, efficient, accurate beam/spin dynamics simulation of beam/spin dynamics for 10</a:t>
            </a:r>
            <a:r>
              <a:rPr lang="en-US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s stored beams. 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Fringe fields studies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Not all programs need to be best in everything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How do we check?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B356-0B88-4BC1-B268-E69530B25FC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11778" y="6420555"/>
            <a:ext cx="3508022" cy="30091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Yannis Semertzidis, CAPP/IBS, KAIST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082376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722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Setting up goals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94211" name="Content Placeholder 2"/>
          <p:cNvSpPr>
            <a:spLocks noGrp="1"/>
          </p:cNvSpPr>
          <p:nvPr>
            <p:ph idx="1"/>
          </p:nvPr>
        </p:nvSpPr>
        <p:spPr>
          <a:xfrm>
            <a:off x="0" y="1284110"/>
            <a:ext cx="9144000" cy="557388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We need to estimate </a:t>
            </a:r>
          </a:p>
          <a:p>
            <a:pPr marL="914400" lvl="1" indent="-514350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Lattice parameters</a:t>
            </a:r>
          </a:p>
          <a:p>
            <a:pPr marL="914400" lvl="1" indent="-514350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Ring admittance</a:t>
            </a:r>
          </a:p>
          <a:p>
            <a:pPr marL="914400" lvl="1" indent="-514350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Spin coherence time</a:t>
            </a:r>
          </a:p>
          <a:p>
            <a:pPr marL="914400" lvl="1" indent="-514350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Systematic errors</a:t>
            </a:r>
          </a:p>
          <a:p>
            <a:pPr marL="914400" lvl="1" indent="-514350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IBS</a:t>
            </a:r>
          </a:p>
          <a:p>
            <a:pPr marL="914400" lvl="1" indent="-514350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Wake-fields</a:t>
            </a:r>
          </a:p>
          <a:p>
            <a:pPr marL="914400" lvl="1" indent="-514350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…</a:t>
            </a:r>
          </a:p>
          <a:p>
            <a:pPr marL="914400" lvl="1" indent="-514350"/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B356-0B88-4BC1-B268-E69530B25FC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11778" y="6420555"/>
            <a:ext cx="3508022" cy="30091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Yannis Semertzidis, CAPP/IBS, KAIST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91787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722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Simulation benchmarking points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94211" name="Content Placeholder 2"/>
          <p:cNvSpPr>
            <a:spLocks noGrp="1"/>
          </p:cNvSpPr>
          <p:nvPr>
            <p:ph idx="1"/>
          </p:nvPr>
        </p:nvSpPr>
        <p:spPr>
          <a:xfrm>
            <a:off x="0" y="1284110"/>
            <a:ext cx="9144000" cy="557388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Estimate the g-2 effect of stored muons with vertical oscillations in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Continuous magnetic ring with magnetic focusing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Continuous magnetic ring with electric focusing</a:t>
            </a:r>
          </a:p>
          <a:p>
            <a:pPr marL="914400" lvl="1" indent="-514350">
              <a:buFont typeface="+mj-lt"/>
              <a:buAutoNum type="alphaLcParenR"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Estimate the g-2 effect of stored muons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with some offset from the magic momentum in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Continuous magnetic ring with electric focusing</a:t>
            </a:r>
          </a:p>
          <a:p>
            <a:pPr marL="914400" lvl="1" indent="-514350">
              <a:buFont typeface="+mj-lt"/>
              <a:buAutoNum type="alphaLcParenR"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914400" lvl="1" indent="-514350"/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B356-0B88-4BC1-B268-E69530B25FC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11778" y="6420555"/>
            <a:ext cx="3508022" cy="30091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Yannis Semertzidis, CAPP/IBS, KAIST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04706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722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Simulation benchmarking points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94211" name="Content Placeholder 2"/>
          <p:cNvSpPr>
            <a:spLocks noGrp="1"/>
          </p:cNvSpPr>
          <p:nvPr>
            <p:ph idx="1"/>
          </p:nvPr>
        </p:nvSpPr>
        <p:spPr>
          <a:xfrm>
            <a:off x="0" y="1284110"/>
            <a:ext cx="9144000" cy="557388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Estimate the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dγ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/γ</a:t>
            </a:r>
            <a:r>
              <a:rPr lang="en-US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and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dr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/r as a function of γ</a:t>
            </a:r>
            <a:r>
              <a:rPr lang="en-US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for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All electric ring with no vertical focusing as a function of gamma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All electric ring with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weak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vertical focusing as a function of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gamma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 the above with and without using an RF cavity.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914400" lvl="1" indent="-514350">
              <a:buFont typeface="+mj-lt"/>
              <a:buAutoNum type="alphaLcParenR"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914400" lvl="1" indent="-514350">
              <a:buFont typeface="+mj-lt"/>
              <a:buAutoNum type="alphaLcParenR"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914400" lvl="1" indent="-514350"/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B356-0B88-4BC1-B268-E69530B25FC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11778" y="6420555"/>
            <a:ext cx="3508022" cy="30091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Yannis Semertzidis, CAPP/IBS, KAIST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21419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722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Simulation benchmarking points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94211" name="Content Placeholder 2"/>
          <p:cNvSpPr>
            <a:spLocks noGrp="1"/>
          </p:cNvSpPr>
          <p:nvPr>
            <p:ph idx="1"/>
          </p:nvPr>
        </p:nvSpPr>
        <p:spPr>
          <a:xfrm>
            <a:off x="0" y="1284110"/>
            <a:ext cx="9144000" cy="557388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effects are all second order (not to be confused w/ higher order in fields) and critical to the success of the program for SCT, systematic errors. (See Martin’s and </a:t>
            </a:r>
            <a:r>
              <a:rPr lang="en-US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Selcuk’s presentations…)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More examples at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(please wait for the next version as there are several typos)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4"/>
              </a:rPr>
              <a:t>http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hlinkClick r:id="rId4"/>
              </a:rPr>
              <a:t>://arxiv.org/abs/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4"/>
              </a:rPr>
              <a:t>1503.02247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914400" lvl="1" indent="-514350"/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B356-0B88-4BC1-B268-E69530B25FC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11778" y="6420555"/>
            <a:ext cx="3508022" cy="30091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Yannis Semertzidis, CAPP/IBS, KAIST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06480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722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Fringe fields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94211" name="Content Placeholder 2"/>
          <p:cNvSpPr>
            <a:spLocks noGrp="1"/>
          </p:cNvSpPr>
          <p:nvPr>
            <p:ph idx="1"/>
          </p:nvPr>
        </p:nvSpPr>
        <p:spPr>
          <a:xfrm>
            <a:off x="0" y="1284110"/>
            <a:ext cx="9144000" cy="557388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E-field lattices with straight sections.  The issues: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Multipoles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Radial E-field (due to left-right asymmetry)</a:t>
            </a:r>
          </a:p>
          <a:p>
            <a:pPr marL="914400" lvl="1" indent="-514350">
              <a:buFont typeface="+mj-lt"/>
              <a:buAutoNum type="alphaLcParenR"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See Eric Metodiev et al., for a complete study of fringe fields: Phys. Rev. ST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Accel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Beams 17 (2014) 5, 074002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available at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hlinkClick r:id="rId4"/>
              </a:rPr>
              <a:t>http://journals.aps.org/prstab/pdf/10.1103/PhysRevSTAB.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4"/>
              </a:rPr>
              <a:t>17.074002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914400" lvl="1" indent="-514350"/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B356-0B88-4BC1-B268-E69530B25FC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11778" y="6420555"/>
            <a:ext cx="3508022" cy="30091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Yannis Semertzidis, CAPP/IBS, KAIST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54066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Content Placeholder 2"/>
          <p:cNvSpPr>
            <a:spLocks noGrp="1"/>
          </p:cNvSpPr>
          <p:nvPr>
            <p:ph idx="1"/>
          </p:nvPr>
        </p:nvSpPr>
        <p:spPr>
          <a:xfrm>
            <a:off x="0" y="5531556"/>
            <a:ext cx="9144000" cy="132644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Electric fringe-fields from straight plates are left/right symmetric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914400" lvl="1" indent="-514350"/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B356-0B88-4BC1-B268-E69530B25FC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11778" y="6420555"/>
            <a:ext cx="3508022" cy="30091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Yannis Semertzidis, CAPP/IBS, KAIST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5900" y="729544"/>
            <a:ext cx="6388100" cy="449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8233" y="753533"/>
            <a:ext cx="5156200" cy="863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2493433"/>
            <a:ext cx="4013200" cy="1943100"/>
          </a:xfrm>
          <a:prstGeom prst="rect">
            <a:avLst/>
          </a:prstGeom>
        </p:spPr>
      </p:pic>
      <p:sp>
        <p:nvSpPr>
          <p:cNvPr id="942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722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Fringe fields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641238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8|9.1|5.9|5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8.4|16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8.4|16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8.4|16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8.4|16.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8.4|16.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5.5|4.4|11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8.4|16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8.4|16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8.4|16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8.4|16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8.4|16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8.4|16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8.4|16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8.4|16.5"/>
</p:tagLst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124339</TotalTime>
  <Words>657</Words>
  <Application>Microsoft Office PowerPoint</Application>
  <PresentationFormat>On-screen Show (4:3)</PresentationFormat>
  <Paragraphs>137</Paragraphs>
  <Slides>17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Benchmarking the trackers Yannis K. Semertzidis, CAPP/IBS and KAIST</vt:lpstr>
      <vt:lpstr>PowerPoint Presentation</vt:lpstr>
      <vt:lpstr>What do we want from simulation?</vt:lpstr>
      <vt:lpstr>Setting up goals</vt:lpstr>
      <vt:lpstr>Simulation benchmarking points</vt:lpstr>
      <vt:lpstr>Simulation benchmarking points</vt:lpstr>
      <vt:lpstr>Simulation benchmarking points</vt:lpstr>
      <vt:lpstr>Fringe fields</vt:lpstr>
      <vt:lpstr>Fringe fields</vt:lpstr>
      <vt:lpstr>Fringe fields</vt:lpstr>
      <vt:lpstr>Fringe fields</vt:lpstr>
      <vt:lpstr>Fringe fields, coordinate inversion</vt:lpstr>
      <vt:lpstr>Fringe fields, Getting the E-fields for tracking</vt:lpstr>
      <vt:lpstr>Fringe fields: to get stability</vt:lpstr>
      <vt:lpstr>Fringe fields: radial displacement around the ring, 0.5 mm max.</vt:lpstr>
      <vt:lpstr>Summary</vt:lpstr>
      <vt:lpstr>Extra slides</vt:lpstr>
    </vt:vector>
  </TitlesOfParts>
  <Company>BNL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 Review</dc:title>
  <dc:creator>Yannis Semertzidis</dc:creator>
  <cp:lastModifiedBy>PCC</cp:lastModifiedBy>
  <cp:revision>3017</cp:revision>
  <cp:lastPrinted>2013-11-08T08:05:17Z</cp:lastPrinted>
  <dcterms:created xsi:type="dcterms:W3CDTF">2014-05-26T00:52:11Z</dcterms:created>
  <dcterms:modified xsi:type="dcterms:W3CDTF">2015-05-06T22:02:27Z</dcterms:modified>
</cp:coreProperties>
</file>