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6"/>
  </p:notesMasterIdLst>
  <p:sldIdLst>
    <p:sldId id="256" r:id="rId2"/>
    <p:sldId id="274" r:id="rId3"/>
    <p:sldId id="257" r:id="rId4"/>
    <p:sldId id="258" r:id="rId5"/>
    <p:sldId id="282" r:id="rId6"/>
    <p:sldId id="267" r:id="rId7"/>
    <p:sldId id="298" r:id="rId8"/>
    <p:sldId id="269" r:id="rId9"/>
    <p:sldId id="283" r:id="rId10"/>
    <p:sldId id="284" r:id="rId11"/>
    <p:sldId id="281" r:id="rId12"/>
    <p:sldId id="289" r:id="rId13"/>
    <p:sldId id="290" r:id="rId14"/>
    <p:sldId id="278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C66FF"/>
    <a:srgbClr val="0B97FF"/>
    <a:srgbClr val="0E0266"/>
    <a:srgbClr val="FFFDF7"/>
    <a:srgbClr val="FFEFDE"/>
    <a:srgbClr val="FFC0C0"/>
    <a:srgbClr val="CC99FF"/>
    <a:srgbClr val="9999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>
        <p:scale>
          <a:sx n="103" d="100"/>
          <a:sy n="103" d="100"/>
        </p:scale>
        <p:origin x="-33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1" tIns="48325" rIns="96651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1" tIns="48325" rIns="96651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3225BF-2A7C-714F-A5DE-BD5ED71E3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07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70EA-C327-AB41-A027-AC4EC8A826E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73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first give an overview of Bmad since</a:t>
            </a:r>
            <a:r>
              <a:rPr lang="en-US" baseline="0" dirty="0" smtClean="0"/>
              <a:t> I assume that most of you haven’t used it before.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2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Baby has grown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accel</a:t>
            </a:r>
            <a:r>
              <a:rPr lang="en-US" baseline="0" dirty="0" smtClean="0"/>
              <a:t> simulation libraries:</a:t>
            </a:r>
          </a:p>
          <a:p>
            <a:r>
              <a:rPr lang="en-US" baseline="0" dirty="0" smtClean="0"/>
              <a:t>  Merlin (nick walker)</a:t>
            </a:r>
          </a:p>
          <a:p>
            <a:r>
              <a:rPr lang="en-US" baseline="0" dirty="0" smtClean="0"/>
              <a:t>  Accelerator Toolkit (based upon </a:t>
            </a:r>
            <a:r>
              <a:rPr lang="en-US" baseline="0" dirty="0" err="1" smtClean="0"/>
              <a:t>matlab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  PTC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68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8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get the plot: Read lattice into Tao.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5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53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 6 of 11 tracking methods.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3225BF-2A7C-714F-A5DE-BD5ED71E329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d 36in 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772400" cy="1143000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C8"/>
                    </a:gs>
                    <a:gs pos="100000">
                      <a:srgbClr val="B31B1B">
                        <a:alpha val="5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B4002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26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3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3175" y="6438900"/>
            <a:ext cx="9140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9700"/>
            <a:ext cx="646588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C8"/>
                    </a:gs>
                    <a:gs pos="100000">
                      <a:srgbClr val="B31B1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0">
                <a:pattFill prst="pct50">
                  <a:fgClr>
                    <a:schemeClr val="hlink"/>
                  </a:fgClr>
                  <a:bgClr>
                    <a:schemeClr val="hlink"/>
                  </a:bgClr>
                </a:patt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 userDrawn="1"/>
        </p:nvSpPr>
        <p:spPr bwMode="auto">
          <a:xfrm>
            <a:off x="152400" y="6459538"/>
            <a:ext cx="13716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i="1" kern="120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400" dirty="0"/>
              <a:t>David Sagan</a:t>
            </a:r>
          </a:p>
        </p:txBody>
      </p:sp>
      <p:sp>
        <p:nvSpPr>
          <p:cNvPr id="13" name="Rectangle 4"/>
          <p:cNvSpPr txBox="1">
            <a:spLocks noChangeArrowheads="1"/>
          </p:cNvSpPr>
          <p:nvPr userDrawn="1"/>
        </p:nvSpPr>
        <p:spPr bwMode="auto">
          <a:xfrm>
            <a:off x="2057400" y="6459538"/>
            <a:ext cx="16002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May 5, 2015</a:t>
            </a:r>
            <a:endParaRPr lang="en-US" dirty="0"/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auto">
          <a:xfrm>
            <a:off x="4191000" y="6459538"/>
            <a:ext cx="9906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i="1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IPAC’15</a:t>
            </a:r>
            <a:endParaRPr lang="en-US" dirty="0"/>
          </a:p>
        </p:txBody>
      </p:sp>
      <p:sp>
        <p:nvSpPr>
          <p:cNvPr id="15" name="Rectangle 6"/>
          <p:cNvSpPr txBox="1">
            <a:spLocks noChangeArrowheads="1"/>
          </p:cNvSpPr>
          <p:nvPr userDrawn="1"/>
        </p:nvSpPr>
        <p:spPr bwMode="auto">
          <a:xfrm>
            <a:off x="8077200" y="6461125"/>
            <a:ext cx="685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9DE0FE-262F-764A-A255-1C7917B78A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5607050" y="6248400"/>
            <a:ext cx="24257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35" name="Picture 1" descr="LEPP_Logo-large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178550"/>
            <a:ext cx="2286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imes New Roman" charset="0"/>
          <a:ea typeface="ＭＳ Ｐゴシック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B31B1B"/>
          </a:solidFill>
          <a:latin typeface="+mn-lt"/>
          <a:ea typeface="+mn-ea"/>
          <a:cs typeface="ＭＳ Ｐゴシック" charset="0"/>
        </a:defRPr>
      </a:lvl1pPr>
      <a:lvl2pPr marL="6905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7391400" cy="114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dirty="0" smtClean="0">
                <a:cs typeface="+mj-cs"/>
              </a:rPr>
              <a:t>Spin Tracking </a:t>
            </a:r>
            <a:r>
              <a:rPr lang="en-US" dirty="0">
                <a:cs typeface="+mj-cs"/>
              </a:rPr>
              <a:t>Using the Bmad Software </a:t>
            </a:r>
            <a:r>
              <a:rPr lang="en-US" dirty="0" smtClean="0">
                <a:cs typeface="+mj-cs"/>
              </a:rPr>
              <a:t>Library</a:t>
            </a:r>
          </a:p>
        </p:txBody>
      </p:sp>
      <p:pic>
        <p:nvPicPr>
          <p:cNvPr id="4098" name="Picture 6" descr="NSF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066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DOE_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7051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cesr_corn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5"/>
          <a:stretch>
            <a:fillRect/>
          </a:stretch>
        </p:blipFill>
        <p:spPr bwMode="auto">
          <a:xfrm>
            <a:off x="3124200" y="3729038"/>
            <a:ext cx="28098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371600" y="2247900"/>
            <a:ext cx="6335713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3000" dirty="0">
                <a:solidFill>
                  <a:srgbClr val="B40022"/>
                </a:solidFill>
                <a:cs typeface="Arial" charset="0"/>
              </a:rPr>
              <a:t>David Sagan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B40022"/>
                </a:solidFill>
                <a:cs typeface="Arial" charset="0"/>
              </a:rPr>
              <a:t>Cornell Laboratory for 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B40022"/>
                </a:solidFill>
                <a:cs typeface="Arial" charset="0"/>
              </a:rPr>
              <a:t>Accelerator-Based Sciences and Education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Etienne Forest’s </a:t>
            </a:r>
            <a:r>
              <a:rPr lang="en-US" dirty="0" smtClean="0"/>
              <a:t>FPP/PTC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060" y="4191000"/>
            <a:ext cx="5410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tabLst>
                <a:tab pos="455613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Integration with Bmad: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Interface routines between Bmad and PTC allow tracking of individual </a:t>
            </a:r>
            <a:r>
              <a:rPr lang="en-US" sz="2000" dirty="0" smtClean="0">
                <a:solidFill>
                  <a:srgbClr val="000000"/>
                </a:solidFill>
              </a:rPr>
              <a:t>elements via PTC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PTC lattices can be constructed for analysis </a:t>
            </a:r>
          </a:p>
          <a:p>
            <a:pPr>
              <a:spcAft>
                <a:spcPts val="400"/>
              </a:spcAft>
              <a:tabLst>
                <a:tab pos="455613" algn="l"/>
              </a:tabLst>
            </a:pPr>
            <a:endParaRPr lang="en-US" sz="2000" dirty="0" smtClean="0"/>
          </a:p>
        </p:txBody>
      </p:sp>
      <p:pic>
        <p:nvPicPr>
          <p:cNvPr id="21" name="Picture 20" descr="PTC_ORB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4004717" cy="2971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91200" y="4514671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Alexander </a:t>
            </a:r>
            <a:r>
              <a:rPr lang="en-US" sz="1800" i="1" dirty="0" err="1" smtClean="0"/>
              <a:t>Molodozhentsev</a:t>
            </a:r>
            <a:endParaRPr lang="en-US" sz="1800" i="1" dirty="0" smtClean="0"/>
          </a:p>
          <a:p>
            <a:r>
              <a:rPr lang="en-US" sz="1800" b="1" dirty="0" smtClean="0"/>
              <a:t>PTC_ORBIT </a:t>
            </a:r>
            <a:r>
              <a:rPr lang="en-US" sz="1800" b="1" dirty="0"/>
              <a:t>combined code </a:t>
            </a:r>
            <a:r>
              <a:rPr lang="en-US" sz="1800" b="1" dirty="0" smtClean="0"/>
              <a:t>KEK </a:t>
            </a:r>
            <a:r>
              <a:rPr lang="en-US" sz="1800" b="1" dirty="0"/>
              <a:t>&amp; SNS common activity 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14400"/>
            <a:ext cx="487680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tabLst>
                <a:tab pos="455613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Etienne Forest’s FPP/PTC simulation toolkit: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/>
              <a:t>Can construct Taylor series maps to arbitrary order via symplectic Lee integration through elements.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Can track spin.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/>
              <a:t>Can do such things as normal form analysis to extract resonance strengths.</a:t>
            </a:r>
          </a:p>
          <a:p>
            <a:pPr marL="455613" lvl="1" indent="-220663">
              <a:spcAft>
                <a:spcPts val="400"/>
              </a:spcAft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/>
              <a:t>[Is </a:t>
            </a:r>
            <a:r>
              <a:rPr lang="en-US" sz="2000" dirty="0" smtClean="0"/>
              <a:t>used </a:t>
            </a:r>
            <a:r>
              <a:rPr lang="en-US" sz="2000" dirty="0" smtClean="0"/>
              <a:t>in MAD-X &amp; PTC_ORBIT]</a:t>
            </a:r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421529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676400"/>
            <a:ext cx="8991600" cy="256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		Spin	EDM</a:t>
            </a:r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err="1" smtClean="0">
                <a:solidFill>
                  <a:srgbClr val="FF0000"/>
                </a:solidFill>
              </a:rPr>
              <a:t>bmad_standard</a:t>
            </a:r>
            <a:r>
              <a:rPr lang="en-US" sz="2200" b="1" dirty="0">
                <a:solidFill>
                  <a:srgbClr val="0000FF"/>
                </a:solidFill>
              </a:rPr>
              <a:t>	</a:t>
            </a:r>
            <a:r>
              <a:rPr lang="en-US" sz="2200" dirty="0" smtClean="0"/>
              <a:t>Thick formulas, fast </a:t>
            </a:r>
            <a:r>
              <a:rPr lang="en-US" sz="2200" dirty="0" smtClean="0">
                <a:solidFill>
                  <a:srgbClr val="0000FF"/>
                </a:solidFill>
              </a:rPr>
              <a:t>	 </a:t>
            </a:r>
            <a:r>
              <a:rPr 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b="1" dirty="0">
              <a:solidFill>
                <a:srgbClr val="FF0000"/>
              </a:solidFill>
            </a:endParaRPr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err="1">
                <a:solidFill>
                  <a:srgbClr val="FF0000"/>
                </a:solidFill>
              </a:rPr>
              <a:t>symp_lie_ptc</a:t>
            </a:r>
            <a:r>
              <a:rPr lang="en-US" sz="2200" b="1" dirty="0">
                <a:solidFill>
                  <a:srgbClr val="0000FF"/>
                </a:solidFill>
              </a:rPr>
              <a:t>	</a:t>
            </a:r>
            <a:r>
              <a:rPr lang="en-US" sz="2200" dirty="0"/>
              <a:t>Symplectic </a:t>
            </a:r>
            <a:r>
              <a:rPr lang="en-US" sz="2200" dirty="0" smtClean="0"/>
              <a:t>tracking using PTC</a:t>
            </a:r>
            <a:r>
              <a:rPr lang="en-US" sz="2200" dirty="0" smtClean="0">
                <a:solidFill>
                  <a:srgbClr val="0000FF"/>
                </a:solidFill>
              </a:rPr>
              <a:t>	 </a:t>
            </a:r>
            <a:r>
              <a:rPr lang="en-US" sz="2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	</a:t>
            </a:r>
            <a:r>
              <a:rPr lang="en-US" sz="2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✔</a:t>
            </a:r>
            <a:endParaRPr lang="en-US" sz="2200" b="1" dirty="0">
              <a:solidFill>
                <a:srgbClr val="0000FF"/>
              </a:solidFill>
            </a:endParaRPr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err="1">
                <a:solidFill>
                  <a:srgbClr val="FF0000"/>
                </a:solidFill>
              </a:rPr>
              <a:t>runge_kutta</a:t>
            </a:r>
            <a:r>
              <a:rPr lang="en-US" sz="2200" dirty="0">
                <a:solidFill>
                  <a:srgbClr val="0000FF"/>
                </a:solidFill>
              </a:rPr>
              <a:t>	</a:t>
            </a:r>
            <a:r>
              <a:rPr lang="en-US" sz="2200" dirty="0"/>
              <a:t>Track through arbitrary fields</a:t>
            </a:r>
            <a:r>
              <a:rPr lang="en-US" sz="2200" dirty="0">
                <a:solidFill>
                  <a:srgbClr val="0000FF"/>
                </a:solidFill>
              </a:rPr>
              <a:t>	 </a:t>
            </a:r>
            <a:r>
              <a:rPr lang="en-US" sz="22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	 ✔</a:t>
            </a:r>
            <a:endParaRPr lang="en-US" sz="2200" dirty="0">
              <a:solidFill>
                <a:srgbClr val="0000FF"/>
              </a:solidFill>
            </a:endParaRPr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</a:rPr>
              <a:t>custom</a:t>
            </a:r>
            <a:r>
              <a:rPr lang="en-US" sz="2200" b="1" dirty="0">
                <a:solidFill>
                  <a:srgbClr val="0000FF"/>
                </a:solidFill>
              </a:rPr>
              <a:t>	</a:t>
            </a:r>
            <a:r>
              <a:rPr lang="en-US" sz="2200" dirty="0"/>
              <a:t>Tracking with custom code</a:t>
            </a:r>
            <a:r>
              <a:rPr lang="en-US" sz="2200" dirty="0">
                <a:solidFill>
                  <a:srgbClr val="0000FF"/>
                </a:solidFill>
              </a:rPr>
              <a:t>	 </a:t>
            </a:r>
            <a:r>
              <a:rPr lang="en-US" sz="2400" b="1" dirty="0">
                <a:solidFill>
                  <a:srgbClr val="008000"/>
                </a:solidFill>
              </a:rPr>
              <a:t>?!</a:t>
            </a:r>
            <a:r>
              <a:rPr lang="en-US" sz="2200" b="1" dirty="0">
                <a:solidFill>
                  <a:srgbClr val="008000"/>
                </a:solidFill>
              </a:rPr>
              <a:t>	 </a:t>
            </a:r>
            <a:r>
              <a:rPr lang="en-US" sz="2400" b="1" dirty="0">
                <a:solidFill>
                  <a:srgbClr val="008000"/>
                </a:solidFill>
              </a:rPr>
              <a:t>?!</a:t>
            </a:r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err="1" smtClean="0"/>
              <a:t>taylor</a:t>
            </a:r>
            <a:r>
              <a:rPr lang="en-US" sz="2200" b="1" dirty="0"/>
              <a:t>	</a:t>
            </a:r>
            <a:r>
              <a:rPr lang="en-US" sz="2200" dirty="0"/>
              <a:t>Taylor </a:t>
            </a:r>
            <a:r>
              <a:rPr lang="en-US" sz="2200" dirty="0" smtClean="0"/>
              <a:t>map (generated via PTC)</a:t>
            </a:r>
            <a:endParaRPr lang="en-US" sz="2200" b="1" dirty="0"/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/>
              <a:t>linear	</a:t>
            </a:r>
            <a:r>
              <a:rPr lang="en-US" sz="2200" dirty="0"/>
              <a:t>Linear tracking</a:t>
            </a:r>
            <a:endParaRPr lang="en-US" sz="2200" b="1" dirty="0"/>
          </a:p>
          <a:p>
            <a:pPr marL="173038" lvl="1" indent="-173038">
              <a:lnSpc>
                <a:spcPct val="90000"/>
              </a:lnSpc>
              <a:buFont typeface="Arial"/>
              <a:buChar char="•"/>
              <a:tabLst>
                <a:tab pos="2736850" algn="l"/>
                <a:tab pos="6745288" algn="l"/>
                <a:tab pos="7545388" algn="l"/>
              </a:tabLst>
              <a:defRPr/>
            </a:pPr>
            <a:r>
              <a:rPr lang="en-US" sz="2200" b="1" dirty="0" smtClean="0"/>
              <a:t>etc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1" y="139700"/>
            <a:ext cx="8991600" cy="533400"/>
          </a:xfrm>
        </p:spPr>
        <p:txBody>
          <a:bodyPr/>
          <a:lstStyle/>
          <a:p>
            <a:pPr lvl="1"/>
            <a:r>
              <a:rPr lang="en-US" dirty="0"/>
              <a:t>T</a:t>
            </a:r>
            <a:r>
              <a:rPr lang="en-US" dirty="0" smtClean="0"/>
              <a:t>racking </a:t>
            </a:r>
            <a:r>
              <a:rPr lang="en-US" dirty="0"/>
              <a:t>M</a:t>
            </a:r>
            <a:r>
              <a:rPr lang="en-US" dirty="0" smtClean="0"/>
              <a:t>ethod </a:t>
            </a:r>
            <a:r>
              <a:rPr lang="en-US" dirty="0"/>
              <a:t>S</a:t>
            </a:r>
            <a:r>
              <a:rPr lang="en-US" dirty="0" smtClean="0"/>
              <a:t>election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95400"/>
            <a:ext cx="873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Can set how each element is tracked on an element-by-element basis: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232737"/>
            <a:ext cx="820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Advantages:</a:t>
            </a:r>
          </a:p>
          <a:p>
            <a:pPr marL="628650" lvl="1" indent="-171450"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/>
              <a:t>Enables simulation of unique element types </a:t>
            </a:r>
          </a:p>
          <a:p>
            <a:pPr marL="628650" lvl="1" indent="-171450">
              <a:buFont typeface="Arial"/>
              <a:buChar char="•"/>
              <a:tabLst>
                <a:tab pos="455613" algn="l"/>
              </a:tabLst>
            </a:pPr>
            <a:r>
              <a:rPr lang="en-US" sz="2000" dirty="0" smtClean="0"/>
              <a:t>Can compare different tracking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300" y="4343400"/>
            <a:ext cx="820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l"/>
              </a:tabLst>
            </a:pPr>
            <a:r>
              <a:rPr lang="en-US" sz="2000" dirty="0" smtClean="0"/>
              <a:t>Example:</a:t>
            </a:r>
          </a:p>
          <a:p>
            <a:pPr>
              <a:tabLst>
                <a:tab pos="234950" algn="l"/>
              </a:tabLst>
            </a:pPr>
            <a:r>
              <a:rPr lang="en-US" sz="2000" dirty="0" smtClean="0">
                <a:solidFill>
                  <a:srgbClr val="008000"/>
                </a:solidFill>
              </a:rPr>
              <a:t>	inflector: </a:t>
            </a:r>
            <a:r>
              <a:rPr lang="en-US" sz="2000" dirty="0" err="1" smtClean="0">
                <a:solidFill>
                  <a:srgbClr val="008000"/>
                </a:solidFill>
              </a:rPr>
              <a:t>em_field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 err="1" smtClean="0">
                <a:solidFill>
                  <a:srgbClr val="008000"/>
                </a:solidFill>
              </a:rPr>
              <a:t>tracking_method</a:t>
            </a:r>
            <a:r>
              <a:rPr lang="en-US" sz="2000" dirty="0" smtClean="0">
                <a:solidFill>
                  <a:srgbClr val="008000"/>
                </a:solidFill>
              </a:rPr>
              <a:t> = </a:t>
            </a:r>
            <a:r>
              <a:rPr lang="en-US" sz="2000" dirty="0" err="1" smtClean="0">
                <a:solidFill>
                  <a:srgbClr val="008000"/>
                </a:solidFill>
              </a:rPr>
              <a:t>runge_kutta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 err="1" smtClean="0">
                <a:solidFill>
                  <a:srgbClr val="008000"/>
                </a:solidFill>
              </a:rPr>
              <a:t>field_calc</a:t>
            </a:r>
            <a:r>
              <a:rPr lang="en-US" sz="2000" dirty="0" smtClean="0">
                <a:solidFill>
                  <a:srgbClr val="008000"/>
                </a:solidFill>
              </a:rPr>
              <a:t> = custom, ... </a:t>
            </a:r>
          </a:p>
        </p:txBody>
      </p:sp>
    </p:spTree>
    <p:extLst>
      <p:ext uri="{BB962C8B-B14F-4D97-AF65-F5344CB8AC3E}">
        <p14:creationId xmlns:p14="http://schemas.microsoft.com/office/powerpoint/2010/main" val="165881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Experiment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09800" y="3581400"/>
            <a:ext cx="4026311" cy="2514600"/>
            <a:chOff x="4495800" y="2362200"/>
            <a:chExt cx="4559711" cy="2971800"/>
          </a:xfrm>
        </p:grpSpPr>
        <p:pic>
          <p:nvPicPr>
            <p:cNvPr id="5" name="Picture 4" descr="cp_4bv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62200"/>
              <a:ext cx="4483511" cy="29718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4495800" y="2630426"/>
              <a:ext cx="1752600" cy="341374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304800" y="3537632"/>
            <a:ext cx="1929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Polarized </a:t>
            </a:r>
            <a:r>
              <a:rPr lang="en-US" sz="2000" dirty="0" err="1" smtClean="0">
                <a:solidFill>
                  <a:srgbClr val="008000"/>
                </a:solidFill>
              </a:rPr>
              <a:t>Muons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914400"/>
            <a:ext cx="876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Dave Rubin at Cornell has been developing a simulation program to simulate the </a:t>
            </a:r>
            <a:r>
              <a:rPr lang="en-US" sz="2000" dirty="0" err="1"/>
              <a:t>m</a:t>
            </a:r>
            <a:r>
              <a:rPr lang="en-US" sz="2000" dirty="0" err="1" smtClean="0"/>
              <a:t>uon</a:t>
            </a:r>
            <a:r>
              <a:rPr lang="en-US" sz="2000" dirty="0" smtClean="0"/>
              <a:t> </a:t>
            </a:r>
            <a:r>
              <a:rPr lang="en-US" sz="2000" dirty="0"/>
              <a:t>g-2 experiment at </a:t>
            </a:r>
            <a:r>
              <a:rPr lang="en-US" sz="2000" dirty="0" err="1"/>
              <a:t>Fermilab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Need to simulate: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dirty="0" smtClean="0"/>
              <a:t>Injection line into storage ring.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dirty="0" smtClean="0"/>
              <a:t>Three dimensional field of the injection line.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dirty="0" smtClean="0"/>
              <a:t>Scattering of </a:t>
            </a:r>
            <a:r>
              <a:rPr lang="en-US" sz="2000" dirty="0" err="1" smtClean="0"/>
              <a:t>muons</a:t>
            </a:r>
            <a:r>
              <a:rPr lang="en-US" sz="2000" dirty="0" smtClean="0"/>
              <a:t> as they cross the inflector wall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dirty="0" smtClean="0"/>
              <a:t>Electrostatic quadrupoles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dirty="0" err="1" smtClean="0"/>
              <a:t>Muon</a:t>
            </a:r>
            <a:r>
              <a:rPr lang="en-US" sz="2000" dirty="0" smtClean="0"/>
              <a:t> decay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308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Simulation</a:t>
            </a:r>
            <a:endParaRPr lang="en-US" dirty="0"/>
          </a:p>
        </p:txBody>
      </p:sp>
      <p:pic>
        <p:nvPicPr>
          <p:cNvPr id="3" name="Picture 2" descr="lost_muons_18mm_in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467848" cy="2600886"/>
          </a:xfrm>
          <a:prstGeom prst="rect">
            <a:avLst/>
          </a:prstGeom>
        </p:spPr>
      </p:pic>
      <p:pic>
        <p:nvPicPr>
          <p:cNvPr id="7" name="muon_2000step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2971800"/>
            <a:ext cx="3810000" cy="2852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71" y="865084"/>
            <a:ext cx="899952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FF0000"/>
                </a:solidFill>
              </a:rPr>
              <a:t>Bmad </a:t>
            </a:r>
            <a:r>
              <a:rPr lang="en-US" sz="2000" dirty="0" smtClean="0">
                <a:solidFill>
                  <a:srgbClr val="FF0000"/>
                </a:solidFill>
              </a:rPr>
              <a:t>provided: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spcAft>
                <a:spcPts val="200"/>
              </a:spcAft>
            </a:pPr>
            <a:r>
              <a:rPr lang="en-US" sz="2000" dirty="0" smtClean="0"/>
              <a:t>Ability to define the geometry of the injection line and storage ring.</a:t>
            </a:r>
          </a:p>
          <a:p>
            <a:pPr lvl="1">
              <a:spcAft>
                <a:spcPts val="200"/>
              </a:spcAft>
            </a:pPr>
            <a:r>
              <a:rPr lang="en-US" sz="2000" dirty="0"/>
              <a:t>Ability to define the geometry of the inflector wall</a:t>
            </a:r>
          </a:p>
          <a:p>
            <a:pPr lvl="1">
              <a:spcAft>
                <a:spcPts val="200"/>
              </a:spcAft>
            </a:pPr>
            <a:r>
              <a:rPr lang="en-US" sz="2000" dirty="0"/>
              <a:t>Ability to define custom fields for the injection line and electrostatic </a:t>
            </a:r>
            <a:r>
              <a:rPr lang="en-US" sz="2000" dirty="0" err="1"/>
              <a:t>quadrupoles</a:t>
            </a:r>
            <a:endParaRPr lang="en-US" sz="2000" dirty="0"/>
          </a:p>
          <a:p>
            <a:pPr lvl="1">
              <a:spcAft>
                <a:spcPts val="200"/>
              </a:spcAft>
            </a:pPr>
            <a:r>
              <a:rPr lang="en-US" sz="2000" dirty="0" err="1" smtClean="0"/>
              <a:t>Runge-Kutta</a:t>
            </a:r>
            <a:r>
              <a:rPr lang="en-US" sz="2000" dirty="0" smtClean="0"/>
              <a:t> tracking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Needed </a:t>
            </a:r>
            <a:r>
              <a:rPr lang="en-US" sz="2000" dirty="0" smtClean="0">
                <a:solidFill>
                  <a:srgbClr val="FF0000"/>
                </a:solidFill>
              </a:rPr>
              <a:t>to develop for the program:</a:t>
            </a:r>
          </a:p>
          <a:p>
            <a:pPr lvl="1"/>
            <a:r>
              <a:rPr lang="en-US" sz="2000" dirty="0" smtClean="0"/>
              <a:t>Tracking of </a:t>
            </a:r>
            <a:r>
              <a:rPr lang="en-US" sz="2000" dirty="0" err="1" smtClean="0"/>
              <a:t>muons</a:t>
            </a:r>
            <a:r>
              <a:rPr lang="en-US" sz="2000" dirty="0" smtClean="0"/>
              <a:t> through the inflector wall</a:t>
            </a:r>
          </a:p>
          <a:p>
            <a:pPr lvl="1"/>
            <a:r>
              <a:rPr lang="en-US" sz="2000" dirty="0" err="1" smtClean="0"/>
              <a:t>muon</a:t>
            </a:r>
            <a:r>
              <a:rPr lang="en-US" sz="2000" dirty="0" smtClean="0"/>
              <a:t> decay [will be ported to Bmad]</a:t>
            </a:r>
          </a:p>
        </p:txBody>
      </p:sp>
    </p:spTree>
    <p:extLst>
      <p:ext uri="{BB962C8B-B14F-4D97-AF65-F5344CB8AC3E}">
        <p14:creationId xmlns:p14="http://schemas.microsoft.com/office/powerpoint/2010/main" val="240084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124200"/>
            <a:ext cx="8077200" cy="116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90000"/>
              </a:lnSpc>
              <a:buFont typeface="Arial"/>
              <a:buChar char="•"/>
            </a:pPr>
            <a:r>
              <a:rPr lang="en-US" sz="2800" dirty="0" smtClean="0"/>
              <a:t>Bmad provides a flexible toolkit for spin simulations</a:t>
            </a:r>
          </a:p>
          <a:p>
            <a:pPr marL="173038" indent="-173038">
              <a:lnSpc>
                <a:spcPct val="90000"/>
              </a:lnSpc>
              <a:buFont typeface="Arial"/>
              <a:buChar char="•"/>
            </a:pPr>
            <a:endParaRPr lang="en-US" sz="1100" dirty="0"/>
          </a:p>
          <a:p>
            <a:pPr>
              <a:lnSpc>
                <a:spcPct val="90000"/>
              </a:lnSpc>
            </a:pPr>
            <a:endParaRPr lang="en-US" sz="1200" dirty="0" smtClean="0"/>
          </a:p>
          <a:p>
            <a:pPr>
              <a:lnSpc>
                <a:spcPct val="90000"/>
              </a:lnSpc>
            </a:pPr>
            <a:endParaRPr lang="en-US" sz="1400" dirty="0" smtClean="0"/>
          </a:p>
          <a:p>
            <a:pPr>
              <a:lnSpc>
                <a:spcPct val="90000"/>
              </a:lnSpc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2944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2400"/>
            <a:ext cx="6465887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130629" y="1661279"/>
            <a:ext cx="5736771" cy="376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90563" indent="-233363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Bmad is a </a:t>
            </a:r>
            <a:r>
              <a:rPr lang="en-US" sz="2200" dirty="0" smtClean="0">
                <a:solidFill>
                  <a:srgbClr val="FF0000"/>
                </a:solidFill>
              </a:rPr>
              <a:t>library </a:t>
            </a:r>
            <a:r>
              <a:rPr lang="en-US" sz="2200" dirty="0" smtClean="0">
                <a:solidFill>
                  <a:srgbClr val="FF0000"/>
                </a:solidFill>
              </a:rPr>
              <a:t>toolkit.</a:t>
            </a:r>
            <a:endParaRPr lang="en-US" sz="2200" dirty="0" smtClean="0"/>
          </a:p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Written </a:t>
            </a:r>
            <a:r>
              <a:rPr lang="en-US" sz="2200" dirty="0"/>
              <a:t>in </a:t>
            </a:r>
            <a:r>
              <a:rPr lang="en-US" sz="2200" dirty="0" smtClean="0"/>
              <a:t>Fortran. </a:t>
            </a:r>
          </a:p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Object oriented from the ground up.</a:t>
            </a:r>
          </a:p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Has structure translation code for interfacing with C++.</a:t>
            </a:r>
            <a:endParaRPr lang="en-US" sz="2200" dirty="0"/>
          </a:p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/>
              <a:t>L</a:t>
            </a:r>
            <a:r>
              <a:rPr lang="en-US" sz="2200" dirty="0" smtClean="0"/>
              <a:t>attice files use a MAD like syntax.</a:t>
            </a:r>
          </a:p>
          <a:p>
            <a:pPr marL="173038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Documented.</a:t>
            </a:r>
          </a:p>
          <a:p>
            <a:pPr marL="173038" lvl="1" indent="-173038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Open Source: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	</a:t>
            </a:r>
            <a:r>
              <a:rPr lang="en-US" sz="2200" dirty="0">
                <a:solidFill>
                  <a:srgbClr val="0000FF"/>
                </a:solidFill>
              </a:rPr>
              <a:t>http://www.lepp.cornell.edu/~dcs/bmad</a:t>
            </a:r>
            <a:r>
              <a:rPr lang="en-US" sz="2200" dirty="0" smtClean="0">
                <a:solidFill>
                  <a:srgbClr val="0000FF"/>
                </a:solidFill>
              </a:rPr>
              <a:t>/</a:t>
            </a:r>
            <a:r>
              <a:rPr lang="en-US" sz="2200" dirty="0" smtClean="0"/>
              <a:t> </a:t>
            </a:r>
          </a:p>
        </p:txBody>
      </p:sp>
      <p:pic>
        <p:nvPicPr>
          <p:cNvPr id="5" name="Picture 4" descr="Screen Shot 2014-09-13 at 3.5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60500"/>
            <a:ext cx="2816618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 the Beginning…</a:t>
            </a:r>
            <a:endParaRPr lang="en-US" dirty="0"/>
          </a:p>
        </p:txBody>
      </p:sp>
      <p:pic>
        <p:nvPicPr>
          <p:cNvPr id="81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8956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304800" y="1392228"/>
            <a:ext cx="5334000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35000" indent="-1651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/>
              <a:t>Brief History: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Born at Cornell in mid 1990’s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Started life as modest project: Just wanted to </a:t>
            </a:r>
            <a:r>
              <a:rPr lang="en-US" sz="2400" dirty="0" smtClean="0"/>
              <a:t>calculate </a:t>
            </a:r>
            <a:r>
              <a:rPr lang="en-US" sz="2400" dirty="0" err="1"/>
              <a:t>Twiss</a:t>
            </a:r>
            <a:r>
              <a:rPr lang="en-US" sz="2400" dirty="0"/>
              <a:t> functions and closed orbit.</a:t>
            </a:r>
          </a:p>
          <a:p>
            <a:pPr marL="461963" lvl="1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400" dirty="0"/>
              <a:t>Initially </a:t>
            </a:r>
            <a:r>
              <a:rPr lang="en-US" sz="2400" dirty="0" smtClean="0"/>
              <a:t>Bmad used </a:t>
            </a:r>
            <a:r>
              <a:rPr lang="en-US" sz="2400" dirty="0"/>
              <a:t>a subset of the MAD </a:t>
            </a:r>
            <a:r>
              <a:rPr lang="en-US" sz="2400" dirty="0" smtClean="0"/>
              <a:t>lattice </a:t>
            </a:r>
            <a:r>
              <a:rPr lang="en-US" sz="2400" dirty="0"/>
              <a:t>syntax. Hence the name: “</a:t>
            </a:r>
            <a:r>
              <a:rPr lang="en-US" altLang="ja-JP" sz="2400" dirty="0">
                <a:solidFill>
                  <a:srgbClr val="CC0000"/>
                </a:solidFill>
              </a:rPr>
              <a:t>Baby MAD</a:t>
            </a:r>
            <a:r>
              <a:rPr lang="en-US" sz="2400" dirty="0"/>
              <a:t>”</a:t>
            </a:r>
            <a:r>
              <a:rPr lang="en-US" altLang="ja-JP" sz="2400" dirty="0"/>
              <a:t> or </a:t>
            </a:r>
            <a:r>
              <a:rPr lang="en-US" sz="2400" dirty="0"/>
              <a:t>“</a:t>
            </a:r>
            <a:r>
              <a:rPr lang="en-US" altLang="ja-JP" sz="2400" dirty="0" smtClean="0">
                <a:solidFill>
                  <a:srgbClr val="CC0000"/>
                </a:solidFill>
              </a:rPr>
              <a:t>Bmad</a:t>
            </a:r>
            <a:r>
              <a:rPr lang="en-US" sz="2400" dirty="0" smtClean="0"/>
              <a:t>”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for short.</a:t>
            </a:r>
          </a:p>
          <a:p>
            <a:pPr marL="461963" lvl="1" eaLnBrk="1" hangingPunct="1">
              <a:buFont typeface="Arial" charset="0"/>
              <a:buChar char="•"/>
            </a:pPr>
            <a:endParaRPr lang="en-US" sz="2400" dirty="0"/>
          </a:p>
          <a:p>
            <a:pPr marL="461963" indent="-165100" eaLnBrk="1" hangingPunct="1"/>
            <a:endParaRPr lang="en-US" sz="3200" dirty="0"/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 flipH="1">
            <a:off x="1905000" y="4962525"/>
            <a:ext cx="627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3366FF"/>
                </a:solidFill>
              </a:rPr>
              <a:t>Over the years Bmad </a:t>
            </a:r>
            <a:r>
              <a:rPr lang="en-US" sz="2800" dirty="0" smtClean="0">
                <a:solidFill>
                  <a:srgbClr val="3366FF"/>
                </a:solidFill>
              </a:rPr>
              <a:t>had evolved…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 Baby Grows Up...</a:t>
            </a:r>
            <a:endParaRPr lang="en-US" dirty="0"/>
          </a:p>
        </p:txBody>
      </p:sp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1689100"/>
            <a:ext cx="282733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982663"/>
            <a:ext cx="57150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Currently:</a:t>
            </a:r>
          </a:p>
          <a:p>
            <a:pPr marL="1143000" lvl="2" indent="-2286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</a:rPr>
              <a:t>~100,000 lines of code</a:t>
            </a:r>
          </a:p>
          <a:p>
            <a:pPr marL="1143000" lvl="2" indent="-228600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8000"/>
                </a:solidFill>
              </a:rPr>
              <a:t>~</a:t>
            </a:r>
            <a:r>
              <a:rPr lang="en-US" sz="2400" dirty="0">
                <a:solidFill>
                  <a:srgbClr val="008000"/>
                </a:solidFill>
              </a:rPr>
              <a:t>1,000 routines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And it can do much more: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X-ray </a:t>
            </a:r>
            <a:r>
              <a:rPr lang="en-US" sz="2000" dirty="0" smtClean="0">
                <a:solidFill>
                  <a:srgbClr val="008000"/>
                </a:solidFill>
              </a:rPr>
              <a:t>simulations (both coherent and incoherent)</a:t>
            </a:r>
            <a:endParaRPr lang="en-US" sz="2000" dirty="0">
              <a:solidFill>
                <a:srgbClr val="008000"/>
              </a:solidFill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Spin tracking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Tracking </a:t>
            </a:r>
            <a:r>
              <a:rPr lang="en-US" sz="2000" dirty="0" smtClean="0">
                <a:solidFill>
                  <a:srgbClr val="008000"/>
                </a:solidFill>
              </a:rPr>
              <a:t>with </a:t>
            </a:r>
            <a:r>
              <a:rPr lang="en-US" sz="2000" dirty="0">
                <a:solidFill>
                  <a:srgbClr val="008000"/>
                </a:solidFill>
              </a:rPr>
              <a:t>coherent synchrotron </a:t>
            </a:r>
            <a:r>
              <a:rPr lang="en-US" sz="2000" dirty="0" smtClean="0">
                <a:solidFill>
                  <a:srgbClr val="008000"/>
                </a:solidFill>
              </a:rPr>
              <a:t>radiation</a:t>
            </a:r>
            <a:endParaRPr lang="en-US" sz="2000" dirty="0">
              <a:solidFill>
                <a:srgbClr val="008000"/>
              </a:solidFill>
            </a:endParaRP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err="1">
                <a:solidFill>
                  <a:srgbClr val="008000"/>
                </a:solidFill>
              </a:rPr>
              <a:t>W</a:t>
            </a:r>
            <a:r>
              <a:rPr lang="en-US" sz="2000" dirty="0" err="1" smtClean="0">
                <a:solidFill>
                  <a:srgbClr val="008000"/>
                </a:solidFill>
              </a:rPr>
              <a:t>akefields</a:t>
            </a:r>
            <a:r>
              <a:rPr lang="en-US" sz="2000" dirty="0" smtClean="0">
                <a:solidFill>
                  <a:srgbClr val="008000"/>
                </a:solidFill>
              </a:rPr>
              <a:t> and HOMs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Beam </a:t>
            </a:r>
            <a:r>
              <a:rPr lang="en-US" sz="2000" dirty="0">
                <a:solidFill>
                  <a:srgbClr val="008000"/>
                </a:solidFill>
              </a:rPr>
              <a:t>breakup simulations in ERLs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Intra-beam scattering (IBS) simulations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Touschek lifetime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Frequency map analysis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8000"/>
                </a:solidFill>
              </a:rPr>
              <a:t>Dark current </a:t>
            </a:r>
            <a:r>
              <a:rPr lang="en-US" sz="2000" dirty="0" smtClean="0">
                <a:solidFill>
                  <a:srgbClr val="008000"/>
                </a:solidFill>
              </a:rPr>
              <a:t>tracking</a:t>
            </a:r>
          </a:p>
          <a:p>
            <a:pPr marL="520700" lvl="2" indent="-228600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8000"/>
                </a:solidFill>
              </a:rPr>
              <a:t>Etc</a:t>
            </a:r>
            <a:r>
              <a:rPr lang="en-US" sz="2000" dirty="0">
                <a:solidFill>
                  <a:srgbClr val="008000"/>
                </a:solidFill>
              </a:rPr>
              <a:t>., etc.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1524000"/>
            <a:ext cx="9144000" cy="426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Due to </a:t>
            </a:r>
            <a:r>
              <a:rPr lang="en-US" sz="2400" dirty="0" smtClean="0"/>
              <a:t>its </a:t>
            </a:r>
            <a:r>
              <a:rPr lang="en-US" sz="2400" dirty="0"/>
              <a:t>flexibility, Bmad has been used in a number of programs including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 smtClean="0"/>
              <a:t>tao</a:t>
            </a:r>
            <a:r>
              <a:rPr lang="en-US" sz="2000" dirty="0" smtClean="0"/>
              <a:t> General purpose design and simulation.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smtClean="0"/>
              <a:t>synrad3d</a:t>
            </a:r>
            <a:r>
              <a:rPr lang="en-US" sz="2000" dirty="0" smtClean="0"/>
              <a:t> </a:t>
            </a:r>
            <a:r>
              <a:rPr lang="en-US" sz="2000" dirty="0"/>
              <a:t>3D tracking of synch </a:t>
            </a:r>
            <a:r>
              <a:rPr lang="en-US" sz="2000" dirty="0" smtClean="0"/>
              <a:t>photons, </a:t>
            </a:r>
            <a:r>
              <a:rPr lang="en-US" sz="2000" dirty="0"/>
              <a:t>including </a:t>
            </a:r>
            <a:r>
              <a:rPr lang="en-US" sz="2000" dirty="0" smtClean="0"/>
              <a:t>reflections, </a:t>
            </a:r>
            <a:r>
              <a:rPr lang="en-US" sz="2000" dirty="0"/>
              <a:t>within the beam chamber.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/>
              <a:t>cesrv</a:t>
            </a:r>
            <a:r>
              <a:rPr lang="en-US" sz="2000" dirty="0"/>
              <a:t> O</a:t>
            </a:r>
            <a:r>
              <a:rPr lang="en-US" sz="2000" dirty="0" smtClean="0"/>
              <a:t>n-line data </a:t>
            </a:r>
            <a:r>
              <a:rPr lang="en-US" sz="2000" dirty="0"/>
              <a:t>taking, simulation, and machine correction for </a:t>
            </a:r>
            <a:r>
              <a:rPr lang="en-US" sz="2000" dirty="0" smtClean="0"/>
              <a:t>CESR.</a:t>
            </a:r>
            <a:endParaRPr lang="en-US" sz="2000" dirty="0"/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/>
              <a:t>dark_current_tracker</a:t>
            </a:r>
            <a:r>
              <a:rPr lang="en-US" sz="2000" dirty="0"/>
              <a:t> Dark current electron simulation.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/>
              <a:t>freq_map</a:t>
            </a:r>
            <a:r>
              <a:rPr lang="en-US" sz="2000" dirty="0"/>
              <a:t> Frequency map </a:t>
            </a:r>
            <a:r>
              <a:rPr lang="en-US" sz="2000" dirty="0" smtClean="0"/>
              <a:t>analysis.</a:t>
            </a:r>
            <a:endParaRPr lang="en-US" sz="2000" dirty="0"/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/>
              <a:t>ibs_sim</a:t>
            </a:r>
            <a:r>
              <a:rPr lang="en-US" sz="2000" dirty="0"/>
              <a:t> Analytic intra-beam scattering (IBS) calculation.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2000" b="1" dirty="0" err="1"/>
              <a:t>touschek_track</a:t>
            </a:r>
            <a:r>
              <a:rPr lang="en-US" sz="2000" dirty="0"/>
              <a:t> Tracking of Touschek particles</a:t>
            </a:r>
            <a:r>
              <a:rPr lang="en-US" sz="2000" dirty="0" smtClean="0"/>
              <a:t>.</a:t>
            </a:r>
          </a:p>
          <a:p>
            <a:pPr marL="404813" lvl="1" indent="-174625">
              <a:buFont typeface="Arial" charset="0"/>
              <a:buChar char="•"/>
            </a:pPr>
            <a:r>
              <a:rPr lang="en-US" sz="2000" dirty="0" smtClean="0"/>
              <a:t>etc...</a:t>
            </a:r>
          </a:p>
          <a:p>
            <a:pPr marL="230188" lvl="1"/>
            <a:endParaRPr lang="en-US" sz="800" dirty="0" smtClean="0"/>
          </a:p>
          <a:p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Bmad </a:t>
            </a:r>
            <a:r>
              <a:rPr lang="en-US" dirty="0" smtClean="0"/>
              <a:t>Based Programs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>
            <a:spLocks noChangeArrowheads="1"/>
          </p:cNvSpPr>
          <p:nvPr/>
        </p:nvSpPr>
        <p:spPr bwMode="auto">
          <a:xfrm>
            <a:off x="228600" y="5257800"/>
            <a:ext cx="5486400" cy="838200"/>
          </a:xfrm>
          <a:prstGeom prst="roundRect">
            <a:avLst>
              <a:gd name="adj" fmla="val 16667"/>
            </a:avLst>
          </a:prstGeom>
          <a:solidFill>
            <a:srgbClr val="FF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Tao with Bmad gives the flexibility of a library with the convenience of a </a:t>
            </a:r>
            <a:r>
              <a:rPr lang="en-US" sz="2400" dirty="0" smtClean="0">
                <a:solidFill>
                  <a:srgbClr val="000000"/>
                </a:solidFill>
              </a:rPr>
              <a:t>program.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76200"/>
            <a:ext cx="8218487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Tao: Tool for Accelerator Optics</a:t>
            </a:r>
            <a:endParaRPr lang="en-US" dirty="0"/>
          </a:p>
        </p:txBody>
      </p:sp>
      <p:pic>
        <p:nvPicPr>
          <p:cNvPr id="15362" name="Picture 2" descr="f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68400"/>
            <a:ext cx="32496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400800" y="5638800"/>
            <a:ext cx="2255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8000"/>
                </a:solidFill>
              </a:rPr>
              <a:t>JLab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FEL Modeling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3025" y="935078"/>
            <a:ext cx="5641975" cy="426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61963" indent="-166688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Problem</a:t>
            </a:r>
            <a:r>
              <a:rPr lang="en-US" sz="2400" dirty="0" smtClean="0"/>
              <a:t>: Bmad is not a program so it cannot be used “out of the box.” for simple calculations.</a:t>
            </a:r>
          </a:p>
          <a:p>
            <a:pPr eaLnBrk="1" hangingPunct="1">
              <a:lnSpc>
                <a:spcPct val="90000"/>
              </a:lnSpc>
            </a:pPr>
            <a:endParaRPr lang="en-US" sz="9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Solution</a:t>
            </a:r>
            <a:r>
              <a:rPr lang="en-US" sz="2400" dirty="0" smtClean="0"/>
              <a:t>: Develop Tao - a </a:t>
            </a:r>
            <a:r>
              <a:rPr lang="en-US" sz="2400" dirty="0"/>
              <a:t>general purpose simulation &amp; design </a:t>
            </a:r>
            <a:r>
              <a:rPr lang="en-US" sz="2400" dirty="0" smtClean="0"/>
              <a:t>program with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Nonlinear optimization.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0000FF"/>
                </a:solidFill>
              </a:rPr>
              <a:t>Twiss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and orbit </a:t>
            </a:r>
            <a:r>
              <a:rPr lang="en-US" sz="2400" dirty="0" smtClean="0">
                <a:solidFill>
                  <a:srgbClr val="0000FF"/>
                </a:solidFill>
              </a:rPr>
              <a:t>calculations</a:t>
            </a:r>
            <a:endParaRPr lang="en-US" sz="2400" dirty="0">
              <a:solidFill>
                <a:srgbClr val="0000FF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Etc.</a:t>
            </a:r>
            <a:endParaRPr lang="en-US" sz="2400" dirty="0">
              <a:solidFill>
                <a:srgbClr val="0000FF"/>
              </a:solidFill>
            </a:endParaRPr>
          </a:p>
          <a:p>
            <a:pPr marL="295275" lvl="1" indent="0" eaLnBrk="1" hangingPunct="1">
              <a:lnSpc>
                <a:spcPct val="90000"/>
              </a:lnSpc>
            </a:pPr>
            <a:endParaRPr lang="en-US" sz="8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Additionally: Tao’s object oriented coding makes it relatively easy to extend it.</a:t>
            </a:r>
            <a:endParaRPr lang="en-US" sz="2400" dirty="0">
              <a:solidFill>
                <a:srgbClr val="0000FF"/>
              </a:solidFill>
            </a:endParaRPr>
          </a:p>
          <a:p>
            <a:pPr marL="288925" lvl="1" indent="173038" eaLnBrk="1" hangingPunct="1">
              <a:lnSpc>
                <a:spcPct val="9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</a:rPr>
              <a:t>For example: Can add custom commands to interface Tao with a control system.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Bmad 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37160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Bmad has a number of features that over the years have proven useful. </a:t>
            </a:r>
            <a:r>
              <a:rPr lang="en-US" sz="2400" dirty="0" smtClean="0">
                <a:solidFill>
                  <a:srgbClr val="CC0000"/>
                </a:solidFill>
              </a:rPr>
              <a:t>Among these are:</a:t>
            </a: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Superposition – Define overlapping elements</a:t>
            </a:r>
          </a:p>
          <a:p>
            <a:pPr marL="623888" lvl="1" indent="-166688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ontrollers – Elements controlling attributes of other elements</a:t>
            </a: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Forking – Joining lines </a:t>
            </a:r>
            <a:r>
              <a:rPr lang="en-US" sz="2400" dirty="0" smtClean="0">
                <a:solidFill>
                  <a:srgbClr val="0000FF"/>
                </a:solidFill>
              </a:rPr>
              <a:t>together (EG: an injection line)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Multipass – </a:t>
            </a:r>
            <a:r>
              <a:rPr lang="en-US" sz="2400" dirty="0" err="1" smtClean="0">
                <a:solidFill>
                  <a:srgbClr val="0000FF"/>
                </a:solidFill>
              </a:rPr>
              <a:t>Beamlines</a:t>
            </a:r>
            <a:r>
              <a:rPr lang="en-US" sz="2400" dirty="0" smtClean="0">
                <a:solidFill>
                  <a:srgbClr val="0000FF"/>
                </a:solidFill>
              </a:rPr>
              <a:t> sharing common </a:t>
            </a:r>
            <a:r>
              <a:rPr lang="en-US" sz="2400" dirty="0" smtClean="0">
                <a:solidFill>
                  <a:srgbClr val="0000FF"/>
                </a:solidFill>
              </a:rPr>
              <a:t>elements (EG: ERL)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Interface to Etienne Forest’s FPP/PTC code.</a:t>
            </a: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Element-by-element selection of the tracking </a:t>
            </a:r>
            <a:r>
              <a:rPr lang="en-US" sz="2400" dirty="0" smtClean="0">
                <a:solidFill>
                  <a:srgbClr val="0000FF"/>
                </a:solidFill>
              </a:rPr>
              <a:t>method.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623888" lvl="1" indent="-166688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Custom elements and custom particle </a:t>
            </a:r>
            <a:r>
              <a:rPr lang="en-US" sz="2400" dirty="0" smtClean="0">
                <a:solidFill>
                  <a:srgbClr val="0000FF"/>
                </a:solidFill>
              </a:rPr>
              <a:t>tracking.</a:t>
            </a:r>
            <a:endParaRPr lang="en-US" sz="2200" dirty="0">
              <a:solidFill>
                <a:srgbClr val="FF6600"/>
              </a:solidFill>
            </a:endParaRPr>
          </a:p>
          <a:p>
            <a:endParaRPr lang="en-US" sz="24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2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KB-inj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838200"/>
            <a:ext cx="3302000" cy="5376994"/>
          </a:xfrm>
          <a:prstGeom prst="rect">
            <a:avLst/>
          </a:prstGeom>
        </p:spPr>
      </p:pic>
      <p:sp>
        <p:nvSpPr>
          <p:cNvPr id="5" name="Rounded Rectangle 3"/>
          <p:cNvSpPr>
            <a:spLocks noChangeArrowheads="1"/>
          </p:cNvSpPr>
          <p:nvPr/>
        </p:nvSpPr>
        <p:spPr bwMode="auto">
          <a:xfrm>
            <a:off x="502920" y="3124200"/>
            <a:ext cx="5897880" cy="1524000"/>
          </a:xfrm>
          <a:prstGeom prst="roundRect">
            <a:avLst>
              <a:gd name="adj" fmla="val 16667"/>
            </a:avLst>
          </a:prstGeom>
          <a:solidFill>
            <a:srgbClr val="FFEFDE"/>
          </a:solidFill>
          <a:ln>
            <a:noFill/>
          </a:ln>
          <a:extLst/>
        </p:spPr>
        <p:txBody>
          <a:bodyPr wrap="none" tIns="0" rIns="0" bIns="0" anchor="ctr" anchorCtr="0"/>
          <a:lstStyle/>
          <a:p>
            <a:pPr indent="61913">
              <a:tabLst>
                <a:tab pos="455613" algn="l"/>
                <a:tab pos="3427413" algn="l"/>
              </a:tabLst>
            </a:pPr>
            <a:r>
              <a:rPr lang="en-US" sz="2200" b="1" i="1" dirty="0" err="1" smtClean="0">
                <a:solidFill>
                  <a:srgbClr val="0000FF"/>
                </a:solidFill>
              </a:rPr>
              <a:t>ler_fork</a:t>
            </a:r>
            <a:r>
              <a:rPr lang="en-US" sz="2200" dirty="0" smtClean="0">
                <a:solidFill>
                  <a:srgbClr val="660066"/>
                </a:solidFill>
              </a:rPr>
              <a:t>: </a:t>
            </a:r>
            <a:r>
              <a:rPr lang="en-US" sz="2200" dirty="0">
                <a:solidFill>
                  <a:srgbClr val="0E0266"/>
                </a:solidFill>
              </a:rPr>
              <a:t>fork</a:t>
            </a:r>
            <a:r>
              <a:rPr lang="en-US" sz="2200" dirty="0">
                <a:solidFill>
                  <a:srgbClr val="660066"/>
                </a:solidFill>
              </a:rPr>
              <a:t>, </a:t>
            </a:r>
            <a:r>
              <a:rPr lang="en-US" sz="2200" dirty="0" err="1">
                <a:solidFill>
                  <a:srgbClr val="660066"/>
                </a:solidFill>
              </a:rPr>
              <a:t>to_line</a:t>
            </a:r>
            <a:r>
              <a:rPr lang="en-US" sz="2200" dirty="0">
                <a:solidFill>
                  <a:srgbClr val="660066"/>
                </a:solidFill>
              </a:rPr>
              <a:t> = </a:t>
            </a:r>
            <a:r>
              <a:rPr lang="en-US" sz="2200" dirty="0" err="1">
                <a:solidFill>
                  <a:srgbClr val="660066"/>
                </a:solidFill>
              </a:rPr>
              <a:t>ler</a:t>
            </a:r>
            <a:r>
              <a:rPr lang="en-US" sz="2200" dirty="0">
                <a:solidFill>
                  <a:srgbClr val="660066"/>
                </a:solidFill>
              </a:rPr>
              <a:t>, </a:t>
            </a:r>
            <a:r>
              <a:rPr lang="en-US" sz="2200" dirty="0" err="1">
                <a:solidFill>
                  <a:srgbClr val="660066"/>
                </a:solidFill>
              </a:rPr>
              <a:t>to_element</a:t>
            </a:r>
            <a:r>
              <a:rPr lang="en-US" sz="2200" dirty="0">
                <a:solidFill>
                  <a:srgbClr val="660066"/>
                </a:solidFill>
              </a:rPr>
              <a:t> = </a:t>
            </a:r>
            <a:r>
              <a:rPr lang="en-US" sz="2200" b="1" i="1" dirty="0" err="1">
                <a:solidFill>
                  <a:schemeClr val="accent1">
                    <a:lumMod val="50000"/>
                  </a:schemeClr>
                </a:solidFill>
              </a:rPr>
              <a:t>injectio</a:t>
            </a:r>
            <a:endParaRPr lang="en-US" sz="22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200" dirty="0" err="1" smtClean="0">
                <a:solidFill>
                  <a:srgbClr val="660066"/>
                </a:solidFill>
              </a:rPr>
              <a:t>inj</a:t>
            </a:r>
            <a:r>
              <a:rPr lang="en-US" sz="2200" dirty="0">
                <a:solidFill>
                  <a:srgbClr val="660066"/>
                </a:solidFill>
              </a:rPr>
              <a:t>: line = (..., </a:t>
            </a:r>
            <a:r>
              <a:rPr lang="en-US" sz="2200" b="1" i="1" dirty="0" err="1" smtClean="0">
                <a:solidFill>
                  <a:srgbClr val="0000FF"/>
                </a:solidFill>
              </a:rPr>
              <a:t>ler_fork</a:t>
            </a:r>
            <a:r>
              <a:rPr lang="en-US" sz="2200" dirty="0" smtClean="0">
                <a:solidFill>
                  <a:srgbClr val="660066"/>
                </a:solidFill>
              </a:rPr>
              <a:t>)	! injection line</a:t>
            </a:r>
            <a:endParaRPr lang="en-US" sz="2200" dirty="0">
              <a:solidFill>
                <a:srgbClr val="660066"/>
              </a:solidFill>
            </a:endParaRP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200" dirty="0" err="1" smtClean="0">
                <a:solidFill>
                  <a:srgbClr val="660066"/>
                </a:solidFill>
              </a:rPr>
              <a:t>ler</a:t>
            </a:r>
            <a:r>
              <a:rPr lang="en-US" sz="2200" dirty="0">
                <a:solidFill>
                  <a:srgbClr val="660066"/>
                </a:solidFill>
              </a:rPr>
              <a:t>: line = (..., </a:t>
            </a:r>
            <a:r>
              <a:rPr lang="en-US" sz="2200" b="1" i="1" dirty="0" err="1">
                <a:solidFill>
                  <a:schemeClr val="accent1">
                    <a:lumMod val="50000"/>
                  </a:schemeClr>
                </a:solidFill>
              </a:rPr>
              <a:t>injectio</a:t>
            </a:r>
            <a:r>
              <a:rPr lang="en-US" sz="2200" dirty="0">
                <a:solidFill>
                  <a:srgbClr val="660066"/>
                </a:solidFill>
              </a:rPr>
              <a:t>, ...</a:t>
            </a:r>
            <a:r>
              <a:rPr lang="en-US" sz="2200" dirty="0" smtClean="0">
                <a:solidFill>
                  <a:srgbClr val="660066"/>
                </a:solidFill>
              </a:rPr>
              <a:t>)	! LER ring</a:t>
            </a:r>
            <a:endParaRPr lang="en-US" sz="2200" dirty="0">
              <a:solidFill>
                <a:srgbClr val="660066"/>
              </a:solidFill>
            </a:endParaRPr>
          </a:p>
          <a:p>
            <a:pPr indent="61913" eaLnBrk="1" hangingPunct="1">
              <a:tabLst>
                <a:tab pos="455613" algn="l"/>
                <a:tab pos="3427413" algn="l"/>
              </a:tabLst>
            </a:pPr>
            <a:r>
              <a:rPr lang="en-US" sz="2200" dirty="0" smtClean="0">
                <a:solidFill>
                  <a:srgbClr val="660066"/>
                </a:solidFill>
              </a:rPr>
              <a:t>use</a:t>
            </a:r>
            <a:r>
              <a:rPr lang="en-US" sz="2200" dirty="0">
                <a:solidFill>
                  <a:srgbClr val="660066"/>
                </a:solidFill>
              </a:rPr>
              <a:t>, </a:t>
            </a:r>
            <a:r>
              <a:rPr lang="en-US" sz="2200" dirty="0" err="1">
                <a:solidFill>
                  <a:srgbClr val="660066"/>
                </a:solidFill>
              </a:rPr>
              <a:t>inj</a:t>
            </a:r>
            <a:endParaRPr lang="en-US" sz="2200" dirty="0">
              <a:solidFill>
                <a:srgbClr val="66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Forking</a:t>
            </a:r>
            <a:endParaRPr lang="en-US" dirty="0"/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571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2400"/>
              </a:spcAft>
              <a:tabLst>
                <a:tab pos="455613" algn="l"/>
              </a:tabLst>
            </a:pPr>
            <a:r>
              <a:rPr lang="en-US" sz="2200" dirty="0" smtClean="0"/>
              <a:t>Bmad can connect different beam lines together. </a:t>
            </a:r>
            <a:r>
              <a:rPr lang="en-US" sz="2200" dirty="0" smtClean="0">
                <a:solidFill>
                  <a:srgbClr val="000000"/>
                </a:solidFill>
              </a:rPr>
              <a:t>Can join LINACs to injection lines to storage rings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to </a:t>
            </a:r>
            <a:r>
              <a:rPr lang="en-US" sz="2200" dirty="0">
                <a:solidFill>
                  <a:srgbClr val="000000"/>
                </a:solidFill>
              </a:rPr>
              <a:t>X-</a:t>
            </a:r>
            <a:r>
              <a:rPr lang="en-US" sz="2200" dirty="0" smtClean="0">
                <a:solidFill>
                  <a:srgbClr val="000000"/>
                </a:solidFill>
              </a:rPr>
              <a:t>ray beam </a:t>
            </a:r>
            <a:r>
              <a:rPr lang="en-US" sz="2200" dirty="0">
                <a:solidFill>
                  <a:srgbClr val="000000"/>
                </a:solidFill>
              </a:rPr>
              <a:t>lines, </a:t>
            </a:r>
            <a:r>
              <a:rPr lang="en-US" sz="2200" dirty="0" smtClean="0">
                <a:solidFill>
                  <a:srgbClr val="000000"/>
                </a:solidFill>
              </a:rPr>
              <a:t>etc.</a:t>
            </a:r>
          </a:p>
          <a:p>
            <a:pPr eaLnBrk="1" hangingPunct="1">
              <a:spcAft>
                <a:spcPts val="600"/>
              </a:spcAft>
              <a:tabLst>
                <a:tab pos="455613" algn="l"/>
              </a:tabLst>
            </a:pPr>
            <a:r>
              <a:rPr lang="en-US" sz="2200" dirty="0" smtClean="0"/>
              <a:t>Example: </a:t>
            </a:r>
            <a:r>
              <a:rPr lang="en-US" sz="2200" dirty="0" err="1"/>
              <a:t>SuperKEKB</a:t>
            </a:r>
            <a:r>
              <a:rPr lang="en-US" sz="2200" dirty="0"/>
              <a:t> LER </a:t>
            </a:r>
            <a:r>
              <a:rPr lang="en-US" sz="2200" dirty="0" smtClean="0"/>
              <a:t>injection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021759"/>
            <a:ext cx="6922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5613" algn="l"/>
              </a:tabLst>
            </a:pPr>
            <a:r>
              <a:rPr lang="en-US" sz="2200" dirty="0" smtClean="0">
                <a:solidFill>
                  <a:srgbClr val="CC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One lattice can hold the description of the entire accelerator complex</a:t>
            </a:r>
            <a:r>
              <a:rPr lang="en-US" sz="2200" dirty="0" smtClean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474" y="1981200"/>
            <a:ext cx="56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inj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23225" y="1676400"/>
            <a:ext cx="563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KB-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2396"/>
            <a:ext cx="2819400" cy="2291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762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17525" algn="l"/>
              </a:tabLst>
            </a:pPr>
            <a:r>
              <a:rPr lang="en-US" sz="2000" dirty="0" smtClean="0"/>
              <a:t>Bmad can simulate beam lines having common elements</a:t>
            </a:r>
          </a:p>
          <a:p>
            <a:pPr>
              <a:tabLst>
                <a:tab pos="517525" algn="l"/>
              </a:tabLst>
            </a:pPr>
            <a:r>
              <a:rPr lang="en-US" sz="2000" dirty="0" smtClean="0"/>
              <a:t>Example: </a:t>
            </a:r>
            <a:r>
              <a:rPr lang="en-US" sz="2000" dirty="0" err="1" smtClean="0"/>
              <a:t>SuperKEKB</a:t>
            </a:r>
            <a:r>
              <a:rPr lang="en-US" sz="2000" dirty="0" smtClean="0"/>
              <a:t> IR region:</a:t>
            </a:r>
          </a:p>
        </p:txBody>
      </p:sp>
      <p:pic>
        <p:nvPicPr>
          <p:cNvPr id="6" name="Picture 5" descr="cebaf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2911"/>
            <a:ext cx="3048000" cy="1984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528" y="5879068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CEBAF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878036" y="3200400"/>
            <a:ext cx="135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SuperKEKB</a:t>
            </a:r>
            <a:endParaRPr lang="en-US" sz="18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381000" y="1524000"/>
            <a:ext cx="5105400" cy="2549236"/>
          </a:xfrm>
          <a:prstGeom prst="roundRect">
            <a:avLst/>
          </a:prstGeom>
          <a:solidFill>
            <a:srgbClr val="FFEFD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>
              <a:spcBef>
                <a:spcPts val="600"/>
              </a:spcBef>
              <a:tabLst>
                <a:tab pos="284163" algn="l"/>
              </a:tabLst>
            </a:pPr>
            <a:r>
              <a:rPr lang="en-US" sz="2000" b="1" i="1" dirty="0">
                <a:solidFill>
                  <a:srgbClr val="CC0000"/>
                </a:solidFill>
              </a:rPr>
              <a:t>sol</a:t>
            </a:r>
            <a:r>
              <a:rPr lang="en-US" sz="2000" dirty="0">
                <a:solidFill>
                  <a:srgbClr val="000000"/>
                </a:solidFill>
              </a:rPr>
              <a:t>: line[</a:t>
            </a:r>
            <a:r>
              <a:rPr lang="en-US" sz="2000" b="1" dirty="0">
                <a:solidFill>
                  <a:srgbClr val="000000"/>
                </a:solidFill>
              </a:rPr>
              <a:t>multipass</a:t>
            </a:r>
            <a:r>
              <a:rPr lang="en-US" sz="2000" dirty="0">
                <a:solidFill>
                  <a:srgbClr val="000000"/>
                </a:solidFill>
              </a:rPr>
              <a:t>] = (esle4000, ..., esre4000)</a:t>
            </a:r>
          </a:p>
          <a:p>
            <a:pPr lvl="0">
              <a:tabLst>
                <a:tab pos="2841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pt1_l: </a:t>
            </a:r>
            <a:r>
              <a:rPr lang="en-US" sz="2000" b="1" dirty="0">
                <a:solidFill>
                  <a:srgbClr val="000000"/>
                </a:solidFill>
              </a:rPr>
              <a:t>patch</a:t>
            </a:r>
            <a:r>
              <a:rPr lang="en-US" sz="2000" dirty="0">
                <a:solidFill>
                  <a:srgbClr val="000000"/>
                </a:solidFill>
              </a:rPr>
              <a:t>, ...;   pt2_l: </a:t>
            </a:r>
            <a:r>
              <a:rPr lang="en-US" sz="2000" b="1" dirty="0">
                <a:solidFill>
                  <a:srgbClr val="000000"/>
                </a:solidFill>
              </a:rPr>
              <a:t>patch</a:t>
            </a:r>
            <a:r>
              <a:rPr lang="en-US" sz="2000" dirty="0">
                <a:solidFill>
                  <a:srgbClr val="000000"/>
                </a:solidFill>
              </a:rPr>
              <a:t>, ...</a:t>
            </a:r>
          </a:p>
          <a:p>
            <a:pPr lvl="0">
              <a:tabLst>
                <a:tab pos="2841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pt1_h: </a:t>
            </a:r>
            <a:r>
              <a:rPr lang="en-US" sz="2000" b="1" dirty="0">
                <a:solidFill>
                  <a:srgbClr val="000000"/>
                </a:solidFill>
              </a:rPr>
              <a:t>patch</a:t>
            </a:r>
            <a:r>
              <a:rPr lang="en-US" sz="2000" dirty="0">
                <a:solidFill>
                  <a:srgbClr val="000000"/>
                </a:solidFill>
              </a:rPr>
              <a:t>, ...;  pt2_h: </a:t>
            </a:r>
            <a:r>
              <a:rPr lang="en-US" sz="2000" b="1" dirty="0">
                <a:solidFill>
                  <a:srgbClr val="000000"/>
                </a:solidFill>
              </a:rPr>
              <a:t>patch</a:t>
            </a:r>
            <a:r>
              <a:rPr lang="en-US" sz="2000" dirty="0">
                <a:solidFill>
                  <a:srgbClr val="000000"/>
                </a:solidFill>
              </a:rPr>
              <a:t>, ...</a:t>
            </a:r>
          </a:p>
          <a:p>
            <a:pPr lvl="0">
              <a:tabLst>
                <a:tab pos="284163" algn="l"/>
              </a:tabLst>
            </a:pPr>
            <a:r>
              <a:rPr lang="en-US" sz="2000" b="1" i="1" dirty="0">
                <a:solidFill>
                  <a:srgbClr val="0000FF"/>
                </a:solidFill>
              </a:rPr>
              <a:t>mm</a:t>
            </a:r>
            <a:r>
              <a:rPr lang="en-US" sz="2000" dirty="0">
                <a:solidFill>
                  <a:srgbClr val="000000"/>
                </a:solidFill>
              </a:rPr>
              <a:t>: marker</a:t>
            </a:r>
          </a:p>
          <a:p>
            <a:pPr lvl="0">
              <a:tabLst>
                <a:tab pos="284163" algn="l"/>
              </a:tabLst>
            </a:pPr>
            <a:r>
              <a:rPr lang="en-US" sz="2000" b="1" i="1" dirty="0">
                <a:solidFill>
                  <a:srgbClr val="0B97FF"/>
                </a:solidFill>
              </a:rPr>
              <a:t>fid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b="1" dirty="0" err="1">
                <a:solidFill>
                  <a:srgbClr val="000000"/>
                </a:solidFill>
              </a:rPr>
              <a:t>fiducial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origin_ele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i="1" dirty="0">
                <a:solidFill>
                  <a:srgbClr val="0000FF"/>
                </a:solidFill>
              </a:rPr>
              <a:t>mm</a:t>
            </a:r>
          </a:p>
          <a:p>
            <a:pPr lvl="0">
              <a:tabLst>
                <a:tab pos="284163" algn="l"/>
              </a:tabLst>
            </a:pPr>
            <a:r>
              <a:rPr lang="en-US" sz="2000" dirty="0" err="1">
                <a:solidFill>
                  <a:srgbClr val="000000"/>
                </a:solidFill>
              </a:rPr>
              <a:t>ler</a:t>
            </a:r>
            <a:r>
              <a:rPr lang="en-US" sz="2000" dirty="0">
                <a:solidFill>
                  <a:srgbClr val="000000"/>
                </a:solidFill>
              </a:rPr>
              <a:t>: line =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>
                <a:solidFill>
                  <a:srgbClr val="000000"/>
                </a:solidFill>
              </a:rPr>
              <a:t>pt2_l, </a:t>
            </a:r>
            <a:r>
              <a:rPr lang="en-US" sz="2000" b="1" i="1" dirty="0">
                <a:solidFill>
                  <a:srgbClr val="0000FF"/>
                </a:solidFill>
              </a:rPr>
              <a:t>mm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b="1" i="1" dirty="0" smtClean="0">
                <a:solidFill>
                  <a:srgbClr val="CC0000"/>
                </a:solidFill>
              </a:rPr>
              <a:t>sol, </a:t>
            </a:r>
            <a:r>
              <a:rPr lang="en-US" sz="2000" dirty="0" smtClean="0">
                <a:solidFill>
                  <a:srgbClr val="000000"/>
                </a:solidFill>
              </a:rPr>
              <a:t>pt1_l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ler_arc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  <a:p>
            <a:pPr lvl="0">
              <a:tabLst>
                <a:tab pos="2841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her: line = </a:t>
            </a:r>
            <a:r>
              <a:rPr lang="en-US" sz="2000" dirty="0" smtClean="0">
                <a:solidFill>
                  <a:srgbClr val="000000"/>
                </a:solidFill>
              </a:rPr>
              <a:t>(pt2_h, -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b="1" i="1" dirty="0">
                <a:solidFill>
                  <a:srgbClr val="CC0000"/>
                </a:solidFill>
              </a:rPr>
              <a:t>sol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smtClean="0">
                <a:solidFill>
                  <a:srgbClr val="0B97FF"/>
                </a:solidFill>
              </a:rPr>
              <a:t>fid, </a:t>
            </a:r>
            <a:r>
              <a:rPr lang="en-US" sz="2000" dirty="0" smtClean="0">
                <a:solidFill>
                  <a:srgbClr val="000000"/>
                </a:solidFill>
              </a:rPr>
              <a:t>pt1_h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her_arc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  <a:p>
            <a:pPr lvl="0">
              <a:tabLst>
                <a:tab pos="2841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use, </a:t>
            </a:r>
            <a:r>
              <a:rPr lang="en-US" sz="2000" dirty="0" err="1">
                <a:solidFill>
                  <a:srgbClr val="000000"/>
                </a:solidFill>
              </a:rPr>
              <a:t>ler</a:t>
            </a:r>
            <a:r>
              <a:rPr lang="en-US" sz="2000" dirty="0">
                <a:solidFill>
                  <a:srgbClr val="000000"/>
                </a:solidFill>
              </a:rPr>
              <a:t>, 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1001" y="5062023"/>
            <a:ext cx="4876800" cy="1414977"/>
            <a:chOff x="429948" y="4648200"/>
            <a:chExt cx="5023933" cy="1491177"/>
          </a:xfrm>
        </p:grpSpPr>
        <p:pic>
          <p:nvPicPr>
            <p:cNvPr id="14" name="Picture 13" descr="KEKB-i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648200"/>
              <a:ext cx="3352800" cy="118637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11208" y="4831080"/>
              <a:ext cx="5367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CC0000"/>
                  </a:solidFill>
                </a:rPr>
                <a:t>sol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9948" y="5739267"/>
              <a:ext cx="1566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LER ref orbit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58948" y="5682177"/>
              <a:ext cx="15949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HER ref orbit</a:t>
              </a:r>
              <a:endParaRPr lang="en-US" sz="2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4800" y="41148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Changes to elements in </a:t>
            </a:r>
            <a:r>
              <a:rPr lang="en-US" sz="2000" dirty="0" smtClean="0">
                <a:solidFill>
                  <a:srgbClr val="FF0000"/>
                </a:solidFill>
              </a:rPr>
              <a:t>sol</a:t>
            </a:r>
            <a:r>
              <a:rPr lang="en-US" sz="2000" dirty="0" smtClean="0"/>
              <a:t> get reflected in both HER and LER lines.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49518" y="4736729"/>
            <a:ext cx="860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patch</a:t>
            </a:r>
            <a:endParaRPr lang="en-US" sz="20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76600" y="4724400"/>
            <a:ext cx="860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patch</a:t>
            </a:r>
            <a:endParaRPr lang="en-US" sz="2000" i="1" dirty="0"/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5410200" y="4876800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657600" y="5105400"/>
            <a:ext cx="0" cy="100760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1701060" y="5114217"/>
            <a:ext cx="0" cy="100760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7924800" y="995522"/>
            <a:ext cx="914400" cy="754381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7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RPP2">
  <a:themeElements>
    <a:clrScheme name="LRPP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LRPP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PP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PP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PP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PP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PP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PP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17609</TotalTime>
  <Words>995</Words>
  <Application>Microsoft Macintosh PowerPoint</Application>
  <PresentationFormat>On-screen Show (4:3)</PresentationFormat>
  <Paragraphs>159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LRPP2</vt:lpstr>
      <vt:lpstr>Spin Tracking Using the Bmad Software Library</vt:lpstr>
      <vt:lpstr>Overview</vt:lpstr>
      <vt:lpstr>In the Beginning…</vt:lpstr>
      <vt:lpstr>And Baby Grows Up...</vt:lpstr>
      <vt:lpstr>Bmad Based Programs </vt:lpstr>
      <vt:lpstr>Tao: Tool for Accelerator Optics</vt:lpstr>
      <vt:lpstr>Bmad Features</vt:lpstr>
      <vt:lpstr>Forking</vt:lpstr>
      <vt:lpstr>Multipass</vt:lpstr>
      <vt:lpstr>Etienne Forest’s FPP/PTC</vt:lpstr>
      <vt:lpstr>Tracking Method Selection</vt:lpstr>
      <vt:lpstr>G-2 Experiment</vt:lpstr>
      <vt:lpstr>G-2 Simulation</vt:lpstr>
      <vt:lpstr>Conclusion</vt:lpstr>
    </vt:vector>
  </TitlesOfParts>
  <Manager/>
  <Company>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&amp; X-ray Modeling Using the Bmad Software Library</dc:title>
  <dc:subject/>
  <dc:creator>David Sagan</dc:creator>
  <cp:keywords/>
  <dc:description/>
  <cp:lastModifiedBy>David Sagan</cp:lastModifiedBy>
  <cp:revision>683</cp:revision>
  <cp:lastPrinted>2012-08-15T13:49:28Z</cp:lastPrinted>
  <dcterms:created xsi:type="dcterms:W3CDTF">2006-09-26T18:35:55Z</dcterms:created>
  <dcterms:modified xsi:type="dcterms:W3CDTF">2015-05-05T13:16:41Z</dcterms:modified>
  <cp:category/>
</cp:coreProperties>
</file>