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handoutMasterIdLst>
    <p:handoutMasterId r:id="rId19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11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82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63860C-13F6-4374-8871-A5F41CA19A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EBC076-D451-4DD1-B626-C6C1E756C3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FD959-8E6B-47F6-8991-4479CB2BBDE1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DC312F-36D1-4D44-A780-232F23296A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DE3C7D-7CF2-4935-B4DE-DD1F1B2E80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2DD3B-4936-4E79-9D65-9D677356D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94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stomShape 1"/>
          <p:cNvSpPr/>
          <p:nvPr/>
        </p:nvSpPr>
        <p:spPr>
          <a:xfrm>
            <a:off x="-1440" y="2284560"/>
            <a:ext cx="9142200" cy="4571640"/>
          </a:xfrm>
          <a:prstGeom prst="rect">
            <a:avLst/>
          </a:prstGeom>
          <a:solidFill>
            <a:srgbClr val="005B8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ustomShape 2"/>
          <p:cNvSpPr/>
          <p:nvPr/>
        </p:nvSpPr>
        <p:spPr>
          <a:xfrm>
            <a:off x="0" y="2286000"/>
            <a:ext cx="123480" cy="2284200"/>
          </a:xfrm>
          <a:prstGeom prst="rect">
            <a:avLst/>
          </a:prstGeom>
          <a:solidFill>
            <a:srgbClr val="005B8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0" y="4572000"/>
            <a:ext cx="123480" cy="2284200"/>
          </a:xfrm>
          <a:prstGeom prst="rect">
            <a:avLst/>
          </a:prstGeom>
          <a:solidFill>
            <a:srgbClr val="5153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115920" y="0"/>
            <a:ext cx="123480" cy="228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114480" y="2286000"/>
            <a:ext cx="123480" cy="2284200"/>
          </a:xfrm>
          <a:prstGeom prst="rect">
            <a:avLst/>
          </a:prstGeom>
          <a:solidFill>
            <a:srgbClr val="B9BB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114480" y="4572000"/>
            <a:ext cx="123480" cy="2284200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Picture 7"/>
          <p:cNvPicPr/>
          <p:nvPr/>
        </p:nvPicPr>
        <p:blipFill>
          <a:blip r:embed="rId14"/>
          <a:stretch/>
        </p:blipFill>
        <p:spPr>
          <a:xfrm>
            <a:off x="6172200" y="254160"/>
            <a:ext cx="2512800" cy="812520"/>
          </a:xfrm>
          <a:prstGeom prst="rect">
            <a:avLst/>
          </a:prstGeom>
          <a:ln>
            <a:noFill/>
          </a:ln>
        </p:spPr>
      </p:pic>
      <p:sp>
        <p:nvSpPr>
          <p:cNvPr id="7" name="CustomShape 7"/>
          <p:cNvSpPr/>
          <p:nvPr/>
        </p:nvSpPr>
        <p:spPr>
          <a:xfrm rot="16200000">
            <a:off x="-1056240" y="929880"/>
            <a:ext cx="2474640" cy="23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/>
          <a:lstStyle/>
          <a:p>
            <a:pPr>
              <a:lnSpc>
                <a:spcPct val="100000"/>
              </a:lnSpc>
              <a:spcBef>
                <a:spcPts val="499"/>
              </a:spcBef>
            </a:pPr>
            <a:r>
              <a:rPr lang="en-US" sz="900" b="0" strike="noStrike" spc="-1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Mitglied der Helmholtz-Gemeinschaft</a:t>
            </a:r>
            <a:endParaRPr lang="en-US" sz="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" name="Picture 10"/>
          <p:cNvPicPr/>
          <p:nvPr/>
        </p:nvPicPr>
        <p:blipFill>
          <a:blip r:embed="rId15"/>
          <a:stretch/>
        </p:blipFill>
        <p:spPr>
          <a:xfrm>
            <a:off x="2533680" y="189000"/>
            <a:ext cx="1045800" cy="1033200"/>
          </a:xfrm>
          <a:prstGeom prst="rect">
            <a:avLst/>
          </a:prstGeom>
          <a:ln>
            <a:noFill/>
          </a:ln>
        </p:spPr>
      </p:pic>
      <p:pic>
        <p:nvPicPr>
          <p:cNvPr id="9" name="Picture 1"/>
          <p:cNvPicPr/>
          <p:nvPr/>
        </p:nvPicPr>
        <p:blipFill>
          <a:blip r:embed="rId16"/>
          <a:stretch/>
        </p:blipFill>
        <p:spPr>
          <a:xfrm>
            <a:off x="3962520" y="229680"/>
            <a:ext cx="1827000" cy="992520"/>
          </a:xfrm>
          <a:prstGeom prst="rect">
            <a:avLst/>
          </a:prstGeom>
          <a:ln>
            <a:noFill/>
          </a:ln>
        </p:spPr>
      </p:pic>
      <p:pic>
        <p:nvPicPr>
          <p:cNvPr id="10" name="Picture 5"/>
          <p:cNvPicPr/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932" b="95341" l="6023" r="96023">
                        <a14:foregroundMark x1="23523" y1="19545" x2="42045" y2="5227"/>
                        <a14:foregroundMark x1="33750" y1="7159" x2="13977" y2="19545"/>
                        <a14:foregroundMark x1="15909" y1="19773" x2="15909" y2="19773"/>
                        <a14:foregroundMark x1="14432" y1="21023" x2="14432" y2="21023"/>
                        <a14:foregroundMark x1="12273" y1="23182" x2="11250" y2="26591"/>
                        <a14:foregroundMark x1="7614" y1="33409" x2="7045" y2="36364"/>
                        <a14:foregroundMark x1="28977" y1="90341" x2="33182" y2="92273"/>
                        <a14:foregroundMark x1="41818" y1="94432" x2="46023" y2="95455"/>
                        <a14:foregroundMark x1="24091" y1="87614" x2="27273" y2="90000"/>
                        <a14:foregroundMark x1="22614" y1="86364" x2="25114" y2="86364"/>
                        <a14:foregroundMark x1="20682" y1="84659" x2="22841" y2="85909"/>
                        <a14:foregroundMark x1="17727" y1="81023" x2="17727" y2="81023"/>
                        <a14:foregroundMark x1="16705" y1="81023" x2="11477" y2="76705"/>
                        <a14:foregroundMark x1="11023" y1="73750" x2="9545" y2="70568"/>
                        <a14:backgroundMark x1="17955" y1="17386" x2="17955" y2="17386"/>
                        <a14:backgroundMark x1="15455" y1="20000" x2="15455" y2="20000"/>
                        <a14:backgroundMark x1="19659" y1="16136" x2="14205" y2="21250"/>
                        <a14:backgroundMark x1="21932" y1="13864" x2="10682" y2="23068"/>
                        <a14:backgroundMark x1="17500" y1="17159" x2="10227" y2="27045"/>
                        <a14:backgroundMark x1="35568" y1="6250" x2="27500" y2="10455"/>
                      </a14:backgroundRemoval>
                    </a14:imgEffect>
                  </a14:imgLayer>
                </a14:imgProps>
              </a:ext>
            </a:extLst>
          </a:blip>
          <a:srcRect l="4446" t="4443" r="4446" b="4443"/>
          <a:stretch/>
        </p:blipFill>
        <p:spPr>
          <a:xfrm>
            <a:off x="1104840" y="189000"/>
            <a:ext cx="1045800" cy="1033200"/>
          </a:xfrm>
          <a:prstGeom prst="rect">
            <a:avLst/>
          </a:prstGeom>
          <a:ln>
            <a:noFill/>
          </a:ln>
        </p:spPr>
      </p:pic>
      <p:sp>
        <p:nvSpPr>
          <p:cNvPr id="11" name="PlaceHolder 8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12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stomShape 1"/>
          <p:cNvSpPr/>
          <p:nvPr/>
        </p:nvSpPr>
        <p:spPr>
          <a:xfrm>
            <a:off x="1440" y="0"/>
            <a:ext cx="123480" cy="2284200"/>
          </a:xfrm>
          <a:prstGeom prst="rect">
            <a:avLst/>
          </a:prstGeom>
          <a:solidFill>
            <a:srgbClr val="B9BB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CustomShape 2"/>
          <p:cNvSpPr/>
          <p:nvPr/>
        </p:nvSpPr>
        <p:spPr>
          <a:xfrm>
            <a:off x="0" y="4572000"/>
            <a:ext cx="123480" cy="2284200"/>
          </a:xfrm>
          <a:prstGeom prst="rect">
            <a:avLst/>
          </a:prstGeom>
          <a:solidFill>
            <a:srgbClr val="5153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3"/>
          <p:cNvSpPr/>
          <p:nvPr/>
        </p:nvSpPr>
        <p:spPr>
          <a:xfrm>
            <a:off x="115920" y="0"/>
            <a:ext cx="123480" cy="2284200"/>
          </a:xfrm>
          <a:prstGeom prst="rect">
            <a:avLst/>
          </a:prstGeom>
          <a:solidFill>
            <a:srgbClr val="005B8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4"/>
          <p:cNvSpPr/>
          <p:nvPr/>
        </p:nvSpPr>
        <p:spPr>
          <a:xfrm>
            <a:off x="114480" y="2286000"/>
            <a:ext cx="123480" cy="2284200"/>
          </a:xfrm>
          <a:prstGeom prst="rect">
            <a:avLst/>
          </a:prstGeom>
          <a:solidFill>
            <a:srgbClr val="B9BB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CustomShape 5"/>
          <p:cNvSpPr/>
          <p:nvPr/>
        </p:nvSpPr>
        <p:spPr>
          <a:xfrm>
            <a:off x="114480" y="4572000"/>
            <a:ext cx="123480" cy="2284200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6"/>
          <p:cNvSpPr/>
          <p:nvPr/>
        </p:nvSpPr>
        <p:spPr>
          <a:xfrm>
            <a:off x="457200" y="6477120"/>
            <a:ext cx="8380080" cy="25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/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n-US" sz="1000" b="0" strike="noStrike" spc="-1">
                <a:solidFill>
                  <a:srgbClr val="3A6F8A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								</a:t>
            </a:r>
            <a:endParaRPr lang="en-US" sz="1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5" name="Picture 7"/>
          <p:cNvPicPr/>
          <p:nvPr/>
        </p:nvPicPr>
        <p:blipFill>
          <a:blip r:embed="rId14"/>
          <a:stretch/>
        </p:blipFill>
        <p:spPr>
          <a:xfrm>
            <a:off x="7467480" y="127080"/>
            <a:ext cx="1446120" cy="468000"/>
          </a:xfrm>
          <a:prstGeom prst="rect">
            <a:avLst/>
          </a:prstGeom>
          <a:ln>
            <a:noFill/>
          </a:ln>
        </p:spPr>
      </p:pic>
      <p:pic>
        <p:nvPicPr>
          <p:cNvPr id="56" name="Picture 11"/>
          <p:cNvPicPr/>
          <p:nvPr/>
        </p:nvPicPr>
        <p:blipFill>
          <a:blip r:embed="rId15"/>
          <a:stretch/>
        </p:blipFill>
        <p:spPr>
          <a:xfrm>
            <a:off x="5342040" y="44280"/>
            <a:ext cx="676080" cy="669600"/>
          </a:xfrm>
          <a:prstGeom prst="rect">
            <a:avLst/>
          </a:prstGeom>
          <a:ln>
            <a:noFill/>
          </a:ln>
        </p:spPr>
      </p:pic>
      <p:pic>
        <p:nvPicPr>
          <p:cNvPr id="57" name="Picture 6"/>
          <p:cNvPicPr/>
          <p:nvPr/>
        </p:nvPicPr>
        <p:blipFill>
          <a:blip r:embed="rId16"/>
          <a:stretch/>
        </p:blipFill>
        <p:spPr>
          <a:xfrm>
            <a:off x="6248520" y="115200"/>
            <a:ext cx="973440" cy="528480"/>
          </a:xfrm>
          <a:prstGeom prst="rect">
            <a:avLst/>
          </a:prstGeom>
          <a:ln>
            <a:noFill/>
          </a:ln>
        </p:spPr>
      </p:pic>
      <p:pic>
        <p:nvPicPr>
          <p:cNvPr id="58" name="Picture 7"/>
          <p:cNvPicPr/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750" b="96023" l="3295" r="95341"/>
                    </a14:imgEffect>
                  </a14:imgLayer>
                </a14:imgProps>
              </a:ext>
            </a:extLst>
          </a:blip>
          <a:srcRect l="4446" t="4443" r="4446" b="4443"/>
          <a:stretch/>
        </p:blipFill>
        <p:spPr>
          <a:xfrm>
            <a:off x="4435560" y="57240"/>
            <a:ext cx="676080" cy="667800"/>
          </a:xfrm>
          <a:prstGeom prst="rect">
            <a:avLst/>
          </a:prstGeom>
          <a:ln>
            <a:noFill/>
          </a:ln>
        </p:spPr>
      </p:pic>
      <p:sp>
        <p:nvSpPr>
          <p:cNvPr id="59" name="PlaceHolder 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60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250920" y="2752560"/>
            <a:ext cx="8891280" cy="105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/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en-US" sz="3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Power Supply Development for JEDI Polarimeter Modules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CustomShape 2"/>
          <p:cNvSpPr/>
          <p:nvPr/>
        </p:nvSpPr>
        <p:spPr>
          <a:xfrm>
            <a:off x="228600" y="6381720"/>
            <a:ext cx="8913600" cy="30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30.09.2017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CustomShape 3"/>
          <p:cNvSpPr/>
          <p:nvPr/>
        </p:nvSpPr>
        <p:spPr>
          <a:xfrm>
            <a:off x="0" y="4114800"/>
            <a:ext cx="8913600" cy="83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50000"/>
              </a:lnSpc>
            </a:pPr>
            <a:r>
              <a:rPr lang="en-US" sz="2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	</a:t>
            </a: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 Javakhishvili </a:t>
            </a:r>
            <a:r>
              <a:rPr lang="en-US" sz="2000" b="0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1st SMART|_Lab’s Workshop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en-US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(AUG / </a:t>
            </a:r>
            <a:r>
              <a:rPr lang="en-US" sz="1800" b="1" u="sng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SMART</a:t>
            </a:r>
            <a:r>
              <a:rPr lang="en-US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|EDM_Lab TSU 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456840" y="649296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30/09/2017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3123720" y="6492960"/>
            <a:ext cx="289332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 Javakhishvili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CustomShape 3"/>
          <p:cNvSpPr/>
          <p:nvPr/>
        </p:nvSpPr>
        <p:spPr>
          <a:xfrm>
            <a:off x="6552720" y="649296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2C703D01-A641-42F4-BD4A-C8CF6087F416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10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7" name="Picture 4"/>
          <p:cNvPicPr/>
          <p:nvPr/>
        </p:nvPicPr>
        <p:blipFill>
          <a:blip r:embed="rId2"/>
          <a:srcRect l="3883" t="36027" r="2793" b="34979"/>
          <a:stretch/>
        </p:blipFill>
        <p:spPr>
          <a:xfrm>
            <a:off x="365760" y="2261880"/>
            <a:ext cx="5577120" cy="4138200"/>
          </a:xfrm>
          <a:prstGeom prst="rect">
            <a:avLst/>
          </a:prstGeom>
          <a:ln>
            <a:noFill/>
          </a:ln>
        </p:spPr>
      </p:pic>
      <p:pic>
        <p:nvPicPr>
          <p:cNvPr id="198" name="Picture 5"/>
          <p:cNvPicPr/>
          <p:nvPr/>
        </p:nvPicPr>
        <p:blipFill>
          <a:blip r:embed="rId3"/>
          <a:srcRect t="28005" r="17587"/>
          <a:stretch/>
        </p:blipFill>
        <p:spPr>
          <a:xfrm>
            <a:off x="2811438" y="1347480"/>
            <a:ext cx="6148961" cy="3251816"/>
          </a:xfrm>
          <a:prstGeom prst="rect">
            <a:avLst/>
          </a:prstGeom>
          <a:ln>
            <a:noFill/>
          </a:ln>
        </p:spPr>
      </p:pic>
      <p:sp>
        <p:nvSpPr>
          <p:cNvPr id="200" name="CustomShape 5"/>
          <p:cNvSpPr/>
          <p:nvPr/>
        </p:nvSpPr>
        <p:spPr>
          <a:xfrm>
            <a:off x="5692814" y="4825055"/>
            <a:ext cx="2811600" cy="94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Original signal (red)</a:t>
            </a: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Fast current sink signal with “snubber” filter(green)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CustomShape 6"/>
          <p:cNvSpPr/>
          <p:nvPr/>
        </p:nvSpPr>
        <p:spPr>
          <a:xfrm>
            <a:off x="468360" y="838080"/>
            <a:ext cx="8227440" cy="63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en-US" sz="2600" b="1" strike="noStrike" spc="-1" dirty="0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Fast current sink</a:t>
            </a:r>
            <a:r>
              <a:rPr lang="en-US" sz="2600" b="1" spc="-1" dirty="0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– Second prototype</a:t>
            </a: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endParaRPr lang="en-US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456840" y="649296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30/09/2017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3123720" y="6492960"/>
            <a:ext cx="289332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 Javakhishvili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6552720" y="649296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9FA07E22-7D20-46BD-A40B-91F5077E38DD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11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6" name="Picture 5"/>
          <p:cNvPicPr/>
          <p:nvPr/>
        </p:nvPicPr>
        <p:blipFill>
          <a:blip r:embed="rId2"/>
          <a:srcRect l="2805" t="69538" r="3873" b="1522"/>
          <a:stretch/>
        </p:blipFill>
        <p:spPr>
          <a:xfrm>
            <a:off x="352080" y="2172600"/>
            <a:ext cx="5133600" cy="4319640"/>
          </a:xfrm>
          <a:prstGeom prst="rect">
            <a:avLst/>
          </a:prstGeom>
          <a:ln>
            <a:noFill/>
          </a:ln>
        </p:spPr>
      </p:pic>
      <p:pic>
        <p:nvPicPr>
          <p:cNvPr id="207" name="Picture 5"/>
          <p:cNvPicPr/>
          <p:nvPr/>
        </p:nvPicPr>
        <p:blipFill>
          <a:blip r:embed="rId3"/>
          <a:srcRect t="30472" r="16951"/>
          <a:stretch/>
        </p:blipFill>
        <p:spPr>
          <a:xfrm>
            <a:off x="2743200" y="1363680"/>
            <a:ext cx="6095520" cy="3120480"/>
          </a:xfrm>
          <a:prstGeom prst="rect">
            <a:avLst/>
          </a:prstGeom>
          <a:ln>
            <a:noFill/>
          </a:ln>
        </p:spPr>
      </p:pic>
      <p:sp>
        <p:nvSpPr>
          <p:cNvPr id="208" name="CustomShape 5"/>
          <p:cNvSpPr/>
          <p:nvPr/>
        </p:nvSpPr>
        <p:spPr>
          <a:xfrm>
            <a:off x="468360" y="838080"/>
            <a:ext cx="8227440" cy="63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600" b="1" strike="noStrike" spc="-1" dirty="0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Fast current sink – Final prototype	</a:t>
            </a:r>
            <a:endParaRPr lang="en-US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CustomShape 6"/>
          <p:cNvSpPr/>
          <p:nvPr/>
        </p:nvSpPr>
        <p:spPr>
          <a:xfrm>
            <a:off x="5487840" y="4606560"/>
            <a:ext cx="2741040" cy="106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Original signal (red) </a:t>
            </a: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Fast current sink signal with improved feedback and filters (green)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457200" y="649332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30/09/2017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" name="CustomShape 2"/>
          <p:cNvSpPr/>
          <p:nvPr/>
        </p:nvSpPr>
        <p:spPr>
          <a:xfrm>
            <a:off x="3124080" y="6493320"/>
            <a:ext cx="289332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 Javakhishvili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CustomShape 3"/>
          <p:cNvSpPr/>
          <p:nvPr/>
        </p:nvSpPr>
        <p:spPr>
          <a:xfrm>
            <a:off x="6553080" y="649332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EF00F176-EBB4-4A0A-A87A-756FA2F2DCDC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12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CustomShape 4"/>
          <p:cNvSpPr/>
          <p:nvPr/>
        </p:nvSpPr>
        <p:spPr>
          <a:xfrm>
            <a:off x="3505320" y="2150280"/>
            <a:ext cx="3198240" cy="113688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5"/>
          <p:cNvSpPr/>
          <p:nvPr/>
        </p:nvSpPr>
        <p:spPr>
          <a:xfrm>
            <a:off x="3993120" y="4549680"/>
            <a:ext cx="1229760" cy="1110240"/>
          </a:xfrm>
          <a:prstGeom prst="rect">
            <a:avLst/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CustomShape 6"/>
          <p:cNvSpPr/>
          <p:nvPr/>
        </p:nvSpPr>
        <p:spPr>
          <a:xfrm>
            <a:off x="4020840" y="4618080"/>
            <a:ext cx="1293120" cy="100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Fast  current    sink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" name="CustomShape 7"/>
          <p:cNvSpPr/>
          <p:nvPr/>
        </p:nvSpPr>
        <p:spPr>
          <a:xfrm>
            <a:off x="2502720" y="5063400"/>
            <a:ext cx="1450080" cy="2372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CustomShape 8"/>
          <p:cNvSpPr/>
          <p:nvPr/>
        </p:nvSpPr>
        <p:spPr>
          <a:xfrm>
            <a:off x="2523600" y="4756320"/>
            <a:ext cx="64872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37 V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" name="CustomShape 9"/>
          <p:cNvSpPr/>
          <p:nvPr/>
        </p:nvSpPr>
        <p:spPr>
          <a:xfrm>
            <a:off x="4278600" y="2493720"/>
            <a:ext cx="1651320" cy="45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RedPitaya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CustomShape 10"/>
          <p:cNvSpPr/>
          <p:nvPr/>
        </p:nvSpPr>
        <p:spPr>
          <a:xfrm rot="5400000">
            <a:off x="4007880" y="3775320"/>
            <a:ext cx="1203840" cy="250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0" name="CustomShape 11"/>
          <p:cNvSpPr/>
          <p:nvPr/>
        </p:nvSpPr>
        <p:spPr>
          <a:xfrm rot="16200000">
            <a:off x="3569040" y="3598560"/>
            <a:ext cx="120600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Signal from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generator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CustomShape 12"/>
          <p:cNvSpPr/>
          <p:nvPr/>
        </p:nvSpPr>
        <p:spPr>
          <a:xfrm>
            <a:off x="410760" y="734400"/>
            <a:ext cx="4184280" cy="5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1" strike="noStrike" spc="-1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Testing Environment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CustomShape 13"/>
          <p:cNvSpPr/>
          <p:nvPr/>
        </p:nvSpPr>
        <p:spPr>
          <a:xfrm>
            <a:off x="5238000" y="3298680"/>
            <a:ext cx="522360" cy="191556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000000"/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CustomShape 14"/>
          <p:cNvSpPr/>
          <p:nvPr/>
        </p:nvSpPr>
        <p:spPr>
          <a:xfrm rot="16200000">
            <a:off x="4857840" y="4158360"/>
            <a:ext cx="2103840" cy="33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Signal from converter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456840" y="649296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30/09/2017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3123720" y="6492960"/>
            <a:ext cx="289332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 Javakhishvili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CustomShape 3"/>
          <p:cNvSpPr/>
          <p:nvPr/>
        </p:nvSpPr>
        <p:spPr>
          <a:xfrm>
            <a:off x="6552720" y="649296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9957D35E-6BF3-4D04-9D3E-8FC31AC66C45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13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CustomShape 4"/>
          <p:cNvSpPr/>
          <p:nvPr/>
        </p:nvSpPr>
        <p:spPr>
          <a:xfrm rot="16200000">
            <a:off x="709920" y="4457160"/>
            <a:ext cx="493200" cy="1407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CustomShape 5"/>
          <p:cNvSpPr/>
          <p:nvPr/>
        </p:nvSpPr>
        <p:spPr>
          <a:xfrm>
            <a:off x="5257080" y="2194560"/>
            <a:ext cx="3198240" cy="113688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6"/>
          <p:cNvSpPr/>
          <p:nvPr/>
        </p:nvSpPr>
        <p:spPr>
          <a:xfrm>
            <a:off x="6926400" y="4575240"/>
            <a:ext cx="1117800" cy="1110240"/>
          </a:xfrm>
          <a:prstGeom prst="rect">
            <a:avLst/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CustomShape 7"/>
          <p:cNvSpPr/>
          <p:nvPr/>
        </p:nvSpPr>
        <p:spPr>
          <a:xfrm>
            <a:off x="1700640" y="4512240"/>
            <a:ext cx="1978920" cy="1312200"/>
          </a:xfrm>
          <a:prstGeom prst="rect">
            <a:avLst/>
          </a:prstGeom>
          <a:solidFill>
            <a:schemeClr val="bg1"/>
          </a:solidFill>
          <a:ln w="255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1" name="CustomShape 8"/>
          <p:cNvSpPr/>
          <p:nvPr/>
        </p:nvSpPr>
        <p:spPr>
          <a:xfrm>
            <a:off x="1851120" y="4960080"/>
            <a:ext cx="1736640" cy="39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Power Supply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CustomShape 9"/>
          <p:cNvSpPr/>
          <p:nvPr/>
        </p:nvSpPr>
        <p:spPr>
          <a:xfrm>
            <a:off x="182880" y="4569840"/>
            <a:ext cx="1333080" cy="45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V</a:t>
            </a: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in 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37.27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CustomShape 10"/>
          <p:cNvSpPr/>
          <p:nvPr/>
        </p:nvSpPr>
        <p:spPr>
          <a:xfrm>
            <a:off x="6954120" y="4643640"/>
            <a:ext cx="998640" cy="100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Fast current sink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CustomShape 11"/>
          <p:cNvSpPr/>
          <p:nvPr/>
        </p:nvSpPr>
        <p:spPr>
          <a:xfrm>
            <a:off x="3710160" y="5051520"/>
            <a:ext cx="971640" cy="245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12"/>
          <p:cNvSpPr/>
          <p:nvPr/>
        </p:nvSpPr>
        <p:spPr>
          <a:xfrm>
            <a:off x="3688920" y="4790520"/>
            <a:ext cx="90180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30.04V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CustomShape 13"/>
          <p:cNvSpPr/>
          <p:nvPr/>
        </p:nvSpPr>
        <p:spPr>
          <a:xfrm>
            <a:off x="6030720" y="2538000"/>
            <a:ext cx="1651320" cy="45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RedPitaya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CustomShape 14"/>
          <p:cNvSpPr/>
          <p:nvPr/>
        </p:nvSpPr>
        <p:spPr>
          <a:xfrm rot="5400000">
            <a:off x="6950520" y="3819240"/>
            <a:ext cx="1203840" cy="250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CustomShape 15"/>
          <p:cNvSpPr/>
          <p:nvPr/>
        </p:nvSpPr>
        <p:spPr>
          <a:xfrm rot="16200000">
            <a:off x="7387200" y="3643920"/>
            <a:ext cx="120600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Signal from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generator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" name="CustomShape 16"/>
          <p:cNvSpPr/>
          <p:nvPr/>
        </p:nvSpPr>
        <p:spPr>
          <a:xfrm flipH="1" flipV="1">
            <a:off x="4691520" y="4578120"/>
            <a:ext cx="1234080" cy="1062360"/>
          </a:xfrm>
          <a:prstGeom prst="rect">
            <a:avLst/>
          </a:prstGeom>
          <a:noFill/>
          <a:ln w="255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17"/>
          <p:cNvSpPr/>
          <p:nvPr/>
        </p:nvSpPr>
        <p:spPr>
          <a:xfrm>
            <a:off x="4880520" y="4777560"/>
            <a:ext cx="374400" cy="176400"/>
          </a:xfrm>
          <a:prstGeom prst="rect">
            <a:avLst/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1" name="CustomShape 18"/>
          <p:cNvSpPr/>
          <p:nvPr/>
        </p:nvSpPr>
        <p:spPr>
          <a:xfrm>
            <a:off x="5321880" y="4956120"/>
            <a:ext cx="453960" cy="342720"/>
          </a:xfrm>
          <a:prstGeom prst="mathEqual">
            <a:avLst>
              <a:gd name="adj1" fmla="val 23520"/>
              <a:gd name="adj2" fmla="val 11760"/>
            </a:avLst>
          </a:prstGeom>
          <a:ln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</p:sp>
      <p:sp>
        <p:nvSpPr>
          <p:cNvPr id="242" name="Line 19"/>
          <p:cNvSpPr/>
          <p:nvPr/>
        </p:nvSpPr>
        <p:spPr>
          <a:xfrm>
            <a:off x="5257080" y="4866480"/>
            <a:ext cx="292680" cy="36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Line 20"/>
          <p:cNvSpPr/>
          <p:nvPr/>
        </p:nvSpPr>
        <p:spPr>
          <a:xfrm flipV="1">
            <a:off x="5549760" y="4866480"/>
            <a:ext cx="360" cy="16056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Line 21"/>
          <p:cNvSpPr/>
          <p:nvPr/>
        </p:nvSpPr>
        <p:spPr>
          <a:xfrm flipH="1">
            <a:off x="4780800" y="4866480"/>
            <a:ext cx="99360" cy="36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5" name="Line 22"/>
          <p:cNvSpPr/>
          <p:nvPr/>
        </p:nvSpPr>
        <p:spPr>
          <a:xfrm>
            <a:off x="5549760" y="5229720"/>
            <a:ext cx="360" cy="12960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Line 23"/>
          <p:cNvSpPr/>
          <p:nvPr/>
        </p:nvSpPr>
        <p:spPr>
          <a:xfrm>
            <a:off x="5467680" y="5366880"/>
            <a:ext cx="164160" cy="36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7" name="CustomShape 24"/>
          <p:cNvSpPr/>
          <p:nvPr/>
        </p:nvSpPr>
        <p:spPr>
          <a:xfrm rot="5400000">
            <a:off x="6341040" y="4658400"/>
            <a:ext cx="185400" cy="98496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CustomShape 25"/>
          <p:cNvSpPr/>
          <p:nvPr/>
        </p:nvSpPr>
        <p:spPr>
          <a:xfrm>
            <a:off x="4850280" y="4728240"/>
            <a:ext cx="435240" cy="27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100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" name="CustomShape 26"/>
          <p:cNvSpPr/>
          <p:nvPr/>
        </p:nvSpPr>
        <p:spPr>
          <a:xfrm>
            <a:off x="5513760" y="4781520"/>
            <a:ext cx="442800" cy="27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8uF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" name="CustomShape 27"/>
          <p:cNvSpPr/>
          <p:nvPr/>
        </p:nvSpPr>
        <p:spPr>
          <a:xfrm>
            <a:off x="6485400" y="4935960"/>
            <a:ext cx="209160" cy="445680"/>
          </a:xfrm>
          <a:prstGeom prst="ellipse">
            <a:avLst/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8"/>
          <p:cNvSpPr/>
          <p:nvPr/>
        </p:nvSpPr>
        <p:spPr>
          <a:xfrm>
            <a:off x="6506640" y="3333600"/>
            <a:ext cx="148680" cy="159588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29"/>
          <p:cNvSpPr/>
          <p:nvPr/>
        </p:nvSpPr>
        <p:spPr>
          <a:xfrm rot="16200000">
            <a:off x="5616720" y="3843720"/>
            <a:ext cx="1317600" cy="51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Voltage drop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measurement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" name="CustomShape 30"/>
          <p:cNvSpPr/>
          <p:nvPr/>
        </p:nvSpPr>
        <p:spPr>
          <a:xfrm>
            <a:off x="487440" y="690120"/>
            <a:ext cx="343908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0" strike="noStrike" spc="-1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Power supply testing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" name="CustomShape 31"/>
          <p:cNvSpPr/>
          <p:nvPr/>
        </p:nvSpPr>
        <p:spPr>
          <a:xfrm>
            <a:off x="4638960" y="5644800"/>
            <a:ext cx="137088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SiPM board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5" name="Picture 254"/>
          <p:cNvPicPr/>
          <p:nvPr/>
        </p:nvPicPr>
        <p:blipFill>
          <a:blip r:embed="rId2"/>
          <a:srcRect l="53245" t="61955" r="30678" b="10020"/>
          <a:stretch/>
        </p:blipFill>
        <p:spPr>
          <a:xfrm>
            <a:off x="4675320" y="4579920"/>
            <a:ext cx="1334520" cy="1108440"/>
          </a:xfrm>
          <a:prstGeom prst="rect">
            <a:avLst/>
          </a:prstGeom>
          <a:ln>
            <a:noFill/>
          </a:ln>
        </p:spPr>
      </p:pic>
      <p:pic>
        <p:nvPicPr>
          <p:cNvPr id="256" name="Picture 255"/>
          <p:cNvPicPr/>
          <p:nvPr/>
        </p:nvPicPr>
        <p:blipFill>
          <a:blip r:embed="rId3"/>
          <a:srcRect l="19999" t="18320" r="26248" b="11673"/>
          <a:stretch/>
        </p:blipFill>
        <p:spPr>
          <a:xfrm>
            <a:off x="2103120" y="1554480"/>
            <a:ext cx="2467800" cy="2409840"/>
          </a:xfrm>
          <a:prstGeom prst="rect">
            <a:avLst/>
          </a:prstGeom>
          <a:ln>
            <a:noFill/>
          </a:ln>
        </p:spPr>
      </p:pic>
      <p:sp>
        <p:nvSpPr>
          <p:cNvPr id="257" name="CustomShape 32"/>
          <p:cNvSpPr/>
          <p:nvPr/>
        </p:nvSpPr>
        <p:spPr>
          <a:xfrm>
            <a:off x="2103120" y="1463040"/>
            <a:ext cx="456120" cy="364680"/>
          </a:xfrm>
          <a:prstGeom prst="frame">
            <a:avLst>
              <a:gd name="adj1" fmla="val 925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33"/>
          <p:cNvSpPr/>
          <p:nvPr/>
        </p:nvSpPr>
        <p:spPr>
          <a:xfrm>
            <a:off x="4114800" y="1463040"/>
            <a:ext cx="456120" cy="364680"/>
          </a:xfrm>
          <a:prstGeom prst="frame">
            <a:avLst>
              <a:gd name="adj1" fmla="val 925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ustomShape 34"/>
          <p:cNvSpPr/>
          <p:nvPr/>
        </p:nvSpPr>
        <p:spPr>
          <a:xfrm>
            <a:off x="2011680" y="3566160"/>
            <a:ext cx="456120" cy="364680"/>
          </a:xfrm>
          <a:prstGeom prst="frame">
            <a:avLst>
              <a:gd name="adj1" fmla="val 925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CustomShape 35"/>
          <p:cNvSpPr/>
          <p:nvPr/>
        </p:nvSpPr>
        <p:spPr>
          <a:xfrm>
            <a:off x="4114800" y="3657600"/>
            <a:ext cx="456120" cy="364680"/>
          </a:xfrm>
          <a:prstGeom prst="frame">
            <a:avLst>
              <a:gd name="adj1" fmla="val 925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1" name="CustomShape 36"/>
          <p:cNvSpPr/>
          <p:nvPr/>
        </p:nvSpPr>
        <p:spPr>
          <a:xfrm>
            <a:off x="3749040" y="2560320"/>
            <a:ext cx="456120" cy="364680"/>
          </a:xfrm>
          <a:prstGeom prst="frame">
            <a:avLst>
              <a:gd name="adj1" fmla="val 9259"/>
            </a:avLst>
          </a:prstGeom>
          <a:solidFill>
            <a:srgbClr val="2B2BD2"/>
          </a:solidFill>
          <a:ln>
            <a:solidFill>
              <a:srgbClr val="0000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Line 37"/>
          <p:cNvSpPr/>
          <p:nvPr/>
        </p:nvSpPr>
        <p:spPr>
          <a:xfrm flipH="1" flipV="1">
            <a:off x="2377440" y="3840480"/>
            <a:ext cx="3017520" cy="13716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38"/>
          <p:cNvSpPr/>
          <p:nvPr/>
        </p:nvSpPr>
        <p:spPr>
          <a:xfrm>
            <a:off x="365760" y="1554480"/>
            <a:ext cx="1370520" cy="186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On SiPM board there is 4x2uF capacitors (red) and inductance (blue)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Line 39"/>
          <p:cNvSpPr/>
          <p:nvPr/>
        </p:nvSpPr>
        <p:spPr>
          <a:xfrm flipH="1" flipV="1">
            <a:off x="4114800" y="2834640"/>
            <a:ext cx="1171800" cy="194292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40"/>
          <p:cNvSpPr/>
          <p:nvPr/>
        </p:nvSpPr>
        <p:spPr>
          <a:xfrm>
            <a:off x="3749040" y="5347080"/>
            <a:ext cx="822240" cy="59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Long cable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CustomShape 41"/>
          <p:cNvSpPr/>
          <p:nvPr/>
        </p:nvSpPr>
        <p:spPr>
          <a:xfrm>
            <a:off x="5029200" y="1280160"/>
            <a:ext cx="3474000" cy="3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SiPM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board designed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at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Ferrara university, Italy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Line 42"/>
          <p:cNvSpPr/>
          <p:nvPr/>
        </p:nvSpPr>
        <p:spPr>
          <a:xfrm flipH="1">
            <a:off x="4593081" y="1909440"/>
            <a:ext cx="1437639" cy="45108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451080" y="649332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30/09/2017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CustomShape 2"/>
          <p:cNvSpPr/>
          <p:nvPr/>
        </p:nvSpPr>
        <p:spPr>
          <a:xfrm>
            <a:off x="3117960" y="6493320"/>
            <a:ext cx="289332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 Javakhishvili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CustomShape 3"/>
          <p:cNvSpPr/>
          <p:nvPr/>
        </p:nvSpPr>
        <p:spPr>
          <a:xfrm>
            <a:off x="6546960" y="649332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4C3080B2-2B7D-4D2B-97A9-F2779E3EFA04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14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1" name="Picture 5"/>
          <p:cNvPicPr/>
          <p:nvPr/>
        </p:nvPicPr>
        <p:blipFill>
          <a:blip r:embed="rId2"/>
          <a:srcRect l="6085" r="11113"/>
          <a:stretch/>
        </p:blipFill>
        <p:spPr>
          <a:xfrm rot="16200000">
            <a:off x="2156040" y="-119520"/>
            <a:ext cx="5006160" cy="8221320"/>
          </a:xfrm>
          <a:prstGeom prst="rect">
            <a:avLst/>
          </a:prstGeom>
          <a:ln>
            <a:noFill/>
          </a:ln>
        </p:spPr>
      </p:pic>
      <p:sp>
        <p:nvSpPr>
          <p:cNvPr id="272" name="CustomShape 4"/>
          <p:cNvSpPr/>
          <p:nvPr/>
        </p:nvSpPr>
        <p:spPr>
          <a:xfrm>
            <a:off x="608040" y="3474720"/>
            <a:ext cx="2591640" cy="4543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POWER SUPPLY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CustomShape 5"/>
          <p:cNvSpPr/>
          <p:nvPr/>
        </p:nvSpPr>
        <p:spPr>
          <a:xfrm flipH="1">
            <a:off x="1630080" y="3931920"/>
            <a:ext cx="218160" cy="79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274" name="CustomShape 6"/>
          <p:cNvSpPr/>
          <p:nvPr/>
        </p:nvSpPr>
        <p:spPr>
          <a:xfrm>
            <a:off x="524880" y="4731480"/>
            <a:ext cx="2308320" cy="84384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5" name="CustomShape 7"/>
          <p:cNvSpPr/>
          <p:nvPr/>
        </p:nvSpPr>
        <p:spPr>
          <a:xfrm>
            <a:off x="4663440" y="3750120"/>
            <a:ext cx="1431720" cy="18262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CustomShape 8"/>
          <p:cNvSpPr/>
          <p:nvPr/>
        </p:nvSpPr>
        <p:spPr>
          <a:xfrm>
            <a:off x="4510800" y="3017520"/>
            <a:ext cx="2346480" cy="4093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Fast current sink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" name="CustomShape 9"/>
          <p:cNvSpPr/>
          <p:nvPr/>
        </p:nvSpPr>
        <p:spPr>
          <a:xfrm flipH="1">
            <a:off x="5576760" y="3474720"/>
            <a:ext cx="182520" cy="485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278" name="CustomShape 10"/>
          <p:cNvSpPr/>
          <p:nvPr/>
        </p:nvSpPr>
        <p:spPr>
          <a:xfrm>
            <a:off x="6928200" y="1645920"/>
            <a:ext cx="1574280" cy="308340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CustomShape 11"/>
          <p:cNvSpPr/>
          <p:nvPr/>
        </p:nvSpPr>
        <p:spPr>
          <a:xfrm>
            <a:off x="6563520" y="5643000"/>
            <a:ext cx="1986840" cy="5151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Red Pitaya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CustomShape 12"/>
          <p:cNvSpPr/>
          <p:nvPr/>
        </p:nvSpPr>
        <p:spPr>
          <a:xfrm flipV="1">
            <a:off x="7614000" y="4729320"/>
            <a:ext cx="360" cy="909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281" name="CustomShape 13"/>
          <p:cNvSpPr/>
          <p:nvPr/>
        </p:nvSpPr>
        <p:spPr>
          <a:xfrm>
            <a:off x="487440" y="690120"/>
            <a:ext cx="343908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14"/>
          <p:cNvSpPr/>
          <p:nvPr/>
        </p:nvSpPr>
        <p:spPr>
          <a:xfrm>
            <a:off x="774720" y="952920"/>
            <a:ext cx="343908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CustomShape 15"/>
          <p:cNvSpPr/>
          <p:nvPr/>
        </p:nvSpPr>
        <p:spPr>
          <a:xfrm>
            <a:off x="596880" y="934920"/>
            <a:ext cx="343908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16"/>
          <p:cNvSpPr/>
          <p:nvPr/>
        </p:nvSpPr>
        <p:spPr>
          <a:xfrm>
            <a:off x="596880" y="934920"/>
            <a:ext cx="343908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17"/>
          <p:cNvSpPr/>
          <p:nvPr/>
        </p:nvSpPr>
        <p:spPr>
          <a:xfrm>
            <a:off x="487440" y="690120"/>
            <a:ext cx="343908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0" strike="noStrike" spc="-1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Testing Environment 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CustomShape 18"/>
          <p:cNvSpPr/>
          <p:nvPr/>
        </p:nvSpPr>
        <p:spPr>
          <a:xfrm>
            <a:off x="3840480" y="1737360"/>
            <a:ext cx="2346480" cy="3848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PC</a:t>
            </a:r>
            <a:r>
              <a:rPr lang="en-US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power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supply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CustomShape 19"/>
          <p:cNvSpPr/>
          <p:nvPr/>
        </p:nvSpPr>
        <p:spPr>
          <a:xfrm flipH="1">
            <a:off x="3199680" y="2103120"/>
            <a:ext cx="639360" cy="547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ustomShape 1"/>
          <p:cNvSpPr/>
          <p:nvPr/>
        </p:nvSpPr>
        <p:spPr>
          <a:xfrm>
            <a:off x="457200" y="649332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30/09/2017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" name="CustomShape 2"/>
          <p:cNvSpPr/>
          <p:nvPr/>
        </p:nvSpPr>
        <p:spPr>
          <a:xfrm>
            <a:off x="3124080" y="6493320"/>
            <a:ext cx="289332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 Javakhishvili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" name="CustomShape 3"/>
          <p:cNvSpPr/>
          <p:nvPr/>
        </p:nvSpPr>
        <p:spPr>
          <a:xfrm>
            <a:off x="6553080" y="649332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EBC78CD2-44E6-4B0A-9AE8-3EF7A3A33CC3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15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1" name="Picture 290"/>
          <p:cNvPicPr/>
          <p:nvPr/>
        </p:nvPicPr>
        <p:blipFill>
          <a:blip r:embed="rId2"/>
          <a:srcRect l="3331" t="6668" r="1671" b="2924"/>
          <a:stretch/>
        </p:blipFill>
        <p:spPr>
          <a:xfrm>
            <a:off x="1266165" y="1097100"/>
            <a:ext cx="7040160" cy="2743560"/>
          </a:xfrm>
          <a:prstGeom prst="rect">
            <a:avLst/>
          </a:prstGeom>
          <a:ln>
            <a:noFill/>
          </a:ln>
        </p:spPr>
      </p:pic>
      <p:pic>
        <p:nvPicPr>
          <p:cNvPr id="292" name="Picture 291"/>
          <p:cNvPicPr/>
          <p:nvPr/>
        </p:nvPicPr>
        <p:blipFill>
          <a:blip r:embed="rId3"/>
          <a:srcRect l="3446" t="6030" r="1730"/>
          <a:stretch/>
        </p:blipFill>
        <p:spPr>
          <a:xfrm>
            <a:off x="1266165" y="3894458"/>
            <a:ext cx="7048800" cy="2702160"/>
          </a:xfrm>
          <a:prstGeom prst="rect">
            <a:avLst/>
          </a:prstGeom>
          <a:ln>
            <a:noFill/>
          </a:ln>
        </p:spPr>
      </p:pic>
      <p:sp>
        <p:nvSpPr>
          <p:cNvPr id="293" name="CustomShape 4"/>
          <p:cNvSpPr/>
          <p:nvPr/>
        </p:nvSpPr>
        <p:spPr>
          <a:xfrm>
            <a:off x="3969851" y="5005628"/>
            <a:ext cx="2467440" cy="59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8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≈6 mV 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Voltage drop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40uF capacitors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" name="CustomShape 5"/>
          <p:cNvSpPr/>
          <p:nvPr/>
        </p:nvSpPr>
        <p:spPr>
          <a:xfrm>
            <a:off x="3969851" y="2099620"/>
            <a:ext cx="2467440" cy="59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8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≈21 mV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Voltage drop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8uF capacitors original board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" name="CustomShape 6"/>
          <p:cNvSpPr/>
          <p:nvPr/>
        </p:nvSpPr>
        <p:spPr>
          <a:xfrm>
            <a:off x="410760" y="612000"/>
            <a:ext cx="4184280" cy="5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1" strike="noStrike" spc="-1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SiPM Board Test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58B9B58-408A-420F-8A1C-5E73666BA440}"/>
              </a:ext>
            </a:extLst>
          </p:cNvPr>
          <p:cNvCxnSpPr>
            <a:cxnSpLocks/>
          </p:cNvCxnSpPr>
          <p:nvPr/>
        </p:nvCxnSpPr>
        <p:spPr>
          <a:xfrm>
            <a:off x="3757542" y="1961850"/>
            <a:ext cx="0" cy="146570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59AA09-1987-43F4-AA54-5591C5EFD3A6}"/>
              </a:ext>
            </a:extLst>
          </p:cNvPr>
          <p:cNvCxnSpPr/>
          <p:nvPr/>
        </p:nvCxnSpPr>
        <p:spPr>
          <a:xfrm>
            <a:off x="2311514" y="3427551"/>
            <a:ext cx="15310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62798B-5916-433F-8CD5-E5765D5CFE8F}"/>
              </a:ext>
            </a:extLst>
          </p:cNvPr>
          <p:cNvCxnSpPr>
            <a:cxnSpLocks/>
          </p:cNvCxnSpPr>
          <p:nvPr/>
        </p:nvCxnSpPr>
        <p:spPr>
          <a:xfrm>
            <a:off x="2045700" y="1961850"/>
            <a:ext cx="179690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238AB5D-4774-429D-A1F1-18D2789BA155}"/>
              </a:ext>
            </a:extLst>
          </p:cNvPr>
          <p:cNvCxnSpPr>
            <a:cxnSpLocks/>
          </p:cNvCxnSpPr>
          <p:nvPr/>
        </p:nvCxnSpPr>
        <p:spPr>
          <a:xfrm>
            <a:off x="2172949" y="4237385"/>
            <a:ext cx="166965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34AE3DD-FEB5-4D98-B044-7B99ECDE3871}"/>
              </a:ext>
            </a:extLst>
          </p:cNvPr>
          <p:cNvCxnSpPr>
            <a:cxnSpLocks/>
          </p:cNvCxnSpPr>
          <p:nvPr/>
        </p:nvCxnSpPr>
        <p:spPr>
          <a:xfrm>
            <a:off x="2129265" y="5005628"/>
            <a:ext cx="17133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C46326B-0A2E-4BEE-A31D-946F6EDC6542}"/>
              </a:ext>
            </a:extLst>
          </p:cNvPr>
          <p:cNvCxnSpPr>
            <a:cxnSpLocks/>
          </p:cNvCxnSpPr>
          <p:nvPr/>
        </p:nvCxnSpPr>
        <p:spPr>
          <a:xfrm>
            <a:off x="3757542" y="4237385"/>
            <a:ext cx="0" cy="76824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468360" y="849240"/>
            <a:ext cx="8227800" cy="63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600" b="1" strike="noStrike" spc="-1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Summary &amp; Outlook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CustomShape 2"/>
          <p:cNvSpPr/>
          <p:nvPr/>
        </p:nvSpPr>
        <p:spPr>
          <a:xfrm>
            <a:off x="457200" y="649296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30/09/2017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CustomShape 3"/>
          <p:cNvSpPr/>
          <p:nvPr/>
        </p:nvSpPr>
        <p:spPr>
          <a:xfrm>
            <a:off x="3124080" y="6492960"/>
            <a:ext cx="28936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 Javakhishvili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9" name="CustomShape 4"/>
          <p:cNvSpPr/>
          <p:nvPr/>
        </p:nvSpPr>
        <p:spPr>
          <a:xfrm>
            <a:off x="6553080" y="649296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E6CEF67D-491E-4156-B86E-B45A6D0BF884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16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" name="CustomShape 5"/>
          <p:cNvSpPr/>
          <p:nvPr/>
        </p:nvSpPr>
        <p:spPr>
          <a:xfrm>
            <a:off x="838080" y="1857873"/>
            <a:ext cx="6932520" cy="13697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First version of modular voltage supply for </a:t>
            </a:r>
            <a:r>
              <a:rPr lang="en-US" sz="2000" b="0" strike="noStrike" spc="-1" dirty="0" err="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SiPMs</a:t>
            </a:r>
            <a:r>
              <a:rPr lang="en-US" sz="2000" b="0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was successfully tested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Dedicated test bench was developed for </a:t>
            </a:r>
            <a:r>
              <a:rPr lang="en-US" sz="2000" spc="-1" dirty="0" err="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SiPM</a:t>
            </a:r>
            <a:r>
              <a:rPr lang="en-US" sz="2000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power system testing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BE67C-26A9-4D57-BE17-8C96CA4D8D71}"/>
              </a:ext>
            </a:extLst>
          </p:cNvPr>
          <p:cNvSpPr txBox="1"/>
          <p:nvPr/>
        </p:nvSpPr>
        <p:spPr>
          <a:xfrm>
            <a:off x="838080" y="3602996"/>
            <a:ext cx="72060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We are going to continue </a:t>
            </a:r>
            <a:r>
              <a:rPr lang="en-US" sz="2000" spc="-1" dirty="0" err="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SiPM</a:t>
            </a:r>
            <a:r>
              <a:rPr lang="en-US" sz="2000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 board tests for further improvement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Develop a multichannel voltage monitoring system for next beam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Add current sensing and remote voltage adjustment to the supply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457200" y="649296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30/09/2017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CustomShape 2"/>
          <p:cNvSpPr/>
          <p:nvPr/>
        </p:nvSpPr>
        <p:spPr>
          <a:xfrm>
            <a:off x="3124080" y="6492960"/>
            <a:ext cx="28936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 Javakhishvili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CustomShape 3"/>
          <p:cNvSpPr/>
          <p:nvPr/>
        </p:nvSpPr>
        <p:spPr>
          <a:xfrm>
            <a:off x="6553080" y="649296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73A31533-D462-4EC9-ADB3-027A5EDB9FF8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2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CustomShape 4"/>
          <p:cNvSpPr/>
          <p:nvPr/>
        </p:nvSpPr>
        <p:spPr>
          <a:xfrm>
            <a:off x="468360" y="838080"/>
            <a:ext cx="8227800" cy="63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lvl="0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New concept of the JEDI Polarimeter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3EDB56-1192-4C22-84B8-2BED1F686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60" y="1351128"/>
            <a:ext cx="8229600" cy="4823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457200" y="649296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30/09/2017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CustomShape 2"/>
          <p:cNvSpPr/>
          <p:nvPr/>
        </p:nvSpPr>
        <p:spPr>
          <a:xfrm>
            <a:off x="3124080" y="6492960"/>
            <a:ext cx="28936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 Javakhishvili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CustomShape 3"/>
          <p:cNvSpPr/>
          <p:nvPr/>
        </p:nvSpPr>
        <p:spPr>
          <a:xfrm>
            <a:off x="6553080" y="649296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F1C37329-5960-4C45-AFEF-63D7AB136FFD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3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8" name="Picture 4"/>
          <p:cNvPicPr/>
          <p:nvPr/>
        </p:nvPicPr>
        <p:blipFill>
          <a:blip r:embed="rId2"/>
          <a:srcRect t="34132" b="7318"/>
          <a:stretch/>
        </p:blipFill>
        <p:spPr>
          <a:xfrm>
            <a:off x="3360960" y="2189880"/>
            <a:ext cx="5445720" cy="1827000"/>
          </a:xfrm>
          <a:prstGeom prst="rect">
            <a:avLst/>
          </a:prstGeom>
          <a:ln>
            <a:noFill/>
          </a:ln>
        </p:spPr>
      </p:pic>
      <p:sp>
        <p:nvSpPr>
          <p:cNvPr id="109" name="CustomShape 4"/>
          <p:cNvSpPr/>
          <p:nvPr/>
        </p:nvSpPr>
        <p:spPr>
          <a:xfrm>
            <a:off x="609480" y="1891800"/>
            <a:ext cx="26460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LYSO Cristal 3X3X8 cm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CustomShape 5"/>
          <p:cNvSpPr/>
          <p:nvPr/>
        </p:nvSpPr>
        <p:spPr>
          <a:xfrm>
            <a:off x="1933560" y="2230560"/>
            <a:ext cx="2732040" cy="35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FF00"/>
            </a:solidFill>
            <a:rou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111" name="CustomShape 6"/>
          <p:cNvSpPr/>
          <p:nvPr/>
        </p:nvSpPr>
        <p:spPr>
          <a:xfrm>
            <a:off x="4114800" y="4556520"/>
            <a:ext cx="2265480" cy="81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SiPM (SensL J-series, 20µm pixel) Module and connector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CustomShape 7"/>
          <p:cNvSpPr/>
          <p:nvPr/>
        </p:nvSpPr>
        <p:spPr>
          <a:xfrm flipV="1">
            <a:off x="5248440" y="3426840"/>
            <a:ext cx="312480" cy="1125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FF00"/>
            </a:solidFill>
            <a:rou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113" name="CustomShape 8"/>
          <p:cNvSpPr/>
          <p:nvPr/>
        </p:nvSpPr>
        <p:spPr>
          <a:xfrm>
            <a:off x="4858200" y="1359720"/>
            <a:ext cx="245160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Aluminum holder and wave springs for tension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CustomShape 9"/>
          <p:cNvSpPr/>
          <p:nvPr/>
        </p:nvSpPr>
        <p:spPr>
          <a:xfrm>
            <a:off x="6084720" y="1944720"/>
            <a:ext cx="504360" cy="536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FF00"/>
            </a:solidFill>
            <a:rou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pic>
        <p:nvPicPr>
          <p:cNvPr id="115" name="Picture 21"/>
          <p:cNvPicPr/>
          <p:nvPr/>
        </p:nvPicPr>
        <p:blipFill>
          <a:blip r:embed="rId3"/>
          <a:stretch/>
        </p:blipFill>
        <p:spPr>
          <a:xfrm>
            <a:off x="533520" y="4185720"/>
            <a:ext cx="3350160" cy="2177280"/>
          </a:xfrm>
          <a:prstGeom prst="rect">
            <a:avLst/>
          </a:prstGeom>
          <a:ln>
            <a:noFill/>
          </a:ln>
        </p:spPr>
      </p:pic>
      <p:pic>
        <p:nvPicPr>
          <p:cNvPr id="116" name="Picture 22"/>
          <p:cNvPicPr/>
          <p:nvPr/>
        </p:nvPicPr>
        <p:blipFill>
          <a:blip r:embed="rId4"/>
          <a:srcRect l="14754" t="21311" r="9835" b="1639"/>
          <a:stretch/>
        </p:blipFill>
        <p:spPr>
          <a:xfrm>
            <a:off x="6594480" y="4191120"/>
            <a:ext cx="2188800" cy="2236680"/>
          </a:xfrm>
          <a:prstGeom prst="rect">
            <a:avLst/>
          </a:prstGeom>
          <a:ln>
            <a:noFill/>
          </a:ln>
        </p:spPr>
      </p:pic>
      <p:sp>
        <p:nvSpPr>
          <p:cNvPr id="117" name="CustomShape 10"/>
          <p:cNvSpPr/>
          <p:nvPr/>
        </p:nvSpPr>
        <p:spPr>
          <a:xfrm flipV="1">
            <a:off x="6382080" y="4852440"/>
            <a:ext cx="1368360" cy="116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FF00"/>
            </a:solidFill>
            <a:rou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118" name="CustomShape 11"/>
          <p:cNvSpPr/>
          <p:nvPr/>
        </p:nvSpPr>
        <p:spPr>
          <a:xfrm>
            <a:off x="468360" y="849240"/>
            <a:ext cx="4388040" cy="63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600" b="1" strike="noStrike" spc="-1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Detector module structure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902160" y="2329200"/>
            <a:ext cx="2140920" cy="1711440"/>
          </a:xfrm>
          <a:prstGeom prst="bentConnector3">
            <a:avLst>
              <a:gd name="adj1" fmla="val 22145"/>
            </a:avLst>
          </a:prstGeom>
          <a:noFill/>
          <a:ln>
            <a:rou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120" name="CustomShape 2"/>
          <p:cNvSpPr/>
          <p:nvPr/>
        </p:nvSpPr>
        <p:spPr>
          <a:xfrm>
            <a:off x="457200" y="649296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30/09/2017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CustomShape 3"/>
          <p:cNvSpPr/>
          <p:nvPr/>
        </p:nvSpPr>
        <p:spPr>
          <a:xfrm>
            <a:off x="3124080" y="6492960"/>
            <a:ext cx="28936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 Javakhishvili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CustomShape 4"/>
          <p:cNvSpPr/>
          <p:nvPr/>
        </p:nvSpPr>
        <p:spPr>
          <a:xfrm>
            <a:off x="6553080" y="649296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E584E8FA-5784-4E51-A0DC-DFA8C86BBB0B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4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CustomShape 5"/>
          <p:cNvSpPr/>
          <p:nvPr/>
        </p:nvSpPr>
        <p:spPr>
          <a:xfrm>
            <a:off x="468360" y="849240"/>
            <a:ext cx="8227800" cy="63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600" b="1" strike="noStrike" spc="-1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SiPM Lab Test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CustomShape 6"/>
          <p:cNvSpPr/>
          <p:nvPr/>
        </p:nvSpPr>
        <p:spPr>
          <a:xfrm>
            <a:off x="2807280" y="3007080"/>
            <a:ext cx="3655800" cy="2048040"/>
          </a:xfrm>
          <a:prstGeom prst="rect">
            <a:avLst/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/>
          <a:lstStyle/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Dark box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CustomShape 7"/>
          <p:cNvSpPr/>
          <p:nvPr/>
        </p:nvSpPr>
        <p:spPr>
          <a:xfrm>
            <a:off x="3045240" y="3575880"/>
            <a:ext cx="979560" cy="9316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CustomShape 8"/>
          <p:cNvSpPr/>
          <p:nvPr/>
        </p:nvSpPr>
        <p:spPr>
          <a:xfrm>
            <a:off x="699120" y="1878840"/>
            <a:ext cx="1346040" cy="584280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Signal Generator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7" name="Picture 12"/>
          <p:cNvPicPr/>
          <p:nvPr/>
        </p:nvPicPr>
        <p:blipFill>
          <a:blip r:embed="rId2"/>
          <a:stretch/>
        </p:blipFill>
        <p:spPr>
          <a:xfrm rot="5400000">
            <a:off x="3242520" y="3804840"/>
            <a:ext cx="661680" cy="411480"/>
          </a:xfrm>
          <a:prstGeom prst="rect">
            <a:avLst/>
          </a:prstGeom>
          <a:ln>
            <a:noFill/>
          </a:ln>
        </p:spPr>
      </p:pic>
      <p:sp>
        <p:nvSpPr>
          <p:cNvPr id="128" name="Line 9"/>
          <p:cNvSpPr/>
          <p:nvPr/>
        </p:nvSpPr>
        <p:spPr>
          <a:xfrm flipV="1">
            <a:off x="1897200" y="3628080"/>
            <a:ext cx="0" cy="31500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" name="Line 10"/>
          <p:cNvSpPr/>
          <p:nvPr/>
        </p:nvSpPr>
        <p:spPr>
          <a:xfrm>
            <a:off x="1897200" y="3627720"/>
            <a:ext cx="190440" cy="72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Line 11"/>
          <p:cNvSpPr/>
          <p:nvPr/>
        </p:nvSpPr>
        <p:spPr>
          <a:xfrm>
            <a:off x="2087640" y="3628080"/>
            <a:ext cx="360" cy="31500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1" name="Line 12"/>
          <p:cNvSpPr/>
          <p:nvPr/>
        </p:nvSpPr>
        <p:spPr>
          <a:xfrm>
            <a:off x="2087640" y="3943080"/>
            <a:ext cx="113040" cy="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2" name="Line 13"/>
          <p:cNvSpPr/>
          <p:nvPr/>
        </p:nvSpPr>
        <p:spPr>
          <a:xfrm flipH="1">
            <a:off x="1783080" y="3943080"/>
            <a:ext cx="114120" cy="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3" name="CustomShape 14"/>
          <p:cNvSpPr/>
          <p:nvPr/>
        </p:nvSpPr>
        <p:spPr>
          <a:xfrm>
            <a:off x="1378440" y="4090680"/>
            <a:ext cx="142632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(Fixed Signal)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CustomShape 15"/>
          <p:cNvSpPr/>
          <p:nvPr/>
        </p:nvSpPr>
        <p:spPr>
          <a:xfrm>
            <a:off x="5169600" y="3579840"/>
            <a:ext cx="988920" cy="9237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SiPM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CustomShape 16"/>
          <p:cNvSpPr/>
          <p:nvPr/>
        </p:nvSpPr>
        <p:spPr>
          <a:xfrm>
            <a:off x="4381920" y="3994920"/>
            <a:ext cx="4298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000000"/>
          </a:solidFill>
          <a:ln w="255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" name="CustomShape 17"/>
          <p:cNvSpPr/>
          <p:nvPr/>
        </p:nvSpPr>
        <p:spPr>
          <a:xfrm>
            <a:off x="4381920" y="4118040"/>
            <a:ext cx="4298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000000"/>
          </a:solidFill>
          <a:ln w="255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" name="CustomShape 18"/>
          <p:cNvSpPr/>
          <p:nvPr/>
        </p:nvSpPr>
        <p:spPr>
          <a:xfrm>
            <a:off x="4941000" y="1876680"/>
            <a:ext cx="1446120" cy="51552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Power Supply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25v ~ 32v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CustomShape 19"/>
          <p:cNvSpPr/>
          <p:nvPr/>
        </p:nvSpPr>
        <p:spPr>
          <a:xfrm>
            <a:off x="5664600" y="2399040"/>
            <a:ext cx="360" cy="1175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139" name="CustomShape 20"/>
          <p:cNvSpPr/>
          <p:nvPr/>
        </p:nvSpPr>
        <p:spPr>
          <a:xfrm>
            <a:off x="7069680" y="3697920"/>
            <a:ext cx="1615320" cy="68760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CustomShape 21"/>
          <p:cNvSpPr/>
          <p:nvPr/>
        </p:nvSpPr>
        <p:spPr>
          <a:xfrm>
            <a:off x="7238880" y="3842280"/>
            <a:ext cx="152208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Oscilloscope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CustomShape 22"/>
          <p:cNvSpPr/>
          <p:nvPr/>
        </p:nvSpPr>
        <p:spPr>
          <a:xfrm flipV="1">
            <a:off x="6159960" y="4038840"/>
            <a:ext cx="9079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142" name="CustomShape 23"/>
          <p:cNvSpPr/>
          <p:nvPr/>
        </p:nvSpPr>
        <p:spPr>
          <a:xfrm>
            <a:off x="2975760" y="4509360"/>
            <a:ext cx="1170360" cy="30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LED Flasher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457200" y="649296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30/09/2017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CustomShape 2"/>
          <p:cNvSpPr/>
          <p:nvPr/>
        </p:nvSpPr>
        <p:spPr>
          <a:xfrm>
            <a:off x="3124080" y="6492960"/>
            <a:ext cx="28936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 Javakhishvili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CustomShape 3"/>
          <p:cNvSpPr/>
          <p:nvPr/>
        </p:nvSpPr>
        <p:spPr>
          <a:xfrm>
            <a:off x="6553080" y="649296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C4DFB839-9A79-4FB5-A6ED-C93D80A49975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5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CustomShape 4"/>
          <p:cNvSpPr/>
          <p:nvPr/>
        </p:nvSpPr>
        <p:spPr>
          <a:xfrm>
            <a:off x="468360" y="849240"/>
            <a:ext cx="8227800" cy="63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600" b="1" strike="noStrike" spc="-1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SiPM Gain </a:t>
            </a:r>
            <a:r>
              <a:rPr lang="en-US" sz="2600" b="1" i="1" strike="noStrike" spc="-1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vs</a:t>
            </a:r>
            <a:r>
              <a:rPr lang="en-US" sz="2600" b="1" strike="noStrike" spc="-1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Voltage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7" name="Picture 6"/>
          <p:cNvPicPr/>
          <p:nvPr/>
        </p:nvPicPr>
        <p:blipFill>
          <a:blip r:embed="rId2"/>
          <a:stretch/>
        </p:blipFill>
        <p:spPr>
          <a:xfrm>
            <a:off x="380880" y="1752480"/>
            <a:ext cx="4801680" cy="3729960"/>
          </a:xfrm>
          <a:prstGeom prst="rect">
            <a:avLst/>
          </a:prstGeom>
          <a:ln>
            <a:noFill/>
          </a:ln>
        </p:spPr>
      </p:pic>
      <p:sp>
        <p:nvSpPr>
          <p:cNvPr id="148" name="CustomShape 5"/>
          <p:cNvSpPr/>
          <p:nvPr/>
        </p:nvSpPr>
        <p:spPr>
          <a:xfrm>
            <a:off x="5334120" y="1523880"/>
            <a:ext cx="3093840" cy="6375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1mV variation ~ 0.02…0.05 % in gain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CustomShape 6"/>
          <p:cNvSpPr/>
          <p:nvPr/>
        </p:nvSpPr>
        <p:spPr>
          <a:xfrm flipH="1">
            <a:off x="4570560" y="1828800"/>
            <a:ext cx="9360" cy="3274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000000"/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0" name="Line 7"/>
          <p:cNvSpPr/>
          <p:nvPr/>
        </p:nvSpPr>
        <p:spPr>
          <a:xfrm flipV="1">
            <a:off x="4038480" y="1828800"/>
            <a:ext cx="360" cy="327636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1" name="CustomShape 8"/>
          <p:cNvSpPr/>
          <p:nvPr/>
        </p:nvSpPr>
        <p:spPr>
          <a:xfrm flipH="1">
            <a:off x="4281480" y="2121840"/>
            <a:ext cx="2649600" cy="1152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FF00"/>
            </a:solidFill>
            <a:rou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152" name="CustomShape 9"/>
          <p:cNvSpPr/>
          <p:nvPr/>
        </p:nvSpPr>
        <p:spPr>
          <a:xfrm>
            <a:off x="5334120" y="3061080"/>
            <a:ext cx="3506400" cy="63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Gain variation is directly related to energy resolution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CustomShape 10"/>
          <p:cNvSpPr/>
          <p:nvPr/>
        </p:nvSpPr>
        <p:spPr>
          <a:xfrm>
            <a:off x="685800" y="5619240"/>
            <a:ext cx="33508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LYSO energy resolution  ~ 1% 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CustomShape 11"/>
          <p:cNvSpPr/>
          <p:nvPr/>
        </p:nvSpPr>
        <p:spPr>
          <a:xfrm>
            <a:off x="5442480" y="5619240"/>
            <a:ext cx="319824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Max. accepted </a:t>
            </a: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∆</a:t>
            </a: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V ~ 10mV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CustomShape 12"/>
          <p:cNvSpPr/>
          <p:nvPr/>
        </p:nvSpPr>
        <p:spPr>
          <a:xfrm>
            <a:off x="4523760" y="5664960"/>
            <a:ext cx="432000" cy="27612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>
              <a:lumMod val="75000"/>
            </a:schemeClr>
          </a:solidFill>
          <a:ln w="25560">
            <a:solidFill>
              <a:schemeClr val="accent1">
                <a:lumMod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6" name="CustomShape 13"/>
          <p:cNvSpPr/>
          <p:nvPr/>
        </p:nvSpPr>
        <p:spPr>
          <a:xfrm>
            <a:off x="2514600" y="5236200"/>
            <a:ext cx="1217520" cy="256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Voltage [V]  </a:t>
            </a:r>
            <a:endParaRPr lang="en-US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CustomShape 14"/>
          <p:cNvSpPr/>
          <p:nvPr/>
        </p:nvSpPr>
        <p:spPr>
          <a:xfrm rot="16200000">
            <a:off x="123480" y="2874960"/>
            <a:ext cx="684000" cy="27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[a.u.]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68360" y="849240"/>
            <a:ext cx="8227800" cy="63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600" b="1" strike="noStrike" spc="-1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Development of a new voltage source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CustomShape 2"/>
          <p:cNvSpPr/>
          <p:nvPr/>
        </p:nvSpPr>
        <p:spPr>
          <a:xfrm>
            <a:off x="457200" y="649296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30/09/2017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CustomShape 3"/>
          <p:cNvSpPr/>
          <p:nvPr/>
        </p:nvSpPr>
        <p:spPr>
          <a:xfrm>
            <a:off x="3124080" y="6492960"/>
            <a:ext cx="28936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 Javakhishvili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CustomShape 4"/>
          <p:cNvSpPr/>
          <p:nvPr/>
        </p:nvSpPr>
        <p:spPr>
          <a:xfrm>
            <a:off x="6553080" y="649296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C95FED1B-5CC8-4840-A2BE-BF12D715414E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6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2" name="Picture 2"/>
          <p:cNvPicPr/>
          <p:nvPr/>
        </p:nvPicPr>
        <p:blipFill>
          <a:blip r:embed="rId2"/>
          <a:stretch/>
        </p:blipFill>
        <p:spPr>
          <a:xfrm>
            <a:off x="685800" y="2956680"/>
            <a:ext cx="6510240" cy="3489840"/>
          </a:xfrm>
          <a:prstGeom prst="rect">
            <a:avLst/>
          </a:prstGeom>
          <a:ln>
            <a:noFill/>
          </a:ln>
        </p:spPr>
      </p:pic>
      <p:sp>
        <p:nvSpPr>
          <p:cNvPr id="163" name="CustomShape 5"/>
          <p:cNvSpPr/>
          <p:nvPr/>
        </p:nvSpPr>
        <p:spPr>
          <a:xfrm>
            <a:off x="685800" y="1390320"/>
            <a:ext cx="7618320" cy="149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Basic requirements: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040">
              <a:lnSpc>
                <a:spcPct val="100000"/>
              </a:lnSpc>
              <a:buClr>
                <a:srgbClr val="C00000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Modular design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040">
              <a:lnSpc>
                <a:spcPct val="100000"/>
              </a:lnSpc>
              <a:buClr>
                <a:srgbClr val="C00000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High output stability</a:t>
            </a:r>
            <a:r>
              <a:rPr lang="en-US" sz="1800" b="0" strike="noStrike" spc="-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</a:t>
            </a:r>
            <a:r>
              <a:rPr lang="en-US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(temperature, long/short term, low noise)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040">
              <a:lnSpc>
                <a:spcPct val="100000"/>
              </a:lnSpc>
              <a:buClr>
                <a:srgbClr val="C00000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Remote on/off capability</a:t>
            </a: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</a:t>
            </a:r>
            <a:r>
              <a:rPr lang="en-US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(currently organized using Raspberry Pi)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040">
              <a:lnSpc>
                <a:spcPct val="100000"/>
              </a:lnSpc>
              <a:buClr>
                <a:srgbClr val="C00000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Voltage adjustment</a:t>
            </a: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 </a:t>
            </a:r>
            <a:r>
              <a:rPr lang="en-US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(currently only manual)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Line 6"/>
          <p:cNvSpPr/>
          <p:nvPr/>
        </p:nvSpPr>
        <p:spPr>
          <a:xfrm>
            <a:off x="4302000" y="3420360"/>
            <a:ext cx="360" cy="1600200"/>
          </a:xfrm>
          <a:prstGeom prst="line">
            <a:avLst/>
          </a:prstGeom>
          <a:ln w="2556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Line 7"/>
          <p:cNvSpPr/>
          <p:nvPr/>
        </p:nvSpPr>
        <p:spPr>
          <a:xfrm>
            <a:off x="4302000" y="5020560"/>
            <a:ext cx="2743200" cy="360"/>
          </a:xfrm>
          <a:prstGeom prst="line">
            <a:avLst/>
          </a:prstGeom>
          <a:ln w="2556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Line 8"/>
          <p:cNvSpPr/>
          <p:nvPr/>
        </p:nvSpPr>
        <p:spPr>
          <a:xfrm flipV="1">
            <a:off x="7045200" y="3420360"/>
            <a:ext cx="360" cy="1600200"/>
          </a:xfrm>
          <a:prstGeom prst="line">
            <a:avLst/>
          </a:prstGeom>
          <a:ln w="2556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" name="Line 9"/>
          <p:cNvSpPr/>
          <p:nvPr/>
        </p:nvSpPr>
        <p:spPr>
          <a:xfrm>
            <a:off x="4302000" y="3420360"/>
            <a:ext cx="2743200" cy="360"/>
          </a:xfrm>
          <a:prstGeom prst="line">
            <a:avLst/>
          </a:prstGeom>
          <a:ln w="2556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Line 10"/>
          <p:cNvSpPr/>
          <p:nvPr/>
        </p:nvSpPr>
        <p:spPr>
          <a:xfrm>
            <a:off x="1711080" y="3572640"/>
            <a:ext cx="360" cy="2210040"/>
          </a:xfrm>
          <a:prstGeom prst="line">
            <a:avLst/>
          </a:prstGeom>
          <a:ln w="25560">
            <a:solidFill>
              <a:srgbClr val="FFC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Line 11"/>
          <p:cNvSpPr/>
          <p:nvPr/>
        </p:nvSpPr>
        <p:spPr>
          <a:xfrm>
            <a:off x="1711080" y="5782680"/>
            <a:ext cx="4800600" cy="360"/>
          </a:xfrm>
          <a:prstGeom prst="line">
            <a:avLst/>
          </a:prstGeom>
          <a:ln w="25560">
            <a:solidFill>
              <a:srgbClr val="FFC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Line 12"/>
          <p:cNvSpPr/>
          <p:nvPr/>
        </p:nvSpPr>
        <p:spPr>
          <a:xfrm flipV="1">
            <a:off x="6511680" y="5172840"/>
            <a:ext cx="360" cy="609840"/>
          </a:xfrm>
          <a:prstGeom prst="line">
            <a:avLst/>
          </a:prstGeom>
          <a:ln w="25560">
            <a:solidFill>
              <a:srgbClr val="FFC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Line 13"/>
          <p:cNvSpPr/>
          <p:nvPr/>
        </p:nvSpPr>
        <p:spPr>
          <a:xfrm flipH="1">
            <a:off x="4225680" y="5172840"/>
            <a:ext cx="2286000" cy="360"/>
          </a:xfrm>
          <a:prstGeom prst="line">
            <a:avLst/>
          </a:prstGeom>
          <a:ln w="25560">
            <a:solidFill>
              <a:srgbClr val="FFC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Line 14"/>
          <p:cNvSpPr/>
          <p:nvPr/>
        </p:nvSpPr>
        <p:spPr>
          <a:xfrm flipV="1">
            <a:off x="4225680" y="3572640"/>
            <a:ext cx="360" cy="1600200"/>
          </a:xfrm>
          <a:prstGeom prst="line">
            <a:avLst/>
          </a:prstGeom>
          <a:ln w="25560">
            <a:solidFill>
              <a:srgbClr val="FFC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Line 15"/>
          <p:cNvSpPr/>
          <p:nvPr/>
        </p:nvSpPr>
        <p:spPr>
          <a:xfrm>
            <a:off x="1711080" y="3572640"/>
            <a:ext cx="2514600" cy="360"/>
          </a:xfrm>
          <a:prstGeom prst="line">
            <a:avLst/>
          </a:prstGeom>
          <a:ln w="25560">
            <a:solidFill>
              <a:srgbClr val="FFC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CustomShape 16"/>
          <p:cNvSpPr/>
          <p:nvPr/>
        </p:nvSpPr>
        <p:spPr>
          <a:xfrm>
            <a:off x="7272000" y="3420360"/>
            <a:ext cx="163980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404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1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Linear voltage regulator part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CustomShape 17"/>
          <p:cNvSpPr/>
          <p:nvPr/>
        </p:nvSpPr>
        <p:spPr>
          <a:xfrm>
            <a:off x="7272000" y="4033440"/>
            <a:ext cx="179388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4040">
              <a:lnSpc>
                <a:spcPct val="100000"/>
              </a:lnSpc>
              <a:buClr>
                <a:srgbClr val="FFC000"/>
              </a:buClr>
              <a:buFont typeface="Arial"/>
              <a:buChar char="•"/>
            </a:pPr>
            <a:r>
              <a:rPr lang="en-US" sz="1400" b="0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Ramp generator and on/off part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457200" y="762120"/>
            <a:ext cx="8227800" cy="63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600" b="1" strike="noStrike" spc="-1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First tests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CustomShape 2"/>
          <p:cNvSpPr/>
          <p:nvPr/>
        </p:nvSpPr>
        <p:spPr>
          <a:xfrm>
            <a:off x="457200" y="649296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30/09/2017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CustomShape 3"/>
          <p:cNvSpPr/>
          <p:nvPr/>
        </p:nvSpPr>
        <p:spPr>
          <a:xfrm>
            <a:off x="3124080" y="6492960"/>
            <a:ext cx="28936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 Javakhishvili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CustomShape 4"/>
          <p:cNvSpPr/>
          <p:nvPr/>
        </p:nvSpPr>
        <p:spPr>
          <a:xfrm>
            <a:off x="6553080" y="649296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5C40A42B-463B-4EF2-BA36-E5CC7B090C90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7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CustomShape 5"/>
          <p:cNvSpPr/>
          <p:nvPr/>
        </p:nvSpPr>
        <p:spPr>
          <a:xfrm>
            <a:off x="5980680" y="1268280"/>
            <a:ext cx="2628360" cy="118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First prototype board on a test bench </a:t>
            </a:r>
            <a:r>
              <a:rPr lang="en-US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(using internal voltage reference)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CustomShape 6"/>
          <p:cNvSpPr/>
          <p:nvPr/>
        </p:nvSpPr>
        <p:spPr>
          <a:xfrm>
            <a:off x="5980680" y="3487320"/>
            <a:ext cx="2628360" cy="63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Output on/off curve with voltage ramp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2" name="Picture 5"/>
          <p:cNvPicPr/>
          <p:nvPr/>
        </p:nvPicPr>
        <p:blipFill>
          <a:blip r:embed="rId2"/>
          <a:stretch/>
        </p:blipFill>
        <p:spPr>
          <a:xfrm>
            <a:off x="703440" y="3581280"/>
            <a:ext cx="4933440" cy="2857320"/>
          </a:xfrm>
          <a:prstGeom prst="rect">
            <a:avLst/>
          </a:prstGeom>
          <a:ln>
            <a:noFill/>
          </a:ln>
        </p:spPr>
      </p:pic>
      <p:pic>
        <p:nvPicPr>
          <p:cNvPr id="183" name="Picture 2"/>
          <p:cNvPicPr/>
          <p:nvPr/>
        </p:nvPicPr>
        <p:blipFill>
          <a:blip r:embed="rId3"/>
          <a:srcRect l="9471" t="12977" r="4208" b="27709"/>
          <a:stretch/>
        </p:blipFill>
        <p:spPr>
          <a:xfrm rot="10800000">
            <a:off x="703440" y="1246430"/>
            <a:ext cx="4933440" cy="2209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468360" y="838440"/>
            <a:ext cx="8227440" cy="63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600" b="1" strike="noStrike" spc="-1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Power Supply Testing 	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CustomShape 2"/>
          <p:cNvSpPr/>
          <p:nvPr/>
        </p:nvSpPr>
        <p:spPr>
          <a:xfrm>
            <a:off x="468360" y="3429360"/>
            <a:ext cx="7998840" cy="234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What was made :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Signal shape was extracted from real data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Special software was developed to generate same signal using </a:t>
            </a:r>
            <a:r>
              <a:rPr lang="en-US" sz="2000" b="0" strike="noStrike" spc="-1" dirty="0" err="1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RedPitaya</a:t>
            </a:r>
            <a:endParaRPr lang="en-US" sz="2000" b="0" strike="noStrike" spc="-1" dirty="0">
              <a:solidFill>
                <a:srgbClr val="016EA6"/>
              </a:solidFill>
              <a:uFill>
                <a:solidFill>
                  <a:srgbClr val="FFFFFF"/>
                </a:solidFill>
              </a:uFill>
              <a:latin typeface="Arial"/>
              <a:ea typeface="MS PGothic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Fast current sink was designed and developed to mimic the </a:t>
            </a:r>
            <a:r>
              <a:rPr lang="en-US" sz="2000" spc="-1" dirty="0" err="1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SiPM</a:t>
            </a:r>
            <a:r>
              <a:rPr lang="en-US" sz="2000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Same </a:t>
            </a:r>
            <a:r>
              <a:rPr lang="en-US" sz="2000" b="0" strike="noStrike" spc="-1" dirty="0" err="1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RedPitaya</a:t>
            </a:r>
            <a:r>
              <a:rPr lang="en-US" sz="2000" b="0" strike="noStrike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was used for readout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7280" indent="-285120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		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CustomShape 3"/>
          <p:cNvSpPr/>
          <p:nvPr/>
        </p:nvSpPr>
        <p:spPr>
          <a:xfrm>
            <a:off x="468360" y="1635840"/>
            <a:ext cx="7693920" cy="1793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The Idea:</a:t>
            </a:r>
            <a:endParaRPr lang="en-US" sz="2400" b="0" strike="noStrike" spc="-1" dirty="0">
              <a:solidFill>
                <a:srgbClr val="016EA6"/>
              </a:solidFill>
              <a:uFill>
                <a:solidFill>
                  <a:srgbClr val="FFFFFF"/>
                </a:solidFill>
              </a:uFill>
              <a:latin typeface="Arial"/>
              <a:ea typeface="MS PGothic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Employ real </a:t>
            </a:r>
            <a:r>
              <a:rPr lang="en-US" sz="2000" spc="-1" dirty="0" err="1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SiPM</a:t>
            </a:r>
            <a:r>
              <a:rPr lang="en-US" sz="2000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signal from the data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Simulate </a:t>
            </a:r>
            <a:r>
              <a:rPr lang="en-US" sz="2000" b="0" strike="noStrike" spc="-1" dirty="0" err="1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</a:t>
            </a:r>
            <a:r>
              <a:rPr lang="en-US" sz="2000" spc="-1" dirty="0" err="1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PM</a:t>
            </a:r>
            <a:r>
              <a:rPr lang="en-US" sz="2000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loads in lab condition (no COSY beam)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Me</a:t>
            </a:r>
            <a:r>
              <a:rPr lang="en-US" sz="2000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asure voltage drop at </a:t>
            </a:r>
            <a:r>
              <a:rPr lang="en-US" sz="2000" spc="-1" dirty="0" err="1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SiPM</a:t>
            </a:r>
            <a:r>
              <a:rPr lang="en-US" sz="2000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input</a:t>
            </a:r>
            <a:endParaRPr lang="en-US" sz="2000" b="0" strike="noStrike" spc="-1" dirty="0">
              <a:solidFill>
                <a:srgbClr val="016EA6"/>
              </a:solidFill>
              <a:uFill>
                <a:solidFill>
                  <a:srgbClr val="FFFFFF"/>
                </a:solidFill>
              </a:uFill>
              <a:latin typeface="Arial"/>
              <a:ea typeface="MS PGothic"/>
            </a:endParaRPr>
          </a:p>
          <a:p>
            <a:pPr>
              <a:lnSpc>
                <a:spcPct val="100000"/>
              </a:lnSpc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E50A17DC-305E-4F69-96EA-919F19B5788A}"/>
              </a:ext>
            </a:extLst>
          </p:cNvPr>
          <p:cNvSpPr/>
          <p:nvPr/>
        </p:nvSpPr>
        <p:spPr>
          <a:xfrm>
            <a:off x="457200" y="649296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30/09/2017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41B0A00B-801E-4EC0-9968-A3F92DEFFF2A}"/>
              </a:ext>
            </a:extLst>
          </p:cNvPr>
          <p:cNvSpPr/>
          <p:nvPr/>
        </p:nvSpPr>
        <p:spPr>
          <a:xfrm>
            <a:off x="3124080" y="6492960"/>
            <a:ext cx="289332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 err="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</a:t>
            </a:r>
            <a:r>
              <a:rPr lang="en-US" sz="1200" b="0" strike="noStrike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</a:t>
            </a:r>
            <a:r>
              <a:rPr lang="en-US" sz="1200" b="0" strike="noStrike" spc="-1" dirty="0" err="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Javakhishvili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3">
            <a:extLst>
              <a:ext uri="{FF2B5EF4-FFF2-40B4-BE49-F238E27FC236}">
                <a16:creationId xmlns:a16="http://schemas.microsoft.com/office/drawing/2014/main" id="{E66F0CF7-7A28-42C5-AE81-62B62C85EB41}"/>
              </a:ext>
            </a:extLst>
          </p:cNvPr>
          <p:cNvSpPr/>
          <p:nvPr/>
        </p:nvSpPr>
        <p:spPr>
          <a:xfrm>
            <a:off x="6553080" y="649296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22BC0641-F289-467C-958B-640C8DA11C7E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8</a:t>
            </a:fld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457200" y="649296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30/09/2017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CustomShape 2"/>
          <p:cNvSpPr/>
          <p:nvPr/>
        </p:nvSpPr>
        <p:spPr>
          <a:xfrm>
            <a:off x="3124080" y="6492960"/>
            <a:ext cx="289332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 err="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</a:t>
            </a:r>
            <a:r>
              <a:rPr lang="en-US" sz="1200" b="0" strike="noStrike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</a:t>
            </a:r>
            <a:r>
              <a:rPr lang="en-US" sz="1200" b="0" strike="noStrike" spc="-1" dirty="0" err="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Javakhishvili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CustomShape 3"/>
          <p:cNvSpPr/>
          <p:nvPr/>
        </p:nvSpPr>
        <p:spPr>
          <a:xfrm>
            <a:off x="6553080" y="649296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22BC0641-F289-467C-958B-640C8DA11C7E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9</a:t>
            </a:fld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CustomShape 4"/>
          <p:cNvSpPr/>
          <p:nvPr/>
        </p:nvSpPr>
        <p:spPr>
          <a:xfrm>
            <a:off x="468360" y="838080"/>
            <a:ext cx="8227440" cy="63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600" b="1" strike="noStrike" spc="-1" dirty="0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Fast current sink – First prototype	</a:t>
            </a:r>
            <a:endParaRPr lang="en-US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CustomShape 5"/>
          <p:cNvSpPr/>
          <p:nvPr/>
        </p:nvSpPr>
        <p:spPr>
          <a:xfrm>
            <a:off x="721800" y="1737360"/>
            <a:ext cx="2348640" cy="109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First prototype without filters 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2" name="Picture 191"/>
          <p:cNvPicPr/>
          <p:nvPr/>
        </p:nvPicPr>
        <p:blipFill>
          <a:blip r:embed="rId2"/>
          <a:stretch/>
        </p:blipFill>
        <p:spPr>
          <a:xfrm>
            <a:off x="365760" y="2286000"/>
            <a:ext cx="6053040" cy="4109760"/>
          </a:xfrm>
          <a:prstGeom prst="rect">
            <a:avLst/>
          </a:prstGeom>
          <a:ln>
            <a:noFill/>
          </a:ln>
        </p:spPr>
      </p:pic>
      <p:pic>
        <p:nvPicPr>
          <p:cNvPr id="193" name="Picture 8"/>
          <p:cNvPicPr/>
          <p:nvPr/>
        </p:nvPicPr>
        <p:blipFill>
          <a:blip r:embed="rId3"/>
          <a:srcRect t="29981" r="18074"/>
          <a:stretch/>
        </p:blipFill>
        <p:spPr>
          <a:xfrm>
            <a:off x="3017520" y="1389240"/>
            <a:ext cx="5760000" cy="3051000"/>
          </a:xfrm>
          <a:prstGeom prst="rect">
            <a:avLst/>
          </a:prstGeom>
          <a:ln>
            <a:noFill/>
          </a:ln>
        </p:spPr>
      </p:pic>
      <p:sp>
        <p:nvSpPr>
          <p:cNvPr id="9" name="CustomShape 5">
            <a:extLst>
              <a:ext uri="{FF2B5EF4-FFF2-40B4-BE49-F238E27FC236}">
                <a16:creationId xmlns:a16="http://schemas.microsoft.com/office/drawing/2014/main" id="{41CC5D9B-414E-477F-9C9C-537AE311D032}"/>
              </a:ext>
            </a:extLst>
          </p:cNvPr>
          <p:cNvSpPr/>
          <p:nvPr/>
        </p:nvSpPr>
        <p:spPr>
          <a:xfrm>
            <a:off x="6017400" y="4784760"/>
            <a:ext cx="2619159" cy="94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Original signal (red)</a:t>
            </a:r>
          </a:p>
          <a:p>
            <a:pPr>
              <a:lnSpc>
                <a:spcPct val="100000"/>
              </a:lnSpc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</a:t>
            </a: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ast current sink signal (green)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DM_10_May</Template>
  <TotalTime>4026</TotalTime>
  <Words>524</Words>
  <Application>Microsoft Office PowerPoint</Application>
  <PresentationFormat>On-screen Show (4:3)</PresentationFormat>
  <Paragraphs>149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ＭＳ Ｐゴシック</vt:lpstr>
      <vt:lpstr>ＭＳ Ｐゴシック</vt:lpstr>
      <vt:lpstr>Arial</vt:lpstr>
      <vt:lpstr>Calibri</vt:lpstr>
      <vt:lpstr>DejaVu Sans</vt:lpstr>
      <vt:lpstr>Symbol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David Mchedlishvili</dc:creator>
  <dc:description/>
  <cp:lastModifiedBy>oto</cp:lastModifiedBy>
  <cp:revision>165</cp:revision>
  <dcterms:created xsi:type="dcterms:W3CDTF">2016-08-23T17:20:47Z</dcterms:created>
  <dcterms:modified xsi:type="dcterms:W3CDTF">2017-09-29T19:46:21Z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11</vt:i4>
  </property>
</Properties>
</file>