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bookmarkIdSeed="2">
  <p:sldMasterIdLst>
    <p:sldMasterId id="2147483651" r:id="rId1"/>
    <p:sldMasterId id="2147483677" r:id="rId2"/>
  </p:sldMasterIdLst>
  <p:notesMasterIdLst>
    <p:notesMasterId r:id="rId52"/>
  </p:notesMasterIdLst>
  <p:handoutMasterIdLst>
    <p:handoutMasterId r:id="rId53"/>
  </p:handoutMasterIdLst>
  <p:sldIdLst>
    <p:sldId id="261" r:id="rId3"/>
    <p:sldId id="798" r:id="rId4"/>
    <p:sldId id="857" r:id="rId5"/>
    <p:sldId id="880" r:id="rId6"/>
    <p:sldId id="881" r:id="rId7"/>
    <p:sldId id="879" r:id="rId8"/>
    <p:sldId id="858" r:id="rId9"/>
    <p:sldId id="859" r:id="rId10"/>
    <p:sldId id="860" r:id="rId11"/>
    <p:sldId id="942" r:id="rId12"/>
    <p:sldId id="904" r:id="rId13"/>
    <p:sldId id="940" r:id="rId14"/>
    <p:sldId id="868" r:id="rId15"/>
    <p:sldId id="873" r:id="rId16"/>
    <p:sldId id="874" r:id="rId17"/>
    <p:sldId id="892" r:id="rId18"/>
    <p:sldId id="905" r:id="rId19"/>
    <p:sldId id="869" r:id="rId20"/>
    <p:sldId id="870" r:id="rId21"/>
    <p:sldId id="871" r:id="rId22"/>
    <p:sldId id="872" r:id="rId23"/>
    <p:sldId id="887" r:id="rId24"/>
    <p:sldId id="906" r:id="rId25"/>
    <p:sldId id="907" r:id="rId26"/>
    <p:sldId id="908" r:id="rId27"/>
    <p:sldId id="909" r:id="rId28"/>
    <p:sldId id="910" r:id="rId29"/>
    <p:sldId id="799" r:id="rId30"/>
    <p:sldId id="917" r:id="rId31"/>
    <p:sldId id="918" r:id="rId32"/>
    <p:sldId id="919" r:id="rId33"/>
    <p:sldId id="920" r:id="rId34"/>
    <p:sldId id="921" r:id="rId35"/>
    <p:sldId id="922" r:id="rId36"/>
    <p:sldId id="925" r:id="rId37"/>
    <p:sldId id="941" r:id="rId38"/>
    <p:sldId id="934" r:id="rId39"/>
    <p:sldId id="926" r:id="rId40"/>
    <p:sldId id="927" r:id="rId41"/>
    <p:sldId id="928" r:id="rId42"/>
    <p:sldId id="929" r:id="rId43"/>
    <p:sldId id="945" r:id="rId44"/>
    <p:sldId id="930" r:id="rId45"/>
    <p:sldId id="931" r:id="rId46"/>
    <p:sldId id="932" r:id="rId47"/>
    <p:sldId id="933" r:id="rId48"/>
    <p:sldId id="854" r:id="rId49"/>
    <p:sldId id="875" r:id="rId50"/>
    <p:sldId id="924" r:id="rId51"/>
  </p:sldIdLst>
  <p:sldSz cx="9144000" cy="6858000" type="screen4x3"/>
  <p:notesSz cx="7099300" cy="10234613"/>
  <p:embeddedFontLst>
    <p:embeddedFont>
      <p:font typeface="Calibri" panose="020F0502020204030204" pitchFamily="34" charset="0"/>
      <p:regular r:id="rId54"/>
      <p:bold r:id="rId55"/>
      <p:italic r:id="rId56"/>
      <p:boldItalic r:id="rId57"/>
    </p:embeddedFont>
    <p:embeddedFont>
      <p:font typeface="Cambria" panose="02040503050406030204" pitchFamily="18" charset="0"/>
      <p:regular r:id="rId58"/>
      <p:bold r:id="rId59"/>
      <p:italic r:id="rId60"/>
      <p:boldItalic r:id="rId61"/>
    </p:embeddedFont>
    <p:embeddedFont>
      <p:font typeface="Cambria Math" panose="02040503050406030204" pitchFamily="18" charset="0"/>
      <p:regular r:id="rId62"/>
    </p:embeddedFont>
    <p:embeddedFont>
      <p:font typeface="ＭＳ Ｐゴシック" panose="020B0600070205080204" pitchFamily="34" charset="-128"/>
      <p:regular r:id="rId63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eidi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FF9900"/>
    <a:srgbClr val="008000"/>
    <a:srgbClr val="006666"/>
    <a:srgbClr val="663300"/>
    <a:srgbClr val="0000FF"/>
    <a:srgbClr val="0033CC"/>
    <a:srgbClr val="FF3300"/>
    <a:srgbClr val="FF66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38B1855-1B75-4FBE-930C-398BA8C253C6}" styleName="Designformatvorlage 2 - Akz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FECB4D8-DB02-4DC6-A0A2-4F2EBAE1DC90}" styleName="Mittlere Formatvorlage 1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Helle Formatvorlage 3 - Akz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2" autoAdjust="0"/>
    <p:restoredTop sz="89626" autoAdjust="0"/>
  </p:normalViewPr>
  <p:slideViewPr>
    <p:cSldViewPr snapToGrid="0" showGuides="1">
      <p:cViewPr varScale="1">
        <p:scale>
          <a:sx n="70" d="100"/>
          <a:sy n="70" d="100"/>
        </p:scale>
        <p:origin x="-1670" y="-86"/>
      </p:cViewPr>
      <p:guideLst>
        <p:guide orient="horz" pos="2162"/>
        <p:guide orient="horz" pos="1253"/>
        <p:guide orient="horz" pos="144"/>
        <p:guide orient="horz" pos="4065"/>
        <p:guide orient="horz" pos="3067"/>
        <p:guide pos="5759"/>
        <p:guide pos="476"/>
        <p:guide pos="4694"/>
        <p:guide pos="56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16133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handoutMaster" Target="handoutMasters/handoutMaster1.xml"/><Relationship Id="rId58" Type="http://schemas.openxmlformats.org/officeDocument/2006/relationships/font" Target="fonts/font5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61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7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4987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endParaRPr lang="de-DE"/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49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911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3438"/>
            <a:ext cx="30749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fld id="{BED8670D-4810-481F-9A9B-9F79CCD1FB14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454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endParaRPr lang="de-D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defTabSz="942975">
              <a:defRPr sz="1300"/>
            </a:lvl1pPr>
          </a:lstStyle>
          <a:p>
            <a:endParaRPr lang="de-D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4988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316" tIns="47158" rIns="94316" bIns="47158" numCol="1" anchor="b" anchorCtr="0" compatLnSpc="1">
            <a:prstTxWarp prst="textNoShape">
              <a:avLst/>
            </a:prstTxWarp>
          </a:bodyPr>
          <a:lstStyle>
            <a:lvl1pPr algn="r" defTabSz="942975">
              <a:defRPr sz="1300"/>
            </a:lvl1pPr>
          </a:lstStyle>
          <a:p>
            <a:fld id="{441027FB-934D-4029-823B-A11BE2F7AF0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5834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5AF1A8-6E53-49DF-97B8-1E5162EBE4E0}" type="slidenum">
              <a:rPr lang="de-DE"/>
              <a:pPr/>
              <a:t>1</a:t>
            </a:fld>
            <a:endParaRPr lang="de-DE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71108" indent="-296580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86320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60848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35375" indent="-237264" defTabSz="944113" eaLnBrk="0" hangingPunct="0"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09903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4431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58959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33487" indent="-237264" defTabSz="944113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B7D4DD5-E902-45F6-A003-E706205F8CE5}" type="slidenum">
              <a:rPr lang="de-DE" sz="1200"/>
              <a:pPr eaLnBrk="1" hangingPunct="1"/>
              <a:t>5</a:t>
            </a:fld>
            <a:endParaRPr lang="de-DE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E9A1BBD5-C2A9-4D15-B53F-0772EE623505}" type="slidenum">
              <a:rPr lang="de-DE" sz="1200"/>
              <a:pPr algn="r" defTabSz="938213"/>
              <a:t>6</a:t>
            </a:fld>
            <a:endParaRPr lang="de-DE" sz="1200"/>
          </a:p>
        </p:txBody>
      </p:sp>
      <p:sp>
        <p:nvSpPr>
          <p:cNvPr id="93187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CB53ADC2-7512-4CBD-817A-3A71BBD549C0}" type="slidenum">
              <a:rPr lang="de-DE" sz="1200"/>
              <a:pPr algn="r" defTabSz="938213"/>
              <a:t>6</a:t>
            </a:fld>
            <a:endParaRPr lang="de-DE" sz="1200"/>
          </a:p>
        </p:txBody>
      </p:sp>
      <p:sp>
        <p:nvSpPr>
          <p:cNvPr id="931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70EB198C-C280-463C-9DE0-D46F5C9369BE}" type="slidenum">
              <a:rPr lang="de-DE" sz="1200">
                <a:solidFill>
                  <a:prstClr val="black"/>
                </a:solidFill>
              </a:rPr>
              <a:pPr algn="r" defTabSz="938213"/>
              <a:t>9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38" tIns="46869" rIns="93738" bIns="46869" anchor="b"/>
          <a:lstStyle/>
          <a:p>
            <a:pPr algn="r" defTabSz="938213"/>
            <a:fld id="{B5014CDA-6DA5-43DB-AC43-C9C26BD5C189}" type="slidenum">
              <a:rPr lang="de-DE" sz="1200">
                <a:solidFill>
                  <a:prstClr val="black"/>
                </a:solidFill>
              </a:rPr>
              <a:pPr algn="r" defTabSz="938213"/>
              <a:t>9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96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 userDrawn="1"/>
        </p:nvSpPr>
        <p:spPr bwMode="auto">
          <a:xfrm>
            <a:off x="-1588" y="2286000"/>
            <a:ext cx="9144001" cy="4572000"/>
          </a:xfrm>
          <a:prstGeom prst="rect">
            <a:avLst/>
          </a:prstGeom>
          <a:solidFill>
            <a:srgbClr val="005B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rgbClr val="005B82"/>
              </a:solidFill>
              <a:ea typeface="ＭＳ Ｐゴシック" pitchFamily="34" charset="-128"/>
            </a:endParaRPr>
          </a:p>
        </p:txBody>
      </p:sp>
      <p:sp>
        <p:nvSpPr>
          <p:cNvPr id="113668" name="Rectangle 4"/>
          <p:cNvSpPr>
            <a:spLocks noChangeArrowheads="1"/>
          </p:cNvSpPr>
          <p:nvPr userDrawn="1"/>
        </p:nvSpPr>
        <p:spPr bwMode="auto">
          <a:xfrm>
            <a:off x="0" y="2286000"/>
            <a:ext cx="125413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13669" name="Rectangle 5"/>
          <p:cNvSpPr>
            <a:spLocks noChangeArrowheads="1"/>
          </p:cNvSpPr>
          <p:nvPr userDrawn="1"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3670" name="Rectangle 6"/>
          <p:cNvSpPr>
            <a:spLocks noChangeArrowheads="1"/>
          </p:cNvSpPr>
          <p:nvPr userDrawn="1"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3671" name="Rectangle 7"/>
          <p:cNvSpPr>
            <a:spLocks noChangeArrowheads="1"/>
          </p:cNvSpPr>
          <p:nvPr userDrawn="1"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13672" name="Rectangle 8"/>
          <p:cNvSpPr>
            <a:spLocks noChangeArrowheads="1"/>
          </p:cNvSpPr>
          <p:nvPr userDrawn="1"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3673" name="Text Box 9"/>
          <p:cNvSpPr txBox="1">
            <a:spLocks noChangeArrowheads="1"/>
          </p:cNvSpPr>
          <p:nvPr userDrawn="1"/>
        </p:nvSpPr>
        <p:spPr bwMode="auto">
          <a:xfrm rot="-5400000">
            <a:off x="-1089025" y="941387"/>
            <a:ext cx="2478088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900">
                <a:solidFill>
                  <a:srgbClr val="005B82"/>
                </a:solidFill>
                <a:latin typeface="Arial MT Bd" charset="0"/>
              </a:rPr>
              <a:t>Mitglied der Helmholtz-Gemeinschaft</a:t>
            </a:r>
          </a:p>
        </p:txBody>
      </p:sp>
      <p:pic>
        <p:nvPicPr>
          <p:cNvPr id="113674" name="Picture 10" descr="Logo_FZ_Jülich_NEU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4113" y="254000"/>
            <a:ext cx="2320925" cy="814388"/>
          </a:xfrm>
          <a:prstGeom prst="rect">
            <a:avLst/>
          </a:prstGeom>
          <a:noFill/>
        </p:spPr>
      </p:pic>
      <p:sp>
        <p:nvSpPr>
          <p:cNvPr id="113675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33413" y="2498725"/>
            <a:ext cx="7173912" cy="1101725"/>
          </a:xfrm>
        </p:spPr>
        <p:txBody>
          <a:bodyPr/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13676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652463" y="3873500"/>
            <a:ext cx="5908675" cy="838200"/>
          </a:xfrm>
        </p:spPr>
        <p:txBody>
          <a:bodyPr/>
          <a:lstStyle>
            <a:lvl1pPr marL="0" indent="0">
              <a:defRPr sz="2000">
                <a:solidFill>
                  <a:schemeClr val="bg1"/>
                </a:solidFill>
              </a:defRPr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113677" name="Picture 13" descr="Logo_FZ_Jülich_NEU_rgb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54000"/>
            <a:ext cx="2514600" cy="81438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10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43098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855889" y="6356350"/>
            <a:ext cx="4783203" cy="365125"/>
          </a:xfrm>
          <a:prstGeom prst="rect">
            <a:avLst/>
          </a:prstGeom>
        </p:spPr>
        <p:txBody>
          <a:bodyPr anchor="b"/>
          <a:lstStyle>
            <a:lvl1pPr algn="ctr">
              <a:defRPr sz="1200" b="1"/>
            </a:lvl1pPr>
          </a:lstStyle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050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0386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28915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928915" y="6356350"/>
            <a:ext cx="5002281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150274" y="6356350"/>
            <a:ext cx="876312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28915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235168" y="6356350"/>
            <a:ext cx="4673664" cy="365125"/>
          </a:xfrm>
          <a:prstGeom prst="rect">
            <a:avLst/>
          </a:prstGeom>
        </p:spPr>
        <p:txBody>
          <a:bodyPr anchor="b"/>
          <a:lstStyle>
            <a:lvl1pPr algn="ctr">
              <a:defRPr sz="1200" b="1"/>
            </a:lvl1pPr>
          </a:lstStyle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268760"/>
            <a:ext cx="8075240" cy="48245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400" baseline="0">
                <a:latin typeface="+mn-lt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de-DE" dirty="0" smtClean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404664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2032920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1990564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5652628" cy="36512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448251"/>
            <a:ext cx="782178" cy="365125"/>
          </a:xfrm>
          <a:prstGeom prst="rect">
            <a:avLst/>
          </a:prstGeom>
        </p:spPr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501111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72400" y="6356350"/>
            <a:ext cx="854186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35976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Mastertitelformat bearbeiten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35735"/>
            <a:ext cx="7772400" cy="46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12644" name="Rectangle 4"/>
          <p:cNvSpPr>
            <a:spLocks noChangeArrowheads="1"/>
          </p:cNvSpPr>
          <p:nvPr/>
        </p:nvSpPr>
        <p:spPr bwMode="auto">
          <a:xfrm>
            <a:off x="1588" y="0"/>
            <a:ext cx="125412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0" y="4572000"/>
            <a:ext cx="125413" cy="2286000"/>
          </a:xfrm>
          <a:prstGeom prst="rect">
            <a:avLst/>
          </a:prstGeom>
          <a:solidFill>
            <a:srgbClr val="515355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115888" y="0"/>
            <a:ext cx="125412" cy="2286000"/>
          </a:xfrm>
          <a:prstGeom prst="rect">
            <a:avLst/>
          </a:prstGeom>
          <a:solidFill>
            <a:srgbClr val="005B8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114300" y="2286000"/>
            <a:ext cx="125413" cy="2286000"/>
          </a:xfrm>
          <a:prstGeom prst="rect">
            <a:avLst/>
          </a:prstGeom>
          <a:solidFill>
            <a:srgbClr val="B9BBC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12648" name="Rectangle 8"/>
          <p:cNvSpPr>
            <a:spLocks noChangeArrowheads="1"/>
          </p:cNvSpPr>
          <p:nvPr/>
        </p:nvSpPr>
        <p:spPr bwMode="auto">
          <a:xfrm>
            <a:off x="114300" y="4572000"/>
            <a:ext cx="125413" cy="2286000"/>
          </a:xfrm>
          <a:prstGeom prst="rect">
            <a:avLst/>
          </a:prstGeom>
          <a:solidFill>
            <a:srgbClr val="DCDCDC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>
              <a:ea typeface="ＭＳ Ｐゴシック" pitchFamily="34" charset="-128"/>
            </a:endParaRPr>
          </a:p>
        </p:txBody>
      </p:sp>
      <p:pic>
        <p:nvPicPr>
          <p:cNvPr id="112653" name="Picture 13" descr="Logo_FZ_Jülich_NEU_rgb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60258" y="114784"/>
            <a:ext cx="1447800" cy="469900"/>
          </a:xfrm>
          <a:prstGeom prst="rect">
            <a:avLst/>
          </a:prstGeom>
          <a:noFill/>
        </p:spPr>
      </p:pic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24020" cy="365125"/>
          </a:xfrm>
          <a:prstGeom prst="rect">
            <a:avLst/>
          </a:prstGeom>
        </p:spPr>
        <p:txBody>
          <a:bodyPr anchor="b"/>
          <a:lstStyle>
            <a:lvl1pPr>
              <a:defRPr sz="1200"/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111819" cy="365125"/>
          </a:xfrm>
          <a:prstGeom prst="rect">
            <a:avLst/>
          </a:prstGeom>
        </p:spPr>
        <p:txBody>
          <a:bodyPr anchor="b"/>
          <a:lstStyle>
            <a:lvl1pPr algn="ctr">
              <a:defRPr sz="1200"/>
            </a:lvl1pPr>
          </a:lstStyle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807386" y="6356350"/>
            <a:ext cx="1219200" cy="365125"/>
          </a:xfrm>
          <a:prstGeom prst="rect">
            <a:avLst/>
          </a:prstGeom>
        </p:spPr>
        <p:txBody>
          <a:bodyPr anchor="b"/>
          <a:lstStyle>
            <a:lvl1pPr algn="r">
              <a:defRPr sz="1200"/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74" r:id="rId12"/>
    <p:sldLayoutId id="2147483675" r:id="rId13"/>
    <p:sldLayoutId id="2147483676" r:id="rId14"/>
    <p:sldLayoutId id="2147483689" r:id="rId15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05B8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9EE0"/>
        </a:buClr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5B82"/>
        </a:buClr>
        <a:buFont typeface="Wingdings" pitchFamily="2" charset="2"/>
        <a:buChar char="§"/>
        <a:defRPr sz="2200" i="1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9EE0"/>
        </a:buClr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7C8C8-98E1-4AA1-9790-A76A8360503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70.pn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440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42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11" Type="http://schemas.openxmlformats.org/officeDocument/2006/relationships/image" Target="../media/image480.png"/><Relationship Id="rId5" Type="http://schemas.openxmlformats.org/officeDocument/2006/relationships/image" Target="../media/image420.png"/><Relationship Id="rId15" Type="http://schemas.openxmlformats.org/officeDocument/2006/relationships/image" Target="../media/image521.png"/><Relationship Id="rId10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60.pn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9.png"/><Relationship Id="rId10" Type="http://schemas.openxmlformats.org/officeDocument/2006/relationships/image" Target="../media/image63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0.png"/><Relationship Id="rId9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90.png"/><Relationship Id="rId2" Type="http://schemas.openxmlformats.org/officeDocument/2006/relationships/image" Target="../media/image8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87.pn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2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1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7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6.png"/><Relationship Id="rId5" Type="http://schemas.openxmlformats.org/officeDocument/2006/relationships/image" Target="../media/image112.png"/><Relationship Id="rId4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5.png"/><Relationship Id="rId12" Type="http://schemas.openxmlformats.org/officeDocument/2006/relationships/image" Target="../media/image124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png"/><Relationship Id="rId11" Type="http://schemas.openxmlformats.org/officeDocument/2006/relationships/image" Target="../media/image122.png"/><Relationship Id="rId5" Type="http://schemas.openxmlformats.org/officeDocument/2006/relationships/image" Target="../media/image120.png"/><Relationship Id="rId10" Type="http://schemas.openxmlformats.org/officeDocument/2006/relationships/image" Target="../media/image126.png"/><Relationship Id="rId4" Type="http://schemas.openxmlformats.org/officeDocument/2006/relationships/image" Target="../media/image119.png"/><Relationship Id="rId9" Type="http://schemas.openxmlformats.org/officeDocument/2006/relationships/image" Target="../media/image1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36.emf"/><Relationship Id="rId7" Type="http://schemas.openxmlformats.org/officeDocument/2006/relationships/image" Target="../media/image161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0.png"/><Relationship Id="rId9" Type="http://schemas.openxmlformats.org/officeDocument/2006/relationships/image" Target="../media/image17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390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7.pn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99979" y="2540000"/>
            <a:ext cx="8690094" cy="2313007"/>
          </a:xfrm>
          <a:noFill/>
          <a:ln w="22225"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n-US" sz="2400" dirty="0"/>
              <a:t> Search for Permanent Electric Dipole </a:t>
            </a:r>
            <a:r>
              <a:rPr lang="en-US" sz="2400" dirty="0" smtClean="0"/>
              <a:t>Moments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(</a:t>
            </a:r>
            <a:r>
              <a:rPr lang="en-US" sz="2400" dirty="0" smtClean="0"/>
              <a:t>Proposal for the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half of 2015)</a:t>
            </a:r>
            <a:endParaRPr lang="de-DE" sz="1800" b="0" dirty="0"/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575556" y="5912836"/>
            <a:ext cx="8229656" cy="64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err="1" smtClean="0">
                <a:solidFill>
                  <a:schemeClr val="bg1"/>
                </a:solidFill>
              </a:rPr>
              <a:t>December</a:t>
            </a:r>
            <a:r>
              <a:rPr lang="de-DE" dirty="0" smtClean="0">
                <a:solidFill>
                  <a:schemeClr val="bg1"/>
                </a:solidFill>
              </a:rPr>
              <a:t> 15, 2014                                       Frank Rathmann on behalf </a:t>
            </a:r>
            <a:r>
              <a:rPr lang="de-DE" dirty="0" err="1" smtClean="0">
                <a:solidFill>
                  <a:schemeClr val="bg1"/>
                </a:solidFill>
              </a:rPr>
              <a:t>of</a:t>
            </a:r>
            <a:r>
              <a:rPr lang="de-DE" dirty="0" smtClean="0">
                <a:solidFill>
                  <a:schemeClr val="bg1"/>
                </a:solidFill>
              </a:rPr>
              <a:t> JEDI</a:t>
            </a:r>
            <a:endParaRPr lang="de-DE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en-US" dirty="0" smtClean="0">
                <a:solidFill>
                  <a:schemeClr val="bg1"/>
                </a:solidFill>
              </a:rPr>
              <a:t>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 Meeting of the COSY Beam Advisory Committee (CBAC)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7728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6105" r="5156" b="5232"/>
          <a:stretch/>
        </p:blipFill>
        <p:spPr bwMode="auto">
          <a:xfrm>
            <a:off x="323528" y="116637"/>
            <a:ext cx="1980000" cy="1111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72117" y="2276872"/>
            <a:ext cx="7772400" cy="2680818"/>
          </a:xfrm>
        </p:spPr>
        <p:txBody>
          <a:bodyPr anchor="ctr"/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dirty="0" err="1" smtClean="0"/>
              <a:t>Introduction</a:t>
            </a:r>
            <a:endParaRPr lang="de-DE" dirty="0" smtClean="0"/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b="1" dirty="0" err="1" smtClean="0"/>
              <a:t>Recent</a:t>
            </a:r>
            <a:r>
              <a:rPr lang="de-DE" b="1" dirty="0" smtClean="0"/>
              <a:t> </a:t>
            </a:r>
            <a:r>
              <a:rPr lang="de-DE" b="1" dirty="0" err="1" smtClean="0"/>
              <a:t>Achievements</a:t>
            </a:r>
            <a:endParaRPr lang="de-DE" b="1" dirty="0" smtClean="0"/>
          </a:p>
          <a:p>
            <a:pPr marL="900113" lvl="1" indent="-192088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00113" algn="l"/>
              </a:tabLst>
            </a:pPr>
            <a:r>
              <a:rPr lang="de-DE" b="1" dirty="0" smtClean="0"/>
              <a:t>Spin </a:t>
            </a:r>
            <a:r>
              <a:rPr lang="de-DE" b="1" dirty="0" err="1" smtClean="0"/>
              <a:t>coherence</a:t>
            </a:r>
            <a:r>
              <a:rPr lang="de-DE" b="1" dirty="0" smtClean="0"/>
              <a:t> time</a:t>
            </a:r>
          </a:p>
          <a:p>
            <a:pPr marL="900113" lvl="1" indent="-192088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00113" algn="l"/>
              </a:tabLst>
            </a:pPr>
            <a:r>
              <a:rPr lang="de-DE" b="1" dirty="0" smtClean="0"/>
              <a:t>Spin tune </a:t>
            </a:r>
            <a:r>
              <a:rPr lang="de-DE" b="1" dirty="0" err="1" smtClean="0"/>
              <a:t>measurement</a:t>
            </a:r>
            <a:endParaRPr lang="de-DE" b="1" dirty="0"/>
          </a:p>
          <a:p>
            <a:pPr marL="900113" lvl="1" indent="-192088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00113" algn="l"/>
              </a:tabLst>
            </a:pPr>
            <a:r>
              <a:rPr lang="de-DE" b="1" dirty="0" err="1" smtClean="0"/>
              <a:t>Commissioning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RF </a:t>
            </a:r>
            <a:r>
              <a:rPr lang="de-DE" b="1" dirty="0"/>
              <a:t>W</a:t>
            </a:r>
            <a:r>
              <a:rPr lang="de-DE" b="1" dirty="0" smtClean="0"/>
              <a:t>ien </a:t>
            </a:r>
            <a:r>
              <a:rPr lang="de-DE" b="1" dirty="0" err="1" smtClean="0"/>
              <a:t>filter</a:t>
            </a:r>
            <a:endParaRPr lang="de-DE" b="1" dirty="0"/>
          </a:p>
          <a:p>
            <a:pPr marL="900113" lvl="1" indent="-192088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00113" algn="l"/>
              </a:tabLst>
            </a:pPr>
            <a:r>
              <a:rPr lang="de-DE" b="1" dirty="0" smtClean="0"/>
              <a:t>Study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machine</a:t>
            </a:r>
            <a:r>
              <a:rPr lang="de-DE" b="1" dirty="0" smtClean="0"/>
              <a:t> </a:t>
            </a:r>
            <a:r>
              <a:rPr lang="de-DE" b="1" dirty="0" err="1" smtClean="0"/>
              <a:t>imperfections</a:t>
            </a:r>
            <a:endParaRPr lang="de-DE" b="1" dirty="0" smtClean="0"/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dirty="0" err="1" smtClean="0"/>
              <a:t>Proposed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r>
              <a:rPr lang="de-DE" dirty="0"/>
              <a:t> </a:t>
            </a:r>
            <a:r>
              <a:rPr lang="de-DE" dirty="0" smtClean="0"/>
              <a:t>1</a:t>
            </a:r>
            <a:r>
              <a:rPr lang="de-DE" baseline="30000" dirty="0" smtClean="0"/>
              <a:t>st</a:t>
            </a:r>
            <a:r>
              <a:rPr lang="de-DE" dirty="0" smtClean="0"/>
              <a:t> half </a:t>
            </a:r>
            <a:r>
              <a:rPr lang="de-DE" dirty="0" err="1" smtClean="0"/>
              <a:t>of</a:t>
            </a:r>
            <a:r>
              <a:rPr lang="de-DE" dirty="0" smtClean="0"/>
              <a:t> 2015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33" name="Gruppieren 32"/>
          <p:cNvGrpSpPr>
            <a:grpSpLocks noChangeAspect="1"/>
          </p:cNvGrpSpPr>
          <p:nvPr/>
        </p:nvGrpSpPr>
        <p:grpSpPr>
          <a:xfrm>
            <a:off x="1763688" y="1067198"/>
            <a:ext cx="5832648" cy="2649834"/>
            <a:chOff x="3248394" y="2860331"/>
            <a:chExt cx="7580909" cy="3448989"/>
          </a:xfrm>
        </p:grpSpPr>
        <p:grpSp>
          <p:nvGrpSpPr>
            <p:cNvPr id="17" name="Group 19"/>
            <p:cNvGrpSpPr/>
            <p:nvPr/>
          </p:nvGrpSpPr>
          <p:grpSpPr>
            <a:xfrm>
              <a:off x="3248394" y="3212976"/>
              <a:ext cx="5895606" cy="3096344"/>
              <a:chOff x="3248394" y="3212976"/>
              <a:chExt cx="5895606" cy="3096344"/>
            </a:xfrm>
          </p:grpSpPr>
          <p:grpSp>
            <p:nvGrpSpPr>
              <p:cNvPr id="18" name="Group 8"/>
              <p:cNvGrpSpPr/>
              <p:nvPr/>
            </p:nvGrpSpPr>
            <p:grpSpPr>
              <a:xfrm>
                <a:off x="3248394" y="3212976"/>
                <a:ext cx="5895606" cy="3096344"/>
                <a:chOff x="3248394" y="3212976"/>
                <a:chExt cx="5895606" cy="3096344"/>
              </a:xfrm>
            </p:grpSpPr>
            <p:pic>
              <p:nvPicPr>
                <p:cNvPr id="24" name="Picture 9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48394" y="3212976"/>
                  <a:ext cx="5895606" cy="3096344"/>
                </a:xfrm>
                <a:prstGeom prst="rect">
                  <a:avLst/>
                </a:prstGeom>
              </p:spPr>
            </p:pic>
            <p:cxnSp>
              <p:nvCxnSpPr>
                <p:cNvPr id="25" name="Straight Arrow Connector 10"/>
                <p:cNvCxnSpPr/>
                <p:nvPr/>
              </p:nvCxnSpPr>
              <p:spPr>
                <a:xfrm>
                  <a:off x="8344466" y="5024396"/>
                  <a:ext cx="576064" cy="144016"/>
                </a:xfrm>
                <a:prstGeom prst="straightConnector1">
                  <a:avLst/>
                </a:prstGeom>
                <a:ln w="28575">
                  <a:solidFill>
                    <a:srgbClr val="44A52D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Arc 11"/>
                <p:cNvSpPr/>
                <p:nvPr/>
              </p:nvSpPr>
              <p:spPr>
                <a:xfrm>
                  <a:off x="8020800" y="4742896"/>
                  <a:ext cx="692030" cy="720080"/>
                </a:xfrm>
                <a:prstGeom prst="arc">
                  <a:avLst/>
                </a:prstGeom>
                <a:ln>
                  <a:solidFill>
                    <a:srgbClr val="0000FF"/>
                  </a:solidFill>
                  <a:prstDash val="dash"/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" name="Straight Arrow Connector 12"/>
              <p:cNvCxnSpPr/>
              <p:nvPr/>
            </p:nvCxnSpPr>
            <p:spPr>
              <a:xfrm>
                <a:off x="8106742" y="4005064"/>
                <a:ext cx="576064" cy="144016"/>
              </a:xfrm>
              <a:prstGeom prst="straightConnector1">
                <a:avLst/>
              </a:prstGeom>
              <a:ln w="28575">
                <a:solidFill>
                  <a:srgbClr val="44A52D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3"/>
              <p:cNvCxnSpPr/>
              <p:nvPr/>
            </p:nvCxnSpPr>
            <p:spPr>
              <a:xfrm flipV="1">
                <a:off x="8100392" y="3933056"/>
                <a:ext cx="582414" cy="72008"/>
              </a:xfrm>
              <a:prstGeom prst="straightConnector1">
                <a:avLst/>
              </a:prstGeom>
              <a:ln w="28575">
                <a:solidFill>
                  <a:srgbClr val="44A52D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Arc 15"/>
              <p:cNvSpPr/>
              <p:nvPr/>
            </p:nvSpPr>
            <p:spPr>
              <a:xfrm>
                <a:off x="8023994" y="3818533"/>
                <a:ext cx="504056" cy="373062"/>
              </a:xfrm>
              <a:prstGeom prst="arc">
                <a:avLst>
                  <a:gd name="adj1" fmla="val 21026286"/>
                  <a:gd name="adj2" fmla="val 1339631"/>
                </a:avLst>
              </a:prstGeom>
              <a:ln w="28575">
                <a:solidFill>
                  <a:schemeClr val="accent2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an 16"/>
              <p:cNvSpPr/>
              <p:nvPr/>
            </p:nvSpPr>
            <p:spPr>
              <a:xfrm rot="6238917">
                <a:off x="7053003" y="3370569"/>
                <a:ext cx="299091" cy="440322"/>
              </a:xfrm>
              <a:prstGeom prst="ca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18"/>
              <p:cNvCxnSpPr/>
              <p:nvPr/>
            </p:nvCxnSpPr>
            <p:spPr>
              <a:xfrm>
                <a:off x="7371222" y="3635715"/>
                <a:ext cx="68088" cy="1758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0"/>
            <p:cNvSpPr txBox="1"/>
            <p:nvPr/>
          </p:nvSpPr>
          <p:spPr>
            <a:xfrm>
              <a:off x="8532440" y="4284385"/>
              <a:ext cx="1594154" cy="44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>
                  <a:solidFill>
                    <a:srgbClr val="0000FF"/>
                  </a:solidFill>
                </a:rPr>
                <a:t>t</a:t>
              </a:r>
              <a:r>
                <a:rPr lang="de-DE" sz="1600" dirty="0" smtClean="0">
                  <a:solidFill>
                    <a:srgbClr val="0000FF"/>
                  </a:solidFill>
                </a:rPr>
                <a:t>urn </a:t>
              </a:r>
              <a:r>
                <a:rPr lang="de-DE" sz="1600" dirty="0" err="1" smtClean="0">
                  <a:solidFill>
                    <a:srgbClr val="0000FF"/>
                  </a:solidFill>
                </a:rPr>
                <a:t>spin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  <p:sp>
          <p:nvSpPr>
            <p:cNvPr id="28" name="TextBox 21"/>
            <p:cNvSpPr txBox="1"/>
            <p:nvPr/>
          </p:nvSpPr>
          <p:spPr>
            <a:xfrm>
              <a:off x="8377539" y="3370250"/>
              <a:ext cx="2451764" cy="44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>
                  <a:solidFill>
                    <a:srgbClr val="C00000"/>
                  </a:solidFill>
                </a:rPr>
                <a:t>f</a:t>
              </a:r>
              <a:r>
                <a:rPr lang="de-DE" sz="1600" dirty="0" err="1" smtClean="0">
                  <a:solidFill>
                    <a:srgbClr val="C00000"/>
                  </a:solidFill>
                </a:rPr>
                <a:t>ree</a:t>
              </a:r>
              <a:r>
                <a:rPr lang="de-DE" sz="1600" dirty="0" smtClean="0">
                  <a:solidFill>
                    <a:srgbClr val="C00000"/>
                  </a:solidFill>
                </a:rPr>
                <a:t> </a:t>
              </a:r>
              <a:r>
                <a:rPr lang="de-DE" sz="1600" dirty="0" err="1" smtClean="0">
                  <a:solidFill>
                    <a:srgbClr val="C00000"/>
                  </a:solidFill>
                </a:rPr>
                <a:t>precession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  <p:sp>
          <p:nvSpPr>
            <p:cNvPr id="29" name="TextBox 22"/>
            <p:cNvSpPr txBox="1"/>
            <p:nvPr/>
          </p:nvSpPr>
          <p:spPr>
            <a:xfrm>
              <a:off x="7196084" y="2860331"/>
              <a:ext cx="1854981" cy="480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 smtClean="0">
                  <a:solidFill>
                    <a:srgbClr val="0070C0"/>
                  </a:solidFill>
                </a:rPr>
                <a:t>polarimeter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527330" y="368660"/>
            <a:ext cx="8172908" cy="7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2600" b="1" dirty="0" smtClean="0">
                <a:solidFill>
                  <a:srgbClr val="006699"/>
                </a:solidFill>
              </a:rPr>
              <a:t>Spin </a:t>
            </a:r>
            <a:r>
              <a:rPr lang="de-DE" sz="2600" b="1" dirty="0" err="1" smtClean="0">
                <a:solidFill>
                  <a:srgbClr val="006699"/>
                </a:solidFill>
              </a:rPr>
              <a:t>coherence</a:t>
            </a:r>
            <a:r>
              <a:rPr lang="de-DE" sz="2600" b="1" dirty="0" smtClean="0">
                <a:solidFill>
                  <a:srgbClr val="006699"/>
                </a:solidFill>
              </a:rPr>
              <a:t> time: </a:t>
            </a:r>
            <a:r>
              <a:rPr lang="de-DE" sz="2600" b="1" dirty="0" smtClean="0">
                <a:solidFill>
                  <a:srgbClr val="C00000"/>
                </a:solidFill>
              </a:rPr>
              <a:t>Experimental </a:t>
            </a:r>
            <a:r>
              <a:rPr lang="de-DE" sz="2600" b="1" dirty="0" err="1" smtClean="0">
                <a:solidFill>
                  <a:srgbClr val="C00000"/>
                </a:solidFill>
              </a:rPr>
              <a:t>investigation</a:t>
            </a:r>
            <a:endParaRPr lang="de-DE" sz="2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hteck 31"/>
              <p:cNvSpPr/>
              <p:nvPr/>
            </p:nvSpPr>
            <p:spPr>
              <a:xfrm>
                <a:off x="599338" y="3609020"/>
                <a:ext cx="8100900" cy="1734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de-DE" sz="1600" dirty="0"/>
                  <a:t>Vertically </a:t>
                </a:r>
                <a:r>
                  <a:rPr lang="de-DE" sz="1600" dirty="0" err="1"/>
                  <a:t>polarized</a:t>
                </a:r>
                <a:r>
                  <a:rPr lang="de-DE" sz="1600" dirty="0"/>
                  <a:t> </a:t>
                </a:r>
                <a:r>
                  <a:rPr lang="de-DE" sz="1600" dirty="0" err="1"/>
                  <a:t>deuterons</a:t>
                </a:r>
                <a:r>
                  <a:rPr lang="de-DE" sz="1600" dirty="0"/>
                  <a:t> </a:t>
                </a:r>
                <a:r>
                  <a:rPr lang="de-DE" sz="1600" dirty="0" err="1" smtClean="0"/>
                  <a:t>stored</a:t>
                </a:r>
                <a:r>
                  <a:rPr lang="de-DE" sz="1600" dirty="0" smtClean="0"/>
                  <a:t> </a:t>
                </a:r>
                <a:r>
                  <a:rPr lang="de-DE" sz="1600" dirty="0"/>
                  <a:t>in COSY at </a:t>
                </a:r>
                <a14:m>
                  <m:oMath xmlns:m="http://schemas.openxmlformats.org/officeDocument/2006/math">
                    <m:r>
                      <a:rPr lang="de-DE" sz="1600" i="1">
                        <a:latin typeface="Cambria Math"/>
                      </a:rPr>
                      <m:t>𝑝</m:t>
                    </m:r>
                    <m:r>
                      <a:rPr lang="de-DE" sz="1600" i="1">
                        <a:latin typeface="Cambria Math"/>
                        <a:ea typeface="Cambria Math"/>
                      </a:rPr>
                      <m:t>≈1</m:t>
                    </m:r>
                    <m:f>
                      <m:fPr>
                        <m:ctrlPr>
                          <a:rPr lang="de-DE" sz="1600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1600">
                            <a:latin typeface="Cambria Math"/>
                            <a:ea typeface="Cambria Math"/>
                          </a:rPr>
                          <m:t>GeV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1600">
                            <a:latin typeface="Cambria Math"/>
                            <a:ea typeface="Cambria Math"/>
                          </a:rPr>
                          <m:t>c</m:t>
                        </m:r>
                      </m:den>
                    </m:f>
                  </m:oMath>
                </a14:m>
                <a:r>
                  <a:rPr lang="de-DE" sz="1600" dirty="0" smtClean="0">
                    <a:ea typeface="Cambria Math"/>
                  </a:rPr>
                  <a:t>.</a:t>
                </a:r>
                <a:endParaRPr lang="de-DE" sz="1600" dirty="0">
                  <a:ea typeface="Cambria Math"/>
                </a:endParaRP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de-DE" sz="1600" dirty="0"/>
                  <a:t>The </a:t>
                </a:r>
                <a:r>
                  <a:rPr lang="de-DE" sz="1600" dirty="0" err="1"/>
                  <a:t>polarization</a:t>
                </a:r>
                <a:r>
                  <a:rPr lang="de-DE" sz="1600" dirty="0"/>
                  <a:t> </a:t>
                </a:r>
                <a:r>
                  <a:rPr lang="de-DE" sz="1600" dirty="0" err="1"/>
                  <a:t>is</a:t>
                </a:r>
                <a:r>
                  <a:rPr lang="de-DE" sz="1600" dirty="0"/>
                  <a:t> </a:t>
                </a:r>
                <a:r>
                  <a:rPr lang="de-DE" sz="1600" dirty="0" err="1"/>
                  <a:t>flipped</a:t>
                </a:r>
                <a:r>
                  <a:rPr lang="de-DE" sz="1600" dirty="0"/>
                  <a:t> </a:t>
                </a:r>
                <a:r>
                  <a:rPr lang="de-DE" sz="1600" dirty="0" err="1"/>
                  <a:t>into</a:t>
                </a:r>
                <a:r>
                  <a:rPr lang="de-DE" sz="1600" dirty="0"/>
                  <a:t> </a:t>
                </a:r>
                <a:r>
                  <a:rPr lang="de-DE" sz="1600" dirty="0" smtClean="0"/>
                  <a:t>horizontal </a:t>
                </a:r>
                <a:r>
                  <a:rPr lang="de-DE" sz="1600" dirty="0"/>
                  <a:t>plane </a:t>
                </a:r>
                <a:r>
                  <a:rPr lang="de-DE" sz="1600" dirty="0" err="1" smtClean="0"/>
                  <a:t>with</a:t>
                </a:r>
                <a:r>
                  <a:rPr lang="de-DE" sz="1600" dirty="0" smtClean="0"/>
                  <a:t> RF </a:t>
                </a:r>
                <a:r>
                  <a:rPr lang="de-DE" sz="1600" dirty="0" err="1"/>
                  <a:t>solenoid</a:t>
                </a:r>
                <a:r>
                  <a:rPr lang="de-DE" sz="1600" dirty="0"/>
                  <a:t>, </a:t>
                </a:r>
                <a:r>
                  <a:rPr lang="de-DE" sz="1600" dirty="0" err="1"/>
                  <a:t>takes</a:t>
                </a:r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de-DE" sz="1600" i="1" dirty="0">
                        <a:latin typeface="Cambria Math"/>
                      </a:rPr>
                      <m:t>200 </m:t>
                    </m:r>
                    <m:r>
                      <m:rPr>
                        <m:sty m:val="p"/>
                      </m:rPr>
                      <a:rPr lang="de-DE" sz="1600" dirty="0" err="1">
                        <a:latin typeface="Cambria Math"/>
                      </a:rPr>
                      <m:t>ms</m:t>
                    </m:r>
                  </m:oMath>
                </a14:m>
                <a:r>
                  <a:rPr lang="de-DE" sz="1600" dirty="0"/>
                  <a:t>. 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de-DE" sz="1600" dirty="0"/>
                  <a:t>Beam </a:t>
                </a:r>
                <a:r>
                  <a:rPr lang="de-DE" sz="1600" dirty="0" err="1" smtClean="0"/>
                  <a:t>slowly</a:t>
                </a:r>
                <a:r>
                  <a:rPr lang="de-DE" sz="1600" dirty="0" smtClean="0"/>
                  <a:t> </a:t>
                </a:r>
                <a:r>
                  <a:rPr lang="de-DE" sz="1600" dirty="0" err="1"/>
                  <a:t>extracted</a:t>
                </a:r>
                <a:r>
                  <a:rPr lang="de-DE" sz="1600" dirty="0"/>
                  <a:t> </a:t>
                </a:r>
                <a:r>
                  <a:rPr lang="de-DE" sz="1600" dirty="0" smtClean="0"/>
                  <a:t>on Carbon </a:t>
                </a:r>
                <a:r>
                  <a:rPr lang="de-DE" sz="1600" dirty="0" err="1" smtClean="0"/>
                  <a:t>target</a:t>
                </a:r>
                <a:r>
                  <a:rPr lang="de-DE" sz="1600" dirty="0" smtClean="0"/>
                  <a:t> </a:t>
                </a:r>
                <a:r>
                  <a:rPr lang="en-US" sz="1600" dirty="0" smtClean="0"/>
                  <a:t>with ramped </a:t>
                </a:r>
                <a:r>
                  <a:rPr lang="en-US" sz="1600" dirty="0"/>
                  <a:t>bump or by heating the beam.</a:t>
                </a:r>
              </a:p>
              <a:p>
                <a:pPr marL="342900" indent="-3429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de-DE" sz="1600" dirty="0" smtClean="0"/>
                  <a:t>Horizontal </a:t>
                </a:r>
                <a:r>
                  <a:rPr lang="de-DE" sz="1600" dirty="0"/>
                  <a:t>(in-plane) </a:t>
                </a:r>
                <a:r>
                  <a:rPr lang="de-DE" sz="1600" dirty="0" err="1"/>
                  <a:t>polarization</a:t>
                </a:r>
                <a:r>
                  <a:rPr lang="de-DE" sz="1600" dirty="0"/>
                  <a:t> </a:t>
                </a:r>
                <a:r>
                  <a:rPr lang="de-DE" sz="1600" dirty="0" err="1" smtClean="0"/>
                  <a:t>determined</a:t>
                </a:r>
                <a:r>
                  <a:rPr lang="de-DE" sz="1600" dirty="0" smtClean="0"/>
                  <a:t> </a:t>
                </a:r>
                <a:r>
                  <a:rPr lang="de-DE" sz="1600" dirty="0" err="1"/>
                  <a:t>from</a:t>
                </a:r>
                <a:r>
                  <a:rPr lang="de-DE" sz="1600" dirty="0"/>
                  <a:t> </a:t>
                </a:r>
                <a:r>
                  <a:rPr lang="de-DE" sz="1600" dirty="0" err="1"/>
                  <a:t>Up</a:t>
                </a:r>
                <a:r>
                  <a:rPr lang="de-DE" sz="1600" dirty="0"/>
                  <a:t>-Do </a:t>
                </a:r>
                <a:r>
                  <a:rPr lang="de-DE" sz="1600" dirty="0" err="1"/>
                  <a:t>asymmetry</a:t>
                </a:r>
                <a:r>
                  <a:rPr lang="de-DE" sz="1600" dirty="0"/>
                  <a:t> in </a:t>
                </a:r>
                <a:r>
                  <a:rPr lang="de-DE" sz="1600" dirty="0" err="1"/>
                  <a:t>the</a:t>
                </a:r>
                <a:r>
                  <a:rPr lang="de-DE" sz="1600" dirty="0"/>
                  <a:t> </a:t>
                </a:r>
                <a:r>
                  <a:rPr lang="de-DE" sz="1600" dirty="0" err="1"/>
                  <a:t>detector</a:t>
                </a:r>
                <a:r>
                  <a:rPr lang="de-DE" sz="1600" dirty="0"/>
                  <a:t>.</a:t>
                </a:r>
                <a:endParaRPr lang="en-US" sz="1600" dirty="0"/>
              </a:p>
            </p:txBody>
          </p:sp>
        </mc:Choice>
        <mc:Fallback xmlns="">
          <p:sp>
            <p:nvSpPr>
              <p:cNvPr id="32" name="Rechteck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38" y="3609020"/>
                <a:ext cx="8100900" cy="1734449"/>
              </a:xfrm>
              <a:prstGeom prst="rect">
                <a:avLst/>
              </a:prstGeom>
              <a:blipFill rotWithShape="1">
                <a:blip r:embed="rId3"/>
                <a:stretch>
                  <a:fillRect l="-226" b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5"/>
          <p:cNvSpPr txBox="1">
            <a:spLocks noChangeArrowheads="1"/>
          </p:cNvSpPr>
          <p:nvPr/>
        </p:nvSpPr>
        <p:spPr bwMode="auto">
          <a:xfrm>
            <a:off x="467544" y="5517232"/>
            <a:ext cx="8460556" cy="683988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1800" dirty="0">
                <a:solidFill>
                  <a:schemeClr val="bg1"/>
                </a:solidFill>
              </a:rPr>
              <a:t>Experimental investigations of SCT in </a:t>
            </a:r>
            <a:r>
              <a:rPr lang="en-US" sz="1800" dirty="0" smtClean="0">
                <a:solidFill>
                  <a:schemeClr val="bg1"/>
                </a:solidFill>
              </a:rPr>
              <a:t>storage ring: Keep </a:t>
            </a:r>
            <a:r>
              <a:rPr lang="en-US" sz="1800" dirty="0">
                <a:solidFill>
                  <a:schemeClr val="bg1"/>
                </a:solidFill>
              </a:rPr>
              <a:t>track of the event time and </a:t>
            </a:r>
            <a:r>
              <a:rPr lang="en-US" sz="1800" dirty="0" smtClean="0">
                <a:solidFill>
                  <a:schemeClr val="bg1"/>
                </a:solidFill>
              </a:rPr>
              <a:t>revolution </a:t>
            </a:r>
            <a:r>
              <a:rPr lang="en-US" sz="1800" dirty="0">
                <a:solidFill>
                  <a:schemeClr val="bg1"/>
                </a:solidFill>
              </a:rPr>
              <a:t>time in each turn during a cycle of a few hundred </a:t>
            </a:r>
            <a:r>
              <a:rPr lang="en-US" sz="1800" dirty="0" smtClean="0">
                <a:solidFill>
                  <a:schemeClr val="bg1"/>
                </a:solidFill>
              </a:rPr>
              <a:t>seconds.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2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3895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4" r="4567"/>
          <a:stretch/>
        </p:blipFill>
        <p:spPr bwMode="auto">
          <a:xfrm>
            <a:off x="641490" y="2340263"/>
            <a:ext cx="7944588" cy="4123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27330" y="368660"/>
            <a:ext cx="8172908" cy="7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2600" b="1" dirty="0" smtClean="0">
                <a:solidFill>
                  <a:srgbClr val="006666"/>
                </a:solidFill>
              </a:rPr>
              <a:t>Spin </a:t>
            </a:r>
            <a:r>
              <a:rPr lang="de-DE" sz="2600" b="1" dirty="0" err="1" smtClean="0">
                <a:solidFill>
                  <a:srgbClr val="006666"/>
                </a:solidFill>
              </a:rPr>
              <a:t>coherence</a:t>
            </a:r>
            <a:r>
              <a:rPr lang="de-DE" sz="2600" b="1" dirty="0" smtClean="0">
                <a:solidFill>
                  <a:srgbClr val="006666"/>
                </a:solidFill>
              </a:rPr>
              <a:t> time: </a:t>
            </a:r>
            <a:r>
              <a:rPr lang="de-DE" sz="2600" b="1" dirty="0" smtClean="0">
                <a:solidFill>
                  <a:srgbClr val="C00000"/>
                </a:solidFill>
              </a:rPr>
              <a:t>Beam </a:t>
            </a:r>
            <a:r>
              <a:rPr lang="de-DE" sz="2600" b="1" dirty="0" err="1" smtClean="0">
                <a:solidFill>
                  <a:srgbClr val="C00000"/>
                </a:solidFill>
              </a:rPr>
              <a:t>setups</a:t>
            </a:r>
            <a:endParaRPr lang="de-DE" sz="2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641489" y="1056061"/>
                <a:ext cx="4339650" cy="1077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Two different beam </a:t>
                </a:r>
                <a:r>
                  <a:rPr lang="de-DE" dirty="0" err="1" smtClean="0"/>
                  <a:t>setups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were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used</a:t>
                </a:r>
                <a:r>
                  <a:rPr lang="de-DE" dirty="0" smtClean="0"/>
                  <a:t>: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de-DE" dirty="0" smtClean="0"/>
                  <a:t>Large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𝑝</m:t>
                        </m:r>
                      </m:num>
                      <m:den>
                        <m:r>
                          <a:rPr lang="de-DE" b="0" i="1" smtClean="0">
                            <a:latin typeface="Cambria Math"/>
                          </a:rPr>
                          <m:t>𝑝</m:t>
                        </m:r>
                      </m:den>
                    </m:f>
                  </m:oMath>
                </a14:m>
                <a:r>
                  <a:rPr lang="de-DE" dirty="0" smtClean="0"/>
                  <a:t> , </a:t>
                </a:r>
                <a:r>
                  <a:rPr lang="de-DE" dirty="0" err="1" smtClean="0"/>
                  <a:t>and</a:t>
                </a:r>
                <a:r>
                  <a:rPr lang="de-DE" dirty="0" smtClean="0"/>
                  <a:t> 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de-DE" dirty="0" smtClean="0"/>
                  <a:t>large horizontal beam emittance.</a:t>
                </a: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89" y="1056061"/>
                <a:ext cx="4339650" cy="1077026"/>
              </a:xfrm>
              <a:prstGeom prst="rect">
                <a:avLst/>
              </a:prstGeom>
              <a:blipFill rotWithShape="1">
                <a:blip r:embed="rId3"/>
                <a:stretch>
                  <a:fillRect l="-1124" t="-2825" r="-562" b="-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478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138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1525548"/>
            <a:ext cx="5760000" cy="32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7544" y="521854"/>
            <a:ext cx="7772400" cy="7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2600" b="1" dirty="0" smtClean="0">
                <a:solidFill>
                  <a:srgbClr val="006666"/>
                </a:solidFill>
              </a:rPr>
              <a:t>Polarimeter: </a:t>
            </a:r>
            <a:r>
              <a:rPr lang="de-DE" sz="2600" b="1" dirty="0" smtClean="0">
                <a:solidFill>
                  <a:srgbClr val="C00000"/>
                </a:solidFill>
              </a:rPr>
              <a:t>Experimental </a:t>
            </a:r>
            <a:r>
              <a:rPr lang="de-DE" sz="2600" b="1" dirty="0" err="1" smtClean="0">
                <a:solidFill>
                  <a:srgbClr val="C00000"/>
                </a:solidFill>
              </a:rPr>
              <a:t>investigation</a:t>
            </a:r>
            <a:r>
              <a:rPr lang="de-DE" sz="2600" b="1" dirty="0" smtClean="0">
                <a:solidFill>
                  <a:srgbClr val="C00000"/>
                </a:solidFill>
              </a:rPr>
              <a:t> </a:t>
            </a:r>
            <a:r>
              <a:rPr lang="de-DE" sz="2600" b="1" dirty="0" err="1" smtClean="0">
                <a:solidFill>
                  <a:srgbClr val="C00000"/>
                </a:solidFill>
              </a:rPr>
              <a:t>of</a:t>
            </a:r>
            <a:r>
              <a:rPr lang="de-DE" sz="2600" b="1" dirty="0" smtClean="0">
                <a:solidFill>
                  <a:srgbClr val="C00000"/>
                </a:solidFill>
              </a:rPr>
              <a:t> SCT</a:t>
            </a:r>
            <a:endParaRPr lang="de-DE" sz="2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683568" y="5301208"/>
                <a:ext cx="7487371" cy="614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de-DE" sz="2400" b="0" i="1" smtClean="0">
                            <a:latin typeface="Cambria Math"/>
                          </a:rPr>
                          <m:t>𝑈</m:t>
                        </m:r>
                        <m:r>
                          <a:rPr lang="de-DE" sz="2400" b="0" i="1" smtClean="0">
                            <a:latin typeface="Cambria Math"/>
                          </a:rPr>
                          <m:t>,</m:t>
                        </m:r>
                        <m:r>
                          <a:rPr lang="de-DE" sz="2400" b="0" i="1" smtClean="0">
                            <a:latin typeface="Cambria Math"/>
                          </a:rPr>
                          <m:t>𝐷</m:t>
                        </m:r>
                      </m:sub>
                    </m:sSub>
                    <m:r>
                      <a:rPr lang="en-US" sz="2400" i="1" smtClean="0">
                        <a:latin typeface="Cambria Math"/>
                        <a:ea typeface="Cambria Math"/>
                      </a:rPr>
                      <m:t>∝</m:t>
                    </m:r>
                    <m:r>
                      <a:rPr lang="de-DE" sz="2400" b="0" i="1" smtClean="0">
                        <a:latin typeface="Cambria Math"/>
                        <a:ea typeface="Cambria Math"/>
                      </a:rPr>
                      <m:t>1±</m:t>
                    </m:r>
                    <m:f>
                      <m:fPr>
                        <m:ctrlPr>
                          <a:rPr lang="de-DE" sz="24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num>
                      <m:den>
                        <m:r>
                          <a:rPr lang="de-DE" sz="24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r>
                      <a:rPr lang="de-DE" sz="2400" b="0" i="1" smtClean="0"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sz="2400" b="0" i="1" smtClean="0">
                        <a:latin typeface="Cambria Math"/>
                        <a:ea typeface="Cambria Math"/>
                      </a:rPr>
                      <m:t>⋅</m:t>
                    </m:r>
                    <m:sSub>
                      <m:sSubPr>
                        <m:ctrlPr>
                          <a:rPr lang="de-DE" sz="2400" b="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  <m:sub>
                        <m:r>
                          <a:rPr lang="de-DE" sz="2400" b="0" i="1" smtClean="0">
                            <a:latin typeface="Cambria Math"/>
                            <a:ea typeface="Cambria Math"/>
                          </a:rPr>
                          <m:t>𝑦</m:t>
                        </m:r>
                      </m:sub>
                    </m:sSub>
                    <m:r>
                      <a:rPr lang="de-DE" sz="2400" b="0" i="1" smtClean="0">
                        <a:latin typeface="Cambria Math"/>
                        <a:ea typeface="Cambria Math"/>
                      </a:rPr>
                      <m:t>⋅</m:t>
                    </m:r>
                    <m:func>
                      <m:funcPr>
                        <m:ctrlPr>
                          <a:rPr lang="de-DE" sz="2400" b="0" i="1" smtClean="0">
                            <a:latin typeface="Cambria Math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/>
                            <a:ea typeface="Cambria Math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de-DE" sz="2400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4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/>
                                    <a:ea typeface="Cambria Math"/>
                                  </a:rPr>
                                  <m:t>𝜈</m:t>
                                </m:r>
                              </m:e>
                              <m:sub>
                                <m:r>
                                  <a:rPr lang="de-DE" sz="2400" b="0" i="1" smtClean="0"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de-DE" sz="2400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2400" b="0" i="1" smtClean="0">
                                    <a:latin typeface="Cambria Math"/>
                                    <a:ea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sz="2400" b="0" i="0" smtClean="0">
                                    <a:latin typeface="Cambria Math"/>
                                    <a:ea typeface="Cambria Math"/>
                                  </a:rPr>
                                  <m:t>rev</m:t>
                                </m:r>
                              </m:sub>
                            </m:sSub>
                            <m:r>
                              <a:rPr lang="de-DE" sz="2400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de-DE" sz="24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</m:e>
                    </m:func>
                  </m:oMath>
                </a14:m>
                <a:r>
                  <a:rPr lang="en-US" sz="2400" dirty="0" smtClean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/>
                            <a:ea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400">
                            <a:latin typeface="Cambria Math"/>
                            <a:ea typeface="Cambria Math"/>
                          </a:rPr>
                          <m:t>rev</m:t>
                        </m:r>
                      </m:sub>
                    </m:sSub>
                    <m:r>
                      <a:rPr lang="de-DE" sz="2400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de-DE" sz="2400" b="0" i="1" smtClean="0">
                        <a:latin typeface="Cambria Math"/>
                        <a:ea typeface="Cambria Math"/>
                      </a:rPr>
                      <m:t>781 </m:t>
                    </m:r>
                    <m:r>
                      <a:rPr lang="de-DE" sz="2400" b="0" i="1" smtClean="0">
                        <a:latin typeface="Cambria Math"/>
                        <a:ea typeface="Cambria Math"/>
                      </a:rPr>
                      <m:t>𝑘𝐻𝑧</m:t>
                    </m:r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301208"/>
                <a:ext cx="7487371" cy="614655"/>
              </a:xfrm>
              <a:prstGeom prst="rect">
                <a:avLst/>
              </a:prstGeom>
              <a:blipFill rotWithShape="1">
                <a:blip r:embed="rId3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67544" y="4761148"/>
                <a:ext cx="81499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 smtClean="0"/>
                  <a:t>D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400" b="0" i="0" smtClean="0">
                        <a:latin typeface="Cambria Math"/>
                      </a:rPr>
                      <m:t>euterons</m:t>
                    </m:r>
                    <m:r>
                      <a:rPr lang="de-DE" sz="2400" b="0" i="0" smtClean="0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/>
                      </a:rPr>
                      <m:t>at</m:t>
                    </m:r>
                    <m:r>
                      <a:rPr lang="de-DE" sz="2400" b="0" i="0" smtClean="0">
                        <a:latin typeface="Cambria Math"/>
                      </a:rPr>
                      <m:t> </m:t>
                    </m:r>
                    <m:r>
                      <a:rPr lang="de-DE" sz="2400" i="1">
                        <a:latin typeface="Cambria Math"/>
                      </a:rPr>
                      <m:t>𝑝</m:t>
                    </m:r>
                    <m:r>
                      <a:rPr lang="de-DE" sz="2400" i="1">
                        <a:latin typeface="Cambria Math"/>
                        <a:ea typeface="Cambria Math"/>
                      </a:rPr>
                      <m:t>≈1 </m:t>
                    </m:r>
                    <m:r>
                      <m:rPr>
                        <m:sty m:val="p"/>
                      </m:rPr>
                      <a:rPr lang="de-DE" sz="2400">
                        <a:latin typeface="Cambria Math"/>
                        <a:ea typeface="Cambria Math"/>
                      </a:rPr>
                      <m:t>GeV</m:t>
                    </m:r>
                    <m:r>
                      <a:rPr lang="de-DE" sz="2400">
                        <a:latin typeface="Cambria Math"/>
                        <a:ea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de-DE" sz="2400">
                        <a:latin typeface="Cambria Math"/>
                        <a:ea typeface="Cambria Math"/>
                      </a:rPr>
                      <m:t>c</m:t>
                    </m:r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sz="2400" b="0" i="1" smtClean="0">
                        <a:latin typeface="Cambria Math"/>
                        <a:ea typeface="Cambria Math"/>
                      </a:rPr>
                      <m:t>=1.13</m:t>
                    </m:r>
                  </m:oMath>
                </a14:m>
                <a:r>
                  <a:rPr lang="en-US" sz="2400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sz="24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de-DE" sz="2400" b="0" i="1" smtClean="0">
                        <a:latin typeface="Cambria Math"/>
                      </a:rPr>
                      <m:t>=</m:t>
                    </m:r>
                    <m:r>
                      <a:rPr lang="de-DE" sz="2400" b="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sz="24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de-DE" sz="2400" b="0" i="1" smtClean="0">
                        <a:latin typeface="Cambria Math"/>
                        <a:ea typeface="Cambria Math"/>
                      </a:rPr>
                      <m:t>𝐺</m:t>
                    </m:r>
                    <m:r>
                      <a:rPr lang="de-DE" sz="2400" b="0" i="1" smtClean="0">
                        <a:latin typeface="Cambria Math"/>
                        <a:ea typeface="Cambria Math"/>
                      </a:rPr>
                      <m:t>=−0.161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761148"/>
                <a:ext cx="8149988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197" t="-9211" r="-150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34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44" y="2285933"/>
            <a:ext cx="5760000" cy="395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67544" y="260648"/>
            <a:ext cx="7772400" cy="7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2600" b="1" dirty="0" smtClean="0">
                <a:solidFill>
                  <a:srgbClr val="006666"/>
                </a:solidFill>
              </a:rPr>
              <a:t>Polarimeter: </a:t>
            </a:r>
            <a:r>
              <a:rPr lang="de-DE" sz="2600" b="1" dirty="0" smtClean="0">
                <a:solidFill>
                  <a:srgbClr val="C00000"/>
                </a:solidFill>
              </a:rPr>
              <a:t>Determination </a:t>
            </a:r>
            <a:r>
              <a:rPr lang="de-DE" sz="2600" b="1" dirty="0" err="1" smtClean="0">
                <a:solidFill>
                  <a:srgbClr val="C00000"/>
                </a:solidFill>
              </a:rPr>
              <a:t>of</a:t>
            </a:r>
            <a:r>
              <a:rPr lang="de-DE" sz="2600" b="1" dirty="0" smtClean="0">
                <a:solidFill>
                  <a:srgbClr val="C00000"/>
                </a:solidFill>
              </a:rPr>
              <a:t> SCT</a:t>
            </a:r>
            <a:endParaRPr lang="de-DE" sz="26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755576" y="1232756"/>
                <a:ext cx="8136904" cy="875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 smtClean="0"/>
                  <a:t>One </a:t>
                </a:r>
                <a:r>
                  <a:rPr lang="de-DE" sz="2000" dirty="0" err="1" smtClean="0"/>
                  <a:t>observes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the</a:t>
                </a:r>
                <a:r>
                  <a:rPr lang="de-DE" sz="2000" dirty="0" smtClean="0"/>
                  <a:t> experimental </a:t>
                </a:r>
                <a:r>
                  <a:rPr lang="de-DE" sz="2000" dirty="0" err="1" smtClean="0"/>
                  <a:t>decay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of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the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asymmetry</a:t>
                </a:r>
                <a:r>
                  <a:rPr lang="de-DE" sz="20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de-DE" sz="2000" b="0" i="1" smtClean="0">
                            <a:latin typeface="Cambria Math"/>
                            <a:ea typeface="Cambria Math"/>
                          </a:rPr>
                          <m:t>𝑈𝐷</m:t>
                        </m:r>
                      </m:sub>
                    </m:sSub>
                    <m:r>
                      <a:rPr lang="de-DE" sz="2000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de-DE" sz="20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𝐷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/>
                            <a:ea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𝑈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𝐷</m:t>
                            </m:r>
                          </m:sub>
                        </m:sSub>
                        <m:r>
                          <a:rPr lang="de-DE" sz="2000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de-DE" sz="2000" b="0" i="1" smtClean="0">
                                <a:latin typeface="Cambria Math"/>
                                <a:ea typeface="Cambria Math"/>
                              </a:rPr>
                              <m:t>𝑈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dirty="0" smtClean="0"/>
                  <a:t> as function of time,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/>
                            <a:ea typeface="Cambria Math"/>
                          </a:rPr>
                          <m:t>𝜀</m:t>
                        </m:r>
                      </m:e>
                      <m:sub>
                        <m:r>
                          <a:rPr lang="de-DE" sz="2000" i="1">
                            <a:latin typeface="Cambria Math"/>
                            <a:ea typeface="Cambria Math"/>
                          </a:rPr>
                          <m:t>𝑈𝐷</m:t>
                        </m:r>
                      </m:sub>
                    </m:sSub>
                    <m:r>
                      <a:rPr lang="de-DE" sz="2000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de-DE" sz="2000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de-DE" sz="2000" b="0" i="1" smtClean="0">
                        <a:latin typeface="Cambria Math"/>
                        <a:ea typeface="Cambria Math"/>
                      </a:rPr>
                      <m:t>)≈</m:t>
                    </m:r>
                    <m:r>
                      <a:rPr lang="de-DE" sz="2000" b="0" i="1" smtClean="0">
                        <a:latin typeface="Cambria Math"/>
                        <a:ea typeface="Cambria Math"/>
                      </a:rPr>
                      <m:t>𝑃</m:t>
                    </m:r>
                    <m:r>
                      <a:rPr lang="de-DE" sz="2000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de-DE" sz="2000" b="0" i="1" smtClean="0">
                        <a:latin typeface="Cambria Math"/>
                        <a:ea typeface="Cambria Math"/>
                      </a:rPr>
                      <m:t>𝑡</m:t>
                    </m:r>
                    <m:r>
                      <a:rPr lang="de-DE" sz="2000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sz="2000" dirty="0" smtClean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1232756"/>
                <a:ext cx="8136904" cy="875689"/>
              </a:xfrm>
              <a:prstGeom prst="rect">
                <a:avLst/>
              </a:prstGeom>
              <a:blipFill rotWithShape="1">
                <a:blip r:embed="rId3"/>
                <a:stretch>
                  <a:fillRect l="-824" b="-11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2843808" y="2899014"/>
                <a:ext cx="168764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/>
                              <a:ea typeface="Cambria Math"/>
                            </a:rPr>
                            <m:t>𝝉</m:t>
                          </m:r>
                        </m:e>
                        <m:sub>
                          <m:r>
                            <a:rPr lang="de-DE" sz="2400" b="1" i="1" smtClean="0">
                              <a:latin typeface="Cambria Math"/>
                              <a:ea typeface="Cambria Math"/>
                            </a:rPr>
                            <m:t>𝑺𝑪</m:t>
                          </m:r>
                        </m:sub>
                      </m:sSub>
                      <m:r>
                        <a:rPr lang="en-US" sz="2400" b="1" i="1" smtClean="0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de-DE" sz="2400" b="1" i="1" smtClean="0">
                          <a:latin typeface="Cambria Math"/>
                          <a:ea typeface="Cambria Math"/>
                        </a:rPr>
                        <m:t>𝟐𝟎</m:t>
                      </m:r>
                      <m:r>
                        <a:rPr lang="de-DE" sz="24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400" b="1" i="0" smtClean="0">
                          <a:latin typeface="Cambria Math"/>
                          <a:ea typeface="Cambria Math"/>
                        </a:rPr>
                        <m:t>𝐬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2899014"/>
                <a:ext cx="1687641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44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3854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0"/>
          <a:stretch/>
        </p:blipFill>
        <p:spPr bwMode="auto">
          <a:xfrm>
            <a:off x="1493978" y="1837284"/>
            <a:ext cx="5760000" cy="411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7544" y="260648"/>
            <a:ext cx="7772400" cy="74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de-DE" sz="2600" b="1" dirty="0" smtClean="0">
                <a:solidFill>
                  <a:srgbClr val="006666"/>
                </a:solidFill>
              </a:rPr>
              <a:t>Polarimeter: </a:t>
            </a:r>
            <a:r>
              <a:rPr lang="de-DE" sz="2600" b="1" dirty="0" err="1" smtClean="0">
                <a:solidFill>
                  <a:srgbClr val="C00000"/>
                </a:solidFill>
              </a:rPr>
              <a:t>Optimization</a:t>
            </a:r>
            <a:r>
              <a:rPr lang="de-DE" sz="2600" b="1" dirty="0" smtClean="0">
                <a:solidFill>
                  <a:srgbClr val="C00000"/>
                </a:solidFill>
              </a:rPr>
              <a:t> </a:t>
            </a:r>
            <a:r>
              <a:rPr lang="de-DE" sz="2600" b="1" dirty="0" err="1" smtClean="0">
                <a:solidFill>
                  <a:srgbClr val="C00000"/>
                </a:solidFill>
              </a:rPr>
              <a:t>of</a:t>
            </a:r>
            <a:r>
              <a:rPr lang="de-DE" sz="2600" b="1" dirty="0" smtClean="0">
                <a:solidFill>
                  <a:srgbClr val="C00000"/>
                </a:solidFill>
              </a:rPr>
              <a:t> SCT</a:t>
            </a:r>
            <a:endParaRPr lang="de-DE" sz="2600" b="1" dirty="0">
              <a:solidFill>
                <a:srgbClr val="C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47564" y="1052736"/>
            <a:ext cx="7452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sextupole</a:t>
            </a:r>
            <a:r>
              <a:rPr lang="de-DE" dirty="0" smtClean="0"/>
              <a:t> </a:t>
            </a:r>
            <a:r>
              <a:rPr lang="de-DE" dirty="0" err="1" smtClean="0"/>
              <a:t>magnets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machine</a:t>
            </a:r>
            <a:r>
              <a:rPr lang="de-DE" dirty="0" smtClean="0"/>
              <a:t>, </a:t>
            </a:r>
            <a:r>
              <a:rPr lang="de-DE" dirty="0" err="1" smtClean="0"/>
              <a:t>higher</a:t>
            </a:r>
            <a:r>
              <a:rPr lang="de-DE" dirty="0" smtClean="0"/>
              <a:t> </a:t>
            </a:r>
            <a:r>
              <a:rPr lang="de-DE" dirty="0" err="1" smtClean="0"/>
              <a:t>order</a:t>
            </a:r>
            <a:r>
              <a:rPr lang="de-DE" dirty="0" smtClean="0"/>
              <a:t> </a:t>
            </a:r>
            <a:r>
              <a:rPr lang="de-DE" dirty="0" err="1" smtClean="0"/>
              <a:t>effects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corrected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SCT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substantially</a:t>
            </a:r>
            <a:r>
              <a:rPr lang="de-DE" dirty="0" smtClean="0"/>
              <a:t> </a:t>
            </a:r>
            <a:r>
              <a:rPr lang="de-DE" dirty="0" err="1" smtClean="0"/>
              <a:t>improved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5076056" y="4221088"/>
                <a:ext cx="18719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/>
                              <a:ea typeface="Cambria Math"/>
                            </a:rPr>
                            <m:t>𝝉</m:t>
                          </m:r>
                        </m:e>
                        <m:sub>
                          <m:r>
                            <a:rPr lang="de-DE" sz="2400" b="1" i="1">
                              <a:latin typeface="Cambria Math"/>
                              <a:ea typeface="Cambria Math"/>
                            </a:rPr>
                            <m:t>𝑺𝑪</m:t>
                          </m:r>
                        </m:sub>
                      </m:sSub>
                      <m:r>
                        <a:rPr lang="en-US" sz="2400" b="1" i="1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de-DE" sz="2400" b="1" i="1" smtClean="0">
                          <a:latin typeface="Cambria Math"/>
                          <a:ea typeface="Cambria Math"/>
                        </a:rPr>
                        <m:t>𝟒𝟎𝟎</m:t>
                      </m:r>
                      <m:r>
                        <a:rPr lang="de-DE" sz="2400" b="1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sz="2400" b="1">
                          <a:latin typeface="Cambria Math"/>
                          <a:ea typeface="Cambria Math"/>
                        </a:rPr>
                        <m:t>𝐬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6056" y="4221088"/>
                <a:ext cx="1871987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2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772400" cy="691662"/>
          </a:xfrm>
        </p:spPr>
        <p:txBody>
          <a:bodyPr/>
          <a:lstStyle/>
          <a:p>
            <a:r>
              <a:rPr lang="de-DE" dirty="0" smtClean="0">
                <a:solidFill>
                  <a:srgbClr val="006666"/>
                </a:solidFill>
              </a:rPr>
              <a:t>SCT: </a:t>
            </a:r>
            <a:r>
              <a:rPr lang="de-DE" dirty="0" err="1" smtClean="0">
                <a:solidFill>
                  <a:srgbClr val="C00000"/>
                </a:solidFill>
              </a:rPr>
              <a:t>Chromaticity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studies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39469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t="2318" r="3294" b="1690"/>
          <a:stretch/>
        </p:blipFill>
        <p:spPr bwMode="auto">
          <a:xfrm>
            <a:off x="5601082" y="1485632"/>
            <a:ext cx="3204000" cy="43016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815387" y="4848249"/>
                <a:ext cx="4779871" cy="9452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chemeClr val="tx1"/>
                    </a:solidFill>
                  </a:rPr>
                  <a:t>Maximal </a:t>
                </a:r>
                <a:r>
                  <a:rPr lang="en-US" dirty="0">
                    <a:solidFill>
                      <a:schemeClr val="tx1"/>
                    </a:solidFill>
                  </a:rPr>
                  <a:t>horizontal polarization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lifetimes </a:t>
                </a:r>
                <a:r>
                  <a:rPr lang="en-US" dirty="0">
                    <a:solidFill>
                      <a:schemeClr val="tx1"/>
                    </a:solidFill>
                  </a:rPr>
                  <a:t>from scans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with a </a:t>
                </a:r>
                <a:r>
                  <a:rPr lang="en-US" dirty="0">
                    <a:solidFill>
                      <a:schemeClr val="tx1"/>
                    </a:solidFill>
                  </a:rPr>
                  <a:t>horizontally wide or a long beam </a:t>
                </a:r>
                <a:r>
                  <a:rPr lang="en-US" dirty="0" smtClean="0">
                    <a:solidFill>
                      <a:schemeClr val="tx1"/>
                    </a:solidFill>
                  </a:rPr>
                  <a:t>agree well with the </a:t>
                </a:r>
                <a:r>
                  <a:rPr lang="en-US" dirty="0">
                    <a:solidFill>
                      <a:schemeClr val="tx1"/>
                    </a:solidFill>
                  </a:rPr>
                  <a:t>lines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𝜉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de-DE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387" y="4848249"/>
                <a:ext cx="4779871" cy="945259"/>
              </a:xfrm>
              <a:prstGeom prst="rect">
                <a:avLst/>
              </a:prstGeom>
              <a:blipFill rotWithShape="1">
                <a:blip r:embed="rId3"/>
                <a:stretch>
                  <a:fillRect l="-765" t="-3226" r="-2168" b="-7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728300" y="951231"/>
                <a:ext cx="7762564" cy="3497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Chromaticity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latin typeface="Cambria Math"/>
                      </a:rPr>
                      <m:t>𝜉</m:t>
                    </m:r>
                  </m:oMath>
                </a14:m>
                <a:r>
                  <a:rPr lang="de-DE" sz="2000" dirty="0" smtClean="0"/>
                  <a:t> </a:t>
                </a:r>
                <a:r>
                  <a:rPr lang="de-DE" dirty="0" err="1" smtClean="0"/>
                  <a:t>defines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tune </a:t>
                </a:r>
                <a:r>
                  <a:rPr lang="de-DE" dirty="0" err="1" smtClean="0"/>
                  <a:t>change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with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respect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momentum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deviation</a:t>
                </a:r>
                <a:r>
                  <a:rPr lang="de-DE" dirty="0" smtClean="0"/>
                  <a:t> </a:t>
                </a:r>
              </a:p>
              <a:p>
                <a:r>
                  <a:rPr lang="de-DE" dirty="0" smtClean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400">
                                <a:latin typeface="Cambria Math"/>
                              </a:rPr>
                              <m:t>Δ</m:t>
                            </m:r>
                            <m:r>
                              <a:rPr lang="de-DE" sz="2400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de-DE" sz="2400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de-DE" sz="2400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/>
                              </a:rPr>
                              <m:t>𝑥</m:t>
                            </m:r>
                            <m:r>
                              <a:rPr lang="de-DE" sz="2400" b="0" i="1" smtClean="0">
                                <a:latin typeface="Cambria Math"/>
                              </a:rPr>
                              <m:t>,</m:t>
                            </m:r>
                            <m:r>
                              <a:rPr lang="de-DE" sz="2400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den>
                    </m:f>
                    <m:r>
                      <a:rPr lang="de-DE" sz="24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DE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/>
                          </a:rPr>
                          <m:t>𝜉</m:t>
                        </m:r>
                      </m:e>
                      <m:sub>
                        <m:r>
                          <a:rPr lang="de-DE" sz="2400" b="0" i="1" smtClean="0">
                            <a:latin typeface="Cambria Math"/>
                          </a:rPr>
                          <m:t>𝑥</m:t>
                        </m:r>
                        <m:r>
                          <a:rPr lang="de-DE" sz="2400" b="0" i="1" smtClean="0">
                            <a:latin typeface="Cambria Math"/>
                          </a:rPr>
                          <m:t>,</m:t>
                        </m:r>
                        <m:r>
                          <a:rPr lang="de-DE" sz="24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de-DE" sz="2400" b="0" i="1" smtClean="0">
                        <a:latin typeface="Cambria Math"/>
                      </a:rPr>
                      <m:t>⋅</m:t>
                    </m:r>
                    <m:f>
                      <m:fPr>
                        <m:ctrlPr>
                          <a:rPr lang="de-DE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/>
                          </a:rPr>
                          <m:t>Δ</m:t>
                        </m:r>
                        <m:r>
                          <a:rPr lang="de-DE" sz="2400" b="0" i="1" smtClean="0">
                            <a:latin typeface="Cambria Math"/>
                          </a:rPr>
                          <m:t>𝑝</m:t>
                        </m:r>
                      </m:num>
                      <m:den>
                        <m:r>
                          <a:rPr lang="de-DE" sz="2400" b="0" i="1" smtClean="0">
                            <a:latin typeface="Cambria Math"/>
                          </a:rPr>
                          <m:t>𝑝</m:t>
                        </m:r>
                      </m:den>
                    </m:f>
                  </m:oMath>
                </a14:m>
                <a:endParaRPr lang="de-DE" sz="1600" dirty="0" smtClean="0"/>
              </a:p>
              <a:p>
                <a:endParaRPr lang="de-DE" sz="1600" b="1" dirty="0"/>
              </a:p>
              <a:p>
                <a:pPr marL="4508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de-DE" dirty="0" smtClean="0">
                    <a:solidFill>
                      <a:srgbClr val="0070C0"/>
                    </a:solidFill>
                  </a:rPr>
                  <a:t>Strong </a:t>
                </a:r>
                <a:r>
                  <a:rPr lang="de-DE" dirty="0" err="1" smtClean="0">
                    <a:solidFill>
                      <a:srgbClr val="0070C0"/>
                    </a:solidFill>
                  </a:rPr>
                  <a:t>connection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70C0"/>
                    </a:solidFill>
                  </a:rPr>
                  <a:t>between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 </a:t>
                </a:r>
                <a:br>
                  <a:rPr lang="de-DE" dirty="0" smtClean="0">
                    <a:solidFill>
                      <a:srgbClr val="0070C0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𝜉</m:t>
                        </m:r>
                      </m:e>
                      <m:sub>
                        <m:r>
                          <a:rPr lang="de-DE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de-DE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de-DE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de-DE" b="1" i="1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err="1" smtClean="0">
                    <a:solidFill>
                      <a:srgbClr val="0070C0"/>
                    </a:solidFill>
                  </a:rPr>
                  <a:t>and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smtClean="0">
                            <a:solidFill>
                              <a:srgbClr val="0070C0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𝑆𝐶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rgbClr val="0070C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70C0"/>
                    </a:solidFill>
                  </a:rPr>
                  <a:t>observed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.</a:t>
                </a:r>
                <a:endParaRPr lang="de-DE" dirty="0">
                  <a:solidFill>
                    <a:srgbClr val="0070C0"/>
                  </a:solidFill>
                </a:endParaRPr>
              </a:p>
              <a:p>
                <a:pPr marL="4508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de-DE" dirty="0" smtClean="0">
                    <a:solidFill>
                      <a:srgbClr val="0070C0"/>
                    </a:solidFill>
                  </a:rPr>
                  <a:t>COSY </a:t>
                </a:r>
                <a:r>
                  <a:rPr lang="de-DE" dirty="0" err="1" smtClean="0">
                    <a:solidFill>
                      <a:srgbClr val="0070C0"/>
                    </a:solidFill>
                  </a:rPr>
                  <a:t>Infinity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70C0"/>
                    </a:solidFill>
                  </a:rPr>
                  <a:t>based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70C0"/>
                    </a:solidFill>
                  </a:rPr>
                  <a:t>model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70C0"/>
                    </a:solidFill>
                  </a:rPr>
                  <a:t>predicts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 </a:t>
                </a:r>
                <a:br>
                  <a:rPr lang="de-DE" dirty="0" smtClean="0">
                    <a:solidFill>
                      <a:srgbClr val="0070C0"/>
                    </a:solidFill>
                  </a:rPr>
                </a:br>
                <a:r>
                  <a:rPr lang="de-DE" dirty="0" smtClean="0">
                    <a:solidFill>
                      <a:srgbClr val="0070C0"/>
                    </a:solidFill>
                  </a:rPr>
                  <a:t>negative </a:t>
                </a:r>
                <a:r>
                  <a:rPr lang="de-DE" dirty="0" err="1" smtClean="0">
                    <a:solidFill>
                      <a:srgbClr val="0070C0"/>
                    </a:solidFill>
                  </a:rPr>
                  <a:t>natural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70C0"/>
                    </a:solidFill>
                  </a:rPr>
                  <a:t>chromaticities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𝜉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rgbClr val="0070C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𝜉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de-DE" dirty="0" smtClean="0">
                    <a:solidFill>
                      <a:srgbClr val="0070C0"/>
                    </a:solidFill>
                  </a:rPr>
                  <a:t>.</a:t>
                </a:r>
              </a:p>
              <a:p>
                <a:pPr marL="4508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de-DE" dirty="0" err="1" smtClean="0">
                    <a:solidFill>
                      <a:srgbClr val="0070C0"/>
                    </a:solidFill>
                  </a:rPr>
                  <a:t>Measured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70C0"/>
                    </a:solidFill>
                  </a:rPr>
                  <a:t>natural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70C0"/>
                    </a:solidFill>
                  </a:rPr>
                  <a:t>chromaticity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: </a:t>
                </a:r>
                <a:br>
                  <a:rPr lang="de-DE" dirty="0" smtClean="0">
                    <a:solidFill>
                      <a:srgbClr val="0070C0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𝜉</m:t>
                        </m:r>
                      </m:e>
                      <m:sub>
                        <m:r>
                          <a:rPr lang="de-DE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de-DE" b="0" i="1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&gt;0</m:t>
                    </m:r>
                  </m:oMath>
                </a14:m>
                <a:r>
                  <a:rPr lang="de-DE" dirty="0" smtClean="0">
                    <a:solidFill>
                      <a:srgbClr val="0070C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0070C0"/>
                    </a:solidFill>
                  </a:rPr>
                  <a:t>and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𝜉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de-DE" b="0" i="1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&lt;0</m:t>
                    </m:r>
                  </m:oMath>
                </a14:m>
                <a:r>
                  <a:rPr lang="de-DE" dirty="0" smtClean="0">
                    <a:solidFill>
                      <a:srgbClr val="0070C0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300" y="951231"/>
                <a:ext cx="7762564" cy="3497304"/>
              </a:xfrm>
              <a:prstGeom prst="rect">
                <a:avLst/>
              </a:prstGeom>
              <a:blipFill rotWithShape="1">
                <a:blip r:embed="rId4"/>
                <a:stretch>
                  <a:fillRect l="-628" b="-1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5"/>
              <p:cNvSpPr txBox="1">
                <a:spLocks noChangeArrowheads="1"/>
              </p:cNvSpPr>
              <p:nvPr/>
            </p:nvSpPr>
            <p:spPr bwMode="auto">
              <a:xfrm>
                <a:off x="396396" y="6041570"/>
                <a:ext cx="8475465" cy="398703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de-DE" sz="2000" dirty="0" smtClean="0">
                    <a:solidFill>
                      <a:schemeClr val="bg1"/>
                    </a:solidFill>
                  </a:rPr>
                  <a:t>Crucial for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achieving</a:t>
                </a:r>
                <a:r>
                  <a:rPr lang="de-DE" sz="2000" dirty="0">
                    <a:solidFill>
                      <a:schemeClr val="bg1"/>
                    </a:solidFill>
                  </a:rPr>
                  <a:t> a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𝑆𝐶</m:t>
                        </m:r>
                      </m:sub>
                    </m:sSub>
                  </m:oMath>
                </a14:m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is careful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adjustment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of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𝜉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</a:rPr>
                  <a:t>.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6396" y="6041570"/>
                <a:ext cx="8475465" cy="398703"/>
              </a:xfrm>
              <a:prstGeom prst="rect">
                <a:avLst/>
              </a:prstGeom>
              <a:blipFill rotWithShape="1">
                <a:blip r:embed="rId5"/>
                <a:stretch>
                  <a:fillRect t="-10769" b="-24615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662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68660"/>
            <a:ext cx="7772400" cy="691662"/>
          </a:xfrm>
        </p:spPr>
        <p:txBody>
          <a:bodyPr/>
          <a:lstStyle/>
          <a:p>
            <a:r>
              <a:rPr lang="de-DE" dirty="0">
                <a:solidFill>
                  <a:srgbClr val="006666"/>
                </a:solidFill>
              </a:rPr>
              <a:t>SCT: </a:t>
            </a:r>
            <a:r>
              <a:rPr lang="de-DE" dirty="0" err="1" smtClean="0">
                <a:solidFill>
                  <a:srgbClr val="C00000"/>
                </a:solidFill>
              </a:rPr>
              <a:t>Optimization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" t="7638" r="5919" b="5909"/>
          <a:stretch/>
        </p:blipFill>
        <p:spPr bwMode="auto">
          <a:xfrm>
            <a:off x="1367644" y="1196752"/>
            <a:ext cx="6144907" cy="33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115616" y="4761148"/>
                <a:ext cx="763284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Measurements of the horizontal polarization lifetime as a function of the </a:t>
                </a:r>
                <a:r>
                  <a:rPr lang="en-US" sz="2000" dirty="0" smtClean="0"/>
                  <a:t>strength of </a:t>
                </a:r>
                <a:r>
                  <a:rPr lang="en-US" sz="2000" dirty="0"/>
                  <a:t>the MXG </a:t>
                </a:r>
                <a:r>
                  <a:rPr lang="en-US" sz="2000" dirty="0" err="1"/>
                  <a:t>sextupole</a:t>
                </a:r>
                <a:r>
                  <a:rPr lang="en-US" sz="2000" dirty="0"/>
                  <a:t> family with MXS set 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10%</m:t>
                    </m:r>
                  </m:oMath>
                </a14:m>
                <a:r>
                  <a:rPr lang="en-US" sz="2000" dirty="0"/>
                  <a:t> and MXL set to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/>
                      </a:rPr>
                      <m:t>−1.45</m:t>
                    </m:r>
                    <m:r>
                      <a:rPr lang="en-US" sz="2000" i="1" dirty="0">
                        <a:latin typeface="Cambria Math"/>
                      </a:rPr>
                      <m:t>% </m:t>
                    </m:r>
                  </m:oMath>
                </a14:m>
                <a:r>
                  <a:rPr lang="en-US" sz="2000" dirty="0"/>
                  <a:t>of </a:t>
                </a:r>
                <a:r>
                  <a:rPr lang="en-US" sz="2000" dirty="0" smtClean="0"/>
                  <a:t>power supply </a:t>
                </a:r>
                <a:r>
                  <a:rPr lang="en-US" sz="2000" dirty="0"/>
                  <a:t>full </a:t>
                </a:r>
                <a:r>
                  <a:rPr lang="en-US" sz="2000" dirty="0" smtClean="0"/>
                  <a:t>scale.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4761148"/>
                <a:ext cx="7632848" cy="1015663"/>
              </a:xfrm>
              <a:prstGeom prst="rect">
                <a:avLst/>
              </a:prstGeom>
              <a:blipFill rotWithShape="1">
                <a:blip r:embed="rId3"/>
                <a:stretch>
                  <a:fillRect l="-799" t="-2395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5"/>
              <p:cNvSpPr txBox="1">
                <a:spLocks noChangeArrowheads="1"/>
              </p:cNvSpPr>
              <p:nvPr/>
            </p:nvSpPr>
            <p:spPr bwMode="auto">
              <a:xfrm>
                <a:off x="287524" y="5949280"/>
                <a:ext cx="8748000" cy="360362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 eaLnBrk="1" hangingPunct="1">
                  <a:spcBef>
                    <a:spcPct val="20000"/>
                  </a:spcBef>
                  <a:buClr>
                    <a:srgbClr val="009EE0"/>
                  </a:buClr>
                  <a:defRPr/>
                </a:pP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Excellent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progress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towards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the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SCT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goal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for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pEDM</a:t>
                </a:r>
                <a:r>
                  <a:rPr lang="de-DE" sz="2000" b="1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:</a:t>
                </a:r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b="1" i="0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𝐒𝐂𝐓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~</m:t>
                    </m:r>
                    <m:r>
                      <a:rPr lang="de-DE" sz="2000" b="1" i="1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𝟏𝟎𝟎𝟎</m:t>
                    </m:r>
                    <m:r>
                      <a:rPr lang="de-DE" sz="2000" i="1" dirty="0" smtClean="0">
                        <a:solidFill>
                          <a:schemeClr val="bg1"/>
                        </a:solidFill>
                        <a:latin typeface="Cambria Math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  <a:latin typeface="+mn-lt"/>
                    <a:sym typeface="Wingdings" pitchFamily="2" charset="2"/>
                  </a:rPr>
                  <a:t>s   </a:t>
                </a:r>
                <a:endParaRPr lang="de-DE" sz="20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524" y="5949280"/>
                <a:ext cx="8748000" cy="360362"/>
              </a:xfrm>
              <a:prstGeom prst="rect">
                <a:avLst/>
              </a:prstGeom>
              <a:blipFill rotWithShape="1">
                <a:blip r:embed="rId4"/>
                <a:stretch>
                  <a:fillRect t="-11864" b="-37288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596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5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652" y="2453892"/>
            <a:ext cx="6120000" cy="399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296652"/>
                <a:ext cx="7772400" cy="691662"/>
              </a:xfrm>
            </p:spPr>
            <p:txBody>
              <a:bodyPr/>
              <a:lstStyle/>
              <a:p>
                <a:r>
                  <a:rPr lang="de-DE" dirty="0" smtClean="0">
                    <a:solidFill>
                      <a:srgbClr val="006666"/>
                    </a:solidFill>
                  </a:rPr>
                  <a:t>Spin tune:</a:t>
                </a:r>
                <a:r>
                  <a:rPr lang="de-DE" dirty="0" smtClean="0"/>
                  <a:t> </a:t>
                </a:r>
                <a:r>
                  <a:rPr lang="de-DE" dirty="0" err="1" smtClean="0">
                    <a:solidFill>
                      <a:srgbClr val="C00000"/>
                    </a:solidFill>
                  </a:rPr>
                  <a:t>How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dirty="0" err="1" smtClean="0">
                    <a:solidFill>
                      <a:srgbClr val="C00000"/>
                    </a:solidFill>
                  </a:rPr>
                  <a:t>to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sz="2800" b="0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?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296652"/>
                <a:ext cx="7772400" cy="691662"/>
              </a:xfrm>
              <a:blipFill rotWithShape="1">
                <a:blip r:embed="rId3"/>
                <a:stretch>
                  <a:fillRect l="-1412" b="-7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683568" y="980728"/>
                <a:ext cx="8172908" cy="167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400" b="1" dirty="0" smtClean="0"/>
                  <a:t>Spin tune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𝝂</m:t>
                        </m:r>
                      </m:e>
                      <m:sub>
                        <m:r>
                          <a:rPr lang="de-DE" sz="2400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𝒔</m:t>
                        </m:r>
                      </m:sub>
                    </m:sSub>
                    <m:r>
                      <a:rPr lang="de-DE" sz="2400" b="1" i="1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sz="2400" b="1" dirty="0" smtClean="0"/>
                  <a:t>: </a:t>
                </a:r>
                <a:r>
                  <a:rPr lang="de-DE" sz="2400" b="1" dirty="0" err="1" smtClean="0"/>
                  <a:t>Number</a:t>
                </a:r>
                <a:r>
                  <a:rPr lang="de-DE" sz="2400" b="1" dirty="0" smtClean="0"/>
                  <a:t> </a:t>
                </a:r>
                <a:r>
                  <a:rPr lang="de-DE" sz="2400" b="1" dirty="0" err="1" smtClean="0"/>
                  <a:t>of</a:t>
                </a:r>
                <a:r>
                  <a:rPr lang="de-DE" sz="2400" b="1" dirty="0" smtClean="0"/>
                  <a:t> </a:t>
                </a:r>
                <a:r>
                  <a:rPr lang="de-DE" sz="2400" b="1" dirty="0" err="1" smtClean="0"/>
                  <a:t>spin</a:t>
                </a:r>
                <a:r>
                  <a:rPr lang="de-DE" sz="2400" b="1" dirty="0" smtClean="0"/>
                  <a:t> </a:t>
                </a:r>
                <a:r>
                  <a:rPr lang="de-DE" sz="2400" b="1" dirty="0" err="1" smtClean="0"/>
                  <a:t>precessions</a:t>
                </a:r>
                <a:r>
                  <a:rPr lang="de-DE" sz="2400" b="1" dirty="0" smtClean="0"/>
                  <a:t> per turn</a:t>
                </a:r>
              </a:p>
              <a:p>
                <a:endParaRPr lang="de-DE" sz="700" b="1" dirty="0" smtClean="0"/>
              </a:p>
              <a:p>
                <a:r>
                  <a:rPr lang="de-DE" sz="2400" dirty="0" err="1" smtClean="0"/>
                  <a:t>Detector</a:t>
                </a:r>
                <a:r>
                  <a:rPr lang="de-DE" sz="2400" dirty="0" smtClean="0"/>
                  <a:t> rate </a:t>
                </a:r>
                <a:r>
                  <a:rPr lang="de-DE" sz="2400" dirty="0" err="1" smtClean="0"/>
                  <a:t>is</a:t>
                </a:r>
                <a:r>
                  <a:rPr lang="de-DE" sz="2400" dirty="0" smtClean="0"/>
                  <a:t> </a:t>
                </a:r>
                <a14:m>
                  <m:oMath xmlns:m="http://schemas.openxmlformats.org/officeDocument/2006/math">
                    <m:r>
                      <a:rPr lang="de-DE" sz="2400" i="1" smtClean="0">
                        <a:latin typeface="Cambria Math"/>
                        <a:ea typeface="Cambria Math"/>
                      </a:rPr>
                      <m:t>≈</m:t>
                    </m:r>
                    <m:r>
                      <a:rPr lang="de-DE" sz="2400" b="0" i="1" smtClean="0">
                        <a:latin typeface="Cambria Math"/>
                        <a:ea typeface="Cambria Math"/>
                      </a:rPr>
                      <m:t>5 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/>
                        <a:ea typeface="Cambria Math"/>
                      </a:rPr>
                      <m:t>kHz</m:t>
                    </m:r>
                  </m:oMath>
                </a14:m>
                <a:r>
                  <a:rPr lang="en-US" sz="2400" dirty="0" smtClean="0"/>
                  <a:t>, 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400" b="0" i="0" smtClean="0">
                            <a:latin typeface="Cambria Math"/>
                          </a:rPr>
                          <m:t>rev</m:t>
                        </m:r>
                      </m:sub>
                    </m:sSub>
                    <m:r>
                      <a:rPr lang="de-DE" sz="2400" b="0" i="1" smtClean="0">
                        <a:latin typeface="Cambria Math"/>
                      </a:rPr>
                      <m:t>=781 </m:t>
                    </m:r>
                    <m:r>
                      <m:rPr>
                        <m:sty m:val="p"/>
                      </m:rPr>
                      <a:rPr lang="de-DE" sz="2400" b="0" i="0" smtClean="0">
                        <a:latin typeface="Cambria Math"/>
                      </a:rPr>
                      <m:t>kHz</m:t>
                    </m:r>
                    <m:r>
                      <a:rPr lang="en-US" sz="240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sz="2400" dirty="0" smtClean="0"/>
                  <a:t> one hit in detector per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/>
                      </a:rPr>
                      <m:t>25 </m:t>
                    </m:r>
                  </m:oMath>
                </a14:m>
                <a:r>
                  <a:rPr lang="en-US" sz="2400" dirty="0" smtClean="0"/>
                  <a:t>beam revolutions.</a:t>
                </a:r>
              </a:p>
              <a:p>
                <a:r>
                  <a:rPr lang="en-US" sz="2400" b="1" dirty="0" smtClean="0"/>
                  <a:t>Solution:</a:t>
                </a:r>
                <a:r>
                  <a:rPr lang="en-US" sz="2400" dirty="0" smtClean="0"/>
                  <a:t> Map all events into first spin oscillation period</a:t>
                </a:r>
                <a:r>
                  <a:rPr lang="en-US" sz="2400" dirty="0"/>
                  <a:t>.</a:t>
                </a:r>
                <a:endParaRPr lang="en-US" sz="2400" dirty="0" smtClean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980728"/>
                <a:ext cx="8172908" cy="1677382"/>
              </a:xfrm>
              <a:prstGeom prst="rect">
                <a:avLst/>
              </a:prstGeom>
              <a:blipFill rotWithShape="1">
                <a:blip r:embed="rId4"/>
                <a:stretch>
                  <a:fillRect l="-1119" t="-2545" b="-7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875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550" y="2638011"/>
            <a:ext cx="6120000" cy="391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7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3885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6" t="4627" r="9830" b="19627"/>
          <a:stretch/>
        </p:blipFill>
        <p:spPr bwMode="auto">
          <a:xfrm>
            <a:off x="1189842" y="1160748"/>
            <a:ext cx="6764315" cy="42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el 1"/>
              <p:cNvSpPr txBox="1">
                <a:spLocks/>
              </p:cNvSpPr>
              <p:nvPr/>
            </p:nvSpPr>
            <p:spPr bwMode="auto">
              <a:xfrm>
                <a:off x="685800" y="296652"/>
                <a:ext cx="7772400" cy="691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de-DE" dirty="0" smtClean="0">
                    <a:solidFill>
                      <a:srgbClr val="006666"/>
                    </a:solidFill>
                  </a:rPr>
                  <a:t>Spin tune:</a:t>
                </a:r>
                <a:r>
                  <a:rPr lang="de-DE" kern="0" dirty="0" smtClean="0"/>
                  <a:t> </a:t>
                </a:r>
                <a:r>
                  <a:rPr lang="de-DE" kern="0" dirty="0" err="1" smtClean="0">
                    <a:solidFill>
                      <a:srgbClr val="C00000"/>
                    </a:solidFill>
                  </a:rPr>
                  <a:t>How</a:t>
                </a:r>
                <a:r>
                  <a:rPr lang="de-DE" kern="0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kern="0" dirty="0" err="1" smtClean="0">
                    <a:solidFill>
                      <a:srgbClr val="C00000"/>
                    </a:solidFill>
                  </a:rPr>
                  <a:t>to</a:t>
                </a:r>
                <a:r>
                  <a:rPr lang="de-DE" kern="0" dirty="0" smtClean="0">
                    <a:solidFill>
                      <a:srgbClr val="C00000"/>
                    </a:solidFill>
                  </a:rPr>
                  <a:t>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 ker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sz="2800" b="0" i="1" ker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kern="0" dirty="0" smtClean="0">
                    <a:solidFill>
                      <a:srgbClr val="C00000"/>
                    </a:solidFill>
                  </a:rPr>
                  <a:t>? </a:t>
                </a:r>
                <a:endParaRPr lang="en-US" kern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itel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296652"/>
                <a:ext cx="7772400" cy="691662"/>
              </a:xfrm>
              <a:prstGeom prst="rect">
                <a:avLst/>
              </a:prstGeom>
              <a:blipFill rotWithShape="1">
                <a:blip r:embed="rId3"/>
                <a:stretch>
                  <a:fillRect l="-1412" b="-79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55576" y="5445224"/>
                <a:ext cx="7598490" cy="661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 smtClean="0"/>
                  <a:t>Of </a:t>
                </a:r>
                <a:r>
                  <a:rPr lang="de-DE" sz="2400" dirty="0" err="1" smtClean="0"/>
                  <a:t>course</a:t>
                </a:r>
                <a:r>
                  <a:rPr lang="de-DE" sz="2400" dirty="0" smtClean="0"/>
                  <a:t>, </a:t>
                </a:r>
                <a:r>
                  <a:rPr lang="de-DE" sz="2400" dirty="0" err="1" smtClean="0"/>
                  <a:t>this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only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works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when</a:t>
                </a:r>
                <a:r>
                  <a:rPr lang="de-DE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de-DE" sz="2400" b="0" i="1" smtClean="0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de-DE" sz="2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de-DE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e-DE" sz="2400" b="0" i="1" smtClean="0"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sSub>
                          <m:sSubPr>
                            <m:ctrlPr>
                              <a:rPr lang="de-DE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2400" b="0" i="0" smtClean="0">
                                <a:latin typeface="Cambria Math"/>
                              </a:rPr>
                              <m:t>rev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/>
                  <a:t> was correct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5445224"/>
                <a:ext cx="7598490" cy="661591"/>
              </a:xfrm>
              <a:prstGeom prst="rect">
                <a:avLst/>
              </a:prstGeom>
              <a:blipFill rotWithShape="1">
                <a:blip r:embed="rId4"/>
                <a:stretch>
                  <a:fillRect l="-1284" r="-321" b="-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81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72117" y="2276872"/>
            <a:ext cx="7772400" cy="2680818"/>
          </a:xfrm>
        </p:spPr>
        <p:txBody>
          <a:bodyPr anchor="ctr"/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b="1" dirty="0" err="1" smtClean="0"/>
              <a:t>Introduction</a:t>
            </a:r>
            <a:endParaRPr lang="de-DE" b="1" dirty="0" smtClean="0"/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dirty="0" err="1" smtClean="0"/>
              <a:t>Recent</a:t>
            </a:r>
            <a:r>
              <a:rPr lang="de-DE" dirty="0" smtClean="0"/>
              <a:t> </a:t>
            </a:r>
            <a:r>
              <a:rPr lang="de-DE" dirty="0" err="1" smtClean="0"/>
              <a:t>Achievements</a:t>
            </a:r>
            <a:endParaRPr lang="de-DE" dirty="0" smtClean="0"/>
          </a:p>
          <a:p>
            <a:pPr marL="900113" lvl="1" indent="-192088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00113" algn="l"/>
              </a:tabLst>
            </a:pPr>
            <a:r>
              <a:rPr lang="de-DE" dirty="0" smtClean="0"/>
              <a:t>Spin </a:t>
            </a:r>
            <a:r>
              <a:rPr lang="de-DE" dirty="0" err="1" smtClean="0"/>
              <a:t>coherence</a:t>
            </a:r>
            <a:r>
              <a:rPr lang="de-DE" dirty="0" smtClean="0"/>
              <a:t> time</a:t>
            </a:r>
          </a:p>
          <a:p>
            <a:pPr marL="900113" lvl="1" indent="-192088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00113" algn="l"/>
              </a:tabLst>
            </a:pPr>
            <a:r>
              <a:rPr lang="de-DE" dirty="0" smtClean="0"/>
              <a:t>Spin tune </a:t>
            </a:r>
            <a:r>
              <a:rPr lang="de-DE" dirty="0" err="1" smtClean="0"/>
              <a:t>measurement</a:t>
            </a:r>
            <a:endParaRPr lang="de-DE" dirty="0"/>
          </a:p>
          <a:p>
            <a:pPr marL="900113" lvl="1" indent="-192088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00113" algn="l"/>
              </a:tabLst>
            </a:pPr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RF </a:t>
            </a:r>
            <a:r>
              <a:rPr lang="de-DE" dirty="0"/>
              <a:t>W</a:t>
            </a:r>
            <a:r>
              <a:rPr lang="de-DE" dirty="0" smtClean="0"/>
              <a:t>ien </a:t>
            </a:r>
            <a:r>
              <a:rPr lang="de-DE" dirty="0" err="1" smtClean="0"/>
              <a:t>filter</a:t>
            </a:r>
            <a:endParaRPr lang="de-DE" dirty="0"/>
          </a:p>
          <a:p>
            <a:pPr marL="900113" lvl="1" indent="-192088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00113" algn="l"/>
              </a:tabLst>
            </a:pPr>
            <a:r>
              <a:rPr lang="de-DE" dirty="0" smtClean="0"/>
              <a:t>Study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imperfections</a:t>
            </a:r>
            <a:endParaRPr lang="de-DE" dirty="0" smtClean="0"/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dirty="0" err="1" smtClean="0"/>
              <a:t>Proposed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r>
              <a:rPr lang="de-DE" dirty="0"/>
              <a:t> </a:t>
            </a:r>
            <a:r>
              <a:rPr lang="de-DE" dirty="0" smtClean="0"/>
              <a:t>1</a:t>
            </a:r>
            <a:r>
              <a:rPr lang="de-DE" baseline="30000" dirty="0" smtClean="0"/>
              <a:t>st</a:t>
            </a:r>
            <a:r>
              <a:rPr lang="de-DE" dirty="0" smtClean="0"/>
              <a:t> half </a:t>
            </a:r>
            <a:r>
              <a:rPr lang="de-DE" dirty="0" err="1" smtClean="0"/>
              <a:t>of</a:t>
            </a:r>
            <a:r>
              <a:rPr lang="de-DE" dirty="0" smtClean="0"/>
              <a:t> 2015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5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38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48" y="1025927"/>
            <a:ext cx="75438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el 1"/>
              <p:cNvSpPr txBox="1">
                <a:spLocks/>
              </p:cNvSpPr>
              <p:nvPr/>
            </p:nvSpPr>
            <p:spPr bwMode="auto">
              <a:xfrm>
                <a:off x="685800" y="296652"/>
                <a:ext cx="7772400" cy="691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de-DE" dirty="0" smtClean="0">
                    <a:solidFill>
                      <a:srgbClr val="006666"/>
                    </a:solidFill>
                  </a:rPr>
                  <a:t>Spin tune:</a:t>
                </a:r>
                <a:r>
                  <a:rPr lang="de-DE" kern="0" dirty="0" smtClean="0"/>
                  <a:t> </a:t>
                </a:r>
                <a:r>
                  <a:rPr lang="de-DE" kern="0" dirty="0" smtClean="0">
                    <a:solidFill>
                      <a:srgbClr val="C00000"/>
                    </a:solidFill>
                  </a:rPr>
                  <a:t>Scan </a:t>
                </a:r>
                <a:r>
                  <a:rPr lang="de-DE" kern="0" dirty="0" err="1">
                    <a:solidFill>
                      <a:srgbClr val="C00000"/>
                    </a:solidFill>
                  </a:rPr>
                  <a:t>o</a:t>
                </a:r>
                <a:r>
                  <a:rPr lang="de-DE" kern="0" dirty="0" err="1" smtClean="0">
                    <a:solidFill>
                      <a:srgbClr val="C00000"/>
                    </a:solidFill>
                  </a:rPr>
                  <a:t>f</a:t>
                </a:r>
                <a:r>
                  <a:rPr lang="de-DE" kern="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ker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 ker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sz="2800" b="0" i="1" ker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kern="0" dirty="0" smtClean="0">
                    <a:solidFill>
                      <a:srgbClr val="C00000"/>
                    </a:solidFill>
                  </a:rPr>
                  <a:t> </a:t>
                </a:r>
                <a:endParaRPr lang="en-US" kern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itel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296652"/>
                <a:ext cx="7772400" cy="691662"/>
              </a:xfrm>
              <a:prstGeom prst="rect">
                <a:avLst/>
              </a:prstGeom>
              <a:blipFill rotWithShape="1">
                <a:blip r:embed="rId3"/>
                <a:stretch>
                  <a:fillRect l="-1412" b="-79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hteck 6"/>
          <p:cNvSpPr/>
          <p:nvPr/>
        </p:nvSpPr>
        <p:spPr bwMode="auto">
          <a:xfrm>
            <a:off x="4031940" y="4977172"/>
            <a:ext cx="914400" cy="50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1307356" y="5595627"/>
                <a:ext cx="65292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2400" dirty="0" smtClean="0">
                    <a:solidFill>
                      <a:schemeClr val="tx1"/>
                    </a:solidFill>
                  </a:rPr>
                  <a:t>Pick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 ker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sz="2400" i="1" kern="0">
                            <a:solidFill>
                              <a:schemeClr val="tx1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sz="24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 smtClean="0">
                    <a:solidFill>
                      <a:schemeClr val="tx1"/>
                    </a:solidFill>
                  </a:rPr>
                  <a:t>with</a:t>
                </a:r>
                <a:r>
                  <a:rPr lang="de-DE" sz="24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 smtClean="0">
                    <a:solidFill>
                      <a:schemeClr val="tx1"/>
                    </a:solidFill>
                  </a:rPr>
                  <a:t>maximum</a:t>
                </a:r>
                <a:r>
                  <a:rPr lang="de-DE" sz="24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 smtClean="0">
                    <a:solidFill>
                      <a:schemeClr val="tx1"/>
                    </a:solidFill>
                  </a:rPr>
                  <a:t>amplitude</a:t>
                </a:r>
                <a:r>
                  <a:rPr lang="de-DE" sz="24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 smtClean="0">
                    <a:solidFill>
                      <a:schemeClr val="tx1"/>
                    </a:solidFill>
                  </a:rPr>
                  <a:t>of</a:t>
                </a:r>
                <a:r>
                  <a:rPr lang="de-DE" sz="24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400" dirty="0" err="1" smtClean="0">
                    <a:solidFill>
                      <a:schemeClr val="tx1"/>
                    </a:solidFill>
                  </a:rPr>
                  <a:t>asymmetry</a:t>
                </a:r>
                <a:r>
                  <a:rPr lang="de-DE" sz="2400" dirty="0" smtClean="0">
                    <a:solidFill>
                      <a:schemeClr val="tx1"/>
                    </a:solidFill>
                  </a:rPr>
                  <a:t>.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7356" y="5595627"/>
                <a:ext cx="6529288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399" t="-9211" r="-1119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43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el 1"/>
              <p:cNvSpPr txBox="1">
                <a:spLocks/>
              </p:cNvSpPr>
              <p:nvPr/>
            </p:nvSpPr>
            <p:spPr bwMode="auto">
              <a:xfrm>
                <a:off x="685800" y="296652"/>
                <a:ext cx="7772400" cy="691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de-DE" dirty="0" smtClean="0">
                    <a:solidFill>
                      <a:srgbClr val="006666"/>
                    </a:solidFill>
                  </a:rPr>
                  <a:t>Spin tune:</a:t>
                </a:r>
                <a:r>
                  <a:rPr lang="de-DE" kern="0" dirty="0" smtClean="0"/>
                  <a:t> </a:t>
                </a:r>
                <a:r>
                  <a:rPr lang="de-DE" kern="0" dirty="0" smtClean="0">
                    <a:solidFill>
                      <a:srgbClr val="C00000"/>
                    </a:solidFill>
                  </a:rPr>
                  <a:t>D</a:t>
                </a:r>
                <a14:m>
                  <m:oMath xmlns:m="http://schemas.openxmlformats.org/officeDocument/2006/math">
                    <m:r>
                      <a:rPr lang="de-DE" sz="2800" b="1" i="0" kern="0" smtClean="0">
                        <a:solidFill>
                          <a:srgbClr val="C00000"/>
                        </a:solidFill>
                        <a:latin typeface="Cambria Math"/>
                      </a:rPr>
                      <m:t>𝐞𝐭𝐞𝐫𝐦𝐢𝐧𝐚𝐭𝐢𝐨𝐧</m:t>
                    </m:r>
                    <m:r>
                      <a:rPr lang="de-DE" sz="2800" b="1" i="0" kern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r>
                      <a:rPr lang="de-DE" sz="2800" b="1" i="0" kern="0" smtClean="0">
                        <a:solidFill>
                          <a:srgbClr val="C00000"/>
                        </a:solidFill>
                        <a:latin typeface="Cambria Math"/>
                      </a:rPr>
                      <m:t>𝐨𝐟</m:t>
                    </m:r>
                    <m:r>
                      <a:rPr lang="de-DE" sz="2800" b="1" i="0" kern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sz="2800" i="1" ker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 ker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sz="2800" b="0" i="1" ker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kern="0" dirty="0" smtClean="0">
                    <a:solidFill>
                      <a:srgbClr val="C00000"/>
                    </a:solidFill>
                  </a:rPr>
                  <a:t> </a:t>
                </a:r>
                <a:endParaRPr lang="en-US" kern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itel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5800" y="296652"/>
                <a:ext cx="7772400" cy="691662"/>
              </a:xfrm>
              <a:prstGeom prst="rect">
                <a:avLst/>
              </a:prstGeom>
              <a:blipFill rotWithShape="1">
                <a:blip r:embed="rId2"/>
                <a:stretch>
                  <a:fillRect l="-1412" b="-79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5"/>
              <p:cNvSpPr txBox="1">
                <a:spLocks noChangeArrowheads="1"/>
              </p:cNvSpPr>
              <p:nvPr/>
            </p:nvSpPr>
            <p:spPr bwMode="auto">
              <a:xfrm>
                <a:off x="340819" y="5543745"/>
                <a:ext cx="8554621" cy="792000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/>
                <a:r>
                  <a:rPr lang="de-DE" sz="2000" dirty="0" smtClean="0">
                    <a:solidFill>
                      <a:schemeClr val="bg1"/>
                    </a:solidFill>
                  </a:rPr>
                  <a:t>Spin tune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sz="2000" dirty="0" smtClean="0">
                    <a:solidFill>
                      <a:schemeClr val="bg1"/>
                    </a:solidFill>
                  </a:rPr>
                  <a:t>  determined </a:t>
                </a:r>
                <a:r>
                  <a:rPr lang="de-DE" sz="2000" dirty="0" err="1">
                    <a:solidFill>
                      <a:schemeClr val="bg1"/>
                    </a:solidFill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bg1"/>
                    </a:solidFill>
                  </a:rPr>
                  <a:t> in 2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s.</a:t>
                </a:r>
                <a:br>
                  <a:rPr lang="en-US" sz="2000" dirty="0" smtClean="0">
                    <a:solidFill>
                      <a:schemeClr val="bg1"/>
                    </a:solidFill>
                  </a:rPr>
                </a:br>
                <a:r>
                  <a:rPr lang="en-US" sz="20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000" i="1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𝜐</m:t>
                            </m:r>
                          </m:e>
                        </m:acc>
                      </m:e>
                      <m:sub>
                        <m:r>
                          <a:rPr lang="de-DE" sz="2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000" dirty="0">
                    <a:solidFill>
                      <a:schemeClr val="bg1"/>
                    </a:solidFill>
                  </a:rPr>
                  <a:t>in cycle 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/>
                      </a:rPr>
                      <m:t>𝑡</m:t>
                    </m:r>
                    <m:r>
                      <a:rPr lang="de-DE" sz="20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≈40 </m:t>
                    </m:r>
                    <m:r>
                      <m:rPr>
                        <m:sty m:val="p"/>
                      </m:rPr>
                      <a:rPr lang="de-DE" sz="2000" b="0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s</m:t>
                    </m:r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is determined </a:t>
                </a:r>
                <a:r>
                  <a:rPr lang="en-US" sz="2000" dirty="0">
                    <a:solidFill>
                      <a:schemeClr val="bg1"/>
                    </a:solidFill>
                  </a:rPr>
                  <a:t>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−10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. (publication in prep.)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0819" y="5543745"/>
                <a:ext cx="8554621" cy="792000"/>
              </a:xfrm>
              <a:prstGeom prst="rect">
                <a:avLst/>
              </a:prstGeom>
              <a:blipFill rotWithShape="1">
                <a:blip r:embed="rId3"/>
                <a:stretch>
                  <a:fillRect b="-9231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885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5609" r="2083" b="1654"/>
          <a:stretch/>
        </p:blipFill>
        <p:spPr bwMode="auto">
          <a:xfrm>
            <a:off x="968174" y="1124744"/>
            <a:ext cx="7200000" cy="418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56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2008" y="361074"/>
            <a:ext cx="7772400" cy="691662"/>
          </a:xfrm>
        </p:spPr>
        <p:txBody>
          <a:bodyPr/>
          <a:lstStyle/>
          <a:p>
            <a:r>
              <a:rPr lang="de-DE" dirty="0" smtClean="0"/>
              <a:t>New </a:t>
            </a:r>
            <a:r>
              <a:rPr lang="de-DE" dirty="0" err="1" smtClean="0"/>
              <a:t>physics</a:t>
            </a:r>
            <a:r>
              <a:rPr lang="de-DE" dirty="0" smtClean="0"/>
              <a:t>: </a:t>
            </a:r>
            <a:r>
              <a:rPr lang="de-DE" dirty="0">
                <a:solidFill>
                  <a:srgbClr val="C00000"/>
                </a:solidFill>
              </a:rPr>
              <a:t>O</a:t>
            </a:r>
            <a:r>
              <a:rPr lang="de-DE" dirty="0" smtClean="0">
                <a:solidFill>
                  <a:srgbClr val="C00000"/>
                </a:solidFill>
              </a:rPr>
              <a:t>ption for </a:t>
            </a:r>
            <a:r>
              <a:rPr lang="de-DE" dirty="0" err="1" smtClean="0">
                <a:solidFill>
                  <a:srgbClr val="C00000"/>
                </a:solidFill>
              </a:rPr>
              <a:t>polarized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antiprotons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Topical Meeting #1: COSY Future Planning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r="4162" b="63408"/>
          <a:stretch/>
        </p:blipFill>
        <p:spPr bwMode="auto">
          <a:xfrm>
            <a:off x="730211" y="3804041"/>
            <a:ext cx="7704000" cy="1616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4" name="Gruppieren 3"/>
          <p:cNvGrpSpPr>
            <a:grpSpLocks noChangeAspect="1"/>
          </p:cNvGrpSpPr>
          <p:nvPr/>
        </p:nvGrpSpPr>
        <p:grpSpPr>
          <a:xfrm>
            <a:off x="359532" y="3825044"/>
            <a:ext cx="8410142" cy="1620000"/>
            <a:chOff x="539552" y="5064145"/>
            <a:chExt cx="8223250" cy="1606550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5064145"/>
              <a:ext cx="8223250" cy="16065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cxnSp>
          <p:nvCxnSpPr>
            <p:cNvPr id="10" name="Gerade Verbindung 9"/>
            <p:cNvCxnSpPr/>
            <p:nvPr/>
          </p:nvCxnSpPr>
          <p:spPr bwMode="auto">
            <a:xfrm>
              <a:off x="719572" y="6382663"/>
              <a:ext cx="3420306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539551" y="1159584"/>
                <a:ext cx="8142187" cy="652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JEDI </a:t>
                </a:r>
                <a:r>
                  <a:rPr lang="de-DE" dirty="0" err="1" smtClean="0"/>
                  <a:t>is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capable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determine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spin</a:t>
                </a:r>
                <a:r>
                  <a:rPr lang="de-DE" dirty="0" smtClean="0"/>
                  <a:t> tune (</a:t>
                </a:r>
                <a:r>
                  <a:rPr lang="de-DE" dirty="0" err="1" smtClean="0"/>
                  <a:t>number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spin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revolutions</a:t>
                </a:r>
                <a:r>
                  <a:rPr lang="de-DE" dirty="0" smtClean="0"/>
                  <a:t> per turn)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𝝂</m:t>
                        </m:r>
                      </m:e>
                      <m:sub>
                        <m:r>
                          <a:rPr lang="de-DE" b="1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𝒔</m:t>
                        </m:r>
                      </m:sub>
                    </m:sSub>
                    <m:r>
                      <a:rPr lang="de-DE" b="1" i="1">
                        <a:solidFill>
                          <a:srgbClr val="C00000"/>
                        </a:solidFill>
                        <a:latin typeface="Cambria Math"/>
                      </a:rPr>
                      <m:t>=</m:t>
                    </m:r>
                    <m:r>
                      <a:rPr lang="de-DE" b="1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𝜸</m:t>
                    </m:r>
                    <m:r>
                      <a:rPr lang="de-DE" b="1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𝑮</m:t>
                    </m:r>
                    <m:r>
                      <a:rPr lang="de-DE" b="1" i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deuterons</a:t>
                </a:r>
                <a:r>
                  <a:rPr lang="de-DE" dirty="0" smtClean="0"/>
                  <a:t> in COSY </a:t>
                </a:r>
                <a:r>
                  <a:rPr lang="de-DE" dirty="0" err="1" smtClean="0"/>
                  <a:t>with</a:t>
                </a:r>
                <a:r>
                  <a:rPr lang="de-DE" dirty="0" smtClean="0"/>
                  <a:t> a 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precision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of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1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b="1" i="1" dirty="0" smtClean="0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a:rPr lang="de-DE" b="1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de-DE" b="1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de-DE" b="1" i="1" dirty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𝟏𝟎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.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1" y="1159584"/>
                <a:ext cx="8142187" cy="652551"/>
              </a:xfrm>
              <a:prstGeom prst="rect">
                <a:avLst/>
              </a:prstGeom>
              <a:blipFill rotWithShape="1">
                <a:blip r:embed="rId4"/>
                <a:stretch>
                  <a:fillRect l="-674" t="-4673" b="-14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27405" y="2615521"/>
                <a:ext cx="8635490" cy="999761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 smtClean="0">
                    <a:solidFill>
                      <a:schemeClr val="bg1"/>
                    </a:solidFill>
                  </a:rPr>
                  <a:t>W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ith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a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suitable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magnetic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storage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ring (ESR (GSI), AD (CERN))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with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cw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protons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and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 CCW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antiprotons</a:t>
                </a:r>
                <a:r>
                  <a:rPr lang="de-DE" dirty="0" smtClean="0">
                    <a:solidFill>
                      <a:schemeClr val="bg1"/>
                    </a:solidFill>
                  </a:rPr>
                  <a:t>,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the</a:t>
                </a:r>
                <a:r>
                  <a:rPr lang="de-DE" dirty="0">
                    <a:solidFill>
                      <a:schemeClr val="bg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bg1"/>
                    </a:solidFill>
                  </a:rPr>
                  <a:t>ratio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de-DE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e-DE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de-DE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(</m:t>
                        </m:r>
                        <m:acc>
                          <m:accPr>
                            <m:chr m:val="̅"/>
                            <m:ctrlPr>
                              <a:rPr lang="de-DE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a:rPr lang="de-DE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de-DE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de-DE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  <m:r>
                          <a:rPr lang="de-DE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de-DE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𝑝</m:t>
                        </m:r>
                        <m:r>
                          <a:rPr lang="de-DE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)</m:t>
                        </m:r>
                      </m:den>
                    </m:f>
                    <m:r>
                      <a:rPr lang="de-DE" sz="24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de-DE" sz="24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2400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e>
                            </m:acc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de-DE" sz="2400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 smtClean="0">
                    <a:solidFill>
                      <a:schemeClr val="bg1"/>
                    </a:solidFill>
                  </a:rPr>
                  <a:t> could be measured to similar precision.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05" y="2615521"/>
                <a:ext cx="8635490" cy="999761"/>
              </a:xfrm>
              <a:prstGeom prst="rect">
                <a:avLst/>
              </a:prstGeom>
              <a:blipFill rotWithShape="1">
                <a:blip r:embed="rId5"/>
                <a:stretch>
                  <a:fillRect l="-565" t="-3049" r="-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864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545000" y="296652"/>
                <a:ext cx="8290818" cy="792088"/>
              </a:xfrm>
            </p:spPr>
            <p:txBody>
              <a:bodyPr/>
              <a:lstStyle/>
              <a:p>
                <a:pPr lvl="2"/>
                <a:r>
                  <a:rPr lang="de-DE" dirty="0" smtClean="0">
                    <a:solidFill>
                      <a:srgbClr val="006699"/>
                    </a:solidFill>
                  </a:rPr>
                  <a:t>RF </a:t>
                </a:r>
                <a14:m>
                  <m:oMath xmlns:m="http://schemas.openxmlformats.org/officeDocument/2006/math">
                    <m:r>
                      <a:rPr lang="de-DE" sz="2800" b="1" i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𝐄</m:t>
                    </m:r>
                    <m:r>
                      <a:rPr lang="de-DE" sz="2800" b="1" i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de-DE" sz="2800" b="1" i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r>
                  <a:rPr lang="de-DE" sz="2800" dirty="0">
                    <a:solidFill>
                      <a:srgbClr val="006699"/>
                    </a:solidFill>
                  </a:rPr>
                  <a:t> </a:t>
                </a:r>
                <a:r>
                  <a:rPr lang="de-DE" dirty="0">
                    <a:solidFill>
                      <a:srgbClr val="006699"/>
                    </a:solidFill>
                  </a:rPr>
                  <a:t>Wien </a:t>
                </a:r>
                <a:r>
                  <a:rPr lang="de-DE" dirty="0" smtClean="0">
                    <a:solidFill>
                      <a:srgbClr val="006699"/>
                    </a:solidFill>
                  </a:rPr>
                  <a:t>Filter: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Prototype </a:t>
                </a:r>
                <a:r>
                  <a:rPr lang="de-DE" dirty="0" err="1" smtClean="0">
                    <a:solidFill>
                      <a:srgbClr val="C00000"/>
                    </a:solidFill>
                  </a:rPr>
                  <a:t>commissioning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45000" y="296652"/>
                <a:ext cx="8290818" cy="792088"/>
              </a:xfrm>
              <a:blipFill rotWithShape="1">
                <a:blip r:embed="rId2"/>
                <a:stretch>
                  <a:fillRect l="-1250" b="-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373186" name="Picture 2" descr="C:\Users\Frank Rathmann\Documents\COSY\PAC Meetings\2014\RF-E_insid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9"/>
          <a:stretch/>
        </p:blipFill>
        <p:spPr bwMode="auto">
          <a:xfrm>
            <a:off x="3239852" y="4509120"/>
            <a:ext cx="253385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3187" name="Picture 3" descr="C:\Users\Frank Rathmann\Documents\COSY\PAC Meetings\2014\RF-B_coil-ferrites_la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0" t="13390" r="25808" b="38925"/>
          <a:stretch/>
        </p:blipFill>
        <p:spPr bwMode="auto">
          <a:xfrm>
            <a:off x="431540" y="4509320"/>
            <a:ext cx="25908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31540" y="976662"/>
            <a:ext cx="86100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P</a:t>
            </a:r>
            <a:r>
              <a:rPr lang="de-DE" sz="2000" dirty="0" err="1" smtClean="0"/>
              <a:t>recursor</a:t>
            </a:r>
            <a:r>
              <a:rPr lang="de-DE" sz="2000" dirty="0" smtClean="0"/>
              <a:t> EDM </a:t>
            </a:r>
            <a:r>
              <a:rPr lang="de-DE" sz="2000" dirty="0" err="1" smtClean="0"/>
              <a:t>concept</a:t>
            </a:r>
            <a:r>
              <a:rPr lang="de-DE" sz="2000" b="1" dirty="0" smtClean="0"/>
              <a:t>: </a:t>
            </a:r>
            <a:r>
              <a:rPr lang="de-DE" sz="2000" b="1" dirty="0" err="1" smtClean="0"/>
              <a:t>Use</a:t>
            </a:r>
            <a:r>
              <a:rPr lang="de-DE" sz="2000" b="1" dirty="0" smtClean="0"/>
              <a:t> RF Wien </a:t>
            </a:r>
            <a:r>
              <a:rPr lang="de-DE" sz="2000" b="1" dirty="0" err="1" smtClean="0"/>
              <a:t>filter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accumulate</a:t>
            </a:r>
            <a:r>
              <a:rPr lang="de-DE" sz="2000" b="1" dirty="0" smtClean="0"/>
              <a:t> EDM </a:t>
            </a:r>
            <a:r>
              <a:rPr lang="de-DE" sz="2000" b="1" dirty="0" err="1" smtClean="0"/>
              <a:t>signal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4098374" y="3501008"/>
                <a:ext cx="461408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2000" kern="0" dirty="0" smtClean="0">
                    <a:solidFill>
                      <a:srgbClr val="006699"/>
                    </a:solidFill>
                    <a:latin typeface="Arial"/>
                  </a:rPr>
                  <a:t>Insert RF-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1" i="1" kern="0" dirty="0" smtClean="0">
                            <a:solidFill>
                              <a:srgbClr val="0066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1" i="1" kern="0" dirty="0" smtClean="0">
                            <a:solidFill>
                              <a:srgbClr val="006699"/>
                            </a:solidFill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de-DE" sz="2000" b="1" i="1" kern="0" dirty="0" smtClean="0">
                            <a:solidFill>
                              <a:srgbClr val="006699"/>
                            </a:solidFill>
                            <a:latin typeface="Cambria Math"/>
                          </a:rPr>
                          <m:t>𝒙</m:t>
                        </m:r>
                      </m:sub>
                    </m:sSub>
                    <m:r>
                      <a:rPr lang="de-DE" sz="2000" b="0" i="1" kern="0" dirty="0" smtClean="0">
                        <a:solidFill>
                          <a:srgbClr val="006699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sz="2000" kern="0" dirty="0" err="1" smtClean="0">
                    <a:solidFill>
                      <a:srgbClr val="006699"/>
                    </a:solidFill>
                    <a:latin typeface="Arial"/>
                  </a:rPr>
                  <a:t>dipole</a:t>
                </a:r>
                <a:r>
                  <a:rPr lang="de-DE" sz="2000" kern="0" dirty="0" smtClean="0">
                    <a:solidFill>
                      <a:srgbClr val="006699"/>
                    </a:solidFill>
                    <a:latin typeface="Arial"/>
                  </a:rPr>
                  <a:t> </a:t>
                </a:r>
                <a:r>
                  <a:rPr lang="de-DE" sz="2000" kern="0" dirty="0" err="1" smtClean="0">
                    <a:solidFill>
                      <a:srgbClr val="006699"/>
                    </a:solidFill>
                    <a:latin typeface="Arial"/>
                  </a:rPr>
                  <a:t>into</a:t>
                </a:r>
                <a:r>
                  <a:rPr lang="de-DE" sz="2000" kern="0" dirty="0" smtClean="0">
                    <a:solidFill>
                      <a:srgbClr val="006699"/>
                    </a:solidFill>
                    <a:latin typeface="Arial"/>
                  </a:rPr>
                  <a:t> </a:t>
                </a:r>
                <a:r>
                  <a:rPr lang="de-DE" sz="2000" kern="0" dirty="0" err="1" smtClean="0">
                    <a:solidFill>
                      <a:srgbClr val="006699"/>
                    </a:solidFill>
                    <a:latin typeface="Arial"/>
                  </a:rPr>
                  <a:t>ceramic</a:t>
                </a:r>
                <a:r>
                  <a:rPr lang="de-DE" sz="2000" kern="0" dirty="0" smtClean="0">
                    <a:solidFill>
                      <a:srgbClr val="006699"/>
                    </a:solidFill>
                    <a:latin typeface="Arial"/>
                  </a:rPr>
                  <a:t> </a:t>
                </a:r>
                <a:r>
                  <a:rPr lang="de-DE" sz="2000" kern="0" dirty="0" err="1" smtClean="0">
                    <a:solidFill>
                      <a:srgbClr val="006699"/>
                    </a:solidFill>
                    <a:latin typeface="Arial"/>
                  </a:rPr>
                  <a:t>chamber</a:t>
                </a:r>
                <a:endParaRPr lang="de-DE" sz="2000" kern="0" dirty="0" smtClean="0">
                  <a:solidFill>
                    <a:srgbClr val="006699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8374" y="3501008"/>
                <a:ext cx="4614085" cy="707886"/>
              </a:xfrm>
              <a:prstGeom prst="rect">
                <a:avLst/>
              </a:prstGeom>
              <a:blipFill rotWithShape="1">
                <a:blip r:embed="rId5"/>
                <a:stretch>
                  <a:fillRect l="-1321" t="-3448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b="7588"/>
          <a:stretch/>
        </p:blipFill>
        <p:spPr bwMode="auto">
          <a:xfrm>
            <a:off x="1115616" y="1370093"/>
            <a:ext cx="6732000" cy="306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7728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4" y="4545458"/>
            <a:ext cx="239755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67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b="7588"/>
          <a:stretch/>
        </p:blipFill>
        <p:spPr bwMode="auto">
          <a:xfrm>
            <a:off x="1224376" y="686017"/>
            <a:ext cx="6732000" cy="3067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545000" y="80628"/>
                <a:ext cx="8290818" cy="605389"/>
              </a:xfrm>
            </p:spPr>
            <p:txBody>
              <a:bodyPr/>
              <a:lstStyle/>
              <a:p>
                <a:pPr lvl="2"/>
                <a:r>
                  <a:rPr lang="de-DE" dirty="0" smtClean="0">
                    <a:solidFill>
                      <a:srgbClr val="006699"/>
                    </a:solidFill>
                  </a:rPr>
                  <a:t>RF </a:t>
                </a:r>
                <a14:m>
                  <m:oMath xmlns:m="http://schemas.openxmlformats.org/officeDocument/2006/math">
                    <m:r>
                      <a:rPr lang="de-DE" sz="2800" b="1" i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𝐄</m:t>
                    </m:r>
                    <m:r>
                      <a:rPr lang="de-DE" sz="2800" b="1" i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de-DE" sz="2800" b="1" i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r>
                  <a:rPr lang="de-DE" sz="2800" dirty="0">
                    <a:solidFill>
                      <a:srgbClr val="006699"/>
                    </a:solidFill>
                  </a:rPr>
                  <a:t> </a:t>
                </a:r>
                <a:r>
                  <a:rPr lang="de-DE" dirty="0">
                    <a:solidFill>
                      <a:srgbClr val="006699"/>
                    </a:solidFill>
                  </a:rPr>
                  <a:t>Wien </a:t>
                </a:r>
                <a:r>
                  <a:rPr lang="de-DE" dirty="0" smtClean="0">
                    <a:solidFill>
                      <a:srgbClr val="006699"/>
                    </a:solidFill>
                  </a:rPr>
                  <a:t>Filter: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Field </a:t>
                </a:r>
                <a:r>
                  <a:rPr lang="de-DE" dirty="0" err="1" smtClean="0">
                    <a:solidFill>
                      <a:srgbClr val="C00000"/>
                    </a:solidFill>
                  </a:rPr>
                  <a:t>calculations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  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45000" y="80628"/>
                <a:ext cx="8290818" cy="605389"/>
              </a:xfrm>
              <a:blipFill rotWithShape="1">
                <a:blip r:embed="rId3"/>
                <a:stretch>
                  <a:fillRect l="-1250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uppieren 17"/>
          <p:cNvGrpSpPr>
            <a:grpSpLocks noChangeAspect="1"/>
          </p:cNvGrpSpPr>
          <p:nvPr/>
        </p:nvGrpSpPr>
        <p:grpSpPr>
          <a:xfrm>
            <a:off x="413538" y="4629071"/>
            <a:ext cx="2880000" cy="1752900"/>
            <a:chOff x="834942" y="1700808"/>
            <a:chExt cx="7132824" cy="4341842"/>
          </a:xfrm>
        </p:grpSpPr>
        <p:pic>
          <p:nvPicPr>
            <p:cNvPr id="137830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66" y="1700808"/>
              <a:ext cx="6972300" cy="394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/>
                <p:cNvSpPr txBox="1"/>
                <p:nvPr/>
              </p:nvSpPr>
              <p:spPr>
                <a:xfrm>
                  <a:off x="4393720" y="5399928"/>
                  <a:ext cx="1406588" cy="6427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100" b="1" i="1" dirty="0" smtClean="0">
                            <a:latin typeface="Cambria Math"/>
                          </a:rPr>
                          <m:t>𝒛</m:t>
                        </m:r>
                        <m:r>
                          <a:rPr lang="de-DE" sz="110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100" b="1" i="0" dirty="0" smtClean="0">
                            <a:latin typeface="Cambria Math"/>
                          </a:rPr>
                          <m:t>𝐦</m:t>
                        </m:r>
                        <m:r>
                          <a:rPr lang="de-DE" sz="110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15" name="Textfeld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3720" y="5399928"/>
                  <a:ext cx="1406588" cy="64272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/>
                <p:cNvSpPr txBox="1"/>
                <p:nvPr/>
              </p:nvSpPr>
              <p:spPr>
                <a:xfrm rot="3151002">
                  <a:off x="646868" y="4737975"/>
                  <a:ext cx="1335855" cy="60484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00" b="1" i="1" dirty="0" smtClean="0">
                            <a:latin typeface="Cambria Math"/>
                          </a:rPr>
                          <m:t>𝒙</m:t>
                        </m:r>
                        <m:r>
                          <a:rPr lang="de-DE" sz="100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000" b="1" i="0" dirty="0" smtClean="0">
                            <a:latin typeface="Cambria Math"/>
                          </a:rPr>
                          <m:t>𝐦</m:t>
                        </m:r>
                        <m:r>
                          <a:rPr lang="de-DE" sz="100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21" name="Textfeld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151002">
                  <a:off x="646868" y="4737975"/>
                  <a:ext cx="1335855" cy="604848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feld 21"/>
                <p:cNvSpPr txBox="1"/>
                <p:nvPr/>
              </p:nvSpPr>
              <p:spPr>
                <a:xfrm rot="16200000">
                  <a:off x="391853" y="2933801"/>
                  <a:ext cx="1528829" cy="6426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b="1" i="1" dirty="0" smtClean="0">
                            <a:latin typeface="Cambria Math"/>
                          </a:rPr>
                          <m:t>𝑩</m:t>
                        </m:r>
                        <m:r>
                          <a:rPr lang="de-DE" sz="1050" b="1" i="1" baseline="-25000" dirty="0" err="1" smtClean="0">
                            <a:latin typeface="Cambria Math"/>
                          </a:rPr>
                          <m:t>𝒙</m:t>
                        </m:r>
                        <m:r>
                          <a:rPr lang="de-DE" sz="105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050" b="1" i="0" dirty="0" smtClean="0">
                            <a:latin typeface="Cambria Math"/>
                          </a:rPr>
                          <m:t>𝐓</m:t>
                        </m:r>
                        <m:r>
                          <a:rPr lang="de-DE" sz="105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050" b="1" dirty="0"/>
                </a:p>
              </p:txBody>
            </p:sp>
          </mc:Choice>
          <mc:Fallback xmlns="">
            <p:sp>
              <p:nvSpPr>
                <p:cNvPr id="22" name="Textfeld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91853" y="2933801"/>
                  <a:ext cx="1528829" cy="64265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/>
              <p:cNvSpPr txBox="1"/>
              <p:nvPr/>
            </p:nvSpPr>
            <p:spPr>
              <a:xfrm>
                <a:off x="452994" y="3414925"/>
                <a:ext cx="2801088" cy="109414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Main </a:t>
                </a:r>
                <a:r>
                  <a:rPr lang="de-DE" sz="1400" dirty="0" err="1" smtClean="0"/>
                  <a:t>field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component</a:t>
                </a:r>
                <a:endParaRPr lang="de-DE" sz="1400" dirty="0" smtClean="0"/>
              </a:p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1400" b="0" i="1" smtClean="0">
                                <a:latin typeface="Cambria Math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de-DE" sz="1400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de-DE" sz="1400" b="0" i="1" smtClean="0">
                        <a:latin typeface="Cambria Math"/>
                      </a:rPr>
                      <m:t>=0.058 </m:t>
                    </m:r>
                    <m:r>
                      <m:rPr>
                        <m:sty m:val="p"/>
                      </m:rPr>
                      <a:rPr lang="de-DE" sz="1400" b="0" i="0" smtClean="0">
                        <a:latin typeface="Cambria Math"/>
                      </a:rPr>
                      <m:t>mT</m:t>
                    </m:r>
                    <m:r>
                      <a:rPr lang="de-DE" sz="14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400" dirty="0" smtClean="0"/>
                  <a:t>at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𝑦</m:t>
                    </m:r>
                    <m:r>
                      <a:rPr lang="en-US" sz="1400" i="1" dirty="0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sz="1400" dirty="0" smtClean="0"/>
                  <a:t>, 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/>
                      </a:rPr>
                      <m:t>𝐼</m:t>
                    </m:r>
                    <m:r>
                      <a:rPr lang="en-US" sz="1400" i="1" dirty="0" smtClean="0">
                        <a:latin typeface="Cambria Math"/>
                      </a:rPr>
                      <m:t>=1 </m:t>
                    </m:r>
                    <m:r>
                      <m:rPr>
                        <m:sty m:val="p"/>
                      </m:rPr>
                      <a:rPr lang="en-US" sz="1400" i="0" dirty="0" smtClean="0">
                        <a:latin typeface="Cambria Math"/>
                      </a:rPr>
                      <m:t>A</m:t>
                    </m:r>
                    <m:r>
                      <a:rPr lang="de-DE" sz="1400" b="0" i="0" dirty="0" smtClean="0">
                        <a:latin typeface="Cambria Math"/>
                      </a:rPr>
                      <m:t>, </m:t>
                    </m:r>
                  </m:oMath>
                </a14:m>
                <a:r>
                  <a:rPr lang="de-DE" sz="1400" b="0" i="0" dirty="0" smtClean="0">
                    <a:latin typeface="Cambria Math"/>
                  </a:rPr>
                  <a:t/>
                </a:r>
                <a:br>
                  <a:rPr lang="de-DE" sz="1400" b="0" i="0" dirty="0" smtClean="0">
                    <a:latin typeface="Cambria Math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400" b="1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4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400" b="1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1" i="1" smtClean="0">
                                      <a:latin typeface="Cambria Math"/>
                                    </a:rPr>
                                    <m:t>𝑩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1400" b="1" i="1" smtClean="0">
                                  <a:latin typeface="Cambria Math"/>
                                </a:rPr>
                                <m:t>𝒙</m:t>
                              </m:r>
                            </m:sub>
                          </m:sSub>
                          <m:r>
                            <a:rPr lang="de-DE" sz="1400" b="1" i="1" smtClean="0">
                              <a:latin typeface="Cambria Math"/>
                            </a:rPr>
                            <m:t>𝒅𝒛</m:t>
                          </m:r>
                          <m:r>
                            <a:rPr lang="de-DE" sz="1400" b="1" i="1" smtClean="0">
                              <a:latin typeface="Cambria Math"/>
                            </a:rPr>
                            <m:t>=</m:t>
                          </m:r>
                          <m:r>
                            <a:rPr lang="de-DE" sz="1400" b="1" i="1" smtClean="0">
                              <a:latin typeface="Cambria Math"/>
                            </a:rPr>
                            <m:t>𝟎</m:t>
                          </m:r>
                          <m:r>
                            <a:rPr lang="de-DE" sz="1400" b="1" i="1" smtClean="0">
                              <a:latin typeface="Cambria Math"/>
                            </a:rPr>
                            <m:t>.</m:t>
                          </m:r>
                          <m:r>
                            <a:rPr lang="de-DE" sz="1400" b="1" i="1" smtClean="0">
                              <a:latin typeface="Cambria Math"/>
                            </a:rPr>
                            <m:t>𝟎𝟑𝟓</m:t>
                          </m:r>
                          <m:r>
                            <a:rPr lang="de-DE" sz="14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de-DE" sz="1400" b="1" i="0" smtClean="0">
                              <a:latin typeface="Cambria Math"/>
                            </a:rPr>
                            <m:t>𝐓𝐦𝐦</m:t>
                          </m:r>
                        </m:e>
                      </m:nary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20" name="Textfeld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94" y="3414925"/>
                <a:ext cx="2801088" cy="1094146"/>
              </a:xfrm>
              <a:prstGeom prst="rect">
                <a:avLst/>
              </a:prstGeom>
              <a:blipFill rotWithShape="1">
                <a:blip r:embed="rId8"/>
                <a:stretch>
                  <a:fillRect l="-21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hteck 28"/>
          <p:cNvSpPr/>
          <p:nvPr/>
        </p:nvSpPr>
        <p:spPr bwMode="auto">
          <a:xfrm>
            <a:off x="5868144" y="3429000"/>
            <a:ext cx="2016000" cy="288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3275856" y="2924944"/>
            <a:ext cx="1872000" cy="180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/>
              <p:cNvSpPr txBox="1"/>
              <p:nvPr/>
            </p:nvSpPr>
            <p:spPr>
              <a:xfrm>
                <a:off x="3499081" y="3392996"/>
                <a:ext cx="2505558" cy="11160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Main </a:t>
                </a:r>
                <a:r>
                  <a:rPr lang="de-DE" sz="1400" dirty="0" err="1" smtClean="0"/>
                  <a:t>field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component</a:t>
                </a:r>
                <a:endParaRPr lang="de-DE" sz="14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1400" b="0" i="1" smtClean="0">
                                <a:latin typeface="Cambria Math"/>
                              </a:rPr>
                              <m:t>𝐸</m:t>
                            </m:r>
                          </m:e>
                        </m:acc>
                      </m:e>
                      <m:sub>
                        <m:r>
                          <a:rPr lang="de-DE" sz="1400" b="0" i="1" smtClean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de-DE" sz="1400" b="0" i="1" smtClean="0">
                        <a:latin typeface="Cambria Math"/>
                      </a:rPr>
                      <m:t>=7594 </m:t>
                    </m:r>
                    <m:r>
                      <m:rPr>
                        <m:sty m:val="p"/>
                      </m:rPr>
                      <a:rPr lang="de-DE" sz="1400" b="0" i="0" smtClean="0">
                        <a:latin typeface="Cambria Math"/>
                      </a:rPr>
                      <m:t>V</m:t>
                    </m:r>
                    <m:r>
                      <a:rPr lang="de-DE" sz="1400" b="0" i="0" smtClean="0"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de-DE" sz="1400" b="0" i="0" smtClean="0">
                        <a:latin typeface="Cambria Math"/>
                      </a:rPr>
                      <m:t>m</m:t>
                    </m:r>
                    <m:r>
                      <a:rPr lang="de-DE" sz="14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1400" dirty="0" smtClean="0"/>
                  <a:t>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400" b="0" i="0" dirty="0" smtClean="0">
                        <a:latin typeface="Cambria Math"/>
                      </a:rPr>
                      <m:t>y</m:t>
                    </m:r>
                    <m:r>
                      <a:rPr lang="en-US" sz="1400" i="1" dirty="0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sz="1400" dirty="0" smtClean="0"/>
                  <a:t>,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1400" b="0" i="0" dirty="0" smtClean="0">
                          <a:latin typeface="Cambria Math"/>
                        </a:rPr>
                        <m:t>U</m:t>
                      </m:r>
                      <m:r>
                        <a:rPr lang="en-US" sz="1400" i="1" dirty="0" smtClean="0">
                          <a:latin typeface="Cambria Math"/>
                        </a:rPr>
                        <m:t>=</m:t>
                      </m:r>
                      <m:r>
                        <a:rPr lang="de-DE" sz="1400" b="0" i="1" dirty="0" smtClean="0">
                          <a:latin typeface="Cambria Math"/>
                        </a:rPr>
                        <m:t>395</m:t>
                      </m:r>
                      <m:r>
                        <a:rPr lang="en-US" sz="1400" i="1" dirty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1400" b="0" i="0" dirty="0" smtClean="0">
                          <a:latin typeface="Cambria Math"/>
                        </a:rPr>
                        <m:t>V</m:t>
                      </m:r>
                      <m:r>
                        <a:rPr lang="de-DE" sz="1400" b="0" i="0" dirty="0" smtClean="0">
                          <a:latin typeface="Cambria Math"/>
                        </a:rPr>
                        <m:t>,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400" b="1" i="1" smtClean="0"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400" b="1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400" b="1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1" i="1" smtClean="0">
                                      <a:latin typeface="Cambria Math"/>
                                    </a:rPr>
                                    <m:t>𝑬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1400" b="1" i="1" smtClean="0">
                                  <a:latin typeface="Cambria Math"/>
                                </a:rPr>
                                <m:t>𝒚</m:t>
                              </m:r>
                            </m:sub>
                          </m:sSub>
                          <m:r>
                            <a:rPr lang="de-DE" sz="1400" b="1" i="1" smtClean="0">
                              <a:latin typeface="Cambria Math"/>
                            </a:rPr>
                            <m:t>𝒅𝒛</m:t>
                          </m:r>
                          <m:r>
                            <a:rPr lang="de-DE" sz="1400" b="1" i="1" smtClean="0">
                              <a:latin typeface="Cambria Math"/>
                            </a:rPr>
                            <m:t>=</m:t>
                          </m:r>
                          <m:r>
                            <a:rPr lang="de-DE" sz="1400" b="1" i="1" smtClean="0">
                              <a:latin typeface="Cambria Math"/>
                            </a:rPr>
                            <m:t>𝟒𝟖𝟏𝟖</m:t>
                          </m:r>
                          <m:r>
                            <a:rPr lang="de-DE" sz="1400" b="1" i="1" smtClean="0">
                              <a:latin typeface="Cambria Math"/>
                            </a:rPr>
                            <m:t> </m:t>
                          </m:r>
                          <m:r>
                            <a:rPr lang="de-DE" sz="1400" b="1" i="0" smtClean="0">
                              <a:latin typeface="Cambria Math"/>
                            </a:rPr>
                            <m:t>𝐕</m:t>
                          </m:r>
                        </m:e>
                      </m:nary>
                    </m:oMath>
                  </m:oMathPara>
                </a14:m>
                <a:endParaRPr lang="en-US" sz="1400" b="1" dirty="0"/>
              </a:p>
            </p:txBody>
          </p:sp>
        </mc:Choice>
        <mc:Fallback xmlns=""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9081" y="3392996"/>
                <a:ext cx="2505558" cy="1116075"/>
              </a:xfrm>
              <a:prstGeom prst="rect">
                <a:avLst/>
              </a:prstGeom>
              <a:blipFill rotWithShape="1">
                <a:blip r:embed="rId9"/>
                <a:stretch>
                  <a:fillRect l="-48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uppieren 23"/>
          <p:cNvGrpSpPr/>
          <p:nvPr/>
        </p:nvGrpSpPr>
        <p:grpSpPr>
          <a:xfrm>
            <a:off x="3311860" y="4629071"/>
            <a:ext cx="2880000" cy="1860269"/>
            <a:chOff x="3422657" y="4420500"/>
            <a:chExt cx="3021551" cy="1860269"/>
          </a:xfrm>
        </p:grpSpPr>
        <p:pic>
          <p:nvPicPr>
            <p:cNvPr id="137831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4208" y="4420500"/>
              <a:ext cx="2880000" cy="170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feld 30"/>
                <p:cNvSpPr txBox="1"/>
                <p:nvPr/>
              </p:nvSpPr>
              <p:spPr>
                <a:xfrm>
                  <a:off x="4796154" y="6021288"/>
                  <a:ext cx="567934" cy="25948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100" b="1" i="1" dirty="0" smtClean="0">
                            <a:latin typeface="Cambria Math"/>
                          </a:rPr>
                          <m:t>𝒛</m:t>
                        </m:r>
                        <m:r>
                          <a:rPr lang="de-DE" sz="110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100" b="1" i="0" dirty="0" smtClean="0">
                            <a:latin typeface="Cambria Math"/>
                          </a:rPr>
                          <m:t>𝐦</m:t>
                        </m:r>
                        <m:r>
                          <a:rPr lang="de-DE" sz="110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1" name="Textfeld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6154" y="6021288"/>
                  <a:ext cx="567934" cy="259481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46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feld 31"/>
                <p:cNvSpPr txBox="1"/>
                <p:nvPr/>
              </p:nvSpPr>
              <p:spPr>
                <a:xfrm rot="3151002">
                  <a:off x="3429282" y="5754906"/>
                  <a:ext cx="539315" cy="24421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00" b="1" i="1" dirty="0" smtClean="0">
                            <a:latin typeface="Cambria Math"/>
                          </a:rPr>
                          <m:t>𝒙</m:t>
                        </m:r>
                        <m:r>
                          <a:rPr lang="de-DE" sz="100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000" b="1" i="0" dirty="0" smtClean="0">
                            <a:latin typeface="Cambria Math"/>
                          </a:rPr>
                          <m:t>𝐦</m:t>
                        </m:r>
                        <m:r>
                          <a:rPr lang="de-DE" sz="100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2" name="Textfeld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151002">
                  <a:off x="3429282" y="5754906"/>
                  <a:ext cx="539315" cy="244218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feld 32"/>
                <p:cNvSpPr txBox="1"/>
                <p:nvPr/>
              </p:nvSpPr>
              <p:spPr>
                <a:xfrm rot="16200000">
                  <a:off x="3158321" y="4978806"/>
                  <a:ext cx="782587" cy="25391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b="1" i="1" dirty="0" smtClean="0">
                            <a:latin typeface="Cambria Math"/>
                          </a:rPr>
                          <m:t>𝑬</m:t>
                        </m:r>
                        <m:r>
                          <a:rPr lang="de-DE" sz="1050" b="1" i="1" baseline="-25000" dirty="0" smtClean="0">
                            <a:latin typeface="Cambria Math"/>
                          </a:rPr>
                          <m:t>𝒚</m:t>
                        </m:r>
                        <m:r>
                          <a:rPr lang="de-DE" sz="105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050" b="1" i="0" dirty="0" smtClean="0">
                            <a:latin typeface="Cambria Math"/>
                          </a:rPr>
                          <m:t>𝐕</m:t>
                        </m:r>
                        <m:r>
                          <a:rPr lang="de-DE" sz="1050" b="1" i="0" dirty="0" smtClean="0">
                            <a:latin typeface="Cambria Math"/>
                          </a:rPr>
                          <m:t>/</m:t>
                        </m:r>
                        <m:r>
                          <a:rPr lang="de-DE" sz="1050" b="1" i="0" dirty="0" smtClean="0">
                            <a:latin typeface="Cambria Math"/>
                          </a:rPr>
                          <m:t>𝐦</m:t>
                        </m:r>
                        <m:r>
                          <a:rPr lang="de-DE" sz="105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050" b="1" dirty="0"/>
                </a:p>
              </p:txBody>
            </p:sp>
          </mc:Choice>
          <mc:Fallback xmlns="">
            <p:sp>
              <p:nvSpPr>
                <p:cNvPr id="33" name="Textfeld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158321" y="4978806"/>
                  <a:ext cx="782587" cy="253916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r="-128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uppieren 24"/>
          <p:cNvGrpSpPr/>
          <p:nvPr/>
        </p:nvGrpSpPr>
        <p:grpSpPr>
          <a:xfrm>
            <a:off x="6176208" y="4629071"/>
            <a:ext cx="2880000" cy="1759710"/>
            <a:chOff x="6232244" y="4521059"/>
            <a:chExt cx="2952894" cy="1759710"/>
          </a:xfrm>
        </p:grpSpPr>
        <p:pic>
          <p:nvPicPr>
            <p:cNvPr id="1378311" name="Picture 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138" y="4521059"/>
              <a:ext cx="2880000" cy="1606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feld 35"/>
                <p:cNvSpPr txBox="1"/>
                <p:nvPr/>
              </p:nvSpPr>
              <p:spPr>
                <a:xfrm>
                  <a:off x="7596336" y="6021288"/>
                  <a:ext cx="541328" cy="25948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100" b="1" i="1" dirty="0" smtClean="0">
                            <a:latin typeface="Cambria Math"/>
                          </a:rPr>
                          <m:t>𝒛</m:t>
                        </m:r>
                        <m:r>
                          <a:rPr lang="de-DE" sz="110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100" b="1" i="0" dirty="0" smtClean="0">
                            <a:latin typeface="Cambria Math"/>
                          </a:rPr>
                          <m:t>𝐦</m:t>
                        </m:r>
                        <m:r>
                          <a:rPr lang="de-DE" sz="110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6" name="Textfeld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6336" y="6021288"/>
                  <a:ext cx="541328" cy="259481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feld 36"/>
                <p:cNvSpPr txBox="1"/>
                <p:nvPr/>
              </p:nvSpPr>
              <p:spPr>
                <a:xfrm rot="3151002">
                  <a:off x="6178976" y="5836116"/>
                  <a:ext cx="539315" cy="232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00" b="1" i="1" dirty="0" smtClean="0">
                            <a:latin typeface="Cambria Math"/>
                          </a:rPr>
                          <m:t>𝒙</m:t>
                        </m:r>
                        <m:r>
                          <a:rPr lang="de-DE" sz="100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000" b="1" i="0" dirty="0" smtClean="0">
                            <a:latin typeface="Cambria Math"/>
                          </a:rPr>
                          <m:t>𝐦</m:t>
                        </m:r>
                        <m:r>
                          <a:rPr lang="de-DE" sz="100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37" name="Textfeld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151002">
                  <a:off x="6178976" y="5836116"/>
                  <a:ext cx="539315" cy="232777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feld 37"/>
                <p:cNvSpPr txBox="1"/>
                <p:nvPr/>
              </p:nvSpPr>
              <p:spPr>
                <a:xfrm rot="16200000">
                  <a:off x="5934245" y="5034985"/>
                  <a:ext cx="849913" cy="25391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050" b="1" i="1" dirty="0" smtClean="0">
                            <a:latin typeface="Cambria Math"/>
                          </a:rPr>
                          <m:t>𝑭</m:t>
                        </m:r>
                        <m:r>
                          <a:rPr lang="de-DE" sz="1050" b="1" i="1" baseline="-25000" dirty="0" smtClean="0">
                            <a:latin typeface="Cambria Math"/>
                          </a:rPr>
                          <m:t>𝒚</m:t>
                        </m:r>
                        <m:r>
                          <a:rPr lang="de-DE" sz="1050" b="1" i="1" dirty="0" smtClean="0">
                            <a:latin typeface="Cambria Math"/>
                          </a:rPr>
                          <m:t> (</m:t>
                        </m:r>
                        <m:r>
                          <a:rPr lang="de-DE" sz="1050" b="1" i="0" dirty="0" smtClean="0">
                            <a:latin typeface="Cambria Math"/>
                          </a:rPr>
                          <m:t>𝐞𝐕</m:t>
                        </m:r>
                        <m:r>
                          <a:rPr lang="de-DE" sz="1050" b="1" i="0" dirty="0" smtClean="0">
                            <a:latin typeface="Cambria Math"/>
                          </a:rPr>
                          <m:t>/</m:t>
                        </m:r>
                        <m:r>
                          <a:rPr lang="de-DE" sz="1050" b="1" i="0" dirty="0" smtClean="0">
                            <a:latin typeface="Cambria Math"/>
                          </a:rPr>
                          <m:t>𝐦</m:t>
                        </m:r>
                        <m:r>
                          <a:rPr lang="de-DE" sz="1050" b="1" i="1" dirty="0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sz="1050" b="1" dirty="0"/>
                </a:p>
              </p:txBody>
            </p:sp>
          </mc:Choice>
          <mc:Fallback xmlns="">
            <p:sp>
              <p:nvSpPr>
                <p:cNvPr id="38" name="Textfeld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934245" y="5034985"/>
                  <a:ext cx="849913" cy="253916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 r="-73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/>
              <p:cNvSpPr txBox="1"/>
              <p:nvPr/>
            </p:nvSpPr>
            <p:spPr>
              <a:xfrm>
                <a:off x="6204897" y="3952508"/>
                <a:ext cx="2822623" cy="5565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/>
                  <a:t>Integral </a:t>
                </a:r>
                <a:r>
                  <a:rPr lang="de-DE" sz="1400" dirty="0" err="1" smtClean="0"/>
                  <a:t>compensation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of</a:t>
                </a:r>
                <a:r>
                  <a:rPr lang="de-DE" sz="1400" dirty="0" smtClean="0"/>
                  <a:t> Lorentz </a:t>
                </a:r>
                <a:r>
                  <a:rPr lang="de-DE" sz="1400" dirty="0" err="1" smtClean="0"/>
                  <a:t>force</a:t>
                </a:r>
                <a:r>
                  <a:rPr lang="de-DE" sz="1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400" i="1" smtClean="0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sz="14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1400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de-DE" sz="1400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r>
                          <a:rPr lang="de-DE" sz="1400" b="0" i="1" smtClean="0">
                            <a:latin typeface="Cambria Math"/>
                          </a:rPr>
                          <m:t>𝑑𝑧</m:t>
                        </m:r>
                        <m:r>
                          <a:rPr lang="de-DE" sz="1400" b="0" i="1" smtClean="0">
                            <a:latin typeface="Cambria Math"/>
                          </a:rPr>
                          <m:t>=0</m:t>
                        </m:r>
                      </m:e>
                    </m:nary>
                  </m:oMath>
                </a14:m>
                <a:r>
                  <a:rPr lang="en-US" sz="1400" dirty="0" smtClean="0"/>
                  <a:t> 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400" b="0" i="0" dirty="0" smtClean="0">
                        <a:latin typeface="Cambria Math"/>
                      </a:rPr>
                      <m:t>y</m:t>
                    </m:r>
                    <m:r>
                      <a:rPr lang="en-US" sz="1400" b="0" i="1" dirty="0">
                        <a:latin typeface="Cambria Math"/>
                      </a:rPr>
                      <m:t>=0</m:t>
                    </m:r>
                  </m:oMath>
                </a14:m>
                <a:r>
                  <a:rPr lang="en-US" sz="1400" dirty="0" smtClean="0"/>
                  <a:t> </a:t>
                </a:r>
                <a:endParaRPr lang="en-US" sz="1400" dirty="0"/>
              </a:p>
            </p:txBody>
          </p:sp>
        </mc:Choice>
        <mc:Fallback xmlns="">
          <p:sp>
            <p:nvSpPr>
              <p:cNvPr id="40" name="Textfeld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4897" y="3952508"/>
                <a:ext cx="2822623" cy="556563"/>
              </a:xfrm>
              <a:prstGeom prst="rect">
                <a:avLst/>
              </a:prstGeom>
              <a:blipFill rotWithShape="1">
                <a:blip r:embed="rId18"/>
                <a:stretch>
                  <a:fillRect l="-430" t="-30851" b="-10106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hteck 27"/>
          <p:cNvSpPr/>
          <p:nvPr/>
        </p:nvSpPr>
        <p:spPr bwMode="auto">
          <a:xfrm>
            <a:off x="1151620" y="3212976"/>
            <a:ext cx="2016000" cy="180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1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el 1"/>
              <p:cNvSpPr txBox="1">
                <a:spLocks/>
              </p:cNvSpPr>
              <p:nvPr/>
            </p:nvSpPr>
            <p:spPr bwMode="auto">
              <a:xfrm>
                <a:off x="545000" y="800708"/>
                <a:ext cx="8290818" cy="605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lvl="2"/>
                <a:r>
                  <a:rPr lang="de-DE" kern="0" dirty="0" smtClean="0">
                    <a:solidFill>
                      <a:srgbClr val="006699"/>
                    </a:solidFill>
                  </a:rPr>
                  <a:t>RF </a:t>
                </a:r>
                <a14:m>
                  <m:oMath xmlns:m="http://schemas.openxmlformats.org/officeDocument/2006/math">
                    <m:r>
                      <a:rPr lang="de-DE" sz="2800" kern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𝐄</m:t>
                    </m:r>
                    <m:r>
                      <a:rPr lang="de-DE" sz="2800" kern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de-DE" sz="2800" kern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r>
                  <a:rPr lang="de-DE" sz="2800" kern="0" dirty="0">
                    <a:solidFill>
                      <a:srgbClr val="006699"/>
                    </a:solidFill>
                  </a:rPr>
                  <a:t> </a:t>
                </a:r>
                <a:r>
                  <a:rPr lang="de-DE" kern="0" dirty="0">
                    <a:solidFill>
                      <a:srgbClr val="006699"/>
                    </a:solidFill>
                  </a:rPr>
                  <a:t>Wien </a:t>
                </a:r>
                <a:r>
                  <a:rPr lang="de-DE" kern="0" dirty="0" smtClean="0">
                    <a:solidFill>
                      <a:srgbClr val="006699"/>
                    </a:solidFill>
                  </a:rPr>
                  <a:t>Filter: </a:t>
                </a:r>
                <a:r>
                  <a:rPr lang="de-DE" kern="0" dirty="0" err="1" smtClean="0">
                    <a:solidFill>
                      <a:srgbClr val="C00000"/>
                    </a:solidFill>
                  </a:rPr>
                  <a:t>Resonance</a:t>
                </a:r>
                <a:r>
                  <a:rPr lang="de-DE" kern="0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kern="0" dirty="0" err="1" smtClean="0">
                    <a:solidFill>
                      <a:srgbClr val="C00000"/>
                    </a:solidFill>
                  </a:rPr>
                  <a:t>condition</a:t>
                </a:r>
                <a:endParaRPr lang="en-US" kern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itel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5000" y="800708"/>
                <a:ext cx="8290818" cy="605389"/>
              </a:xfrm>
              <a:prstGeom prst="rect">
                <a:avLst/>
              </a:prstGeom>
              <a:blipFill rotWithShape="1">
                <a:blip r:embed="rId2"/>
                <a:stretch>
                  <a:fillRect l="-1250" b="-17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755650" y="1736812"/>
                <a:ext cx="71165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Deuterons </a:t>
                </a:r>
                <a:r>
                  <a:rPr lang="en-US" dirty="0"/>
                  <a:t>at 970 MeV/c: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</a:rPr>
                      <m:t>β</m:t>
                    </m:r>
                    <m:r>
                      <a:rPr lang="en-US" i="1" dirty="0" smtClean="0">
                        <a:latin typeface="Cambria Math"/>
                      </a:rPr>
                      <m:t>= 0.459</m:t>
                    </m:r>
                  </m:oMath>
                </a14:m>
                <a:r>
                  <a:rPr lang="en-US" dirty="0"/>
                  <a:t>;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dirty="0" smtClean="0">
                        <a:latin typeface="Cambria Math"/>
                        <a:ea typeface="Cambria Math"/>
                      </a:rPr>
                      <m:t>γ</m:t>
                    </m:r>
                    <m:r>
                      <a:rPr lang="en-US" i="1" dirty="0" smtClean="0">
                        <a:latin typeface="Cambria Math"/>
                      </a:rPr>
                      <m:t>= 1.126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𝐺</m:t>
                    </m:r>
                    <m:r>
                      <a:rPr lang="en-US" i="1" dirty="0" smtClean="0">
                        <a:latin typeface="Cambria Math"/>
                      </a:rPr>
                      <m:t> = −0.142 987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" y="1736812"/>
                <a:ext cx="7116564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771" t="-8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277880" y="2575547"/>
                <a:ext cx="4332083" cy="52322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de-DE" sz="2800" b="0" i="1" smtClean="0">
                            <a:latin typeface="Cambria Math"/>
                          </a:rPr>
                          <m:t>𝑅𝐹</m:t>
                        </m:r>
                      </m:sub>
                    </m:sSub>
                    <m:r>
                      <a:rPr lang="de-DE" sz="28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DE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/>
                          </a:rPr>
                          <m:t>rev</m:t>
                        </m:r>
                      </m:sub>
                    </m:sSub>
                    <m:r>
                      <a:rPr lang="de-DE" sz="2800" b="0" i="1" smtClean="0">
                        <a:latin typeface="Cambria Math"/>
                      </a:rPr>
                      <m:t>(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𝐺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±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𝐾</m:t>
                    </m:r>
                    <m:r>
                      <a:rPr lang="de-DE" sz="28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800" dirty="0" smtClean="0"/>
                  <a:t>, </a:t>
                </a:r>
                <a14:m>
                  <m:oMath xmlns:m="http://schemas.openxmlformats.org/officeDocument/2006/math">
                    <m:r>
                      <a:rPr lang="de-DE" sz="2800" b="0" i="1" smtClean="0">
                        <a:latin typeface="Cambria Math"/>
                      </a:rPr>
                      <m:t>𝐾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de-DE" sz="2800" b="0" i="1" smtClean="0">
                        <a:latin typeface="Cambria Math"/>
                        <a:ea typeface="Cambria Math"/>
                      </a:rPr>
                      <m:t>ℤ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880" y="2575547"/>
                <a:ext cx="4332083" cy="523220"/>
              </a:xfrm>
              <a:prstGeom prst="rect">
                <a:avLst/>
              </a:prstGeom>
              <a:blipFill rotWithShape="1">
                <a:blip r:embed="rId4"/>
                <a:stretch>
                  <a:fillRect t="-10227" b="-29545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6095733" y="2539933"/>
                <a:ext cx="232230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>
                            <a:latin typeface="Cambria Math"/>
                          </a:rPr>
                          <m:t>rev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≈</m:t>
                    </m:r>
                    <m:r>
                      <a:rPr lang="de-DE" i="1">
                        <a:latin typeface="Cambria Math"/>
                        <a:ea typeface="Cambria Math"/>
                      </a:rPr>
                      <m:t>750 </m:t>
                    </m:r>
                    <m:r>
                      <m:rPr>
                        <m:sty m:val="p"/>
                      </m:rPr>
                      <a:rPr lang="de-DE">
                        <a:latin typeface="Cambria Math"/>
                        <a:ea typeface="Cambria Math"/>
                      </a:rPr>
                      <m:t>kHz</m:t>
                    </m:r>
                  </m:oMath>
                </a14:m>
                <a:r>
                  <a:rPr lang="en-US" dirty="0" smtClean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𝛾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𝐺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=−0.16098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733" y="2539933"/>
                <a:ext cx="2322302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87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62597"/>
                  </p:ext>
                </p:extLst>
              </p:nvPr>
            </p:nvGraphicFramePr>
            <p:xfrm>
              <a:off x="1728280" y="3753036"/>
              <a:ext cx="6336108" cy="900100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1056018"/>
                    <a:gridCol w="1056018"/>
                    <a:gridCol w="1056018"/>
                    <a:gridCol w="1056018"/>
                    <a:gridCol w="1056018"/>
                    <a:gridCol w="1056018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𝐾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  <a:tr h="52926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smtClean="0">
                                        <a:latin typeface="Cambria Math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de-DE" sz="1800" smtClean="0">
                                        <a:latin typeface="Cambria Math"/>
                                      </a:rPr>
                                      <m:t>𝑅𝐹</m:t>
                                    </m:r>
                                  </m:sub>
                                </m:sSub>
                                <m:r>
                                  <a:rPr lang="de-DE" sz="1800" smtClean="0">
                                    <a:latin typeface="Cambria Math"/>
                                  </a:rPr>
                                  <m:t>/</m:t>
                                </m:r>
                                <m:r>
                                  <m:rPr>
                                    <m:sty m:val="p"/>
                                  </m:rPr>
                                  <a:rPr lang="de-DE" sz="1800" smtClean="0">
                                    <a:latin typeface="Cambria Math"/>
                                  </a:rPr>
                                  <m:t>kHz</m:t>
                                </m:r>
                              </m:oMath>
                            </m:oMathPara>
                          </a14:m>
                          <a:endParaRPr lang="en-US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120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629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871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1380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dirty="0" smtClean="0">
                                    <a:latin typeface="Cambria Math"/>
                                  </a:rPr>
                                  <m:t>1621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elle 1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962597"/>
                  </p:ext>
                </p:extLst>
              </p:nvPr>
            </p:nvGraphicFramePr>
            <p:xfrm>
              <a:off x="1728280" y="3753036"/>
              <a:ext cx="6336108" cy="900100"/>
            </p:xfrm>
            <a:graphic>
              <a:graphicData uri="http://schemas.openxmlformats.org/drawingml/2006/table">
                <a:tbl>
                  <a:tblPr firstRow="1" bandRow="1">
                    <a:tableStyleId>{D7AC3CCA-C797-4891-BE02-D94E43425B78}</a:tableStyleId>
                  </a:tblPr>
                  <a:tblGrid>
                    <a:gridCol w="1056018"/>
                    <a:gridCol w="1056018"/>
                    <a:gridCol w="1056018"/>
                    <a:gridCol w="1056018"/>
                    <a:gridCol w="1056018"/>
                    <a:gridCol w="1056018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578" t="-1639" r="-500578" b="-1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00578" t="-1639" r="-400578" b="-1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9425" t="-1639" r="-298276" b="-1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301156" t="-1639" r="-200000" b="-1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01156" t="-1639" r="-100000" b="-1426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501156" t="-1639" b="-142623"/>
                          </a:stretch>
                        </a:blipFill>
                      </a:tcPr>
                    </a:tc>
                  </a:tr>
                  <a:tr h="5292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578" t="-72093" r="-500578" b="-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00578" t="-72093" r="-400578" b="-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199425" t="-72093" r="-298276" b="-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301156" t="-72093" r="-200000" b="-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401156" t="-72093" r="-100000" b="-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1">
                          <a:blip r:embed="rId6"/>
                          <a:stretch>
                            <a:fillRect l="-501156" t="-72093" b="-116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3" name="Rechteck 12"/>
          <p:cNvSpPr/>
          <p:nvPr/>
        </p:nvSpPr>
        <p:spPr bwMode="auto">
          <a:xfrm>
            <a:off x="3815916" y="3753036"/>
            <a:ext cx="2124000" cy="90000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113360" y="5291916"/>
            <a:ext cx="339067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err="1" smtClean="0"/>
              <a:t>Frequency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r>
              <a:rPr lang="de-DE" dirty="0" smtClean="0"/>
              <a:t> RF </a:t>
            </a:r>
            <a:r>
              <a:rPr lang="de-DE" dirty="0"/>
              <a:t>W</a:t>
            </a:r>
            <a:r>
              <a:rPr lang="de-DE" dirty="0" smtClean="0"/>
              <a:t>ien </a:t>
            </a:r>
            <a:r>
              <a:rPr lang="de-DE" dirty="0" err="1" smtClean="0"/>
              <a:t>filter</a:t>
            </a:r>
            <a:endParaRPr lang="en-US" dirty="0"/>
          </a:p>
        </p:txBody>
      </p:sp>
      <p:cxnSp>
        <p:nvCxnSpPr>
          <p:cNvPr id="22" name="Gewinkelte Verbindung 21"/>
          <p:cNvCxnSpPr>
            <a:stCxn id="14" idx="3"/>
            <a:endCxn id="12" idx="2"/>
          </p:cNvCxnSpPr>
          <p:nvPr/>
        </p:nvCxnSpPr>
        <p:spPr bwMode="auto">
          <a:xfrm flipV="1">
            <a:off x="4504032" y="4653136"/>
            <a:ext cx="392302" cy="823446"/>
          </a:xfrm>
          <a:prstGeom prst="bentConnector2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9699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431540" y="584684"/>
            <a:ext cx="8604956" cy="60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lvl="2"/>
            <a:r>
              <a:rPr lang="de-DE" sz="2400" kern="0" dirty="0" smtClean="0">
                <a:solidFill>
                  <a:srgbClr val="006699"/>
                </a:solidFill>
              </a:rPr>
              <a:t>RF Wien Filter: </a:t>
            </a:r>
            <a:r>
              <a:rPr lang="de-DE" sz="2400" kern="0" dirty="0" smtClean="0">
                <a:solidFill>
                  <a:srgbClr val="C00000"/>
                </a:solidFill>
              </a:rPr>
              <a:t>Measurement </a:t>
            </a:r>
            <a:r>
              <a:rPr lang="de-DE" sz="2400" kern="0" dirty="0" err="1" smtClean="0">
                <a:solidFill>
                  <a:srgbClr val="C00000"/>
                </a:solidFill>
              </a:rPr>
              <a:t>of</a:t>
            </a:r>
            <a:r>
              <a:rPr lang="de-DE" sz="2400" kern="0" dirty="0" smtClean="0">
                <a:solidFill>
                  <a:srgbClr val="C00000"/>
                </a:solidFill>
              </a:rPr>
              <a:t> </a:t>
            </a:r>
            <a:r>
              <a:rPr lang="de-DE" sz="2400" kern="0" dirty="0" err="1" smtClean="0">
                <a:solidFill>
                  <a:srgbClr val="C00000"/>
                </a:solidFill>
              </a:rPr>
              <a:t>Resonance</a:t>
            </a:r>
            <a:r>
              <a:rPr lang="de-DE" sz="2400" kern="0" dirty="0" smtClean="0">
                <a:solidFill>
                  <a:srgbClr val="C00000"/>
                </a:solidFill>
              </a:rPr>
              <a:t> </a:t>
            </a:r>
            <a:r>
              <a:rPr lang="de-DE" sz="2400" kern="0" dirty="0" err="1" smtClean="0">
                <a:solidFill>
                  <a:srgbClr val="C00000"/>
                </a:solidFill>
              </a:rPr>
              <a:t>Strengths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pic>
        <p:nvPicPr>
          <p:cNvPr id="13967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t="6059" r="7969"/>
          <a:stretch/>
        </p:blipFill>
        <p:spPr bwMode="auto">
          <a:xfrm>
            <a:off x="4949436" y="1190073"/>
            <a:ext cx="3500914" cy="29682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425972" y="1556792"/>
                <a:ext cx="4434060" cy="3639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Continuous polarimetry</a:t>
                </a:r>
                <a:r>
                  <a:rPr lang="en-US" dirty="0" smtClean="0"/>
                  <a:t>: Fixed</a:t>
                </a:r>
                <a:r>
                  <a:rPr lang="en-US" dirty="0"/>
                  <a:t> </a:t>
                </a:r>
                <a:r>
                  <a:rPr lang="en-US" dirty="0" smtClean="0"/>
                  <a:t>frequency scans for resonance determination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</a:t>
                </a:r>
                <a:r>
                  <a:rPr lang="en-US" dirty="0" smtClean="0"/>
                  <a:t>amping </a:t>
                </a:r>
                <a:r>
                  <a:rPr lang="en-US" dirty="0"/>
                  <a:t>due to </a:t>
                </a:r>
                <a:r>
                  <a:rPr lang="en-US" dirty="0" smtClean="0"/>
                  <a:t>decoherence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</a:t>
                </a:r>
                <a:r>
                  <a:rPr lang="en-US" dirty="0" smtClean="0"/>
                  <a:t>ross-ratio </a:t>
                </a:r>
                <a:r>
                  <a:rPr lang="en-US" dirty="0"/>
                  <a:t>of UD-asymmetries </a:t>
                </a:r>
                <a:r>
                  <a:rPr lang="en-US" dirty="0" smtClean="0"/>
                  <a:t>used.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</a:t>
                </a:r>
                <a:r>
                  <a:rPr lang="en-US" dirty="0" smtClean="0"/>
                  <a:t>inimum </a:t>
                </a:r>
                <a:r>
                  <a:rPr lang="en-US" dirty="0"/>
                  <a:t>vertical </a:t>
                </a:r>
                <a:r>
                  <a:rPr lang="en-US" dirty="0" smtClean="0"/>
                  <a:t>polarization oscillation </a:t>
                </a:r>
                <a:r>
                  <a:rPr lang="en-US" dirty="0"/>
                  <a:t>frequency gives </a:t>
                </a:r>
                <a:r>
                  <a:rPr lang="en-US" dirty="0" smtClean="0"/>
                  <a:t>resonance strength:</a:t>
                </a:r>
                <a:br>
                  <a:rPr lang="en-US" dirty="0" smtClean="0"/>
                </a:br>
                <a:r>
                  <a:rPr lang="en-US" dirty="0" smtClean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𝜖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de-DE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𝑓</m:t>
                            </m:r>
                          </m:e>
                          <m:sub>
                            <m:sSub>
                              <m:sSubPr>
                                <m:ctrlPr>
                                  <a:rPr lang="de-DE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𝑦</m:t>
                                </m:r>
                                <m:r>
                                  <a:rPr lang="de-DE" b="0" i="1" smtClean="0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/>
                                    <a:ea typeface="Cambria Math"/>
                                  </a:rPr>
                                  <m:t>min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de-DE" i="1" smtClean="0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  <a:ea typeface="Cambria Math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  <a:ea typeface="Cambria Math"/>
                              </a:rPr>
                              <m:t>rev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972" y="1556792"/>
                <a:ext cx="4434060" cy="3639073"/>
              </a:xfrm>
              <a:prstGeom prst="rect">
                <a:avLst/>
              </a:prstGeom>
              <a:blipFill rotWithShape="1">
                <a:blip r:embed="rId3"/>
                <a:stretch>
                  <a:fillRect l="-963" t="-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ieren 12"/>
          <p:cNvGrpSpPr/>
          <p:nvPr/>
        </p:nvGrpSpPr>
        <p:grpSpPr>
          <a:xfrm>
            <a:off x="4558561" y="1179353"/>
            <a:ext cx="4280356" cy="5121860"/>
            <a:chOff x="4432104" y="1340768"/>
            <a:chExt cx="4280356" cy="5121860"/>
          </a:xfrm>
        </p:grpSpPr>
        <p:pic>
          <p:nvPicPr>
            <p:cNvPr id="139673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14" t="4826" r="9849" b="8570"/>
            <a:stretch/>
          </p:blipFill>
          <p:spPr bwMode="auto">
            <a:xfrm>
              <a:off x="5179162" y="1340768"/>
              <a:ext cx="3496866" cy="445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feld 9"/>
            <p:cNvSpPr txBox="1"/>
            <p:nvPr/>
          </p:nvSpPr>
          <p:spPr>
            <a:xfrm>
              <a:off x="5652504" y="5841268"/>
              <a:ext cx="822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871.4276</a:t>
              </a:r>
              <a:endParaRPr lang="en-US" sz="1200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773675" y="5841268"/>
              <a:ext cx="822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871.4276</a:t>
              </a:r>
              <a:endParaRPr lang="en-US" sz="1200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7889799" y="5841268"/>
              <a:ext cx="8226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871.4276</a:t>
              </a:r>
              <a:endParaRPr lang="en-US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/>
                <p:cNvSpPr txBox="1"/>
                <p:nvPr/>
              </p:nvSpPr>
              <p:spPr>
                <a:xfrm>
                  <a:off x="6500267" y="6093296"/>
                  <a:ext cx="11987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𝑅𝐹</m:t>
                            </m:r>
                          </m:sub>
                        </m:sSub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de-DE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1">
                                <a:latin typeface="Cambria Math"/>
                              </a:rPr>
                              <m:t>kHz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feld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0267" y="6093296"/>
                  <a:ext cx="1198726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feld 16"/>
            <p:cNvSpPr txBox="1"/>
            <p:nvPr/>
          </p:nvSpPr>
          <p:spPr>
            <a:xfrm>
              <a:off x="4743723" y="5157192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0.20</a:t>
              </a:r>
              <a:endParaRPr lang="en-US" sz="1200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701244" y="4293096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0.25</a:t>
              </a:r>
              <a:endParaRPr lang="en-US" sz="12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4743723" y="3376328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0.30</a:t>
              </a:r>
              <a:endParaRPr lang="en-US" sz="12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701244" y="2492896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/>
                <a:t>0.35</a:t>
              </a:r>
              <a:endParaRPr lang="en-US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feld 20"/>
                <p:cNvSpPr txBox="1"/>
                <p:nvPr/>
              </p:nvSpPr>
              <p:spPr>
                <a:xfrm rot="16200000">
                  <a:off x="3208885" y="3414587"/>
                  <a:ext cx="275421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b="0" i="0" dirty="0" smtClean="0">
                            <a:latin typeface="Cambria Math"/>
                          </a:rPr>
                          <m:t>Spin</m:t>
                        </m:r>
                        <m:r>
                          <a:rPr lang="de-DE" sz="1400" b="0" i="0" dirty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400" b="0" i="0" dirty="0" smtClean="0">
                            <a:latin typeface="Cambria Math"/>
                          </a:rPr>
                          <m:t>oscillation</m:t>
                        </m:r>
                        <m:r>
                          <a:rPr lang="de-DE" sz="1400" b="0" i="0" dirty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1400" b="0" i="0" dirty="0" smtClean="0">
                            <a:latin typeface="Cambria Math"/>
                          </a:rPr>
                          <m:t>frequency</m:t>
                        </m:r>
                        <m:r>
                          <a:rPr lang="de-DE" sz="1400" b="0" i="0" dirty="0" smtClean="0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de-DE" sz="1400" i="1" dirty="0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sz="1400" b="0" i="0" dirty="0">
                                <a:latin typeface="Cambria Math"/>
                              </a:rPr>
                              <m:t>kHz</m:t>
                            </m:r>
                            <m:r>
                              <m:rPr>
                                <m:nor/>
                              </m:rPr>
                              <a:rPr lang="en-US" sz="1400" dirty="0"/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1" name="Textfeld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3208885" y="3414587"/>
                  <a:ext cx="2754216" cy="30777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9106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967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139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el 1"/>
              <p:cNvSpPr txBox="1">
                <a:spLocks/>
              </p:cNvSpPr>
              <p:nvPr/>
            </p:nvSpPr>
            <p:spPr bwMode="auto">
              <a:xfrm>
                <a:off x="431540" y="584684"/>
                <a:ext cx="8604956" cy="6053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+mj-lt"/>
                    <a:ea typeface="+mj-ea"/>
                    <a:cs typeface="+mj-cs"/>
                  </a:defRPr>
                </a:lvl1pPr>
                <a:lvl2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2pPr>
                <a:lvl3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3pPr>
                <a:lvl4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4pPr>
                <a:lvl5pPr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600" b="1">
                    <a:solidFill>
                      <a:srgbClr val="005B82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lvl="2"/>
                <a:r>
                  <a:rPr lang="de-DE" sz="2400" kern="0" dirty="0" smtClean="0">
                    <a:solidFill>
                      <a:srgbClr val="006699"/>
                    </a:solidFill>
                  </a:rPr>
                  <a:t>RF </a:t>
                </a:r>
                <a14:m>
                  <m:oMath xmlns:m="http://schemas.openxmlformats.org/officeDocument/2006/math">
                    <m:r>
                      <a:rPr lang="de-DE" sz="240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𝐄</m:t>
                    </m:r>
                    <m:r>
                      <a:rPr lang="de-DE" sz="240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de-DE" sz="240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r>
                  <a:rPr lang="de-DE" sz="2400" dirty="0">
                    <a:solidFill>
                      <a:srgbClr val="006699"/>
                    </a:solidFill>
                  </a:rPr>
                  <a:t> </a:t>
                </a:r>
                <a:r>
                  <a:rPr lang="de-DE" sz="2400" kern="0" dirty="0" smtClean="0">
                    <a:solidFill>
                      <a:srgbClr val="006699"/>
                    </a:solidFill>
                  </a:rPr>
                  <a:t>Wien Filter: </a:t>
                </a:r>
                <a:r>
                  <a:rPr lang="de-DE" sz="2400" kern="0" dirty="0" err="1" smtClean="0">
                    <a:solidFill>
                      <a:srgbClr val="C00000"/>
                    </a:solidFill>
                  </a:rPr>
                  <a:t>Preliminary</a:t>
                </a:r>
                <a:r>
                  <a:rPr lang="de-DE" sz="2400" kern="0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sz="2400" kern="0" dirty="0" err="1" smtClean="0">
                    <a:solidFill>
                      <a:srgbClr val="C00000"/>
                    </a:solidFill>
                  </a:rPr>
                  <a:t>Results</a:t>
                </a:r>
                <a:endParaRPr lang="en-US" sz="2400" kern="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itel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540" y="584684"/>
                <a:ext cx="8604956" cy="605389"/>
              </a:xfrm>
              <a:prstGeom prst="rect">
                <a:avLst/>
              </a:prstGeom>
              <a:blipFill rotWithShape="1">
                <a:blip r:embed="rId2"/>
                <a:stretch>
                  <a:fillRect l="-1134" b="-121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863588" y="1360860"/>
                <a:ext cx="2146742" cy="1099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RF solenoid: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sub>
                      </m:sSub>
                      <m:r>
                        <a:rPr lang="en-US" i="1" smtClean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1+</m:t>
                          </m:r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𝐺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de-DE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∥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𝑑𝑙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  <m:r>
                                <a:rPr lang="de-DE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1360860"/>
                <a:ext cx="2146742" cy="1099404"/>
              </a:xfrm>
              <a:prstGeom prst="rect">
                <a:avLst/>
              </a:prstGeom>
              <a:blipFill rotWithShape="1">
                <a:blip r:embed="rId3"/>
                <a:stretch>
                  <a:fillRect l="-2557" t="-2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578989" y="1360860"/>
                <a:ext cx="2187587" cy="1099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663300"/>
                    </a:solidFill>
                  </a:rPr>
                  <a:t>RF Wien filter: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6633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6633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sub>
                      </m:sSub>
                      <m:r>
                        <a:rPr lang="en-US" i="1" smtClean="0">
                          <a:solidFill>
                            <a:srgbClr val="6633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6633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663300"/>
                              </a:solidFill>
                              <a:latin typeface="Cambria Math"/>
                              <a:ea typeface="Cambria Math"/>
                            </a:rPr>
                            <m:t>1+</m:t>
                          </m:r>
                          <m:r>
                            <a:rPr lang="de-DE" b="0" i="1" smtClean="0">
                              <a:solidFill>
                                <a:srgbClr val="663300"/>
                              </a:solidFill>
                              <a:latin typeface="Cambria Math"/>
                              <a:ea typeface="Cambria Math"/>
                            </a:rPr>
                            <m:t>𝐺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663300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de-DE" b="0" i="1" smtClean="0">
                              <a:solidFill>
                                <a:srgbClr val="663300"/>
                              </a:solidFill>
                              <a:latin typeface="Cambria Math"/>
                              <a:ea typeface="Cambria Math"/>
                            </a:rPr>
                            <m:t>𝜋𝛾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rgbClr val="6633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6633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solidFill>
                                            <a:srgbClr val="6633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6633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6633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  <a:ea typeface="Cambria Math"/>
                                </a:rPr>
                                <m:t>𝑑𝑙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  <m:r>
                                <a:rPr lang="de-DE" b="0" i="1" smtClean="0">
                                  <a:solidFill>
                                    <a:srgbClr val="663300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solidFill>
                    <a:srgbClr val="663300"/>
                  </a:solidFill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8989" y="1360860"/>
                <a:ext cx="2187587" cy="1099404"/>
              </a:xfrm>
              <a:prstGeom prst="rect">
                <a:avLst/>
              </a:prstGeom>
              <a:blipFill rotWithShape="1">
                <a:blip r:embed="rId4"/>
                <a:stretch>
                  <a:fillRect l="-2228" t="-2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6129504" y="1360860"/>
                <a:ext cx="2500172" cy="10994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RF dipole: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</m:sub>
                      </m:sSub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≈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1+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𝐺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4</m:t>
                          </m:r>
                          <m:r>
                            <a:rPr lang="de-DE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𝐵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𝑑𝑙</m:t>
                              </m:r>
                            </m:num>
                            <m:den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  <m:r>
                                <a:rPr lang="de-DE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𝜌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504" y="1360860"/>
                <a:ext cx="2500172" cy="1099404"/>
              </a:xfrm>
              <a:prstGeom prst="rect">
                <a:avLst/>
              </a:prstGeom>
              <a:blipFill rotWithShape="1">
                <a:blip r:embed="rId5"/>
                <a:stretch>
                  <a:fillRect l="-1946" t="-2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uppieren 14"/>
          <p:cNvGrpSpPr>
            <a:grpSpLocks noChangeAspect="1"/>
          </p:cNvGrpSpPr>
          <p:nvPr/>
        </p:nvGrpSpPr>
        <p:grpSpPr>
          <a:xfrm>
            <a:off x="791580" y="2778205"/>
            <a:ext cx="4432781" cy="3024000"/>
            <a:chOff x="520540" y="2254214"/>
            <a:chExt cx="6191999" cy="4198983"/>
          </a:xfrm>
        </p:grpSpPr>
        <p:pic>
          <p:nvPicPr>
            <p:cNvPr id="1397762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9" t="8401" r="5700" b="7259"/>
            <a:stretch/>
          </p:blipFill>
          <p:spPr bwMode="auto">
            <a:xfrm>
              <a:off x="1079612" y="2780928"/>
              <a:ext cx="5508346" cy="321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feld 11"/>
                <p:cNvSpPr txBox="1"/>
                <p:nvPr/>
              </p:nvSpPr>
              <p:spPr>
                <a:xfrm>
                  <a:off x="2699791" y="2304206"/>
                  <a:ext cx="1866537" cy="37561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smtClean="0">
                                <a:latin typeface="Cambria Math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en-US" sz="160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smtClean="0">
                                    <a:latin typeface="Cambria Math"/>
                                  </a:rPr>
                                  <m:t>2−</m:t>
                                </m:r>
                                <m:sSub>
                                  <m:sSubPr>
                                    <m:ctrlPr>
                                      <a:rPr lang="de-DE" sz="16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600" b="0" i="1" smtClean="0">
                                        <a:latin typeface="Cambria Math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de-DE" sz="1600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de-DE" sz="1600" b="0" i="1" smtClean="0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</a:rPr>
                              <m:t>𝑅𝐹</m:t>
                            </m:r>
                          </m:sub>
                        </m:sSub>
                        <m:r>
                          <a:rPr lang="de-DE" sz="1600" b="0" i="1" smtClean="0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de-DE" sz="160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sz="1600" b="0" i="1">
                                <a:latin typeface="Cambria Math"/>
                              </a:rPr>
                              <m:t>kHz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2" name="Textfeld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9791" y="2304206"/>
                  <a:ext cx="1866537" cy="375616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26484" b="-477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hteck 10"/>
                <p:cNvSpPr/>
                <p:nvPr/>
              </p:nvSpPr>
              <p:spPr>
                <a:xfrm>
                  <a:off x="3592124" y="5917278"/>
                  <a:ext cx="518027" cy="3912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Rechteck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2124" y="5917278"/>
                  <a:ext cx="518027" cy="39126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3333" r="-13333" b="-425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hteck 12"/>
                <p:cNvSpPr/>
                <p:nvPr/>
              </p:nvSpPr>
              <p:spPr>
                <a:xfrm rot="16200000">
                  <a:off x="197505" y="4087759"/>
                  <a:ext cx="1068435" cy="42236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/>
                                  </a:rPr>
                                  <m:t>𝑦</m:t>
                                </m:r>
                              </m:sub>
                            </m:sSub>
                          </m:sub>
                        </m:sSub>
                        <m:r>
                          <a:rPr lang="de-DE" b="0" i="1" smtClean="0"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/>
                              </a:rPr>
                              <m:t>Hz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Rechteck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97505" y="4087759"/>
                  <a:ext cx="1068435" cy="42236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t="-13492" r="-44898" b="-23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hteck 13"/>
            <p:cNvSpPr/>
            <p:nvPr/>
          </p:nvSpPr>
          <p:spPr bwMode="auto">
            <a:xfrm>
              <a:off x="520540" y="2254214"/>
              <a:ext cx="6191999" cy="4198983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5616116" y="3176972"/>
            <a:ext cx="3240000" cy="2631015"/>
            <a:chOff x="5616116" y="3246257"/>
            <a:chExt cx="3240000" cy="2631015"/>
          </a:xfrm>
        </p:grpSpPr>
        <p:pic>
          <p:nvPicPr>
            <p:cNvPr id="1397763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5" t="11724" r="12218" b="1234"/>
            <a:stretch/>
          </p:blipFill>
          <p:spPr bwMode="auto">
            <a:xfrm>
              <a:off x="5616116" y="3246257"/>
              <a:ext cx="3240000" cy="2631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hteck 15"/>
            <p:cNvSpPr/>
            <p:nvPr/>
          </p:nvSpPr>
          <p:spPr>
            <a:xfrm>
              <a:off x="6084169" y="4257092"/>
              <a:ext cx="158417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000" dirty="0"/>
                <a:t>M.A. </a:t>
              </a:r>
              <a:r>
                <a:rPr lang="it-IT" sz="1000" dirty="0" err="1"/>
                <a:t>Leonova</a:t>
              </a:r>
              <a:r>
                <a:rPr lang="it-IT" sz="1000" dirty="0"/>
                <a:t> et </a:t>
              </a:r>
              <a:r>
                <a:rPr lang="it-IT" sz="1000" dirty="0" smtClean="0"/>
                <a:t>al</a:t>
              </a:r>
              <a:r>
                <a:rPr lang="it-IT" sz="1000" dirty="0"/>
                <a:t>., </a:t>
              </a:r>
              <a:r>
                <a:rPr lang="it-IT" sz="1000" dirty="0" err="1" smtClean="0"/>
                <a:t>contribution</a:t>
              </a:r>
              <a:r>
                <a:rPr lang="it-IT" sz="1000" dirty="0" smtClean="0"/>
                <a:t> </a:t>
              </a:r>
              <a:r>
                <a:rPr lang="it-IT" sz="1000" dirty="0"/>
                <a:t>to </a:t>
              </a:r>
              <a:r>
                <a:rPr lang="it-IT" sz="1000" dirty="0" smtClean="0"/>
                <a:t>Spin </a:t>
              </a:r>
              <a:r>
                <a:rPr lang="en-US" sz="1000" dirty="0" smtClean="0"/>
                <a:t>2008</a:t>
              </a:r>
              <a:endParaRPr lang="en-US" sz="1000" dirty="0"/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1008051" y="2456892"/>
            <a:ext cx="4104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From</a:t>
            </a:r>
            <a:r>
              <a:rPr lang="de-DE" sz="1400" dirty="0" smtClean="0"/>
              <a:t> </a:t>
            </a:r>
            <a:r>
              <a:rPr lang="de-DE" sz="1400" dirty="0" err="1" smtClean="0"/>
              <a:t>driven</a:t>
            </a:r>
            <a:r>
              <a:rPr lang="de-DE" sz="1400" dirty="0" smtClean="0"/>
              <a:t> </a:t>
            </a:r>
            <a:r>
              <a:rPr lang="de-DE" sz="1400" dirty="0" err="1" smtClean="0"/>
              <a:t>vertical</a:t>
            </a:r>
            <a:r>
              <a:rPr lang="de-DE" sz="1400" dirty="0" smtClean="0"/>
              <a:t> </a:t>
            </a:r>
            <a:r>
              <a:rPr lang="de-DE" sz="1400" dirty="0" err="1" smtClean="0"/>
              <a:t>oscillation</a:t>
            </a:r>
            <a:r>
              <a:rPr lang="de-DE" sz="1400" dirty="0" smtClean="0"/>
              <a:t> at </a:t>
            </a:r>
            <a:r>
              <a:rPr lang="de-DE" sz="1400" dirty="0" err="1" smtClean="0"/>
              <a:t>fixed</a:t>
            </a:r>
            <a:r>
              <a:rPr lang="de-DE" sz="1400" dirty="0" smtClean="0"/>
              <a:t> </a:t>
            </a:r>
            <a:r>
              <a:rPr lang="de-DE" sz="1400" dirty="0" err="1" smtClean="0"/>
              <a:t>frequency</a:t>
            </a:r>
            <a:r>
              <a:rPr lang="de-DE" sz="1400" dirty="0" smtClean="0"/>
              <a:t> </a:t>
            </a:r>
            <a:endParaRPr lang="en-US" sz="1400" dirty="0"/>
          </a:p>
        </p:txBody>
      </p:sp>
      <p:sp>
        <p:nvSpPr>
          <p:cNvPr id="21" name="Textfeld 20"/>
          <p:cNvSpPr txBox="1"/>
          <p:nvPr/>
        </p:nvSpPr>
        <p:spPr>
          <a:xfrm>
            <a:off x="6264188" y="2833191"/>
            <a:ext cx="2292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From</a:t>
            </a:r>
            <a:r>
              <a:rPr lang="de-DE" sz="1400" dirty="0" smtClean="0"/>
              <a:t> </a:t>
            </a:r>
            <a:r>
              <a:rPr lang="de-DE" sz="1400" dirty="0" err="1" smtClean="0"/>
              <a:t>froissart-Stora</a:t>
            </a:r>
            <a:r>
              <a:rPr lang="de-DE" sz="1400" dirty="0" smtClean="0"/>
              <a:t> </a:t>
            </a:r>
            <a:r>
              <a:rPr lang="de-DE" sz="1400" dirty="0" err="1" smtClean="0"/>
              <a:t>scans</a:t>
            </a:r>
            <a:endParaRPr lang="en-US" sz="1400" dirty="0"/>
          </a:p>
        </p:txBody>
      </p:sp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1439652" y="5879994"/>
            <a:ext cx="6660740" cy="501334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2400" dirty="0">
                <a:solidFill>
                  <a:schemeClr val="bg1"/>
                </a:solidFill>
              </a:rPr>
              <a:t>RF 𝐄×𝐁 </a:t>
            </a:r>
            <a:r>
              <a:rPr lang="de-DE" sz="2400" dirty="0" smtClean="0">
                <a:solidFill>
                  <a:schemeClr val="bg1"/>
                </a:solidFill>
              </a:rPr>
              <a:t>Wien </a:t>
            </a:r>
            <a:r>
              <a:rPr lang="de-DE" sz="2400" dirty="0" err="1" smtClean="0">
                <a:solidFill>
                  <a:schemeClr val="bg1"/>
                </a:solidFill>
              </a:rPr>
              <a:t>filter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performs</a:t>
            </a:r>
            <a:r>
              <a:rPr lang="de-DE" sz="2400" dirty="0" smtClean="0">
                <a:solidFill>
                  <a:schemeClr val="bg1"/>
                </a:solidFill>
              </a:rPr>
              <a:t> like an RF </a:t>
            </a:r>
            <a:r>
              <a:rPr lang="de-DE" sz="2400" dirty="0" err="1" smtClean="0">
                <a:solidFill>
                  <a:schemeClr val="bg1"/>
                </a:solidFill>
              </a:rPr>
              <a:t>solenoid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04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296652"/>
                <a:ext cx="7772400" cy="691662"/>
              </a:xfrm>
            </p:spPr>
            <p:txBody>
              <a:bodyPr/>
              <a:lstStyle/>
              <a:p>
                <a:r>
                  <a:rPr lang="de-DE" sz="2800" dirty="0" smtClean="0"/>
                  <a:t>RF </a:t>
                </a:r>
                <a14:m>
                  <m:oMath xmlns:m="http://schemas.openxmlformats.org/officeDocument/2006/math">
                    <m:r>
                      <a:rPr lang="de-DE" sz="280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𝐄</m:t>
                    </m:r>
                    <m:r>
                      <a:rPr lang="de-DE" sz="280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de-DE" sz="280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r>
                  <a:rPr lang="de-DE" sz="2800" dirty="0">
                    <a:solidFill>
                      <a:srgbClr val="006699"/>
                    </a:solidFill>
                  </a:rPr>
                  <a:t> </a:t>
                </a:r>
                <a:r>
                  <a:rPr lang="de-DE" sz="2800" dirty="0" smtClean="0"/>
                  <a:t>Wien </a:t>
                </a:r>
                <a:r>
                  <a:rPr lang="de-DE" sz="2800" dirty="0" err="1" smtClean="0"/>
                  <a:t>filter</a:t>
                </a:r>
                <a:r>
                  <a:rPr lang="de-DE" sz="2800" dirty="0" smtClean="0"/>
                  <a:t>: </a:t>
                </a:r>
                <a:r>
                  <a:rPr lang="de-DE" sz="2800" dirty="0" smtClean="0">
                    <a:solidFill>
                      <a:srgbClr val="C00000"/>
                    </a:solidFill>
                  </a:rPr>
                  <a:t>Strip </a:t>
                </a:r>
                <a:r>
                  <a:rPr lang="de-DE" sz="2800" dirty="0" err="1" smtClean="0">
                    <a:solidFill>
                      <a:srgbClr val="C00000"/>
                    </a:solidFill>
                  </a:rPr>
                  <a:t>line</a:t>
                </a:r>
                <a:r>
                  <a:rPr lang="de-DE" sz="2800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dirty="0" smtClean="0">
                    <a:solidFill>
                      <a:srgbClr val="C00000"/>
                    </a:solidFill>
                  </a:rPr>
                  <a:t>design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296652"/>
                <a:ext cx="7772400" cy="691662"/>
              </a:xfrm>
              <a:blipFill rotWithShape="1">
                <a:blip r:embed="rId2"/>
                <a:stretch>
                  <a:fillRect l="-1647" b="-12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39552" y="944724"/>
                <a:ext cx="3405932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Strip </a:t>
                </a:r>
                <a:r>
                  <a:rPr lang="de-DE" dirty="0" err="1" smtClean="0"/>
                  <a:t>line</a:t>
                </a:r>
                <a:r>
                  <a:rPr lang="de-DE" dirty="0" smtClean="0"/>
                  <a:t> design </a:t>
                </a:r>
                <a:r>
                  <a:rPr lang="de-DE" dirty="0" err="1" smtClean="0"/>
                  <a:t>provides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/>
                          </a:rPr>
                          <m:t>𝐸</m:t>
                        </m:r>
                      </m:e>
                    </m:acc>
                    <m:r>
                      <a:rPr lang="de-DE" i="1" smtClean="0"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de-DE" i="1" smtClean="0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</m:ac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944724"/>
                <a:ext cx="3405932" cy="402931"/>
              </a:xfrm>
              <a:prstGeom prst="rect">
                <a:avLst/>
              </a:prstGeom>
              <a:blipFill rotWithShape="1">
                <a:blip r:embed="rId3"/>
                <a:stretch>
                  <a:fillRect l="-1613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647564" y="5879994"/>
            <a:ext cx="7956884" cy="501334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Strip-</a:t>
            </a:r>
            <a:r>
              <a:rPr lang="de-DE" sz="2400" dirty="0" err="1" smtClean="0">
                <a:solidFill>
                  <a:schemeClr val="bg1"/>
                </a:solidFill>
              </a:rPr>
              <a:t>line</a:t>
            </a:r>
            <a:r>
              <a:rPr lang="de-DE" sz="2400" dirty="0" smtClean="0">
                <a:solidFill>
                  <a:schemeClr val="bg1"/>
                </a:solidFill>
              </a:rPr>
              <a:t> RF </a:t>
            </a:r>
            <a:r>
              <a:rPr lang="de-DE" sz="2400" dirty="0">
                <a:solidFill>
                  <a:schemeClr val="bg1"/>
                </a:solidFill>
              </a:rPr>
              <a:t>𝐄×𝐁 </a:t>
            </a:r>
            <a:r>
              <a:rPr lang="de-DE" sz="2400" dirty="0" smtClean="0">
                <a:solidFill>
                  <a:schemeClr val="bg1"/>
                </a:solidFill>
              </a:rPr>
              <a:t>Wien </a:t>
            </a:r>
            <a:r>
              <a:rPr lang="de-DE" sz="2400" dirty="0" err="1" smtClean="0">
                <a:solidFill>
                  <a:schemeClr val="bg1"/>
                </a:solidFill>
              </a:rPr>
              <a:t>filter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available</a:t>
            </a:r>
            <a:r>
              <a:rPr lang="de-DE" sz="2400" dirty="0" smtClean="0">
                <a:solidFill>
                  <a:schemeClr val="bg1"/>
                </a:solidFill>
              </a:rPr>
              <a:t> 2</a:t>
            </a:r>
            <a:r>
              <a:rPr lang="de-DE" sz="2400" baseline="30000" dirty="0" smtClean="0">
                <a:solidFill>
                  <a:schemeClr val="bg1"/>
                </a:solidFill>
              </a:rPr>
              <a:t>nd</a:t>
            </a:r>
            <a:r>
              <a:rPr lang="de-DE" sz="2400" dirty="0" smtClean="0">
                <a:solidFill>
                  <a:schemeClr val="bg1"/>
                </a:solidFill>
              </a:rPr>
              <a:t> half </a:t>
            </a:r>
            <a:r>
              <a:rPr lang="de-DE" sz="2400" dirty="0" err="1" smtClean="0">
                <a:solidFill>
                  <a:schemeClr val="bg1"/>
                </a:solidFill>
              </a:rPr>
              <a:t>of</a:t>
            </a:r>
            <a:r>
              <a:rPr lang="de-DE" sz="2400" dirty="0" smtClean="0">
                <a:solidFill>
                  <a:schemeClr val="bg1"/>
                </a:solidFill>
              </a:rPr>
              <a:t> 2015.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0" name="Picture 3" descr="C:\Users\Slim\Desktop\forces_all_png_1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4534" r="5389"/>
          <a:stretch/>
        </p:blipFill>
        <p:spPr bwMode="auto">
          <a:xfrm>
            <a:off x="518235" y="3140968"/>
            <a:ext cx="4125773" cy="25815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77290" name="Textfeld 1377289"/>
              <p:cNvSpPr txBox="1"/>
              <p:nvPr/>
            </p:nvSpPr>
            <p:spPr>
              <a:xfrm>
                <a:off x="518235" y="2024844"/>
                <a:ext cx="2185598" cy="575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𝐿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𝑑𝑧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=0.02371 </m:t>
                          </m:r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/>
                            </a:rPr>
                            <m:t>Tmm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77290" name="Textfeld 13772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35" y="2024844"/>
                <a:ext cx="2185598" cy="5754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feld 44"/>
              <p:cNvSpPr txBox="1"/>
              <p:nvPr/>
            </p:nvSpPr>
            <p:spPr>
              <a:xfrm>
                <a:off x="518235" y="2565489"/>
                <a:ext cx="2753638" cy="575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𝐿</m:t>
                          </m:r>
                        </m:den>
                      </m:f>
                      <m:nary>
                        <m:nary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14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𝐿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𝐿</m:t>
                          </m:r>
                        </m:sup>
                        <m:e>
                          <m:sSub>
                            <m:sSubPr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𝑑𝑧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=1.8∙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−4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</a:rPr>
                            <m:t> </m:t>
                          </m:r>
                          <m:f>
                            <m:f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/>
                                </a:rPr>
                                <m:t>eV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/>
                                </a:rPr>
                                <m:t>m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5" name="Textfeld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235" y="2565489"/>
                <a:ext cx="2753638" cy="57547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808" y="4581128"/>
            <a:ext cx="3538644" cy="11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77292" name="Textfeld 1377291"/>
              <p:cNvSpPr txBox="1"/>
              <p:nvPr/>
            </p:nvSpPr>
            <p:spPr>
              <a:xfrm>
                <a:off x="5018927" y="4267291"/>
                <a:ext cx="36841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/>
                  <a:t>Device will </a:t>
                </a:r>
                <a:r>
                  <a:rPr lang="de-DE" sz="1400" dirty="0" err="1" smtClean="0"/>
                  <a:t>be</a:t>
                </a:r>
                <a:r>
                  <a:rPr lang="de-DE" sz="1400" dirty="0" smtClean="0"/>
                  <a:t> </a:t>
                </a:r>
                <a:r>
                  <a:rPr lang="de-DE" sz="1400" dirty="0" err="1" smtClean="0"/>
                  <a:t>installed</a:t>
                </a:r>
                <a:r>
                  <a:rPr lang="de-DE" sz="1400" dirty="0" smtClean="0"/>
                  <a:t> in </a:t>
                </a:r>
                <a:r>
                  <a:rPr lang="en-US" sz="1400" dirty="0" smtClean="0"/>
                  <a:t>PAX </a:t>
                </a:r>
                <a:r>
                  <a:rPr lang="de-DE" sz="1400" dirty="0" err="1" smtClean="0"/>
                  <a:t>low</a:t>
                </a:r>
                <a:r>
                  <a:rPr lang="de-DE" sz="1400" dirty="0" smtClean="0"/>
                  <a:t>-</a:t>
                </a:r>
                <a14:m>
                  <m:oMath xmlns:m="http://schemas.openxmlformats.org/officeDocument/2006/math">
                    <m:r>
                      <a:rPr lang="de-DE" sz="1400" i="1" smtClean="0">
                        <a:latin typeface="Cambria Math"/>
                        <a:ea typeface="Cambria Math"/>
                      </a:rPr>
                      <m:t>𝛽</m:t>
                    </m:r>
                  </m:oMath>
                </a14:m>
                <a:r>
                  <a:rPr lang="en-US" sz="1400" dirty="0" smtClean="0"/>
                  <a:t> section</a:t>
                </a:r>
                <a:endParaRPr lang="en-US" sz="1400" dirty="0"/>
              </a:p>
            </p:txBody>
          </p:sp>
        </mc:Choice>
        <mc:Fallback xmlns="">
          <p:sp>
            <p:nvSpPr>
              <p:cNvPr id="1377292" name="Textfeld 13772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927" y="4267291"/>
                <a:ext cx="3684150" cy="307777"/>
              </a:xfrm>
              <a:prstGeom prst="rect">
                <a:avLst/>
              </a:prstGeom>
              <a:blipFill rotWithShape="1">
                <a:blip r:embed="rId8"/>
                <a:stretch>
                  <a:fillRect l="-331" t="-1961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77282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t="2430" r="9002" b="1124"/>
          <a:stretch/>
        </p:blipFill>
        <p:spPr bwMode="auto">
          <a:xfrm>
            <a:off x="4748158" y="1276220"/>
            <a:ext cx="3106168" cy="269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mit Pfeil 9"/>
          <p:cNvCxnSpPr>
            <a:stCxn id="12" idx="2"/>
            <a:endCxn id="14" idx="0"/>
          </p:cNvCxnSpPr>
          <p:nvPr/>
        </p:nvCxnSpPr>
        <p:spPr bwMode="auto">
          <a:xfrm>
            <a:off x="4427477" y="1691267"/>
            <a:ext cx="550101" cy="43172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feld 11"/>
          <p:cNvSpPr txBox="1"/>
          <p:nvPr/>
        </p:nvSpPr>
        <p:spPr>
          <a:xfrm>
            <a:off x="3815916" y="1229602"/>
            <a:ext cx="1223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BPM</a:t>
            </a:r>
          </a:p>
          <a:p>
            <a:pPr algn="ctr"/>
            <a:r>
              <a:rPr lang="de-DE" sz="1200" dirty="0" smtClean="0"/>
              <a:t>(Rogowski </a:t>
            </a:r>
            <a:r>
              <a:rPr lang="de-DE" sz="1200" dirty="0" err="1" smtClean="0"/>
              <a:t>coil</a:t>
            </a:r>
            <a:r>
              <a:rPr lang="de-DE" sz="1200" dirty="0" smtClean="0"/>
              <a:t>)</a:t>
            </a:r>
            <a:endParaRPr lang="en-US" sz="1200" dirty="0"/>
          </a:p>
        </p:txBody>
      </p:sp>
      <p:sp>
        <p:nvSpPr>
          <p:cNvPr id="14" name="Rechteck 13"/>
          <p:cNvSpPr/>
          <p:nvPr/>
        </p:nvSpPr>
        <p:spPr bwMode="auto">
          <a:xfrm>
            <a:off x="4944627" y="2122990"/>
            <a:ext cx="65901" cy="659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8" name="Gerade Verbindung mit Pfeil 17"/>
          <p:cNvCxnSpPr>
            <a:stCxn id="19" idx="1"/>
            <a:endCxn id="20" idx="0"/>
          </p:cNvCxnSpPr>
          <p:nvPr/>
        </p:nvCxnSpPr>
        <p:spPr bwMode="auto">
          <a:xfrm flipH="1" flipV="1">
            <a:off x="6897937" y="1813899"/>
            <a:ext cx="1009208" cy="61982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feld 18"/>
          <p:cNvSpPr txBox="1"/>
          <p:nvPr/>
        </p:nvSpPr>
        <p:spPr>
          <a:xfrm>
            <a:off x="7907145" y="2295227"/>
            <a:ext cx="9564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Ferrit </a:t>
            </a:r>
            <a:r>
              <a:rPr lang="de-DE" sz="1200" dirty="0" err="1" smtClean="0"/>
              <a:t>cage</a:t>
            </a:r>
            <a:endParaRPr lang="de-DE" sz="1200" dirty="0" smtClean="0"/>
          </a:p>
        </p:txBody>
      </p:sp>
      <p:sp>
        <p:nvSpPr>
          <p:cNvPr id="20" name="Rechteck 19"/>
          <p:cNvSpPr/>
          <p:nvPr/>
        </p:nvSpPr>
        <p:spPr bwMode="auto">
          <a:xfrm>
            <a:off x="6864986" y="1813899"/>
            <a:ext cx="65901" cy="659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3" name="Gerade Verbindung mit Pfeil 22"/>
          <p:cNvCxnSpPr>
            <a:stCxn id="24" idx="0"/>
            <a:endCxn id="25" idx="0"/>
          </p:cNvCxnSpPr>
          <p:nvPr/>
        </p:nvCxnSpPr>
        <p:spPr bwMode="auto">
          <a:xfrm flipV="1">
            <a:off x="4593242" y="2361029"/>
            <a:ext cx="792675" cy="34819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feld 23"/>
          <p:cNvSpPr txBox="1"/>
          <p:nvPr/>
        </p:nvSpPr>
        <p:spPr>
          <a:xfrm>
            <a:off x="4147446" y="2709221"/>
            <a:ext cx="891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/>
              <a:t>Copper</a:t>
            </a:r>
            <a:endParaRPr lang="de-DE" sz="1200" dirty="0"/>
          </a:p>
          <a:p>
            <a:pPr algn="ctr"/>
            <a:r>
              <a:rPr lang="de-DE" sz="1200" dirty="0" err="1" smtClean="0"/>
              <a:t>electrodes</a:t>
            </a:r>
            <a:endParaRPr lang="de-DE" sz="1200" dirty="0" smtClean="0"/>
          </a:p>
        </p:txBody>
      </p:sp>
      <p:sp>
        <p:nvSpPr>
          <p:cNvPr id="25" name="Rechteck 24"/>
          <p:cNvSpPr/>
          <p:nvPr/>
        </p:nvSpPr>
        <p:spPr bwMode="auto">
          <a:xfrm>
            <a:off x="5352966" y="2361030"/>
            <a:ext cx="65901" cy="659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9" name="Gerade Verbindung mit Pfeil 28"/>
          <p:cNvCxnSpPr>
            <a:stCxn id="30" idx="0"/>
            <a:endCxn id="31" idx="0"/>
          </p:cNvCxnSpPr>
          <p:nvPr/>
        </p:nvCxnSpPr>
        <p:spPr bwMode="auto">
          <a:xfrm flipH="1" flipV="1">
            <a:off x="7200360" y="2433718"/>
            <a:ext cx="1065798" cy="31759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feld 29"/>
          <p:cNvSpPr txBox="1"/>
          <p:nvPr/>
        </p:nvSpPr>
        <p:spPr>
          <a:xfrm>
            <a:off x="7459815" y="2751310"/>
            <a:ext cx="1612685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 smtClean="0"/>
              <a:t>Mechanical</a:t>
            </a:r>
            <a:r>
              <a:rPr lang="de-DE" sz="1200" dirty="0" smtClean="0"/>
              <a:t> </a:t>
            </a:r>
            <a:r>
              <a:rPr lang="de-DE" sz="1200" dirty="0" err="1" smtClean="0"/>
              <a:t>support</a:t>
            </a:r>
            <a:r>
              <a:rPr lang="de-DE" sz="1200" dirty="0" smtClean="0"/>
              <a:t> </a:t>
            </a:r>
          </a:p>
          <a:p>
            <a:pPr algn="ctr"/>
            <a:r>
              <a:rPr lang="de-DE" sz="1200" dirty="0" err="1" smtClean="0"/>
              <a:t>from</a:t>
            </a:r>
            <a:r>
              <a:rPr lang="de-DE" sz="1200" dirty="0" smtClean="0"/>
              <a:t> </a:t>
            </a:r>
            <a:r>
              <a:rPr lang="de-DE" sz="1200" dirty="0" err="1" smtClean="0"/>
              <a:t>exit</a:t>
            </a:r>
            <a:r>
              <a:rPr lang="de-DE" sz="1200" dirty="0" smtClean="0"/>
              <a:t> </a:t>
            </a:r>
            <a:r>
              <a:rPr lang="de-DE" sz="1200" dirty="0" err="1" smtClean="0"/>
              <a:t>flange</a:t>
            </a:r>
            <a:endParaRPr lang="de-DE" sz="1200" dirty="0" smtClean="0"/>
          </a:p>
        </p:txBody>
      </p:sp>
      <p:sp>
        <p:nvSpPr>
          <p:cNvPr id="31" name="Rechteck 30"/>
          <p:cNvSpPr/>
          <p:nvPr/>
        </p:nvSpPr>
        <p:spPr bwMode="auto">
          <a:xfrm>
            <a:off x="7167409" y="2433718"/>
            <a:ext cx="65901" cy="659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7819854" y="1008859"/>
            <a:ext cx="1008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RF </a:t>
            </a:r>
          </a:p>
          <a:p>
            <a:pPr algn="ctr"/>
            <a:r>
              <a:rPr lang="de-DE" sz="1200" dirty="0" err="1" smtClean="0"/>
              <a:t>feedthrough</a:t>
            </a:r>
            <a:endParaRPr lang="de-DE" sz="1200" dirty="0" smtClean="0"/>
          </a:p>
        </p:txBody>
      </p:sp>
      <p:sp>
        <p:nvSpPr>
          <p:cNvPr id="60" name="Rechteck 59"/>
          <p:cNvSpPr/>
          <p:nvPr/>
        </p:nvSpPr>
        <p:spPr bwMode="auto">
          <a:xfrm>
            <a:off x="7571861" y="1639039"/>
            <a:ext cx="65901" cy="659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61" name="Gerade Verbindung mit Pfeil 60"/>
          <p:cNvCxnSpPr>
            <a:stCxn id="59" idx="2"/>
            <a:endCxn id="60" idx="3"/>
          </p:cNvCxnSpPr>
          <p:nvPr/>
        </p:nvCxnSpPr>
        <p:spPr bwMode="auto">
          <a:xfrm flipH="1">
            <a:off x="7637762" y="1470524"/>
            <a:ext cx="686148" cy="20146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Gerade Verbindung mit Pfeil 69"/>
          <p:cNvCxnSpPr>
            <a:stCxn id="71" idx="0"/>
            <a:endCxn id="72" idx="0"/>
          </p:cNvCxnSpPr>
          <p:nvPr/>
        </p:nvCxnSpPr>
        <p:spPr bwMode="auto">
          <a:xfrm flipH="1" flipV="1">
            <a:off x="7126965" y="2717597"/>
            <a:ext cx="474931" cy="53138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feld 70"/>
              <p:cNvSpPr txBox="1"/>
              <p:nvPr/>
            </p:nvSpPr>
            <p:spPr>
              <a:xfrm>
                <a:off x="6923379" y="3248980"/>
                <a:ext cx="13570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1200" dirty="0" smtClean="0"/>
                  <a:t>Device </a:t>
                </a:r>
                <a:r>
                  <a:rPr lang="de-DE" sz="1200" dirty="0" err="1" smtClean="0"/>
                  <a:t>rotatable</a:t>
                </a:r>
                <a:r>
                  <a:rPr lang="de-DE" sz="1200" dirty="0" smtClean="0"/>
                  <a:t> </a:t>
                </a:r>
                <a:r>
                  <a:rPr lang="de-DE" sz="1200" dirty="0" err="1" smtClean="0"/>
                  <a:t>by</a:t>
                </a:r>
                <a:r>
                  <a:rPr lang="de-DE" sz="12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de-DE" sz="1200" b="0" i="1" smtClean="0">
                            <a:latin typeface="Cambria Math"/>
                          </a:rPr>
                          <m:t>90</m:t>
                        </m:r>
                      </m:e>
                      <m:sup>
                        <m:r>
                          <a:rPr lang="de-DE" sz="1200" b="0" i="1" smtClean="0">
                            <a:latin typeface="Cambria Math"/>
                          </a:rPr>
                          <m:t>0</m:t>
                        </m:r>
                      </m:sup>
                    </m:sSup>
                    <m:r>
                      <a:rPr lang="de-DE" sz="12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de-DE" sz="1200" dirty="0"/>
                  <a:t>i</a:t>
                </a:r>
                <a:r>
                  <a:rPr lang="de-DE" sz="1200" dirty="0" smtClean="0"/>
                  <a:t>n situ</a:t>
                </a:r>
              </a:p>
            </p:txBody>
          </p:sp>
        </mc:Choice>
        <mc:Fallback xmlns="">
          <p:sp>
            <p:nvSpPr>
              <p:cNvPr id="71" name="Textfeld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379" y="3248980"/>
                <a:ext cx="1357033" cy="461665"/>
              </a:xfrm>
              <a:prstGeom prst="rect">
                <a:avLst/>
              </a:prstGeom>
              <a:blipFill rotWithShape="1">
                <a:blip r:embed="rId10"/>
                <a:stretch>
                  <a:fillRect t="-1316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hteck 71"/>
          <p:cNvSpPr/>
          <p:nvPr/>
        </p:nvSpPr>
        <p:spPr bwMode="auto">
          <a:xfrm>
            <a:off x="7094014" y="2717597"/>
            <a:ext cx="65901" cy="659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82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45050"/>
            <a:ext cx="7772400" cy="871682"/>
          </a:xfrm>
        </p:spPr>
        <p:txBody>
          <a:bodyPr/>
          <a:lstStyle/>
          <a:p>
            <a:pPr lvl="1" indent="-457200"/>
            <a:r>
              <a:rPr lang="en-US" dirty="0">
                <a:solidFill>
                  <a:srgbClr val="006699"/>
                </a:solidFill>
              </a:rPr>
              <a:t>Systematic study: </a:t>
            </a:r>
            <a:r>
              <a:rPr lang="en-US" dirty="0" smtClean="0">
                <a:solidFill>
                  <a:srgbClr val="C00000"/>
                </a:solidFill>
              </a:rPr>
              <a:t>Machine imperfections</a:t>
            </a:r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using </a:t>
            </a:r>
            <a:r>
              <a:rPr lang="en-US" dirty="0">
                <a:solidFill>
                  <a:srgbClr val="C00000"/>
                </a:solidFill>
              </a:rPr>
              <a:t>two straight section solenoids </a:t>
            </a:r>
            <a:endParaRPr lang="de-DE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95536" y="2441228"/>
                <a:ext cx="8676964" cy="885153"/>
              </a:xfrm>
            </p:spPr>
            <p:txBody>
              <a:bodyPr/>
              <a:lstStyle/>
              <a:p>
                <a:pPr marL="0">
                  <a:spcBef>
                    <a:spcPts val="0"/>
                  </a:spcBef>
                </a:pPr>
                <a:r>
                  <a:rPr lang="de-DE" sz="2000" b="1" dirty="0" smtClean="0">
                    <a:solidFill>
                      <a:srgbClr val="006699"/>
                    </a:solidFill>
                  </a:rPr>
                  <a:t>Idea: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The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precise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determination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of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the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spin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tune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sz="2000" i="1" smtClean="0">
                            <a:solidFill>
                              <a:srgbClr val="006699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sz="2000" i="1">
                                <a:solidFill>
                                  <a:srgbClr val="006699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l-GR" sz="2000" i="1">
                                    <a:solidFill>
                                      <a:srgbClr val="006699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2000" i="1">
                                    <a:solidFill>
                                      <a:srgbClr val="006699"/>
                                    </a:solidFill>
                                    <a:latin typeface="Cambria Math"/>
                                    <a:ea typeface="Cambria Math"/>
                                  </a:rPr>
                                  <m:t>Δ</m:t>
                                </m:r>
                                <m:r>
                                  <a:rPr lang="el-GR" sz="2000" i="1">
                                    <a:solidFill>
                                      <a:srgbClr val="006699"/>
                                    </a:solidFill>
                                    <a:latin typeface="Cambria Math"/>
                                    <a:ea typeface="Cambria Math"/>
                                  </a:rPr>
                                  <m:t>𝜐</m:t>
                                </m:r>
                              </m:e>
                              <m:sub>
                                <m:r>
                                  <a:rPr lang="de-DE" sz="2000" i="1">
                                    <a:solidFill>
                                      <a:srgbClr val="006699"/>
                                    </a:solidFill>
                                    <a:latin typeface="Cambria Math"/>
                                    <a:ea typeface="Cambria Math"/>
                                  </a:rPr>
                                  <m:t>𝑠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sz="2000" i="1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solidFill>
                                      <a:srgbClr val="006699"/>
                                    </a:solidFill>
                                    <a:latin typeface="Cambria Math"/>
                                    <a:ea typeface="Cambria Math"/>
                                  </a:rPr>
                                  <m:t>𝜐</m:t>
                                </m:r>
                              </m:e>
                              <m:sub>
                                <m:r>
                                  <a:rPr lang="de-DE" sz="2000" i="1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  <m:r>
                          <a:rPr lang="de-DE" sz="2000" i="1">
                            <a:solidFill>
                              <a:srgbClr val="006699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sSup>
                          <m:sSupPr>
                            <m:ctrlPr>
                              <a:rPr lang="de-DE" sz="2000" i="1">
                                <a:solidFill>
                                  <a:srgbClr val="006699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2000" i="1">
                                <a:solidFill>
                                  <a:srgbClr val="006699"/>
                                </a:solidFill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de-DE" sz="2000" i="1">
                                <a:solidFill>
                                  <a:srgbClr val="006699"/>
                                </a:solidFill>
                                <a:latin typeface="Cambria Math"/>
                                <a:ea typeface="Cambria Math"/>
                              </a:rPr>
                              <m:t>−10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de-DE" sz="2000" dirty="0">
                            <a:solidFill>
                              <a:srgbClr val="006699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000" dirty="0" smtClean="0">
                            <a:solidFill>
                              <a:srgbClr val="006699"/>
                            </a:solidFill>
                          </a:rPr>
                          <m:t>in</m:t>
                        </m:r>
                        <m:r>
                          <m:rPr>
                            <m:nor/>
                          </m:rPr>
                          <a:rPr lang="de-DE" sz="2000" dirty="0" smtClean="0">
                            <a:solidFill>
                              <a:srgbClr val="006699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000" dirty="0" smtClean="0">
                            <a:solidFill>
                              <a:srgbClr val="006699"/>
                            </a:solidFill>
                          </a:rPr>
                          <m:t>one</m:t>
                        </m:r>
                        <m:r>
                          <m:rPr>
                            <m:nor/>
                          </m:rPr>
                          <a:rPr lang="de-DE" sz="2000" dirty="0" smtClean="0">
                            <a:solidFill>
                              <a:srgbClr val="006699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de-DE" sz="2000" dirty="0" smtClean="0">
                            <a:solidFill>
                              <a:srgbClr val="006699"/>
                            </a:solidFill>
                          </a:rPr>
                          <m:t>cycle</m:t>
                        </m:r>
                      </m:e>
                    </m:d>
                  </m:oMath>
                </a14:m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can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be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exploited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to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map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out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the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imperfections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6699"/>
                    </a:solidFill>
                  </a:rPr>
                  <a:t>of</a:t>
                </a:r>
                <a:r>
                  <a:rPr lang="de-DE" sz="2000" dirty="0" smtClean="0">
                    <a:solidFill>
                      <a:srgbClr val="006699"/>
                    </a:solidFill>
                  </a:rPr>
                  <a:t> COSY.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5536" y="2441228"/>
                <a:ext cx="8676964" cy="885153"/>
              </a:xfrm>
              <a:blipFill rotWithShape="1">
                <a:blip r:embed="rId2"/>
                <a:stretch>
                  <a:fillRect l="-773" b="-11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683568" y="3674154"/>
                <a:ext cx="8136904" cy="2403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000" dirty="0" smtClean="0">
                    <a:solidFill>
                      <a:schemeClr val="tx1"/>
                    </a:solidFill>
                  </a:rPr>
                  <a:t>COSY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provides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two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solenoids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in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opposite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straight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sections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:</a:t>
                </a:r>
                <a:br>
                  <a:rPr lang="en-US" sz="2000" dirty="0" smtClean="0">
                    <a:solidFill>
                      <a:schemeClr val="tx1"/>
                    </a:solidFill>
                  </a:rPr>
                </a:br>
                <a:endParaRPr lang="en-US" sz="1000" dirty="0" smtClean="0">
                  <a:solidFill>
                    <a:schemeClr val="tx1"/>
                  </a:solidFill>
                </a:endParaRP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de-DE" sz="2000" dirty="0" err="1">
                    <a:solidFill>
                      <a:schemeClr val="tx1"/>
                    </a:solidFill>
                  </a:rPr>
                  <a:t>o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ne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of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the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compensation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solenoids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of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the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70 kV cooler: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de-DE" sz="20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0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𝑩</m:t>
                            </m:r>
                          </m:e>
                          <m:sub>
                            <m:r>
                              <a:rPr lang="de-DE" sz="20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𝒅𝒛</m:t>
                        </m:r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𝟏𝟓</m:t>
                        </m:r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de-DE" sz="2000" b="1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𝐓𝐦</m:t>
                        </m:r>
                      </m:e>
                    </m:nary>
                  </m:oMath>
                </a14:m>
                <a:r>
                  <a:rPr lang="de-DE" sz="2000" dirty="0" smtClean="0">
                    <a:solidFill>
                      <a:schemeClr val="tx1"/>
                    </a:solidFill>
                  </a:rPr>
                  <a:t>,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de-DE" sz="2000" dirty="0" smtClean="0">
                    <a:solidFill>
                      <a:schemeClr val="tx1"/>
                    </a:solidFill>
                  </a:rPr>
                  <a:t>The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main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solenoid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of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the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2 MV cooler: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de-DE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de-DE" sz="20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0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𝑩</m:t>
                            </m:r>
                          </m:e>
                          <m:sub>
                            <m:r>
                              <a:rPr lang="de-DE" sz="2000" b="1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𝒅𝒛</m:t>
                        </m:r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≈</m:t>
                        </m:r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𝟎</m:t>
                        </m:r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.</m:t>
                        </m:r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𝟓𝟒</m:t>
                        </m:r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de-DE" sz="2000" b="1" i="0">
                            <a:solidFill>
                              <a:schemeClr val="tx1"/>
                            </a:solidFill>
                            <a:latin typeface="Cambria Math"/>
                          </a:rPr>
                          <m:t>𝐓𝐦</m:t>
                        </m:r>
                      </m:e>
                    </m:nary>
                  </m:oMath>
                </a14:m>
                <a:r>
                  <a:rPr lang="de-DE" sz="2000" dirty="0" smtClean="0">
                    <a:solidFill>
                      <a:schemeClr val="tx1"/>
                    </a:solidFill>
                  </a:rPr>
                  <a:t>.</a:t>
                </a:r>
              </a:p>
              <a:p>
                <a:endParaRPr lang="de-DE" sz="1050" dirty="0" smtClean="0">
                  <a:solidFill>
                    <a:schemeClr val="tx1"/>
                  </a:solidFill>
                </a:endParaRPr>
              </a:p>
              <a:p>
                <a:r>
                  <a:rPr lang="de-DE" sz="2000" dirty="0" err="1" smtClean="0">
                    <a:solidFill>
                      <a:schemeClr val="tx1"/>
                    </a:solidFill>
                  </a:rPr>
                  <a:t>Both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are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available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dynamically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in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the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cycle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, </a:t>
                </a:r>
                <a:r>
                  <a:rPr lang="de-DE" sz="2000" i="1" dirty="0" smtClean="0">
                    <a:solidFill>
                      <a:schemeClr val="tx1"/>
                    </a:solidFill>
                  </a:rPr>
                  <a:t>i.e.,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their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strength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can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be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adjusted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 on </a:t>
                </a:r>
                <a:r>
                  <a:rPr lang="de-DE" sz="2000" dirty="0" err="1" smtClean="0">
                    <a:solidFill>
                      <a:schemeClr val="tx1"/>
                    </a:solidFill>
                  </a:rPr>
                  <a:t>flattop</a:t>
                </a:r>
                <a:r>
                  <a:rPr lang="de-DE" sz="2000" dirty="0" smtClean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3674154"/>
                <a:ext cx="8136904" cy="2403478"/>
              </a:xfrm>
              <a:prstGeom prst="rect">
                <a:avLst/>
              </a:prstGeom>
              <a:blipFill rotWithShape="1">
                <a:blip r:embed="rId3"/>
                <a:stretch>
                  <a:fillRect l="-749" t="-1015" b="-2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431539" y="1598760"/>
                <a:ext cx="853374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>
                  <a:spcBef>
                    <a:spcPts val="0"/>
                  </a:spcBef>
                </a:pPr>
                <a:r>
                  <a:rPr lang="de-DE" sz="2000" dirty="0" err="1" smtClean="0"/>
                  <a:t>Systematic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effects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from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machine</a:t>
                </a:r>
                <a:r>
                  <a:rPr lang="de-DE" sz="2000" dirty="0" smtClean="0"/>
                  <a:t> </a:t>
                </a:r>
                <a:r>
                  <a:rPr lang="de-DE" sz="2000" dirty="0" err="1"/>
                  <a:t>imperfections</a:t>
                </a:r>
                <a:r>
                  <a:rPr lang="de-DE" sz="2000" dirty="0"/>
                  <a:t> </a:t>
                </a:r>
                <a:r>
                  <a:rPr lang="de-DE" sz="2000" dirty="0" err="1"/>
                  <a:t>limit</a:t>
                </a:r>
                <a:r>
                  <a:rPr lang="de-DE" sz="2000" dirty="0"/>
                  <a:t> </a:t>
                </a:r>
                <a:r>
                  <a:rPr lang="de-DE" sz="2000" dirty="0" err="1"/>
                  <a:t>the</a:t>
                </a:r>
                <a:r>
                  <a:rPr lang="de-DE" sz="2000" dirty="0"/>
                  <a:t> </a:t>
                </a:r>
                <a:r>
                  <a:rPr lang="de-DE" sz="2000" dirty="0" err="1"/>
                  <a:t>achievable</a:t>
                </a:r>
                <a:r>
                  <a:rPr lang="de-DE" sz="2000" dirty="0"/>
                  <a:t> </a:t>
                </a:r>
                <a:r>
                  <a:rPr lang="de-DE" sz="2000" dirty="0" err="1" smtClean="0"/>
                  <a:t>precision</a:t>
                </a:r>
                <a:r>
                  <a:rPr lang="de-DE" sz="2000" dirty="0" smtClean="0"/>
                  <a:t> in a </a:t>
                </a:r>
                <a:r>
                  <a:rPr lang="de-DE" sz="2000" dirty="0" err="1"/>
                  <a:t>precuror</a:t>
                </a:r>
                <a:r>
                  <a:rPr lang="de-DE" sz="2000" dirty="0"/>
                  <a:t> </a:t>
                </a:r>
                <a:r>
                  <a:rPr lang="de-DE" sz="2000" dirty="0" err="1"/>
                  <a:t>experiment</a:t>
                </a:r>
                <a:r>
                  <a:rPr lang="de-DE" sz="2000" dirty="0"/>
                  <a:t> using an RF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i="1">
                        <a:latin typeface="Cambria Math"/>
                        <a:ea typeface="Cambria Math"/>
                      </a:rPr>
                      <m:t>E</m:t>
                    </m:r>
                    <m:r>
                      <a:rPr lang="de-DE" sz="2000">
                        <a:latin typeface="Cambria Math"/>
                        <a:ea typeface="Cambria Math"/>
                      </a:rPr>
                      <m:t>×</m:t>
                    </m:r>
                    <m:r>
                      <m:rPr>
                        <m:sty m:val="p"/>
                      </m:rPr>
                      <a:rPr lang="de-DE" sz="2000" i="1">
                        <a:latin typeface="Cambria Math"/>
                        <a:ea typeface="Cambria Math"/>
                      </a:rPr>
                      <m:t>B</m:t>
                    </m:r>
                  </m:oMath>
                </a14:m>
                <a:r>
                  <a:rPr lang="de-DE" sz="2000" dirty="0"/>
                  <a:t> Wien </a:t>
                </a:r>
                <a:r>
                  <a:rPr lang="de-DE" sz="2000" dirty="0" err="1" smtClean="0"/>
                  <a:t>filter</a:t>
                </a:r>
                <a:r>
                  <a:rPr lang="de-DE" sz="2000" dirty="0" smtClean="0"/>
                  <a:t>.</a:t>
                </a:r>
                <a:endParaRPr lang="de-DE" sz="2000" dirty="0"/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39" y="1598760"/>
                <a:ext cx="8533741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786" t="-3448" b="-15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16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368660"/>
            <a:ext cx="7772400" cy="691662"/>
          </a:xfrm>
        </p:spPr>
        <p:txBody>
          <a:bodyPr/>
          <a:lstStyle/>
          <a:p>
            <a:r>
              <a:rPr lang="de-DE" dirty="0" err="1" smtClean="0"/>
              <a:t>Preamble</a:t>
            </a:r>
            <a:r>
              <a:rPr lang="de-DE" dirty="0" smtClean="0"/>
              <a:t>: </a:t>
            </a:r>
            <a:r>
              <a:rPr lang="de-DE" dirty="0">
                <a:solidFill>
                  <a:srgbClr val="C00000"/>
                </a:solidFill>
              </a:rPr>
              <a:t>T</a:t>
            </a:r>
            <a:r>
              <a:rPr lang="de-DE" dirty="0" smtClean="0">
                <a:solidFill>
                  <a:srgbClr val="C00000"/>
                </a:solidFill>
              </a:rPr>
              <a:t>he </a:t>
            </a:r>
            <a:r>
              <a:rPr lang="de-DE" dirty="0" err="1" smtClean="0">
                <a:solidFill>
                  <a:srgbClr val="C00000"/>
                </a:solidFill>
              </a:rPr>
              <a:t>burning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questions</a:t>
            </a:r>
            <a:r>
              <a:rPr lang="de-DE" dirty="0" smtClean="0">
                <a:solidFill>
                  <a:srgbClr val="C00000"/>
                </a:solidFill>
              </a:rPr>
              <a:t>?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088740"/>
            <a:ext cx="7772400" cy="4610087"/>
          </a:xfrm>
          <a:solidFill>
            <a:srgbClr val="FFFFCC"/>
          </a:solidFill>
          <a:ln>
            <a:solidFill>
              <a:schemeClr val="tx1"/>
            </a:solidFill>
          </a:ln>
        </p:spPr>
        <p:txBody>
          <a:bodyPr anchor="ctr"/>
          <a:lstStyle/>
          <a:p>
            <a:pPr marL="457200" indent="-457200">
              <a:buClr>
                <a:srgbClr val="006666"/>
              </a:buClr>
              <a:buFont typeface="+mj-lt"/>
              <a:buAutoNum type="arabicPeriod"/>
            </a:pPr>
            <a:r>
              <a:rPr lang="en-US" dirty="0"/>
              <a:t>Why do we observe matter and almost no antimatter </a:t>
            </a:r>
            <a:r>
              <a:rPr lang="en-US" dirty="0" smtClean="0"/>
              <a:t>if we </a:t>
            </a:r>
            <a:r>
              <a:rPr lang="en-US" dirty="0"/>
              <a:t>believe there is a symmetry between the two in the </a:t>
            </a:r>
            <a:r>
              <a:rPr lang="en-US" dirty="0" smtClean="0"/>
              <a:t>universe? </a:t>
            </a:r>
          </a:p>
          <a:p>
            <a:pPr marL="457200" indent="-457200">
              <a:buClr>
                <a:srgbClr val="006666"/>
              </a:buClr>
              <a:buFont typeface="+mj-lt"/>
              <a:buAutoNum type="arabicPeriod"/>
            </a:pPr>
            <a:r>
              <a:rPr lang="en-US" dirty="0" smtClean="0"/>
              <a:t>What </a:t>
            </a:r>
            <a:r>
              <a:rPr lang="en-US" dirty="0"/>
              <a:t>is this "dark matter" that we can't see that has visible gravitational effects in the </a:t>
            </a:r>
            <a:r>
              <a:rPr lang="en-US" dirty="0" smtClean="0"/>
              <a:t>cosmos?</a:t>
            </a:r>
          </a:p>
          <a:p>
            <a:pPr marL="457200" indent="-457200">
              <a:buClr>
                <a:srgbClr val="006666"/>
              </a:buClr>
              <a:buFont typeface="+mj-lt"/>
              <a:buAutoNum type="arabicPeriod"/>
            </a:pPr>
            <a:r>
              <a:rPr lang="en-US" dirty="0" smtClean="0"/>
              <a:t>Why </a:t>
            </a:r>
            <a:r>
              <a:rPr lang="en-US" dirty="0"/>
              <a:t>can't the Standard Model predict a particle's </a:t>
            </a:r>
            <a:r>
              <a:rPr lang="en-US" dirty="0" smtClean="0"/>
              <a:t>mass?</a:t>
            </a:r>
          </a:p>
          <a:p>
            <a:pPr marL="457200" indent="-457200">
              <a:buClr>
                <a:srgbClr val="006666"/>
              </a:buClr>
              <a:buFont typeface="+mj-lt"/>
              <a:buAutoNum type="arabicPeriod"/>
            </a:pPr>
            <a:r>
              <a:rPr lang="en-US" dirty="0" smtClean="0"/>
              <a:t>Are </a:t>
            </a:r>
            <a:r>
              <a:rPr lang="en-US" dirty="0"/>
              <a:t>quarks and leptons actually fundamental, or made up of even more fundamental particles? </a:t>
            </a:r>
          </a:p>
          <a:p>
            <a:pPr marL="457200" indent="-457200">
              <a:buClr>
                <a:srgbClr val="006666"/>
              </a:buClr>
              <a:buFont typeface="+mj-lt"/>
              <a:buAutoNum type="arabicPeriod"/>
            </a:pPr>
            <a:r>
              <a:rPr lang="en-US" dirty="0" smtClean="0"/>
              <a:t>Why </a:t>
            </a:r>
            <a:r>
              <a:rPr lang="en-US" dirty="0"/>
              <a:t>are there exactly three generations of quarks and leptons? How does gravity fit into all of this?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Rechteck 6"/>
          <p:cNvSpPr/>
          <p:nvPr/>
        </p:nvSpPr>
        <p:spPr bwMode="auto">
          <a:xfrm>
            <a:off x="1115616" y="1541845"/>
            <a:ext cx="7020000" cy="108012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771800" y="5733256"/>
            <a:ext cx="5688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dirty="0" err="1" smtClean="0">
                <a:solidFill>
                  <a:srgbClr val="002060"/>
                </a:solidFill>
              </a:rPr>
              <a:t>From</a:t>
            </a:r>
            <a:r>
              <a:rPr lang="de-DE" dirty="0" smtClean="0">
                <a:solidFill>
                  <a:srgbClr val="002060"/>
                </a:solidFill>
              </a:rPr>
              <a:t> http</a:t>
            </a:r>
            <a:r>
              <a:rPr lang="de-DE" dirty="0">
                <a:solidFill>
                  <a:srgbClr val="002060"/>
                </a:solidFill>
              </a:rPr>
              <a:t>://particleadventure.org/beyond_start.html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0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el 12"/>
              <p:cNvSpPr>
                <a:spLocks noGrp="1"/>
              </p:cNvSpPr>
              <p:nvPr>
                <p:ph type="title"/>
              </p:nvPr>
            </p:nvSpPr>
            <p:spPr>
              <a:xfrm>
                <a:off x="431540" y="357231"/>
                <a:ext cx="7772400" cy="691662"/>
              </a:xfrm>
            </p:spPr>
            <p:txBody>
              <a:bodyPr/>
              <a:lstStyle/>
              <a:p>
                <a:r>
                  <a:rPr lang="en-US" dirty="0" smtClean="0">
                    <a:solidFill>
                      <a:srgbClr val="006699"/>
                    </a:solidFill>
                  </a:rPr>
                  <a:t>Systematic study: </a:t>
                </a:r>
                <a:r>
                  <a:rPr lang="en-US" dirty="0" smtClean="0">
                    <a:solidFill>
                      <a:srgbClr val="C00000"/>
                    </a:solidFill>
                  </a:rPr>
                  <a:t>Simulation of one imperfection kick for deuterons </a:t>
                </a:r>
                <a:r>
                  <a:rPr lang="en-US" dirty="0">
                    <a:solidFill>
                      <a:srgbClr val="C00000"/>
                    </a:solidFill>
                  </a:rPr>
                  <a:t>at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solidFill>
                          <a:srgbClr val="C00000"/>
                        </a:solidFill>
                        <a:latin typeface="Cambria Math"/>
                      </a:rPr>
                      <m:t>𝟗𝟕𝟎</m:t>
                    </m:r>
                    <m:r>
                      <a:rPr lang="de-DE" b="1" i="1" dirty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MeV/c</a:t>
                </a:r>
                <a:endParaRPr lang="en-US" dirty="0"/>
              </a:p>
            </p:txBody>
          </p:sp>
        </mc:Choice>
        <mc:Fallback xmlns="">
          <p:sp>
            <p:nvSpPr>
              <p:cNvPr id="13" name="Titel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31540" y="357231"/>
                <a:ext cx="7772400" cy="691662"/>
              </a:xfrm>
              <a:blipFill rotWithShape="1">
                <a:blip r:embed="rId2"/>
                <a:stretch>
                  <a:fillRect l="-1412" t="-22124" b="-36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37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19" y="2082715"/>
            <a:ext cx="3607425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60" y="2155159"/>
            <a:ext cx="3636385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251520" y="1450521"/>
            <a:ext cx="4428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6699"/>
                </a:solidFill>
              </a:rPr>
              <a:t>Ideal machine </a:t>
            </a:r>
            <a:r>
              <a:rPr lang="en-US" dirty="0" smtClean="0">
                <a:solidFill>
                  <a:srgbClr val="006699"/>
                </a:solidFill>
              </a:rPr>
              <a:t>with vanishing static imperfections: </a:t>
            </a:r>
            <a:r>
              <a:rPr lang="en-US" b="1" dirty="0" smtClean="0">
                <a:solidFill>
                  <a:srgbClr val="006699"/>
                </a:solidFill>
              </a:rPr>
              <a:t>Saddle </a:t>
            </a:r>
            <a:r>
              <a:rPr lang="en-US" b="1" dirty="0">
                <a:solidFill>
                  <a:srgbClr val="006699"/>
                </a:solidFill>
              </a:rPr>
              <a:t>point </a:t>
            </a:r>
            <a:r>
              <a:rPr lang="en-US" b="1" dirty="0" smtClean="0">
                <a:solidFill>
                  <a:srgbClr val="006699"/>
                </a:solidFill>
              </a:rPr>
              <a:t>at </a:t>
            </a:r>
            <a:r>
              <a:rPr lang="en-US" b="1" dirty="0">
                <a:solidFill>
                  <a:srgbClr val="006699"/>
                </a:solidFill>
              </a:rPr>
              <a:t>the origin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hteck 20"/>
              <p:cNvSpPr/>
              <p:nvPr/>
            </p:nvSpPr>
            <p:spPr>
              <a:xfrm>
                <a:off x="665342" y="5620598"/>
                <a:ext cx="37804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/>
                  <a:t>sea </a:t>
                </a:r>
                <a:r>
                  <a:rPr lang="en-US" dirty="0"/>
                  <a:t>level </a:t>
                </a:r>
                <a:r>
                  <a:rPr lang="en-US" dirty="0" smtClean="0"/>
                  <a:t>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</a:rPr>
                      <m:t>𝐺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𝛾</m:t>
                    </m:r>
                    <m:r>
                      <a:rPr lang="en-US" i="1" dirty="0">
                        <a:latin typeface="Cambria Math"/>
                      </a:rPr>
                      <m:t> </m:t>
                    </m:r>
                    <m:r>
                      <a:rPr lang="de-DE" b="0" i="1" dirty="0" smtClean="0">
                        <a:latin typeface="Cambria Math"/>
                      </a:rPr>
                      <m:t>(</m:t>
                    </m:r>
                    <m:r>
                      <a:rPr lang="en-US" i="1" dirty="0">
                        <a:latin typeface="Cambria Math"/>
                      </a:rPr>
                      <m:t>=0</m:t>
                    </m:r>
                    <m:r>
                      <a:rPr lang="de-DE" i="1" dirty="0">
                        <a:latin typeface="Cambria Math"/>
                      </a:rPr>
                      <m:t>.</m:t>
                    </m:r>
                    <m:r>
                      <a:rPr lang="en-US" i="1" dirty="0">
                        <a:latin typeface="Cambria Math"/>
                      </a:rPr>
                      <m:t>16</m:t>
                    </m:r>
                    <m:r>
                      <a:rPr lang="de-DE" b="0" i="1" dirty="0" smtClean="0">
                        <a:latin typeface="Cambria Math"/>
                      </a:rPr>
                      <m:t>)</m:t>
                    </m:r>
                    <m:r>
                      <a:rPr lang="en-US" i="1" dirty="0">
                        <a:latin typeface="Cambria Math"/>
                      </a:rPr>
                      <m:t>−5 ∙</m:t>
                    </m:r>
                    <m:sSup>
                      <m:sSupPr>
                        <m:ctrlPr>
                          <a:rPr lang="en-US" i="1" dirty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i="1" dirty="0"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21" name="Rechteck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42" y="5620598"/>
                <a:ext cx="3780420" cy="369332"/>
              </a:xfrm>
              <a:prstGeom prst="rect">
                <a:avLst/>
              </a:prstGeom>
              <a:blipFill rotWithShape="1">
                <a:blip r:embed="rId5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hteck 21"/>
          <p:cNvSpPr/>
          <p:nvPr/>
        </p:nvSpPr>
        <p:spPr bwMode="auto">
          <a:xfrm>
            <a:off x="539552" y="2133292"/>
            <a:ext cx="4032000" cy="39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" name="Rechteck 23"/>
          <p:cNvSpPr/>
          <p:nvPr/>
        </p:nvSpPr>
        <p:spPr bwMode="auto">
          <a:xfrm>
            <a:off x="4769799" y="2132856"/>
            <a:ext cx="4032000" cy="3924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hteck 24"/>
              <p:cNvSpPr/>
              <p:nvPr/>
            </p:nvSpPr>
            <p:spPr>
              <a:xfrm>
                <a:off x="4680012" y="1450521"/>
                <a:ext cx="435648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6699"/>
                    </a:solidFill>
                  </a:rPr>
                  <a:t>Intrinsic </a:t>
                </a:r>
                <a:r>
                  <a:rPr lang="en-US" b="1" dirty="0">
                    <a:solidFill>
                      <a:srgbClr val="006699"/>
                    </a:solidFill>
                  </a:rPr>
                  <a:t>imperfection </a:t>
                </a:r>
                <a:r>
                  <a:rPr lang="en-US" dirty="0" smtClean="0">
                    <a:solidFill>
                      <a:srgbClr val="006699"/>
                    </a:solidFill>
                  </a:rPr>
                  <a:t>kick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solidFill>
                              <a:srgbClr val="0066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006699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</m:e>
                      <m:sub>
                        <m:r>
                          <a:rPr lang="de-DE" i="1" dirty="0">
                            <a:solidFill>
                              <a:srgbClr val="006699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i="1" dirty="0">
                        <a:solidFill>
                          <a:srgbClr val="006699"/>
                        </a:solidFill>
                        <a:latin typeface="Cambria Math"/>
                      </a:rPr>
                      <m:t> = 0</m:t>
                    </m:r>
                    <m:r>
                      <a:rPr lang="de-DE" i="1" dirty="0">
                        <a:solidFill>
                          <a:srgbClr val="006699"/>
                        </a:solidFill>
                        <a:latin typeface="Cambria Math"/>
                      </a:rPr>
                      <m:t>.</m:t>
                    </m:r>
                    <m:r>
                      <a:rPr lang="en-US" i="1" dirty="0">
                        <a:solidFill>
                          <a:srgbClr val="006699"/>
                        </a:solidFill>
                        <a:latin typeface="Cambria Math"/>
                      </a:rPr>
                      <m:t>001</m:t>
                    </m:r>
                    <m:r>
                      <a:rPr lang="de-DE" b="0" i="0" dirty="0" smtClean="0">
                        <a:solidFill>
                          <a:srgbClr val="006699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>
                    <a:solidFill>
                      <a:srgbClr val="006699"/>
                    </a:solidFill>
                  </a:rPr>
                  <a:t/>
                </a:r>
                <a:br>
                  <a:rPr lang="de-DE" dirty="0" smtClean="0">
                    <a:solidFill>
                      <a:srgbClr val="006699"/>
                    </a:solidFill>
                  </a:rPr>
                </a:br>
                <a:r>
                  <a:rPr lang="en-US" b="1" dirty="0" smtClean="0">
                    <a:solidFill>
                      <a:srgbClr val="006699"/>
                    </a:solidFill>
                  </a:rPr>
                  <a:t>shifts saddle </a:t>
                </a:r>
                <a:r>
                  <a:rPr lang="en-US" b="1" dirty="0">
                    <a:solidFill>
                      <a:srgbClr val="006699"/>
                    </a:solidFill>
                  </a:rPr>
                  <a:t>point </a:t>
                </a:r>
                <a:r>
                  <a:rPr lang="en-US" dirty="0">
                    <a:solidFill>
                      <a:srgbClr val="006699"/>
                    </a:solidFill>
                  </a:rPr>
                  <a:t>away from </a:t>
                </a:r>
                <a:r>
                  <a:rPr lang="en-US" dirty="0" smtClean="0">
                    <a:solidFill>
                      <a:srgbClr val="006699"/>
                    </a:solidFill>
                  </a:rPr>
                  <a:t>origin</a:t>
                </a:r>
                <a:endParaRPr lang="en-US" dirty="0">
                  <a:solidFill>
                    <a:srgbClr val="006699"/>
                  </a:solidFill>
                </a:endParaRPr>
              </a:p>
            </p:txBody>
          </p:sp>
        </mc:Choice>
        <mc:Fallback xmlns="">
          <p:sp>
            <p:nvSpPr>
              <p:cNvPr id="25" name="Rechteck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12" y="1450521"/>
                <a:ext cx="4356484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420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hteck 26"/>
              <p:cNvSpPr/>
              <p:nvPr/>
            </p:nvSpPr>
            <p:spPr>
              <a:xfrm>
                <a:off x="4877811" y="5620598"/>
                <a:ext cx="37804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 smtClean="0"/>
                  <a:t>Location of imperfection: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i="1" dirty="0"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  <m:sup>
                        <m:r>
                          <a:rPr lang="de-DE" i="1" dirty="0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i="1" dirty="0" smtClean="0"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dirty="0" smtClean="0">
                            <a:latin typeface="Cambria Math"/>
                            <a:ea typeface="Cambria Math"/>
                          </a:rPr>
                          <m:t>𝜋</m:t>
                        </m:r>
                      </m:num>
                      <m:den>
                        <m:r>
                          <a:rPr lang="de-DE" b="0" i="1" dirty="0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27" name="Rechteck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7811" y="5620598"/>
                <a:ext cx="3780420" cy="369332"/>
              </a:xfrm>
              <a:prstGeom prst="rect">
                <a:avLst/>
              </a:prstGeom>
              <a:blipFill rotWithShape="1">
                <a:blip r:embed="rId7"/>
                <a:stretch>
                  <a:fillRect t="-114754" r="-12097" b="-177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38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323528" y="224644"/>
                <a:ext cx="8062664" cy="691662"/>
              </a:xfrm>
            </p:spPr>
            <p:txBody>
              <a:bodyPr/>
              <a:lstStyle/>
              <a:p>
                <a:r>
                  <a:rPr lang="en-US" sz="2000" dirty="0" smtClean="0">
                    <a:solidFill>
                      <a:srgbClr val="006699"/>
                    </a:solidFill>
                  </a:rPr>
                  <a:t>Systematic study: </a:t>
                </a:r>
                <a:r>
                  <a:rPr lang="en-US" sz="2000" dirty="0" smtClean="0">
                    <a:solidFill>
                      <a:srgbClr val="C00000"/>
                    </a:solidFill>
                  </a:rPr>
                  <a:t>Thomas-BMT eq. </a:t>
                </a:r>
                <a14:m>
                  <m:oMath xmlns:m="http://schemas.openxmlformats.org/officeDocument/2006/math">
                    <m:r>
                      <a:rPr lang="de-DE" sz="2000" dirty="0">
                        <a:solidFill>
                          <a:srgbClr val="C00000"/>
                        </a:solidFill>
                        <a:latin typeface="Cambria Math"/>
                      </a:rPr>
                      <m:t>(</m:t>
                    </m:r>
                    <m:r>
                      <a:rPr lang="de-DE" sz="2000" b="0" i="1">
                        <a:solidFill>
                          <a:srgbClr val="C00000"/>
                        </a:solidFill>
                        <a:latin typeface="Cambria Math"/>
                      </a:rPr>
                      <m:t>𝑑</m:t>
                    </m:r>
                    <m:r>
                      <a:rPr lang="de-DE" sz="2000" b="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≠0</m:t>
                    </m:r>
                    <m:r>
                      <a:rPr lang="de-DE" sz="2000" b="0" i="1" smtClean="0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)</m:t>
                    </m:r>
                    <m:r>
                      <a:rPr lang="de-DE" sz="2000" b="0" i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in magnetic machine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23528" y="224644"/>
                <a:ext cx="8062664" cy="691662"/>
              </a:xfrm>
              <a:blipFill rotWithShape="1">
                <a:blip r:embed="rId2"/>
                <a:stretch>
                  <a:fillRect l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4319972" y="1160748"/>
                <a:ext cx="4742517" cy="651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40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/>
                              <a:ea typeface="Cambria Math"/>
                            </a:rPr>
                            <m:t>MDM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𝐺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den>
                          </m:f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140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de-DE" sz="1400" b="0" i="1" smtClean="0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1400" i="1" smtClean="0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972" y="1160748"/>
                <a:ext cx="4742517" cy="65191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4319972" y="1834220"/>
                <a:ext cx="3602781" cy="572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140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/>
                              <a:ea typeface="Cambria Math"/>
                            </a:rPr>
                            <m:t>EDM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𝜂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𝑚𝑐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num>
                            <m:den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den>
                          </m:f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acc>
                          <m:d>
                            <m:dPr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40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140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4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𝑐</m:t>
                          </m:r>
                          <m:acc>
                            <m:accPr>
                              <m:chr m:val="⃗"/>
                              <m:ctrlPr>
                                <a:rPr lang="de-DE" sz="14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i="1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acc>
                          <m:r>
                            <a:rPr lang="en-US" sz="1400" i="1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400" i="1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9972" y="1834220"/>
                <a:ext cx="3602781" cy="57291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58213" y="1170055"/>
                <a:ext cx="2805192" cy="6387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</m:acc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i="1" smtClean="0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/>
                                  <a:ea typeface="Cambria Math"/>
                                </a:rPr>
                                <m:t>MDM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i="1">
                                      <a:latin typeface="Cambria Math"/>
                                      <a:ea typeface="Cambria Math"/>
                                    </a:rPr>
                                    <m:t>Ω</m:t>
                                  </m:r>
                                </m:e>
                              </m:acc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/>
                                  <a:ea typeface="Cambria Math"/>
                                </a:rPr>
                                <m:t>E</m:t>
                              </m:r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/>
                                  <a:ea typeface="Cambria Math"/>
                                </a:rPr>
                                <m:t>DM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13" y="1170055"/>
                <a:ext cx="2805192" cy="6387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58213" y="1894846"/>
                <a:ext cx="3765198" cy="4516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i="1" smtClean="0">
                            <a:latin typeface="Cambria Math"/>
                            <a:ea typeface="Cambria Math"/>
                          </a:rPr>
                          <m:t>𝜇</m:t>
                        </m:r>
                      </m:e>
                    </m:acc>
                    <m:r>
                      <a:rPr lang="de-DE" sz="1600" b="0" i="1" smtClean="0">
                        <a:latin typeface="Cambria Math"/>
                      </a:rPr>
                      <m:t>=</m:t>
                    </m:r>
                    <m:r>
                      <a:rPr lang="de-DE" sz="1600" b="0" i="1" smtClean="0">
                        <a:latin typeface="Cambria Math"/>
                      </a:rPr>
                      <m:t>𝑔</m:t>
                    </m:r>
                    <m:f>
                      <m:fPr>
                        <m:ctrlPr>
                          <a:rPr lang="de-DE" sz="16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de-DE" sz="1600" b="0" i="1" smtClean="0">
                            <a:latin typeface="Cambria Math"/>
                          </a:rPr>
                          <m:t>𝑞</m:t>
                        </m:r>
                        <m:r>
                          <a:rPr lang="de-DE" sz="1600" b="0" i="1" smtClean="0"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de-DE" sz="1600" b="0" i="1" smtClean="0">
                            <a:latin typeface="Cambria Math"/>
                          </a:rPr>
                          <m:t>2</m:t>
                        </m:r>
                        <m:r>
                          <a:rPr lang="de-DE" sz="1600" b="0" i="1" smtClean="0">
                            <a:latin typeface="Cambria Math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lang="de-DE" sz="16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de-DE" sz="1600" b="0" i="1" smtClean="0">
                            <a:latin typeface="Cambria Math"/>
                          </a:rPr>
                          <m:t>𝑠</m:t>
                        </m:r>
                      </m:e>
                    </m:acc>
                    <m:r>
                      <a:rPr lang="de-DE" sz="1600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de-DE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de-DE" sz="1600" b="0" i="1" smtClean="0">
                            <a:latin typeface="Cambria Math"/>
                          </a:rPr>
                          <m:t>𝐺</m:t>
                        </m:r>
                        <m:r>
                          <a:rPr lang="de-DE" sz="1600" b="0" i="1" smtClean="0">
                            <a:latin typeface="Cambria Math"/>
                          </a:rPr>
                          <m:t>+1</m:t>
                        </m:r>
                      </m:e>
                    </m:d>
                  </m:oMath>
                </a14:m>
                <a:r>
                  <a:rPr lang="de-DE" sz="16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1600" i="1">
                            <a:latin typeface="Cambria Math"/>
                          </a:rPr>
                        </m:ctrlPr>
                      </m:fPr>
                      <m:num>
                        <m:r>
                          <a:rPr lang="de-DE" sz="1600" i="1">
                            <a:latin typeface="Cambria Math"/>
                          </a:rPr>
                          <m:t>𝑞</m:t>
                        </m:r>
                        <m:r>
                          <a:rPr lang="de-DE" sz="1600" i="1"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de-DE" sz="1600" i="1">
                            <a:latin typeface="Cambria Math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lang="de-DE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de-DE" sz="1600" i="1">
                            <a:latin typeface="Cambria Math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sz="1600" dirty="0" smtClean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de-DE" sz="1600" i="1">
                            <a:latin typeface="Cambria Math"/>
                          </a:rPr>
                          <m:t>𝑑</m:t>
                        </m:r>
                      </m:e>
                    </m:acc>
                    <m:r>
                      <a:rPr lang="de-DE" sz="16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sz="1600" i="1">
                            <a:latin typeface="Cambria Math"/>
                          </a:rPr>
                        </m:ctrlPr>
                      </m:fPr>
                      <m:num>
                        <m:r>
                          <a:rPr lang="de-DE" sz="1600" i="1">
                            <a:latin typeface="Cambria Math"/>
                            <a:ea typeface="Cambria Math"/>
                          </a:rPr>
                          <m:t>𝜂</m:t>
                        </m:r>
                        <m:r>
                          <a:rPr lang="de-DE" sz="1600" i="1">
                            <a:latin typeface="Cambria Math"/>
                          </a:rPr>
                          <m:t>𝑞</m:t>
                        </m:r>
                        <m:r>
                          <a:rPr lang="de-DE" sz="1600" i="1">
                            <a:latin typeface="Cambria Math"/>
                            <a:ea typeface="Cambria Math"/>
                          </a:rPr>
                          <m:t>ℏ</m:t>
                        </m:r>
                      </m:num>
                      <m:den>
                        <m:r>
                          <a:rPr lang="de-DE" sz="1600" i="1">
                            <a:latin typeface="Cambria Math"/>
                          </a:rPr>
                          <m:t>2</m:t>
                        </m:r>
                        <m:r>
                          <a:rPr lang="de-DE" sz="1600" i="1">
                            <a:latin typeface="Cambria Math"/>
                          </a:rPr>
                          <m:t>𝑚</m:t>
                        </m:r>
                      </m:den>
                    </m:f>
                    <m:acc>
                      <m:accPr>
                        <m:chr m:val="⃗"/>
                        <m:ctrlPr>
                          <a:rPr lang="de-DE" sz="1600" i="1">
                            <a:latin typeface="Cambria Math"/>
                          </a:rPr>
                        </m:ctrlPr>
                      </m:accPr>
                      <m:e>
                        <m:r>
                          <a:rPr lang="de-DE" sz="1600" i="1">
                            <a:latin typeface="Cambria Math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sz="1600" dirty="0" smtClean="0"/>
                  <a:t> </a:t>
                </a:r>
                <a:endParaRPr lang="en-US" sz="16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13" y="1894846"/>
                <a:ext cx="3765198" cy="451662"/>
              </a:xfrm>
              <a:prstGeom prst="rect">
                <a:avLst/>
              </a:prstGeom>
              <a:blipFill rotWithShape="1">
                <a:blip r:embed="rId6"/>
                <a:stretch>
                  <a:fillRect t="-6757" r="-4369" b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395536" y="2663624"/>
                <a:ext cx="41071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BMT for </a:t>
                </a:r>
                <a:r>
                  <a:rPr lang="de-DE" dirty="0" err="1" smtClean="0"/>
                  <a:t>magnetic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machine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with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𝑑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≠0: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663624"/>
                <a:ext cx="4107150" cy="369332"/>
              </a:xfrm>
              <a:prstGeom prst="rect">
                <a:avLst/>
              </a:prstGeom>
              <a:blipFill rotWithShape="1">
                <a:blip r:embed="rId8"/>
                <a:stretch>
                  <a:fillRect l="-133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13"/>
              <p:cNvSpPr/>
              <p:nvPr/>
            </p:nvSpPr>
            <p:spPr>
              <a:xfrm>
                <a:off x="4705301" y="2530256"/>
                <a:ext cx="2915413" cy="646716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𝑠</m:t>
                              </m:r>
                            </m:e>
                          </m:acc>
                        </m:num>
                        <m:den>
                          <m:r>
                            <a:rPr lang="de-DE" i="1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𝐺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de-DE" b="0" i="1" smtClean="0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𝜂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htec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5301" y="2530256"/>
                <a:ext cx="2915413" cy="64671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395536" y="3178711"/>
                <a:ext cx="7250383" cy="410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smtClean="0"/>
                  <a:t>Interaction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EDM </a:t>
                </a:r>
                <a:r>
                  <a:rPr lang="de-DE" dirty="0" err="1" smtClean="0"/>
                  <a:t>with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motional</a:t>
                </a:r>
                <a:r>
                  <a:rPr lang="de-DE" dirty="0" smtClean="0"/>
                  <a:t> E-</a:t>
                </a:r>
                <a:r>
                  <a:rPr lang="de-DE" dirty="0" err="1" smtClean="0"/>
                  <a:t>field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/>
                      </a:rPr>
                      <m:t>(</m:t>
                    </m:r>
                    <m:acc>
                      <m:accPr>
                        <m:chr m:val="⃗"/>
                        <m:ctrlPr>
                          <a:rPr lang="de-DE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𝛽</m:t>
                        </m:r>
                      </m:e>
                    </m:acc>
                    <m:r>
                      <a:rPr lang="en-US" i="1"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de-DE" i="1">
                            <a:latin typeface="Cambria Math"/>
                            <a:ea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de-DE" dirty="0" smtClean="0"/>
                  <a:t>) </a:t>
                </a:r>
                <a:r>
                  <a:rPr lang="de-DE" dirty="0" err="1" smtClean="0"/>
                  <a:t>tilts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stable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spin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axis</a:t>
                </a:r>
                <a:r>
                  <a:rPr lang="de-DE" dirty="0" smtClean="0"/>
                  <a:t>: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3178711"/>
                <a:ext cx="7250383" cy="410369"/>
              </a:xfrm>
              <a:prstGeom prst="rect">
                <a:avLst/>
              </a:prstGeom>
              <a:blipFill rotWithShape="1">
                <a:blip r:embed="rId10"/>
                <a:stretch>
                  <a:fillRect l="-757" t="-20588" b="-22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639687" y="3684072"/>
                <a:ext cx="2704266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𝑐𝑜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func>
                        <m:func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𝜉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i="1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i="1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func>
                            <m:funcPr>
                              <m:ctrlPr>
                                <a:rPr lang="de-DE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de-DE" i="1" smtClean="0">
                                  <a:latin typeface="Cambria Math"/>
                                  <a:ea typeface="Cambria Math"/>
                                </a:rPr>
                                <m:t>𝜉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87" y="3684072"/>
                <a:ext cx="2704266" cy="391261"/>
              </a:xfrm>
              <a:prstGeom prst="rect">
                <a:avLst/>
              </a:prstGeom>
              <a:blipFill rotWithShape="1">
                <a:blip r:embed="rId11"/>
                <a:stretch>
                  <a:fillRect t="-20000" b="-6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3303708" y="3596355"/>
                <a:ext cx="1496435" cy="5666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/>
                            </a:rPr>
                            <m:t>tan</m:t>
                          </m:r>
                        </m:fName>
                        <m:e>
                          <m:r>
                            <a:rPr lang="en-US" i="1" smtClean="0">
                              <a:latin typeface="Cambria Math"/>
                              <a:ea typeface="Cambria Math"/>
                            </a:rPr>
                            <m:t>𝜉</m:t>
                          </m:r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/>
                                  <a:ea typeface="Cambria Math"/>
                                </a:rPr>
                                <m:t>𝜂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708" y="3596355"/>
                <a:ext cx="1496435" cy="566694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4936451" y="3573016"/>
                <a:ext cx="1183721" cy="613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/>
                          <a:ea typeface="Cambria Math"/>
                        </a:rPr>
                        <m:t>𝜂</m:t>
                      </m:r>
                      <m:r>
                        <a:rPr lang="de-DE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i="1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de-DE" i="1">
                          <a:latin typeface="Cambria Math"/>
                          <a:ea typeface="Cambria Math"/>
                        </a:rPr>
                        <m:t>𝑑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num>
                        <m:den>
                          <m:r>
                            <a:rPr lang="de-DE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51" y="3573016"/>
                <a:ext cx="1183721" cy="613373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395536" y="800708"/>
            <a:ext cx="8369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Goal:</a:t>
            </a:r>
            <a:r>
              <a:rPr lang="en-US" sz="1600" dirty="0" smtClean="0"/>
              <a:t> explore dynamics </a:t>
            </a:r>
            <a:r>
              <a:rPr lang="en-US" sz="1600" dirty="0"/>
              <a:t>and systematic limitations of </a:t>
            </a:r>
            <a:r>
              <a:rPr lang="en-US" sz="1600" dirty="0" smtClean="0"/>
              <a:t>EDM </a:t>
            </a:r>
            <a:r>
              <a:rPr lang="en-US" sz="1600" dirty="0"/>
              <a:t>searches </a:t>
            </a:r>
            <a:r>
              <a:rPr lang="en-US" sz="1600" dirty="0" smtClean="0"/>
              <a:t>in magnetic ring</a:t>
            </a:r>
            <a:endParaRPr lang="en-US" sz="1600" dirty="0"/>
          </a:p>
        </p:txBody>
      </p:sp>
      <p:sp>
        <p:nvSpPr>
          <p:cNvPr id="20" name="Rechteck 19"/>
          <p:cNvSpPr/>
          <p:nvPr/>
        </p:nvSpPr>
        <p:spPr>
          <a:xfrm>
            <a:off x="395536" y="4077072"/>
            <a:ext cx="8676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Misalignment of magnetic elements produces in-plane imperfection magnetic fields: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639687" y="4477899"/>
                <a:ext cx="2708177" cy="39126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𝑐𝑜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de-DE" b="0" i="0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i="1">
                                  <a:latin typeface="Cambria Math"/>
                                </a:rPr>
                                <m:t>𝑒</m:t>
                              </m:r>
                            </m:e>
                          </m:acc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de-DE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/>
                            </a:rPr>
                            <m:t>𝑐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87" y="4477899"/>
                <a:ext cx="2708177" cy="391261"/>
              </a:xfrm>
              <a:prstGeom prst="rect">
                <a:avLst/>
              </a:prstGeom>
              <a:blipFill rotWithShape="1">
                <a:blip r:embed="rId14"/>
                <a:stretch>
                  <a:fillRect t="-18182" b="-151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hteck 21"/>
              <p:cNvSpPr/>
              <p:nvPr/>
            </p:nvSpPr>
            <p:spPr>
              <a:xfrm>
                <a:off x="395536" y="4869160"/>
                <a:ext cx="846055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Non-vanishing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 smtClean="0"/>
                  <a:t> generate background to the EDM-signal of an ideal imperfection-free machine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de-DE" b="0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de-DE" b="0" i="1" smtClean="0">
                            <a:latin typeface="Cambria Math"/>
                            <a:ea typeface="Cambria Math"/>
                          </a:rPr>
                          <m:t>𝜉</m:t>
                        </m:r>
                      </m:e>
                    </m:func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de-DE" i="1" smtClean="0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i="0" smtClean="0">
                            <a:latin typeface="Cambria Math"/>
                          </a:rPr>
                          <m:t>cos</m:t>
                        </m:r>
                      </m:fName>
                      <m:e>
                        <m:r>
                          <a:rPr lang="de-DE" i="1" smtClean="0">
                            <a:latin typeface="Cambria Math"/>
                            <a:ea typeface="Cambria Math"/>
                          </a:rPr>
                          <m:t>𝜉</m:t>
                        </m:r>
                      </m:e>
                    </m:func>
                    <m:r>
                      <a:rPr lang="de-DE" i="1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=0</m:t>
                    </m:r>
                  </m:oMath>
                </a14:m>
                <a:r>
                  <a:rPr lang="en-US" dirty="0" smtClean="0"/>
                  <a:t>).</a:t>
                </a:r>
                <a:endParaRPr lang="en-US" dirty="0"/>
              </a:p>
            </p:txBody>
          </p:sp>
        </mc:Choice>
        <mc:Fallback xmlns="">
          <p:sp>
            <p:nvSpPr>
              <p:cNvPr id="22" name="Rechteck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4869160"/>
                <a:ext cx="8460556" cy="646331"/>
              </a:xfrm>
              <a:prstGeom prst="rect">
                <a:avLst/>
              </a:prstGeom>
              <a:blipFill rotWithShape="1">
                <a:blip r:embed="rId15"/>
                <a:stretch>
                  <a:fillRect l="-648" t="-471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5"/>
              <p:cNvSpPr txBox="1">
                <a:spLocks noChangeArrowheads="1"/>
              </p:cNvSpPr>
              <p:nvPr/>
            </p:nvSpPr>
            <p:spPr bwMode="auto">
              <a:xfrm>
                <a:off x="417310" y="5589240"/>
                <a:ext cx="8439166" cy="684076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The challenge is to control this background:</a:t>
                </a:r>
              </a:p>
              <a:p>
                <a:r>
                  <a:rPr lang="en-US" sz="1800" dirty="0" smtClean="0">
                    <a:solidFill>
                      <a:schemeClr val="bg1"/>
                    </a:solidFill>
                  </a:rPr>
                  <a:t>An accuracy </a:t>
                </a:r>
                <a14:m>
                  <m:oMath xmlns:m="http://schemas.openxmlformats.org/officeDocument/2006/math">
                    <m:r>
                      <a:rPr lang="de-DE" sz="18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∆</m:t>
                    </m:r>
                    <m:sSub>
                      <m:sSubPr>
                        <m:ctrlPr>
                          <a:rPr lang="de-DE" sz="18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18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sz="18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,3</m:t>
                        </m:r>
                      </m:sub>
                    </m:sSub>
                    <m:r>
                      <a:rPr lang="de-DE" sz="18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de-DE" sz="18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−6</m:t>
                        </m:r>
                      </m:sup>
                    </m:sSup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1800" b="0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rad</m:t>
                    </m:r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</a:rPr>
                  <a:t>  amounts </a:t>
                </a:r>
                <a:r>
                  <a:rPr lang="en-US" sz="1800" dirty="0">
                    <a:solidFill>
                      <a:schemeClr val="bg1"/>
                    </a:solidFill>
                  </a:rPr>
                  <a:t>to </a:t>
                </a:r>
                <a:r>
                  <a:rPr lang="en-US" sz="1800" dirty="0" smtClean="0">
                    <a:solidFill>
                      <a:schemeClr val="bg1"/>
                    </a:solidFill>
                  </a:rPr>
                  <a:t>a sensitivity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</a:rPr>
                      <m:t>𝑑</m:t>
                    </m:r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−20</m:t>
                        </m:r>
                      </m:sup>
                    </m:sSup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de-DE" sz="1800" b="0" i="0" smtClean="0">
                        <a:solidFill>
                          <a:schemeClr val="bg1"/>
                        </a:solidFill>
                        <a:latin typeface="Cambria Math"/>
                      </a:rPr>
                      <m:t>e</m:t>
                    </m:r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sty m:val="p"/>
                      </m:rPr>
                      <a:rPr lang="de-DE" sz="1800" b="0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cm</m:t>
                    </m:r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</a:rPr>
                  <a:t>.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7310" y="5589240"/>
                <a:ext cx="8439166" cy="684076"/>
              </a:xfrm>
              <a:prstGeom prst="rect">
                <a:avLst/>
              </a:prstGeom>
              <a:blipFill rotWithShape="1">
                <a:blip r:embed="rId16"/>
                <a:stretch>
                  <a:fillRect l="-578" t="-2679" b="-10714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10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" name="Titel 12"/>
          <p:cNvSpPr>
            <a:spLocks noGrp="1"/>
          </p:cNvSpPr>
          <p:nvPr>
            <p:ph type="title"/>
          </p:nvPr>
        </p:nvSpPr>
        <p:spPr>
          <a:xfrm>
            <a:off x="467544" y="188640"/>
            <a:ext cx="7772400" cy="691662"/>
          </a:xfrm>
        </p:spPr>
        <p:txBody>
          <a:bodyPr/>
          <a:lstStyle/>
          <a:p>
            <a:r>
              <a:rPr lang="en-US" dirty="0">
                <a:solidFill>
                  <a:srgbClr val="006699"/>
                </a:solidFill>
              </a:rPr>
              <a:t>Systematic study: </a:t>
            </a:r>
            <a:r>
              <a:rPr lang="en-US" dirty="0" smtClean="0">
                <a:solidFill>
                  <a:srgbClr val="C00000"/>
                </a:solidFill>
              </a:rPr>
              <a:t>Imperfection measurement</a:t>
            </a:r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539552" y="836712"/>
            <a:ext cx="8388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Probing </a:t>
            </a:r>
            <a:r>
              <a:rPr lang="en-US" dirty="0"/>
              <a:t>the in-plane imperfection fields by introducing artificial imperfections and looking for the spin tune response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hteck 15"/>
              <p:cNvSpPr/>
              <p:nvPr/>
            </p:nvSpPr>
            <p:spPr>
              <a:xfrm>
                <a:off x="539552" y="4473116"/>
                <a:ext cx="8388548" cy="965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The </a:t>
                </a:r>
                <a:r>
                  <a:rPr lang="en-US" dirty="0"/>
                  <a:t>values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/>
                          </a:rPr>
                          <m:t>(</m:t>
                        </m:r>
                        <m:r>
                          <a:rPr lang="de-DE" b="0" i="1" dirty="0" smtClean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b="0" i="1" dirty="0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b="0" i="1" dirty="0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i="1" dirty="0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b="0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,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>
                                <a:latin typeface="Cambria Math"/>
                              </a:rPr>
                              <m:t>3</m:t>
                            </m:r>
                          </m:sub>
                        </m:sSub>
                        <m:r>
                          <a:rPr lang="de-DE" b="0" i="1" smtClean="0">
                            <a:latin typeface="Cambria Math"/>
                          </a:rPr>
                          <m:t>,</m:t>
                        </m:r>
                        <m:sSup>
                          <m:sSupPr>
                            <m:ctrlPr>
                              <a:rPr lang="de-DE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</m:e>
                          <m:sup>
                            <m:r>
                              <a:rPr lang="de-DE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 smtClean="0"/>
                  <a:t> depend of spin </a:t>
                </a:r>
                <a:r>
                  <a:rPr lang="en-US" dirty="0"/>
                  <a:t>kicks in non-vertical imperfection fields in the </a:t>
                </a:r>
                <a:r>
                  <a:rPr lang="en-US" dirty="0" smtClean="0"/>
                  <a:t>arcs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n-US" dirty="0" smtClean="0"/>
                  <a:t> spin </a:t>
                </a:r>
                <a:r>
                  <a:rPr lang="en-US" dirty="0"/>
                  <a:t>tune </a:t>
                </a:r>
                <a:r>
                  <a:rPr lang="en-US" dirty="0" smtClean="0"/>
                  <a:t>perturbed</a:t>
                </a:r>
                <a:r>
                  <a:rPr lang="en-US" dirty="0"/>
                  <a:t>: </a:t>
                </a:r>
                <a:endParaRPr lang="en-US" dirty="0" smtClean="0"/>
              </a:p>
              <a:p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/>
                            <a:ea typeface="Cambria Math"/>
                          </a:rPr>
                          <m:t>𝜐</m:t>
                        </m:r>
                      </m:e>
                      <m:sub>
                        <m:r>
                          <a:rPr lang="de-DE" b="0" i="1" dirty="0" smtClean="0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de-DE" b="0" i="1" dirty="0" smtClean="0">
                        <a:latin typeface="Cambria Math"/>
                      </a:rPr>
                      <m:t>=</m:t>
                    </m:r>
                    <m:r>
                      <a:rPr lang="de-DE" b="0" i="1" dirty="0" smtClean="0">
                        <a:latin typeface="Cambria Math"/>
                      </a:rPr>
                      <m:t>𝐺</m:t>
                    </m:r>
                    <m:r>
                      <a:rPr lang="de-DE" b="0" i="1" dirty="0" smtClean="0"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b="0" i="1" dirty="0" smtClean="0"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dirty="0" smtClean="0">
                        <a:latin typeface="Cambria Math"/>
                        <a:ea typeface="Cambria Math"/>
                      </a:rPr>
                      <m:t>𝑂</m:t>
                    </m:r>
                    <m:r>
                      <a:rPr lang="de-DE" b="0" i="1" dirty="0" smtClean="0">
                        <a:latin typeface="Cambria Math"/>
                        <a:ea typeface="Cambria Math"/>
                      </a:rPr>
                      <m:t>(</m:t>
                    </m:r>
                    <m:sSup>
                      <m:sSupPr>
                        <m:ctrlPr>
                          <a:rPr lang="de-DE" i="1" dirty="0" smtClean="0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i="1" dirty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de-DE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1" dirty="0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de-DE" i="1" dirty="0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  <m:sup>
                        <m:r>
                          <a:rPr lang="de-DE" i="1" dirty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1" dirty="0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de-DE" i="1" dirty="0"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de-DE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de-DE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e>
                      <m:sup>
                        <m:r>
                          <a:rPr lang="de-DE" i="1" dirty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1" dirty="0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de-DE" i="1" dirty="0"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de-DE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</m:e>
                          <m:sup>
                            <m:r>
                              <a:rPr lang="de-DE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e>
                      <m:sup>
                        <m:r>
                          <a:rPr lang="de-DE" i="1" dirty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b="0" i="1" dirty="0" smtClean="0">
                        <a:latin typeface="Cambria Math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6" name="Rechteck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473116"/>
                <a:ext cx="8388548" cy="965649"/>
              </a:xfrm>
              <a:prstGeom prst="rect">
                <a:avLst/>
              </a:prstGeom>
              <a:blipFill rotWithShape="1">
                <a:blip r:embed="rId2"/>
                <a:stretch>
                  <a:fillRect l="-654" t="-3165" b="-3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uppieren 20"/>
          <p:cNvGrpSpPr/>
          <p:nvPr/>
        </p:nvGrpSpPr>
        <p:grpSpPr>
          <a:xfrm>
            <a:off x="4191954" y="1701124"/>
            <a:ext cx="4664522" cy="2844000"/>
            <a:chOff x="3600331" y="2133172"/>
            <a:chExt cx="4664522" cy="2844000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3600331" y="2133172"/>
              <a:ext cx="4664522" cy="2844000"/>
              <a:chOff x="1682496" y="2240868"/>
              <a:chExt cx="6201872" cy="3797237"/>
            </a:xfrm>
          </p:grpSpPr>
          <p:pic>
            <p:nvPicPr>
              <p:cNvPr id="1400834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" t="2860" r="2012"/>
              <a:stretch/>
            </p:blipFill>
            <p:spPr bwMode="auto">
              <a:xfrm>
                <a:off x="1682496" y="2244524"/>
                <a:ext cx="6174029" cy="37935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hteck 11"/>
              <p:cNvSpPr/>
              <p:nvPr/>
            </p:nvSpPr>
            <p:spPr bwMode="auto">
              <a:xfrm>
                <a:off x="6912260" y="2240868"/>
                <a:ext cx="972108" cy="1296144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000" tIns="46800" rIns="90000" bIns="4680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18" name="Rechteck 17"/>
            <p:cNvSpPr/>
            <p:nvPr/>
          </p:nvSpPr>
          <p:spPr bwMode="auto">
            <a:xfrm>
              <a:off x="6098521" y="3400563"/>
              <a:ext cx="351990" cy="2965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9" name="Rechteck 18"/>
            <p:cNvSpPr/>
            <p:nvPr/>
          </p:nvSpPr>
          <p:spPr bwMode="auto">
            <a:xfrm>
              <a:off x="6152679" y="3562357"/>
              <a:ext cx="351990" cy="2965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feld 16"/>
                <p:cNvSpPr txBox="1"/>
                <p:nvPr/>
              </p:nvSpPr>
              <p:spPr>
                <a:xfrm>
                  <a:off x="4247964" y="3505559"/>
                  <a:ext cx="2429511" cy="3579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sz="16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1600" b="0" i="1" smtClean="0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de-DE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de-DE" sz="1600" b="0" i="1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1600" i="1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de-DE" sz="1600" b="0" i="0" smtClean="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1600" i="1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600" b="0" i="1" smtClean="0">
                                <a:latin typeface="Cambria Math"/>
                              </a:rPr>
                              <m:t>3</m:t>
                            </m:r>
                          </m:sub>
                        </m:sSub>
                        <m:r>
                          <a:rPr lang="de-DE" sz="1600" b="0" i="1" smtClean="0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16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𝑛</m:t>
                                </m:r>
                              </m:e>
                            </m:acc>
                          </m:e>
                          <m:sub>
                            <m:r>
                              <a:rPr lang="de-DE" sz="16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𝑐𝑜</m:t>
                            </m:r>
                          </m:sub>
                        </m:sSub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7" name="Textfeld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47964" y="3505559"/>
                  <a:ext cx="2429511" cy="357983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11864" b="-16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hteck 21"/>
            <p:cNvSpPr/>
            <p:nvPr/>
          </p:nvSpPr>
          <p:spPr bwMode="auto">
            <a:xfrm>
              <a:off x="5580112" y="2240868"/>
              <a:ext cx="351990" cy="29659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hteck 22"/>
                <p:cNvSpPr/>
                <p:nvPr/>
              </p:nvSpPr>
              <p:spPr>
                <a:xfrm>
                  <a:off x="5400092" y="2402042"/>
                  <a:ext cx="2752164" cy="3788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60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600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de-DE" sz="1600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de-DE" sz="16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𝑐𝑜</m:t>
                                </m:r>
                              </m:sub>
                            </m:sSub>
                          </m:e>
                          <m:sup>
                            <m:r>
                              <a:rPr lang="de-DE" sz="1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de-DE" sz="1600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1600" i="1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de-DE" sz="1600" i="1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  <m:sSup>
                          <m:sSupPr>
                            <m:ctrlPr>
                              <a:rPr lang="de-DE" sz="1600" i="1" smtClean="0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sz="1600" i="1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de-DE" sz="1600" b="0" i="1" smtClean="0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de-DE" sz="1600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1600" i="1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de-DE" sz="1600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  <m:sSup>
                          <m:sSup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sz="16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</m:e>
                          <m:sup>
                            <m:r>
                              <a:rPr lang="de-DE" sz="1600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  <m:r>
                          <a:rPr lang="de-DE" sz="1600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de-DE" sz="1600" i="1">
                                    <a:latin typeface="Cambria Math"/>
                                  </a:rPr>
                                  <m:t>𝑒</m:t>
                                </m:r>
                              </m:e>
                            </m:acc>
                          </m:e>
                          <m:sub>
                            <m:r>
                              <a:rPr lang="de-DE" sz="1600" i="1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  <m:sSup>
                          <m:sSupPr>
                            <m:ctrlPr>
                              <a:rPr lang="de-DE" sz="1600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de-DE" sz="1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sz="1600" i="1">
                                    <a:latin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de-DE" sz="1600" b="0" i="1" smtClean="0">
                                    <a:latin typeface="Cambria Math"/>
                                  </a:rPr>
                                  <m:t>3</m:t>
                                </m:r>
                              </m:sub>
                            </m:sSub>
                          </m:e>
                          <m:sup>
                            <m:r>
                              <a:rPr lang="de-DE" sz="1600" i="1">
                                <a:latin typeface="Cambria Math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23" name="Rechteck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0092" y="2402042"/>
                  <a:ext cx="2752164" cy="37888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6452" b="-16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539552" y="1533562"/>
                <a:ext cx="471652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Use </a:t>
                </a:r>
                <a:r>
                  <a:rPr lang="en-US" dirty="0"/>
                  <a:t>the compensation </a:t>
                </a:r>
                <a:r>
                  <a:rPr lang="en-US" dirty="0" smtClean="0"/>
                  <a:t>and e-cooler solenoids in </a:t>
                </a:r>
                <a:r>
                  <a:rPr lang="en-US" dirty="0"/>
                  <a:t>straight sections (</a:t>
                </a:r>
                <a:r>
                  <a:rPr lang="en-US" dirty="0" smtClean="0"/>
                  <a:t>points </a:t>
                </a:r>
                <a:r>
                  <a:rPr lang="en-US" dirty="0"/>
                  <a:t>1 and 2</a:t>
                </a:r>
                <a:r>
                  <a:rPr lang="en-US" dirty="0" smtClean="0"/>
                  <a:t>):  spin kicks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i="1" dirty="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i="1" dirty="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 smtClean="0"/>
                  <a:t>.</a:t>
                </a:r>
                <a:endParaRPr lang="en-US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1533562"/>
                <a:ext cx="4716524" cy="923330"/>
              </a:xfrm>
              <a:prstGeom prst="rect">
                <a:avLst/>
              </a:prstGeom>
              <a:blipFill rotWithShape="1">
                <a:blip r:embed="rId6"/>
                <a:stretch>
                  <a:fillRect l="-1164"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5"/>
              <p:cNvSpPr txBox="1">
                <a:spLocks noChangeArrowheads="1"/>
              </p:cNvSpPr>
              <p:nvPr/>
            </p:nvSpPr>
            <p:spPr bwMode="auto">
              <a:xfrm>
                <a:off x="849358" y="5589240"/>
                <a:ext cx="7539066" cy="684076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indent="0"/>
                <a:r>
                  <a:rPr lang="en-US" sz="1800" dirty="0" smtClean="0">
                    <a:solidFill>
                      <a:schemeClr val="bg1"/>
                    </a:solidFill>
                  </a:rPr>
                  <a:t>Probe </a:t>
                </a:r>
                <a:r>
                  <a:rPr lang="en-US" sz="1800" dirty="0">
                    <a:solidFill>
                      <a:schemeClr val="bg1"/>
                    </a:solidFill>
                  </a:rPr>
                  <a:t>the in-plane imperfection fields by introducing </a:t>
                </a:r>
                <a:r>
                  <a:rPr lang="en-US" sz="1800" dirty="0" smtClean="0">
                    <a:solidFill>
                      <a:schemeClr val="bg1"/>
                    </a:solidFill>
                  </a:rPr>
                  <a:t>well-known artificial imperfections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</a:rPr>
                  <a:t>.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9358" y="5589240"/>
                <a:ext cx="7539066" cy="684076"/>
              </a:xfrm>
              <a:prstGeom prst="rect">
                <a:avLst/>
              </a:prstGeom>
              <a:blipFill rotWithShape="1">
                <a:blip r:embed="rId7"/>
                <a:stretch>
                  <a:fillRect l="-647" t="-1786" r="-647" b="-10714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259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Titel 12"/>
          <p:cNvSpPr txBox="1">
            <a:spLocks/>
          </p:cNvSpPr>
          <p:nvPr/>
        </p:nvSpPr>
        <p:spPr bwMode="auto">
          <a:xfrm>
            <a:off x="467544" y="188640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006699"/>
                </a:solidFill>
              </a:rPr>
              <a:t>Systematic study: </a:t>
            </a:r>
            <a:r>
              <a:rPr lang="en-US" sz="2400" kern="0" dirty="0" smtClean="0">
                <a:solidFill>
                  <a:srgbClr val="C00000"/>
                </a:solidFill>
              </a:rPr>
              <a:t>Measurement of spin tune shift</a:t>
            </a:r>
            <a:endParaRPr lang="en-US" sz="2400" kern="0" dirty="0"/>
          </a:p>
        </p:txBody>
      </p:sp>
      <p:pic>
        <p:nvPicPr>
          <p:cNvPr id="140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764704"/>
            <a:ext cx="795655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185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5432" r="3439" b="2783"/>
          <a:stretch/>
        </p:blipFill>
        <p:spPr bwMode="auto">
          <a:xfrm>
            <a:off x="1008000" y="2923202"/>
            <a:ext cx="3564000" cy="241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5"/>
              <p:cNvSpPr txBox="1">
                <a:spLocks noChangeArrowheads="1"/>
              </p:cNvSpPr>
              <p:nvPr/>
            </p:nvSpPr>
            <p:spPr bwMode="auto">
              <a:xfrm>
                <a:off x="348344" y="5747656"/>
                <a:ext cx="8579756" cy="472737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indent="0"/>
                <a:r>
                  <a:rPr lang="en-US" sz="1800" dirty="0" smtClean="0">
                    <a:solidFill>
                      <a:schemeClr val="bg1"/>
                    </a:solidFill>
                  </a:rPr>
                  <a:t>Take multiple measurements with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dirty="0" smtClean="0">
                    <a:solidFill>
                      <a:schemeClr val="bg1"/>
                    </a:solidFill>
                  </a:rPr>
                  <a:t>, build </a:t>
                </a:r>
                <a:r>
                  <a:rPr lang="en-US" sz="1800" dirty="0">
                    <a:solidFill>
                      <a:schemeClr val="bg1"/>
                    </a:solidFill>
                  </a:rPr>
                  <a:t>a spin tune </a:t>
                </a:r>
                <a:r>
                  <a:rPr lang="en-US" sz="1800" dirty="0" smtClean="0">
                    <a:solidFill>
                      <a:schemeClr val="bg1"/>
                    </a:solidFill>
                  </a:rPr>
                  <a:t>map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80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Δ</m:t>
                    </m:r>
                    <m:sSub>
                      <m:sSubPr>
                        <m:ctrlPr>
                          <a:rPr lang="el-GR" sz="18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l-GR" sz="18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𝜐</m:t>
                        </m:r>
                      </m:e>
                      <m:sub>
                        <m:r>
                          <a:rPr lang="de-DE" sz="18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sub>
                    </m:sSub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(</m:t>
                    </m:r>
                    <m:sSub>
                      <m:sSub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sz="1800" b="0" i="1" dirty="0" smtClean="0">
                        <a:solidFill>
                          <a:schemeClr val="bg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/>
                          </a:rPr>
                          <m:t>𝜒</m:t>
                        </m:r>
                      </m:e>
                      <m:sub>
                        <m:r>
                          <a:rPr lang="de-DE" sz="1800" b="0" i="1" dirty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de-DE" sz="18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344" y="5747656"/>
                <a:ext cx="8579756" cy="472737"/>
              </a:xfrm>
              <a:prstGeom prst="rect">
                <a:avLst/>
              </a:prstGeom>
              <a:blipFill rotWithShape="1">
                <a:blip r:embed="rId4"/>
                <a:stretch>
                  <a:fillRect l="-568" b="-10390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uppieren 10"/>
          <p:cNvGrpSpPr/>
          <p:nvPr/>
        </p:nvGrpSpPr>
        <p:grpSpPr>
          <a:xfrm>
            <a:off x="5192943" y="2923202"/>
            <a:ext cx="3357332" cy="2542861"/>
            <a:chOff x="5192943" y="2866550"/>
            <a:chExt cx="3357332" cy="2542861"/>
          </a:xfrm>
        </p:grpSpPr>
        <p:pic>
          <p:nvPicPr>
            <p:cNvPr id="1401860" name="Picture 4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9" t="2616" r="9169" b="11330"/>
            <a:stretch/>
          </p:blipFill>
          <p:spPr bwMode="auto">
            <a:xfrm>
              <a:off x="5562275" y="2866550"/>
              <a:ext cx="2988000" cy="22823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feld 9"/>
                <p:cNvSpPr txBox="1"/>
                <p:nvPr/>
              </p:nvSpPr>
              <p:spPr>
                <a:xfrm>
                  <a:off x="6762357" y="5040079"/>
                  <a:ext cx="4510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𝜐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feld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2357" y="5040079"/>
                  <a:ext cx="451086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feld 14"/>
                <p:cNvSpPr txBox="1"/>
                <p:nvPr/>
              </p:nvSpPr>
              <p:spPr>
                <a:xfrm rot="16200000">
                  <a:off x="5026808" y="3594472"/>
                  <a:ext cx="7016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smtClean="0">
                            <a:latin typeface="Cambria Math"/>
                          </a:rPr>
                          <m:t>𝑡</m:t>
                        </m:r>
                        <m:r>
                          <a:rPr lang="de-DE" b="0" i="1" smtClean="0">
                            <a:latin typeface="Cambria Math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/>
                          </a:rPr>
                          <m:t>s</m:t>
                        </m:r>
                        <m:r>
                          <a:rPr lang="de-DE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feld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26808" y="3594472"/>
                  <a:ext cx="701602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0532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Titel 12"/>
          <p:cNvSpPr txBox="1">
            <a:spLocks/>
          </p:cNvSpPr>
          <p:nvPr/>
        </p:nvSpPr>
        <p:spPr bwMode="auto">
          <a:xfrm>
            <a:off x="467544" y="188640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006699"/>
                </a:solidFill>
              </a:rPr>
              <a:t>Systematic study: </a:t>
            </a:r>
            <a:r>
              <a:rPr lang="en-US" sz="2400" kern="0" dirty="0" smtClean="0">
                <a:solidFill>
                  <a:srgbClr val="C00000"/>
                </a:solidFill>
              </a:rPr>
              <a:t>Mapping imperfections</a:t>
            </a:r>
            <a:endParaRPr lang="en-US" sz="2400" kern="0" dirty="0"/>
          </a:p>
        </p:txBody>
      </p:sp>
      <p:pic>
        <p:nvPicPr>
          <p:cNvPr id="14028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" t="2520" r="9976" b="9320"/>
          <a:stretch/>
        </p:blipFill>
        <p:spPr bwMode="auto">
          <a:xfrm>
            <a:off x="503548" y="922686"/>
            <a:ext cx="3600000" cy="213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4355976" y="872716"/>
                <a:ext cx="2052228" cy="1172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Map translated to</a:t>
                </a:r>
              </a:p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dirty="0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de-DE" sz="1400" b="0" i="1" dirty="0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sz="1400" i="1" dirty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dirty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1400" i="1" dirty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i="1" dirty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de-DE" sz="1400" i="1" dirty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de-DE" sz="1400" i="1" dirty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r>
                  <a:rPr lang="de-DE" sz="1400" dirty="0" smtClean="0"/>
                  <a:t/>
                </a:r>
                <a:br>
                  <a:rPr lang="de-DE" sz="1400" dirty="0" smtClean="0"/>
                </a:br>
                <a:r>
                  <a:rPr lang="en-US" sz="100" dirty="0" smtClean="0"/>
                  <a:t/>
                </a:r>
                <a:br>
                  <a:rPr lang="en-US" sz="100" dirty="0" smtClean="0"/>
                </a:b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i="1" dirty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de-DE" sz="1400" b="0" i="1" dirty="0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r>
                        <a:rPr lang="en-US" sz="1400" i="1" dirty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dirty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1400" i="1" dirty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400" b="0" i="1" dirty="0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de-DE" sz="1400" i="1" dirty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de-DE" sz="1400" i="1" dirty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872716"/>
                <a:ext cx="2052228" cy="1172885"/>
              </a:xfrm>
              <a:prstGeom prst="rect">
                <a:avLst/>
              </a:prstGeom>
              <a:blipFill rotWithShape="1">
                <a:blip r:embed="rId3"/>
                <a:stretch>
                  <a:fillRect l="-2679" t="-2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7164288" y="1268760"/>
                <a:ext cx="16835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Δ</m:t>
                      </m:r>
                      <m:sSub>
                        <m:sSubPr>
                          <m:ctrlPr>
                            <a:rPr lang="el-GR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𝜐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  <m:r>
                        <a:rPr lang="el-GR" i="1">
                          <a:latin typeface="Cambria Math"/>
                          <a:ea typeface="Cambria Math"/>
                        </a:rPr>
                        <m:t>≈</m:t>
                      </m:r>
                      <m:sSup>
                        <m:sSupPr>
                          <m:ctrlPr>
                            <a:rPr lang="el-GR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/>
                                </a:rPr>
                                <m:t>+</m:t>
                              </m:r>
                            </m:sub>
                          </m:sSub>
                        </m:e>
                        <m:sup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i="1">
                          <a:latin typeface="Cambria Math"/>
                          <a:ea typeface="Cambria Math"/>
                        </a:rPr>
                        <m:t>,</m:t>
                      </m:r>
                      <m:sSup>
                        <m:sSupPr>
                          <m:ctrlPr>
                            <a:rPr lang="de-DE" i="1" dirty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/>
                                </a:rPr>
                                <m:t>−</m:t>
                              </m:r>
                            </m:sub>
                          </m:sSub>
                        </m:e>
                        <m:sup>
                          <m:r>
                            <a:rPr lang="de-DE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288" y="1268760"/>
                <a:ext cx="1683538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6552220" y="1177588"/>
                <a:ext cx="5950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220" y="1177588"/>
                <a:ext cx="595035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5310552" y="2460846"/>
            <a:ext cx="3636000" cy="2190943"/>
            <a:chOff x="4175556" y="2516783"/>
            <a:chExt cx="4680664" cy="2820429"/>
          </a:xfrm>
        </p:grpSpPr>
        <p:pic>
          <p:nvPicPr>
            <p:cNvPr id="1402883" name="Picture 3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6" t="3464" r="1974" b="1595"/>
            <a:stretch/>
          </p:blipFill>
          <p:spPr bwMode="auto">
            <a:xfrm>
              <a:off x="4248219" y="2516783"/>
              <a:ext cx="4599963" cy="2762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hteck 12"/>
            <p:cNvSpPr/>
            <p:nvPr/>
          </p:nvSpPr>
          <p:spPr bwMode="auto">
            <a:xfrm>
              <a:off x="4175556" y="5157212"/>
              <a:ext cx="914400" cy="180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7941820" y="5157192"/>
              <a:ext cx="914400" cy="180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 rot="5400000">
                <a:off x="6704620" y="1969772"/>
                <a:ext cx="5950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6704620" y="1969772"/>
                <a:ext cx="595035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uppieren 16"/>
          <p:cNvGrpSpPr/>
          <p:nvPr/>
        </p:nvGrpSpPr>
        <p:grpSpPr>
          <a:xfrm>
            <a:off x="454946" y="3055589"/>
            <a:ext cx="3697204" cy="2376000"/>
            <a:chOff x="393850" y="3292298"/>
            <a:chExt cx="3697204" cy="2376000"/>
          </a:xfrm>
        </p:grpSpPr>
        <p:pic>
          <p:nvPicPr>
            <p:cNvPr id="1402885" name="Picture 5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" t="4161" r="1564" b="2810"/>
            <a:stretch/>
          </p:blipFill>
          <p:spPr bwMode="auto">
            <a:xfrm>
              <a:off x="393850" y="3292298"/>
              <a:ext cx="3697204" cy="23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Ellipse 14"/>
            <p:cNvSpPr>
              <a:spLocks noChangeAspect="1"/>
            </p:cNvSpPr>
            <p:nvPr/>
          </p:nvSpPr>
          <p:spPr bwMode="auto">
            <a:xfrm>
              <a:off x="2295937" y="4507986"/>
              <a:ext cx="180000" cy="180000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 rot="10800000">
                <a:off x="4537262" y="3832837"/>
                <a:ext cx="5950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537262" y="3832837"/>
                <a:ext cx="595035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4295224" y="1416581"/>
                <a:ext cx="5950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224" y="1416581"/>
                <a:ext cx="595035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5"/>
              <p:cNvSpPr txBox="1">
                <a:spLocks noChangeArrowheads="1"/>
              </p:cNvSpPr>
              <p:nvPr/>
            </p:nvSpPr>
            <p:spPr bwMode="auto">
              <a:xfrm>
                <a:off x="1167030" y="5508342"/>
                <a:ext cx="6901627" cy="946132"/>
              </a:xfrm>
              <a:prstGeom prst="rect">
                <a:avLst/>
              </a:prstGeom>
              <a:solidFill>
                <a:srgbClr val="C00000">
                  <a:alpha val="74901"/>
                </a:srgbClr>
              </a:solidFill>
              <a:ln>
                <a:noFill/>
              </a:ln>
              <a:extLst/>
            </p:spPr>
            <p:txBody>
              <a:bodyPr anchor="ctr"/>
              <a:lstStyle>
                <a:lvl1pPr marL="342900" indent="-3429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L="0" indent="0"/>
                <a:r>
                  <a:rPr lang="en-US" sz="1600" dirty="0" smtClean="0">
                    <a:solidFill>
                      <a:schemeClr val="bg1"/>
                    </a:solidFill>
                  </a:rPr>
                  <a:t>From the map taken on 18+19.09.2014, with the baseline spin tune at </a:t>
                </a:r>
                <a:br>
                  <a:rPr lang="en-US" sz="1600" dirty="0" smtClean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𝜐</m:t>
                        </m:r>
                      </m:e>
                      <m:sub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de-DE" sz="1600" b="0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m:rPr>
                        <m:nor/>
                      </m:rPr>
                      <a:rPr lang="en-US" sz="1600">
                        <a:solidFill>
                          <a:schemeClr val="bg1"/>
                        </a:solidFill>
                      </a:rPr>
                      <m:t>−0.160971917	</m:t>
                    </m:r>
                  </m:oMath>
                </a14:m>
                <a:r>
                  <a:rPr lang="en-US" sz="1600" dirty="0" smtClean="0">
                    <a:solidFill>
                      <a:schemeClr val="bg1"/>
                    </a:solidFill>
                  </a:rPr>
                  <a:t>, one finds: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de-DE" sz="1600" b="0" i="1" smtClean="0">
                        <a:solidFill>
                          <a:schemeClr val="bg1"/>
                        </a:solidFill>
                        <a:latin typeface="Cambria Math"/>
                      </a:rPr>
                      <m:t>  =−0.0034</m:t>
                    </m:r>
                    <m:r>
                      <a:rPr lang="de-DE" sz="16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±2∙</m:t>
                    </m:r>
                    <m:sSup>
                      <m:sSupPr>
                        <m:ctrlP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chemeClr val="bg1"/>
                    </a:solidFill>
                  </a:rPr>
                  <a:t> 	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e-DE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sz="16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  <m:sup>
                        <m:r>
                          <a:rPr lang="de-DE" sz="16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de-DE" sz="1600" i="1">
                        <a:solidFill>
                          <a:schemeClr val="bg1"/>
                        </a:solidFill>
                        <a:latin typeface="Cambria Math"/>
                      </a:rPr>
                      <m:t>=−0.00</m:t>
                    </m:r>
                    <m:r>
                      <a:rPr lang="de-DE" sz="1600" b="0" i="1" smtClean="0">
                        <a:solidFill>
                          <a:schemeClr val="bg1"/>
                        </a:solidFill>
                        <a:latin typeface="Cambria Math"/>
                      </a:rPr>
                      <m:t>21</m:t>
                    </m:r>
                    <m:r>
                      <a:rPr lang="de-DE" sz="16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±</m:t>
                    </m:r>
                    <m:r>
                      <a:rPr lang="de-DE" sz="16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6</m:t>
                    </m:r>
                    <m:r>
                      <a:rPr lang="de-DE" sz="160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∙</m:t>
                    </m:r>
                    <m:sSup>
                      <m:sSupPr>
                        <m:ctrlPr>
                          <a:rPr lang="de-DE" sz="16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16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sz="1600" i="1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a:rPr lang="de-DE" sz="1600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1600" dirty="0" smtClean="0">
                    <a:solidFill>
                      <a:schemeClr val="bg1"/>
                    </a:solidFill>
                  </a:rPr>
                  <a:t>.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7030" y="5508342"/>
                <a:ext cx="6901627" cy="946132"/>
              </a:xfrm>
              <a:prstGeom prst="rect">
                <a:avLst/>
              </a:prstGeom>
              <a:blipFill rotWithShape="1">
                <a:blip r:embed="rId11"/>
                <a:stretch>
                  <a:fillRect l="-441" b="-3226"/>
                </a:stretch>
              </a:blipFill>
              <a:ln>
                <a:noFill/>
              </a:ln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4152150" y="3371172"/>
            <a:ext cx="1365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Fit </a:t>
            </a:r>
            <a:r>
              <a:rPr lang="de-DE" sz="1200" dirty="0" err="1" smtClean="0"/>
              <a:t>map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</a:t>
            </a:r>
            <a:r>
              <a:rPr lang="de-DE" sz="1200" dirty="0" err="1" smtClean="0"/>
              <a:t>locate</a:t>
            </a:r>
            <a:r>
              <a:rPr lang="de-DE" sz="1200" dirty="0" smtClean="0"/>
              <a:t> </a:t>
            </a:r>
            <a:r>
              <a:rPr lang="de-DE" sz="1200" dirty="0" err="1" smtClean="0"/>
              <a:t>saddle</a:t>
            </a:r>
            <a:r>
              <a:rPr lang="de-DE" sz="1200" dirty="0" smtClean="0"/>
              <a:t> </a:t>
            </a:r>
            <a:r>
              <a:rPr lang="de-DE" sz="1200" dirty="0" err="1" smtClean="0"/>
              <a:t>point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9611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8" grpId="0"/>
      <p:bldP spid="22" grpId="0"/>
      <p:bldP spid="23" grpId="0"/>
      <p:bldP spid="24" grpId="0" animBg="1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uppieren 24"/>
          <p:cNvGrpSpPr/>
          <p:nvPr/>
        </p:nvGrpSpPr>
        <p:grpSpPr>
          <a:xfrm>
            <a:off x="454946" y="3055589"/>
            <a:ext cx="3697204" cy="2376000"/>
            <a:chOff x="393850" y="3292298"/>
            <a:chExt cx="3697204" cy="2376000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8" t="4161" r="1564" b="2810"/>
            <a:stretch/>
          </p:blipFill>
          <p:spPr bwMode="auto">
            <a:xfrm>
              <a:off x="393850" y="3292298"/>
              <a:ext cx="3697204" cy="23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Ellipse 27"/>
            <p:cNvSpPr>
              <a:spLocks noChangeAspect="1"/>
            </p:cNvSpPr>
            <p:nvPr/>
          </p:nvSpPr>
          <p:spPr bwMode="auto">
            <a:xfrm>
              <a:off x="2295937" y="4507986"/>
              <a:ext cx="180000" cy="180000"/>
            </a:xfrm>
            <a:prstGeom prst="ellipse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Titel 12"/>
          <p:cNvSpPr txBox="1">
            <a:spLocks/>
          </p:cNvSpPr>
          <p:nvPr/>
        </p:nvSpPr>
        <p:spPr bwMode="auto">
          <a:xfrm>
            <a:off x="467544" y="188640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006699"/>
                </a:solidFill>
              </a:rPr>
              <a:t>Systematic study: </a:t>
            </a:r>
            <a:r>
              <a:rPr lang="en-US" sz="2400" kern="0" dirty="0" smtClean="0">
                <a:solidFill>
                  <a:srgbClr val="C00000"/>
                </a:solidFill>
              </a:rPr>
              <a:t>Mapping imperfections</a:t>
            </a:r>
            <a:endParaRPr lang="en-US" sz="2400" kern="0" dirty="0"/>
          </a:p>
        </p:txBody>
      </p:sp>
      <p:pic>
        <p:nvPicPr>
          <p:cNvPr id="140288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6" t="2520" r="9976" b="9320"/>
          <a:stretch/>
        </p:blipFill>
        <p:spPr bwMode="auto">
          <a:xfrm>
            <a:off x="503548" y="922686"/>
            <a:ext cx="3600000" cy="213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hteck 8"/>
              <p:cNvSpPr/>
              <p:nvPr/>
            </p:nvSpPr>
            <p:spPr>
              <a:xfrm>
                <a:off x="4355976" y="872716"/>
                <a:ext cx="2052228" cy="1172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Map translated to</a:t>
                </a:r>
              </a:p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dirty="0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de-DE" sz="1400" b="0" i="1" dirty="0" smtClean="0">
                              <a:latin typeface="Cambria Math"/>
                            </a:rPr>
                            <m:t>+</m:t>
                          </m:r>
                        </m:sub>
                      </m:sSub>
                      <m:r>
                        <a:rPr lang="en-US" sz="1400" i="1" dirty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dirty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1400" i="1" dirty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i="1" dirty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de-DE" sz="1400" i="1" dirty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de-DE" sz="1400" i="1" dirty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r>
                  <a:rPr lang="de-DE" sz="1400" dirty="0" smtClean="0"/>
                  <a:t/>
                </a:r>
                <a:br>
                  <a:rPr lang="de-DE" sz="1400" dirty="0" smtClean="0"/>
                </a:br>
                <a:r>
                  <a:rPr lang="en-US" sz="100" dirty="0" smtClean="0"/>
                  <a:t/>
                </a:r>
                <a:br>
                  <a:rPr lang="en-US" sz="100" dirty="0" smtClean="0"/>
                </a:b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i="1" dirty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de-DE" sz="1400" b="0" i="1" dirty="0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r>
                        <a:rPr lang="en-US" sz="1400" i="1" dirty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1400" i="1" dirty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en-US" sz="1400" i="1" dirty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sz="1400" b="0" i="1" dirty="0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400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/>
                                </a:rPr>
                                <m:t>𝜒</m:t>
                              </m:r>
                            </m:e>
                            <m:sub>
                              <m:r>
                                <a:rPr lang="de-DE" sz="1400" i="1" dirty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de-DE" sz="1400" i="1" dirty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9" name="Rechtec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872716"/>
                <a:ext cx="2052228" cy="1172885"/>
              </a:xfrm>
              <a:prstGeom prst="rect">
                <a:avLst/>
              </a:prstGeom>
              <a:blipFill rotWithShape="1">
                <a:blip r:embed="rId4"/>
                <a:stretch>
                  <a:fillRect l="-2679" t="-2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7164288" y="1268760"/>
                <a:ext cx="168353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Δ</m:t>
                      </m:r>
                      <m:sSub>
                        <m:sSubPr>
                          <m:ctrlPr>
                            <a:rPr lang="el-GR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l-GR" i="1">
                              <a:latin typeface="Cambria Math"/>
                              <a:ea typeface="Cambria Math"/>
                            </a:rPr>
                            <m:t>𝜐</m:t>
                          </m:r>
                        </m:e>
                        <m:sub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𝑠</m:t>
                          </m:r>
                        </m:sub>
                      </m:sSub>
                      <m:r>
                        <a:rPr lang="el-GR" i="1">
                          <a:latin typeface="Cambria Math"/>
                          <a:ea typeface="Cambria Math"/>
                        </a:rPr>
                        <m:t>≈</m:t>
                      </m:r>
                      <m:sSup>
                        <m:sSupPr>
                          <m:ctrlPr>
                            <a:rPr lang="el-GR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/>
                                </a:rPr>
                                <m:t>+</m:t>
                              </m:r>
                            </m:sub>
                          </m:sSub>
                        </m:e>
                        <m:sup>
                          <m:r>
                            <a:rPr lang="de-DE" i="1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de-DE" i="1">
                          <a:latin typeface="Cambria Math"/>
                          <a:ea typeface="Cambria Math"/>
                        </a:rPr>
                        <m:t>,</m:t>
                      </m:r>
                      <m:sSup>
                        <m:sSupPr>
                          <m:ctrlPr>
                            <a:rPr lang="de-DE" i="1" dirty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i="1" dirty="0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de-DE" i="1" dirty="0">
                                  <a:latin typeface="Cambria Math"/>
                                </a:rPr>
                                <m:t>−</m:t>
                              </m:r>
                            </m:sub>
                          </m:sSub>
                        </m:e>
                        <m:sup>
                          <m:r>
                            <a:rPr lang="de-DE" i="1" dirty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4288" y="1268760"/>
                <a:ext cx="1683538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6552220" y="1177588"/>
                <a:ext cx="5950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220" y="1177588"/>
                <a:ext cx="595035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4788024" y="2460842"/>
            <a:ext cx="4176000" cy="2516330"/>
            <a:chOff x="4175556" y="2516783"/>
            <a:chExt cx="4680664" cy="2820429"/>
          </a:xfrm>
        </p:grpSpPr>
        <p:pic>
          <p:nvPicPr>
            <p:cNvPr id="1402883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6" t="3464" r="1974" b="1595"/>
            <a:stretch/>
          </p:blipFill>
          <p:spPr bwMode="auto">
            <a:xfrm>
              <a:off x="4248220" y="2516783"/>
              <a:ext cx="4608000" cy="2767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hteck 12"/>
            <p:cNvSpPr/>
            <p:nvPr/>
          </p:nvSpPr>
          <p:spPr bwMode="auto">
            <a:xfrm>
              <a:off x="4175556" y="5157212"/>
              <a:ext cx="914400" cy="180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6" name="Rechteck 15"/>
            <p:cNvSpPr/>
            <p:nvPr/>
          </p:nvSpPr>
          <p:spPr bwMode="auto">
            <a:xfrm>
              <a:off x="7941820" y="5157192"/>
              <a:ext cx="914400" cy="180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 rot="5400000">
                <a:off x="6704620" y="1969772"/>
                <a:ext cx="5950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6704620" y="1969772"/>
                <a:ext cx="595035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21"/>
              <p:cNvSpPr txBox="1"/>
              <p:nvPr/>
            </p:nvSpPr>
            <p:spPr>
              <a:xfrm rot="10800000">
                <a:off x="4192989" y="3695225"/>
                <a:ext cx="5950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feld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192989" y="3695225"/>
                <a:ext cx="595035" cy="5232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4295224" y="1416581"/>
                <a:ext cx="59503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⇒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224" y="1416581"/>
                <a:ext cx="595035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hteck 25"/>
              <p:cNvSpPr/>
              <p:nvPr/>
            </p:nvSpPr>
            <p:spPr>
              <a:xfrm>
                <a:off x="176472" y="5565888"/>
                <a:ext cx="8882742" cy="1015663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de-DE" sz="2000" dirty="0">
                    <a:solidFill>
                      <a:schemeClr val="bg1"/>
                    </a:solidFill>
                  </a:rPr>
                  <a:t>N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ew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technique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allows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one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to</a:t>
                </a:r>
                <a:r>
                  <a:rPr lang="de-DE" sz="2000" dirty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experimentally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reconstruct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the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components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of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the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spin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closed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chemeClr val="bg1"/>
                    </a:solidFill>
                  </a:rPr>
                  <a:t>orbit</a:t>
                </a:r>
                <a:r>
                  <a:rPr lang="de-DE" sz="20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de-DE" sz="20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𝑛</m:t>
                            </m:r>
                          </m:e>
                        </m:acc>
                      </m:e>
                      <m:sub>
                        <m:r>
                          <a:rPr lang="de-DE" sz="20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𝑐𝑜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bg1"/>
                    </a:solidFill>
                  </a:rPr>
                  <a:t> in a storage ring with </a:t>
                </a:r>
                <a:r>
                  <a:rPr lang="en-US" sz="2000" dirty="0" err="1" smtClean="0">
                    <a:solidFill>
                      <a:schemeClr val="bg1"/>
                    </a:solidFill>
                  </a:rPr>
                  <a:t>unprededented</a:t>
                </a:r>
                <a:r>
                  <a:rPr lang="en-US" sz="2000" dirty="0" smtClean="0">
                    <a:solidFill>
                      <a:schemeClr val="bg1"/>
                    </a:solidFill>
                  </a:rPr>
                  <a:t> precision (not achievable from polarization measurements alone).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hteck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72" y="5565888"/>
                <a:ext cx="8882742" cy="1015663"/>
              </a:xfrm>
              <a:prstGeom prst="rect">
                <a:avLst/>
              </a:prstGeom>
              <a:blipFill rotWithShape="1">
                <a:blip r:embed="rId11"/>
                <a:stretch>
                  <a:fillRect t="-2395" r="-206" b="-10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hteck 1"/>
              <p:cNvSpPr/>
              <p:nvPr/>
            </p:nvSpPr>
            <p:spPr>
              <a:xfrm>
                <a:off x="393850" y="2856384"/>
                <a:ext cx="8570174" cy="1513619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chemeClr val="tx1"/>
                    </a:solidFill>
                  </a:rPr>
                  <a:t>E</a:t>
                </a:r>
                <a:r>
                  <a:rPr lang="en-US" sz="2000" dirty="0" err="1">
                    <a:solidFill>
                      <a:schemeClr val="tx1"/>
                    </a:solidFill>
                  </a:rPr>
                  <a:t>xtremum</a:t>
                </a:r>
                <a:r>
                  <a:rPr lang="en-US" sz="2000" dirty="0">
                    <a:solidFill>
                      <a:schemeClr val="tx1"/>
                    </a:solidFill>
                  </a:rPr>
                  <a:t> of 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spin </a:t>
                </a:r>
                <a:r>
                  <a:rPr lang="en-US" sz="2000" dirty="0">
                    <a:solidFill>
                      <a:schemeClr val="tx1"/>
                    </a:solidFill>
                  </a:rPr>
                  <a:t>tune map is 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saddle </a:t>
                </a:r>
                <a:r>
                  <a:rPr lang="en-US" sz="2000" dirty="0">
                    <a:solidFill>
                      <a:schemeClr val="tx1"/>
                    </a:solidFill>
                  </a:rPr>
                  <a:t>point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de-DE" sz="20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</m:sub>
                    </m:sSub>
                    <m:r>
                      <a:rPr lang="de-DE" sz="2000" i="1" dirty="0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𝑦</m:t>
                        </m:r>
                      </m:e>
                      <m:sub>
                        <m:r>
                          <a:rPr lang="de-DE" sz="20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</m:sub>
                    </m:sSub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/>
                      </a:rPr>
                      <m:t>𝑂</m:t>
                    </m:r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de-DE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de-DE" sz="200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de-DE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  <m:sup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sz="2000" i="1" dirty="0">
                        <a:solidFill>
                          <a:schemeClr val="tx1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Once baseline spin tune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𝜐</m:t>
                        </m:r>
                      </m:e>
                      <m:sub>
                        <m:r>
                          <a:rPr lang="de-DE" sz="2000" i="1">
                            <a:latin typeface="Cambria Math"/>
                          </a:rPr>
                          <m:t>𝑠</m:t>
                        </m:r>
                      </m:sub>
                    </m:sSub>
                    <m:r>
                      <a:rPr lang="de-DE" sz="20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/>
                  <a:t>determined,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/>
                          </a:rPr>
                          <m:t>(</m:t>
                        </m:r>
                        <m:r>
                          <a:rPr lang="de-DE" sz="2000" i="1"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sz="2000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de-DE" sz="2000" i="1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de-DE" sz="20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e-DE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sz="2000" i="1">
                                <a:latin typeface="Cambria Math"/>
                              </a:rPr>
                              <m:t>3</m:t>
                            </m:r>
                          </m:sub>
                        </m:sSub>
                      </m:e>
                      <m:sup>
                        <m:r>
                          <a:rPr lang="de-DE" sz="2000" i="1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de-DE" sz="2000" i="1">
                        <a:latin typeface="Cambria Math"/>
                      </a:rPr>
                      <m:t>) </m:t>
                    </m:r>
                  </m:oMath>
                </a14:m>
                <a:r>
                  <a:rPr lang="en-US" sz="2000" dirty="0"/>
                  <a:t>are only fit parameters.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olenoids only are not </a:t>
                </a:r>
                <a:r>
                  <a:rPr lang="en-US" sz="2000" dirty="0">
                    <a:solidFill>
                      <a:schemeClr val="tx1"/>
                    </a:solidFill>
                  </a:rPr>
                  <a:t>sensitive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de-DE" sz="2000" i="1">
                        <a:solidFill>
                          <a:schemeClr val="tx1"/>
                        </a:solidFill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de-DE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𝑐</m:t>
                            </m:r>
                          </m:e>
                          <m:sub>
                            <m:r>
                              <a:rPr lang="de-DE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sz="2000" b="0" i="1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</a:rPr>
                  <a:t>static WF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de-DE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</a:rPr>
                  <a:t>).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hteck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850" y="2856384"/>
                <a:ext cx="8570174" cy="1513619"/>
              </a:xfrm>
              <a:prstGeom prst="rect">
                <a:avLst/>
              </a:prstGeom>
              <a:blipFill rotWithShape="1">
                <a:blip r:embed="rId12"/>
                <a:stretch>
                  <a:fillRect l="-569" b="-16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951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72117" y="2276872"/>
            <a:ext cx="7772400" cy="2680818"/>
          </a:xfrm>
        </p:spPr>
        <p:txBody>
          <a:bodyPr anchor="ctr"/>
          <a:lstStyle/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dirty="0" err="1" smtClean="0"/>
              <a:t>Introduction</a:t>
            </a:r>
            <a:endParaRPr lang="de-DE" dirty="0" smtClean="0"/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dirty="0" err="1" smtClean="0"/>
              <a:t>Recent</a:t>
            </a:r>
            <a:r>
              <a:rPr lang="de-DE" dirty="0" smtClean="0"/>
              <a:t> </a:t>
            </a:r>
            <a:r>
              <a:rPr lang="de-DE" dirty="0" err="1" smtClean="0"/>
              <a:t>Achievements</a:t>
            </a:r>
            <a:endParaRPr lang="de-DE" dirty="0" smtClean="0"/>
          </a:p>
          <a:p>
            <a:pPr marL="900113" lvl="1" indent="-192088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00113" algn="l"/>
              </a:tabLst>
            </a:pPr>
            <a:r>
              <a:rPr lang="de-DE" dirty="0" smtClean="0"/>
              <a:t>Spin </a:t>
            </a:r>
            <a:r>
              <a:rPr lang="de-DE" dirty="0" err="1" smtClean="0"/>
              <a:t>coherence</a:t>
            </a:r>
            <a:r>
              <a:rPr lang="de-DE" dirty="0" smtClean="0"/>
              <a:t> time</a:t>
            </a:r>
          </a:p>
          <a:p>
            <a:pPr marL="900113" lvl="1" indent="-192088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00113" algn="l"/>
              </a:tabLst>
            </a:pPr>
            <a:r>
              <a:rPr lang="de-DE" dirty="0" smtClean="0"/>
              <a:t>Spin tune </a:t>
            </a:r>
            <a:r>
              <a:rPr lang="de-DE" dirty="0" err="1" smtClean="0"/>
              <a:t>measurement</a:t>
            </a:r>
            <a:endParaRPr lang="de-DE" dirty="0"/>
          </a:p>
          <a:p>
            <a:pPr marL="900113" lvl="1" indent="-192088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00113" algn="l"/>
              </a:tabLst>
            </a:pPr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RF </a:t>
            </a:r>
            <a:r>
              <a:rPr lang="de-DE" dirty="0"/>
              <a:t>W</a:t>
            </a:r>
            <a:r>
              <a:rPr lang="de-DE" dirty="0" smtClean="0"/>
              <a:t>ien </a:t>
            </a:r>
            <a:r>
              <a:rPr lang="de-DE" dirty="0" err="1" smtClean="0"/>
              <a:t>filter</a:t>
            </a:r>
            <a:endParaRPr lang="de-DE" dirty="0"/>
          </a:p>
          <a:p>
            <a:pPr marL="900113" lvl="1" indent="-192088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900113" algn="l"/>
              </a:tabLst>
            </a:pPr>
            <a:r>
              <a:rPr lang="de-DE" dirty="0" smtClean="0"/>
              <a:t>Study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imperfections</a:t>
            </a:r>
            <a:endParaRPr lang="de-DE" dirty="0" smtClean="0"/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de-DE" b="1" dirty="0" err="1" smtClean="0"/>
              <a:t>Proposed</a:t>
            </a:r>
            <a:r>
              <a:rPr lang="de-DE" b="1" dirty="0" smtClean="0"/>
              <a:t> </a:t>
            </a:r>
            <a:r>
              <a:rPr lang="de-DE" b="1" dirty="0" err="1" smtClean="0"/>
              <a:t>studies</a:t>
            </a:r>
            <a:r>
              <a:rPr lang="de-DE" b="1" dirty="0"/>
              <a:t> </a:t>
            </a:r>
            <a:r>
              <a:rPr lang="de-DE" b="1" dirty="0" smtClean="0"/>
              <a:t>1</a:t>
            </a:r>
            <a:r>
              <a:rPr lang="de-DE" b="1" baseline="30000" dirty="0" smtClean="0"/>
              <a:t>st</a:t>
            </a:r>
            <a:r>
              <a:rPr lang="de-DE" b="1" dirty="0" smtClean="0"/>
              <a:t> half </a:t>
            </a:r>
            <a:r>
              <a:rPr lang="de-DE" b="1" dirty="0" err="1" smtClean="0"/>
              <a:t>of</a:t>
            </a:r>
            <a:r>
              <a:rPr lang="de-DE" b="1" dirty="0" smtClean="0"/>
              <a:t> 2015</a:t>
            </a:r>
            <a:endParaRPr lang="en-US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1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Next beam times and Strategy for precursor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37</a:t>
            </a:fld>
            <a:endParaRPr lang="en-US"/>
          </a:p>
        </p:txBody>
      </p:sp>
      <p:cxnSp>
        <p:nvCxnSpPr>
          <p:cNvPr id="8" name="Gerade Verbindung mit Pfeil 7"/>
          <p:cNvCxnSpPr/>
          <p:nvPr/>
        </p:nvCxnSpPr>
        <p:spPr bwMode="auto">
          <a:xfrm>
            <a:off x="575556" y="5421690"/>
            <a:ext cx="8460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3" name="Gerade Verbindung 12"/>
          <p:cNvCxnSpPr/>
          <p:nvPr/>
        </p:nvCxnSpPr>
        <p:spPr bwMode="auto">
          <a:xfrm>
            <a:off x="971600" y="5331690"/>
            <a:ext cx="0" cy="180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feld 14"/>
          <p:cNvSpPr txBox="1"/>
          <p:nvPr/>
        </p:nvSpPr>
        <p:spPr>
          <a:xfrm>
            <a:off x="467544" y="5687960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January</a:t>
            </a:r>
            <a:endParaRPr lang="en-US" dirty="0"/>
          </a:p>
        </p:txBody>
      </p:sp>
      <p:cxnSp>
        <p:nvCxnSpPr>
          <p:cNvPr id="16" name="Gerade Verbindung 15"/>
          <p:cNvCxnSpPr/>
          <p:nvPr/>
        </p:nvCxnSpPr>
        <p:spPr bwMode="auto">
          <a:xfrm>
            <a:off x="4538705" y="5331690"/>
            <a:ext cx="0" cy="180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feld 16"/>
          <p:cNvSpPr txBox="1"/>
          <p:nvPr/>
        </p:nvSpPr>
        <p:spPr>
          <a:xfrm>
            <a:off x="4247964" y="565195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July</a:t>
            </a:r>
            <a:endParaRPr lang="en-US" dirty="0"/>
          </a:p>
        </p:txBody>
      </p:sp>
      <p:cxnSp>
        <p:nvCxnSpPr>
          <p:cNvPr id="18" name="Gerade Verbindung 17"/>
          <p:cNvCxnSpPr/>
          <p:nvPr/>
        </p:nvCxnSpPr>
        <p:spPr bwMode="auto">
          <a:xfrm>
            <a:off x="8616696" y="5331690"/>
            <a:ext cx="0" cy="1800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feld 18"/>
          <p:cNvSpPr txBox="1"/>
          <p:nvPr/>
        </p:nvSpPr>
        <p:spPr>
          <a:xfrm>
            <a:off x="7596336" y="5579948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December</a:t>
            </a:r>
            <a:endParaRPr lang="en-US" dirty="0"/>
          </a:p>
        </p:txBody>
      </p:sp>
      <p:sp>
        <p:nvSpPr>
          <p:cNvPr id="21" name="Rechteck 20"/>
          <p:cNvSpPr/>
          <p:nvPr/>
        </p:nvSpPr>
        <p:spPr bwMode="auto">
          <a:xfrm>
            <a:off x="1367644" y="4661739"/>
            <a:ext cx="2279070" cy="648512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rgbClr val="0066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smtClean="0"/>
              <a:t>5 </a:t>
            </a:r>
            <a:r>
              <a:rPr lang="de-DE" dirty="0" err="1" smtClean="0"/>
              <a:t>weeks</a:t>
            </a:r>
            <a:r>
              <a:rPr lang="de-DE" dirty="0" smtClean="0"/>
              <a:t> + 1MD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dirty="0" smtClean="0"/>
              <a:t>(</a:t>
            </a:r>
            <a:r>
              <a:rPr lang="de-DE" dirty="0" err="1"/>
              <a:t>o</a:t>
            </a:r>
            <a:r>
              <a:rPr kumimoji="0" lang="de-DE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nly</a:t>
            </a:r>
            <a:r>
              <a: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b beam)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hteck 21"/>
          <p:cNvSpPr/>
          <p:nvPr/>
        </p:nvSpPr>
        <p:spPr bwMode="auto">
          <a:xfrm>
            <a:off x="5788642" y="4661739"/>
            <a:ext cx="2495397" cy="648512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rgbClr val="0066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DE" dirty="0" smtClean="0"/>
              <a:t>~ </a:t>
            </a:r>
            <a:r>
              <a:rPr lang="de-DE" dirty="0"/>
              <a:t>5 </a:t>
            </a:r>
            <a:r>
              <a:rPr lang="de-DE" dirty="0" err="1" smtClean="0"/>
              <a:t>weeks</a:t>
            </a:r>
            <a:r>
              <a:rPr lang="de-DE" dirty="0" smtClean="0"/>
              <a:t> +1 MD</a:t>
            </a:r>
          </a:p>
          <a:p>
            <a:pPr algn="ctr"/>
            <a:r>
              <a:rPr lang="de-DE" dirty="0" smtClean="0"/>
              <a:t>(d </a:t>
            </a:r>
            <a:r>
              <a:rPr lang="de-DE" dirty="0" err="1" smtClean="0"/>
              <a:t>and</a:t>
            </a:r>
            <a:r>
              <a:rPr lang="de-DE" dirty="0" smtClean="0"/>
              <a:t> p beam)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6061641" y="3991348"/>
            <a:ext cx="2023118" cy="338554"/>
          </a:xfrm>
          <a:prstGeom prst="rect">
            <a:avLst/>
          </a:prstGeom>
          <a:ln>
            <a:solidFill>
              <a:srgbClr val="006666"/>
            </a:solidFill>
          </a:ln>
        </p:spPr>
        <p:txBody>
          <a:bodyPr wrap="none">
            <a:spAutoFit/>
          </a:bodyPr>
          <a:lstStyle/>
          <a:p>
            <a:r>
              <a:rPr lang="de-DE" sz="1600" b="1" dirty="0" err="1">
                <a:solidFill>
                  <a:srgbClr val="006666"/>
                </a:solidFill>
              </a:rPr>
              <a:t>new</a:t>
            </a:r>
            <a:r>
              <a:rPr lang="de-DE" sz="1600" b="1" dirty="0">
                <a:solidFill>
                  <a:srgbClr val="006666"/>
                </a:solidFill>
              </a:rPr>
              <a:t> RF Wien </a:t>
            </a:r>
            <a:r>
              <a:rPr lang="de-DE" sz="1600" b="1" dirty="0" err="1">
                <a:solidFill>
                  <a:srgbClr val="006666"/>
                </a:solidFill>
              </a:rPr>
              <a:t>filter</a:t>
            </a:r>
            <a:r>
              <a:rPr lang="de-DE" sz="1600" b="1" dirty="0">
                <a:solidFill>
                  <a:srgbClr val="006666"/>
                </a:solidFill>
              </a:rPr>
              <a:t> </a:t>
            </a:r>
            <a:endParaRPr lang="en-US" sz="1600" dirty="0"/>
          </a:p>
        </p:txBody>
      </p:sp>
      <p:cxnSp>
        <p:nvCxnSpPr>
          <p:cNvPr id="25" name="Gewinkelte Verbindung 24"/>
          <p:cNvCxnSpPr>
            <a:stCxn id="22" idx="1"/>
            <a:endCxn id="23" idx="1"/>
          </p:cNvCxnSpPr>
          <p:nvPr/>
        </p:nvCxnSpPr>
        <p:spPr bwMode="auto">
          <a:xfrm rot="10800000" flipH="1">
            <a:off x="5788641" y="4160625"/>
            <a:ext cx="272999" cy="825370"/>
          </a:xfrm>
          <a:prstGeom prst="bentConnector3">
            <a:avLst>
              <a:gd name="adj1" fmla="val -8373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Rechteck 33"/>
          <p:cNvSpPr/>
          <p:nvPr/>
        </p:nvSpPr>
        <p:spPr>
          <a:xfrm>
            <a:off x="1568634" y="2508358"/>
            <a:ext cx="2798971" cy="338554"/>
          </a:xfrm>
          <a:prstGeom prst="rect">
            <a:avLst/>
          </a:prstGeom>
          <a:ln>
            <a:solidFill>
              <a:srgbClr val="006666"/>
            </a:solidFill>
          </a:ln>
        </p:spPr>
        <p:txBody>
          <a:bodyPr wrap="none">
            <a:spAutoFit/>
          </a:bodyPr>
          <a:lstStyle/>
          <a:p>
            <a:r>
              <a:rPr lang="de-DE" sz="1600" b="1" dirty="0" smtClean="0">
                <a:solidFill>
                  <a:srgbClr val="006666"/>
                </a:solidFill>
              </a:rPr>
              <a:t>4. RF </a:t>
            </a:r>
            <a:r>
              <a:rPr lang="de-DE" sz="1600" b="1" dirty="0">
                <a:solidFill>
                  <a:srgbClr val="006666"/>
                </a:solidFill>
              </a:rPr>
              <a:t>Wien </a:t>
            </a:r>
            <a:r>
              <a:rPr lang="de-DE" sz="1600" b="1" dirty="0" err="1">
                <a:solidFill>
                  <a:srgbClr val="006666"/>
                </a:solidFill>
              </a:rPr>
              <a:t>filter</a:t>
            </a:r>
            <a:r>
              <a:rPr lang="de-DE" sz="1600" b="1" dirty="0">
                <a:solidFill>
                  <a:srgbClr val="006666"/>
                </a:solidFill>
              </a:rPr>
              <a:t> at </a:t>
            </a:r>
            <a:r>
              <a:rPr lang="de-DE" sz="1600" b="1" dirty="0" smtClean="0">
                <a:solidFill>
                  <a:srgbClr val="006666"/>
                </a:solidFill>
              </a:rPr>
              <a:t>630 kHz</a:t>
            </a:r>
            <a:endParaRPr lang="en-US" sz="1600" dirty="0"/>
          </a:p>
        </p:txBody>
      </p:sp>
      <p:cxnSp>
        <p:nvCxnSpPr>
          <p:cNvPr id="35" name="Gewinkelte Verbindung 34"/>
          <p:cNvCxnSpPr>
            <a:stCxn id="21" idx="1"/>
            <a:endCxn id="34" idx="1"/>
          </p:cNvCxnSpPr>
          <p:nvPr/>
        </p:nvCxnSpPr>
        <p:spPr bwMode="auto">
          <a:xfrm rot="10800000" flipH="1">
            <a:off x="1367644" y="2677635"/>
            <a:ext cx="200990" cy="2308360"/>
          </a:xfrm>
          <a:prstGeom prst="bentConnector3">
            <a:avLst>
              <a:gd name="adj1" fmla="val -11373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Rechteck 39"/>
          <p:cNvSpPr/>
          <p:nvPr/>
        </p:nvSpPr>
        <p:spPr>
          <a:xfrm>
            <a:off x="1583668" y="2097409"/>
            <a:ext cx="2890535" cy="338554"/>
          </a:xfrm>
          <a:prstGeom prst="rect">
            <a:avLst/>
          </a:prstGeom>
          <a:ln>
            <a:solidFill>
              <a:srgbClr val="006666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6666"/>
                </a:solidFill>
              </a:rPr>
              <a:t>3. Quartered </a:t>
            </a:r>
            <a:r>
              <a:rPr lang="en-US" sz="1600" b="1" dirty="0">
                <a:solidFill>
                  <a:srgbClr val="006666"/>
                </a:solidFill>
              </a:rPr>
              <a:t>Rogowski coil </a:t>
            </a:r>
            <a:endParaRPr lang="en-US" sz="1600" dirty="0"/>
          </a:p>
        </p:txBody>
      </p:sp>
      <p:cxnSp>
        <p:nvCxnSpPr>
          <p:cNvPr id="41" name="Gewinkelte Verbindung 40"/>
          <p:cNvCxnSpPr>
            <a:stCxn id="21" idx="1"/>
            <a:endCxn id="40" idx="1"/>
          </p:cNvCxnSpPr>
          <p:nvPr/>
        </p:nvCxnSpPr>
        <p:spPr bwMode="auto">
          <a:xfrm rot="10800000" flipH="1">
            <a:off x="1367644" y="2266687"/>
            <a:ext cx="216024" cy="2719309"/>
          </a:xfrm>
          <a:prstGeom prst="bentConnector3">
            <a:avLst>
              <a:gd name="adj1" fmla="val -10582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Rechteck 44"/>
          <p:cNvSpPr/>
          <p:nvPr/>
        </p:nvSpPr>
        <p:spPr>
          <a:xfrm>
            <a:off x="1569320" y="1696203"/>
            <a:ext cx="2116670" cy="338554"/>
          </a:xfrm>
          <a:prstGeom prst="rect">
            <a:avLst/>
          </a:prstGeom>
          <a:ln>
            <a:solidFill>
              <a:srgbClr val="006666"/>
            </a:solidFill>
          </a:ln>
        </p:spPr>
        <p:txBody>
          <a:bodyPr wrap="none">
            <a:spAutoFit/>
          </a:bodyPr>
          <a:lstStyle/>
          <a:p>
            <a:r>
              <a:rPr lang="de-DE" sz="1600" b="1" dirty="0" smtClean="0">
                <a:solidFill>
                  <a:srgbClr val="006666"/>
                </a:solidFill>
              </a:rPr>
              <a:t>2. EDDA </a:t>
            </a:r>
            <a:r>
              <a:rPr lang="de-DE" sz="1600" b="1" dirty="0" err="1">
                <a:solidFill>
                  <a:srgbClr val="006666"/>
                </a:solidFill>
              </a:rPr>
              <a:t>fiber</a:t>
            </a:r>
            <a:r>
              <a:rPr lang="de-DE" sz="1600" b="1" dirty="0">
                <a:solidFill>
                  <a:srgbClr val="006666"/>
                </a:solidFill>
              </a:rPr>
              <a:t> </a:t>
            </a:r>
            <a:r>
              <a:rPr lang="de-DE" sz="1600" b="1" dirty="0" err="1">
                <a:solidFill>
                  <a:srgbClr val="006666"/>
                </a:solidFill>
              </a:rPr>
              <a:t>target</a:t>
            </a:r>
            <a:endParaRPr lang="en-US" sz="1600" dirty="0"/>
          </a:p>
        </p:txBody>
      </p:sp>
      <p:cxnSp>
        <p:nvCxnSpPr>
          <p:cNvPr id="46" name="Gewinkelte Verbindung 45"/>
          <p:cNvCxnSpPr>
            <a:stCxn id="21" idx="1"/>
            <a:endCxn id="45" idx="1"/>
          </p:cNvCxnSpPr>
          <p:nvPr/>
        </p:nvCxnSpPr>
        <p:spPr bwMode="auto">
          <a:xfrm rot="10800000" flipH="1">
            <a:off x="1367644" y="1865481"/>
            <a:ext cx="201676" cy="3120515"/>
          </a:xfrm>
          <a:prstGeom prst="bentConnector3">
            <a:avLst>
              <a:gd name="adj1" fmla="val -11335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Rechteck 49"/>
          <p:cNvSpPr/>
          <p:nvPr/>
        </p:nvSpPr>
        <p:spPr>
          <a:xfrm>
            <a:off x="1568634" y="1262322"/>
            <a:ext cx="6160224" cy="369332"/>
          </a:xfrm>
          <a:prstGeom prst="rect">
            <a:avLst/>
          </a:prstGeom>
          <a:ln>
            <a:solidFill>
              <a:srgbClr val="006666"/>
            </a:solidFill>
          </a:ln>
        </p:spPr>
        <p:txBody>
          <a:bodyPr wrap="square">
            <a:spAutoFit/>
          </a:bodyPr>
          <a:lstStyle/>
          <a:p>
            <a:pPr marL="0" lvl="2">
              <a:buClr>
                <a:srgbClr val="006666"/>
              </a:buClr>
            </a:pPr>
            <a:r>
              <a:rPr lang="de-DE" b="1" dirty="0" smtClean="0">
                <a:solidFill>
                  <a:srgbClr val="006666"/>
                </a:solidFill>
              </a:rPr>
              <a:t>1. </a:t>
            </a:r>
            <a:r>
              <a:rPr lang="de-DE" b="1" dirty="0" err="1" smtClean="0">
                <a:solidFill>
                  <a:srgbClr val="006666"/>
                </a:solidFill>
              </a:rPr>
              <a:t>Explore</a:t>
            </a:r>
            <a:r>
              <a:rPr lang="de-DE" b="1" dirty="0" smtClean="0">
                <a:solidFill>
                  <a:srgbClr val="006666"/>
                </a:solidFill>
              </a:rPr>
              <a:t> d </a:t>
            </a:r>
            <a:r>
              <a:rPr lang="de-DE" b="1" dirty="0" err="1">
                <a:solidFill>
                  <a:srgbClr val="006666"/>
                </a:solidFill>
              </a:rPr>
              <a:t>beams</a:t>
            </a:r>
            <a:r>
              <a:rPr lang="de-DE" b="1" dirty="0">
                <a:solidFill>
                  <a:srgbClr val="006666"/>
                </a:solidFill>
              </a:rPr>
              <a:t> at </a:t>
            </a:r>
            <a:r>
              <a:rPr lang="de-DE" b="1" dirty="0" err="1">
                <a:solidFill>
                  <a:srgbClr val="006666"/>
                </a:solidFill>
              </a:rPr>
              <a:t>other</a:t>
            </a:r>
            <a:r>
              <a:rPr lang="de-DE" b="1" dirty="0">
                <a:solidFill>
                  <a:srgbClr val="006666"/>
                </a:solidFill>
              </a:rPr>
              <a:t> </a:t>
            </a:r>
            <a:r>
              <a:rPr lang="de-DE" b="1" dirty="0" err="1">
                <a:solidFill>
                  <a:srgbClr val="006666"/>
                </a:solidFill>
              </a:rPr>
              <a:t>energies</a:t>
            </a:r>
            <a:r>
              <a:rPr lang="de-DE" b="1" dirty="0">
                <a:solidFill>
                  <a:srgbClr val="006666"/>
                </a:solidFill>
              </a:rPr>
              <a:t> </a:t>
            </a:r>
            <a:r>
              <a:rPr lang="de-DE" b="1" dirty="0" err="1" smtClean="0">
                <a:solidFill>
                  <a:srgbClr val="006666"/>
                </a:solidFill>
              </a:rPr>
              <a:t>with</a:t>
            </a:r>
            <a:r>
              <a:rPr lang="de-DE" b="1" dirty="0" smtClean="0">
                <a:solidFill>
                  <a:srgbClr val="006666"/>
                </a:solidFill>
              </a:rPr>
              <a:t> EDDA</a:t>
            </a:r>
            <a:endParaRPr lang="de-DE" b="1" dirty="0">
              <a:solidFill>
                <a:srgbClr val="006666"/>
              </a:solidFill>
            </a:endParaRPr>
          </a:p>
        </p:txBody>
      </p:sp>
      <p:cxnSp>
        <p:nvCxnSpPr>
          <p:cNvPr id="51" name="Gewinkelte Verbindung 50"/>
          <p:cNvCxnSpPr>
            <a:stCxn id="21" idx="1"/>
            <a:endCxn id="50" idx="1"/>
          </p:cNvCxnSpPr>
          <p:nvPr/>
        </p:nvCxnSpPr>
        <p:spPr bwMode="auto">
          <a:xfrm rot="10800000" flipH="1">
            <a:off x="1367644" y="1446989"/>
            <a:ext cx="200990" cy="3539007"/>
          </a:xfrm>
          <a:prstGeom prst="bentConnector3">
            <a:avLst>
              <a:gd name="adj1" fmla="val -11373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Rectangle 2"/>
          <p:cNvSpPr txBox="1">
            <a:spLocks noChangeArrowheads="1"/>
          </p:cNvSpPr>
          <p:nvPr/>
        </p:nvSpPr>
        <p:spPr bwMode="auto">
          <a:xfrm>
            <a:off x="685800" y="452471"/>
            <a:ext cx="8314692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800" kern="0" dirty="0" smtClean="0">
                <a:solidFill>
                  <a:srgbClr val="006699"/>
                </a:solidFill>
              </a:rPr>
              <a:t>Beam </a:t>
            </a:r>
            <a:r>
              <a:rPr lang="de-DE" sz="2800" kern="0" dirty="0" err="1" smtClean="0">
                <a:solidFill>
                  <a:srgbClr val="006699"/>
                </a:solidFill>
              </a:rPr>
              <a:t>request</a:t>
            </a:r>
            <a:r>
              <a:rPr lang="de-DE" sz="2800" kern="0" dirty="0" smtClean="0">
                <a:solidFill>
                  <a:srgbClr val="006699"/>
                </a:solidFill>
              </a:rPr>
              <a:t>: </a:t>
            </a:r>
            <a:r>
              <a:rPr lang="en-US" sz="2800" dirty="0" smtClean="0">
                <a:solidFill>
                  <a:srgbClr val="C00000"/>
                </a:solidFill>
              </a:rPr>
              <a:t>JEDI </a:t>
            </a:r>
            <a:r>
              <a:rPr lang="en-US" sz="2800" dirty="0">
                <a:solidFill>
                  <a:srgbClr val="C00000"/>
                </a:solidFill>
              </a:rPr>
              <a:t>studies with beam in </a:t>
            </a:r>
            <a:r>
              <a:rPr lang="en-US" sz="2800" dirty="0" smtClean="0">
                <a:solidFill>
                  <a:srgbClr val="C00000"/>
                </a:solidFill>
              </a:rPr>
              <a:t>2015</a:t>
            </a:r>
            <a:endParaRPr lang="en-US" sz="2800" dirty="0"/>
          </a:p>
        </p:txBody>
      </p:sp>
      <p:sp>
        <p:nvSpPr>
          <p:cNvPr id="42" name="Rechteck 41"/>
          <p:cNvSpPr/>
          <p:nvPr/>
        </p:nvSpPr>
        <p:spPr>
          <a:xfrm>
            <a:off x="1568634" y="3731857"/>
            <a:ext cx="3776252" cy="584775"/>
          </a:xfrm>
          <a:prstGeom prst="rect">
            <a:avLst/>
          </a:prstGeom>
          <a:ln>
            <a:solidFill>
              <a:srgbClr val="006666"/>
            </a:solidFill>
          </a:ln>
        </p:spPr>
        <p:txBody>
          <a:bodyPr wrap="square">
            <a:spAutoFit/>
          </a:bodyPr>
          <a:lstStyle/>
          <a:p>
            <a:pPr marL="174625" indent="-174625"/>
            <a:r>
              <a:rPr lang="en-US" sz="1600" b="1" dirty="0" smtClean="0">
                <a:solidFill>
                  <a:srgbClr val="006666"/>
                </a:solidFill>
              </a:rPr>
              <a:t>7. Beam </a:t>
            </a:r>
            <a:r>
              <a:rPr lang="en-US" sz="1600" b="1" dirty="0">
                <a:solidFill>
                  <a:srgbClr val="006666"/>
                </a:solidFill>
              </a:rPr>
              <a:t>extraction </a:t>
            </a:r>
            <a:r>
              <a:rPr lang="en-US" sz="1600" b="1" dirty="0" smtClean="0">
                <a:solidFill>
                  <a:srgbClr val="006666"/>
                </a:solidFill>
              </a:rPr>
              <a:t>at EDDA </a:t>
            </a:r>
            <a:r>
              <a:rPr lang="en-US" sz="1600" b="1" dirty="0">
                <a:solidFill>
                  <a:srgbClr val="006666"/>
                </a:solidFill>
              </a:rPr>
              <a:t>target </a:t>
            </a:r>
            <a:r>
              <a:rPr lang="en-US" sz="1600" b="1" dirty="0" smtClean="0">
                <a:solidFill>
                  <a:srgbClr val="006666"/>
                </a:solidFill>
              </a:rPr>
              <a:t/>
            </a:r>
            <a:br>
              <a:rPr lang="en-US" sz="1600" b="1" dirty="0" smtClean="0">
                <a:solidFill>
                  <a:srgbClr val="006666"/>
                </a:solidFill>
              </a:rPr>
            </a:br>
            <a:r>
              <a:rPr lang="en-US" sz="1600" b="1" dirty="0" smtClean="0">
                <a:solidFill>
                  <a:srgbClr val="006666"/>
                </a:solidFill>
              </a:rPr>
              <a:t>with ANKE </a:t>
            </a:r>
            <a:r>
              <a:rPr lang="en-US" sz="1600" b="1" dirty="0">
                <a:solidFill>
                  <a:srgbClr val="006666"/>
                </a:solidFill>
              </a:rPr>
              <a:t>cluster or WASA pellet </a:t>
            </a:r>
          </a:p>
        </p:txBody>
      </p:sp>
      <p:cxnSp>
        <p:nvCxnSpPr>
          <p:cNvPr id="47" name="Gewinkelte Verbindung 46"/>
          <p:cNvCxnSpPr>
            <a:stCxn id="21" idx="1"/>
            <a:endCxn id="42" idx="1"/>
          </p:cNvCxnSpPr>
          <p:nvPr/>
        </p:nvCxnSpPr>
        <p:spPr bwMode="auto">
          <a:xfrm rot="10800000" flipH="1">
            <a:off x="1367644" y="4024245"/>
            <a:ext cx="200990" cy="961750"/>
          </a:xfrm>
          <a:prstGeom prst="bentConnector3">
            <a:avLst>
              <a:gd name="adj1" fmla="val -11373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hteck 51"/>
              <p:cNvSpPr/>
              <p:nvPr/>
            </p:nvSpPr>
            <p:spPr>
              <a:xfrm>
                <a:off x="1568634" y="3321109"/>
                <a:ext cx="7048062" cy="338554"/>
              </a:xfrm>
              <a:prstGeom prst="rect">
                <a:avLst/>
              </a:prstGeom>
              <a:ln>
                <a:solidFill>
                  <a:srgbClr val="006666"/>
                </a:solidFill>
              </a:ln>
            </p:spPr>
            <p:txBody>
              <a:bodyPr wrap="square">
                <a:spAutoFit/>
              </a:bodyPr>
              <a:lstStyle/>
              <a:p>
                <a:pPr marL="271463" indent="-271463"/>
                <a:r>
                  <a:rPr lang="en-US" sz="1600" b="1" dirty="0" smtClean="0">
                    <a:solidFill>
                      <a:srgbClr val="006666"/>
                    </a:solidFill>
                  </a:rPr>
                  <a:t>6. Study effect of a variation of the electron cooler beam current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006666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006666"/>
                            </a:solidFill>
                            <a:latin typeface="Cambria Math"/>
                            <a:ea typeface="Cambria Math"/>
                          </a:rPr>
                          <m:t>𝝉</m:t>
                        </m:r>
                      </m:e>
                      <m:sub>
                        <m:r>
                          <a:rPr lang="de-DE" sz="1600" b="1" i="0" smtClean="0">
                            <a:solidFill>
                              <a:srgbClr val="006666"/>
                            </a:solidFill>
                            <a:latin typeface="Cambria Math"/>
                          </a:rPr>
                          <m:t>𝐒𝐂</m:t>
                        </m:r>
                      </m:sub>
                    </m:sSub>
                  </m:oMath>
                </a14:m>
                <a:endParaRPr lang="en-US" sz="1600" b="1" dirty="0">
                  <a:solidFill>
                    <a:srgbClr val="006666"/>
                  </a:solidFill>
                </a:endParaRPr>
              </a:p>
            </p:txBody>
          </p:sp>
        </mc:Choice>
        <mc:Fallback xmlns="">
          <p:sp>
            <p:nvSpPr>
              <p:cNvPr id="52" name="Rechteck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8634" y="3321109"/>
                <a:ext cx="7048062" cy="338554"/>
              </a:xfrm>
              <a:prstGeom prst="rect">
                <a:avLst/>
              </a:prstGeom>
              <a:blipFill rotWithShape="1">
                <a:blip r:embed="rId2"/>
                <a:stretch>
                  <a:fillRect l="-345" t="-3509" b="-21053"/>
                </a:stretch>
              </a:blipFill>
              <a:ln>
                <a:solidFill>
                  <a:srgbClr val="006666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Gewinkelte Verbindung 52"/>
          <p:cNvCxnSpPr>
            <a:stCxn id="21" idx="1"/>
            <a:endCxn id="52" idx="1"/>
          </p:cNvCxnSpPr>
          <p:nvPr/>
        </p:nvCxnSpPr>
        <p:spPr bwMode="auto">
          <a:xfrm rot="10800000" flipH="1">
            <a:off x="1367644" y="3490387"/>
            <a:ext cx="200990" cy="1495609"/>
          </a:xfrm>
          <a:prstGeom prst="bentConnector3">
            <a:avLst>
              <a:gd name="adj1" fmla="val -113737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Rechteck 59"/>
          <p:cNvSpPr/>
          <p:nvPr/>
        </p:nvSpPr>
        <p:spPr>
          <a:xfrm>
            <a:off x="1583669" y="2917412"/>
            <a:ext cx="4783682" cy="338554"/>
          </a:xfrm>
          <a:prstGeom prst="rect">
            <a:avLst/>
          </a:prstGeom>
          <a:ln>
            <a:solidFill>
              <a:srgbClr val="006666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6666"/>
                </a:solidFill>
              </a:rPr>
              <a:t>5. SCT </a:t>
            </a:r>
            <a:r>
              <a:rPr lang="en-US" sz="1600" b="1" dirty="0">
                <a:solidFill>
                  <a:srgbClr val="006666"/>
                </a:solidFill>
              </a:rPr>
              <a:t>studies with straight section </a:t>
            </a:r>
            <a:r>
              <a:rPr lang="en-US" sz="1600" b="1" dirty="0" err="1">
                <a:solidFill>
                  <a:srgbClr val="006666"/>
                </a:solidFill>
              </a:rPr>
              <a:t>sextupoles</a:t>
            </a:r>
            <a:endParaRPr lang="en-US" sz="1600" dirty="0"/>
          </a:p>
        </p:txBody>
      </p:sp>
      <p:cxnSp>
        <p:nvCxnSpPr>
          <p:cNvPr id="61" name="Gewinkelte Verbindung 60"/>
          <p:cNvCxnSpPr>
            <a:stCxn id="21" idx="1"/>
            <a:endCxn id="60" idx="1"/>
          </p:cNvCxnSpPr>
          <p:nvPr/>
        </p:nvCxnSpPr>
        <p:spPr bwMode="auto">
          <a:xfrm rot="10800000" flipH="1">
            <a:off x="1367643" y="3086689"/>
            <a:ext cx="216025" cy="1899306"/>
          </a:xfrm>
          <a:prstGeom prst="bentConnector3">
            <a:avLst>
              <a:gd name="adj1" fmla="val -105821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246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429142"/>
            <a:ext cx="8077200" cy="691662"/>
          </a:xfrm>
        </p:spPr>
        <p:txBody>
          <a:bodyPr/>
          <a:lstStyle/>
          <a:p>
            <a:r>
              <a:rPr lang="de-DE" sz="2400" dirty="0" smtClean="0"/>
              <a:t>Beam Request: </a:t>
            </a:r>
            <a:r>
              <a:rPr lang="de-DE" sz="2400" dirty="0" smtClean="0">
                <a:solidFill>
                  <a:srgbClr val="C00000"/>
                </a:solidFill>
              </a:rPr>
              <a:t>1. </a:t>
            </a:r>
            <a:r>
              <a:rPr lang="de-DE" sz="2400" dirty="0" err="1" smtClean="0">
                <a:solidFill>
                  <a:srgbClr val="C00000"/>
                </a:solidFill>
              </a:rPr>
              <a:t>Exploring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other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energies</a:t>
            </a:r>
            <a:r>
              <a:rPr lang="de-DE" sz="2400" dirty="0" smtClean="0">
                <a:solidFill>
                  <a:srgbClr val="C00000"/>
                </a:solidFill>
              </a:rPr>
              <a:t> </a:t>
            </a:r>
            <a:r>
              <a:rPr lang="de-DE" sz="2400" dirty="0" err="1" smtClean="0">
                <a:solidFill>
                  <a:srgbClr val="C00000"/>
                </a:solidFill>
              </a:rPr>
              <a:t>with</a:t>
            </a:r>
            <a:r>
              <a:rPr lang="de-DE" sz="2400" dirty="0" smtClean="0">
                <a:solidFill>
                  <a:srgbClr val="C00000"/>
                </a:solidFill>
              </a:rPr>
              <a:t> EDDA </a:t>
            </a:r>
            <a:endParaRPr lang="en-US" sz="24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636423" y="1122068"/>
                <a:ext cx="8291678" cy="1928370"/>
              </a:xfrm>
            </p:spPr>
            <p:txBody>
              <a:bodyPr anchor="t"/>
              <a:lstStyle/>
              <a:p>
                <a:pPr>
                  <a:buClrTx/>
                  <a:buFont typeface="Arial" panose="020B0604020202020204" pitchFamily="34" charset="0"/>
                  <a:buChar char="•"/>
                </a:pPr>
                <a:r>
                  <a:rPr lang="en-US" sz="1800" dirty="0" smtClean="0">
                    <a:solidFill>
                      <a:srgbClr val="006699"/>
                    </a:solidFill>
                  </a:rPr>
                  <a:t>Up to now spin coherence times were only studied with deuterons at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6699"/>
                        </a:solidFill>
                        <a:latin typeface="Cambria Math"/>
                      </a:rPr>
                      <m:t>𝑇</m:t>
                    </m:r>
                    <m:r>
                      <a:rPr lang="en-US" sz="1800" i="1" dirty="0" smtClean="0">
                        <a:solidFill>
                          <a:srgbClr val="006699"/>
                        </a:solidFill>
                        <a:latin typeface="Cambria Math"/>
                      </a:rPr>
                      <m:t> = 235.98 </m:t>
                    </m:r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rgbClr val="006699"/>
                        </a:solidFill>
                        <a:latin typeface="Cambria Math"/>
                      </a:rPr>
                      <m:t>MeV</m:t>
                    </m:r>
                    <m:r>
                      <a:rPr lang="de-DE" sz="1800" b="0" i="0" dirty="0" smtClean="0">
                        <a:solidFill>
                          <a:srgbClr val="006699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6699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6699"/>
                        </a:solidFill>
                        <a:latin typeface="Cambria Math"/>
                      </a:rPr>
                      <m:t>𝑝</m:t>
                    </m:r>
                    <m:r>
                      <a:rPr lang="en-US" sz="1800" i="1" dirty="0" smtClean="0">
                        <a:solidFill>
                          <a:srgbClr val="006699"/>
                        </a:solidFill>
                        <a:latin typeface="Cambria Math"/>
                      </a:rPr>
                      <m:t> = 970 </m:t>
                    </m:r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rgbClr val="006699"/>
                        </a:solidFill>
                        <a:latin typeface="Cambria Math"/>
                      </a:rPr>
                      <m:t>MeV</m:t>
                    </m:r>
                    <m:r>
                      <a:rPr lang="en-US" sz="1800" i="0" dirty="0" smtClean="0">
                        <a:solidFill>
                          <a:srgbClr val="006699"/>
                        </a:solidFill>
                        <a:latin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rgbClr val="006699"/>
                        </a:solidFill>
                        <a:latin typeface="Cambria Math"/>
                      </a:rPr>
                      <m:t>c</m:t>
                    </m:r>
                  </m:oMath>
                </a14:m>
                <a:r>
                  <a:rPr lang="en-US" sz="1800" dirty="0">
                    <a:solidFill>
                      <a:srgbClr val="006699"/>
                    </a:solidFill>
                  </a:rPr>
                  <a:t>). </a:t>
                </a:r>
              </a:p>
              <a:p>
                <a:pPr>
                  <a:buClrTx/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There </a:t>
                </a:r>
                <a:r>
                  <a:rPr lang="en-US" sz="1800" dirty="0"/>
                  <a:t>are indications that the damping of RF-driven </a:t>
                </a:r>
                <a:r>
                  <a:rPr lang="en-US" sz="1800" dirty="0" smtClean="0"/>
                  <a:t>spin oscillations depends </a:t>
                </a:r>
                <a:r>
                  <a:rPr lang="en-US" sz="1800" dirty="0"/>
                  <a:t>on the beam </a:t>
                </a:r>
                <a:r>
                  <a:rPr lang="en-US" sz="1800" dirty="0" smtClean="0"/>
                  <a:t>energy and on the harmonic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𝐾</m:t>
                    </m:r>
                  </m:oMath>
                </a14:m>
                <a:r>
                  <a:rPr lang="en-US" sz="1800" dirty="0" smtClean="0"/>
                  <a:t> (next slides). </a:t>
                </a:r>
              </a:p>
              <a:p>
                <a:pPr marL="804863" lvl="1" indent="-271463">
                  <a:buClrTx/>
                  <a:buNone/>
                </a:pP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sz="1800" b="0" i="1" smtClean="0">
                        <a:solidFill>
                          <a:srgbClr val="006699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sz="1800" dirty="0" smtClean="0">
                    <a:solidFill>
                      <a:srgbClr val="006699"/>
                    </a:solidFill>
                  </a:rPr>
                  <a:t>JEDI would </a:t>
                </a:r>
                <a:r>
                  <a:rPr lang="en-US" sz="1800" dirty="0">
                    <a:solidFill>
                      <a:srgbClr val="006699"/>
                    </a:solidFill>
                  </a:rPr>
                  <a:t>like to explore higher energies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006699"/>
                        </a:solidFill>
                        <a:latin typeface="Cambria Math"/>
                      </a:rPr>
                      <m:t>𝑇</m:t>
                    </m:r>
                    <m:r>
                      <a:rPr lang="en-US" sz="1800" i="1" dirty="0" smtClean="0">
                        <a:solidFill>
                          <a:srgbClr val="006699"/>
                        </a:solidFill>
                        <a:latin typeface="Cambria Math"/>
                      </a:rPr>
                      <m:t> ≈ 1 </m:t>
                    </m:r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rgbClr val="006699"/>
                        </a:solidFill>
                        <a:latin typeface="Cambria Math"/>
                      </a:rPr>
                      <m:t>GeV</m:t>
                    </m:r>
                    <m:r>
                      <a:rPr lang="en-US" sz="1800" i="1" dirty="0" smtClean="0">
                        <a:solidFill>
                          <a:srgbClr val="006699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6699"/>
                    </a:solidFill>
                  </a:rPr>
                  <a:t>with EDDA, where </a:t>
                </a:r>
                <a:r>
                  <a:rPr lang="en-US" sz="1800" dirty="0" smtClean="0">
                    <a:solidFill>
                      <a:srgbClr val="006699"/>
                    </a:solidFill>
                  </a:rPr>
                  <a:t>deuteron analyzing </a:t>
                </a:r>
                <a:r>
                  <a:rPr lang="en-US" sz="1800" dirty="0">
                    <a:solidFill>
                      <a:srgbClr val="006699"/>
                    </a:solidFill>
                  </a:rPr>
                  <a:t>powers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solidFill>
                              <a:srgbClr val="0066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rgbClr val="006699"/>
                            </a:solidFill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sz="1800" i="1" dirty="0">
                            <a:solidFill>
                              <a:srgbClr val="006699"/>
                            </a:solidFill>
                            <a:latin typeface="Cambria Math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800" dirty="0">
                    <a:solidFill>
                      <a:srgbClr val="006699"/>
                    </a:solidFill>
                  </a:rPr>
                  <a:t> </a:t>
                </a:r>
                <a:r>
                  <a:rPr lang="en-US" sz="1800" dirty="0" smtClean="0">
                    <a:solidFill>
                      <a:srgbClr val="006699"/>
                    </a:solidFill>
                  </a:rPr>
                  <a:t>are </a:t>
                </a:r>
                <a:r>
                  <a:rPr lang="en-US" sz="1800" dirty="0">
                    <a:solidFill>
                      <a:srgbClr val="006699"/>
                    </a:solidFill>
                  </a:rPr>
                  <a:t>known to be </a:t>
                </a:r>
                <a:r>
                  <a:rPr lang="en-US" sz="1800" dirty="0" smtClean="0">
                    <a:solidFill>
                      <a:srgbClr val="006699"/>
                    </a:solidFill>
                  </a:rPr>
                  <a:t>sizeable.</a:t>
                </a:r>
                <a:endParaRPr lang="en-US" sz="1800" dirty="0">
                  <a:solidFill>
                    <a:srgbClr val="006699"/>
                  </a:solidFill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6423" y="1122068"/>
                <a:ext cx="8291678" cy="1928370"/>
              </a:xfrm>
              <a:blipFill rotWithShape="1">
                <a:blip r:embed="rId2"/>
                <a:stretch>
                  <a:fillRect l="-441" t="-1582" b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13" name="Gruppieren 12"/>
          <p:cNvGrpSpPr/>
          <p:nvPr/>
        </p:nvGrpSpPr>
        <p:grpSpPr>
          <a:xfrm>
            <a:off x="5433974" y="3102641"/>
            <a:ext cx="3211373" cy="3277126"/>
            <a:chOff x="5433974" y="3096326"/>
            <a:chExt cx="3211373" cy="3277126"/>
          </a:xfrm>
        </p:grpSpPr>
        <p:sp>
          <p:nvSpPr>
            <p:cNvPr id="15" name="Rechteck 14"/>
            <p:cNvSpPr/>
            <p:nvPr/>
          </p:nvSpPr>
          <p:spPr bwMode="auto">
            <a:xfrm>
              <a:off x="5433974" y="3096326"/>
              <a:ext cx="3211373" cy="3277126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3885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55" t="8520" r="5504" b="2502"/>
            <a:stretch/>
          </p:blipFill>
          <p:spPr bwMode="auto">
            <a:xfrm>
              <a:off x="5486420" y="3606417"/>
              <a:ext cx="3111362" cy="2376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Textfeld 6"/>
            <p:cNvSpPr txBox="1"/>
            <p:nvPr/>
          </p:nvSpPr>
          <p:spPr>
            <a:xfrm>
              <a:off x="6048043" y="3105415"/>
              <a:ext cx="19832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err="1" smtClean="0"/>
                <a:t>pC</a:t>
              </a:r>
              <a:r>
                <a:rPr lang="de-DE" sz="1600" dirty="0" smtClean="0"/>
                <a:t> analyzing power</a:t>
              </a:r>
              <a:endParaRPr lang="en-US" sz="1600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5576622" y="6109842"/>
              <a:ext cx="292607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/>
                <a:t>N.E. Cheung et </a:t>
              </a:r>
              <a:r>
                <a:rPr lang="en-US" sz="1100" dirty="0" smtClean="0"/>
                <a:t>al., NIM A 363,</a:t>
              </a:r>
              <a:r>
                <a:rPr lang="en-US" sz="1100" dirty="0"/>
                <a:t> 561</a:t>
              </a:r>
              <a:r>
                <a:rPr lang="en-US" sz="1100" dirty="0" smtClean="0"/>
                <a:t> </a:t>
              </a:r>
              <a:r>
                <a:rPr lang="en-US" sz="1100" dirty="0"/>
                <a:t>(1995</a:t>
              </a:r>
              <a:r>
                <a:rPr lang="en-US" sz="1100" dirty="0" smtClean="0"/>
                <a:t>)</a:t>
              </a:r>
              <a:endParaRPr lang="en-US" sz="1100" dirty="0"/>
            </a:p>
          </p:txBody>
        </p:sp>
      </p:grpSp>
      <p:sp>
        <p:nvSpPr>
          <p:cNvPr id="10" name="Rechteck 9"/>
          <p:cNvSpPr/>
          <p:nvPr/>
        </p:nvSpPr>
        <p:spPr bwMode="auto">
          <a:xfrm>
            <a:off x="1104595" y="3102641"/>
            <a:ext cx="3211373" cy="3277126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885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3685" r="5628" b="2721"/>
          <a:stretch/>
        </p:blipFill>
        <p:spPr bwMode="auto">
          <a:xfrm>
            <a:off x="1434541" y="3433175"/>
            <a:ext cx="2551481" cy="27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718664" y="3111956"/>
            <a:ext cx="1983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d</a:t>
            </a:r>
            <a:r>
              <a:rPr lang="de-DE" sz="1600" dirty="0" err="1" smtClean="0"/>
              <a:t>C</a:t>
            </a:r>
            <a:r>
              <a:rPr lang="de-DE" sz="1600" dirty="0" smtClean="0"/>
              <a:t> analyzing power</a:t>
            </a:r>
            <a:endParaRPr lang="en-US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1277036" y="6111222"/>
            <a:ext cx="28664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V. P. </a:t>
            </a:r>
            <a:r>
              <a:rPr lang="en-US" sz="1100" dirty="0" err="1" smtClean="0"/>
              <a:t>Ladygin</a:t>
            </a:r>
            <a:r>
              <a:rPr lang="en-US" sz="1100" dirty="0" smtClean="0"/>
              <a:t> et al., NIM A 404, 129 </a:t>
            </a:r>
            <a:r>
              <a:rPr lang="en-US" sz="1100" dirty="0"/>
              <a:t>(</a:t>
            </a:r>
            <a:r>
              <a:rPr lang="en-US" sz="1100" dirty="0" smtClean="0"/>
              <a:t>1998)</a:t>
            </a:r>
            <a:endParaRPr lang="en-U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2088292" y="5022482"/>
                <a:ext cx="1521955" cy="66460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sSub>
                        <m:sSub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𝑖𝑇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11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292" y="5022482"/>
                <a:ext cx="1521955" cy="66460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695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556" y="224644"/>
            <a:ext cx="8352544" cy="691662"/>
          </a:xfrm>
        </p:spPr>
        <p:txBody>
          <a:bodyPr/>
          <a:lstStyle/>
          <a:p>
            <a:r>
              <a:rPr lang="de-DE" sz="2000" dirty="0" smtClean="0"/>
              <a:t>Beam Request item</a:t>
            </a:r>
            <a:r>
              <a:rPr lang="de-DE" sz="2000" dirty="0" smtClean="0">
                <a:solidFill>
                  <a:srgbClr val="006699"/>
                </a:solidFill>
              </a:rPr>
              <a:t>1:</a:t>
            </a:r>
            <a:r>
              <a:rPr lang="de-DE" sz="2000" dirty="0" smtClean="0"/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Harmonic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dependence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br>
              <a:rPr lang="de-DE" sz="2000" dirty="0" smtClean="0">
                <a:solidFill>
                  <a:srgbClr val="C00000"/>
                </a:solidFill>
              </a:rPr>
            </a:br>
            <a:r>
              <a:rPr lang="de-DE" sz="2000" dirty="0" err="1" smtClean="0">
                <a:solidFill>
                  <a:srgbClr val="C00000"/>
                </a:solidFill>
              </a:rPr>
              <a:t>of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damping</a:t>
            </a:r>
            <a:r>
              <a:rPr lang="de-DE" sz="2000" dirty="0" smtClean="0">
                <a:solidFill>
                  <a:srgbClr val="C00000"/>
                </a:solidFill>
              </a:rPr>
              <a:t> time </a:t>
            </a:r>
            <a:r>
              <a:rPr lang="de-DE" sz="2000" dirty="0" err="1" smtClean="0">
                <a:solidFill>
                  <a:srgbClr val="C00000"/>
                </a:solidFill>
              </a:rPr>
              <a:t>of</a:t>
            </a:r>
            <a:r>
              <a:rPr lang="de-DE" sz="2000" dirty="0" smtClean="0">
                <a:solidFill>
                  <a:srgbClr val="C00000"/>
                </a:solidFill>
              </a:rPr>
              <a:t> RF </a:t>
            </a:r>
            <a:r>
              <a:rPr lang="de-DE" sz="2000" dirty="0" err="1" smtClean="0">
                <a:solidFill>
                  <a:srgbClr val="C00000"/>
                </a:solidFill>
              </a:rPr>
              <a:t>solenoid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driven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vertical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oscillations</a:t>
            </a:r>
            <a:endParaRPr lang="en-US" sz="2000" i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3731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2869" r="2216" b="1738"/>
          <a:stretch/>
        </p:blipFill>
        <p:spPr bwMode="auto">
          <a:xfrm>
            <a:off x="4716016" y="3645024"/>
            <a:ext cx="4076957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uppieren 25"/>
          <p:cNvGrpSpPr/>
          <p:nvPr/>
        </p:nvGrpSpPr>
        <p:grpSpPr>
          <a:xfrm>
            <a:off x="4644008" y="914283"/>
            <a:ext cx="4111947" cy="2694737"/>
            <a:chOff x="4319972" y="866768"/>
            <a:chExt cx="4111947" cy="2694737"/>
          </a:xfrm>
        </p:grpSpPr>
        <p:pic>
          <p:nvPicPr>
            <p:cNvPr id="1373196" name="Picture 1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64" b="5195"/>
            <a:stretch/>
          </p:blipFill>
          <p:spPr bwMode="auto">
            <a:xfrm>
              <a:off x="4608004" y="866768"/>
              <a:ext cx="3823915" cy="26947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feld 18"/>
            <p:cNvSpPr txBox="1"/>
            <p:nvPr/>
          </p:nvSpPr>
          <p:spPr>
            <a:xfrm rot="16200000">
              <a:off x="3614707" y="2118042"/>
              <a:ext cx="1656810" cy="2462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Spin </a:t>
              </a:r>
              <a:r>
                <a:rPr lang="de-DE" sz="1400" dirty="0" err="1" smtClean="0"/>
                <a:t>coherence</a:t>
              </a:r>
              <a:r>
                <a:rPr lang="de-DE" sz="1400" dirty="0" smtClean="0"/>
                <a:t> time (s)</a:t>
              </a:r>
              <a:endParaRPr lang="en-US" sz="1400" dirty="0"/>
            </a:p>
          </p:txBody>
        </p:sp>
        <p:sp>
          <p:nvSpPr>
            <p:cNvPr id="17" name="Rechteck 16"/>
            <p:cNvSpPr/>
            <p:nvPr/>
          </p:nvSpPr>
          <p:spPr bwMode="auto">
            <a:xfrm>
              <a:off x="8029954" y="3358745"/>
              <a:ext cx="366730" cy="15513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2" name="Gerade Verbindung 21"/>
            <p:cNvCxnSpPr/>
            <p:nvPr/>
          </p:nvCxnSpPr>
          <p:spPr bwMode="auto">
            <a:xfrm>
              <a:off x="6513536" y="2334991"/>
              <a:ext cx="0" cy="805092"/>
            </a:xfrm>
            <a:prstGeom prst="line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Textfeld 23"/>
            <p:cNvSpPr txBox="1"/>
            <p:nvPr/>
          </p:nvSpPr>
          <p:spPr>
            <a:xfrm>
              <a:off x="6100516" y="2064617"/>
              <a:ext cx="804509" cy="2703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 smtClean="0"/>
                <a:t>235 </a:t>
              </a:r>
              <a:r>
                <a:rPr lang="de-DE" sz="1600" dirty="0" err="1" smtClean="0"/>
                <a:t>MeV</a:t>
              </a:r>
              <a:endParaRPr lang="en-US" sz="16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555084" y="3248980"/>
              <a:ext cx="1429184" cy="2457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Beam </a:t>
              </a:r>
              <a:r>
                <a:rPr lang="de-DE" sz="1400" dirty="0" err="1" smtClean="0"/>
                <a:t>energy</a:t>
              </a:r>
              <a:r>
                <a:rPr lang="de-DE" sz="1400" dirty="0" smtClean="0"/>
                <a:t> (</a:t>
              </a:r>
              <a:r>
                <a:rPr lang="de-DE" sz="1400" dirty="0" err="1" smtClean="0"/>
                <a:t>MeV</a:t>
              </a:r>
              <a:r>
                <a:rPr lang="de-DE" sz="1400" dirty="0" smtClean="0"/>
                <a:t>)</a:t>
              </a:r>
              <a:endParaRPr lang="en-US" sz="1400" dirty="0"/>
            </a:p>
          </p:txBody>
        </p:sp>
      </p:grpSp>
      <p:sp>
        <p:nvSpPr>
          <p:cNvPr id="31" name="Textfeld 30"/>
          <p:cNvSpPr txBox="1"/>
          <p:nvPr/>
        </p:nvSpPr>
        <p:spPr>
          <a:xfrm>
            <a:off x="521294" y="5121188"/>
            <a:ext cx="3960000" cy="923330"/>
          </a:xfrm>
          <a:prstGeom prst="rect">
            <a:avLst/>
          </a:prstGeom>
          <a:noFill/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006666"/>
                </a:solidFill>
              </a:rPr>
              <a:t>Observation </a:t>
            </a:r>
            <a:r>
              <a:rPr lang="de-DE" b="1" dirty="0" err="1" smtClean="0">
                <a:solidFill>
                  <a:srgbClr val="006666"/>
                </a:solidFill>
              </a:rPr>
              <a:t>of</a:t>
            </a:r>
            <a:r>
              <a:rPr lang="de-DE" b="1" dirty="0" smtClean="0">
                <a:solidFill>
                  <a:srgbClr val="006666"/>
                </a:solidFill>
              </a:rPr>
              <a:t> </a:t>
            </a:r>
            <a:r>
              <a:rPr lang="de-DE" b="1" dirty="0" err="1" smtClean="0">
                <a:solidFill>
                  <a:srgbClr val="006666"/>
                </a:solidFill>
              </a:rPr>
              <a:t>enhancements</a:t>
            </a:r>
            <a:r>
              <a:rPr lang="de-DE" b="1" dirty="0" smtClean="0">
                <a:solidFill>
                  <a:srgbClr val="006666"/>
                </a:solidFill>
              </a:rPr>
              <a:t> </a:t>
            </a:r>
            <a:r>
              <a:rPr lang="de-DE" b="1" dirty="0" err="1" smtClean="0">
                <a:solidFill>
                  <a:srgbClr val="006666"/>
                </a:solidFill>
              </a:rPr>
              <a:t>of</a:t>
            </a:r>
            <a:r>
              <a:rPr lang="de-DE" b="1" dirty="0">
                <a:solidFill>
                  <a:srgbClr val="006666"/>
                </a:solidFill>
              </a:rPr>
              <a:t> </a:t>
            </a:r>
            <a:r>
              <a:rPr lang="de-DE" b="1" dirty="0" err="1" smtClean="0">
                <a:solidFill>
                  <a:srgbClr val="006666"/>
                </a:solidFill>
              </a:rPr>
              <a:t>damping</a:t>
            </a:r>
            <a:r>
              <a:rPr lang="de-DE" b="1" dirty="0" smtClean="0">
                <a:solidFill>
                  <a:srgbClr val="006666"/>
                </a:solidFill>
              </a:rPr>
              <a:t> time for p </a:t>
            </a:r>
            <a:r>
              <a:rPr lang="de-DE" b="1" dirty="0" err="1" smtClean="0">
                <a:solidFill>
                  <a:srgbClr val="006666"/>
                </a:solidFill>
              </a:rPr>
              <a:t>and</a:t>
            </a:r>
            <a:r>
              <a:rPr lang="de-DE" b="1" dirty="0" smtClean="0">
                <a:solidFill>
                  <a:srgbClr val="006666"/>
                </a:solidFill>
              </a:rPr>
              <a:t> d </a:t>
            </a:r>
            <a:r>
              <a:rPr lang="de-DE" b="1" dirty="0" err="1" smtClean="0">
                <a:solidFill>
                  <a:srgbClr val="006666"/>
                </a:solidFill>
              </a:rPr>
              <a:t>requires</a:t>
            </a:r>
            <a:r>
              <a:rPr lang="de-DE" b="1" dirty="0" smtClean="0">
                <a:solidFill>
                  <a:srgbClr val="006666"/>
                </a:solidFill>
              </a:rPr>
              <a:t> </a:t>
            </a:r>
            <a:r>
              <a:rPr lang="de-DE" b="1" dirty="0" err="1" smtClean="0">
                <a:solidFill>
                  <a:srgbClr val="006666"/>
                </a:solidFill>
              </a:rPr>
              <a:t>more</a:t>
            </a:r>
            <a:r>
              <a:rPr lang="de-DE" b="1" dirty="0" smtClean="0">
                <a:solidFill>
                  <a:srgbClr val="006666"/>
                </a:solidFill>
              </a:rPr>
              <a:t> flexible polarimeter </a:t>
            </a:r>
            <a:endParaRPr lang="en-US" b="1" dirty="0">
              <a:solidFill>
                <a:srgbClr val="006666"/>
              </a:solidFill>
            </a:endParaRPr>
          </a:p>
        </p:txBody>
      </p:sp>
      <p:grpSp>
        <p:nvGrpSpPr>
          <p:cNvPr id="3" name="Gruppieren 2"/>
          <p:cNvGrpSpPr/>
          <p:nvPr/>
        </p:nvGrpSpPr>
        <p:grpSpPr>
          <a:xfrm>
            <a:off x="503548" y="1917200"/>
            <a:ext cx="3996000" cy="3069632"/>
            <a:chOff x="503548" y="980728"/>
            <a:chExt cx="3996000" cy="3312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feld 26"/>
                <p:cNvSpPr txBox="1"/>
                <p:nvPr/>
              </p:nvSpPr>
              <p:spPr>
                <a:xfrm>
                  <a:off x="683568" y="1196752"/>
                  <a:ext cx="2157642" cy="3984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6699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006699"/>
                                </a:solidFill>
                                <a:latin typeface="Cambria Math"/>
                              </a:rPr>
                              <m:t>RF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rgbClr val="006699"/>
                            </a:solidFill>
                            <a:latin typeface="Cambria Math"/>
                          </a:rPr>
                          <m:t>=</m:t>
                        </m:r>
                        <m:d>
                          <m:dPr>
                            <m:ctrlP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  <m: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  <a:ea typeface="Cambria Math"/>
                              </a:rPr>
                              <m:t>𝐺</m:t>
                            </m:r>
                            <m: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  <a:ea typeface="Cambria Math"/>
                              </a:rPr>
                              <m:t>±</m:t>
                            </m:r>
                            <m: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  <a:ea typeface="Cambria Math"/>
                              </a:rPr>
                              <m:t>𝐾</m:t>
                            </m:r>
                          </m:e>
                        </m:d>
                        <m:sSub>
                          <m:sSubPr>
                            <m:ctrlP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  <a:ea typeface="Cambria Math"/>
                              </a:rPr>
                              <m:t>𝑓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006699"/>
                                </a:solidFill>
                                <a:latin typeface="Cambria Math"/>
                                <a:ea typeface="Cambria Math"/>
                              </a:rPr>
                              <m:t>rev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6699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feld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568" y="1196752"/>
                  <a:ext cx="2157642" cy="398493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131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feld 27"/>
                <p:cNvSpPr txBox="1"/>
                <p:nvPr/>
              </p:nvSpPr>
              <p:spPr>
                <a:xfrm>
                  <a:off x="686252" y="1679898"/>
                  <a:ext cx="3726789" cy="9327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6699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6699"/>
                                </a:solidFill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smtClean="0">
                                <a:solidFill>
                                  <a:srgbClr val="006699"/>
                                </a:solidFill>
                                <a:latin typeface="Cambria Math"/>
                              </a:rPr>
                              <m:t>SC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rgbClr val="006699"/>
                            </a:solidFill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  <a:ea typeface="Cambria Math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  <m:t>rev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  <m:t>𝐺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  <m:sSup>
                          <m:sSupPr>
                            <m:ctrlP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de-DE" b="0" i="1" smtClean="0">
                                        <a:solidFill>
                                          <a:srgbClr val="006699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de-DE" b="0" i="1" smtClean="0">
                                            <a:solidFill>
                                              <a:srgbClr val="006699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de-DE" b="0" i="1" smtClean="0">
                                                <a:solidFill>
                                                  <a:srgbClr val="006699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b="0" i="1" smtClean="0">
                                                <a:solidFill>
                                                  <a:srgbClr val="006699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∆</m:t>
                                            </m:r>
                                            <m:r>
                                              <a:rPr lang="de-DE" b="0" i="1" smtClean="0">
                                                <a:solidFill>
                                                  <a:srgbClr val="006699"/>
                                                </a:solidFill>
                                                <a:latin typeface="Cambria Math"/>
                                                <a:ea typeface="Cambria Math"/>
                                              </a:rPr>
                                              <m:t>𝑝</m:t>
                                            </m:r>
                                          </m:num>
                                          <m:den>
                                            <m:r>
                                              <a:rPr lang="de-DE" b="0" i="1" smtClean="0">
                                                <a:solidFill>
                                                  <a:srgbClr val="006699"/>
                                                </a:solidFill>
                                                <a:latin typeface="Cambria Math"/>
                                              </a:rPr>
                                              <m:t>𝑝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de-DE" b="0" i="1" smtClean="0">
                                        <a:solidFill>
                                          <a:srgbClr val="006699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dirty="0">
                    <a:solidFill>
                      <a:srgbClr val="006699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feld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252" y="1679898"/>
                  <a:ext cx="3726789" cy="93272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feld 28"/>
                <p:cNvSpPr txBox="1"/>
                <p:nvPr/>
              </p:nvSpPr>
              <p:spPr>
                <a:xfrm>
                  <a:off x="1959965" y="2785052"/>
                  <a:ext cx="2340961" cy="7711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rgbClr val="006699"/>
                            </a:solidFill>
                            <a:latin typeface="Cambria Math"/>
                          </a:rPr>
                          <m:t>𝐶</m:t>
                        </m:r>
                        <m:r>
                          <a:rPr lang="de-DE" b="0" i="1" smtClean="0">
                            <a:solidFill>
                              <a:srgbClr val="006699"/>
                            </a:solidFill>
                            <a:latin typeface="Cambria Math"/>
                          </a:rPr>
                          <m:t>=1−</m:t>
                        </m:r>
                        <m:f>
                          <m:fPr>
                            <m:ctrlP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  <a:ea typeface="Cambria Math"/>
                              </a:rPr>
                              <m:t>𝜂</m:t>
                            </m:r>
                          </m:num>
                          <m:den>
                            <m:sSup>
                              <m:sSupPr>
                                <m:ctrlP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d>
                          <m:dPr>
                            <m:ctrlP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solidFill>
                                  <a:srgbClr val="006699"/>
                                </a:solidFill>
                                <a:latin typeface="Cambria Math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</a:rPr>
                                  <m:t>𝐾</m:t>
                                </m:r>
                              </m:num>
                              <m:den>
                                <m: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  <a:ea typeface="Cambria Math"/>
                                  </a:rPr>
                                  <m:t>𝛾</m:t>
                                </m:r>
                                <m:r>
                                  <a:rPr lang="de-DE" b="0" i="1" smtClean="0">
                                    <a:solidFill>
                                      <a:srgbClr val="006699"/>
                                    </a:solidFill>
                                    <a:latin typeface="Cambria Math"/>
                                    <a:ea typeface="Cambria Math"/>
                                  </a:rPr>
                                  <m:t>𝐺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dirty="0">
                    <a:solidFill>
                      <a:srgbClr val="006699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feld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9965" y="2785052"/>
                  <a:ext cx="2340961" cy="77111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Textfeld 29"/>
            <p:cNvSpPr txBox="1"/>
            <p:nvPr/>
          </p:nvSpPr>
          <p:spPr>
            <a:xfrm>
              <a:off x="573924" y="3681028"/>
              <a:ext cx="2377574" cy="3984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rgbClr val="006699"/>
                  </a:solidFill>
                </a:rPr>
                <a:t>Theory</a:t>
              </a:r>
              <a:r>
                <a:rPr lang="de-DE" dirty="0" smtClean="0">
                  <a:solidFill>
                    <a:srgbClr val="006699"/>
                  </a:solidFill>
                </a:rPr>
                <a:t>: </a:t>
              </a:r>
              <a:r>
                <a:rPr lang="de-DE" dirty="0" err="1" smtClean="0">
                  <a:solidFill>
                    <a:srgbClr val="006699"/>
                  </a:solidFill>
                </a:rPr>
                <a:t>N.N.Nikolaev</a:t>
              </a:r>
              <a:endParaRPr lang="en-US" dirty="0">
                <a:solidFill>
                  <a:srgbClr val="006699"/>
                </a:solidFill>
              </a:endParaRPr>
            </a:p>
          </p:txBody>
        </p:sp>
        <p:sp>
          <p:nvSpPr>
            <p:cNvPr id="1373184" name="Rechteck 1373183"/>
            <p:cNvSpPr/>
            <p:nvPr/>
          </p:nvSpPr>
          <p:spPr bwMode="auto">
            <a:xfrm>
              <a:off x="503548" y="980728"/>
              <a:ext cx="3996000" cy="33120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21295" y="1018473"/>
                <a:ext cx="3978253" cy="6682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 smtClean="0"/>
                  <a:t>Observed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oscillating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de-DE" i="1" dirty="0">
                            <a:latin typeface="Cambria Math"/>
                          </a:rPr>
                          <m:t>𝑦</m:t>
                        </m:r>
                      </m:sub>
                    </m:sSub>
                    <m:r>
                      <a:rPr lang="de-DE" i="1" dirty="0" smtClean="0">
                        <a:latin typeface="Cambria Math"/>
                      </a:rPr>
                      <m:t> </m:t>
                    </m:r>
                  </m:oMath>
                </a14:m>
                <a:r>
                  <a:rPr lang="de-DE" dirty="0" smtClean="0"/>
                  <a:t>, driven </a:t>
                </a:r>
                <a:r>
                  <a:rPr lang="de-DE" dirty="0" err="1" smtClean="0"/>
                  <a:t>by</a:t>
                </a:r>
                <a:r>
                  <a:rPr lang="de-DE" dirty="0" smtClean="0"/>
                  <a:t> RF </a:t>
                </a:r>
                <a:r>
                  <a:rPr lang="de-DE" dirty="0" err="1" smtClean="0"/>
                  <a:t>solenoid</a:t>
                </a:r>
                <a:r>
                  <a:rPr lang="de-DE" dirty="0" smtClean="0"/>
                  <a:t> at different </a:t>
                </a:r>
                <a:r>
                  <a:rPr lang="de-DE" dirty="0" err="1" smtClean="0"/>
                  <a:t>harmonics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95" y="1018473"/>
                <a:ext cx="3978253" cy="668260"/>
              </a:xfrm>
              <a:prstGeom prst="rect">
                <a:avLst/>
              </a:prstGeom>
              <a:blipFill rotWithShape="1">
                <a:blip r:embed="rId9"/>
                <a:stretch>
                  <a:fillRect l="-1380" t="-4545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18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532" y="253062"/>
            <a:ext cx="7772400" cy="691662"/>
          </a:xfrm>
        </p:spPr>
        <p:txBody>
          <a:bodyPr/>
          <a:lstStyle/>
          <a:p>
            <a:r>
              <a:rPr lang="de-DE" dirty="0" err="1" smtClean="0">
                <a:solidFill>
                  <a:srgbClr val="006666"/>
                </a:solidFill>
              </a:rPr>
              <a:t>Physics</a:t>
            </a:r>
            <a:r>
              <a:rPr lang="de-DE" dirty="0" smtClean="0">
                <a:solidFill>
                  <a:srgbClr val="006666"/>
                </a:solidFill>
              </a:rPr>
              <a:t>:</a:t>
            </a:r>
            <a:r>
              <a:rPr lang="de-DE" dirty="0">
                <a:solidFill>
                  <a:srgbClr val="006666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Observed</a:t>
            </a:r>
            <a:r>
              <a:rPr lang="de-DE" dirty="0" smtClean="0">
                <a:solidFill>
                  <a:srgbClr val="C00000"/>
                </a:solidFill>
              </a:rPr>
              <a:t> Baryon </a:t>
            </a:r>
            <a:r>
              <a:rPr lang="de-DE" dirty="0" err="1" smtClean="0">
                <a:solidFill>
                  <a:srgbClr val="C00000"/>
                </a:solidFill>
              </a:rPr>
              <a:t>Asymmetry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48672" cy="365125"/>
          </a:xfrm>
        </p:spPr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328130" name="Picture 2"/>
          <p:cNvPicPr>
            <a:picLocks noChangeAspect="1" noChangeArrowheads="1"/>
          </p:cNvPicPr>
          <p:nvPr/>
        </p:nvPicPr>
        <p:blipFill>
          <a:blip r:embed="rId2" cstate="print"/>
          <a:srcRect l="3334" t="8668" r="3323" b="21991"/>
          <a:stretch>
            <a:fillRect/>
          </a:stretch>
        </p:blipFill>
        <p:spPr bwMode="auto">
          <a:xfrm>
            <a:off x="1763688" y="1035339"/>
            <a:ext cx="5796000" cy="5381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feld 10"/>
          <p:cNvSpPr txBox="1"/>
          <p:nvPr/>
        </p:nvSpPr>
        <p:spPr>
          <a:xfrm>
            <a:off x="1871700" y="1088780"/>
            <a:ext cx="5580000" cy="360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indent="0" algn="ctr">
              <a:spcBef>
                <a:spcPts val="0"/>
              </a:spcBef>
            </a:pPr>
            <a:r>
              <a:rPr lang="en-US" sz="1600" dirty="0" smtClean="0"/>
              <a:t>Carina Nebula: Largest-seen star-birth regions in the galaxy</a:t>
            </a:r>
            <a:endParaRPr lang="de-DE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el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38149869"/>
                  </p:ext>
                </p:extLst>
              </p:nvPr>
            </p:nvGraphicFramePr>
            <p:xfrm>
              <a:off x="1871699" y="2451791"/>
              <a:ext cx="5580001" cy="1445261"/>
            </p:xfrm>
            <a:graphic>
              <a:graphicData uri="http://schemas.openxmlformats.org/drawingml/2006/table">
                <a:tbl>
                  <a:tblPr firstRow="1" bandRow="1">
                    <a:tableStyleId>{1FECB4D8-DB02-4DC6-A0A2-4F2EBAE1DC90}</a:tableStyleId>
                  </a:tblPr>
                  <a:tblGrid>
                    <a:gridCol w="1152129"/>
                    <a:gridCol w="2196244"/>
                    <a:gridCol w="2231628"/>
                  </a:tblGrid>
                  <a:tr h="34409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de-DE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de-DE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𝐵</m:t>
                                      </m:r>
                                    </m:e>
                                  </m:acc>
                                </m:sub>
                              </m:sSub>
                              <m:r>
                                <a:rPr lang="de-DE" sz="16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)/</m:t>
                              </m:r>
                              <m:sSub>
                                <m:sSubPr>
                                  <m:ctrlP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de-DE" sz="16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sub>
                              </m:sSub>
                            </m:oMath>
                          </a14:m>
                          <a:r>
                            <a:rPr lang="de-DE" sz="1600" b="0" dirty="0" smtClean="0">
                              <a:solidFill>
                                <a:schemeClr val="tx1"/>
                              </a:solidFill>
                              <a:latin typeface="Cambria" pitchFamily="18" charset="0"/>
                            </a:rPr>
                            <a:t>                                       </a:t>
                          </a:r>
                          <a:endParaRPr lang="de-DE" sz="1600" b="0" dirty="0">
                            <a:solidFill>
                              <a:schemeClr val="tx1"/>
                            </a:solidFill>
                            <a:latin typeface="Cambria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11987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</a:rPr>
                            <a:t>Observed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600" b="0" i="1" dirty="0" smtClean="0">
                                    <a:latin typeface="Cambria Math"/>
                                  </a:rPr>
                                  <m:t>(</m:t>
                                </m:r>
                                <m:r>
                                  <a:rPr lang="de-DE" sz="1600" i="1" dirty="0" smtClean="0">
                                    <a:latin typeface="Cambria Math"/>
                                  </a:rPr>
                                  <m:t>6.11±0.19</m:t>
                                </m:r>
                                <m:r>
                                  <a:rPr lang="de-DE" sz="1600" b="0" i="1" dirty="0" smtClean="0">
                                    <a:latin typeface="Cambria Math"/>
                                  </a:rPr>
                                  <m:t>)</m:t>
                                </m:r>
                                <m:r>
                                  <a:rPr lang="de-DE" sz="1600" b="0" i="1" dirty="0" smtClean="0">
                                    <a:latin typeface="Cambria Math"/>
                                    <a:ea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de-DE" sz="1600" i="1" dirty="0" smtClean="0"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600" i="1" dirty="0" smtClean="0">
                                        <a:latin typeface="Cambria Math"/>
                                        <a:sym typeface="Symbol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sz="1600" b="0" i="1" dirty="0" smtClean="0">
                                        <a:latin typeface="Cambria Math"/>
                                        <a:sym typeface="Symbol"/>
                                      </a:rPr>
                                      <m:t>−10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600" baseline="300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smtClean="0">
                              <a:solidFill>
                                <a:schemeClr val="tx1"/>
                              </a:solidFill>
                            </a:rPr>
                            <a:t>WMAP+COBE (2003)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60040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1" dirty="0" smtClean="0"/>
                            <a:t>SM </a:t>
                          </a:r>
                          <a:r>
                            <a:rPr lang="de-DE" sz="1600" b="1" dirty="0" err="1" smtClean="0"/>
                            <a:t>exp</a:t>
                          </a:r>
                          <a:r>
                            <a:rPr lang="de-DE" sz="1600" b="1" dirty="0" smtClean="0"/>
                            <a:t>.</a:t>
                          </a:r>
                          <a:endParaRPr lang="de-DE" sz="16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800" i="1" dirty="0" smtClean="0">
                                    <a:latin typeface="Cambria Math"/>
                                    <a:ea typeface="Cambria Math"/>
                                    <a:sym typeface="Symbol"/>
                                  </a:rPr>
                                  <m:t>~</m:t>
                                </m:r>
                                <m:sSup>
                                  <m:sSupPr>
                                    <m:ctrlPr>
                                      <a:rPr lang="de-DE" sz="1800" i="1" dirty="0" smtClean="0">
                                        <a:latin typeface="Cambria Math"/>
                                        <a:sym typeface="Symbol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sz="1800" i="1" dirty="0" smtClean="0">
                                        <a:latin typeface="Cambria Math"/>
                                        <a:sym typeface="Symbol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sz="1800" b="0" i="1" dirty="0" smtClean="0">
                                        <a:latin typeface="Cambria Math"/>
                                        <a:sym typeface="Symbol"/>
                                      </a:rPr>
                                      <m:t>−18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de-DE" sz="18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el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91102753"/>
                  </p:ext>
                </p:extLst>
              </p:nvPr>
            </p:nvGraphicFramePr>
            <p:xfrm>
              <a:off x="1871699" y="2451791"/>
              <a:ext cx="5580001" cy="1445261"/>
            </p:xfrm>
            <a:graphic>
              <a:graphicData uri="http://schemas.openxmlformats.org/drawingml/2006/table">
                <a:tbl>
                  <a:tblPr firstRow="1" bandRow="1">
                    <a:tableStyleId>{1FECB4D8-DB02-4DC6-A0A2-4F2EBAE1DC90}</a:tableStyleId>
                  </a:tblPr>
                  <a:tblGrid>
                    <a:gridCol w="1152129"/>
                    <a:gridCol w="2196244"/>
                    <a:gridCol w="2231628"/>
                  </a:tblGrid>
                  <a:tr h="48634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2500" r="-101944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50000"/>
                            </a:lnSpc>
                          </a:pPr>
                          <a:r>
                            <a:rPr lang="de-DE" sz="1600" b="1" dirty="0" err="1" smtClean="0">
                              <a:solidFill>
                                <a:schemeClr val="tx1"/>
                              </a:solidFill>
                            </a:rPr>
                            <a:t>Observed</a:t>
                          </a:r>
                          <a:endParaRPr lang="de-DE" sz="16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2500" t="-106667" r="-101944" b="-1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0" dirty="0" smtClean="0">
                              <a:solidFill>
                                <a:schemeClr val="tx1"/>
                              </a:solidFill>
                            </a:rPr>
                            <a:t>WMAP+COBE (2003)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501714">
                    <a:tc>
                      <a:txBody>
                        <a:bodyPr/>
                        <a:lstStyle/>
                        <a:p>
                          <a:pPr marL="0" marR="0" indent="0" algn="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de-DE" sz="1600" b="1" dirty="0" smtClean="0"/>
                            <a:t>SM </a:t>
                          </a:r>
                          <a:r>
                            <a:rPr lang="de-DE" sz="1600" b="1" dirty="0" err="1" smtClean="0"/>
                            <a:t>exp</a:t>
                          </a:r>
                          <a:r>
                            <a:rPr lang="de-DE" sz="1600" b="1" dirty="0" smtClean="0"/>
                            <a:t>.</a:t>
                          </a:r>
                          <a:endParaRPr lang="de-DE" sz="1600" b="1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52500" t="-189024" r="-101944" b="-365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</a:pPr>
                          <a:endParaRPr lang="de-DE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647564" y="5841268"/>
            <a:ext cx="808928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 err="1">
                <a:solidFill>
                  <a:schemeClr val="bg1"/>
                </a:solidFill>
              </a:rPr>
              <a:t>M</a:t>
            </a:r>
            <a:r>
              <a:rPr lang="de-DE" sz="2000" dirty="0" err="1" smtClean="0">
                <a:solidFill>
                  <a:schemeClr val="bg1"/>
                </a:solidFill>
              </a:rPr>
              <a:t>ystery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missing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>
                <a:solidFill>
                  <a:schemeClr val="bg1"/>
                </a:solidFill>
              </a:rPr>
              <a:t>antimatter </a:t>
            </a:r>
            <a:r>
              <a:rPr lang="de-DE" sz="2000" dirty="0" err="1" smtClean="0">
                <a:solidFill>
                  <a:schemeClr val="bg1"/>
                </a:solidFill>
              </a:rPr>
              <a:t>addresses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the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>
                <a:solidFill>
                  <a:schemeClr val="bg1"/>
                </a:solidFill>
              </a:rPr>
              <a:t>puzzle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our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existence</a:t>
            </a:r>
            <a:r>
              <a:rPr lang="de-DE" sz="2000" dirty="0" smtClean="0">
                <a:solidFill>
                  <a:schemeClr val="bg1"/>
                </a:solidFill>
              </a:rPr>
              <a:t>  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5" name="Ellipse 9"/>
          <p:cNvSpPr>
            <a:spLocks noChangeArrowheads="1"/>
          </p:cNvSpPr>
          <p:nvPr/>
        </p:nvSpPr>
        <p:spPr bwMode="auto">
          <a:xfrm>
            <a:off x="2988056" y="2888940"/>
            <a:ext cx="2268000" cy="540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6" name="Rectangle 5"/>
          <p:cNvSpPr txBox="1">
            <a:spLocks noChangeArrowheads="1"/>
          </p:cNvSpPr>
          <p:nvPr/>
        </p:nvSpPr>
        <p:spPr bwMode="auto">
          <a:xfrm>
            <a:off x="1763688" y="4473116"/>
            <a:ext cx="5651984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ea typeface="Calibri" pitchFamily="34" charset="0"/>
              </a:rPr>
              <a:t>Why this strange number? Why not zero?</a:t>
            </a:r>
          </a:p>
        </p:txBody>
      </p:sp>
    </p:spTree>
    <p:extLst>
      <p:ext uri="{BB962C8B-B14F-4D97-AF65-F5344CB8AC3E}">
        <p14:creationId xmlns:p14="http://schemas.microsoft.com/office/powerpoint/2010/main" val="143325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5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Beam Request: </a:t>
            </a:r>
            <a:r>
              <a:rPr lang="en-US" sz="2800" dirty="0" smtClean="0">
                <a:solidFill>
                  <a:srgbClr val="C00000"/>
                </a:solidFill>
              </a:rPr>
              <a:t>2. EDDA </a:t>
            </a:r>
            <a:r>
              <a:rPr lang="en-US" sz="2800" dirty="0">
                <a:solidFill>
                  <a:srgbClr val="C00000"/>
                </a:solidFill>
              </a:rPr>
              <a:t>fiber target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Textfeld 6"/>
          <p:cNvSpPr txBox="1"/>
          <p:nvPr/>
        </p:nvSpPr>
        <p:spPr>
          <a:xfrm>
            <a:off x="570586" y="1522739"/>
            <a:ext cx="8236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6699"/>
                </a:solidFill>
              </a:rPr>
              <a:t>During the studies carried out so far, the beam was extracted using electro-magnetic fields which have an influence on the spin </a:t>
            </a:r>
            <a:r>
              <a:rPr lang="en-US" sz="2000" dirty="0" smtClean="0">
                <a:solidFill>
                  <a:srgbClr val="006699"/>
                </a:solidFill>
              </a:rPr>
              <a:t>precession.</a:t>
            </a:r>
            <a:endParaRPr lang="de-DE" sz="2000" dirty="0" smtClean="0">
              <a:solidFill>
                <a:srgbClr val="006699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643738" y="3085938"/>
            <a:ext cx="82843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</a:t>
            </a:r>
            <a:r>
              <a:rPr lang="en-US" sz="2400" dirty="0" smtClean="0"/>
              <a:t>voided using </a:t>
            </a:r>
            <a:r>
              <a:rPr lang="en-US" sz="2400" dirty="0"/>
              <a:t>a </a:t>
            </a:r>
            <a:r>
              <a:rPr lang="en-US" sz="2400" dirty="0" smtClean="0"/>
              <a:t>fiber </a:t>
            </a:r>
            <a:r>
              <a:rPr lang="en-US" sz="2400" dirty="0"/>
              <a:t>target which runs through the </a:t>
            </a:r>
            <a:r>
              <a:rPr lang="en-US" sz="2400" dirty="0" smtClean="0"/>
              <a:t>beam, </a:t>
            </a:r>
            <a:br>
              <a:rPr lang="en-US" sz="2400" dirty="0" smtClean="0"/>
            </a:br>
            <a:r>
              <a:rPr lang="en-US" sz="2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Offers possibility </a:t>
            </a:r>
            <a:r>
              <a:rPr lang="en-US" sz="2400" dirty="0"/>
              <a:t>to study </a:t>
            </a:r>
            <a:r>
              <a:rPr lang="en-US" sz="2400" dirty="0" smtClean="0"/>
              <a:t>polarization and </a:t>
            </a:r>
            <a:r>
              <a:rPr lang="en-US" sz="2400" dirty="0"/>
              <a:t>spin tune as </a:t>
            </a:r>
            <a:r>
              <a:rPr lang="en-US" sz="2400" dirty="0" smtClean="0"/>
              <a:t>function </a:t>
            </a:r>
            <a:r>
              <a:rPr lang="en-US" sz="2400" dirty="0"/>
              <a:t>of position in the beam.</a:t>
            </a:r>
          </a:p>
        </p:txBody>
      </p:sp>
    </p:spTree>
    <p:extLst>
      <p:ext uri="{BB962C8B-B14F-4D97-AF65-F5344CB8AC3E}">
        <p14:creationId xmlns:p14="http://schemas.microsoft.com/office/powerpoint/2010/main" val="87500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772400" cy="691662"/>
          </a:xfrm>
        </p:spPr>
        <p:txBody>
          <a:bodyPr/>
          <a:lstStyle/>
          <a:p>
            <a:r>
              <a:rPr lang="en-US" sz="2800" dirty="0" smtClean="0"/>
              <a:t>Beam Request: </a:t>
            </a:r>
            <a:r>
              <a:rPr lang="en-US" sz="2800" dirty="0">
                <a:solidFill>
                  <a:srgbClr val="C00000"/>
                </a:solidFill>
              </a:rPr>
              <a:t>3</a:t>
            </a:r>
            <a:r>
              <a:rPr lang="en-US" sz="2800" dirty="0" smtClean="0">
                <a:solidFill>
                  <a:srgbClr val="C00000"/>
                </a:solidFill>
              </a:rPr>
              <a:t>. </a:t>
            </a:r>
            <a:r>
              <a:rPr lang="en-US" sz="2800" dirty="0">
                <a:solidFill>
                  <a:srgbClr val="C00000"/>
                </a:solidFill>
              </a:rPr>
              <a:t>Quartered Rogowski coil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4" t="15977" r="4331" b="7033"/>
          <a:stretch/>
        </p:blipFill>
        <p:spPr bwMode="auto">
          <a:xfrm>
            <a:off x="2819664" y="2826325"/>
            <a:ext cx="2556000" cy="31161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7034" r="62257" b="6597"/>
          <a:stretch/>
        </p:blipFill>
        <p:spPr bwMode="auto">
          <a:xfrm>
            <a:off x="501281" y="1642224"/>
            <a:ext cx="1872343" cy="431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uppieren 17"/>
          <p:cNvGrpSpPr>
            <a:grpSpLocks noChangeAspect="1"/>
          </p:cNvGrpSpPr>
          <p:nvPr/>
        </p:nvGrpSpPr>
        <p:grpSpPr>
          <a:xfrm>
            <a:off x="5778182" y="1624348"/>
            <a:ext cx="3132000" cy="4214510"/>
            <a:chOff x="4607327" y="1111394"/>
            <a:chExt cx="4464000" cy="5038041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327" y="1111394"/>
              <a:ext cx="4464000" cy="50380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0" name="Rechteck 19"/>
            <p:cNvSpPr/>
            <p:nvPr/>
          </p:nvSpPr>
          <p:spPr bwMode="auto">
            <a:xfrm>
              <a:off x="6601520" y="1989137"/>
              <a:ext cx="1368000" cy="4104000"/>
            </a:xfrm>
            <a:prstGeom prst="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1" name="Rechteck 20"/>
          <p:cNvSpPr/>
          <p:nvPr/>
        </p:nvSpPr>
        <p:spPr bwMode="auto">
          <a:xfrm>
            <a:off x="7076975" y="1916714"/>
            <a:ext cx="1188000" cy="30995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tangle 5"/>
          <p:cNvSpPr txBox="1">
            <a:spLocks noChangeArrowheads="1"/>
          </p:cNvSpPr>
          <p:nvPr/>
        </p:nvSpPr>
        <p:spPr bwMode="auto">
          <a:xfrm>
            <a:off x="490657" y="6032805"/>
            <a:ext cx="8486078" cy="468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/>
            <a:r>
              <a:rPr lang="en-US" sz="1600" dirty="0" smtClean="0">
                <a:solidFill>
                  <a:schemeClr val="bg1"/>
                </a:solidFill>
              </a:rPr>
              <a:t>For bunched beams, sum signal of </a:t>
            </a:r>
            <a:r>
              <a:rPr lang="en-US" sz="1600" dirty="0">
                <a:solidFill>
                  <a:schemeClr val="bg1"/>
                </a:solidFill>
              </a:rPr>
              <a:t>R</a:t>
            </a:r>
            <a:r>
              <a:rPr lang="en-US" sz="1600" dirty="0" smtClean="0">
                <a:solidFill>
                  <a:schemeClr val="bg1"/>
                </a:solidFill>
              </a:rPr>
              <a:t>ogowski coil can be used as a beam current monitor.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12432" y="1057062"/>
            <a:ext cx="1872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/>
              <a:t>Installed</a:t>
            </a:r>
            <a:r>
              <a:rPr lang="de-DE" sz="1600" dirty="0" smtClean="0"/>
              <a:t> in ANKE </a:t>
            </a:r>
            <a:r>
              <a:rPr lang="de-DE" sz="1600" dirty="0" err="1" smtClean="0"/>
              <a:t>target</a:t>
            </a:r>
            <a:r>
              <a:rPr lang="de-DE" sz="1600" dirty="0" smtClean="0"/>
              <a:t> </a:t>
            </a:r>
            <a:r>
              <a:rPr lang="de-DE" sz="1600" dirty="0" err="1" smtClean="0"/>
              <a:t>chamber</a:t>
            </a:r>
            <a:endParaRPr lang="en-US" sz="1600" dirty="0"/>
          </a:p>
        </p:txBody>
      </p:sp>
      <p:sp>
        <p:nvSpPr>
          <p:cNvPr id="24" name="Textfeld 23"/>
          <p:cNvSpPr txBox="1"/>
          <p:nvPr/>
        </p:nvSpPr>
        <p:spPr>
          <a:xfrm>
            <a:off x="3161492" y="2457479"/>
            <a:ext cx="1872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/>
              <a:t>Readout</a:t>
            </a:r>
            <a:endParaRPr lang="en-US" sz="1600" dirty="0"/>
          </a:p>
        </p:txBody>
      </p:sp>
      <p:sp>
        <p:nvSpPr>
          <p:cNvPr id="25" name="Textfeld 24"/>
          <p:cNvSpPr txBox="1"/>
          <p:nvPr/>
        </p:nvSpPr>
        <p:spPr>
          <a:xfrm>
            <a:off x="6255832" y="1694940"/>
            <a:ext cx="128112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</a:rPr>
              <a:t>Rogowski </a:t>
            </a:r>
            <a:r>
              <a:rPr lang="de-DE" sz="1400" dirty="0" err="1" smtClean="0">
                <a:solidFill>
                  <a:srgbClr val="C00000"/>
                </a:solidFill>
              </a:rPr>
              <a:t>coil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255832" y="3669218"/>
            <a:ext cx="54373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>
                <a:solidFill>
                  <a:srgbClr val="C00000"/>
                </a:solidFill>
              </a:rPr>
              <a:t>BCT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7225518" y="4134663"/>
            <a:ext cx="94128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C00000"/>
                </a:solidFill>
              </a:rPr>
              <a:t>Bunched</a:t>
            </a:r>
            <a:r>
              <a:rPr lang="de-DE" sz="1400" dirty="0" smtClean="0">
                <a:solidFill>
                  <a:srgbClr val="C00000"/>
                </a:solidFill>
              </a:rPr>
              <a:t> </a:t>
            </a:r>
            <a:br>
              <a:rPr lang="de-DE" sz="1400" dirty="0" smtClean="0">
                <a:solidFill>
                  <a:srgbClr val="C00000"/>
                </a:solidFill>
              </a:rPr>
            </a:br>
            <a:r>
              <a:rPr lang="de-DE" sz="1400" dirty="0" smtClean="0">
                <a:solidFill>
                  <a:srgbClr val="C00000"/>
                </a:solidFill>
              </a:rPr>
              <a:t>beam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2642367" y="753072"/>
            <a:ext cx="5754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Integral </a:t>
            </a:r>
            <a:r>
              <a:rPr lang="de-DE" b="1" dirty="0" err="1"/>
              <a:t>signal</a:t>
            </a:r>
            <a:r>
              <a:rPr lang="de-DE" b="1" dirty="0"/>
              <a:t> </a:t>
            </a:r>
            <a:r>
              <a:rPr lang="de-DE" b="1" dirty="0" err="1"/>
              <a:t>measures</a:t>
            </a:r>
            <a:r>
              <a:rPr lang="de-DE" b="1" dirty="0"/>
              <a:t> beam </a:t>
            </a:r>
            <a:r>
              <a:rPr lang="de-DE" b="1" dirty="0" err="1"/>
              <a:t>current</a:t>
            </a:r>
            <a:endParaRPr lang="de-DE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Quadrant </a:t>
            </a:r>
            <a:r>
              <a:rPr lang="de-DE" dirty="0" err="1"/>
              <a:t>signals</a:t>
            </a:r>
            <a:r>
              <a:rPr lang="de-DE" dirty="0"/>
              <a:t> sensitive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position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804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117090"/>
            <a:ext cx="7772400" cy="691662"/>
          </a:xfrm>
        </p:spPr>
        <p:txBody>
          <a:bodyPr/>
          <a:lstStyle/>
          <a:p>
            <a:r>
              <a:rPr lang="en-US" sz="2800" dirty="0" smtClean="0"/>
              <a:t>Beam Request: </a:t>
            </a:r>
            <a:r>
              <a:rPr lang="en-US" sz="2800" dirty="0">
                <a:solidFill>
                  <a:srgbClr val="C00000"/>
                </a:solidFill>
              </a:rPr>
              <a:t>3</a:t>
            </a:r>
            <a:r>
              <a:rPr lang="en-US" sz="2800" dirty="0" smtClean="0">
                <a:solidFill>
                  <a:srgbClr val="C00000"/>
                </a:solidFill>
              </a:rPr>
              <a:t>. </a:t>
            </a:r>
            <a:r>
              <a:rPr lang="en-US" sz="2800" dirty="0">
                <a:solidFill>
                  <a:srgbClr val="C00000"/>
                </a:solidFill>
              </a:rPr>
              <a:t>Quartered Rogowski coil</a:t>
            </a:r>
            <a:r>
              <a:rPr lang="en-US" sz="2800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38752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0" t="5999" r="3846" b="8104"/>
          <a:stretch/>
        </p:blipFill>
        <p:spPr bwMode="auto">
          <a:xfrm>
            <a:off x="1252402" y="2665917"/>
            <a:ext cx="319725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492644" y="1429503"/>
                <a:ext cx="756278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EDM </a:t>
                </a:r>
                <a:r>
                  <a:rPr lang="de-DE" dirty="0" err="1" smtClean="0"/>
                  <a:t>experiments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use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bunched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beams</a:t>
                </a:r>
                <a:r>
                  <a:rPr lang="de-DE" dirty="0" smtClean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Rogowski </a:t>
                </a:r>
                <a:r>
                  <a:rPr lang="de-DE" dirty="0" err="1" smtClean="0"/>
                  <a:t>coil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system</a:t>
                </a:r>
                <a:r>
                  <a:rPr lang="de-DE" dirty="0" smtClean="0"/>
                  <a:t> well-</a:t>
                </a:r>
                <a:r>
                  <a:rPr lang="de-DE" dirty="0" err="1" smtClean="0"/>
                  <a:t>suited</a:t>
                </a:r>
                <a:r>
                  <a:rPr lang="de-DE" dirty="0" smtClean="0"/>
                  <a:t>.</a:t>
                </a:r>
                <a:endParaRPr lang="de-DE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Small </a:t>
                </a:r>
                <a:r>
                  <a:rPr lang="de-DE" dirty="0" err="1" smtClean="0"/>
                  <a:t>size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allows</a:t>
                </a:r>
                <a:r>
                  <a:rPr lang="de-DE" dirty="0" smtClean="0"/>
                  <a:t> for flexible </a:t>
                </a:r>
                <a:r>
                  <a:rPr lang="de-DE" dirty="0" err="1" smtClean="0"/>
                  <a:t>installation</a:t>
                </a:r>
                <a:r>
                  <a:rPr lang="de-DE" dirty="0" smtClean="0"/>
                  <a:t> (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de-DE" dirty="0" smtClean="0"/>
                  <a:t> </a:t>
                </a:r>
                <a:r>
                  <a:rPr lang="de-DE" dirty="0" err="1" smtClean="0"/>
                  <a:t>Stripline</a:t>
                </a:r>
                <a:r>
                  <a:rPr lang="de-DE" dirty="0" smtClean="0"/>
                  <a:t> RF Wien </a:t>
                </a:r>
                <a:r>
                  <a:rPr lang="de-DE" dirty="0" err="1" smtClean="0"/>
                  <a:t>filter</a:t>
                </a:r>
                <a:r>
                  <a:rPr lang="de-DE" dirty="0" smtClean="0"/>
                  <a:t>)</a:t>
                </a:r>
                <a:endParaRPr lang="de-DE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44" y="1429503"/>
                <a:ext cx="7562785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726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875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322" y="2398862"/>
            <a:ext cx="3708000" cy="3234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5"/>
          <p:cNvSpPr txBox="1">
            <a:spLocks noChangeArrowheads="1"/>
          </p:cNvSpPr>
          <p:nvPr/>
        </p:nvSpPr>
        <p:spPr bwMode="auto">
          <a:xfrm>
            <a:off x="954000" y="5956603"/>
            <a:ext cx="7236000" cy="612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indent="0" algn="ctr"/>
            <a:r>
              <a:rPr lang="en-US" sz="2000" dirty="0">
                <a:solidFill>
                  <a:schemeClr val="bg1"/>
                </a:solidFill>
              </a:rPr>
              <a:t>Q</a:t>
            </a:r>
            <a:r>
              <a:rPr lang="en-US" sz="2000" dirty="0" smtClean="0">
                <a:solidFill>
                  <a:schemeClr val="bg1"/>
                </a:solidFill>
              </a:rPr>
              <a:t>uadrant signals </a:t>
            </a:r>
            <a:r>
              <a:rPr lang="en-US" sz="2000" dirty="0">
                <a:solidFill>
                  <a:schemeClr val="bg1"/>
                </a:solidFill>
              </a:rPr>
              <a:t>of Rogowski coil </a:t>
            </a:r>
            <a:r>
              <a:rPr lang="en-US" sz="2000" dirty="0" smtClean="0">
                <a:solidFill>
                  <a:schemeClr val="bg1"/>
                </a:solidFill>
              </a:rPr>
              <a:t>sensitive to beam position.</a:t>
            </a:r>
          </a:p>
          <a:p>
            <a:pPr marL="0" indent="0" algn="ctr"/>
            <a:r>
              <a:rPr lang="en-US" sz="2000" dirty="0" smtClean="0">
                <a:solidFill>
                  <a:schemeClr val="bg1"/>
                </a:solidFill>
              </a:rPr>
              <a:t> Tests will be carried out parasitically.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642367" y="753072"/>
            <a:ext cx="5754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Integral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measures</a:t>
            </a:r>
            <a:r>
              <a:rPr lang="de-DE" dirty="0"/>
              <a:t> beam </a:t>
            </a:r>
            <a:r>
              <a:rPr lang="de-DE" dirty="0" err="1"/>
              <a:t>current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Quadrant </a:t>
            </a:r>
            <a:r>
              <a:rPr lang="de-DE" b="1" dirty="0" err="1"/>
              <a:t>signals</a:t>
            </a:r>
            <a:r>
              <a:rPr lang="de-DE" b="1" dirty="0"/>
              <a:t> sensitive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position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18911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37457" y="1731686"/>
                <a:ext cx="8645073" cy="2774999"/>
              </a:xfrm>
            </p:spPr>
            <p:txBody>
              <a:bodyPr anchor="ctr"/>
              <a:lstStyle/>
              <a:p>
                <a:pPr>
                  <a:buClrTx/>
                  <a:buFont typeface="Arial" panose="020B0604020202020204" pitchFamily="34" charset="0"/>
                  <a:buChar char="•"/>
                </a:pPr>
                <a:r>
                  <a:rPr lang="de-DE" dirty="0" smtClean="0"/>
                  <a:t>The </a:t>
                </a:r>
                <a:r>
                  <a:rPr lang="de-DE" dirty="0" err="1" smtClean="0"/>
                  <a:t>commissioning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RF Wien </a:t>
                </a:r>
                <a:r>
                  <a:rPr lang="de-DE" dirty="0" err="1" smtClean="0"/>
                  <a:t>filter</a:t>
                </a:r>
                <a:r>
                  <a:rPr lang="de-DE" dirty="0" smtClean="0"/>
                  <a:t> was </a:t>
                </a:r>
                <a:r>
                  <a:rPr lang="de-DE" dirty="0" err="1" smtClean="0"/>
                  <a:t>done</a:t>
                </a:r>
                <a:r>
                  <a:rPr lang="de-DE" dirty="0" smtClean="0"/>
                  <a:t> </a:t>
                </a:r>
                <a:br>
                  <a:rPr lang="de-DE" dirty="0" smtClean="0"/>
                </a:br>
                <a:r>
                  <a:rPr lang="de-DE" dirty="0" smtClean="0"/>
                  <a:t>at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/>
                      </a:rPr>
                      <m:t>𝐾</m:t>
                    </m:r>
                    <m:r>
                      <a:rPr lang="de-DE" i="1" dirty="0" smtClean="0">
                        <a:latin typeface="Cambria Math"/>
                      </a:rPr>
                      <m:t>=−1 </m:t>
                    </m:r>
                  </m:oMath>
                </a14:m>
                <a:r>
                  <a:rPr lang="de-DE" dirty="0" err="1" smtClean="0"/>
                  <a:t>harmonic</a:t>
                </a:r>
                <a:r>
                  <a:rPr lang="de-DE" dirty="0" smtClean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dirty="0" smtClean="0">
                            <a:latin typeface="Cambria Math"/>
                          </a:rPr>
                          <m:t>RF</m:t>
                        </m:r>
                      </m:sub>
                    </m:sSub>
                    <m:r>
                      <a:rPr lang="de-DE" b="0" i="1" dirty="0" smtClean="0">
                        <a:latin typeface="Cambria Math"/>
                      </a:rPr>
                      <m:t>=</m:t>
                    </m:r>
                    <m:r>
                      <a:rPr lang="de-DE" i="1" dirty="0" smtClean="0">
                        <a:latin typeface="Cambria Math"/>
                      </a:rPr>
                      <m:t>871 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/>
                      </a:rPr>
                      <m:t>kHz</m:t>
                    </m:r>
                  </m:oMath>
                </a14:m>
                <a:r>
                  <a:rPr lang="de-DE" dirty="0" smtClean="0"/>
                  <a:t>)</a:t>
                </a:r>
              </a:p>
              <a:p>
                <a:pPr marL="0" indent="0">
                  <a:buClrTx/>
                </a:pPr>
                <a:endParaRPr lang="de-DE" dirty="0" smtClean="0"/>
              </a:p>
              <a:p>
                <a:pPr marL="0" indent="0" algn="ctr">
                  <a:buClrTx/>
                </a:pPr>
                <a:r>
                  <a:rPr lang="de-DE" b="1" dirty="0" err="1" smtClean="0"/>
                  <a:t>We</a:t>
                </a:r>
                <a:r>
                  <a:rPr lang="de-DE" b="1" dirty="0" smtClean="0"/>
                  <a:t> </a:t>
                </a:r>
                <a:r>
                  <a:rPr lang="de-DE" b="1" dirty="0" err="1" smtClean="0"/>
                  <a:t>would</a:t>
                </a:r>
                <a:r>
                  <a:rPr lang="de-DE" b="1" dirty="0" smtClean="0"/>
                  <a:t> like </a:t>
                </a:r>
                <a:r>
                  <a:rPr lang="de-DE" b="1" dirty="0" err="1" smtClean="0"/>
                  <a:t>to</a:t>
                </a:r>
                <a:r>
                  <a:rPr lang="de-DE" b="1" dirty="0" smtClean="0"/>
                  <a:t> </a:t>
                </a:r>
                <a:r>
                  <a:rPr lang="de-DE" b="1" dirty="0" err="1" smtClean="0"/>
                  <a:t>extended</a:t>
                </a:r>
                <a:r>
                  <a:rPr lang="de-DE" b="1" dirty="0" smtClean="0"/>
                  <a:t> </a:t>
                </a:r>
                <a:r>
                  <a:rPr lang="de-DE" b="1" dirty="0" err="1" smtClean="0"/>
                  <a:t>the</a:t>
                </a:r>
                <a:r>
                  <a:rPr lang="de-DE" b="1" dirty="0" smtClean="0"/>
                  <a:t> </a:t>
                </a:r>
                <a:r>
                  <a:rPr lang="de-DE" b="1" dirty="0" err="1" smtClean="0"/>
                  <a:t>studies</a:t>
                </a:r>
                <a:r>
                  <a:rPr lang="de-DE" b="1" dirty="0" smtClean="0"/>
                  <a:t> </a:t>
                </a:r>
                <a:br>
                  <a:rPr lang="de-DE" b="1" dirty="0" smtClean="0"/>
                </a:br>
                <a:r>
                  <a:rPr lang="de-DE" b="1" dirty="0" err="1" smtClean="0"/>
                  <a:t>to</a:t>
                </a:r>
                <a:r>
                  <a:rPr lang="de-DE" b="1" dirty="0" smtClean="0"/>
                  <a:t> </a:t>
                </a:r>
                <a:r>
                  <a:rPr lang="de-DE" b="1" dirty="0" err="1" smtClean="0"/>
                  <a:t>the</a:t>
                </a:r>
                <a:r>
                  <a:rPr lang="de-DE" b="1" dirty="0" smtClean="0"/>
                  <a:t> </a:t>
                </a:r>
                <a14:m>
                  <m:oMath xmlns:m="http://schemas.openxmlformats.org/officeDocument/2006/math">
                    <m:r>
                      <a:rPr lang="de-DE" b="1" i="1" dirty="0" smtClean="0">
                        <a:latin typeface="Cambria Math"/>
                      </a:rPr>
                      <m:t>𝑲</m:t>
                    </m:r>
                    <m:r>
                      <a:rPr lang="de-DE" b="1" i="1" dirty="0" smtClean="0">
                        <a:latin typeface="Cambria Math"/>
                      </a:rPr>
                      <m:t>=</m:t>
                    </m:r>
                    <m:r>
                      <a:rPr lang="de-DE" b="1" i="1" dirty="0" smtClean="0">
                        <a:latin typeface="Cambria Math"/>
                      </a:rPr>
                      <m:t>𝟏</m:t>
                    </m:r>
                  </m:oMath>
                </a14:m>
                <a:r>
                  <a:rPr lang="de-DE" b="1" dirty="0" smtClean="0"/>
                  <a:t> harmonic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1" i="1" dirty="0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1" i="1" dirty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de-DE" b="1" i="1" dirty="0">
                                <a:latin typeface="Cambria Math"/>
                              </a:rPr>
                              <m:t>𝒇</m:t>
                            </m:r>
                          </m:e>
                          <m:sub>
                            <m:r>
                              <a:rPr lang="de-DE" b="1" i="1" dirty="0">
                                <a:latin typeface="Cambria Math"/>
                              </a:rPr>
                              <m:t>𝑹𝑭</m:t>
                            </m:r>
                          </m:sub>
                        </m:sSub>
                        <m:r>
                          <a:rPr lang="de-DE" b="1" i="1" dirty="0">
                            <a:latin typeface="Cambria Math"/>
                          </a:rPr>
                          <m:t>=</m:t>
                        </m:r>
                        <m:r>
                          <a:rPr lang="de-DE" b="1" i="1" dirty="0" smtClean="0">
                            <a:latin typeface="Cambria Math"/>
                          </a:rPr>
                          <m:t>𝟔𝟑𝟎</m:t>
                        </m:r>
                        <m:r>
                          <a:rPr lang="de-DE" b="1" i="1" dirty="0">
                            <a:latin typeface="Cambria Math"/>
                          </a:rPr>
                          <m:t> </m:t>
                        </m:r>
                        <m:r>
                          <a:rPr lang="de-DE" b="1" i="1" dirty="0">
                            <a:latin typeface="Cambria Math"/>
                          </a:rPr>
                          <m:t>𝐤𝐇𝐳</m:t>
                        </m:r>
                      </m:e>
                    </m:d>
                  </m:oMath>
                </a14:m>
                <a:r>
                  <a:rPr lang="de-DE" b="1" dirty="0" smtClean="0"/>
                  <a:t>.</a:t>
                </a:r>
                <a:endParaRPr lang="en-US" b="1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7457" y="1731686"/>
                <a:ext cx="8645073" cy="2774999"/>
              </a:xfrm>
              <a:blipFill rotWithShape="1">
                <a:blip r:embed="rId2"/>
                <a:stretch>
                  <a:fillRect l="-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527116"/>
                <a:ext cx="7772400" cy="691662"/>
              </a:xfrm>
            </p:spPr>
            <p:txBody>
              <a:bodyPr/>
              <a:lstStyle/>
              <a:p>
                <a:r>
                  <a:rPr lang="en-US" sz="2800" dirty="0" smtClean="0"/>
                  <a:t>Beam Request: </a:t>
                </a:r>
                <a:r>
                  <a:rPr lang="en-US" sz="2800" dirty="0" smtClean="0">
                    <a:solidFill>
                      <a:srgbClr val="C00000"/>
                    </a:solidFill>
                  </a:rPr>
                  <a:t>4. </a:t>
                </a:r>
                <a:r>
                  <a:rPr lang="en-US" sz="2800" dirty="0">
                    <a:solidFill>
                      <a:srgbClr val="C00000"/>
                    </a:solidFill>
                  </a:rPr>
                  <a:t>RF Wien filter at </a:t>
                </a:r>
                <a14:m>
                  <m:oMath xmlns:m="http://schemas.openxmlformats.org/officeDocument/2006/math">
                    <m:r>
                      <a:rPr lang="en-US" sz="2800" b="1" i="1" dirty="0" smtClean="0">
                        <a:solidFill>
                          <a:srgbClr val="C00000"/>
                        </a:solidFill>
                        <a:latin typeface="Cambria Math"/>
                      </a:rPr>
                      <m:t>𝟔𝟑𝟎</m:t>
                    </m:r>
                    <m:r>
                      <a:rPr lang="en-US" sz="2800" b="1" i="1" dirty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  <m:r>
                      <a:rPr lang="en-US" sz="2800" b="1" i="0" dirty="0" smtClean="0">
                        <a:solidFill>
                          <a:srgbClr val="C00000"/>
                        </a:solidFill>
                        <a:latin typeface="Cambria Math"/>
                      </a:rPr>
                      <m:t>𝐤𝐇𝐳</m:t>
                    </m:r>
                  </m:oMath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527116"/>
                <a:ext cx="7772400" cy="691662"/>
              </a:xfrm>
              <a:blipFill rotWithShape="1">
                <a:blip r:embed="rId3"/>
                <a:stretch>
                  <a:fillRect l="-1647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4426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4281" y="1978252"/>
            <a:ext cx="8456613" cy="2241607"/>
          </a:xfrm>
        </p:spPr>
        <p:txBody>
          <a:bodyPr anchor="ctr"/>
          <a:lstStyle/>
          <a:p>
            <a:pPr marL="0" indent="0"/>
            <a:r>
              <a:rPr lang="en-US" dirty="0"/>
              <a:t>In the past beam </a:t>
            </a:r>
            <a:r>
              <a:rPr lang="en-US" dirty="0" smtClean="0"/>
              <a:t>times, the influence </a:t>
            </a:r>
            <a:r>
              <a:rPr lang="en-US" dirty="0"/>
              <a:t>of </a:t>
            </a:r>
            <a:r>
              <a:rPr lang="en-US" dirty="0" smtClean="0"/>
              <a:t>arc </a:t>
            </a:r>
            <a:r>
              <a:rPr lang="en-US" dirty="0" err="1"/>
              <a:t>sextupoles</a:t>
            </a:r>
            <a:r>
              <a:rPr lang="en-US" dirty="0"/>
              <a:t> </a:t>
            </a:r>
            <a:r>
              <a:rPr lang="en-US" dirty="0" smtClean="0"/>
              <a:t>families MXS, MXG, and MXL on SCT was </a:t>
            </a:r>
            <a:r>
              <a:rPr lang="en-US" dirty="0"/>
              <a:t>studied</a:t>
            </a:r>
            <a:r>
              <a:rPr lang="en-US" dirty="0" smtClean="0"/>
              <a:t>.</a:t>
            </a:r>
          </a:p>
          <a:p>
            <a:pPr marL="0" indent="0"/>
            <a:r>
              <a:rPr lang="en-US" dirty="0" smtClean="0"/>
              <a:t> </a:t>
            </a:r>
          </a:p>
          <a:p>
            <a:pPr marL="0" indent="0" algn="ctr"/>
            <a:r>
              <a:rPr lang="en-US" b="1" dirty="0" smtClean="0"/>
              <a:t>We would like to </a:t>
            </a:r>
            <a:r>
              <a:rPr lang="en-US" b="1" dirty="0"/>
              <a:t>use the </a:t>
            </a:r>
            <a:r>
              <a:rPr lang="en-US" b="1" dirty="0" err="1"/>
              <a:t>sextupoles</a:t>
            </a:r>
            <a:r>
              <a:rPr lang="en-US" b="1" dirty="0"/>
              <a:t> </a:t>
            </a:r>
            <a:r>
              <a:rPr lang="en-US" b="1" dirty="0" smtClean="0"/>
              <a:t>in </a:t>
            </a:r>
            <a:r>
              <a:rPr lang="en-US" b="1" dirty="0"/>
              <a:t>the straight </a:t>
            </a:r>
            <a:r>
              <a:rPr lang="en-US" b="1" dirty="0" smtClean="0"/>
              <a:t>sections </a:t>
            </a:r>
            <a:r>
              <a:rPr lang="en-US" b="1" dirty="0"/>
              <a:t>as </a:t>
            </a:r>
            <a:r>
              <a:rPr lang="en-US" b="1" dirty="0" smtClean="0"/>
              <a:t>well to </a:t>
            </a:r>
            <a:r>
              <a:rPr lang="en-US" b="1" dirty="0"/>
              <a:t>suppress third order </a:t>
            </a:r>
            <a:r>
              <a:rPr lang="en-US" b="1" dirty="0" smtClean="0"/>
              <a:t>field </a:t>
            </a:r>
            <a:r>
              <a:rPr lang="en-US" b="1" dirty="0"/>
              <a:t>contributions.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78971" y="635976"/>
            <a:ext cx="8449129" cy="691662"/>
          </a:xfrm>
        </p:spPr>
        <p:txBody>
          <a:bodyPr/>
          <a:lstStyle/>
          <a:p>
            <a:r>
              <a:rPr lang="en-US" sz="2400" dirty="0" smtClean="0"/>
              <a:t>Beam Request: </a:t>
            </a:r>
            <a:r>
              <a:rPr lang="en-US" sz="2400" dirty="0" smtClean="0">
                <a:solidFill>
                  <a:srgbClr val="C00000"/>
                </a:solidFill>
              </a:rPr>
              <a:t>5. </a:t>
            </a:r>
            <a:r>
              <a:rPr lang="en-US" sz="2400" dirty="0">
                <a:solidFill>
                  <a:srgbClr val="C00000"/>
                </a:solidFill>
              </a:rPr>
              <a:t>SCT studies with the </a:t>
            </a:r>
            <a:r>
              <a:rPr lang="en-US" sz="2400" dirty="0" smtClean="0">
                <a:solidFill>
                  <a:srgbClr val="C00000"/>
                </a:solidFill>
              </a:rPr>
              <a:t/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			straight </a:t>
            </a:r>
            <a:r>
              <a:rPr lang="en-US" sz="2400" dirty="0">
                <a:solidFill>
                  <a:srgbClr val="C00000"/>
                </a:solidFill>
              </a:rPr>
              <a:t>section </a:t>
            </a:r>
            <a:r>
              <a:rPr lang="en-US" sz="2400" dirty="0" err="1" smtClean="0">
                <a:solidFill>
                  <a:srgbClr val="C00000"/>
                </a:solidFill>
              </a:rPr>
              <a:t>sextupole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0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511629" y="1568393"/>
                <a:ext cx="8523513" cy="4610087"/>
              </a:xfrm>
            </p:spPr>
            <p:txBody>
              <a:bodyPr/>
              <a:lstStyle/>
              <a:p>
                <a:pPr marL="0" indent="0"/>
                <a:r>
                  <a:rPr lang="en-US" dirty="0" smtClean="0"/>
                  <a:t>Up </a:t>
                </a:r>
                <a:r>
                  <a:rPr lang="en-US" dirty="0"/>
                  <a:t>to now the electron cooler beam was switched </a:t>
                </a:r>
                <a:r>
                  <a:rPr lang="en-US" dirty="0" smtClean="0"/>
                  <a:t>off</a:t>
                </a:r>
                <a:r>
                  <a:rPr lang="en-US" dirty="0"/>
                  <a:t> </a:t>
                </a:r>
                <a:r>
                  <a:rPr lang="en-US" dirty="0" smtClean="0"/>
                  <a:t>during </a:t>
                </a:r>
                <a:r>
                  <a:rPr lang="en-US" dirty="0"/>
                  <a:t>the idle precession of spins in the horizontal plane. </a:t>
                </a:r>
                <a:endParaRPr lang="en-US" dirty="0" smtClean="0"/>
              </a:p>
              <a:p>
                <a:pPr marL="0" indent="0"/>
                <a:endParaRPr lang="en-US" sz="500" dirty="0" smtClean="0"/>
              </a:p>
              <a:p>
                <a:pPr algn="ctr"/>
                <a:r>
                  <a:rPr lang="en-US" b="1" dirty="0" smtClean="0"/>
                  <a:t>We </a:t>
                </a:r>
                <a:r>
                  <a:rPr lang="en-US" b="1" dirty="0"/>
                  <a:t>propose to study </a:t>
                </a:r>
                <a:r>
                  <a:rPr lang="en-US" b="1" dirty="0" smtClean="0"/>
                  <a:t>the influence </a:t>
                </a:r>
                <a:r>
                  <a:rPr lang="en-US" b="1" dirty="0"/>
                  <a:t>of </a:t>
                </a:r>
                <a:endParaRPr lang="en-US" b="1" dirty="0" smtClean="0"/>
              </a:p>
              <a:p>
                <a:pPr algn="ctr">
                  <a:spcBef>
                    <a:spcPts val="0"/>
                  </a:spcBef>
                </a:pPr>
                <a:r>
                  <a:rPr lang="en-US" b="1" dirty="0" smtClean="0"/>
                  <a:t>the </a:t>
                </a:r>
                <a:r>
                  <a:rPr lang="en-US" b="1" dirty="0"/>
                  <a:t>electron cooler beam current </a:t>
                </a:r>
                <a:r>
                  <a:rPr lang="en-US" b="1" dirty="0" smtClean="0">
                    <a:solidFill>
                      <a:schemeClr val="tx1"/>
                    </a:solidFill>
                  </a:rPr>
                  <a:t>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𝝉</m:t>
                        </m:r>
                      </m:e>
                      <m:sub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𝑺𝑪</m:t>
                        </m:r>
                      </m:sub>
                    </m:sSub>
                  </m:oMath>
                </a14:m>
                <a:r>
                  <a:rPr lang="en-US" b="1" dirty="0"/>
                  <a:t>. </a:t>
                </a:r>
                <a:endParaRPr lang="en-US" b="1" dirty="0" smtClean="0"/>
              </a:p>
              <a:p>
                <a:pPr algn="ctr">
                  <a:spcBef>
                    <a:spcPts val="0"/>
                  </a:spcBef>
                </a:pPr>
                <a:endParaRPr lang="en-US" sz="500" b="1" dirty="0" smtClean="0"/>
              </a:p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800" dirty="0"/>
                  <a:t>N</a:t>
                </a:r>
                <a:r>
                  <a:rPr lang="en-US" sz="1800" dirty="0" smtClean="0"/>
                  <a:t>on-linear fields of the </a:t>
                </a:r>
                <a:r>
                  <a:rPr lang="en-US" sz="1800" dirty="0"/>
                  <a:t>electron beam </a:t>
                </a:r>
                <a:r>
                  <a:rPr lang="en-US" sz="1800" dirty="0" smtClean="0"/>
                  <a:t>affect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de-DE" sz="1800" b="0" i="1">
                            <a:latin typeface="Cambria Math"/>
                          </a:rPr>
                          <m:t>𝑆𝐶</m:t>
                        </m:r>
                      </m:sub>
                    </m:sSub>
                    <m:r>
                      <a:rPr lang="de-DE" sz="1800" b="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1800" dirty="0"/>
                  <a:t>by additional spin </a:t>
                </a:r>
                <a:r>
                  <a:rPr lang="en-US" sz="1800" dirty="0" smtClean="0"/>
                  <a:t>kicks.</a:t>
                </a:r>
              </a:p>
              <a:p>
                <a:pPr lvl="1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Magnitude of spin </a:t>
                </a:r>
                <a:r>
                  <a:rPr lang="en-US" sz="1800" dirty="0"/>
                  <a:t>kicks depends on </a:t>
                </a:r>
                <a:r>
                  <a:rPr lang="en-US" sz="1800" dirty="0" smtClean="0"/>
                  <a:t>particle </a:t>
                </a:r>
                <a:r>
                  <a:rPr lang="en-US" sz="1800" dirty="0"/>
                  <a:t>position </a:t>
                </a:r>
                <a:r>
                  <a:rPr lang="en-US" sz="1800" dirty="0" smtClean="0"/>
                  <a:t>inside electron beam.</a:t>
                </a:r>
              </a:p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Better phase-space mixing </a:t>
                </a:r>
                <a:r>
                  <a:rPr lang="en-US" sz="1800" dirty="0"/>
                  <a:t>could </a:t>
                </a:r>
                <a:r>
                  <a:rPr lang="en-US" sz="1800" dirty="0" smtClean="0"/>
                  <a:t>lengthen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800" b="0" i="1"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a:rPr lang="de-DE" sz="1800" b="0" i="1">
                            <a:latin typeface="Cambria Math"/>
                          </a:rPr>
                          <m:t>𝑆𝐶</m:t>
                        </m:r>
                      </m:sub>
                    </m:sSub>
                  </m:oMath>
                </a14:m>
                <a:r>
                  <a:rPr lang="de-DE" sz="1800" dirty="0" smtClean="0"/>
                  <a:t>.</a:t>
                </a:r>
              </a:p>
              <a:p>
                <a:pPr lvl="1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Interplay </a:t>
                </a:r>
                <a:r>
                  <a:rPr lang="en-US" sz="1800" dirty="0"/>
                  <a:t>of beam cooling and </a:t>
                </a:r>
                <a:r>
                  <a:rPr lang="en-US" sz="1800" dirty="0" smtClean="0"/>
                  <a:t>heating </a:t>
                </a:r>
                <a:r>
                  <a:rPr lang="en-US" sz="1800" dirty="0"/>
                  <a:t>by </a:t>
                </a:r>
                <a:r>
                  <a:rPr lang="en-US" sz="1800" dirty="0" smtClean="0"/>
                  <a:t>intra-beam scattering beam.</a:t>
                </a:r>
              </a:p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Measurements should be done with continuous cooling </a:t>
                </a:r>
              </a:p>
              <a:p>
                <a:pPr lvl="1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800" dirty="0"/>
                  <a:t>E</a:t>
                </a:r>
                <a:r>
                  <a:rPr lang="en-US" sz="1800" dirty="0" smtClean="0"/>
                  <a:t>quilibrium phase-space distribution.</a:t>
                </a:r>
              </a:p>
              <a:p>
                <a:pPr lvl="1"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en-US" sz="1800" dirty="0" smtClean="0"/>
                  <a:t>Adjust cooling </a:t>
                </a:r>
                <a:r>
                  <a:rPr lang="en-US" sz="1800" dirty="0"/>
                  <a:t>rate </a:t>
                </a:r>
                <a:r>
                  <a:rPr lang="en-US" sz="1800" dirty="0" smtClean="0"/>
                  <a:t>during cycle by changing</a:t>
                </a:r>
                <a:r>
                  <a:rPr lang="en-US" sz="1800" dirty="0"/>
                  <a:t> </a:t>
                </a:r>
                <a:r>
                  <a:rPr lang="en-US" sz="1800" dirty="0" smtClean="0"/>
                  <a:t>electron beam </a:t>
                </a:r>
                <a:r>
                  <a:rPr lang="en-US" sz="1800" dirty="0"/>
                  <a:t>current to match </a:t>
                </a:r>
                <a:r>
                  <a:rPr lang="en-US" sz="1800" dirty="0" smtClean="0"/>
                  <a:t>the intra-beam </a:t>
                </a:r>
                <a:r>
                  <a:rPr lang="en-US" sz="1800" dirty="0"/>
                  <a:t>heating rate.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1629" y="1568393"/>
                <a:ext cx="8523513" cy="4610087"/>
              </a:xfrm>
              <a:blipFill rotWithShape="1">
                <a:blip r:embed="rId2"/>
                <a:stretch>
                  <a:fillRect l="-930" t="-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685799" y="635976"/>
                <a:ext cx="8120743" cy="691662"/>
              </a:xfrm>
            </p:spPr>
            <p:txBody>
              <a:bodyPr/>
              <a:lstStyle/>
              <a:p>
                <a:r>
                  <a:rPr lang="en-US" sz="2400" dirty="0" smtClean="0"/>
                  <a:t>Beam Request: </a:t>
                </a:r>
                <a:r>
                  <a:rPr lang="en-US" sz="2400" dirty="0">
                    <a:solidFill>
                      <a:srgbClr val="C00000"/>
                    </a:solidFill>
                  </a:rPr>
                  <a:t>6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. </a:t>
                </a:r>
                <a:r>
                  <a:rPr lang="en-US" sz="2400" dirty="0">
                    <a:solidFill>
                      <a:srgbClr val="C00000"/>
                    </a:solidFill>
                  </a:rPr>
                  <a:t>Study effect of a variation of the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			electron </a:t>
                </a:r>
                <a:r>
                  <a:rPr lang="en-US" sz="2400" dirty="0">
                    <a:solidFill>
                      <a:srgbClr val="C00000"/>
                    </a:solidFill>
                  </a:rPr>
                  <a:t>cooler </a:t>
                </a:r>
                <a:r>
                  <a:rPr lang="en-US" sz="2400" dirty="0" smtClean="0">
                    <a:solidFill>
                      <a:srgbClr val="C00000"/>
                    </a:solidFill>
                  </a:rPr>
                  <a:t>beam </a:t>
                </a:r>
                <a:r>
                  <a:rPr lang="en-US" sz="2400" dirty="0">
                    <a:solidFill>
                      <a:srgbClr val="C00000"/>
                    </a:solidFill>
                  </a:rPr>
                  <a:t>current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400">
                            <a:solidFill>
                              <a:srgbClr val="C00000"/>
                            </a:solidFill>
                            <a:latin typeface="Cambria Math"/>
                          </a:rPr>
                          <m:t>SC</m:t>
                        </m:r>
                      </m:sub>
                    </m:sSub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799" y="635976"/>
                <a:ext cx="8120743" cy="691662"/>
              </a:xfrm>
              <a:blipFill rotWithShape="1">
                <a:blip r:embed="rId3"/>
                <a:stretch>
                  <a:fillRect l="-1125" t="-14912" b="-30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986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1885" y="2188878"/>
            <a:ext cx="8610599" cy="2579065"/>
          </a:xfrm>
        </p:spPr>
        <p:txBody>
          <a:bodyPr anchor="ctr"/>
          <a:lstStyle/>
          <a:p>
            <a:pPr marL="0" indent="0"/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procedures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JEDI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srEDM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included</a:t>
            </a:r>
            <a:r>
              <a:rPr lang="de-DE" dirty="0" smtClean="0"/>
              <a:t> </a:t>
            </a:r>
            <a:r>
              <a:rPr lang="de-DE" dirty="0" err="1" smtClean="0"/>
              <a:t>ramping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white-noise</a:t>
            </a:r>
            <a:r>
              <a:rPr lang="de-DE" dirty="0" smtClean="0"/>
              <a:t> </a:t>
            </a:r>
            <a:r>
              <a:rPr lang="de-DE" dirty="0" err="1" smtClean="0"/>
              <a:t>heating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beam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produce</a:t>
            </a:r>
            <a:r>
              <a:rPr lang="de-DE" dirty="0" smtClean="0"/>
              <a:t> </a:t>
            </a:r>
            <a:r>
              <a:rPr lang="de-DE" dirty="0" err="1" smtClean="0"/>
              <a:t>interactions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C </a:t>
            </a:r>
            <a:r>
              <a:rPr lang="de-DE" dirty="0" err="1" smtClean="0"/>
              <a:t>target</a:t>
            </a:r>
            <a:r>
              <a:rPr lang="de-DE" dirty="0" smtClean="0"/>
              <a:t>.</a:t>
            </a:r>
          </a:p>
          <a:p>
            <a:pPr marL="0" indent="0"/>
            <a:endParaRPr lang="de-DE" dirty="0"/>
          </a:p>
          <a:p>
            <a:pPr marL="0" indent="0" algn="ctr"/>
            <a:r>
              <a:rPr lang="de-DE" b="1" dirty="0" err="1" smtClean="0"/>
              <a:t>We</a:t>
            </a:r>
            <a:r>
              <a:rPr lang="de-DE" b="1" dirty="0" smtClean="0"/>
              <a:t> </a:t>
            </a:r>
            <a:r>
              <a:rPr lang="de-DE" b="1" dirty="0" err="1" smtClean="0"/>
              <a:t>would</a:t>
            </a:r>
            <a:r>
              <a:rPr lang="de-DE" b="1" dirty="0" smtClean="0"/>
              <a:t> like </a:t>
            </a:r>
            <a:r>
              <a:rPr lang="de-DE" b="1" dirty="0" err="1" smtClean="0"/>
              <a:t>to</a:t>
            </a:r>
            <a:r>
              <a:rPr lang="de-DE" b="1" dirty="0" smtClean="0"/>
              <a:t> </a:t>
            </a:r>
            <a:r>
              <a:rPr lang="de-DE" b="1" dirty="0" err="1" smtClean="0"/>
              <a:t>test</a:t>
            </a:r>
            <a:r>
              <a:rPr lang="de-DE" b="1" dirty="0" smtClean="0"/>
              <a:t> beam </a:t>
            </a:r>
            <a:r>
              <a:rPr lang="de-DE" b="1" dirty="0" err="1" smtClean="0"/>
              <a:t>extraction</a:t>
            </a:r>
            <a:r>
              <a:rPr lang="de-DE" b="1" dirty="0" smtClean="0"/>
              <a:t> </a:t>
            </a:r>
            <a:r>
              <a:rPr lang="de-DE" b="1" dirty="0" err="1" smtClean="0"/>
              <a:t>using</a:t>
            </a:r>
            <a:r>
              <a:rPr lang="de-DE" b="1" dirty="0" smtClean="0"/>
              <a:t> an internal </a:t>
            </a:r>
            <a:r>
              <a:rPr lang="de-DE" b="1" dirty="0" err="1" smtClean="0"/>
              <a:t>target</a:t>
            </a:r>
            <a:r>
              <a:rPr lang="de-DE" b="1" dirty="0" smtClean="0"/>
              <a:t> (</a:t>
            </a:r>
            <a:r>
              <a:rPr lang="de-DE" b="1" dirty="0" err="1" smtClean="0"/>
              <a:t>either</a:t>
            </a:r>
            <a:r>
              <a:rPr lang="de-DE" b="1" dirty="0" smtClean="0"/>
              <a:t> ANKE </a:t>
            </a:r>
            <a:r>
              <a:rPr lang="de-DE" b="1" dirty="0" err="1" smtClean="0"/>
              <a:t>cluster</a:t>
            </a:r>
            <a:r>
              <a:rPr lang="de-DE" b="1" dirty="0" smtClean="0"/>
              <a:t> </a:t>
            </a:r>
            <a:r>
              <a:rPr lang="de-DE" b="1" dirty="0" err="1" smtClean="0"/>
              <a:t>or</a:t>
            </a:r>
            <a:r>
              <a:rPr lang="de-DE" b="1" dirty="0" smtClean="0"/>
              <a:t> WASA pellet </a:t>
            </a:r>
            <a:r>
              <a:rPr lang="de-DE" b="1" dirty="0" err="1" smtClean="0"/>
              <a:t>target</a:t>
            </a:r>
            <a:r>
              <a:rPr lang="de-DE" b="1" dirty="0" smtClean="0"/>
              <a:t>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85800" y="635976"/>
            <a:ext cx="8242300" cy="691662"/>
          </a:xfrm>
        </p:spPr>
        <p:txBody>
          <a:bodyPr/>
          <a:lstStyle/>
          <a:p>
            <a:r>
              <a:rPr lang="en-US" sz="2400" dirty="0" smtClean="0"/>
              <a:t>Beam Request: </a:t>
            </a:r>
            <a:r>
              <a:rPr lang="en-US" sz="2400" dirty="0">
                <a:solidFill>
                  <a:srgbClr val="C00000"/>
                </a:solidFill>
              </a:rPr>
              <a:t>7</a:t>
            </a:r>
            <a:r>
              <a:rPr lang="en-US" sz="2400" dirty="0" smtClean="0">
                <a:solidFill>
                  <a:srgbClr val="C00000"/>
                </a:solidFill>
              </a:rPr>
              <a:t>. </a:t>
            </a:r>
            <a:r>
              <a:rPr lang="en-US" sz="2400" dirty="0">
                <a:solidFill>
                  <a:srgbClr val="C00000"/>
                </a:solidFill>
              </a:rPr>
              <a:t>Beam extraction onto EDDA </a:t>
            </a:r>
            <a:r>
              <a:rPr lang="en-US" sz="2400" dirty="0" smtClean="0">
                <a:solidFill>
                  <a:srgbClr val="C00000"/>
                </a:solidFill>
              </a:rPr>
              <a:t>			target </a:t>
            </a:r>
            <a:r>
              <a:rPr lang="en-US" sz="2400" dirty="0">
                <a:solidFill>
                  <a:srgbClr val="C00000"/>
                </a:solidFill>
              </a:rPr>
              <a:t>with </a:t>
            </a:r>
            <a:r>
              <a:rPr lang="en-US" sz="2400" dirty="0" smtClean="0">
                <a:solidFill>
                  <a:srgbClr val="C00000"/>
                </a:solidFill>
              </a:rPr>
              <a:t>ANKE </a:t>
            </a:r>
            <a:r>
              <a:rPr lang="en-US" sz="2400" dirty="0">
                <a:solidFill>
                  <a:srgbClr val="C00000"/>
                </a:solidFill>
              </a:rPr>
              <a:t>cluster or WASA pellet</a:t>
            </a:r>
          </a:p>
        </p:txBody>
      </p:sp>
    </p:spTree>
    <p:extLst>
      <p:ext uri="{BB962C8B-B14F-4D97-AF65-F5344CB8AC3E}">
        <p14:creationId xmlns:p14="http://schemas.microsoft.com/office/powerpoint/2010/main" val="69663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233194"/>
            <a:ext cx="7772400" cy="691662"/>
          </a:xfrm>
        </p:spPr>
        <p:txBody>
          <a:bodyPr/>
          <a:lstStyle/>
          <a:p>
            <a:r>
              <a:rPr lang="de-DE" dirty="0" smtClean="0"/>
              <a:t>JEDI Beam Request: </a:t>
            </a:r>
            <a:r>
              <a:rPr lang="de-DE" dirty="0" smtClean="0">
                <a:solidFill>
                  <a:srgbClr val="C00000"/>
                </a:solidFill>
              </a:rPr>
              <a:t>1</a:t>
            </a:r>
            <a:r>
              <a:rPr lang="de-DE" baseline="30000" dirty="0" smtClean="0">
                <a:solidFill>
                  <a:srgbClr val="C00000"/>
                </a:solidFill>
              </a:rPr>
              <a:t>st</a:t>
            </a:r>
            <a:r>
              <a:rPr lang="de-DE" dirty="0" smtClean="0">
                <a:solidFill>
                  <a:srgbClr val="C00000"/>
                </a:solidFill>
              </a:rPr>
              <a:t> half </a:t>
            </a:r>
            <a:r>
              <a:rPr lang="de-DE" dirty="0" err="1" smtClean="0">
                <a:solidFill>
                  <a:srgbClr val="C00000"/>
                </a:solidFill>
              </a:rPr>
              <a:t>of</a:t>
            </a:r>
            <a:r>
              <a:rPr lang="de-DE" dirty="0" smtClean="0">
                <a:solidFill>
                  <a:srgbClr val="C00000"/>
                </a:solidFill>
              </a:rPr>
              <a:t> 2015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980549"/>
                <a:ext cx="8496944" cy="4610087"/>
              </a:xfrm>
            </p:spPr>
            <p:txBody>
              <a:bodyPr anchor="ctr"/>
              <a:lstStyle/>
              <a:p>
                <a:pPr>
                  <a:buClr>
                    <a:schemeClr val="tx1"/>
                  </a:buClr>
                  <a:buFont typeface="Arial" panose="020B0604020202020204" pitchFamily="34" charset="0"/>
                  <a:buChar char="•"/>
                </a:pPr>
                <a:r>
                  <a:rPr lang="de-DE" dirty="0" smtClean="0">
                    <a:solidFill>
                      <a:schemeClr val="tx1"/>
                    </a:solidFill>
                  </a:rPr>
                  <a:t>We </a:t>
                </a:r>
                <a:r>
                  <a:rPr lang="de-DE" dirty="0" err="1" smtClean="0">
                    <a:solidFill>
                      <a:schemeClr val="tx1"/>
                    </a:solidFill>
                  </a:rPr>
                  <a:t>request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 in total </a:t>
                </a:r>
                <a:r>
                  <a:rPr lang="de-DE" b="1" dirty="0" smtClean="0">
                    <a:solidFill>
                      <a:schemeClr val="tx1"/>
                    </a:solidFill>
                  </a:rPr>
                  <a:t>5 </a:t>
                </a:r>
                <a:r>
                  <a:rPr lang="de-DE" b="1" dirty="0" err="1" smtClean="0">
                    <a:solidFill>
                      <a:schemeClr val="tx1"/>
                    </a:solidFill>
                  </a:rPr>
                  <a:t>weeks</a:t>
                </a:r>
                <a:r>
                  <a:rPr lang="de-DE" b="1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b="1" dirty="0" err="1" smtClean="0">
                    <a:solidFill>
                      <a:schemeClr val="tx1"/>
                    </a:solidFill>
                  </a:rPr>
                  <a:t>of</a:t>
                </a:r>
                <a:r>
                  <a:rPr lang="de-DE" b="1" dirty="0" smtClean="0">
                    <a:solidFill>
                      <a:schemeClr val="tx1"/>
                    </a:solidFill>
                  </a:rPr>
                  <a:t> beam time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 for </a:t>
                </a:r>
                <a:r>
                  <a:rPr lang="de-DE" dirty="0" err="1" smtClean="0">
                    <a:solidFill>
                      <a:schemeClr val="tx1"/>
                    </a:solidFill>
                  </a:rPr>
                  <a:t>the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</a:rPr>
                  <a:t>activities</a:t>
                </a:r>
                <a:r>
                  <a:rPr lang="de-DE" dirty="0" smtClean="0"/>
                  <a:t>:</a:t>
                </a:r>
                <a:endParaRPr lang="en-US" dirty="0" smtClean="0">
                  <a:solidFill>
                    <a:schemeClr val="tx1"/>
                  </a:solidFill>
                </a:endParaRPr>
              </a:p>
              <a:p>
                <a:pPr marL="971550" lvl="1" indent="-457200"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en-US" sz="2000" dirty="0"/>
                  <a:t>Explore other energies with </a:t>
                </a:r>
                <a:r>
                  <a:rPr lang="en-US" sz="2000" dirty="0" smtClean="0"/>
                  <a:t>EDDA</a:t>
                </a:r>
                <a:r>
                  <a:rPr lang="en-US" sz="2000" dirty="0" smtClean="0">
                    <a:solidFill>
                      <a:schemeClr val="tx1"/>
                    </a:solidFill>
                  </a:rPr>
                  <a:t>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de-DE" sz="2000" i="1" dirty="0">
                            <a:latin typeface="Cambria Math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de-DE" sz="2000" dirty="0">
                            <a:latin typeface="Cambria Math"/>
                          </a:rPr>
                          <m:t>week</m:t>
                        </m:r>
                      </m:e>
                    </m:d>
                  </m:oMath>
                </a14:m>
                <a:endParaRPr lang="de-DE" sz="2000" dirty="0"/>
              </a:p>
              <a:p>
                <a:pPr marL="971550" lvl="1" indent="-457200"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en-US" sz="2000" dirty="0"/>
                  <a:t>EDDA </a:t>
                </a:r>
                <a:r>
                  <a:rPr lang="en-US" sz="2000" dirty="0" smtClean="0"/>
                  <a:t>fiber target                       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dirty="0" smtClean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dirty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sz="2000" i="1" dirty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de-DE" sz="2000" i="1" dirty="0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de-DE" sz="2000" b="0" i="1" dirty="0" smtClean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000" b="0" i="0" dirty="0" smtClean="0">
                            <a:latin typeface="Cambria Math"/>
                          </a:rPr>
                          <m:t>week</m:t>
                        </m:r>
                      </m:e>
                    </m:d>
                  </m:oMath>
                </a14:m>
                <a:endParaRPr lang="de-DE" sz="2000" dirty="0"/>
              </a:p>
              <a:p>
                <a:pPr marL="971550" lvl="1" indent="-457200"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en-US" sz="2000" dirty="0"/>
                  <a:t>Quartered Rogowski coil </a:t>
                </a:r>
                <a:r>
                  <a:rPr lang="en-US" sz="2000" dirty="0" smtClean="0"/>
                  <a:t>at ANKE chamber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dirty="0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de-DE" sz="2000" b="0" i="0" dirty="0" smtClean="0">
                            <a:latin typeface="Cambria Math"/>
                          </a:rPr>
                          <m:t>parasitic</m:t>
                        </m:r>
                      </m:e>
                    </m:d>
                  </m:oMath>
                </a14:m>
                <a:endParaRPr lang="en-US" sz="2000" dirty="0" smtClean="0"/>
              </a:p>
              <a:p>
                <a:pPr marL="971550" lvl="1" indent="-457200"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en-US" sz="2000" dirty="0"/>
                  <a:t>RF Wien </a:t>
                </a:r>
                <a:r>
                  <a:rPr lang="en-US" sz="2000" dirty="0" smtClean="0"/>
                  <a:t>filter </a:t>
                </a:r>
                <a:r>
                  <a:rPr lang="en-US" sz="2000" dirty="0"/>
                  <a:t>at 630 </a:t>
                </a:r>
                <a:r>
                  <a:rPr lang="en-US" sz="2000" dirty="0" smtClean="0"/>
                  <a:t>kHz            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de-DE" sz="2000" i="1" dirty="0">
                            <a:latin typeface="Cambria Math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de-DE" sz="2000" dirty="0">
                            <a:latin typeface="Cambria Math"/>
                          </a:rPr>
                          <m:t>week</m:t>
                        </m:r>
                      </m:e>
                    </m:d>
                  </m:oMath>
                </a14:m>
                <a:endParaRPr lang="de-DE" sz="2000" dirty="0"/>
              </a:p>
              <a:p>
                <a:pPr marL="971550" lvl="1" indent="-457200"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en-US" sz="2000" dirty="0"/>
                  <a:t>SCT studies with </a:t>
                </a:r>
                <a:r>
                  <a:rPr lang="en-US" sz="2000" dirty="0" smtClean="0"/>
                  <a:t>straight </a:t>
                </a:r>
                <a:r>
                  <a:rPr lang="en-US" sz="2000" dirty="0"/>
                  <a:t>section </a:t>
                </a:r>
                <a:r>
                  <a:rPr lang="en-US" sz="2000" dirty="0" err="1" smtClean="0"/>
                  <a:t>sextupoles</a:t>
                </a:r>
                <a:r>
                  <a:rPr lang="en-US" sz="2000" dirty="0" smtClean="0"/>
                  <a:t>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de-DE" sz="2000" i="1" dirty="0">
                            <a:latin typeface="Cambria Math"/>
                          </a:rPr>
                          <m:t>1 </m:t>
                        </m:r>
                        <m:r>
                          <m:rPr>
                            <m:sty m:val="p"/>
                          </m:rPr>
                          <a:rPr lang="de-DE" sz="2000" dirty="0">
                            <a:latin typeface="Cambria Math"/>
                          </a:rPr>
                          <m:t>week</m:t>
                        </m:r>
                      </m:e>
                    </m:d>
                  </m:oMath>
                </a14:m>
                <a:endParaRPr lang="de-DE" sz="2000" dirty="0" smtClean="0"/>
              </a:p>
              <a:p>
                <a:pPr marL="971550" lvl="1" indent="-457200"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en-US" sz="2000" dirty="0" smtClean="0"/>
                  <a:t>Study effect </a:t>
                </a:r>
                <a:r>
                  <a:rPr lang="en-US" sz="2000" dirty="0"/>
                  <a:t>of a variation of the </a:t>
                </a:r>
                <a:r>
                  <a:rPr lang="en-US" sz="2000" dirty="0" smtClean="0"/>
                  <a:t>electron </a:t>
                </a:r>
                <a:r>
                  <a:rPr lang="en-US" sz="2000" dirty="0"/>
                  <a:t>cooler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beam </a:t>
                </a:r>
                <a:r>
                  <a:rPr lang="en-US" sz="2000" dirty="0"/>
                  <a:t>current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  <a:ea typeface="Cambria Math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2000">
                            <a:latin typeface="Cambria Math"/>
                          </a:rPr>
                          <m:t>SC</m:t>
                        </m:r>
                      </m:sub>
                    </m:sSub>
                  </m:oMath>
                </a14:m>
                <a:r>
                  <a:rPr lang="en-US" sz="2000" dirty="0" smtClean="0"/>
                  <a:t>                    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de-DE" sz="2000" b="0" i="1" dirty="0" smtClean="0">
                            <a:latin typeface="Cambria Math"/>
                          </a:rPr>
                          <m:t>1</m:t>
                        </m:r>
                        <m:r>
                          <a:rPr lang="de-DE" sz="2000" i="1" dirty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000" dirty="0">
                            <a:latin typeface="Cambria Math"/>
                          </a:rPr>
                          <m:t>week</m:t>
                        </m:r>
                      </m:e>
                    </m:d>
                  </m:oMath>
                </a14:m>
                <a:endParaRPr lang="de-DE" sz="2000" dirty="0" smtClean="0"/>
              </a:p>
              <a:p>
                <a:pPr marL="971550" lvl="1" indent="-457200">
                  <a:buClr>
                    <a:schemeClr val="tx1"/>
                  </a:buClr>
                  <a:buFont typeface="+mj-lt"/>
                  <a:buAutoNum type="arabicPeriod"/>
                </a:pPr>
                <a:r>
                  <a:rPr lang="en-US" sz="2000" dirty="0" smtClean="0"/>
                  <a:t>Beam </a:t>
                </a:r>
                <a:r>
                  <a:rPr lang="en-US" sz="2000" dirty="0"/>
                  <a:t>e</a:t>
                </a:r>
                <a:r>
                  <a:rPr lang="en-US" sz="2000" dirty="0" smtClean="0"/>
                  <a:t>xtraction </a:t>
                </a:r>
                <a:r>
                  <a:rPr lang="en-US" sz="2000" dirty="0"/>
                  <a:t>onto EDDA target with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ANKE </a:t>
                </a:r>
                <a:r>
                  <a:rPr lang="en-US" sz="2000" dirty="0"/>
                  <a:t>cluster or WASA </a:t>
                </a:r>
                <a:r>
                  <a:rPr lang="en-US" sz="2000" dirty="0" smtClean="0"/>
                  <a:t>pellet                       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dirty="0"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dirty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de-DE" sz="2000" i="1" dirty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de-DE" sz="2000" i="1" dirty="0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de-DE" sz="2000" i="1" dirty="0">
                            <a:latin typeface="Cambria Math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sz="2000" dirty="0">
                            <a:latin typeface="Cambria Math"/>
                          </a:rPr>
                          <m:t>week</m:t>
                        </m:r>
                      </m:e>
                    </m:d>
                  </m:oMath>
                </a14:m>
                <a:endParaRPr lang="en-US" dirty="0" smtClean="0"/>
              </a:p>
              <a:p>
                <a:pPr marL="358775" indent="0">
                  <a:buClr>
                    <a:schemeClr val="tx1"/>
                  </a:buClr>
                </a:pPr>
                <a:r>
                  <a:rPr lang="de-DE" dirty="0" err="1" smtClean="0"/>
                  <a:t>p</a:t>
                </a:r>
                <a:r>
                  <a:rPr lang="de-DE" dirty="0" err="1" smtClean="0">
                    <a:solidFill>
                      <a:schemeClr val="tx1"/>
                    </a:solidFill>
                  </a:rPr>
                  <a:t>receeded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</a:rPr>
                  <a:t>by</a:t>
                </a:r>
                <a:r>
                  <a:rPr lang="de-DE" dirty="0" smtClean="0">
                    <a:solidFill>
                      <a:schemeClr val="tx1"/>
                    </a:solidFill>
                  </a:rPr>
                  <a:t> </a:t>
                </a:r>
                <a:r>
                  <a:rPr lang="de-DE" b="1" dirty="0" smtClean="0">
                    <a:solidFill>
                      <a:schemeClr val="tx1"/>
                    </a:solidFill>
                  </a:rPr>
                  <a:t>1 MD </a:t>
                </a:r>
                <a:r>
                  <a:rPr lang="de-DE" b="1" dirty="0" err="1" smtClean="0">
                    <a:solidFill>
                      <a:schemeClr val="tx1"/>
                    </a:solidFill>
                  </a:rPr>
                  <a:t>week</a:t>
                </a:r>
                <a:r>
                  <a:rPr lang="de-DE" b="1" dirty="0" smtClean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980549"/>
                <a:ext cx="8496944" cy="4610087"/>
              </a:xfrm>
              <a:blipFill rotWithShape="1">
                <a:blip r:embed="rId2"/>
                <a:stretch>
                  <a:fillRect l="-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083196" y="5595261"/>
            <a:ext cx="6977608" cy="65352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114300" indent="0" algn="ctr">
              <a:buClr>
                <a:schemeClr val="tx1"/>
              </a:buClr>
            </a:pPr>
            <a:r>
              <a:rPr lang="de-DE" sz="1800" dirty="0" err="1">
                <a:solidFill>
                  <a:schemeClr val="bg1"/>
                </a:solidFill>
              </a:rPr>
              <a:t>Investigations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 smtClean="0">
                <a:solidFill>
                  <a:schemeClr val="bg1"/>
                </a:solidFill>
              </a:rPr>
              <a:t>require</a:t>
            </a:r>
            <a:r>
              <a:rPr lang="de-DE" sz="1800" dirty="0" smtClean="0">
                <a:solidFill>
                  <a:schemeClr val="bg1"/>
                </a:solidFill>
              </a:rPr>
              <a:t> </a:t>
            </a:r>
            <a:r>
              <a:rPr lang="de-DE" sz="1800" dirty="0">
                <a:solidFill>
                  <a:schemeClr val="bg1"/>
                </a:solidFill>
              </a:rPr>
              <a:t>time </a:t>
            </a:r>
            <a:r>
              <a:rPr lang="de-DE" sz="1800" dirty="0" err="1">
                <a:solidFill>
                  <a:schemeClr val="bg1"/>
                </a:solidFill>
              </a:rPr>
              <a:t>consuming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machine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tuning</a:t>
            </a:r>
            <a:r>
              <a:rPr lang="de-DE" sz="1800" dirty="0">
                <a:solidFill>
                  <a:schemeClr val="bg1"/>
                </a:solidFill>
              </a:rPr>
              <a:t>. </a:t>
            </a:r>
            <a:r>
              <a:rPr lang="de-DE" sz="1800" dirty="0" smtClean="0">
                <a:solidFill>
                  <a:schemeClr val="bg1"/>
                </a:solidFill>
              </a:rPr>
              <a:t/>
            </a:r>
            <a:br>
              <a:rPr lang="de-DE" sz="1800" dirty="0" smtClean="0">
                <a:solidFill>
                  <a:schemeClr val="bg1"/>
                </a:solidFill>
              </a:rPr>
            </a:br>
            <a:r>
              <a:rPr lang="de-DE" sz="1800" dirty="0" err="1" smtClean="0">
                <a:solidFill>
                  <a:schemeClr val="bg1"/>
                </a:solidFill>
              </a:rPr>
              <a:t>Therefore</a:t>
            </a:r>
            <a:r>
              <a:rPr lang="de-DE" sz="1800" dirty="0">
                <a:solidFill>
                  <a:schemeClr val="bg1"/>
                </a:solidFill>
              </a:rPr>
              <a:t>, beam time </a:t>
            </a:r>
            <a:r>
              <a:rPr lang="de-DE" sz="1800" dirty="0" err="1">
                <a:solidFill>
                  <a:schemeClr val="bg1"/>
                </a:solidFill>
              </a:rPr>
              <a:t>should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be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scheduled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as</a:t>
            </a:r>
            <a:r>
              <a:rPr lang="de-DE" sz="1800" dirty="0">
                <a:solidFill>
                  <a:schemeClr val="bg1"/>
                </a:solidFill>
              </a:rPr>
              <a:t> </a:t>
            </a:r>
            <a:r>
              <a:rPr lang="de-DE" sz="1800" dirty="0" err="1">
                <a:solidFill>
                  <a:schemeClr val="bg1"/>
                </a:solidFill>
              </a:rPr>
              <a:t>single</a:t>
            </a:r>
            <a:r>
              <a:rPr lang="de-DE" sz="1800" dirty="0">
                <a:solidFill>
                  <a:schemeClr val="bg1"/>
                </a:solidFill>
              </a:rPr>
              <a:t> block.</a:t>
            </a:r>
          </a:p>
        </p:txBody>
      </p:sp>
    </p:spTree>
    <p:extLst>
      <p:ext uri="{BB962C8B-B14F-4D97-AF65-F5344CB8AC3E}">
        <p14:creationId xmlns:p14="http://schemas.microsoft.com/office/powerpoint/2010/main" val="30678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425837" y="1570852"/>
                <a:ext cx="8251209" cy="1116124"/>
              </a:xfrm>
            </p:spPr>
            <p:txBody>
              <a:bodyPr anchor="ctr"/>
              <a:lstStyle/>
              <a:p>
                <a:r>
                  <a:rPr lang="de-DE" sz="2000" b="1" dirty="0" smtClean="0">
                    <a:solidFill>
                      <a:srgbClr val="C00000"/>
                    </a:solidFill>
                  </a:rPr>
                  <a:t>J</a:t>
                </a:r>
                <a:r>
                  <a:rPr lang="de-DE" sz="2000" dirty="0" smtClean="0"/>
                  <a:t>ülich </a:t>
                </a:r>
                <a:r>
                  <a:rPr lang="de-DE" sz="2000" b="1" dirty="0" smtClean="0">
                    <a:solidFill>
                      <a:srgbClr val="C00000"/>
                    </a:solidFill>
                  </a:rPr>
                  <a:t>E</a:t>
                </a:r>
                <a:r>
                  <a:rPr lang="de-DE" sz="2000" dirty="0" smtClean="0"/>
                  <a:t>lectric </a:t>
                </a:r>
                <a:r>
                  <a:rPr lang="de-DE" sz="2000" b="1" dirty="0" smtClean="0">
                    <a:solidFill>
                      <a:srgbClr val="C00000"/>
                    </a:solidFill>
                  </a:rPr>
                  <a:t>D</a:t>
                </a:r>
                <a:r>
                  <a:rPr lang="de-DE" sz="2000" dirty="0" smtClean="0"/>
                  <a:t>ipole Moment </a:t>
                </a:r>
                <a:r>
                  <a:rPr lang="de-DE" sz="2000" b="1" dirty="0" smtClean="0">
                    <a:solidFill>
                      <a:srgbClr val="C00000"/>
                    </a:solidFill>
                  </a:rPr>
                  <a:t>I</a:t>
                </a:r>
                <a:r>
                  <a:rPr lang="de-DE" sz="2000" dirty="0" smtClean="0"/>
                  <a:t>nvestigations:</a:t>
                </a:r>
              </a:p>
              <a:p>
                <a:pPr algn="r">
                  <a:tabLst>
                    <a:tab pos="177800" algn="l"/>
                  </a:tabLst>
                </a:pP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/>
                      </a:rPr>
                      <m:t>≈ </m:t>
                    </m:r>
                  </m:oMath>
                </a14:m>
                <a:r>
                  <a:rPr lang="en-US" sz="1800" dirty="0" smtClean="0"/>
                  <a:t>100 members</a:t>
                </a:r>
                <a:r>
                  <a:rPr lang="en-US" sz="1800" dirty="0"/>
                  <a:t> </a:t>
                </a:r>
                <a:r>
                  <a:rPr lang="en-US" sz="1800" dirty="0" smtClean="0"/>
                  <a:t>(Aachen</a:t>
                </a:r>
                <a:r>
                  <a:rPr lang="en-US" sz="1800" dirty="0"/>
                  <a:t>, Dubna, Ferrara, Indiana, Ithaca, Jülich, </a:t>
                </a:r>
                <a:r>
                  <a:rPr lang="en-US" sz="1800" dirty="0" err="1" smtClean="0"/>
                  <a:t>Krakau</a:t>
                </a:r>
                <a:r>
                  <a:rPr lang="en-US" sz="1800" dirty="0" smtClean="0"/>
                  <a:t>, Michigan</a:t>
                </a:r>
                <a:r>
                  <a:rPr lang="en-US" sz="1800" dirty="0"/>
                  <a:t>, Minsk, Novosibirsk, </a:t>
                </a:r>
                <a:r>
                  <a:rPr lang="en-US" sz="1800" dirty="0" smtClean="0"/>
                  <a:t>St. Petersburg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Stockholm, Tbilisi</a:t>
                </a:r>
                <a:r>
                  <a:rPr lang="en-US" sz="1800" dirty="0"/>
                  <a:t>, </a:t>
                </a:r>
                <a:r>
                  <a:rPr lang="en-US" sz="1800" dirty="0" smtClean="0"/>
                  <a:t>…)</a:t>
                </a:r>
                <a:endParaRPr lang="en-US" sz="1800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5837" y="1570852"/>
                <a:ext cx="8251209" cy="1116124"/>
              </a:xfrm>
              <a:blipFill rotWithShape="1">
                <a:blip r:embed="rId2"/>
                <a:stretch>
                  <a:fillRect l="-1922" r="-2365"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48</a:t>
            </a:fld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smtClean="0">
                <a:solidFill>
                  <a:srgbClr val="C00000"/>
                </a:solidFill>
              </a:rPr>
              <a:t>JEDI Collaboration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12" y="126191"/>
            <a:ext cx="1620000" cy="95294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25837" y="2868736"/>
            <a:ext cx="7943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Submitted</a:t>
            </a:r>
            <a:r>
              <a:rPr lang="de-DE" dirty="0" smtClean="0"/>
              <a:t> Design Study </a:t>
            </a:r>
            <a:r>
              <a:rPr lang="de-DE" dirty="0" err="1" smtClean="0"/>
              <a:t>to</a:t>
            </a:r>
            <a:r>
              <a:rPr lang="de-DE" dirty="0" smtClean="0"/>
              <a:t> European Union (1.9.2014):</a:t>
            </a:r>
          </a:p>
          <a:p>
            <a:pPr lvl="1"/>
            <a:r>
              <a:rPr lang="en-US" b="1" kern="0" dirty="0" smtClean="0">
                <a:solidFill>
                  <a:srgbClr val="005B82"/>
                </a:solidFill>
                <a:latin typeface="Arial"/>
                <a:ea typeface="+mj-ea"/>
              </a:rPr>
              <a:t>Novel </a:t>
            </a:r>
            <a:r>
              <a:rPr lang="en-US" b="1" kern="0" dirty="0">
                <a:solidFill>
                  <a:srgbClr val="005B82"/>
                </a:solidFill>
                <a:latin typeface="Arial"/>
                <a:ea typeface="+mj-ea"/>
              </a:rPr>
              <a:t>precision storage rings for Electric Dipole Moment </a:t>
            </a:r>
            <a:r>
              <a:rPr lang="en-US" b="1" kern="0" dirty="0" smtClean="0">
                <a:solidFill>
                  <a:srgbClr val="005B82"/>
                </a:solidFill>
                <a:latin typeface="Arial"/>
                <a:ea typeface="+mj-ea"/>
              </a:rPr>
              <a:t>searches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425837" y="3735285"/>
            <a:ext cx="8466643" cy="828092"/>
          </a:xfrm>
          <a:prstGeom prst="rect">
            <a:avLst/>
          </a:prstGeom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1800" kern="0" dirty="0" smtClean="0">
                <a:solidFill>
                  <a:srgbClr val="C00000"/>
                </a:solidFill>
              </a:rPr>
              <a:t>JEDI </a:t>
            </a:r>
            <a:r>
              <a:rPr lang="de-DE" sz="1800" kern="0" dirty="0" err="1" smtClean="0">
                <a:solidFill>
                  <a:srgbClr val="C00000"/>
                </a:solidFill>
              </a:rPr>
              <a:t>proposals</a:t>
            </a:r>
            <a:r>
              <a:rPr lang="de-DE" sz="1800" kern="0" dirty="0" smtClean="0">
                <a:solidFill>
                  <a:srgbClr val="C00000"/>
                </a:solidFill>
              </a:rPr>
              <a:t>:</a:t>
            </a:r>
          </a:p>
          <a:p>
            <a:r>
              <a:rPr lang="en-US" sz="1600" kern="0" dirty="0" smtClean="0"/>
              <a:t>		Visit our website at </a:t>
            </a:r>
          </a:p>
          <a:p>
            <a:r>
              <a:rPr lang="en-US" sz="1600" kern="0" dirty="0"/>
              <a:t>	</a:t>
            </a:r>
            <a:r>
              <a:rPr lang="en-US" sz="1600" kern="0" dirty="0" smtClean="0"/>
              <a:t>	</a:t>
            </a:r>
            <a:r>
              <a:rPr lang="en-US" sz="1400" kern="0" dirty="0" smtClean="0">
                <a:solidFill>
                  <a:schemeClr val="tx1"/>
                </a:solidFill>
              </a:rPr>
              <a:t>http</a:t>
            </a:r>
            <a:r>
              <a:rPr lang="en-US" sz="1400" kern="0" dirty="0">
                <a:solidFill>
                  <a:schemeClr val="tx1"/>
                </a:solidFill>
              </a:rPr>
              <a:t>://</a:t>
            </a:r>
            <a:r>
              <a:rPr lang="en-US" sz="1400" kern="0" dirty="0" smtClean="0">
                <a:solidFill>
                  <a:schemeClr val="tx1"/>
                </a:solidFill>
              </a:rPr>
              <a:t>collaborations.fz-juelich.de/ikp/jedi/documents/proposals.shtml</a:t>
            </a:r>
            <a:endParaRPr lang="en-US" sz="1400" kern="0" dirty="0">
              <a:solidFill>
                <a:schemeClr val="tx1"/>
              </a:solidFill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72144" y="4868863"/>
            <a:ext cx="8638146" cy="1379918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/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000" dirty="0" err="1">
                <a:solidFill>
                  <a:schemeClr val="bg1"/>
                </a:solidFill>
              </a:rPr>
              <a:t>Thanks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go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to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the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dedicated</a:t>
            </a:r>
            <a:r>
              <a:rPr lang="de-DE" sz="2000" dirty="0">
                <a:solidFill>
                  <a:schemeClr val="bg1"/>
                </a:solidFill>
              </a:rPr>
              <a:t> IKP </a:t>
            </a:r>
            <a:r>
              <a:rPr lang="de-DE" sz="2000" dirty="0" err="1">
                <a:solidFill>
                  <a:schemeClr val="bg1"/>
                </a:solidFill>
              </a:rPr>
              <a:t>crew</a:t>
            </a:r>
            <a:r>
              <a:rPr lang="de-DE" sz="2000" dirty="0">
                <a:solidFill>
                  <a:schemeClr val="bg1"/>
                </a:solidFill>
              </a:rPr>
              <a:t>, </a:t>
            </a:r>
            <a:r>
              <a:rPr lang="de-DE" sz="2000" dirty="0" err="1">
                <a:solidFill>
                  <a:schemeClr val="bg1"/>
                </a:solidFill>
              </a:rPr>
              <a:t>our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collaborators</a:t>
            </a:r>
            <a:r>
              <a:rPr lang="de-DE" sz="2000" dirty="0">
                <a:solidFill>
                  <a:schemeClr val="bg1"/>
                </a:solidFill>
              </a:rPr>
              <a:t>, </a:t>
            </a:r>
            <a:r>
              <a:rPr lang="de-DE" sz="2000" dirty="0" err="1">
                <a:solidFill>
                  <a:schemeClr val="bg1"/>
                </a:solidFill>
              </a:rPr>
              <a:t>and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the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students</a:t>
            </a:r>
            <a:r>
              <a:rPr lang="de-DE" sz="2000" dirty="0" smtClean="0">
                <a:solidFill>
                  <a:schemeClr val="bg1"/>
                </a:solidFill>
              </a:rPr>
              <a:t>: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e-DE" sz="2000" b="1" dirty="0" err="1" smtClean="0">
                <a:solidFill>
                  <a:schemeClr val="bg1"/>
                </a:solidFill>
              </a:rPr>
              <a:t>Artem</a:t>
            </a:r>
            <a:r>
              <a:rPr lang="de-DE" sz="2000" b="1" dirty="0">
                <a:solidFill>
                  <a:schemeClr val="bg1"/>
                </a:solidFill>
              </a:rPr>
              <a:t>, Dennis, Fabian, Fabian, Greta, Jamal, Marcel, Nils, Paul, Sebastian, </a:t>
            </a:r>
            <a:r>
              <a:rPr lang="de-DE" sz="2000" b="1" dirty="0" err="1">
                <a:solidFill>
                  <a:schemeClr val="bg1"/>
                </a:solidFill>
              </a:rPr>
              <a:t>Stas</a:t>
            </a:r>
            <a:r>
              <a:rPr lang="de-DE" sz="2000" b="1" dirty="0">
                <a:solidFill>
                  <a:schemeClr val="bg1"/>
                </a:solidFill>
              </a:rPr>
              <a:t>, </a:t>
            </a:r>
            <a:r>
              <a:rPr lang="de-DE" sz="2000" b="1" dirty="0" err="1">
                <a:solidFill>
                  <a:schemeClr val="bg1"/>
                </a:solidFill>
              </a:rPr>
              <a:t>and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Zara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8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1910" y="262911"/>
            <a:ext cx="7772400" cy="691662"/>
          </a:xfrm>
        </p:spPr>
        <p:txBody>
          <a:bodyPr/>
          <a:lstStyle/>
          <a:p>
            <a:r>
              <a:rPr lang="de-DE" dirty="0" smtClean="0"/>
              <a:t>Publications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649" y="935905"/>
            <a:ext cx="8172451" cy="3932958"/>
          </a:xfrm>
        </p:spPr>
        <p:txBody>
          <a:bodyPr anchor="ctr"/>
          <a:lstStyle/>
          <a:p>
            <a:pPr marL="0" indent="0">
              <a:buClrTx/>
            </a:pPr>
            <a:r>
              <a:rPr lang="de-DE" sz="1400" b="1" dirty="0" smtClean="0"/>
              <a:t>Experiment:</a:t>
            </a:r>
            <a:endParaRPr lang="en-US" sz="1400" b="1" dirty="0" smtClean="0"/>
          </a:p>
          <a:p>
            <a:pPr>
              <a:buClrTx/>
              <a:buFont typeface="+mj-lt"/>
              <a:buAutoNum type="arabicPeriod"/>
            </a:pPr>
            <a:r>
              <a:rPr lang="en-US" sz="1400" dirty="0"/>
              <a:t>N.P.M. </a:t>
            </a:r>
            <a:r>
              <a:rPr lang="en-US" sz="1400" dirty="0" err="1"/>
              <a:t>Brantjes</a:t>
            </a:r>
            <a:r>
              <a:rPr lang="en-US" sz="1400" dirty="0"/>
              <a:t> </a:t>
            </a:r>
            <a:r>
              <a:rPr lang="en-US" sz="1400" dirty="0" smtClean="0"/>
              <a:t>et al., </a:t>
            </a:r>
            <a:r>
              <a:rPr lang="en-US" sz="1400" b="1" i="1" dirty="0"/>
              <a:t>Correcting systematic errors in high-sensitivity deuteron polarization </a:t>
            </a:r>
            <a:r>
              <a:rPr lang="en-US" sz="1400" b="1" i="1" dirty="0" smtClean="0"/>
              <a:t>measurements, </a:t>
            </a:r>
            <a:r>
              <a:rPr lang="en-US" sz="1400" dirty="0" err="1"/>
              <a:t>Nucl</a:t>
            </a:r>
            <a:r>
              <a:rPr lang="en-US" sz="1400" dirty="0"/>
              <a:t>. </a:t>
            </a:r>
            <a:r>
              <a:rPr lang="en-US" sz="1400" dirty="0" err="1"/>
              <a:t>Instrum</a:t>
            </a:r>
            <a:r>
              <a:rPr lang="en-US" sz="1400" dirty="0"/>
              <a:t>. Meth. A664, 49 (2012</a:t>
            </a:r>
            <a:r>
              <a:rPr lang="en-US" sz="1400" dirty="0" smtClean="0"/>
              <a:t>), DOI</a:t>
            </a:r>
            <a:r>
              <a:rPr lang="en-US" sz="1400" dirty="0"/>
              <a:t>: </a:t>
            </a:r>
            <a:r>
              <a:rPr lang="en-US" sz="1400" dirty="0" smtClean="0"/>
              <a:t>10.1016/j.nima.2011.09.055</a:t>
            </a:r>
          </a:p>
          <a:p>
            <a:pPr>
              <a:buClrTx/>
              <a:buFont typeface="+mj-lt"/>
              <a:buAutoNum type="arabicPeriod"/>
            </a:pPr>
            <a:r>
              <a:rPr lang="en-US" sz="1400" dirty="0" smtClean="0"/>
              <a:t>Z</a:t>
            </a:r>
            <a:r>
              <a:rPr lang="en-US" sz="1400" dirty="0"/>
              <a:t>. </a:t>
            </a:r>
            <a:r>
              <a:rPr lang="en-US" sz="1400" dirty="0" err="1" smtClean="0"/>
              <a:t>Bagdasarian</a:t>
            </a:r>
            <a:r>
              <a:rPr lang="en-US" sz="1400" dirty="0"/>
              <a:t> </a:t>
            </a:r>
            <a:r>
              <a:rPr lang="en-US" sz="1400" dirty="0" smtClean="0"/>
              <a:t>et al., </a:t>
            </a:r>
            <a:r>
              <a:rPr lang="en-US" sz="1400" b="1" i="1" dirty="0" smtClean="0"/>
              <a:t>Measuring </a:t>
            </a:r>
            <a:r>
              <a:rPr lang="en-US" sz="1400" b="1" i="1" dirty="0"/>
              <a:t>the Polarization of a Rapidly </a:t>
            </a:r>
            <a:r>
              <a:rPr lang="en-US" sz="1400" b="1" i="1" dirty="0" err="1"/>
              <a:t>Precessing</a:t>
            </a:r>
            <a:r>
              <a:rPr lang="en-US" sz="1400" b="1" i="1" dirty="0"/>
              <a:t> Deuteron </a:t>
            </a:r>
            <a:r>
              <a:rPr lang="en-US" sz="1400" b="1" i="1" dirty="0" smtClean="0"/>
              <a:t>Beam</a:t>
            </a:r>
            <a:r>
              <a:rPr lang="en-US" sz="1400" i="1" dirty="0" smtClean="0"/>
              <a:t>, </a:t>
            </a:r>
            <a:r>
              <a:rPr lang="en-US" sz="1400" dirty="0" smtClean="0"/>
              <a:t>Phys. Rev. ST </a:t>
            </a:r>
            <a:r>
              <a:rPr lang="en-US" sz="1400" dirty="0" err="1"/>
              <a:t>Accel</a:t>
            </a:r>
            <a:r>
              <a:rPr lang="en-US" sz="1400" dirty="0" smtClean="0"/>
              <a:t>. Beams </a:t>
            </a:r>
            <a:r>
              <a:rPr lang="en-US" sz="1400" dirty="0"/>
              <a:t>17 (2014) </a:t>
            </a:r>
            <a:r>
              <a:rPr lang="en-US" sz="1400" dirty="0" smtClean="0"/>
              <a:t>052803, DOI</a:t>
            </a:r>
            <a:r>
              <a:rPr lang="en-US" sz="1400" dirty="0"/>
              <a:t>: </a:t>
            </a:r>
            <a:r>
              <a:rPr lang="en-US" sz="1400" dirty="0" smtClean="0"/>
              <a:t>10.1103/PhysRevSTAB.17.052803.</a:t>
            </a:r>
            <a:endParaRPr lang="en-US" sz="1400" dirty="0"/>
          </a:p>
          <a:p>
            <a:pPr>
              <a:buClrTx/>
              <a:buFont typeface="+mj-lt"/>
              <a:buAutoNum type="arabicPeriod"/>
            </a:pPr>
            <a:r>
              <a:rPr lang="en-US" sz="1400" dirty="0" smtClean="0"/>
              <a:t>F</a:t>
            </a:r>
            <a:r>
              <a:rPr lang="en-US" sz="1400" dirty="0"/>
              <a:t>. </a:t>
            </a:r>
            <a:r>
              <a:rPr lang="en-US" sz="1400" dirty="0" smtClean="0"/>
              <a:t>Rathmann et al. [JEDI and </a:t>
            </a:r>
            <a:r>
              <a:rPr lang="en-US" sz="1400" dirty="0" err="1" smtClean="0"/>
              <a:t>srEDM</a:t>
            </a:r>
            <a:r>
              <a:rPr lang="en-US" sz="1400" dirty="0" smtClean="0"/>
              <a:t> Collaborations], </a:t>
            </a:r>
            <a:r>
              <a:rPr lang="en-US" sz="1400" b="1" i="1" dirty="0" smtClean="0"/>
              <a:t>Search </a:t>
            </a:r>
            <a:r>
              <a:rPr lang="en-US" sz="1400" b="1" i="1" dirty="0"/>
              <a:t>for electric dipole moments of light ions in storage </a:t>
            </a:r>
            <a:r>
              <a:rPr lang="en-US" sz="1400" b="1" i="1" dirty="0" smtClean="0"/>
              <a:t>rings, </a:t>
            </a:r>
            <a:r>
              <a:rPr lang="en-US" sz="1400" dirty="0" smtClean="0"/>
              <a:t>Phys. Part. </a:t>
            </a:r>
            <a:r>
              <a:rPr lang="en-US" sz="1400" dirty="0" err="1" smtClean="0"/>
              <a:t>Nucl</a:t>
            </a:r>
            <a:r>
              <a:rPr lang="en-US" sz="1400" dirty="0"/>
              <a:t>. 45 (2014) </a:t>
            </a:r>
            <a:r>
              <a:rPr lang="en-US" sz="1400" dirty="0" smtClean="0"/>
              <a:t>229, </a:t>
            </a:r>
            <a:br>
              <a:rPr lang="en-US" sz="1400" dirty="0" smtClean="0"/>
            </a:br>
            <a:r>
              <a:rPr lang="en-US" sz="1400" dirty="0" smtClean="0"/>
              <a:t>DOI</a:t>
            </a:r>
            <a:r>
              <a:rPr lang="en-US" sz="1400" dirty="0"/>
              <a:t>: </a:t>
            </a:r>
            <a:r>
              <a:rPr lang="en-US" sz="1400" dirty="0" smtClean="0"/>
              <a:t>10.1134/S1063779614010869.</a:t>
            </a:r>
            <a:endParaRPr lang="en-US" sz="1400" dirty="0"/>
          </a:p>
          <a:p>
            <a:pPr>
              <a:buClrTx/>
              <a:buFont typeface="+mj-lt"/>
              <a:buAutoNum type="arabicPeriod"/>
            </a:pPr>
            <a:r>
              <a:rPr lang="en-US" sz="1400" dirty="0" smtClean="0"/>
              <a:t>Frank </a:t>
            </a:r>
            <a:r>
              <a:rPr lang="en-US" sz="1400" dirty="0"/>
              <a:t>Rathmann, </a:t>
            </a:r>
            <a:r>
              <a:rPr lang="en-US" sz="1400" dirty="0" err="1"/>
              <a:t>Artem</a:t>
            </a:r>
            <a:r>
              <a:rPr lang="en-US" sz="1400" dirty="0"/>
              <a:t> </a:t>
            </a:r>
            <a:r>
              <a:rPr lang="en-US" sz="1400" dirty="0" err="1"/>
              <a:t>Saleev</a:t>
            </a:r>
            <a:r>
              <a:rPr lang="en-US" sz="1400" dirty="0"/>
              <a:t>, N.N. </a:t>
            </a:r>
            <a:r>
              <a:rPr lang="en-US" sz="1400" dirty="0" err="1"/>
              <a:t>Nikolaev</a:t>
            </a:r>
            <a:r>
              <a:rPr lang="en-US" sz="1400" dirty="0"/>
              <a:t> [JEDI and </a:t>
            </a:r>
            <a:r>
              <a:rPr lang="en-US" sz="1400" dirty="0" err="1"/>
              <a:t>srEDM</a:t>
            </a:r>
            <a:r>
              <a:rPr lang="en-US" sz="1400" dirty="0"/>
              <a:t> Collaborations], </a:t>
            </a:r>
            <a:r>
              <a:rPr lang="en-US" sz="1400" b="1" i="1" dirty="0"/>
              <a:t>The search for electric dipole moments of light ions in storage rings</a:t>
            </a:r>
            <a:r>
              <a:rPr lang="en-US" sz="1400" i="1" dirty="0"/>
              <a:t> </a:t>
            </a:r>
            <a:r>
              <a:rPr lang="en-US" sz="1400" b="1" dirty="0"/>
              <a:t>J. Phys. Conf. Ser. 447 (2013) 012011, </a:t>
            </a:r>
            <a:r>
              <a:rPr lang="en-US" sz="1400" dirty="0"/>
              <a:t>DOI: </a:t>
            </a:r>
            <a:r>
              <a:rPr lang="en-US" sz="1400" dirty="0" smtClean="0"/>
              <a:t>10.1088/1742-6596/447/1/012011.</a:t>
            </a:r>
          </a:p>
          <a:p>
            <a:pPr>
              <a:buClrTx/>
              <a:buFont typeface="+mj-lt"/>
              <a:buAutoNum type="arabicPeriod"/>
            </a:pPr>
            <a:r>
              <a:rPr lang="en-US" sz="1400" dirty="0" smtClean="0"/>
              <a:t>P</a:t>
            </a:r>
            <a:r>
              <a:rPr lang="en-US" sz="1400" dirty="0"/>
              <a:t>. </a:t>
            </a:r>
            <a:r>
              <a:rPr lang="en-US" sz="1400" dirty="0" err="1" smtClean="0"/>
              <a:t>Benati</a:t>
            </a:r>
            <a:r>
              <a:rPr lang="en-US" sz="1400" dirty="0" smtClean="0"/>
              <a:t> et al., </a:t>
            </a:r>
            <a:r>
              <a:rPr lang="en-US" sz="1400" b="1" i="1" dirty="0" smtClean="0"/>
              <a:t>Synchrotron </a:t>
            </a:r>
            <a:r>
              <a:rPr lang="en-US" sz="1400" b="1" i="1" dirty="0"/>
              <a:t>oscillation effects on an </a:t>
            </a:r>
            <a:r>
              <a:rPr lang="en-US" sz="1400" b="1" i="1" dirty="0" err="1"/>
              <a:t>rf</a:t>
            </a:r>
            <a:r>
              <a:rPr lang="en-US" sz="1400" b="1" i="1" dirty="0"/>
              <a:t>-solenoid spin </a:t>
            </a:r>
            <a:r>
              <a:rPr lang="en-US" sz="1400" b="1" i="1" dirty="0" smtClean="0"/>
              <a:t>resonance</a:t>
            </a:r>
            <a:r>
              <a:rPr lang="en-US" sz="1400" dirty="0" smtClean="0"/>
              <a:t>, Phys. Rev. ST </a:t>
            </a:r>
            <a:r>
              <a:rPr lang="en-US" sz="1400" dirty="0" err="1"/>
              <a:t>Accel</a:t>
            </a:r>
            <a:r>
              <a:rPr lang="en-US" sz="1400" dirty="0" smtClean="0"/>
              <a:t>. Beams </a:t>
            </a:r>
            <a:r>
              <a:rPr lang="en-US" sz="1400" dirty="0"/>
              <a:t>15 (2012) </a:t>
            </a:r>
            <a:r>
              <a:rPr lang="en-US" sz="1400" dirty="0" smtClean="0"/>
              <a:t>124202, DOI</a:t>
            </a:r>
            <a:r>
              <a:rPr lang="en-US" sz="1400" dirty="0"/>
              <a:t>: </a:t>
            </a:r>
            <a:r>
              <a:rPr lang="en-US" sz="1400" dirty="0" smtClean="0"/>
              <a:t>10.1103/PhysRevSTAB.15.124202.</a:t>
            </a:r>
            <a:endParaRPr lang="en-US" sz="1400" dirty="0"/>
          </a:p>
          <a:p>
            <a:pPr>
              <a:buClrTx/>
              <a:buFont typeface="+mj-lt"/>
              <a:buAutoNum type="arabicPeriod"/>
            </a:pPr>
            <a:r>
              <a:rPr lang="en-US" sz="1400" dirty="0" smtClean="0"/>
              <a:t>A. Lehrach, B. Lorentz, W. Morse, N.N. </a:t>
            </a:r>
            <a:r>
              <a:rPr lang="en-US" sz="1400" dirty="0" err="1" smtClean="0"/>
              <a:t>Nikolaev</a:t>
            </a:r>
            <a:r>
              <a:rPr lang="en-US" sz="1400" dirty="0" smtClean="0"/>
              <a:t>, F. Rathmann, </a:t>
            </a:r>
            <a:r>
              <a:rPr lang="en-US" sz="1400" b="1" i="1" dirty="0" smtClean="0"/>
              <a:t>Precursor </a:t>
            </a:r>
            <a:r>
              <a:rPr lang="en-US" sz="1400" b="1" i="1" dirty="0"/>
              <a:t>Experiments to Search for Permanent Electric Dipole Moments (EDMs) of Protons and Deuterons at </a:t>
            </a:r>
            <a:r>
              <a:rPr lang="en-US" sz="1400" b="1" i="1" dirty="0" smtClean="0"/>
              <a:t>COSY</a:t>
            </a:r>
            <a:r>
              <a:rPr lang="en-US" sz="1400" dirty="0" smtClean="0"/>
              <a:t>, </a:t>
            </a:r>
            <a:r>
              <a:rPr lang="en-US" sz="1400" dirty="0"/>
              <a:t>e-Print: arXiv:1201.5773 </a:t>
            </a:r>
            <a:r>
              <a:rPr lang="en-US" sz="1400" dirty="0" smtClean="0"/>
              <a:t>(2012).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755650" y="4942521"/>
            <a:ext cx="8172450" cy="115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5B82"/>
              </a:buClr>
              <a:buFont typeface="Wingdings" pitchFamily="2" charset="2"/>
              <a:buChar char="§"/>
              <a:defRPr sz="2200" i="1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EE0"/>
              </a:buClr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de-DE" sz="1400" b="1" dirty="0" err="1" smtClean="0"/>
              <a:t>Theory</a:t>
            </a:r>
            <a:r>
              <a:rPr lang="de-DE" sz="1400" b="1" dirty="0" smtClean="0"/>
              <a:t>:</a:t>
            </a:r>
            <a:endParaRPr lang="en-US" sz="1400" b="1" dirty="0" smtClean="0"/>
          </a:p>
          <a:p>
            <a:r>
              <a:rPr lang="en-US" sz="1400" dirty="0"/>
              <a:t>J. </a:t>
            </a:r>
            <a:r>
              <a:rPr lang="en-US" sz="1400" dirty="0" err="1"/>
              <a:t>Bsaisou</a:t>
            </a:r>
            <a:r>
              <a:rPr lang="en-US" sz="1400" dirty="0"/>
              <a:t>, J. de </a:t>
            </a:r>
            <a:r>
              <a:rPr lang="en-US" sz="1400" dirty="0" err="1"/>
              <a:t>Vries</a:t>
            </a:r>
            <a:r>
              <a:rPr lang="en-US" sz="1400" dirty="0"/>
              <a:t>, C. </a:t>
            </a:r>
            <a:r>
              <a:rPr lang="en-US" sz="1400" dirty="0" err="1"/>
              <a:t>Hanhart</a:t>
            </a:r>
            <a:r>
              <a:rPr lang="en-US" sz="1400" dirty="0"/>
              <a:t>, S. Liebig, Ulf-G. </a:t>
            </a:r>
            <a:r>
              <a:rPr lang="en-US" sz="1400" dirty="0" err="1"/>
              <a:t>Meißner</a:t>
            </a:r>
            <a:r>
              <a:rPr lang="en-US" sz="1400" dirty="0"/>
              <a:t>, D. </a:t>
            </a:r>
            <a:r>
              <a:rPr lang="en-US" sz="1400" dirty="0" err="1"/>
              <a:t>Minossi</a:t>
            </a:r>
            <a:r>
              <a:rPr lang="en-US" sz="1400" dirty="0"/>
              <a:t>, A. </a:t>
            </a:r>
            <a:r>
              <a:rPr lang="en-US" sz="1400" dirty="0" err="1"/>
              <a:t>Nogga</a:t>
            </a:r>
            <a:r>
              <a:rPr lang="en-US" sz="1400" dirty="0"/>
              <a:t>, A. </a:t>
            </a:r>
            <a:r>
              <a:rPr lang="en-US" sz="1400" dirty="0" err="1" smtClean="0"/>
              <a:t>Wirzba</a:t>
            </a:r>
            <a:r>
              <a:rPr lang="en-US" sz="1400" dirty="0" smtClean="0"/>
              <a:t>, </a:t>
            </a:r>
            <a:r>
              <a:rPr lang="en-US" sz="1400" b="1" i="1" dirty="0" smtClean="0"/>
              <a:t>Nuclear </a:t>
            </a:r>
            <a:r>
              <a:rPr lang="en-US" sz="1400" b="1" i="1" dirty="0"/>
              <a:t>Electric Dipole Moments in Chiral Effective Field </a:t>
            </a:r>
            <a:r>
              <a:rPr lang="en-US" sz="1400" b="1" i="1" dirty="0" smtClean="0"/>
              <a:t>The</a:t>
            </a:r>
            <a:r>
              <a:rPr lang="en-US" sz="1400" b="1" dirty="0" smtClean="0"/>
              <a:t>ory, </a:t>
            </a:r>
            <a:r>
              <a:rPr lang="en-US" sz="1400" dirty="0" smtClean="0"/>
              <a:t> e-Print</a:t>
            </a:r>
            <a:r>
              <a:rPr lang="en-US" sz="1400" dirty="0"/>
              <a:t>: </a:t>
            </a:r>
            <a:r>
              <a:rPr lang="en-US" sz="1400" dirty="0" smtClean="0"/>
              <a:t>arXiv:1411.5804.</a:t>
            </a:r>
            <a:endParaRPr lang="en-US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275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532" name="Textfeld 28"/>
              <p:cNvSpPr txBox="1">
                <a:spLocks noChangeArrowheads="1"/>
              </p:cNvSpPr>
              <p:nvPr/>
            </p:nvSpPr>
            <p:spPr bwMode="auto">
              <a:xfrm>
                <a:off x="431540" y="2600908"/>
                <a:ext cx="306034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  <a:t>Charge </a:t>
                </a:r>
                <a:r>
                  <a:rPr lang="de-DE" sz="2400" dirty="0" err="1" smtClean="0">
                    <a:solidFill>
                      <a:srgbClr val="3A6F8A"/>
                    </a:solidFill>
                    <a:latin typeface="+mn-lt"/>
                  </a:rPr>
                  <a:t>symmetric</a:t>
                </a:r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  <a:t> </a:t>
                </a:r>
                <a:b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</a:br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  <a:sym typeface="Symbol"/>
                  </a:rPr>
                  <a:t></a:t>
                </a:r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  <a:t> </a:t>
                </a:r>
                <a:r>
                  <a:rPr lang="de-DE" sz="2400" dirty="0" err="1" smtClean="0">
                    <a:solidFill>
                      <a:srgbClr val="3A6F8A"/>
                    </a:solidFill>
                    <a:latin typeface="+mn-lt"/>
                  </a:rPr>
                  <a:t>No</a:t>
                </a:r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  <a:t> </a:t>
                </a:r>
                <a:r>
                  <a:rPr lang="de-DE" sz="2400" dirty="0">
                    <a:solidFill>
                      <a:srgbClr val="3A6F8A"/>
                    </a:solidFill>
                    <a:latin typeface="+mn-lt"/>
                  </a:rPr>
                  <a:t>EDM (</a:t>
                </a:r>
                <a14:m>
                  <m:oMath xmlns:m="http://schemas.openxmlformats.org/officeDocument/2006/math">
                    <m:r>
                      <a:rPr lang="de-DE" sz="2400" b="1" i="1" dirty="0" smtClean="0">
                        <a:solidFill>
                          <a:srgbClr val="FF3300"/>
                        </a:solidFill>
                        <a:latin typeface="Cambria Math"/>
                      </a:rPr>
                      <m:t>𝒅</m:t>
                    </m:r>
                    <m:r>
                      <a:rPr lang="de-DE" sz="2400" b="1" i="1" dirty="0" smtClean="0">
                        <a:solidFill>
                          <a:srgbClr val="FF3300"/>
                        </a:solidFill>
                        <a:latin typeface="Cambria Math"/>
                      </a:rPr>
                      <m:t>=</m:t>
                    </m:r>
                    <m:r>
                      <a:rPr lang="de-DE" sz="2400" b="1" i="1" dirty="0" smtClean="0">
                        <a:solidFill>
                          <a:srgbClr val="FF3300"/>
                        </a:solidFill>
                        <a:latin typeface="Cambria Math"/>
                      </a:rPr>
                      <m:t>𝟎</m:t>
                    </m:r>
                  </m:oMath>
                </a14:m>
                <a:r>
                  <a:rPr lang="de-DE" sz="2400" dirty="0" smtClean="0">
                    <a:solidFill>
                      <a:srgbClr val="3A6F8A"/>
                    </a:solidFill>
                    <a:latin typeface="+mn-lt"/>
                  </a:rPr>
                  <a:t>)</a:t>
                </a:r>
                <a:endParaRPr lang="de-DE" sz="2400" dirty="0">
                  <a:solidFill>
                    <a:srgbClr val="3A6F8A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2532" name="Textfeld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1540" y="2600908"/>
                <a:ext cx="3060340" cy="830997"/>
              </a:xfrm>
              <a:prstGeom prst="rect">
                <a:avLst/>
              </a:prstGeom>
              <a:blipFill rotWithShape="1">
                <a:blip r:embed="rId3"/>
                <a:stretch>
                  <a:fillRect t="-5147" b="-169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539" name="Rectangle 5"/>
          <p:cNvSpPr txBox="1">
            <a:spLocks noChangeArrowheads="1"/>
          </p:cNvSpPr>
          <p:nvPr/>
        </p:nvSpPr>
        <p:spPr bwMode="auto">
          <a:xfrm>
            <a:off x="1475656" y="5948363"/>
            <a:ext cx="684076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>
                <a:solidFill>
                  <a:schemeClr val="bg1"/>
                </a:solidFill>
              </a:rPr>
              <a:t>Do </a:t>
            </a:r>
            <a:r>
              <a:rPr lang="de-DE" sz="2000" dirty="0" err="1">
                <a:solidFill>
                  <a:schemeClr val="bg1"/>
                </a:solidFill>
              </a:rPr>
              <a:t>particles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dirty="0">
                <a:solidFill>
                  <a:schemeClr val="bg1"/>
                </a:solidFill>
              </a:rPr>
              <a:t>(e.g., </a:t>
            </a:r>
            <a:r>
              <a:rPr lang="de-DE" sz="2000" dirty="0" err="1">
                <a:solidFill>
                  <a:schemeClr val="bg1"/>
                </a:solidFill>
              </a:rPr>
              <a:t>electron</a:t>
            </a:r>
            <a:r>
              <a:rPr lang="de-DE" sz="2000" dirty="0">
                <a:solidFill>
                  <a:schemeClr val="bg1"/>
                </a:solidFill>
              </a:rPr>
              <a:t>, </a:t>
            </a:r>
            <a:r>
              <a:rPr lang="de-DE" sz="2000" dirty="0" err="1">
                <a:solidFill>
                  <a:schemeClr val="bg1"/>
                </a:solidFill>
              </a:rPr>
              <a:t>nucleon</a:t>
            </a:r>
            <a:r>
              <a:rPr lang="de-DE" sz="2000" dirty="0">
                <a:solidFill>
                  <a:schemeClr val="bg1"/>
                </a:solidFill>
              </a:rPr>
              <a:t>) </a:t>
            </a:r>
            <a:r>
              <a:rPr lang="de-DE" sz="2000" dirty="0" err="1">
                <a:solidFill>
                  <a:schemeClr val="bg1"/>
                </a:solidFill>
              </a:rPr>
              <a:t>have</a:t>
            </a:r>
            <a:r>
              <a:rPr lang="de-DE" sz="2000" dirty="0">
                <a:solidFill>
                  <a:schemeClr val="bg1"/>
                </a:solidFill>
              </a:rPr>
              <a:t> an EDM?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192688" cy="365125"/>
          </a:xfrm>
        </p:spPr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 rotWithShape="1">
          <a:blip r:embed="rId4" cstate="print"/>
          <a:srcRect l="-1065" t="31303" r="70290" b="28065"/>
          <a:stretch/>
        </p:blipFill>
        <p:spPr bwMode="auto">
          <a:xfrm>
            <a:off x="3785590" y="1161228"/>
            <a:ext cx="2561531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/>
              <p:cNvSpPr txBox="1"/>
              <p:nvPr/>
            </p:nvSpPr>
            <p:spPr>
              <a:xfrm>
                <a:off x="6696236" y="4761148"/>
                <a:ext cx="1268296" cy="885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400" b="1" i="1" dirty="0" smtClean="0">
                            <a:solidFill>
                              <a:srgbClr val="0099FF"/>
                            </a:solidFill>
                            <a:latin typeface="Cambria Math"/>
                            <a:sym typeface="Symbol"/>
                          </a:rPr>
                        </m:ctrlPr>
                      </m:accPr>
                      <m:e>
                        <m:r>
                          <a:rPr lang="de-DE" sz="2400" b="1" i="1" dirty="0">
                            <a:solidFill>
                              <a:srgbClr val="0099FF"/>
                            </a:solidFill>
                            <a:latin typeface="Cambria Math"/>
                            <a:sym typeface="Symbol"/>
                          </a:rPr>
                          <m:t></m:t>
                        </m:r>
                      </m:e>
                    </m:acc>
                  </m:oMath>
                </a14:m>
                <a:r>
                  <a:rPr lang="de-DE" sz="2400" dirty="0" smtClean="0">
                    <a:solidFill>
                      <a:srgbClr val="0099FF"/>
                    </a:solidFill>
                    <a:latin typeface="+mn-lt"/>
                    <a:sym typeface="Symbol"/>
                  </a:rPr>
                  <a:t>: </a:t>
                </a:r>
                <a:r>
                  <a:rPr lang="de-DE" sz="2400" b="1" dirty="0" smtClean="0">
                    <a:solidFill>
                      <a:srgbClr val="0099FF"/>
                    </a:solidFill>
                    <a:latin typeface="+mn-lt"/>
                    <a:sym typeface="Symbol"/>
                  </a:rPr>
                  <a:t>MDM</a:t>
                </a:r>
                <a:endParaRPr lang="de-DE" sz="2400" dirty="0" smtClean="0">
                  <a:solidFill>
                    <a:srgbClr val="0099FF"/>
                  </a:solidFill>
                  <a:latin typeface="+mn-lt"/>
                  <a:sym typeface="Symbol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400" b="1" i="1" dirty="0" smtClean="0">
                            <a:solidFill>
                              <a:srgbClr val="FF3300"/>
                            </a:solidFill>
                            <a:latin typeface="Cambria Math"/>
                            <a:sym typeface="Symbol"/>
                          </a:rPr>
                        </m:ctrlPr>
                      </m:accPr>
                      <m:e>
                        <m:r>
                          <a:rPr lang="de-DE" sz="2400" b="1" i="1" dirty="0">
                            <a:solidFill>
                              <a:srgbClr val="FF3300"/>
                            </a:solidFill>
                            <a:latin typeface="Cambria Math"/>
                            <a:sym typeface="Symbol"/>
                          </a:rPr>
                          <m:t>𝒅</m:t>
                        </m:r>
                      </m:e>
                    </m:acc>
                  </m:oMath>
                </a14:m>
                <a:r>
                  <a:rPr lang="de-DE" sz="2400" dirty="0" smtClean="0">
                    <a:solidFill>
                      <a:srgbClr val="FF3300"/>
                    </a:solidFill>
                    <a:latin typeface="+mn-lt"/>
                    <a:sym typeface="Symbol"/>
                  </a:rPr>
                  <a:t>: </a:t>
                </a:r>
                <a:r>
                  <a:rPr lang="de-DE" sz="2400" b="1" dirty="0" smtClean="0">
                    <a:solidFill>
                      <a:srgbClr val="FF3300"/>
                    </a:solidFill>
                    <a:latin typeface="+mn-lt"/>
                    <a:sym typeface="Symbol"/>
                  </a:rPr>
                  <a:t>EDM</a:t>
                </a:r>
                <a:endParaRPr lang="de-DE" sz="2400" dirty="0">
                  <a:solidFill>
                    <a:srgbClr val="FF33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6" name="Textfeld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236" y="4761148"/>
                <a:ext cx="1268296" cy="885820"/>
              </a:xfrm>
              <a:prstGeom prst="rect">
                <a:avLst/>
              </a:prstGeom>
              <a:blipFill rotWithShape="1">
                <a:blip r:embed="rId5"/>
                <a:stretch>
                  <a:fillRect l="-478" t="-4828" r="-5742" b="-158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el 1"/>
          <p:cNvSpPr txBox="1">
            <a:spLocks/>
          </p:cNvSpPr>
          <p:nvPr/>
        </p:nvSpPr>
        <p:spPr bwMode="auto">
          <a:xfrm>
            <a:off x="287524" y="217058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err="1" smtClean="0"/>
              <a:t>Physics</a:t>
            </a:r>
            <a:r>
              <a:rPr lang="de-DE" dirty="0" smtClean="0"/>
              <a:t>: </a:t>
            </a:r>
            <a:r>
              <a:rPr lang="de-DE" dirty="0">
                <a:solidFill>
                  <a:srgbClr val="C00000"/>
                </a:solidFill>
              </a:rPr>
              <a:t>Fundamental </a:t>
            </a:r>
            <a:r>
              <a:rPr lang="de-DE" dirty="0" err="1">
                <a:solidFill>
                  <a:srgbClr val="C00000"/>
                </a:solidFill>
              </a:rPr>
              <a:t>Particles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2269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12"/>
          <p:cNvPicPr>
            <a:picLocks noChangeAspect="1" noChangeArrowheads="1"/>
          </p:cNvPicPr>
          <p:nvPr/>
        </p:nvPicPr>
        <p:blipFill>
          <a:blip r:embed="rId3" cstate="print"/>
          <a:srcRect l="-1065" t="-377" r="397" b="112"/>
          <a:stretch>
            <a:fillRect/>
          </a:stretch>
        </p:blipFill>
        <p:spPr bwMode="auto">
          <a:xfrm>
            <a:off x="2807804" y="1088740"/>
            <a:ext cx="3521381" cy="41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39" name="Textfeld 8"/>
          <p:cNvSpPr txBox="1">
            <a:spLocks noChangeArrowheads="1"/>
          </p:cNvSpPr>
          <p:nvPr/>
        </p:nvSpPr>
        <p:spPr bwMode="auto">
          <a:xfrm>
            <a:off x="755576" y="5553236"/>
            <a:ext cx="7992888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de-DE" sz="2000" dirty="0">
              <a:solidFill>
                <a:srgbClr val="3A6F8A"/>
              </a:solidFill>
            </a:endParaRP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2"/>
          </p:nvPr>
        </p:nvSpPr>
        <p:spPr>
          <a:xfrm>
            <a:off x="457200" y="6412247"/>
            <a:ext cx="1924020" cy="365125"/>
          </a:xfrm>
        </p:spPr>
        <p:txBody>
          <a:bodyPr/>
          <a:lstStyle/>
          <a:p>
            <a:r>
              <a:rPr lang="en-US" smtClean="0"/>
              <a:t>f.rathmann@fz-juelich.de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7807386" y="6412247"/>
            <a:ext cx="1219200" cy="365125"/>
          </a:xfrm>
        </p:spPr>
        <p:txBody>
          <a:bodyPr/>
          <a:lstStyle/>
          <a:p>
            <a:fld id="{C1B7C8C8-98E1-4AA1-9790-A76A8360503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2527273" y="6412247"/>
            <a:ext cx="6149183" cy="365125"/>
          </a:xfrm>
        </p:spPr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1187624" y="5553236"/>
            <a:ext cx="7128792" cy="755489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000" dirty="0">
                <a:solidFill>
                  <a:schemeClr val="bg1"/>
                </a:solidFill>
              </a:rPr>
              <a:t>Permanent EDMs </a:t>
            </a:r>
            <a:r>
              <a:rPr lang="en-US" sz="2000" dirty="0" smtClean="0">
                <a:solidFill>
                  <a:schemeClr val="bg1"/>
                </a:solidFill>
              </a:rPr>
              <a:t>violate </a:t>
            </a:r>
            <a:r>
              <a:rPr lang="en-US" sz="2000" b="1" dirty="0">
                <a:solidFill>
                  <a:schemeClr val="bg1"/>
                </a:solidFill>
              </a:rPr>
              <a:t>P</a:t>
            </a:r>
            <a:r>
              <a:rPr lang="en-US" sz="2000" dirty="0">
                <a:solidFill>
                  <a:schemeClr val="bg1"/>
                </a:solidFill>
              </a:rPr>
              <a:t> and </a:t>
            </a:r>
            <a:r>
              <a:rPr lang="en-US" sz="2000" b="1" dirty="0" smtClean="0">
                <a:solidFill>
                  <a:schemeClr val="bg1"/>
                </a:solidFill>
              </a:rPr>
              <a:t>T.</a:t>
            </a:r>
            <a:endParaRPr lang="en-US" sz="2000" b="1" dirty="0">
              <a:solidFill>
                <a:schemeClr val="bg1"/>
              </a:solidFill>
            </a:endParaRPr>
          </a:p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en-US" sz="2000" dirty="0">
                <a:solidFill>
                  <a:schemeClr val="bg1"/>
                </a:solidFill>
              </a:rPr>
              <a:t>Assuming </a:t>
            </a:r>
            <a:r>
              <a:rPr lang="en-US" sz="2000" b="1" dirty="0">
                <a:solidFill>
                  <a:schemeClr val="bg1"/>
                </a:solidFill>
              </a:rPr>
              <a:t>CPT</a:t>
            </a:r>
            <a:r>
              <a:rPr lang="en-US" sz="2000" dirty="0">
                <a:solidFill>
                  <a:schemeClr val="bg1"/>
                </a:solidFill>
              </a:rPr>
              <a:t> to hold, </a:t>
            </a:r>
            <a:r>
              <a:rPr lang="en-US" sz="2000" b="1" dirty="0">
                <a:solidFill>
                  <a:schemeClr val="bg1"/>
                </a:solidFill>
              </a:rPr>
              <a:t>CP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violated also.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Textfeld 28"/>
          <p:cNvSpPr txBox="1">
            <a:spLocks noChangeArrowheads="1"/>
          </p:cNvSpPr>
          <p:nvPr/>
        </p:nvSpPr>
        <p:spPr bwMode="auto">
          <a:xfrm>
            <a:off x="382323" y="2725242"/>
            <a:ext cx="21962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de-DE" sz="2400" b="1" dirty="0">
                <a:solidFill>
                  <a:srgbClr val="C00000"/>
                </a:solidFill>
              </a:rPr>
              <a:t>Not </a:t>
            </a:r>
            <a:r>
              <a:rPr lang="de-DE" sz="2400" b="1" dirty="0" smtClean="0">
                <a:solidFill>
                  <a:srgbClr val="3A6F8A"/>
                </a:solidFill>
              </a:rPr>
              <a:t>Charge </a:t>
            </a:r>
            <a:r>
              <a:rPr lang="de-DE" sz="2400" b="1" dirty="0" err="1" smtClean="0">
                <a:solidFill>
                  <a:srgbClr val="3A6F8A"/>
                </a:solidFill>
              </a:rPr>
              <a:t>symmetric</a:t>
            </a:r>
            <a:endParaRPr lang="de-DE" sz="2400" b="1" dirty="0">
              <a:solidFill>
                <a:srgbClr val="3A6F8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27"/>
              <p:cNvSpPr txBox="1">
                <a:spLocks noChangeArrowheads="1"/>
              </p:cNvSpPr>
              <p:nvPr/>
            </p:nvSpPr>
            <p:spPr bwMode="auto">
              <a:xfrm>
                <a:off x="6588224" y="2940685"/>
                <a:ext cx="2412268" cy="4458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de-DE" sz="2000" b="1" i="1" dirty="0" smtClean="0">
                            <a:solidFill>
                              <a:srgbClr val="FF33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de-DE" sz="2000" b="1" i="1" dirty="0">
                            <a:solidFill>
                              <a:srgbClr val="FF3300"/>
                            </a:solidFill>
                            <a:latin typeface="Cambria Math"/>
                          </a:rPr>
                          <m:t>𝒅</m:t>
                        </m:r>
                      </m:e>
                    </m:acc>
                    <m:r>
                      <a:rPr lang="de-DE" sz="2000" b="1" i="1" dirty="0" smtClean="0">
                        <a:solidFill>
                          <a:srgbClr val="FF33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de-DE" sz="2000" b="1" dirty="0" smtClean="0">
                    <a:solidFill>
                      <a:srgbClr val="3A6F8A"/>
                    </a:solidFill>
                  </a:rPr>
                  <a:t>(</a:t>
                </a:r>
                <a:r>
                  <a:rPr lang="de-DE" sz="2000" b="1" dirty="0" err="1" smtClean="0">
                    <a:solidFill>
                      <a:srgbClr val="3A6F8A"/>
                    </a:solidFill>
                  </a:rPr>
                  <a:t>aligned</a:t>
                </a:r>
                <a:r>
                  <a:rPr lang="de-DE" sz="2000" b="1" dirty="0" smtClean="0">
                    <a:solidFill>
                      <a:srgbClr val="3A6F8A"/>
                    </a:solidFill>
                  </a:rPr>
                  <a:t> w</a:t>
                </a:r>
                <a:r>
                  <a:rPr lang="de-DE" sz="2000" b="1" dirty="0">
                    <a:solidFill>
                      <a:srgbClr val="3A6F8A"/>
                    </a:solidFill>
                  </a:rPr>
                  <a:t>/ </a:t>
                </a:r>
                <a:r>
                  <a:rPr lang="de-DE" sz="2000" b="1" dirty="0" err="1">
                    <a:solidFill>
                      <a:srgbClr val="3A6F8A"/>
                    </a:solidFill>
                  </a:rPr>
                  <a:t>spin</a:t>
                </a:r>
                <a:r>
                  <a:rPr lang="de-DE" sz="2000" b="1" dirty="0" smtClean="0">
                    <a:solidFill>
                      <a:srgbClr val="3A6F8A"/>
                    </a:solidFill>
                  </a:rPr>
                  <a:t>)</a:t>
                </a:r>
                <a:endParaRPr lang="de-DE" sz="2000" b="1" dirty="0">
                  <a:solidFill>
                    <a:srgbClr val="3A6F8A"/>
                  </a:solidFill>
                </a:endParaRPr>
              </a:p>
            </p:txBody>
          </p:sp>
        </mc:Choice>
        <mc:Fallback xmlns="">
          <p:sp>
            <p:nvSpPr>
              <p:cNvPr id="15" name="Textfeld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8224" y="2940685"/>
                <a:ext cx="2412268" cy="445891"/>
              </a:xfrm>
              <a:prstGeom prst="rect">
                <a:avLst/>
              </a:prstGeom>
              <a:blipFill rotWithShape="1">
                <a:blip r:embed="rId4"/>
                <a:stretch>
                  <a:fillRect r="-2278" b="-2297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el 1"/>
          <p:cNvSpPr txBox="1">
            <a:spLocks/>
          </p:cNvSpPr>
          <p:nvPr/>
        </p:nvSpPr>
        <p:spPr bwMode="auto">
          <a:xfrm>
            <a:off x="472008" y="152636"/>
            <a:ext cx="7772400" cy="69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dirty="0" smtClean="0"/>
              <a:t>EDMs: </a:t>
            </a:r>
            <a:r>
              <a:rPr lang="de-DE" dirty="0" err="1" smtClean="0">
                <a:solidFill>
                  <a:srgbClr val="C00000"/>
                </a:solidFill>
              </a:rPr>
              <a:t>Discrete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Symmetries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33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r>
              <a:rPr lang="de-DE" dirty="0" smtClean="0"/>
              <a:t>: </a:t>
            </a:r>
            <a:r>
              <a:rPr lang="de-DE" dirty="0" err="1" smtClean="0">
                <a:solidFill>
                  <a:srgbClr val="C00000"/>
                </a:solidFill>
              </a:rPr>
              <a:t>Why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charged</a:t>
            </a:r>
            <a:r>
              <a:rPr lang="de-DE" dirty="0" smtClean="0">
                <a:solidFill>
                  <a:srgbClr val="C00000"/>
                </a:solidFill>
              </a:rPr>
              <a:t> </a:t>
            </a:r>
            <a:r>
              <a:rPr lang="de-DE" dirty="0" err="1" smtClean="0">
                <a:solidFill>
                  <a:srgbClr val="C00000"/>
                </a:solidFill>
              </a:rPr>
              <a:t>particle</a:t>
            </a:r>
            <a:r>
              <a:rPr lang="de-DE" dirty="0" smtClean="0">
                <a:solidFill>
                  <a:srgbClr val="C00000"/>
                </a:solidFill>
              </a:rPr>
              <a:t> EDMs?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f.rathmann@fz-juelich.de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Search for Electric Dipole Moments in Storage Rings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791580" y="1800571"/>
                <a:ext cx="7740859" cy="3675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N</a:t>
                </a:r>
                <a:r>
                  <a:rPr lang="de-DE" sz="2400" dirty="0" err="1" smtClean="0"/>
                  <a:t>o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direct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measurements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of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charged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hadrons</a:t>
                </a:r>
                <a:r>
                  <a:rPr lang="de-DE" sz="2400" dirty="0" smtClean="0"/>
                  <a:t> EDMs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P</a:t>
                </a:r>
                <a:r>
                  <a:rPr lang="de-DE" sz="2400" dirty="0" err="1" smtClean="0"/>
                  <a:t>otentially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higher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sensitivity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than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neutrons</a:t>
                </a:r>
                <a:endParaRPr lang="de-DE" sz="2400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l</a:t>
                </a:r>
                <a:r>
                  <a:rPr lang="de-DE" sz="2400" dirty="0" err="1" smtClean="0"/>
                  <a:t>onger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life</a:t>
                </a:r>
                <a:r>
                  <a:rPr lang="de-DE" sz="2400" dirty="0" smtClean="0"/>
                  <a:t> time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de-DE" sz="2400" dirty="0" err="1"/>
                  <a:t>m</a:t>
                </a:r>
                <a:r>
                  <a:rPr lang="de-DE" sz="2400" dirty="0" err="1" smtClean="0"/>
                  <a:t>ore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stored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polarized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protons</a:t>
                </a:r>
                <a:r>
                  <a:rPr lang="de-DE" sz="2400" dirty="0" smtClean="0"/>
                  <a:t>/</a:t>
                </a:r>
                <a:r>
                  <a:rPr lang="de-DE" sz="2400" dirty="0" err="1" smtClean="0"/>
                  <a:t>deuterons</a:t>
                </a:r>
                <a:endParaRPr lang="de-DE" sz="2400" dirty="0" smtClean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l</a:t>
                </a:r>
                <a:r>
                  <a:rPr lang="de-DE" sz="2400" dirty="0" smtClean="0"/>
                  <a:t>arger </a:t>
                </a:r>
                <a:r>
                  <a:rPr lang="de-DE" sz="2400" dirty="0" err="1" smtClean="0"/>
                  <a:t>electric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fields</a:t>
                </a:r>
                <a:endParaRPr lang="de-DE" sz="2400" dirty="0" smtClean="0"/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de-DE" sz="2400" dirty="0"/>
                  <a:t>A</a:t>
                </a:r>
                <a:r>
                  <a:rPr lang="de-DE" sz="2400" dirty="0" smtClean="0"/>
                  <a:t>pproach </a:t>
                </a:r>
                <a:r>
                  <a:rPr lang="de-DE" sz="2400" dirty="0" err="1" smtClean="0"/>
                  <a:t>complimentary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to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neutron</a:t>
                </a:r>
                <a:r>
                  <a:rPr lang="de-DE" sz="2400" dirty="0" smtClean="0"/>
                  <a:t> EDM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de-DE" sz="2400" b="0" i="1" smtClean="0">
                            <a:latin typeface="Cambria Math"/>
                          </a:rPr>
                          <m:t>𝑑</m:t>
                        </m:r>
                      </m:sub>
                    </m:sSub>
                    <m:r>
                      <a:rPr lang="de-DE" sz="24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de-DE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de-DE" sz="2400" b="0" i="1" smtClean="0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de-DE" sz="24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de-DE" sz="24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latin typeface="Cambria Math"/>
                          </a:rPr>
                          <m:t>𝑑</m:t>
                        </m:r>
                      </m:e>
                      <m:sub>
                        <m:r>
                          <a:rPr lang="de-DE" sz="24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de-DE" sz="2400" b="0" i="1" smtClean="0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de-DE" sz="2400" dirty="0" smtClean="0"/>
                  <a:t> </a:t>
                </a:r>
                <a:r>
                  <a:rPr lang="de-DE" sz="2400" dirty="0" err="1" smtClean="0"/>
                  <a:t>access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to</a:t>
                </a:r>
                <a:r>
                  <a:rPr lang="de-DE" sz="24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sz="2400" i="1" smtClean="0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de-DE" sz="2400" b="0" i="1" smtClean="0">
                            <a:latin typeface="Cambria Math"/>
                          </a:rPr>
                          <m:t>𝑄𝐶𝐷</m:t>
                        </m:r>
                      </m:sub>
                    </m:sSub>
                  </m:oMath>
                </a14:m>
                <a:endParaRPr lang="de-DE" sz="2400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 smtClean="0"/>
                  <a:t>EDM </a:t>
                </a:r>
                <a:r>
                  <a:rPr lang="de-DE" sz="2400" dirty="0" err="1" smtClean="0"/>
                  <a:t>of</a:t>
                </a:r>
                <a:r>
                  <a:rPr lang="de-DE" sz="2400" dirty="0" smtClean="0"/>
                  <a:t> a </a:t>
                </a:r>
                <a:r>
                  <a:rPr lang="de-DE" sz="2400" dirty="0" err="1" smtClean="0"/>
                  <a:t>single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particle</a:t>
                </a:r>
                <a:r>
                  <a:rPr lang="de-DE" sz="2400" dirty="0" smtClean="0"/>
                  <a:t> not </a:t>
                </a:r>
                <a:r>
                  <a:rPr lang="de-DE" sz="2400" dirty="0" err="1" smtClean="0"/>
                  <a:t>sufficient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to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identify</a:t>
                </a:r>
                <a:r>
                  <a:rPr lang="de-DE" sz="2400" dirty="0" smtClean="0"/>
                  <a:t> CP-</a:t>
                </a:r>
                <a:r>
                  <a:rPr lang="de-DE" sz="2400" dirty="0" err="1" smtClean="0"/>
                  <a:t>violating</a:t>
                </a:r>
                <a:r>
                  <a:rPr lang="de-DE" sz="2400" dirty="0" smtClean="0"/>
                  <a:t> </a:t>
                </a:r>
                <a:r>
                  <a:rPr lang="de-DE" sz="2400" dirty="0" err="1" smtClean="0"/>
                  <a:t>source</a:t>
                </a:r>
                <a:r>
                  <a:rPr lang="de-DE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80" y="1800571"/>
                <a:ext cx="7740859" cy="3675686"/>
              </a:xfrm>
              <a:prstGeom prst="rect">
                <a:avLst/>
              </a:prstGeom>
              <a:blipFill rotWithShape="1">
                <a:blip r:embed="rId2"/>
                <a:stretch>
                  <a:fillRect l="-1102" t="-1161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395536" y="5589240"/>
            <a:ext cx="8604000" cy="468374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400" dirty="0" smtClean="0">
                <a:solidFill>
                  <a:schemeClr val="bg1"/>
                </a:solidFill>
              </a:rPr>
              <a:t>New </a:t>
            </a:r>
            <a:r>
              <a:rPr lang="de-DE" sz="2400" dirty="0" err="1" smtClean="0">
                <a:solidFill>
                  <a:schemeClr val="bg1"/>
                </a:solidFill>
              </a:rPr>
              <a:t>approach</a:t>
            </a:r>
            <a:r>
              <a:rPr lang="de-DE" sz="2400" dirty="0" smtClean="0">
                <a:solidFill>
                  <a:schemeClr val="bg1"/>
                </a:solidFill>
              </a:rPr>
              <a:t>, </a:t>
            </a:r>
            <a:r>
              <a:rPr lang="de-DE" sz="2400" dirty="0" err="1" smtClean="0">
                <a:solidFill>
                  <a:schemeClr val="bg1"/>
                </a:solidFill>
              </a:rPr>
              <a:t>with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potentially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higher</a:t>
            </a:r>
            <a:r>
              <a:rPr lang="de-DE" sz="2400" dirty="0" smtClean="0">
                <a:solidFill>
                  <a:schemeClr val="bg1"/>
                </a:solidFill>
              </a:rPr>
              <a:t> </a:t>
            </a:r>
            <a:r>
              <a:rPr lang="de-DE" sz="2400" dirty="0" err="1" smtClean="0">
                <a:solidFill>
                  <a:schemeClr val="bg1"/>
                </a:solidFill>
              </a:rPr>
              <a:t>sensitivity</a:t>
            </a:r>
            <a:endParaRPr lang="de-DE" sz="2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547664" y="4041068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4041068"/>
                <a:ext cx="346570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339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ogen 23"/>
          <p:cNvSpPr/>
          <p:nvPr/>
        </p:nvSpPr>
        <p:spPr bwMode="auto">
          <a:xfrm>
            <a:off x="5292725" y="3609665"/>
            <a:ext cx="431800" cy="215900"/>
          </a:xfrm>
          <a:prstGeom prst="arc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Datumsplatzhalt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Fußzeilenplatzhalter 25"/>
          <p:cNvSpPr>
            <a:spLocks noGrp="1"/>
          </p:cNvSpPr>
          <p:nvPr>
            <p:ph type="ftr" sz="quarter" idx="11"/>
          </p:nvPr>
        </p:nvSpPr>
        <p:spPr>
          <a:xfrm>
            <a:off x="2519772" y="6448251"/>
            <a:ext cx="6012668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Electric Dipole Moments in Storage Rings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7693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127693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55576" y="730441"/>
            <a:ext cx="7203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00000"/>
                </a:solidFill>
              </a:rPr>
              <a:t>For </a:t>
            </a:r>
            <a:r>
              <a:rPr lang="de-DE" dirty="0" err="1" smtClean="0">
                <a:solidFill>
                  <a:srgbClr val="000000"/>
                </a:solidFill>
              </a:rPr>
              <a:t>transverse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electric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and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magnetic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fields</a:t>
            </a:r>
            <a:r>
              <a:rPr lang="de-DE" dirty="0" smtClean="0">
                <a:solidFill>
                  <a:srgbClr val="000000"/>
                </a:solidFill>
              </a:rPr>
              <a:t> in a ring, </a:t>
            </a:r>
            <a:r>
              <a:rPr lang="de-DE" dirty="0" err="1" smtClean="0">
                <a:solidFill>
                  <a:srgbClr val="000000"/>
                </a:solidFill>
              </a:rPr>
              <a:t>the</a:t>
            </a:r>
            <a:endParaRPr lang="de-DE" dirty="0" smtClean="0">
              <a:solidFill>
                <a:srgbClr val="000000"/>
              </a:solidFill>
            </a:endParaRPr>
          </a:p>
          <a:p>
            <a:r>
              <a:rPr lang="de-DE" b="1" i="1" dirty="0" err="1" smtClean="0">
                <a:solidFill>
                  <a:srgbClr val="000000"/>
                </a:solidFill>
              </a:rPr>
              <a:t>anomalous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spin</a:t>
            </a:r>
            <a:r>
              <a:rPr lang="de-DE" dirty="0" smtClean="0">
                <a:solidFill>
                  <a:srgbClr val="000000"/>
                </a:solidFill>
              </a:rPr>
              <a:t> precession </a:t>
            </a:r>
            <a:r>
              <a:rPr lang="de-DE" dirty="0" err="1" smtClean="0">
                <a:solidFill>
                  <a:srgbClr val="000000"/>
                </a:solidFill>
              </a:rPr>
              <a:t>is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described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by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smtClean="0">
                <a:solidFill>
                  <a:srgbClr val="C00000"/>
                </a:solidFill>
              </a:rPr>
              <a:t>Thomas-BMT </a:t>
            </a:r>
            <a:r>
              <a:rPr lang="de-DE" dirty="0" err="1" smtClean="0">
                <a:solidFill>
                  <a:srgbClr val="C00000"/>
                </a:solidFill>
              </a:rPr>
              <a:t>equation</a:t>
            </a:r>
            <a:r>
              <a:rPr lang="de-DE" dirty="0" smtClean="0">
                <a:solidFill>
                  <a:srgbClr val="000000"/>
                </a:solidFill>
              </a:rPr>
              <a:t>: </a:t>
            </a:r>
            <a:endParaRPr lang="de-D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feld 32"/>
              <p:cNvSpPr txBox="1"/>
              <p:nvPr/>
            </p:nvSpPr>
            <p:spPr>
              <a:xfrm>
                <a:off x="863588" y="2636912"/>
                <a:ext cx="7739683" cy="3124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/>
                <a:r>
                  <a:rPr lang="de-DE" b="1" dirty="0" smtClean="0">
                    <a:solidFill>
                      <a:srgbClr val="C00000"/>
                    </a:solidFill>
                  </a:rPr>
                  <a:t>Magic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condition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: Spin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along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momentum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 </a:t>
                </a:r>
                <a:r>
                  <a:rPr lang="de-DE" b="1" dirty="0" err="1" smtClean="0">
                    <a:solidFill>
                      <a:srgbClr val="C00000"/>
                    </a:solidFill>
                  </a:rPr>
                  <a:t>vector</a:t>
                </a:r>
                <a:endParaRPr lang="de-DE" b="1" dirty="0" smtClean="0">
                  <a:solidFill>
                    <a:srgbClr val="C00000"/>
                  </a:solidFill>
                </a:endParaRPr>
              </a:p>
              <a:p>
                <a:pPr marL="342900" indent="-342900"/>
                <a:endParaRPr lang="de-DE" sz="1100" b="1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de-DE" sz="2000" dirty="0" err="1" smtClean="0">
                    <a:solidFill>
                      <a:srgbClr val="000000"/>
                    </a:solidFill>
                  </a:rPr>
                  <a:t>For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any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sign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of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𝐺</m:t>
                    </m:r>
                  </m:oMath>
                </a14:m>
                <a:r>
                  <a:rPr lang="de-DE" sz="2000" dirty="0" smtClean="0">
                    <a:solidFill>
                      <a:srgbClr val="000000"/>
                    </a:solidFill>
                  </a:rPr>
                  <a:t>, in a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combined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electric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and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magnetic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machine</a:t>
                </a:r>
                <a:endParaRPr lang="de-DE" sz="2000" dirty="0" smtClean="0">
                  <a:solidFill>
                    <a:srgbClr val="000000"/>
                  </a:solidFill>
                </a:endParaRPr>
              </a:p>
              <a:p>
                <a:endParaRPr lang="de-DE" dirty="0">
                  <a:solidFill>
                    <a:srgbClr val="000000"/>
                  </a:solidFill>
                </a:endParaRPr>
              </a:p>
              <a:p>
                <a:r>
                  <a:rPr lang="de-DE" dirty="0" smtClean="0">
                    <a:solidFill>
                      <a:srgbClr val="000000"/>
                    </a:solidFill>
                  </a:rPr>
                  <a:t>       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</a:rPr>
                      <m:t>𝐸</m:t>
                    </m:r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𝐺𝐵𝑐</m:t>
                        </m:r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𝛽</m:t>
                        </m:r>
                        <m:sSup>
                          <m:sSupPr>
                            <m:ctrlP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1−</m:t>
                        </m:r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𝐺</m:t>
                        </m:r>
                        <m:sSup>
                          <m:sSupPr>
                            <m:ctrlP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p>
                            <m: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𝛾</m:t>
                            </m:r>
                          </m:e>
                          <m:sup>
                            <m: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≈</m:t>
                    </m:r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𝐺𝐵𝑐</m:t>
                    </m:r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𝛽</m:t>
                    </m:r>
                    <m:sSup>
                      <m:sSupPr>
                        <m:ctrlP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𝛾</m:t>
                        </m:r>
                      </m:e>
                      <m:sup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 smtClean="0">
                    <a:solidFill>
                      <a:srgbClr val="000000"/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de-DE" sz="2000" i="1" dirty="0">
                        <a:solidFill>
                          <a:srgbClr val="000000"/>
                        </a:solidFill>
                        <a:latin typeface="Cambria Math"/>
                      </a:rPr>
                      <m:t>𝐸</m:t>
                    </m:r>
                    <m:r>
                      <a:rPr lang="de-DE" sz="2000" i="1" dirty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de-DE" sz="2000" i="1" dirty="0" err="1">
                        <a:solidFill>
                          <a:srgbClr val="000000"/>
                        </a:solidFill>
                        <a:latin typeface="Cambria Math"/>
                      </a:rPr>
                      <m:t>𝐸</m:t>
                    </m:r>
                    <m:r>
                      <m:rPr>
                        <m:sty m:val="p"/>
                      </m:rPr>
                      <a:rPr lang="de-DE" sz="2000" baseline="-25000" dirty="0" err="1">
                        <a:solidFill>
                          <a:srgbClr val="000000"/>
                        </a:solidFill>
                        <a:latin typeface="Cambria Math"/>
                      </a:rPr>
                      <m:t>radial</m:t>
                    </m:r>
                  </m:oMath>
                </a14:m>
                <a:r>
                  <a:rPr lang="de-DE" baseline="-25000" dirty="0" smtClean="0">
                    <a:solidFill>
                      <a:srgbClr val="000000"/>
                    </a:solidFill>
                  </a:rPr>
                  <a:t> 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and </a:t>
                </a:r>
                <a14:m>
                  <m:oMath xmlns:m="http://schemas.openxmlformats.org/officeDocument/2006/math">
                    <m:r>
                      <a:rPr lang="de-DE" sz="2000" i="1" dirty="0">
                        <a:solidFill>
                          <a:srgbClr val="000000"/>
                        </a:solidFill>
                        <a:latin typeface="Cambria Math"/>
                      </a:rPr>
                      <m:t>𝐵</m:t>
                    </m:r>
                    <m:r>
                      <a:rPr lang="de-DE" sz="2000" i="1" dirty="0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r>
                      <a:rPr lang="de-DE" sz="2000" i="1" dirty="0" err="1">
                        <a:solidFill>
                          <a:srgbClr val="000000"/>
                        </a:solidFill>
                        <a:latin typeface="Cambria Math"/>
                      </a:rPr>
                      <m:t>𝐵</m:t>
                    </m:r>
                    <m:r>
                      <m:rPr>
                        <m:sty m:val="p"/>
                      </m:rPr>
                      <a:rPr lang="de-DE" sz="2000" baseline="-25000" dirty="0" err="1">
                        <a:solidFill>
                          <a:srgbClr val="000000"/>
                        </a:solidFill>
                        <a:latin typeface="Cambria Math"/>
                      </a:rPr>
                      <m:t>vertical</m:t>
                    </m:r>
                  </m:oMath>
                </a14:m>
                <a:endParaRPr lang="de-DE" baseline="-25000" dirty="0">
                  <a:solidFill>
                    <a:srgbClr val="000000"/>
                  </a:solidFill>
                </a:endParaRPr>
              </a:p>
              <a:p>
                <a:endParaRPr lang="de-DE" dirty="0" smtClean="0">
                  <a:solidFill>
                    <a:srgbClr val="000000"/>
                  </a:solidFill>
                </a:endParaRPr>
              </a:p>
              <a:p>
                <a:pPr marL="342900" indent="-342900">
                  <a:buAutoNum type="arabicPeriod" startAt="2"/>
                </a:pPr>
                <a:r>
                  <a:rPr lang="de-DE" sz="2000" dirty="0" err="1" smtClean="0">
                    <a:solidFill>
                      <a:srgbClr val="000000"/>
                    </a:solidFill>
                  </a:rPr>
                  <a:t>For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𝐺</m:t>
                    </m:r>
                    <m:r>
                      <a:rPr lang="de-DE" sz="2000" i="1" dirty="0" smtClean="0">
                        <a:solidFill>
                          <a:srgbClr val="000000"/>
                        </a:solidFill>
                        <a:latin typeface="Cambria Math"/>
                      </a:rPr>
                      <m:t>&gt;0 </m:t>
                    </m:r>
                  </m:oMath>
                </a14:m>
                <a:r>
                  <a:rPr lang="de-DE" sz="2000" dirty="0" smtClean="0">
                    <a:solidFill>
                      <a:srgbClr val="000000"/>
                    </a:solidFill>
                  </a:rPr>
                  <a:t>(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protons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) in an all </a:t>
                </a:r>
                <a:r>
                  <a:rPr lang="de-DE" sz="2000" dirty="0" err="1" smtClean="0">
                    <a:solidFill>
                      <a:srgbClr val="000000"/>
                    </a:solidFill>
                  </a:rPr>
                  <a:t>electric</a:t>
                </a:r>
                <a:r>
                  <a:rPr lang="de-DE" sz="2000" dirty="0" smtClean="0">
                    <a:solidFill>
                      <a:srgbClr val="000000"/>
                    </a:solidFill>
                  </a:rPr>
                  <a:t> ring</a:t>
                </a:r>
              </a:p>
              <a:p>
                <a:r>
                  <a:rPr lang="de-DE" sz="900" dirty="0">
                    <a:solidFill>
                      <a:srgbClr val="000000"/>
                    </a:solidFill>
                  </a:rPr>
                  <a:t/>
                </a:r>
                <a:br>
                  <a:rPr lang="de-DE" sz="900" dirty="0">
                    <a:solidFill>
                      <a:srgbClr val="000000"/>
                    </a:solidFill>
                  </a:rPr>
                </a:b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</a:rPr>
                      <m:t>𝐺</m:t>
                    </m:r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</a:rPr>
                      <m:t>−</m:t>
                    </m:r>
                    <m:sSup>
                      <m:sSupPr>
                        <m:ctrlP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sz="24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de-DE" sz="24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de-DE" sz="2400" b="0" i="1" smtClean="0">
                                    <a:solidFill>
                                      <a:srgbClr val="000000"/>
                                    </a:solidFill>
                                    <a:latin typeface="Cambria Math"/>
                                  </a:rPr>
                                  <m:t>𝑝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</a:rPr>
                      <m:t>=0 </m:t>
                    </m:r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⇒</m:t>
                    </m:r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𝑝</m:t>
                    </m:r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sz="2400" b="0" i="1" smtClean="0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𝑚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de-DE" sz="2400" b="0" i="1" smtClean="0">
                                <a:solidFill>
                                  <a:srgbClr val="000000"/>
                                </a:solidFill>
                                <a:latin typeface="Cambria Math"/>
                                <a:ea typeface="Cambria Math"/>
                              </a:rPr>
                              <m:t>𝐺</m:t>
                            </m:r>
                          </m:e>
                        </m:rad>
                      </m:den>
                    </m:f>
                    <m:r>
                      <a:rPr lang="de-DE" sz="2400" b="0" i="1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=700.74 </m:t>
                    </m:r>
                    <m:r>
                      <m:rPr>
                        <m:sty m:val="p"/>
                      </m:rPr>
                      <a:rPr lang="de-DE" sz="2400" b="0" i="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MeV</m:t>
                    </m:r>
                    <m:r>
                      <a:rPr lang="de-DE" sz="2400" b="0" i="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/</m:t>
                    </m:r>
                    <m:r>
                      <m:rPr>
                        <m:sty m:val="p"/>
                      </m:rPr>
                      <a:rPr lang="de-DE" sz="2400" b="0" i="0" smtClean="0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c</m:t>
                    </m:r>
                  </m:oMath>
                </a14:m>
                <a:r>
                  <a:rPr lang="de-DE" sz="2400" dirty="0" smtClean="0">
                    <a:solidFill>
                      <a:srgbClr val="000000"/>
                    </a:solidFill>
                  </a:rPr>
                  <a:t>    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(</a:t>
                </a:r>
                <a:r>
                  <a:rPr lang="de-DE" dirty="0" err="1" smtClean="0">
                    <a:solidFill>
                      <a:srgbClr val="000000"/>
                    </a:solidFill>
                  </a:rPr>
                  <a:t>magic</a:t>
                </a:r>
                <a:r>
                  <a:rPr lang="de-DE" dirty="0" smtClean="0">
                    <a:solidFill>
                      <a:srgbClr val="00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33" name="Textfeld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588" y="2636912"/>
                <a:ext cx="7739683" cy="3124766"/>
              </a:xfrm>
              <a:prstGeom prst="rect">
                <a:avLst/>
              </a:prstGeom>
              <a:blipFill rotWithShape="1">
                <a:blip r:embed="rId4"/>
                <a:stretch>
                  <a:fillRect l="-709" t="-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467544" y="116582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Concept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en-US" sz="2400" dirty="0">
                <a:solidFill>
                  <a:srgbClr val="C00000"/>
                </a:solidFill>
              </a:rPr>
              <a:t>F</a:t>
            </a:r>
            <a:r>
              <a:rPr lang="en-US" sz="2400" dirty="0" smtClean="0">
                <a:solidFill>
                  <a:srgbClr val="C00000"/>
                </a:solidFill>
              </a:rPr>
              <a:t>rozen </a:t>
            </a:r>
            <a:r>
              <a:rPr lang="en-US" sz="2400" dirty="0">
                <a:solidFill>
                  <a:srgbClr val="C00000"/>
                </a:solidFill>
              </a:rPr>
              <a:t>spin Method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21" name="Rectangle 5"/>
          <p:cNvSpPr txBox="1">
            <a:spLocks noChangeArrowheads="1"/>
          </p:cNvSpPr>
          <p:nvPr/>
        </p:nvSpPr>
        <p:spPr bwMode="auto">
          <a:xfrm>
            <a:off x="611560" y="5985284"/>
            <a:ext cx="8064000" cy="360362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 smtClean="0">
                <a:solidFill>
                  <a:schemeClr val="bg1"/>
                </a:solidFill>
                <a:sym typeface="Symbol"/>
              </a:rPr>
              <a:t> </a:t>
            </a:r>
            <a:r>
              <a:rPr lang="de-DE" sz="2000" dirty="0" smtClean="0">
                <a:solidFill>
                  <a:schemeClr val="bg1"/>
                </a:solidFill>
              </a:rPr>
              <a:t>Magic </a:t>
            </a:r>
            <a:r>
              <a:rPr lang="de-DE" sz="2000" dirty="0">
                <a:solidFill>
                  <a:schemeClr val="bg1"/>
                </a:solidFill>
              </a:rPr>
              <a:t>rings </a:t>
            </a:r>
            <a:r>
              <a:rPr lang="de-DE" sz="2000" dirty="0" err="1">
                <a:solidFill>
                  <a:schemeClr val="bg1"/>
                </a:solidFill>
              </a:rPr>
              <a:t>to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measure</a:t>
            </a:r>
            <a:r>
              <a:rPr lang="de-DE" sz="2000" dirty="0">
                <a:solidFill>
                  <a:schemeClr val="bg1"/>
                </a:solidFill>
              </a:rPr>
              <a:t> EDMs </a:t>
            </a:r>
            <a:r>
              <a:rPr lang="de-DE" sz="2000" dirty="0" err="1">
                <a:solidFill>
                  <a:schemeClr val="bg1"/>
                </a:solidFill>
              </a:rPr>
              <a:t>of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b="1" dirty="0" err="1">
                <a:solidFill>
                  <a:schemeClr val="bg1"/>
                </a:solidFill>
              </a:rPr>
              <a:t>free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charge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>
                <a:solidFill>
                  <a:schemeClr val="bg1"/>
                </a:solidFill>
              </a:rPr>
              <a:t>particles</a:t>
            </a:r>
            <a:endParaRPr lang="de-DE" sz="2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811365" y="1565173"/>
                <a:ext cx="6460935" cy="891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sz="2000" i="1" smtClean="0">
                                  <a:latin typeface="Cambria Math"/>
                                  <a:ea typeface="Cambria Math"/>
                                </a:rPr>
                                <m:t>Ω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de-DE" sz="2000" b="0" i="0" smtClean="0">
                              <a:latin typeface="Cambria Math"/>
                              <a:ea typeface="Cambria Math"/>
                            </a:rPr>
                            <m:t>MDM</m:t>
                          </m:r>
                        </m:sub>
                      </m:sSub>
                      <m:r>
                        <a:rPr lang="de-DE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20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r>
                            <a:rPr lang="de-DE" sz="20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de-DE" sz="20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latin typeface="Cambria Math"/>
                            </a:rPr>
                            <m:t>𝐺</m:t>
                          </m:r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de-DE" sz="20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</m:num>
                            <m:den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+1</m:t>
                              </m:r>
                            </m:den>
                          </m:f>
                          <m:acc>
                            <m:accPr>
                              <m:chr m:val="⃗"/>
                              <m:ctrlP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</m:acc>
                          <m:d>
                            <m:dPr>
                              <m:ctrlPr>
                                <a:rPr lang="en-US" sz="20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2000" i="1" smtClean="0"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200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20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</m:d>
                          <m:r>
                            <a:rPr lang="de-DE" sz="2000" b="0" i="1" smtClean="0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𝐺</m:t>
                              </m:r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de-DE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de-DE" sz="2000" b="0" i="1" smtClean="0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de-DE" sz="2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de-DE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 sz="2000" b="0" i="1" smtClean="0">
                                      <a:latin typeface="Cambria Math"/>
                                      <a:ea typeface="Cambria Math"/>
                                    </a:rPr>
                                    <m:t>−1</m:t>
                                  </m:r>
                                </m:den>
                              </m:f>
                            </m:e>
                          </m:d>
                          <m:f>
                            <m:fPr>
                              <m:ctrlP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⃗"/>
                                  <m:ctrlPr>
                                    <a:rPr lang="de-DE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2000" b="0" i="1" smtClean="0">
                                      <a:latin typeface="Cambria Math"/>
                                      <a:ea typeface="Cambria Math"/>
                                    </a:rPr>
                                    <m:t>𝛽</m:t>
                                  </m:r>
                                </m:e>
                              </m:acc>
                              <m:r>
                                <a:rPr lang="en-US" sz="2000" i="1" smtClean="0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00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de-DE" sz="2000" b="0" i="1" smtClean="0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de-DE" sz="2000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365" y="1565173"/>
                <a:ext cx="6460935" cy="89171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7308304" y="1700808"/>
                <a:ext cx="1519967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𝐺</m:t>
                          </m:r>
                          <m:r>
                            <a:rPr lang="de-DE" i="1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de-DE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latin typeface="Cambria Math"/>
                                </a:rPr>
                                <m:t>𝑔</m:t>
                              </m:r>
                              <m:r>
                                <a:rPr lang="de-DE" i="1">
                                  <a:latin typeface="Cambria Math"/>
                                </a:rPr>
                                <m:t>−2</m:t>
                              </m:r>
                            </m:num>
                            <m:den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1700808"/>
                <a:ext cx="1519967" cy="71468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pieren 6"/>
          <p:cNvGrpSpPr>
            <a:grpSpLocks noChangeAspect="1"/>
          </p:cNvGrpSpPr>
          <p:nvPr/>
        </p:nvGrpSpPr>
        <p:grpSpPr>
          <a:xfrm>
            <a:off x="2375756" y="1917232"/>
            <a:ext cx="396000" cy="187600"/>
            <a:chOff x="-1404544" y="2564907"/>
            <a:chExt cx="1080000" cy="511635"/>
          </a:xfrm>
        </p:grpSpPr>
        <p:cxnSp>
          <p:nvCxnSpPr>
            <p:cNvPr id="6" name="Gerade Verbindung 5"/>
            <p:cNvCxnSpPr>
              <a:cxnSpLocks noChangeAspect="1"/>
            </p:cNvCxnSpPr>
            <p:nvPr/>
          </p:nvCxnSpPr>
          <p:spPr bwMode="auto">
            <a:xfrm>
              <a:off x="-1404544" y="2564908"/>
              <a:ext cx="1080000" cy="511576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Gerade Verbindung 17"/>
            <p:cNvCxnSpPr>
              <a:cxnSpLocks noChangeAspect="1"/>
            </p:cNvCxnSpPr>
            <p:nvPr/>
          </p:nvCxnSpPr>
          <p:spPr bwMode="auto">
            <a:xfrm flipH="1">
              <a:off x="-1404544" y="2564907"/>
              <a:ext cx="1080000" cy="511635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Ellipse 1"/>
          <p:cNvSpPr/>
          <p:nvPr/>
        </p:nvSpPr>
        <p:spPr bwMode="auto">
          <a:xfrm>
            <a:off x="4824216" y="1484784"/>
            <a:ext cx="1692000" cy="108000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" name="Gruppieren 18"/>
          <p:cNvGrpSpPr>
            <a:grpSpLocks noChangeAspect="1"/>
          </p:cNvGrpSpPr>
          <p:nvPr/>
        </p:nvGrpSpPr>
        <p:grpSpPr>
          <a:xfrm>
            <a:off x="3518782" y="1873681"/>
            <a:ext cx="648000" cy="306985"/>
            <a:chOff x="-1404544" y="2564907"/>
            <a:chExt cx="1080000" cy="511635"/>
          </a:xfrm>
        </p:grpSpPr>
        <p:cxnSp>
          <p:nvCxnSpPr>
            <p:cNvPr id="25" name="Gerade Verbindung 24"/>
            <p:cNvCxnSpPr>
              <a:cxnSpLocks noChangeAspect="1"/>
            </p:cNvCxnSpPr>
            <p:nvPr/>
          </p:nvCxnSpPr>
          <p:spPr bwMode="auto">
            <a:xfrm>
              <a:off x="-1404544" y="2564908"/>
              <a:ext cx="1080000" cy="511576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Gerade Verbindung 26"/>
            <p:cNvCxnSpPr>
              <a:cxnSpLocks noChangeAspect="1"/>
            </p:cNvCxnSpPr>
            <p:nvPr/>
          </p:nvCxnSpPr>
          <p:spPr bwMode="auto">
            <a:xfrm flipH="1">
              <a:off x="-1404544" y="2564907"/>
              <a:ext cx="1080000" cy="511635"/>
            </a:xfrm>
            <a:prstGeom prst="lin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73936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Textfeld 5"/>
          <p:cNvSpPr txBox="1">
            <a:spLocks noChangeArrowheads="1"/>
          </p:cNvSpPr>
          <p:nvPr/>
        </p:nvSpPr>
        <p:spPr bwMode="auto">
          <a:xfrm>
            <a:off x="539552" y="937173"/>
            <a:ext cx="833349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de-DE" sz="2000" b="1" dirty="0" smtClean="0">
                <a:solidFill>
                  <a:srgbClr val="006666"/>
                </a:solidFill>
              </a:rPr>
              <a:t>Place </a:t>
            </a:r>
            <a:r>
              <a:rPr lang="de-DE" sz="2000" b="1" dirty="0" err="1" smtClean="0">
                <a:solidFill>
                  <a:srgbClr val="006666"/>
                </a:solidFill>
              </a:rPr>
              <a:t>particles</a:t>
            </a:r>
            <a:r>
              <a:rPr lang="de-DE" sz="2000" b="1" dirty="0" smtClean="0">
                <a:solidFill>
                  <a:srgbClr val="006666"/>
                </a:solidFill>
              </a:rPr>
              <a:t> in a </a:t>
            </a:r>
            <a:r>
              <a:rPr lang="de-DE" sz="2000" b="1" dirty="0" err="1" smtClean="0">
                <a:solidFill>
                  <a:srgbClr val="006666"/>
                </a:solidFill>
              </a:rPr>
              <a:t>storage</a:t>
            </a:r>
            <a:r>
              <a:rPr lang="de-DE" sz="2000" b="1" dirty="0" smtClean="0">
                <a:solidFill>
                  <a:srgbClr val="006666"/>
                </a:solidFill>
              </a:rPr>
              <a:t> ring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b="1" dirty="0" err="1" smtClean="0">
                <a:solidFill>
                  <a:srgbClr val="006666"/>
                </a:solidFill>
              </a:rPr>
              <a:t>Align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spin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along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momentum</a:t>
            </a:r>
            <a:r>
              <a:rPr lang="de-DE" sz="2000" dirty="0" smtClean="0">
                <a:solidFill>
                  <a:srgbClr val="006666"/>
                </a:solidFill>
              </a:rPr>
              <a:t> („</a:t>
            </a:r>
            <a:r>
              <a:rPr lang="de-DE" sz="2000" dirty="0" err="1">
                <a:solidFill>
                  <a:srgbClr val="3A6F8A"/>
                </a:solidFill>
              </a:rPr>
              <a:t>f</a:t>
            </a:r>
            <a:r>
              <a:rPr lang="de-DE" sz="2000" dirty="0" err="1" smtClean="0">
                <a:solidFill>
                  <a:srgbClr val="3A6F8A"/>
                </a:solidFill>
              </a:rPr>
              <a:t>reeze</a:t>
            </a:r>
            <a:r>
              <a:rPr lang="de-DE" sz="2000" dirty="0" smtClean="0">
                <a:solidFill>
                  <a:srgbClr val="3A6F8A"/>
                </a:solidFill>
              </a:rPr>
              <a:t>“ </a:t>
            </a:r>
            <a:r>
              <a:rPr lang="de-DE" sz="2000" dirty="0">
                <a:solidFill>
                  <a:srgbClr val="3A6F8A"/>
                </a:solidFill>
              </a:rPr>
              <a:t>horizontal </a:t>
            </a:r>
            <a:r>
              <a:rPr lang="de-DE" sz="2000" dirty="0" err="1">
                <a:solidFill>
                  <a:srgbClr val="3A6F8A"/>
                </a:solidFill>
              </a:rPr>
              <a:t>spin</a:t>
            </a:r>
            <a:r>
              <a:rPr lang="de-DE" sz="2000" dirty="0">
                <a:solidFill>
                  <a:srgbClr val="3A6F8A"/>
                </a:solidFill>
              </a:rPr>
              <a:t> </a:t>
            </a:r>
            <a:r>
              <a:rPr lang="de-DE" sz="2000" dirty="0" err="1">
                <a:solidFill>
                  <a:srgbClr val="3A6F8A"/>
                </a:solidFill>
              </a:rPr>
              <a:t>precession</a:t>
            </a:r>
            <a:r>
              <a:rPr lang="de-DE" sz="2000" dirty="0" smtClean="0">
                <a:solidFill>
                  <a:srgbClr val="006666"/>
                </a:solidFill>
              </a:rPr>
              <a:t>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de-DE" sz="2000" b="1" dirty="0">
                <a:solidFill>
                  <a:srgbClr val="006666"/>
                </a:solidFill>
              </a:rPr>
              <a:t>S</a:t>
            </a:r>
            <a:r>
              <a:rPr lang="de-DE" sz="2000" b="1" dirty="0" smtClean="0">
                <a:solidFill>
                  <a:srgbClr val="006666"/>
                </a:solidFill>
              </a:rPr>
              <a:t>earch </a:t>
            </a:r>
            <a:r>
              <a:rPr lang="de-DE" sz="2000" b="1" dirty="0" err="1" smtClean="0">
                <a:solidFill>
                  <a:srgbClr val="006666"/>
                </a:solidFill>
              </a:rPr>
              <a:t>for</a:t>
            </a:r>
            <a:r>
              <a:rPr lang="de-DE" sz="2000" b="1" dirty="0" smtClean="0">
                <a:solidFill>
                  <a:srgbClr val="006666"/>
                </a:solidFill>
              </a:rPr>
              <a:t> time </a:t>
            </a:r>
            <a:r>
              <a:rPr lang="de-DE" sz="2000" b="1" dirty="0" err="1">
                <a:solidFill>
                  <a:srgbClr val="006666"/>
                </a:solidFill>
              </a:rPr>
              <a:t>development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>
                <a:solidFill>
                  <a:srgbClr val="006666"/>
                </a:solidFill>
              </a:rPr>
              <a:t>of</a:t>
            </a:r>
            <a:r>
              <a:rPr lang="de-DE" sz="2000" b="1" dirty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vertical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r>
              <a:rPr lang="de-DE" sz="2000" b="1" dirty="0" err="1" smtClean="0">
                <a:solidFill>
                  <a:srgbClr val="006666"/>
                </a:solidFill>
              </a:rPr>
              <a:t>polarization</a:t>
            </a:r>
            <a:r>
              <a:rPr lang="de-DE" sz="2000" b="1" dirty="0" smtClean="0">
                <a:solidFill>
                  <a:srgbClr val="006666"/>
                </a:solidFill>
              </a:rPr>
              <a:t> </a:t>
            </a:r>
            <a:endParaRPr lang="de-DE" sz="2000" b="1" dirty="0">
              <a:solidFill>
                <a:srgbClr val="006666"/>
              </a:solidFill>
            </a:endParaRPr>
          </a:p>
        </p:txBody>
      </p:sp>
      <p:pic>
        <p:nvPicPr>
          <p:cNvPr id="47112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817148"/>
            <a:ext cx="5237154" cy="19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f.rathmann@fz-juelich.de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1B7C8C8-98E1-4AA1-9790-A76A83605039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>
          <a:xfrm>
            <a:off x="2527273" y="6356350"/>
            <a:ext cx="5849965" cy="365125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Search for Electric Dipole Moments in Storage Rings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539552" y="2084623"/>
            <a:ext cx="2928937" cy="2676525"/>
            <a:chOff x="539552" y="2084623"/>
            <a:chExt cx="2928937" cy="2676525"/>
          </a:xfrm>
        </p:grpSpPr>
        <p:pic>
          <p:nvPicPr>
            <p:cNvPr id="4711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552" y="2084623"/>
              <a:ext cx="2928937" cy="26765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Rechteck 17"/>
            <p:cNvSpPr/>
            <p:nvPr/>
          </p:nvSpPr>
          <p:spPr bwMode="auto">
            <a:xfrm>
              <a:off x="1187624" y="2673088"/>
              <a:ext cx="1728192" cy="1548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000" tIns="46800" rIns="90000" bIns="4680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de-DE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67544" y="152636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err="1" smtClean="0">
                <a:solidFill>
                  <a:srgbClr val="006666"/>
                </a:solidFill>
              </a:rPr>
              <a:t>Concept</a:t>
            </a:r>
            <a:r>
              <a:rPr lang="de-DE" sz="2400" dirty="0" smtClean="0">
                <a:solidFill>
                  <a:srgbClr val="006666"/>
                </a:solidFill>
              </a:rPr>
              <a:t>: </a:t>
            </a:r>
            <a:r>
              <a:rPr lang="de-DE" sz="2400" dirty="0">
                <a:solidFill>
                  <a:srgbClr val="C00000"/>
                </a:solidFill>
              </a:rPr>
              <a:t>R</a:t>
            </a:r>
            <a:r>
              <a:rPr lang="de-DE" sz="2400" dirty="0" smtClean="0">
                <a:solidFill>
                  <a:srgbClr val="C00000"/>
                </a:solidFill>
              </a:rPr>
              <a:t>ings </a:t>
            </a:r>
            <a:r>
              <a:rPr lang="de-DE" sz="2400" dirty="0" err="1" smtClean="0">
                <a:solidFill>
                  <a:srgbClr val="C00000"/>
                </a:solidFill>
              </a:rPr>
              <a:t>for</a:t>
            </a:r>
            <a:r>
              <a:rPr lang="de-DE" sz="2400" dirty="0" smtClean="0">
                <a:solidFill>
                  <a:srgbClr val="C00000"/>
                </a:solidFill>
              </a:rPr>
              <a:t> EDM </a:t>
            </a:r>
            <a:r>
              <a:rPr lang="de-DE" sz="2400" dirty="0" err="1" smtClean="0">
                <a:solidFill>
                  <a:srgbClr val="C00000"/>
                </a:solidFill>
              </a:rPr>
              <a:t>searches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19" name="Rectangle 5"/>
          <p:cNvSpPr txBox="1">
            <a:spLocks noChangeArrowheads="1"/>
          </p:cNvSpPr>
          <p:nvPr/>
        </p:nvSpPr>
        <p:spPr bwMode="auto">
          <a:xfrm>
            <a:off x="611560" y="5337212"/>
            <a:ext cx="8064000" cy="792000"/>
          </a:xfrm>
          <a:prstGeom prst="rect">
            <a:avLst/>
          </a:prstGeom>
          <a:solidFill>
            <a:srgbClr val="C00000">
              <a:alpha val="7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dirty="0" smtClean="0">
                <a:solidFill>
                  <a:schemeClr val="bg1"/>
                </a:solidFill>
              </a:rPr>
              <a:t>New Method</a:t>
            </a:r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to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measure</a:t>
            </a:r>
            <a:r>
              <a:rPr lang="de-DE" sz="2000" dirty="0" smtClean="0">
                <a:solidFill>
                  <a:schemeClr val="bg1"/>
                </a:solidFill>
              </a:rPr>
              <a:t> EDMs </a:t>
            </a:r>
            <a:r>
              <a:rPr lang="de-DE" sz="2000" dirty="0" err="1" smtClean="0">
                <a:solidFill>
                  <a:schemeClr val="bg1"/>
                </a:solidFill>
              </a:rPr>
              <a:t>of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free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charged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  <a:r>
              <a:rPr lang="de-DE" sz="2000" dirty="0" err="1" smtClean="0">
                <a:solidFill>
                  <a:schemeClr val="bg1"/>
                </a:solidFill>
              </a:rPr>
              <a:t>particles</a:t>
            </a:r>
            <a:r>
              <a:rPr lang="de-DE" sz="2000" dirty="0" smtClean="0">
                <a:solidFill>
                  <a:schemeClr val="bg1"/>
                </a:solidFill>
              </a:rPr>
              <a:t>:</a:t>
            </a:r>
          </a:p>
          <a:p>
            <a:pPr algn="ctr" eaLnBrk="1" hangingPunct="1">
              <a:spcBef>
                <a:spcPct val="20000"/>
              </a:spcBef>
              <a:buClr>
                <a:srgbClr val="009EE0"/>
              </a:buClr>
            </a:pPr>
            <a:r>
              <a:rPr lang="de-DE" sz="2000" b="1" dirty="0" smtClean="0">
                <a:solidFill>
                  <a:schemeClr val="bg1"/>
                </a:solidFill>
              </a:rPr>
              <a:t>Magic rings </a:t>
            </a:r>
            <a:r>
              <a:rPr lang="de-DE" sz="2000" b="1" dirty="0" err="1" smtClean="0">
                <a:solidFill>
                  <a:schemeClr val="bg1"/>
                </a:solidFill>
              </a:rPr>
              <a:t>with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spin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frozen</a:t>
            </a: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along</a:t>
            </a:r>
            <a:r>
              <a:rPr lang="de-DE" sz="2000" b="1" dirty="0" smtClean="0">
                <a:solidFill>
                  <a:schemeClr val="bg1"/>
                </a:solidFill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</a:rPr>
              <a:t>momentum</a:t>
            </a:r>
            <a:endParaRPr lang="de-DE" sz="2000" b="1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1346286" y="2506634"/>
                <a:ext cx="14092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80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</m:acc>
                        </m:e>
                        <m:sub>
                          <m:r>
                            <a:rPr lang="de-DE" sz="2800" b="0" i="1" smtClean="0">
                              <a:latin typeface="Cambria Math"/>
                            </a:rPr>
                            <m:t>𝐺</m:t>
                          </m:r>
                        </m:sub>
                      </m:sSub>
                      <m:r>
                        <a:rPr lang="de-DE" sz="2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286" y="2506634"/>
                <a:ext cx="1409232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041972" y="3170767"/>
                <a:ext cx="2017860" cy="9423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2800" b="0" i="1" smtClean="0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de-DE" sz="28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sz="28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</m:acc>
                        </m:num>
                        <m:den>
                          <m:r>
                            <a:rPr lang="de-DE" sz="2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de-DE" sz="2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de-DE" sz="2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2800" b="0" i="1" smtClean="0">
                              <a:latin typeface="Cambria Math"/>
                            </a:rPr>
                            <m:t>𝑑</m:t>
                          </m:r>
                        </m:e>
                      </m:acc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280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de-DE" sz="28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72" y="3170767"/>
                <a:ext cx="2017860" cy="94230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117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3" grpId="0"/>
    </p:bldLst>
  </p:timing>
</p:sld>
</file>

<file path=ppt/theme/theme1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rd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4462</Words>
  <Application>Microsoft Office PowerPoint</Application>
  <PresentationFormat>Bildschirmpräsentation (4:3)</PresentationFormat>
  <Paragraphs>545</Paragraphs>
  <Slides>49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49</vt:i4>
      </vt:variant>
    </vt:vector>
  </HeadingPairs>
  <TitlesOfParts>
    <vt:vector size="59" baseType="lpstr">
      <vt:lpstr>Arial</vt:lpstr>
      <vt:lpstr>Arial MT Bd</vt:lpstr>
      <vt:lpstr>Calibri</vt:lpstr>
      <vt:lpstr>Symbol</vt:lpstr>
      <vt:lpstr>Cambria</vt:lpstr>
      <vt:lpstr>Cambria Math</vt:lpstr>
      <vt:lpstr>Wingdings</vt:lpstr>
      <vt:lpstr>ＭＳ Ｐゴシック</vt:lpstr>
      <vt:lpstr>2_Standarddesign</vt:lpstr>
      <vt:lpstr>Benutzerdefiniertes Design</vt:lpstr>
      <vt:lpstr> Search for Permanent Electric Dipole Moments (Proposal for the 1st half of 2015)</vt:lpstr>
      <vt:lpstr>Outline</vt:lpstr>
      <vt:lpstr>Preamble: The burning questions? </vt:lpstr>
      <vt:lpstr>Physics: Observed Baryon Asymmetry</vt:lpstr>
      <vt:lpstr>PowerPoint-Präsentation</vt:lpstr>
      <vt:lpstr>PowerPoint-Präsentation</vt:lpstr>
      <vt:lpstr>Introduction: Why charged particle EDMs?</vt:lpstr>
      <vt:lpstr>PowerPoint-Präsentation</vt:lpstr>
      <vt:lpstr>PowerPoint-Präsentation</vt:lpstr>
      <vt:lpstr>Outline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SCT: Chromaticity studies</vt:lpstr>
      <vt:lpstr>SCT: Optimization</vt:lpstr>
      <vt:lpstr>Spin tune: How to find ν_s?</vt:lpstr>
      <vt:lpstr>PowerPoint-Präsentation</vt:lpstr>
      <vt:lpstr>PowerPoint-Präsentation</vt:lpstr>
      <vt:lpstr>PowerPoint-Präsentation</vt:lpstr>
      <vt:lpstr>New physics: Option for polarized antiprotons</vt:lpstr>
      <vt:lpstr>RF E×B Wien Filter: Prototype commissioning</vt:lpstr>
      <vt:lpstr>RF E×B Wien Filter: Field calculations  </vt:lpstr>
      <vt:lpstr>PowerPoint-Präsentation</vt:lpstr>
      <vt:lpstr>PowerPoint-Präsentation</vt:lpstr>
      <vt:lpstr>PowerPoint-Präsentation</vt:lpstr>
      <vt:lpstr>RF E×B Wien filter: Strip line design</vt:lpstr>
      <vt:lpstr>Systematic study: Machine imperfections using two straight section solenoids </vt:lpstr>
      <vt:lpstr>Systematic study: Simulation of one imperfection kick for deuterons at 970 MeV/c</vt:lpstr>
      <vt:lpstr>Systematic study: Thomas-BMT eq. (d≠0) in magnetic machine</vt:lpstr>
      <vt:lpstr>Systematic study: Imperfection measurement</vt:lpstr>
      <vt:lpstr>PowerPoint-Präsentation</vt:lpstr>
      <vt:lpstr>PowerPoint-Präsentation</vt:lpstr>
      <vt:lpstr>PowerPoint-Präsentation</vt:lpstr>
      <vt:lpstr>Outline</vt:lpstr>
      <vt:lpstr>PowerPoint-Präsentation</vt:lpstr>
      <vt:lpstr>Beam Request: 1. Exploring other energies with EDDA </vt:lpstr>
      <vt:lpstr>Beam Request item1: Harmonic dependence  of damping time of RF solenoid driven vertical oscillations</vt:lpstr>
      <vt:lpstr>Beam Request: 2. EDDA fiber target</vt:lpstr>
      <vt:lpstr>Beam Request: 3. Quartered Rogowski coil </vt:lpstr>
      <vt:lpstr>Beam Request: 3. Quartered Rogowski coil </vt:lpstr>
      <vt:lpstr>Beam Request: 4. RF Wien filter at 630 kHz</vt:lpstr>
      <vt:lpstr>Beam Request: 5. SCT studies with the     straight section sextupole</vt:lpstr>
      <vt:lpstr>Beam Request: 6. Study effect of a variation of the    electron cooler beam current on τ_SC</vt:lpstr>
      <vt:lpstr>Beam Request: 7. Beam extraction onto EDDA    target with ANKE cluster or WASA pellet</vt:lpstr>
      <vt:lpstr>JEDI Beam Request: 1st half of 2015</vt:lpstr>
      <vt:lpstr>PowerPoint-Präsentation</vt:lpstr>
      <vt:lpstr>Publications</vt:lpstr>
    </vt:vector>
  </TitlesOfParts>
  <Company>Tema AG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dott</dc:creator>
  <cp:lastModifiedBy>Frank Rathmann</cp:lastModifiedBy>
  <cp:revision>1147</cp:revision>
  <cp:lastPrinted>2014-12-15T09:42:55Z</cp:lastPrinted>
  <dcterms:created xsi:type="dcterms:W3CDTF">2006-01-19T12:56:44Z</dcterms:created>
  <dcterms:modified xsi:type="dcterms:W3CDTF">2015-02-24T13:36:05Z</dcterms:modified>
</cp:coreProperties>
</file>