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bookmarkIdSeed="2">
  <p:sldMasterIdLst>
    <p:sldMasterId id="2147483651" r:id="rId1"/>
    <p:sldMasterId id="2147483677" r:id="rId2"/>
  </p:sldMasterIdLst>
  <p:notesMasterIdLst>
    <p:notesMasterId r:id="rId74"/>
  </p:notesMasterIdLst>
  <p:handoutMasterIdLst>
    <p:handoutMasterId r:id="rId75"/>
  </p:handoutMasterIdLst>
  <p:sldIdLst>
    <p:sldId id="261" r:id="rId3"/>
    <p:sldId id="601" r:id="rId4"/>
    <p:sldId id="664" r:id="rId5"/>
    <p:sldId id="665" r:id="rId6"/>
    <p:sldId id="666" r:id="rId7"/>
    <p:sldId id="667" r:id="rId8"/>
    <p:sldId id="670" r:id="rId9"/>
    <p:sldId id="672" r:id="rId10"/>
    <p:sldId id="461" r:id="rId11"/>
    <p:sldId id="711" r:id="rId12"/>
    <p:sldId id="712" r:id="rId13"/>
    <p:sldId id="678" r:id="rId14"/>
    <p:sldId id="612" r:id="rId15"/>
    <p:sldId id="607" r:id="rId16"/>
    <p:sldId id="609" r:id="rId17"/>
    <p:sldId id="610" r:id="rId18"/>
    <p:sldId id="608" r:id="rId19"/>
    <p:sldId id="651" r:id="rId20"/>
    <p:sldId id="617" r:id="rId21"/>
    <p:sldId id="681" r:id="rId22"/>
    <p:sldId id="691" r:id="rId23"/>
    <p:sldId id="683" r:id="rId24"/>
    <p:sldId id="684" r:id="rId25"/>
    <p:sldId id="687" r:id="rId26"/>
    <p:sldId id="701" r:id="rId27"/>
    <p:sldId id="620" r:id="rId28"/>
    <p:sldId id="621" r:id="rId29"/>
    <p:sldId id="622" r:id="rId30"/>
    <p:sldId id="618" r:id="rId31"/>
    <p:sldId id="623" r:id="rId32"/>
    <p:sldId id="679" r:id="rId33"/>
    <p:sldId id="688" r:id="rId34"/>
    <p:sldId id="689" r:id="rId35"/>
    <p:sldId id="686" r:id="rId36"/>
    <p:sldId id="628" r:id="rId37"/>
    <p:sldId id="630" r:id="rId38"/>
    <p:sldId id="631" r:id="rId39"/>
    <p:sldId id="713" r:id="rId40"/>
    <p:sldId id="682" r:id="rId41"/>
    <p:sldId id="690" r:id="rId42"/>
    <p:sldId id="692" r:id="rId43"/>
    <p:sldId id="693" r:id="rId44"/>
    <p:sldId id="700" r:id="rId45"/>
    <p:sldId id="641" r:id="rId46"/>
    <p:sldId id="644" r:id="rId47"/>
    <p:sldId id="580" r:id="rId48"/>
    <p:sldId id="652" r:id="rId49"/>
    <p:sldId id="705" r:id="rId50"/>
    <p:sldId id="708" r:id="rId51"/>
    <p:sldId id="703" r:id="rId52"/>
    <p:sldId id="642" r:id="rId53"/>
    <p:sldId id="669" r:id="rId54"/>
    <p:sldId id="629" r:id="rId55"/>
    <p:sldId id="632" r:id="rId56"/>
    <p:sldId id="606" r:id="rId57"/>
    <p:sldId id="653" r:id="rId58"/>
    <p:sldId id="654" r:id="rId59"/>
    <p:sldId id="655" r:id="rId60"/>
    <p:sldId id="633" r:id="rId61"/>
    <p:sldId id="634" r:id="rId62"/>
    <p:sldId id="635" r:id="rId63"/>
    <p:sldId id="636" r:id="rId64"/>
    <p:sldId id="637" r:id="rId65"/>
    <p:sldId id="638" r:id="rId66"/>
    <p:sldId id="659" r:id="rId67"/>
    <p:sldId id="714" r:id="rId68"/>
    <p:sldId id="715" r:id="rId69"/>
    <p:sldId id="716" r:id="rId70"/>
    <p:sldId id="717" r:id="rId71"/>
    <p:sldId id="719" r:id="rId72"/>
    <p:sldId id="720" r:id="rId73"/>
  </p:sldIdLst>
  <p:sldSz cx="9144000" cy="6858000" type="screen4x3"/>
  <p:notesSz cx="7099300" cy="10234613"/>
  <p:embeddedFontLst>
    <p:embeddedFont>
      <p:font typeface="Cambria" pitchFamily="18" charset="0"/>
      <p:regular r:id="rId76"/>
      <p:bold r:id="rId77"/>
      <p:italic r:id="rId78"/>
      <p:boldItalic r:id="rId79"/>
    </p:embeddedFont>
    <p:embeddedFont>
      <p:font typeface="Calibri" pitchFamily="34" charset="0"/>
      <p:regular r:id="rId80"/>
      <p:bold r:id="rId81"/>
      <p:italic r:id="rId82"/>
      <p:boldItalic r:id="rId83"/>
    </p:embeddedFont>
    <p:embeddedFont>
      <p:font typeface="Comic Sans MS" pitchFamily="66" charset="0"/>
      <p:regular r:id="rId84"/>
      <p:bold r:id="rId85"/>
    </p:embeddedFont>
    <p:embeddedFont>
      <p:font typeface="Cambria Math" pitchFamily="18" charset="0"/>
      <p:regular r:id="rId86"/>
    </p:embeddedFont>
    <p:embeddedFont>
      <p:font typeface="ＭＳ Ｐゴシック" pitchFamily="34" charset="-128"/>
      <p:regular r:id="rId87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eidi" initials="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0033CC"/>
    <a:srgbClr val="FF3300"/>
    <a:srgbClr val="FF6600"/>
    <a:srgbClr val="FF9900"/>
    <a:srgbClr val="0099FF"/>
    <a:srgbClr val="0066FF"/>
    <a:srgbClr val="FFFFCC"/>
    <a:srgbClr val="DAFEF5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38B1855-1B75-4FBE-930C-398BA8C253C6}" styleName="Designformatvorlage 2 - Akz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9" autoAdjust="0"/>
    <p:restoredTop sz="89626" autoAdjust="0"/>
  </p:normalViewPr>
  <p:slideViewPr>
    <p:cSldViewPr showGuides="1">
      <p:cViewPr varScale="1">
        <p:scale>
          <a:sx n="70" d="100"/>
          <a:sy n="70" d="100"/>
        </p:scale>
        <p:origin x="-1142" y="-86"/>
      </p:cViewPr>
      <p:guideLst>
        <p:guide orient="horz" pos="1911"/>
        <p:guide orient="horz" pos="1389"/>
        <p:guide orient="horz" pos="144"/>
        <p:guide orient="horz" pos="4065"/>
        <p:guide orient="horz" pos="2954"/>
        <p:guide pos="5759"/>
        <p:guide pos="476"/>
        <p:guide pos="4694"/>
        <p:guide pos="56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font" Target="fonts/font1.fntdata"/><Relationship Id="rId84" Type="http://schemas.openxmlformats.org/officeDocument/2006/relationships/font" Target="fonts/font9.fntdata"/><Relationship Id="rId89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4.fntdata"/><Relationship Id="rId87" Type="http://schemas.openxmlformats.org/officeDocument/2006/relationships/font" Target="fonts/font12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7.fntdata"/><Relationship Id="rId90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2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handoutMaster" Target="handoutMasters/handoutMaster1.xml"/><Relationship Id="rId83" Type="http://schemas.openxmlformats.org/officeDocument/2006/relationships/font" Target="fonts/font8.fntdata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>
            <a:lvl1pPr defTabSz="942975">
              <a:defRPr sz="1300"/>
            </a:lvl1pPr>
          </a:lstStyle>
          <a:p>
            <a:endParaRPr lang="de-DE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4987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endParaRPr lang="de-DE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49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b" anchorCtr="0" compatLnSpc="1">
            <a:prstTxWarp prst="textNoShape">
              <a:avLst/>
            </a:prstTxWarp>
          </a:bodyPr>
          <a:lstStyle>
            <a:lvl1pPr defTabSz="942975">
              <a:defRPr sz="1300"/>
            </a:lvl1pPr>
          </a:lstStyle>
          <a:p>
            <a:endParaRPr lang="de-DE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3438"/>
            <a:ext cx="30749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b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fld id="{BED8670D-4810-481F-9A9B-9F79CCD1FB1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2454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>
            <a:lvl1pPr defTabSz="942975">
              <a:defRPr sz="1300"/>
            </a:lvl1pPr>
          </a:lstStyle>
          <a:p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endParaRPr 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b" anchorCtr="0" compatLnSpc="1">
            <a:prstTxWarp prst="textNoShape">
              <a:avLst/>
            </a:prstTxWarp>
          </a:bodyPr>
          <a:lstStyle>
            <a:lvl1pPr defTabSz="942975">
              <a:defRPr sz="1300"/>
            </a:lvl1pPr>
          </a:lstStyle>
          <a:p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b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fld id="{441027FB-934D-4029-823B-A11BE2F7AF0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5834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5AF1A8-6E53-49DF-97B8-1E5162EBE4E0}" type="slidenum">
              <a:rPr lang="de-DE"/>
              <a:pPr/>
              <a:t>1</a:t>
            </a:fld>
            <a:endParaRPr lang="de-DE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70EB198C-C280-463C-9DE0-D46F5C9369BE}" type="slidenum">
              <a:rPr lang="de-DE" sz="1200">
                <a:solidFill>
                  <a:prstClr val="black"/>
                </a:solidFill>
              </a:rPr>
              <a:pPr algn="r" defTabSz="938213"/>
              <a:t>14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B5014CDA-6DA5-43DB-AC43-C9C26BD5C189}" type="slidenum">
              <a:rPr lang="de-DE" sz="1200">
                <a:solidFill>
                  <a:prstClr val="black"/>
                </a:solidFill>
              </a:rPr>
              <a:pPr algn="r" defTabSz="938213"/>
              <a:t>14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6CF7A-6BE3-4559-9622-94105D613E30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15</a:t>
            </a:fld>
            <a:endParaRPr lang="de-DE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7DB4F9AE-4AAF-4534-B822-542A49D17A0A}" type="slidenum">
              <a:rPr lang="de-DE" sz="1200">
                <a:solidFill>
                  <a:prstClr val="black"/>
                </a:solidFill>
              </a:rPr>
              <a:pPr algn="r" defTabSz="938213"/>
              <a:t>16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4F6641CE-385B-44C1-86D6-9DB57C43FA32}" type="slidenum">
              <a:rPr lang="de-DE" sz="1200">
                <a:solidFill>
                  <a:prstClr val="black"/>
                </a:solidFill>
              </a:rPr>
              <a:pPr algn="r" defTabSz="938213"/>
              <a:t>16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70EB198C-C280-463C-9DE0-D46F5C9369BE}" type="slidenum">
              <a:rPr lang="de-DE" sz="1200">
                <a:solidFill>
                  <a:prstClr val="black"/>
                </a:solidFill>
              </a:rPr>
              <a:pPr algn="r" defTabSz="938213"/>
              <a:t>17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B5014CDA-6DA5-43DB-AC43-C9C26BD5C189}" type="slidenum">
              <a:rPr lang="de-DE" sz="1200">
                <a:solidFill>
                  <a:prstClr val="black"/>
                </a:solidFill>
              </a:rPr>
              <a:pPr algn="r" defTabSz="938213"/>
              <a:t>17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71108" indent="-296580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6320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60848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5375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9903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4431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8959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33487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0598EAC-3960-4F03-A88A-DB5EE7D98D3B}" type="slidenum">
              <a:rPr lang="de-DE" sz="1200"/>
              <a:pPr eaLnBrk="1" hangingPunct="1"/>
              <a:t>20</a:t>
            </a:fld>
            <a:endParaRPr lang="de-DE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AE3F5-C5B8-42EC-ADF1-92811EC9F4C7}" type="slidenum">
              <a:rPr lang="de-DE"/>
              <a:pPr/>
              <a:t>21</a:t>
            </a:fld>
            <a:endParaRPr lang="de-DE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4021608" y="9721900"/>
            <a:ext cx="3076031" cy="51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7523"/>
            <a:fld id="{C67B981E-3A44-47EC-A8D7-37DA4DA5FFBE}" type="slidenum">
              <a:rPr lang="de-DE" sz="1200">
                <a:solidFill>
                  <a:prstClr val="black"/>
                </a:solidFill>
              </a:rPr>
              <a:pPr algn="r" defTabSz="937523"/>
              <a:t>29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732576-C03D-4188-A2AB-2F9BE5300793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30</a:t>
            </a:fld>
            <a:endParaRPr lang="de-DE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AE3F5-C5B8-42EC-ADF1-92811EC9F4C7}" type="slidenum">
              <a:rPr lang="de-DE"/>
              <a:pPr/>
              <a:t>33</a:t>
            </a:fld>
            <a:endParaRPr lang="de-DE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AE3F5-C5B8-42EC-ADF1-92811EC9F4C7}" type="slidenum">
              <a:rPr lang="de-DE"/>
              <a:pPr/>
              <a:t>40</a:t>
            </a:fld>
            <a:endParaRPr lang="de-DE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AE3F5-C5B8-42EC-ADF1-92811EC9F4C7}" type="slidenum">
              <a:rPr lang="de-DE"/>
              <a:pPr/>
              <a:t>2</a:t>
            </a:fld>
            <a:endParaRPr lang="de-DE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AE3F5-C5B8-42EC-ADF1-92811EC9F4C7}" type="slidenum">
              <a:rPr lang="de-DE"/>
              <a:pPr/>
              <a:t>43</a:t>
            </a:fld>
            <a:endParaRPr lang="de-DE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71108" indent="-296580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6320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60848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5375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9903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4431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8959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33487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538B955-203B-4332-BC54-2E2B2C6E3FC8}" type="slidenum">
              <a:rPr lang="de-DE" sz="1200"/>
              <a:pPr eaLnBrk="1" hangingPunct="1"/>
              <a:t>48</a:t>
            </a:fld>
            <a:endParaRPr lang="de-DE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3361FE09-E6C0-441F-B27B-C5F88E6D236E}" type="slidenum">
              <a:rPr lang="de-DE" sz="1200">
                <a:solidFill>
                  <a:prstClr val="black"/>
                </a:solidFill>
              </a:rPr>
              <a:pPr algn="r" defTabSz="938213"/>
              <a:t>49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4211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6C85AB6B-27B8-4E8A-810F-2108ACCDE755}" type="slidenum">
              <a:rPr lang="de-DE" sz="1200">
                <a:solidFill>
                  <a:prstClr val="black"/>
                </a:solidFill>
              </a:rPr>
              <a:pPr algn="r" defTabSz="938213"/>
              <a:t>49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42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71108" indent="-296580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6320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60848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5375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9903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4431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8959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33487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6B91572-6D49-48FD-9006-30314B3B3C1D}" type="slidenum">
              <a:rPr lang="de-DE" sz="1200"/>
              <a:pPr eaLnBrk="1" hangingPunct="1"/>
              <a:t>50</a:t>
            </a:fld>
            <a:endParaRPr lang="de-DE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2CD69C-A708-486F-81F4-C745FE554F8A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51</a:t>
            </a:fld>
            <a:endParaRPr lang="de-DE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71108" indent="-296580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6320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60848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5375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9903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4431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8959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33487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89F8C1-1F0D-4B9A-B6FD-EE4DAAFD523A}" type="slidenum">
              <a:rPr lang="de-DE" sz="1200"/>
              <a:pPr eaLnBrk="1" hangingPunct="1"/>
              <a:t>6</a:t>
            </a:fld>
            <a:endParaRPr lang="de-DE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AE3F5-C5B8-42EC-ADF1-92811EC9F4C7}" type="slidenum">
              <a:rPr lang="de-DE"/>
              <a:pPr/>
              <a:t>7</a:t>
            </a:fld>
            <a:endParaRPr lang="de-DE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71108" indent="-296580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6320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60848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5375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9903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4431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8959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33487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B7D4DD5-E902-45F6-A003-E706205F8CE5}" type="slidenum">
              <a:rPr lang="de-DE" sz="1200"/>
              <a:pPr eaLnBrk="1" hangingPunct="1"/>
              <a:t>8</a:t>
            </a:fld>
            <a:endParaRPr lang="de-DE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E9A1BBD5-C2A9-4D15-B53F-0772EE623505}" type="slidenum">
              <a:rPr lang="de-DE" sz="1200"/>
              <a:pPr algn="r" defTabSz="938213"/>
              <a:t>9</a:t>
            </a:fld>
            <a:endParaRPr lang="de-DE" sz="1200"/>
          </a:p>
        </p:txBody>
      </p:sp>
      <p:sp>
        <p:nvSpPr>
          <p:cNvPr id="93187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CB53ADC2-7512-4CBD-817A-3A71BBD549C0}" type="slidenum">
              <a:rPr lang="de-DE" sz="1200"/>
              <a:pPr algn="r" defTabSz="938213"/>
              <a:t>9</a:t>
            </a:fld>
            <a:endParaRPr lang="de-DE" sz="1200"/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113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71108" indent="-296580" defTabSz="944113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86320" indent="-237264" defTabSz="944113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60848" indent="-237264" defTabSz="944113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35375" indent="-237264" defTabSz="944113" eaLnBrk="0" hangingPunct="0"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09903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84431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58959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33487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94163BD-6E25-4E5C-A728-D3ABC618040E}" type="slidenum">
              <a:rPr lang="de-DE" sz="1200"/>
              <a:pPr eaLnBrk="1" hangingPunct="1"/>
              <a:t>11</a:t>
            </a:fld>
            <a:endParaRPr lang="de-DE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AE3F5-C5B8-42EC-ADF1-92811EC9F4C7}" type="slidenum">
              <a:rPr lang="de-DE"/>
              <a:pPr/>
              <a:t>12</a:t>
            </a:fld>
            <a:endParaRPr lang="de-DE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 userDrawn="1"/>
        </p:nvSpPr>
        <p:spPr bwMode="auto">
          <a:xfrm>
            <a:off x="-1588" y="2286000"/>
            <a:ext cx="9144001" cy="4572000"/>
          </a:xfrm>
          <a:prstGeom prst="rect">
            <a:avLst/>
          </a:prstGeom>
          <a:solidFill>
            <a:srgbClr val="005B8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5B82"/>
              </a:solidFill>
              <a:ea typeface="ＭＳ Ｐゴシック" pitchFamily="34" charset="-128"/>
            </a:endParaRPr>
          </a:p>
        </p:txBody>
      </p:sp>
      <p:sp>
        <p:nvSpPr>
          <p:cNvPr id="113668" name="Rectangle 4"/>
          <p:cNvSpPr>
            <a:spLocks noChangeArrowheads="1"/>
          </p:cNvSpPr>
          <p:nvPr userDrawn="1"/>
        </p:nvSpPr>
        <p:spPr bwMode="auto">
          <a:xfrm>
            <a:off x="0" y="2286000"/>
            <a:ext cx="125413" cy="2286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13669" name="Rectangle 5"/>
          <p:cNvSpPr>
            <a:spLocks noChangeArrowheads="1"/>
          </p:cNvSpPr>
          <p:nvPr userDrawn="1"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3670" name="Rectangle 6"/>
          <p:cNvSpPr>
            <a:spLocks noChangeArrowheads="1"/>
          </p:cNvSpPr>
          <p:nvPr userDrawn="1"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3671" name="Rectangle 7"/>
          <p:cNvSpPr>
            <a:spLocks noChangeArrowheads="1"/>
          </p:cNvSpPr>
          <p:nvPr userDrawn="1"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13672" name="Rectangle 8"/>
          <p:cNvSpPr>
            <a:spLocks noChangeArrowheads="1"/>
          </p:cNvSpPr>
          <p:nvPr userDrawn="1"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3673" name="Text Box 9"/>
          <p:cNvSpPr txBox="1">
            <a:spLocks noChangeArrowheads="1"/>
          </p:cNvSpPr>
          <p:nvPr userDrawn="1"/>
        </p:nvSpPr>
        <p:spPr bwMode="auto">
          <a:xfrm rot="-5400000">
            <a:off x="-1089025" y="941387"/>
            <a:ext cx="2478088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900">
                <a:solidFill>
                  <a:srgbClr val="005B82"/>
                </a:solidFill>
                <a:latin typeface="Arial MT Bd" charset="0"/>
              </a:rPr>
              <a:t>Mitglied der Helmholtz-Gemeinschaft</a:t>
            </a:r>
          </a:p>
        </p:txBody>
      </p:sp>
      <p:pic>
        <p:nvPicPr>
          <p:cNvPr id="113674" name="Picture 10" descr="Logo_FZ_Jülich_NEU_rg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4113" y="254000"/>
            <a:ext cx="2320925" cy="814388"/>
          </a:xfrm>
          <a:prstGeom prst="rect">
            <a:avLst/>
          </a:prstGeom>
          <a:noFill/>
        </p:spPr>
      </p:pic>
      <p:sp>
        <p:nvSpPr>
          <p:cNvPr id="11367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33413" y="2498725"/>
            <a:ext cx="7173912" cy="1101725"/>
          </a:xfrm>
        </p:spPr>
        <p:txBody>
          <a:bodyPr/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1367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652463" y="3873500"/>
            <a:ext cx="5908675" cy="838200"/>
          </a:xfrm>
        </p:spPr>
        <p:txBody>
          <a:bodyPr/>
          <a:lstStyle>
            <a:lvl1pPr marL="0" indent="0"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113677" name="Picture 13" descr="Logo_FZ_Jülich_NEU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54000"/>
            <a:ext cx="2514600" cy="81438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10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102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10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43098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55889" y="6356350"/>
            <a:ext cx="4783203" cy="365125"/>
          </a:xfrm>
          <a:prstGeom prst="rect">
            <a:avLst/>
          </a:prstGeom>
        </p:spPr>
        <p:txBody>
          <a:bodyPr anchor="b"/>
          <a:lstStyle>
            <a:lvl1pPr algn="ctr">
              <a:defRPr sz="1200" b="1"/>
            </a:lvl1pPr>
          </a:lstStyle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050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5800" y="40386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28915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928915" y="6356350"/>
            <a:ext cx="5002281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50274" y="6356350"/>
            <a:ext cx="876312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28915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235168" y="6356350"/>
            <a:ext cx="4673664" cy="365125"/>
          </a:xfrm>
          <a:prstGeom prst="rect">
            <a:avLst/>
          </a:prstGeom>
        </p:spPr>
        <p:txBody>
          <a:bodyPr anchor="b"/>
          <a:lstStyle>
            <a:lvl1pPr algn="ctr">
              <a:defRPr sz="1200" b="1"/>
            </a:lvl1pPr>
          </a:lstStyle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199056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5652628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408" y="6448251"/>
            <a:ext cx="782178" cy="365125"/>
          </a:xfrm>
          <a:prstGeom prst="rect">
            <a:avLst/>
          </a:prstGeom>
        </p:spPr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501111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172400" y="6356350"/>
            <a:ext cx="854186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35976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35735"/>
            <a:ext cx="7772400" cy="461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12648" name="Rectangle 8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pic>
        <p:nvPicPr>
          <p:cNvPr id="112653" name="Picture 13" descr="Logo_FZ_Jülich_NEU_rgb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60258" y="114784"/>
            <a:ext cx="1447800" cy="469900"/>
          </a:xfrm>
          <a:prstGeom prst="rect">
            <a:avLst/>
          </a:prstGeom>
          <a:noFill/>
        </p:spPr>
      </p:pic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74" r:id="rId12"/>
    <p:sldLayoutId id="2147483675" r:id="rId13"/>
    <p:sldLayoutId id="2147483676" r:id="rId14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9EE0"/>
        </a:buClr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 i="1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wmf"/><Relationship Id="rId12" Type="http://schemas.openxmlformats.org/officeDocument/2006/relationships/image" Target="../media/image23.wm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20.wmf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22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png"/><Relationship Id="rId11" Type="http://schemas.openxmlformats.org/officeDocument/2006/relationships/image" Target="../media/image401.png"/><Relationship Id="rId5" Type="http://schemas.openxmlformats.org/officeDocument/2006/relationships/image" Target="../media/image36.png"/><Relationship Id="rId10" Type="http://schemas.openxmlformats.org/officeDocument/2006/relationships/image" Target="../media/image27.wmf"/><Relationship Id="rId4" Type="http://schemas.openxmlformats.org/officeDocument/2006/relationships/image" Target="../media/image29.png"/><Relationship Id="rId9" Type="http://schemas.openxmlformats.org/officeDocument/2006/relationships/oleObject" Target="../embeddings/oleObject1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40.png"/><Relationship Id="rId4" Type="http://schemas.openxmlformats.org/officeDocument/2006/relationships/image" Target="../media/image4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oleObject" Target="file:///C:\Users\Frank%20Rathmann\Documents\EDM\Polarimetry\General%20EDM%20stuff_26.10.2010.xmcd\Selection%203%201395%20409%201669" TargetMode="External"/><Relationship Id="rId7" Type="http://schemas.openxmlformats.org/officeDocument/2006/relationships/image" Target="../media/image3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2.wmf"/><Relationship Id="rId5" Type="http://schemas.openxmlformats.org/officeDocument/2006/relationships/oleObject" Target="file:///C:\Users\Frank%20Rathmann\Documents\EDM\Polarimetry\General%20EDM%20stuff_26.10.2010.xmcd\Selection%203%201395%20409%201669" TargetMode="External"/><Relationship Id="rId10" Type="http://schemas.openxmlformats.org/officeDocument/2006/relationships/image" Target="../media/image50.png"/><Relationship Id="rId4" Type="http://schemas.openxmlformats.org/officeDocument/2006/relationships/image" Target="../media/image42.wmf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oleObject" Target="../embeddings/oleObject17.bin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51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5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1.png"/><Relationship Id="rId3" Type="http://schemas.openxmlformats.org/officeDocument/2006/relationships/oleObject" Target="../embeddings/oleObject19.bin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54.wmf"/><Relationship Id="rId9" Type="http://schemas.openxmlformats.org/officeDocument/2006/relationships/image" Target="../media/image55.png"/><Relationship Id="rId1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openxmlformats.org/officeDocument/2006/relationships/image" Target="../media/image61.png"/><Relationship Id="rId7" Type="http://schemas.openxmlformats.org/officeDocument/2006/relationships/image" Target="../media/image7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0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7" Type="http://schemas.openxmlformats.org/officeDocument/2006/relationships/image" Target="../media/image8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0.png"/><Relationship Id="rId4" Type="http://schemas.openxmlformats.org/officeDocument/2006/relationships/image" Target="../media/image9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9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0.png"/><Relationship Id="rId4" Type="http://schemas.openxmlformats.org/officeDocument/2006/relationships/image" Target="../media/image9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0.png"/><Relationship Id="rId7" Type="http://schemas.openxmlformats.org/officeDocument/2006/relationships/image" Target="../media/image113.png"/><Relationship Id="rId2" Type="http://schemas.openxmlformats.org/officeDocument/2006/relationships/image" Target="../media/image10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0.png"/><Relationship Id="rId5" Type="http://schemas.openxmlformats.org/officeDocument/2006/relationships/image" Target="../media/image1111.png"/><Relationship Id="rId4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7" Type="http://schemas.openxmlformats.org/officeDocument/2006/relationships/image" Target="../media/image4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1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40.png"/><Relationship Id="rId18" Type="http://schemas.openxmlformats.org/officeDocument/2006/relationships/image" Target="../media/image124.png"/><Relationship Id="rId3" Type="http://schemas.openxmlformats.org/officeDocument/2006/relationships/image" Target="../media/image1190.png"/><Relationship Id="rId12" Type="http://schemas.openxmlformats.org/officeDocument/2006/relationships/image" Target="../media/image990.png"/><Relationship Id="rId17" Type="http://schemas.openxmlformats.org/officeDocument/2006/relationships/image" Target="../media/image123.png"/><Relationship Id="rId2" Type="http://schemas.openxmlformats.org/officeDocument/2006/relationships/image" Target="../media/image1180.png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121.png"/><Relationship Id="rId19" Type="http://schemas.openxmlformats.org/officeDocument/2006/relationships/image" Target="../media/image125.png"/><Relationship Id="rId14" Type="http://schemas.openxmlformats.org/officeDocument/2006/relationships/image" Target="../media/image101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7" Type="http://schemas.openxmlformats.org/officeDocument/2006/relationships/image" Target="../media/image1070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2" Type="http://schemas.openxmlformats.org/officeDocument/2006/relationships/image" Target="../media/image1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emf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0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95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99979" y="2540000"/>
            <a:ext cx="8690094" cy="2313007"/>
          </a:xfrm>
          <a:noFill/>
          <a:ln w="22225"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US" sz="2800" dirty="0"/>
              <a:t>Search for permanent Electric Dipole </a:t>
            </a:r>
            <a:r>
              <a:rPr lang="en-US" sz="2800" dirty="0" smtClean="0"/>
              <a:t>Moments</a:t>
            </a:r>
            <a:endParaRPr lang="de-DE" sz="2000" dirty="0"/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554812" y="5562450"/>
            <a:ext cx="8229656" cy="116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solidFill>
                  <a:schemeClr val="bg1"/>
                </a:solidFill>
              </a:rPr>
              <a:t>June 3, 2013                                                                              Frank Rathmann</a:t>
            </a:r>
          </a:p>
          <a:p>
            <a:pPr algn="r">
              <a:spcBef>
                <a:spcPts val="0"/>
              </a:spcBef>
            </a:pPr>
            <a:r>
              <a:rPr lang="de-DE" dirty="0">
                <a:solidFill>
                  <a:schemeClr val="bg1"/>
                </a:solidFill>
              </a:rPr>
              <a:t>(on behalf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b="1" dirty="0" smtClean="0">
                <a:solidFill>
                  <a:schemeClr val="bg1"/>
                </a:solidFill>
              </a:rPr>
              <a:t>BNL-EDM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and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b="1" dirty="0">
                <a:solidFill>
                  <a:schemeClr val="bg1"/>
                </a:solidFill>
              </a:rPr>
              <a:t>JEDI collaborations</a:t>
            </a:r>
            <a:r>
              <a:rPr lang="de-DE" dirty="0">
                <a:solidFill>
                  <a:schemeClr val="bg1"/>
                </a:solidFill>
              </a:rPr>
              <a:t>)</a:t>
            </a:r>
          </a:p>
          <a:p>
            <a:pPr algn="r">
              <a:spcBef>
                <a:spcPct val="50000"/>
              </a:spcBef>
            </a:pPr>
            <a:endParaRPr lang="de-DE" sz="1050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INPC, Firenze, Italy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73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374907"/>
            <a:ext cx="5544000" cy="15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9532" y="253062"/>
            <a:ext cx="7772400" cy="691662"/>
          </a:xfrm>
        </p:spPr>
        <p:txBody>
          <a:bodyPr/>
          <a:lstStyle/>
          <a:p>
            <a:r>
              <a:rPr lang="de-DE" dirty="0" err="1" smtClean="0">
                <a:solidFill>
                  <a:srgbClr val="006666"/>
                </a:solidFill>
              </a:rPr>
              <a:t>Physics</a:t>
            </a:r>
            <a:r>
              <a:rPr lang="de-DE" dirty="0" smtClean="0">
                <a:solidFill>
                  <a:srgbClr val="006666"/>
                </a:solidFill>
              </a:rPr>
              <a:t>:</a:t>
            </a:r>
            <a:r>
              <a:rPr lang="de-DE" dirty="0">
                <a:solidFill>
                  <a:srgbClr val="006666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What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caused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the</a:t>
            </a:r>
            <a:r>
              <a:rPr lang="de-DE" dirty="0" smtClean="0">
                <a:solidFill>
                  <a:srgbClr val="C00000"/>
                </a:solidFill>
              </a:rPr>
              <a:t> Baryon </a:t>
            </a:r>
            <a:r>
              <a:rPr lang="de-DE" dirty="0" err="1" smtClean="0">
                <a:solidFill>
                  <a:srgbClr val="C00000"/>
                </a:solidFill>
              </a:rPr>
              <a:t>asymmetry</a:t>
            </a:r>
            <a:r>
              <a:rPr lang="de-DE" dirty="0" smtClean="0">
                <a:solidFill>
                  <a:srgbClr val="C00000"/>
                </a:solidFill>
              </a:rPr>
              <a:t>? 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48672" cy="365125"/>
          </a:xfrm>
        </p:spPr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328130" name="Picture 2"/>
          <p:cNvPicPr>
            <a:picLocks noChangeAspect="1" noChangeArrowheads="1"/>
          </p:cNvPicPr>
          <p:nvPr/>
        </p:nvPicPr>
        <p:blipFill>
          <a:blip r:embed="rId2" cstate="print"/>
          <a:srcRect l="3334" t="8668" r="3323" b="21991"/>
          <a:stretch>
            <a:fillRect/>
          </a:stretch>
        </p:blipFill>
        <p:spPr bwMode="auto">
          <a:xfrm>
            <a:off x="1763688" y="1035339"/>
            <a:ext cx="5796000" cy="5381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feld 10"/>
          <p:cNvSpPr txBox="1"/>
          <p:nvPr/>
        </p:nvSpPr>
        <p:spPr>
          <a:xfrm>
            <a:off x="1871700" y="1088780"/>
            <a:ext cx="5580000" cy="36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 algn="ctr">
              <a:spcBef>
                <a:spcPts val="0"/>
              </a:spcBef>
            </a:pPr>
            <a:r>
              <a:rPr lang="en-US" sz="1600" dirty="0" smtClean="0"/>
              <a:t>Carina Nebula: Largest-seen star-birth regions in the galaxy</a:t>
            </a:r>
            <a:endParaRPr lang="de-DE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el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5235283"/>
                  </p:ext>
                </p:extLst>
              </p:nvPr>
            </p:nvGraphicFramePr>
            <p:xfrm>
              <a:off x="1871699" y="2451791"/>
              <a:ext cx="5580001" cy="1445261"/>
            </p:xfrm>
            <a:graphic>
              <a:graphicData uri="http://schemas.openxmlformats.org/drawingml/2006/table">
                <a:tbl>
                  <a:tblPr firstRow="1" bandRow="1">
                    <a:tableStyleId>{1FECB4D8-DB02-4DC6-A0A2-4F2EBAE1DC90}</a:tableStyleId>
                  </a:tblPr>
                  <a:tblGrid>
                    <a:gridCol w="1152129"/>
                    <a:gridCol w="2196244"/>
                    <a:gridCol w="2231628"/>
                  </a:tblGrid>
                  <a:tr h="34409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de-DE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𝐵</m:t>
                                      </m:r>
                                    </m:e>
                                  </m:acc>
                                </m:sub>
                              </m:sSub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)/</m:t>
                              </m:r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sz="1600" b="0" dirty="0" smtClean="0">
                              <a:solidFill>
                                <a:schemeClr val="tx1"/>
                              </a:solidFill>
                              <a:latin typeface="Cambria" pitchFamily="18" charset="0"/>
                            </a:rPr>
                            <a:t>                                       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latin typeface="Cambria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1198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</a:pPr>
                          <a:r>
                            <a:rPr lang="de-DE" sz="1600" b="1" dirty="0" err="1" smtClean="0">
                              <a:solidFill>
                                <a:schemeClr val="tx1"/>
                              </a:solidFill>
                            </a:rPr>
                            <a:t>Observed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dirty="0" smtClean="0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de-DE" sz="1600" i="1" dirty="0" smtClean="0">
                                    <a:latin typeface="Cambria Math"/>
                                  </a:rPr>
                                  <m:t>6.11±0.19</m:t>
                                </m:r>
                                <m:r>
                                  <a:rPr lang="de-DE" sz="1600" b="0" i="1" dirty="0" smtClean="0">
                                    <a:latin typeface="Cambria Math"/>
                                  </a:rPr>
                                  <m:t>)</m:t>
                                </m:r>
                                <m:r>
                                  <a:rPr lang="de-DE" sz="1600" b="0" i="1" dirty="0" smtClean="0"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de-DE" sz="1600" i="1" dirty="0" smtClean="0"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i="1" dirty="0" smtClean="0">
                                        <a:latin typeface="Cambria Math"/>
                                        <a:sym typeface="Symbol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sz="1600" b="0" i="1" dirty="0" smtClean="0">
                                        <a:latin typeface="Cambria Math"/>
                                        <a:sym typeface="Symbol"/>
                                      </a:rPr>
                                      <m:t>−10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600" baseline="300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 smtClean="0">
                              <a:solidFill>
                                <a:schemeClr val="tx1"/>
                              </a:solidFill>
                            </a:rPr>
                            <a:t>WMAP+COBE (2003)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1" dirty="0" smtClean="0"/>
                            <a:t>SM </a:t>
                          </a:r>
                          <a:r>
                            <a:rPr lang="de-DE" sz="1600" b="1" dirty="0" err="1" smtClean="0"/>
                            <a:t>exp</a:t>
                          </a:r>
                          <a:r>
                            <a:rPr lang="de-DE" sz="1600" b="1" dirty="0" smtClean="0"/>
                            <a:t>.</a:t>
                          </a:r>
                          <a:endParaRPr lang="de-DE" sz="16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i="1" dirty="0" smtClean="0"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~</m:t>
                                </m:r>
                                <m:sSup>
                                  <m:sSupPr>
                                    <m:ctrlPr>
                                      <a:rPr lang="de-DE" sz="1800" i="1" dirty="0" smtClean="0"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i="1" dirty="0" smtClean="0">
                                        <a:latin typeface="Cambria Math"/>
                                        <a:sym typeface="Symbol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sz="1800" b="0" i="1" dirty="0" smtClean="0">
                                        <a:latin typeface="Cambria Math"/>
                                        <a:sym typeface="Symbol"/>
                                      </a:rPr>
                                      <m:t>−18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8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el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1102753"/>
                  </p:ext>
                </p:extLst>
              </p:nvPr>
            </p:nvGraphicFramePr>
            <p:xfrm>
              <a:off x="1871699" y="2451791"/>
              <a:ext cx="5580001" cy="1445261"/>
            </p:xfrm>
            <a:graphic>
              <a:graphicData uri="http://schemas.openxmlformats.org/drawingml/2006/table">
                <a:tbl>
                  <a:tblPr firstRow="1" bandRow="1">
                    <a:tableStyleId>{1FECB4D8-DB02-4DC6-A0A2-4F2EBAE1DC90}</a:tableStyleId>
                  </a:tblPr>
                  <a:tblGrid>
                    <a:gridCol w="1152129"/>
                    <a:gridCol w="2196244"/>
                    <a:gridCol w="2231628"/>
                  </a:tblGrid>
                  <a:tr h="486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2500" r="-10194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</a:pPr>
                          <a:r>
                            <a:rPr lang="de-DE" sz="1600" b="1" dirty="0" err="1" smtClean="0">
                              <a:solidFill>
                                <a:schemeClr val="tx1"/>
                              </a:solidFill>
                            </a:rPr>
                            <a:t>Observed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2500" t="-106667" r="-101944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 smtClean="0">
                              <a:solidFill>
                                <a:schemeClr val="tx1"/>
                              </a:solidFill>
                            </a:rPr>
                            <a:t>WMAP+COBE (2003)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1714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1" dirty="0" smtClean="0"/>
                            <a:t>SM </a:t>
                          </a:r>
                          <a:r>
                            <a:rPr lang="de-DE" sz="1600" b="1" dirty="0" err="1" smtClean="0"/>
                            <a:t>exp</a:t>
                          </a:r>
                          <a:r>
                            <a:rPr lang="de-DE" sz="1600" b="1" dirty="0" smtClean="0"/>
                            <a:t>.</a:t>
                          </a:r>
                          <a:endParaRPr lang="de-DE" sz="16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2500" t="-189024" r="-101944" b="-36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extfeld 2"/>
          <p:cNvSpPr txBox="1"/>
          <p:nvPr/>
        </p:nvSpPr>
        <p:spPr>
          <a:xfrm>
            <a:off x="2375756" y="1635187"/>
            <a:ext cx="483978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What</a:t>
            </a:r>
            <a:r>
              <a:rPr lang="de-DE" sz="2400" dirty="0" smtClean="0"/>
              <a:t> </a:t>
            </a:r>
            <a:r>
              <a:rPr lang="de-DE" sz="2400" dirty="0" err="1" smtClean="0"/>
              <a:t>happened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antimatter?</a:t>
            </a:r>
            <a:endParaRPr lang="de-DE" sz="2400" dirty="0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908324" y="4329100"/>
            <a:ext cx="5580000" cy="12311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dirty="0" smtClean="0">
                <a:solidFill>
                  <a:srgbClr val="000000"/>
                </a:solidFill>
                <a:ea typeface="Calibri" pitchFamily="34" charset="0"/>
              </a:rPr>
              <a:t>Sakharov (1967): Three conditions for baryogenesis</a:t>
            </a:r>
          </a:p>
          <a:p>
            <a:pPr algn="just"/>
            <a:endParaRPr lang="de-DE" sz="800" dirty="0" smtClean="0">
              <a:solidFill>
                <a:srgbClr val="000000"/>
              </a:solidFill>
              <a:sym typeface="Symbol" pitchFamily="18" charset="2"/>
            </a:endParaRPr>
          </a:p>
          <a:p>
            <a:pPr marL="266700" indent="-266700" algn="just" eaLnBrk="0" hangingPunct="0">
              <a:buFont typeface="+mj-lt"/>
              <a:buAutoNum type="arabicPeriod"/>
            </a:pPr>
            <a:r>
              <a:rPr lang="en-US" sz="1600" dirty="0" smtClean="0">
                <a:solidFill>
                  <a:srgbClr val="000000"/>
                </a:solidFill>
                <a:ea typeface="Calibri" pitchFamily="34" charset="0"/>
                <a:sym typeface="Symbol" pitchFamily="18" charset="2"/>
              </a:rPr>
              <a:t>B number conservation violated sufficiently strongly</a:t>
            </a:r>
            <a:endParaRPr lang="de-DE" sz="800" dirty="0" smtClean="0">
              <a:solidFill>
                <a:srgbClr val="000000"/>
              </a:solidFill>
              <a:sym typeface="Symbol" pitchFamily="18" charset="2"/>
            </a:endParaRPr>
          </a:p>
          <a:p>
            <a:pPr marL="266700" indent="-266700" algn="just" eaLnBrk="0" hangingPunct="0">
              <a:buFont typeface="+mj-lt"/>
              <a:buAutoNum type="arabicPeriod"/>
            </a:pPr>
            <a:r>
              <a:rPr lang="en-US" sz="1600" dirty="0" smtClean="0">
                <a:solidFill>
                  <a:srgbClr val="000000"/>
                </a:solidFill>
                <a:ea typeface="Calibri" pitchFamily="34" charset="0"/>
                <a:sym typeface="Symbol" pitchFamily="18" charset="2"/>
              </a:rPr>
              <a:t>C and CP violated, B and anti-Bs with different rates</a:t>
            </a:r>
            <a:endParaRPr lang="de-DE" sz="800" dirty="0" smtClean="0">
              <a:solidFill>
                <a:srgbClr val="000000"/>
              </a:solidFill>
              <a:sym typeface="Symbol" pitchFamily="18" charset="2"/>
            </a:endParaRPr>
          </a:p>
          <a:p>
            <a:pPr marL="266700" indent="-266700" algn="just" eaLnBrk="0" hangingPunct="0">
              <a:buFont typeface="+mj-lt"/>
              <a:buAutoNum type="arabicPeriod"/>
            </a:pPr>
            <a:r>
              <a:rPr lang="en-US" sz="1600" dirty="0" smtClean="0">
                <a:solidFill>
                  <a:srgbClr val="000000"/>
                </a:solidFill>
                <a:ea typeface="Calibri" pitchFamily="34" charset="0"/>
                <a:sym typeface="Symbol" pitchFamily="18" charset="2"/>
              </a:rPr>
              <a:t>Evolution of universe outside thermal equilibrium</a:t>
            </a: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647564" y="5841268"/>
            <a:ext cx="808928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dirty="0">
                <a:solidFill>
                  <a:schemeClr val="bg1"/>
                </a:solidFill>
              </a:rPr>
              <a:t>The </a:t>
            </a:r>
            <a:r>
              <a:rPr lang="de-DE" sz="2000" dirty="0" err="1">
                <a:solidFill>
                  <a:schemeClr val="bg1"/>
                </a:solidFill>
              </a:rPr>
              <a:t>mystery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the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missing</a:t>
            </a:r>
            <a:r>
              <a:rPr lang="de-DE" sz="2000" b="1" dirty="0">
                <a:solidFill>
                  <a:schemeClr val="bg1"/>
                </a:solidFill>
              </a:rPr>
              <a:t> antimatter </a:t>
            </a:r>
            <a:r>
              <a:rPr lang="de-DE" sz="2000" dirty="0">
                <a:solidFill>
                  <a:schemeClr val="bg1"/>
                </a:solidFill>
              </a:rPr>
              <a:t>(</a:t>
            </a:r>
            <a:r>
              <a:rPr lang="de-DE" sz="2000" dirty="0" err="1">
                <a:solidFill>
                  <a:schemeClr val="bg1"/>
                </a:solidFill>
              </a:rPr>
              <a:t>the</a:t>
            </a:r>
            <a:r>
              <a:rPr lang="de-DE" sz="2000" dirty="0">
                <a:solidFill>
                  <a:schemeClr val="bg1"/>
                </a:solidFill>
              </a:rPr>
              <a:t> puzzle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our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existence</a:t>
            </a:r>
            <a:r>
              <a:rPr lang="de-DE" sz="2000" dirty="0">
                <a:solidFill>
                  <a:schemeClr val="bg1"/>
                </a:solidFill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412673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3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 txBox="1">
            <a:spLocks noChangeArrowheads="1"/>
          </p:cNvSpPr>
          <p:nvPr/>
        </p:nvSpPr>
        <p:spPr bwMode="auto">
          <a:xfrm>
            <a:off x="1176015" y="6057292"/>
            <a:ext cx="7176405" cy="36000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1600" dirty="0" smtClean="0">
                <a:solidFill>
                  <a:schemeClr val="bg1"/>
                </a:solidFill>
              </a:rPr>
              <a:t>J.M</a:t>
            </a:r>
            <a:r>
              <a:rPr lang="de-DE" sz="1600" dirty="0">
                <a:solidFill>
                  <a:schemeClr val="bg1"/>
                </a:solidFill>
              </a:rPr>
              <a:t>. </a:t>
            </a:r>
            <a:r>
              <a:rPr lang="de-DE" sz="1600" dirty="0" err="1">
                <a:solidFill>
                  <a:schemeClr val="bg1"/>
                </a:solidFill>
              </a:rPr>
              <a:t>Pendlebury</a:t>
            </a:r>
            <a:r>
              <a:rPr lang="de-DE" sz="1600" dirty="0">
                <a:solidFill>
                  <a:schemeClr val="bg1"/>
                </a:solidFill>
              </a:rPr>
              <a:t>: „</a:t>
            </a:r>
            <a:r>
              <a:rPr lang="de-DE" sz="1600" dirty="0" err="1">
                <a:solidFill>
                  <a:schemeClr val="bg1"/>
                </a:solidFill>
              </a:rPr>
              <a:t>nEDM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has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killed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more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theories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than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any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other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single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expt</a:t>
            </a:r>
            <a:r>
              <a:rPr lang="de-DE" sz="1600" dirty="0">
                <a:solidFill>
                  <a:schemeClr val="bg1"/>
                </a:solidFill>
              </a:rPr>
              <a:t>.“</a:t>
            </a:r>
            <a:r>
              <a:rPr lang="de-DE" sz="1600" b="1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38915" name="AutoShape 2" descr="https://www.neutronedm.org/images/inset/50years.jpg"/>
          <p:cNvSpPr>
            <a:spLocks noChangeAspect="1" noChangeArrowheads="1"/>
          </p:cNvSpPr>
          <p:nvPr/>
        </p:nvSpPr>
        <p:spPr bwMode="auto">
          <a:xfrm>
            <a:off x="203200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916" name="AutoShape 4" descr="https://www.neutronedm.org/images/inset/50years.jpg"/>
          <p:cNvSpPr>
            <a:spLocks noChangeAspect="1" noChangeArrowheads="1"/>
          </p:cNvSpPr>
          <p:nvPr/>
        </p:nvSpPr>
        <p:spPr bwMode="auto">
          <a:xfrm>
            <a:off x="355600" y="-904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917" name="AutoShape 8" descr="https://www.neutronedm.org/images/inset/50years.jpg"/>
          <p:cNvSpPr>
            <a:spLocks noChangeAspect="1" noChangeArrowheads="1"/>
          </p:cNvSpPr>
          <p:nvPr/>
        </p:nvSpPr>
        <p:spPr bwMode="auto">
          <a:xfrm>
            <a:off x="508000" y="61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1" b="2139"/>
          <a:stretch>
            <a:fillRect/>
          </a:stretch>
        </p:blipFill>
        <p:spPr bwMode="auto">
          <a:xfrm>
            <a:off x="817563" y="866551"/>
            <a:ext cx="7510462" cy="4938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120680" cy="365125"/>
          </a:xfrm>
        </p:spPr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67544" y="44574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dirty="0" err="1" smtClean="0">
                <a:solidFill>
                  <a:srgbClr val="006666"/>
                </a:solidFill>
              </a:rPr>
              <a:t>Physics</a:t>
            </a:r>
            <a:r>
              <a:rPr lang="de-DE" dirty="0" smtClean="0">
                <a:solidFill>
                  <a:srgbClr val="006666"/>
                </a:solidFill>
              </a:rPr>
              <a:t>: </a:t>
            </a:r>
            <a:r>
              <a:rPr lang="de-DE" dirty="0" smtClean="0">
                <a:solidFill>
                  <a:srgbClr val="C00000"/>
                </a:solidFill>
              </a:rPr>
              <a:t>Potential </a:t>
            </a:r>
            <a:r>
              <a:rPr lang="de-DE" dirty="0" err="1" smtClean="0">
                <a:solidFill>
                  <a:srgbClr val="C00000"/>
                </a:solidFill>
              </a:rPr>
              <a:t>of</a:t>
            </a:r>
            <a:r>
              <a:rPr lang="de-DE" dirty="0" smtClean="0">
                <a:solidFill>
                  <a:srgbClr val="C00000"/>
                </a:solidFill>
              </a:rPr>
              <a:t> EDMs</a:t>
            </a:r>
          </a:p>
        </p:txBody>
      </p:sp>
    </p:spTree>
    <p:extLst>
      <p:ext uri="{BB962C8B-B14F-4D97-AF65-F5344CB8AC3E}">
        <p14:creationId xmlns:p14="http://schemas.microsoft.com/office/powerpoint/2010/main" val="23593903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2676"/>
            <a:ext cx="7772400" cy="726831"/>
          </a:xfrm>
          <a:noFill/>
          <a:ln/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Outline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300013" cy="406845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Introduction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Electric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Dipole Moments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/>
                </a:solidFill>
              </a:rPr>
              <a:t>Charged</a:t>
            </a:r>
            <a:r>
              <a:rPr lang="de-DE" b="1" dirty="0" smtClean="0">
                <a:solidFill>
                  <a:srgbClr val="006666"/>
                </a:solidFill>
              </a:rPr>
              <a:t> </a:t>
            </a:r>
            <a:r>
              <a:rPr lang="de-DE" b="1" dirty="0" err="1" smtClean="0">
                <a:solidFill>
                  <a:srgbClr val="006666"/>
                </a:solidFill>
              </a:rPr>
              <a:t>particle</a:t>
            </a:r>
            <a:r>
              <a:rPr lang="de-DE" b="1" dirty="0" smtClean="0">
                <a:solidFill>
                  <a:srgbClr val="006666"/>
                </a:solidFill>
              </a:rPr>
              <a:t> EDM </a:t>
            </a:r>
            <a:r>
              <a:rPr lang="de-DE" b="1" dirty="0" err="1" smtClean="0">
                <a:solidFill>
                  <a:srgbClr val="006666"/>
                </a:solidFill>
              </a:rPr>
              <a:t>searches</a:t>
            </a:r>
            <a:endParaRPr lang="de-DE" b="1" dirty="0" smtClean="0">
              <a:solidFill>
                <a:srgbClr val="006666"/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/>
                </a:solidFill>
              </a:rPr>
              <a:t>Concepts </a:t>
            </a:r>
            <a:r>
              <a:rPr lang="de-DE" b="1" i="0" dirty="0" err="1">
                <a:solidFill>
                  <a:srgbClr val="006666"/>
                </a:solidFill>
              </a:rPr>
              <a:t>for</a:t>
            </a:r>
            <a:r>
              <a:rPr lang="de-DE" b="1" i="0" dirty="0">
                <a:solidFill>
                  <a:srgbClr val="006666"/>
                </a:solidFill>
              </a:rPr>
              <a:t> </a:t>
            </a:r>
            <a:r>
              <a:rPr lang="de-DE" b="1" i="0" dirty="0" err="1" smtClean="0">
                <a:solidFill>
                  <a:srgbClr val="006666"/>
                </a:solidFill>
              </a:rPr>
              <a:t>dedicated</a:t>
            </a:r>
            <a:r>
              <a:rPr lang="de-DE" b="1" i="0" dirty="0" smtClean="0">
                <a:solidFill>
                  <a:srgbClr val="006666"/>
                </a:solidFill>
              </a:rPr>
              <a:t> </a:t>
            </a:r>
            <a:r>
              <a:rPr lang="de-DE" b="1" i="0" dirty="0">
                <a:solidFill>
                  <a:srgbClr val="006666"/>
                </a:solidFill>
              </a:rPr>
              <a:t>Storage </a:t>
            </a:r>
            <a:r>
              <a:rPr lang="de-DE" b="1" i="0" dirty="0" smtClean="0">
                <a:solidFill>
                  <a:srgbClr val="006666"/>
                </a:solidFill>
              </a:rPr>
              <a:t>Ring </a:t>
            </a:r>
            <a:r>
              <a:rPr lang="de-DE" b="1" i="0" dirty="0" err="1" smtClean="0">
                <a:solidFill>
                  <a:srgbClr val="006666"/>
                </a:solidFill>
              </a:rPr>
              <a:t>searches</a:t>
            </a:r>
            <a:endParaRPr lang="de-DE" b="1" i="0" dirty="0" smtClean="0">
              <a:solidFill>
                <a:srgbClr val="006666"/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Technological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challenges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Precursor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Experiments</a:t>
            </a:r>
          </a:p>
          <a:p>
            <a:pPr lvl="1">
              <a:buClr>
                <a:schemeClr val="bg1"/>
              </a:buClr>
            </a:pPr>
            <a:r>
              <a:rPr lang="de-DE" b="1" dirty="0" smtClean="0">
                <a:solidFill>
                  <a:srgbClr val="006666">
                    <a:alpha val="30000"/>
                  </a:srgbClr>
                </a:solidFill>
              </a:rPr>
              <a:t>News</a:t>
            </a:r>
            <a:endParaRPr lang="de-DE" b="1" dirty="0">
              <a:solidFill>
                <a:srgbClr val="006666">
                  <a:alpha val="30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smtClean="0">
                <a:solidFill>
                  <a:srgbClr val="006666">
                    <a:alpha val="30000"/>
                  </a:srgbClr>
                </a:solidFill>
              </a:rPr>
              <a:t>Timeline</a:t>
            </a:r>
            <a:endParaRPr lang="de-DE" b="1" dirty="0">
              <a:solidFill>
                <a:srgbClr val="006666">
                  <a:alpha val="30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Conclusion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b="0" smtClean="0"/>
              <a:t>Search for permanent Electric Dipole Moments</a:t>
            </a:r>
            <a:endParaRPr lang="en-US" b="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0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ogen 23"/>
          <p:cNvSpPr/>
          <p:nvPr/>
        </p:nvSpPr>
        <p:spPr bwMode="auto">
          <a:xfrm>
            <a:off x="5292725" y="3609665"/>
            <a:ext cx="431800" cy="215900"/>
          </a:xfrm>
          <a:prstGeom prst="arc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Datumsplatzhalt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Fußzeilenplatzhalter 25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7693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27693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755576" y="730441"/>
            <a:ext cx="7353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transverse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electric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and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magnetic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fields</a:t>
            </a:r>
            <a:r>
              <a:rPr lang="de-DE" dirty="0" smtClean="0">
                <a:solidFill>
                  <a:srgbClr val="000000"/>
                </a:solidFill>
              </a:rPr>
              <a:t> in a ring (                          ),</a:t>
            </a:r>
          </a:p>
          <a:p>
            <a:r>
              <a:rPr lang="de-DE" dirty="0" err="1" smtClean="0">
                <a:solidFill>
                  <a:srgbClr val="000000"/>
                </a:solidFill>
              </a:rPr>
              <a:t>anomalous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spin</a:t>
            </a:r>
            <a:r>
              <a:rPr lang="de-DE" dirty="0" smtClean="0">
                <a:solidFill>
                  <a:srgbClr val="000000"/>
                </a:solidFill>
              </a:rPr>
              <a:t> precession </a:t>
            </a:r>
            <a:r>
              <a:rPr lang="de-DE" dirty="0" err="1" smtClean="0">
                <a:solidFill>
                  <a:srgbClr val="000000"/>
                </a:solidFill>
              </a:rPr>
              <a:t>is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described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smtClean="0">
                <a:solidFill>
                  <a:srgbClr val="C00000"/>
                </a:solidFill>
              </a:rPr>
              <a:t>Thomas-BMT </a:t>
            </a:r>
            <a:r>
              <a:rPr lang="de-DE" dirty="0" err="1" smtClean="0">
                <a:solidFill>
                  <a:srgbClr val="C00000"/>
                </a:solidFill>
              </a:rPr>
              <a:t>equation</a:t>
            </a:r>
            <a:r>
              <a:rPr lang="de-DE" dirty="0" smtClean="0">
                <a:solidFill>
                  <a:srgbClr val="000000"/>
                </a:solidFill>
              </a:rPr>
              <a:t>: </a:t>
            </a:r>
            <a:endParaRPr lang="de-DE" dirty="0">
              <a:solidFill>
                <a:srgbClr val="000000"/>
              </a:solidFill>
            </a:endParaRPr>
          </a:p>
        </p:txBody>
      </p:sp>
      <p:graphicFrame>
        <p:nvGraphicFramePr>
          <p:cNvPr id="31" name="Objek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865750"/>
              </p:ext>
            </p:extLst>
          </p:nvPr>
        </p:nvGraphicFramePr>
        <p:xfrm>
          <a:off x="6120172" y="717763"/>
          <a:ext cx="1692188" cy="406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708" name="Formel" r:id="rId4" imgW="1002960" imgH="241200" progId="Equation.3">
                  <p:embed/>
                </p:oleObj>
              </mc:Choice>
              <mc:Fallback>
                <p:oleObj name="Formel" r:id="rId4" imgW="1002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0172" y="717763"/>
                        <a:ext cx="1692188" cy="4069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k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078968"/>
              </p:ext>
            </p:extLst>
          </p:nvPr>
        </p:nvGraphicFramePr>
        <p:xfrm>
          <a:off x="2087724" y="1520788"/>
          <a:ext cx="4153766" cy="1044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709" name="Formel" r:id="rId6" imgW="2323800" imgH="583920" progId="Equation.3">
                  <p:embed/>
                </p:oleObj>
              </mc:Choice>
              <mc:Fallback>
                <p:oleObj name="Formel" r:id="rId6" imgW="232380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724" y="1520788"/>
                        <a:ext cx="4153766" cy="1044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32"/>
              <p:cNvSpPr txBox="1"/>
              <p:nvPr/>
            </p:nvSpPr>
            <p:spPr>
              <a:xfrm>
                <a:off x="863588" y="2636912"/>
                <a:ext cx="7045518" cy="22006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/>
                <a:r>
                  <a:rPr lang="de-DE" b="1" dirty="0" smtClean="0">
                    <a:solidFill>
                      <a:srgbClr val="C00000"/>
                    </a:solidFill>
                  </a:rPr>
                  <a:t>Magic </a:t>
                </a:r>
                <a:r>
                  <a:rPr lang="de-DE" b="1" dirty="0" err="1" smtClean="0">
                    <a:solidFill>
                      <a:srgbClr val="C00000"/>
                    </a:solidFill>
                  </a:rPr>
                  <a:t>condition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: Spin </a:t>
                </a:r>
                <a:r>
                  <a:rPr lang="de-DE" b="1" dirty="0" err="1" smtClean="0">
                    <a:solidFill>
                      <a:srgbClr val="C00000"/>
                    </a:solidFill>
                  </a:rPr>
                  <a:t>along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b="1" dirty="0" err="1" smtClean="0">
                    <a:solidFill>
                      <a:srgbClr val="C00000"/>
                    </a:solidFill>
                  </a:rPr>
                  <a:t>momentum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b="1" dirty="0" err="1" smtClean="0">
                    <a:solidFill>
                      <a:srgbClr val="C00000"/>
                    </a:solidFill>
                  </a:rPr>
                  <a:t>vector</a:t>
                </a:r>
                <a:endParaRPr lang="de-DE" b="1" dirty="0" smtClean="0">
                  <a:solidFill>
                    <a:srgbClr val="C00000"/>
                  </a:solidFill>
                </a:endParaRPr>
              </a:p>
              <a:p>
                <a:pPr marL="342900" indent="-342900"/>
                <a:endParaRPr lang="de-DE" sz="1100" b="1" dirty="0" smtClean="0">
                  <a:solidFill>
                    <a:srgbClr val="000000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de-DE" dirty="0" err="1" smtClean="0">
                    <a:solidFill>
                      <a:srgbClr val="000000"/>
                    </a:solidFill>
                  </a:rPr>
                  <a:t>For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any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sign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of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𝐺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, in a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combined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electric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and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magnetic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machine</a:t>
                </a:r>
                <a:endParaRPr lang="de-DE" dirty="0" smtClean="0">
                  <a:solidFill>
                    <a:srgbClr val="000000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endParaRPr lang="de-DE" dirty="0" smtClean="0">
                  <a:solidFill>
                    <a:srgbClr val="000000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endParaRPr lang="de-DE" dirty="0" smtClean="0">
                  <a:solidFill>
                    <a:srgbClr val="000000"/>
                  </a:solidFill>
                </a:endParaRPr>
              </a:p>
              <a:p>
                <a:endParaRPr lang="de-DE" dirty="0" smtClean="0">
                  <a:solidFill>
                    <a:srgbClr val="000000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endParaRPr lang="de-DE" dirty="0" smtClean="0">
                  <a:solidFill>
                    <a:srgbClr val="000000"/>
                  </a:solidFill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</a:rPr>
                  <a:t>2.   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For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𝐺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&gt;0 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(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protons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) in an all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electric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ring</a:t>
                </a:r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Textfeld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88" y="2636912"/>
                <a:ext cx="7045518" cy="2200602"/>
              </a:xfrm>
              <a:prstGeom prst="rect">
                <a:avLst/>
              </a:prstGeom>
              <a:blipFill rotWithShape="1">
                <a:blip r:embed="rId8"/>
                <a:stretch>
                  <a:fillRect l="-779" t="-1385" b="-360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4" name="Objek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810973"/>
              </p:ext>
            </p:extLst>
          </p:nvPr>
        </p:nvGraphicFramePr>
        <p:xfrm>
          <a:off x="6937375" y="1667136"/>
          <a:ext cx="13557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710" name="Formel" r:id="rId9" imgW="787320" imgH="431640" progId="Equation.3">
                  <p:embed/>
                </p:oleObj>
              </mc:Choice>
              <mc:Fallback>
                <p:oleObj name="Formel" r:id="rId9" imgW="7873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7375" y="1667136"/>
                        <a:ext cx="1355725" cy="746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k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112440"/>
              </p:ext>
            </p:extLst>
          </p:nvPr>
        </p:nvGraphicFramePr>
        <p:xfrm>
          <a:off x="2112963" y="3536640"/>
          <a:ext cx="2976562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711" name="Formel" r:id="rId11" imgW="1587240" imgH="444240" progId="Equation.3">
                  <p:embed/>
                </p:oleObj>
              </mc:Choice>
              <mc:Fallback>
                <p:oleObj name="Formel" r:id="rId11" imgW="15872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2963" y="3536640"/>
                        <a:ext cx="2976562" cy="833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feld 38"/>
          <p:cNvSpPr txBox="1"/>
          <p:nvPr/>
        </p:nvSpPr>
        <p:spPr>
          <a:xfrm>
            <a:off x="3347864" y="1553887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smtClean="0">
                <a:solidFill>
                  <a:srgbClr val="FF0000"/>
                </a:solidFill>
              </a:rPr>
              <a:t>x</a:t>
            </a:r>
            <a:endParaRPr lang="de-DE" sz="1200" dirty="0">
              <a:solidFill>
                <a:srgbClr val="FF0000"/>
              </a:solidFill>
            </a:endParaRPr>
          </a:p>
        </p:txBody>
      </p:sp>
      <p:graphicFrame>
        <p:nvGraphicFramePr>
          <p:cNvPr id="40" name="Objek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060094"/>
              </p:ext>
            </p:extLst>
          </p:nvPr>
        </p:nvGraphicFramePr>
        <p:xfrm>
          <a:off x="2198507" y="4977172"/>
          <a:ext cx="2769537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712" name="Formel" r:id="rId13" imgW="1587240" imgH="495000" progId="Equation.3">
                  <p:embed/>
                </p:oleObj>
              </mc:Choice>
              <mc:Fallback>
                <p:oleObj name="Formel" r:id="rId13" imgW="158724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8507" y="4977172"/>
                        <a:ext cx="2769537" cy="8640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k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356715"/>
              </p:ext>
            </p:extLst>
          </p:nvPr>
        </p:nvGraphicFramePr>
        <p:xfrm>
          <a:off x="5092180" y="5121188"/>
          <a:ext cx="1655022" cy="684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713" name="Formel" r:id="rId15" imgW="952200" imgH="393480" progId="Equation.3">
                  <p:embed/>
                </p:oleObj>
              </mc:Choice>
              <mc:Fallback>
                <p:oleObj name="Formel" r:id="rId15" imgW="952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2180" y="5121188"/>
                        <a:ext cx="1655022" cy="6840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feld 42"/>
          <p:cNvSpPr txBox="1"/>
          <p:nvPr/>
        </p:nvSpPr>
        <p:spPr>
          <a:xfrm>
            <a:off x="7056276" y="526520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(</a:t>
            </a:r>
            <a:r>
              <a:rPr lang="de-DE" dirty="0" err="1" smtClean="0">
                <a:solidFill>
                  <a:srgbClr val="000000"/>
                </a:solidFill>
              </a:rPr>
              <a:t>magic</a:t>
            </a:r>
            <a:r>
              <a:rPr lang="de-DE" dirty="0" smtClean="0">
                <a:solidFill>
                  <a:srgbClr val="000000"/>
                </a:solidFill>
              </a:rPr>
              <a:t>)</a:t>
            </a:r>
            <a:endParaRPr lang="de-DE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5699499" y="3587167"/>
                <a:ext cx="1716817" cy="813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𝐸</m:t>
                      </m:r>
                      <m:r>
                        <a:rPr lang="de-DE" sz="24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2400" i="1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𝐸</m:t>
                      </m:r>
                      <m:r>
                        <m:rPr>
                          <m:sty m:val="p"/>
                        </m:rPr>
                        <a:rPr lang="de-DE" sz="2400" baseline="-25000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radial</m:t>
                      </m:r>
                    </m:oMath>
                  </m:oMathPara>
                </a14:m>
                <a:endParaRPr lang="de-DE" sz="2400" baseline="-25000" dirty="0" smtClean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𝐵</m:t>
                      </m:r>
                      <m:r>
                        <a:rPr lang="de-DE" sz="24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2400" i="1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𝐵</m:t>
                      </m:r>
                      <m:r>
                        <m:rPr>
                          <m:sty m:val="p"/>
                        </m:rPr>
                        <a:rPr lang="de-DE" sz="2400" baseline="-25000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vertical</m:t>
                      </m:r>
                    </m:oMath>
                  </m:oMathPara>
                </a14:m>
                <a:endParaRPr lang="de-DE" sz="2400" baseline="-25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499" y="3587167"/>
                <a:ext cx="1716817" cy="813941"/>
              </a:xfrm>
              <a:prstGeom prst="rect">
                <a:avLst/>
              </a:prstGeom>
              <a:blipFill rotWithShape="1">
                <a:blip r:embed="rId17"/>
                <a:stretch>
                  <a:fillRect b="-22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467544" y="116582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err="1" smtClean="0">
                <a:solidFill>
                  <a:srgbClr val="006666"/>
                </a:solidFill>
              </a:rPr>
              <a:t>Principle</a:t>
            </a:r>
            <a:r>
              <a:rPr lang="de-DE" sz="2400" dirty="0" smtClean="0">
                <a:solidFill>
                  <a:srgbClr val="006666"/>
                </a:solidFill>
              </a:rPr>
              <a:t>: </a:t>
            </a:r>
            <a:r>
              <a:rPr lang="en-US" sz="2400" dirty="0">
                <a:solidFill>
                  <a:srgbClr val="C00000"/>
                </a:solidFill>
              </a:rPr>
              <a:t>F</a:t>
            </a:r>
            <a:r>
              <a:rPr lang="en-US" sz="2400" dirty="0" smtClean="0">
                <a:solidFill>
                  <a:srgbClr val="C00000"/>
                </a:solidFill>
              </a:rPr>
              <a:t>rozen </a:t>
            </a:r>
            <a:r>
              <a:rPr lang="en-US" sz="2400" dirty="0">
                <a:solidFill>
                  <a:srgbClr val="C00000"/>
                </a:solidFill>
              </a:rPr>
              <a:t>spin Method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sp>
        <p:nvSpPr>
          <p:cNvPr id="21" name="Rectangle 5"/>
          <p:cNvSpPr txBox="1">
            <a:spLocks noChangeArrowheads="1"/>
          </p:cNvSpPr>
          <p:nvPr/>
        </p:nvSpPr>
        <p:spPr bwMode="auto">
          <a:xfrm>
            <a:off x="611560" y="5985284"/>
            <a:ext cx="8064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dirty="0" smtClean="0">
                <a:solidFill>
                  <a:schemeClr val="bg1"/>
                </a:solidFill>
                <a:sym typeface="Symbol"/>
              </a:rPr>
              <a:t> </a:t>
            </a:r>
            <a:r>
              <a:rPr lang="de-DE" sz="2000" dirty="0" smtClean="0">
                <a:solidFill>
                  <a:schemeClr val="bg1"/>
                </a:solidFill>
              </a:rPr>
              <a:t>Magic </a:t>
            </a:r>
            <a:r>
              <a:rPr lang="de-DE" sz="2000" dirty="0">
                <a:solidFill>
                  <a:schemeClr val="bg1"/>
                </a:solidFill>
              </a:rPr>
              <a:t>rings </a:t>
            </a:r>
            <a:r>
              <a:rPr lang="de-DE" sz="2000" dirty="0" err="1">
                <a:solidFill>
                  <a:schemeClr val="bg1"/>
                </a:solidFill>
              </a:rPr>
              <a:t>to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measure</a:t>
            </a:r>
            <a:r>
              <a:rPr lang="de-DE" sz="2000" dirty="0">
                <a:solidFill>
                  <a:schemeClr val="bg1"/>
                </a:solidFill>
              </a:rPr>
              <a:t> EDMs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free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charge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particles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60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3" grpId="0"/>
      <p:bldP spid="2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Textfeld 5"/>
          <p:cNvSpPr txBox="1">
            <a:spLocks noChangeArrowheads="1"/>
          </p:cNvSpPr>
          <p:nvPr/>
        </p:nvSpPr>
        <p:spPr bwMode="auto">
          <a:xfrm>
            <a:off x="539552" y="937173"/>
            <a:ext cx="833349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000" b="1" dirty="0" smtClean="0">
                <a:solidFill>
                  <a:srgbClr val="006666"/>
                </a:solidFill>
              </a:rPr>
              <a:t>Place </a:t>
            </a:r>
            <a:r>
              <a:rPr lang="de-DE" sz="2000" b="1" dirty="0" err="1" smtClean="0">
                <a:solidFill>
                  <a:srgbClr val="006666"/>
                </a:solidFill>
              </a:rPr>
              <a:t>particles</a:t>
            </a:r>
            <a:r>
              <a:rPr lang="de-DE" sz="2000" b="1" dirty="0" smtClean="0">
                <a:solidFill>
                  <a:srgbClr val="006666"/>
                </a:solidFill>
              </a:rPr>
              <a:t> in a </a:t>
            </a:r>
            <a:r>
              <a:rPr lang="de-DE" sz="2000" b="1" dirty="0" err="1" smtClean="0">
                <a:solidFill>
                  <a:srgbClr val="006666"/>
                </a:solidFill>
              </a:rPr>
              <a:t>storage</a:t>
            </a:r>
            <a:r>
              <a:rPr lang="de-DE" sz="2000" b="1" dirty="0" smtClean="0">
                <a:solidFill>
                  <a:srgbClr val="006666"/>
                </a:solidFill>
              </a:rPr>
              <a:t> ring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000" b="1" dirty="0" err="1" smtClean="0">
                <a:solidFill>
                  <a:srgbClr val="006666"/>
                </a:solidFill>
              </a:rPr>
              <a:t>Align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spin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along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momentum</a:t>
            </a:r>
            <a:r>
              <a:rPr lang="de-DE" sz="2000" dirty="0" smtClean="0">
                <a:solidFill>
                  <a:srgbClr val="006666"/>
                </a:solidFill>
              </a:rPr>
              <a:t> („</a:t>
            </a:r>
            <a:r>
              <a:rPr lang="de-DE" sz="2000" dirty="0" err="1" smtClean="0">
                <a:solidFill>
                  <a:srgbClr val="3A6F8A"/>
                </a:solidFill>
              </a:rPr>
              <a:t>Freeze</a:t>
            </a:r>
            <a:r>
              <a:rPr lang="de-DE" sz="2000" dirty="0" smtClean="0">
                <a:solidFill>
                  <a:srgbClr val="3A6F8A"/>
                </a:solidFill>
              </a:rPr>
              <a:t>“ </a:t>
            </a:r>
            <a:r>
              <a:rPr lang="de-DE" sz="2000" dirty="0">
                <a:solidFill>
                  <a:srgbClr val="3A6F8A"/>
                </a:solidFill>
              </a:rPr>
              <a:t>horizontal </a:t>
            </a:r>
            <a:r>
              <a:rPr lang="de-DE" sz="2000" dirty="0" err="1">
                <a:solidFill>
                  <a:srgbClr val="3A6F8A"/>
                </a:solidFill>
              </a:rPr>
              <a:t>spin</a:t>
            </a:r>
            <a:r>
              <a:rPr lang="de-DE" sz="2000" dirty="0">
                <a:solidFill>
                  <a:srgbClr val="3A6F8A"/>
                </a:solidFill>
              </a:rPr>
              <a:t> </a:t>
            </a:r>
            <a:r>
              <a:rPr lang="de-DE" sz="2000" dirty="0" err="1">
                <a:solidFill>
                  <a:srgbClr val="3A6F8A"/>
                </a:solidFill>
              </a:rPr>
              <a:t>precession</a:t>
            </a:r>
            <a:r>
              <a:rPr lang="de-DE" sz="2000" dirty="0" smtClean="0">
                <a:solidFill>
                  <a:srgbClr val="006666"/>
                </a:solidFill>
              </a:rPr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000" b="1" dirty="0">
                <a:solidFill>
                  <a:srgbClr val="006666"/>
                </a:solidFill>
              </a:rPr>
              <a:t>S</a:t>
            </a:r>
            <a:r>
              <a:rPr lang="de-DE" sz="2000" b="1" dirty="0" smtClean="0">
                <a:solidFill>
                  <a:srgbClr val="006666"/>
                </a:solidFill>
              </a:rPr>
              <a:t>earch </a:t>
            </a:r>
            <a:r>
              <a:rPr lang="de-DE" sz="2000" b="1" dirty="0" err="1" smtClean="0">
                <a:solidFill>
                  <a:srgbClr val="006666"/>
                </a:solidFill>
              </a:rPr>
              <a:t>for</a:t>
            </a:r>
            <a:r>
              <a:rPr lang="de-DE" sz="2000" b="1" dirty="0" smtClean="0">
                <a:solidFill>
                  <a:srgbClr val="006666"/>
                </a:solidFill>
              </a:rPr>
              <a:t> time </a:t>
            </a:r>
            <a:r>
              <a:rPr lang="de-DE" sz="2000" b="1" dirty="0" err="1">
                <a:solidFill>
                  <a:srgbClr val="006666"/>
                </a:solidFill>
              </a:rPr>
              <a:t>development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>
                <a:solidFill>
                  <a:srgbClr val="006666"/>
                </a:solidFill>
              </a:rPr>
              <a:t>of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vertical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polarization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endParaRPr lang="de-DE" sz="2000" b="1" dirty="0">
              <a:solidFill>
                <a:srgbClr val="006666"/>
              </a:solidFill>
            </a:endParaRPr>
          </a:p>
        </p:txBody>
      </p:sp>
      <p:pic>
        <p:nvPicPr>
          <p:cNvPr id="471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084623"/>
            <a:ext cx="2928937" cy="267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12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2817148"/>
            <a:ext cx="5237154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849965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1193391" y="2648878"/>
            <a:ext cx="1728192" cy="154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891689"/>
              </p:ext>
            </p:extLst>
          </p:nvPr>
        </p:nvGraphicFramePr>
        <p:xfrm>
          <a:off x="1445419" y="2636130"/>
          <a:ext cx="1249288" cy="624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134" name="Formel" r:id="rId6" imgW="457200" imgH="228600" progId="Equation.3">
                  <p:embed/>
                </p:oleObj>
              </mc:Choice>
              <mc:Fallback>
                <p:oleObj name="Formel" r:id="rId6" imgW="457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5419" y="2636130"/>
                        <a:ext cx="1249288" cy="62464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67534"/>
              </p:ext>
            </p:extLst>
          </p:nvPr>
        </p:nvGraphicFramePr>
        <p:xfrm>
          <a:off x="1409415" y="3297433"/>
          <a:ext cx="1404156" cy="791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135" name="Formel" r:id="rId8" imgW="698400" imgH="393480" progId="Equation.3">
                  <p:embed/>
                </p:oleObj>
              </mc:Choice>
              <mc:Fallback>
                <p:oleObj name="Formel" r:id="rId8" imgW="6984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415" y="3297433"/>
                        <a:ext cx="1404156" cy="79143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67544" y="152636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err="1" smtClean="0">
                <a:solidFill>
                  <a:srgbClr val="006666"/>
                </a:solidFill>
              </a:rPr>
              <a:t>Principle</a:t>
            </a:r>
            <a:r>
              <a:rPr lang="de-DE" sz="2400" dirty="0" smtClean="0">
                <a:solidFill>
                  <a:srgbClr val="006666"/>
                </a:solidFill>
              </a:rPr>
              <a:t>: </a:t>
            </a:r>
            <a:r>
              <a:rPr lang="de-DE" sz="2400" dirty="0">
                <a:solidFill>
                  <a:srgbClr val="C00000"/>
                </a:solidFill>
              </a:rPr>
              <a:t>R</a:t>
            </a:r>
            <a:r>
              <a:rPr lang="de-DE" sz="2400" dirty="0" smtClean="0">
                <a:solidFill>
                  <a:srgbClr val="C00000"/>
                </a:solidFill>
              </a:rPr>
              <a:t>ings </a:t>
            </a:r>
            <a:r>
              <a:rPr lang="de-DE" sz="2400" dirty="0" err="1" smtClean="0">
                <a:solidFill>
                  <a:srgbClr val="C00000"/>
                </a:solidFill>
              </a:rPr>
              <a:t>for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</a:rPr>
              <a:t>srEDM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</a:rPr>
              <a:t>searches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sp>
        <p:nvSpPr>
          <p:cNvPr id="19" name="Rectangle 5"/>
          <p:cNvSpPr txBox="1">
            <a:spLocks noChangeArrowheads="1"/>
          </p:cNvSpPr>
          <p:nvPr/>
        </p:nvSpPr>
        <p:spPr bwMode="auto">
          <a:xfrm>
            <a:off x="611560" y="5337212"/>
            <a:ext cx="8064000" cy="79200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dirty="0" smtClean="0">
                <a:solidFill>
                  <a:schemeClr val="bg1"/>
                </a:solidFill>
              </a:rPr>
              <a:t>New </a:t>
            </a:r>
            <a:r>
              <a:rPr lang="de-DE" sz="2000" dirty="0" err="1" smtClean="0">
                <a:solidFill>
                  <a:schemeClr val="bg1"/>
                </a:solidFill>
              </a:rPr>
              <a:t>Method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to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measure</a:t>
            </a:r>
            <a:r>
              <a:rPr lang="de-DE" sz="2000" dirty="0" smtClean="0">
                <a:solidFill>
                  <a:schemeClr val="bg1"/>
                </a:solidFill>
              </a:rPr>
              <a:t> EDMs </a:t>
            </a:r>
            <a:r>
              <a:rPr lang="de-DE" sz="2000" dirty="0" err="1" smtClean="0">
                <a:solidFill>
                  <a:schemeClr val="bg1"/>
                </a:solidFill>
              </a:rPr>
              <a:t>of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free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charged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particles</a:t>
            </a:r>
            <a:r>
              <a:rPr lang="de-DE" sz="2000" dirty="0" smtClean="0">
                <a:solidFill>
                  <a:schemeClr val="bg1"/>
                </a:solidFill>
              </a:rPr>
              <a:t>:</a:t>
            </a:r>
          </a:p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b="1" dirty="0" smtClean="0">
                <a:solidFill>
                  <a:schemeClr val="bg1"/>
                </a:solidFill>
              </a:rPr>
              <a:t>Magic rings </a:t>
            </a:r>
            <a:r>
              <a:rPr lang="de-DE" sz="2000" b="1" dirty="0" err="1" smtClean="0">
                <a:solidFill>
                  <a:schemeClr val="bg1"/>
                </a:solidFill>
              </a:rPr>
              <a:t>with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spin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frozen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along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momentum</a:t>
            </a:r>
            <a:endParaRPr lang="de-DE" sz="2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468004" y="1789379"/>
            <a:ext cx="4104678" cy="3276000"/>
            <a:chOff x="468004" y="1789379"/>
            <a:chExt cx="4104678" cy="3276000"/>
          </a:xfrm>
        </p:grpSpPr>
        <p:pic>
          <p:nvPicPr>
            <p:cNvPr id="1024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8004" y="1789379"/>
              <a:ext cx="4027136" cy="327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247" name="Textfeld 7"/>
            <p:cNvSpPr txBox="1">
              <a:spLocks noChangeArrowheads="1"/>
            </p:cNvSpPr>
            <p:nvPr/>
          </p:nvSpPr>
          <p:spPr bwMode="auto">
            <a:xfrm>
              <a:off x="3059832" y="4741403"/>
              <a:ext cx="15128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dirty="0" smtClean="0">
                  <a:solidFill>
                    <a:srgbClr val="000000"/>
                  </a:solidFill>
                </a:rPr>
                <a:t>(</a:t>
              </a:r>
              <a:r>
                <a:rPr lang="de-DE" sz="1400" dirty="0" err="1" smtClean="0">
                  <a:solidFill>
                    <a:srgbClr val="000000"/>
                  </a:solidFill>
                </a:rPr>
                <a:t>from</a:t>
              </a:r>
              <a:r>
                <a:rPr lang="de-DE" sz="1400" dirty="0" smtClean="0">
                  <a:solidFill>
                    <a:srgbClr val="000000"/>
                  </a:solidFill>
                </a:rPr>
                <a:t> </a:t>
              </a:r>
              <a:r>
                <a:rPr lang="de-DE" sz="1400" dirty="0">
                  <a:solidFill>
                    <a:srgbClr val="000000"/>
                  </a:solidFill>
                </a:rPr>
                <a:t>R. </a:t>
              </a:r>
              <a:r>
                <a:rPr lang="de-DE" sz="1400" dirty="0" err="1" smtClean="0">
                  <a:solidFill>
                    <a:srgbClr val="000000"/>
                  </a:solidFill>
                </a:rPr>
                <a:t>Talman</a:t>
              </a:r>
              <a:r>
                <a:rPr lang="de-DE" sz="1400" dirty="0" smtClean="0">
                  <a:solidFill>
                    <a:srgbClr val="000000"/>
                  </a:solidFill>
                </a:rPr>
                <a:t>)</a:t>
              </a:r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5436448" y="1736812"/>
            <a:ext cx="3240008" cy="4032448"/>
            <a:chOff x="5436448" y="1736812"/>
            <a:chExt cx="3240008" cy="4032448"/>
          </a:xfrm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127000" dir="3000000" algn="br" rotWithShape="0">
              <a:prstClr val="black">
                <a:alpha val="40000"/>
              </a:prstClr>
            </a:outerShdw>
          </a:effectLst>
        </p:grpSpPr>
        <p:grpSp>
          <p:nvGrpSpPr>
            <p:cNvPr id="18" name="Gruppieren 17"/>
            <p:cNvGrpSpPr/>
            <p:nvPr/>
          </p:nvGrpSpPr>
          <p:grpSpPr>
            <a:xfrm>
              <a:off x="5436448" y="1736812"/>
              <a:ext cx="3168000" cy="4007495"/>
              <a:chOff x="5436448" y="1880828"/>
              <a:chExt cx="3168000" cy="400749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245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436448" y="1880828"/>
                <a:ext cx="3168000" cy="400749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0246" name="Rechteck 6"/>
              <p:cNvSpPr>
                <a:spLocks noChangeArrowheads="1"/>
              </p:cNvSpPr>
              <p:nvPr/>
            </p:nvSpPr>
            <p:spPr bwMode="auto">
              <a:xfrm>
                <a:off x="5471207" y="3357268"/>
                <a:ext cx="288925" cy="24840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248" name="Textfeld 8"/>
            <p:cNvSpPr txBox="1">
              <a:spLocks noChangeArrowheads="1"/>
            </p:cNvSpPr>
            <p:nvPr/>
          </p:nvSpPr>
          <p:spPr bwMode="auto">
            <a:xfrm>
              <a:off x="7110258" y="5461483"/>
              <a:ext cx="15661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dirty="0" smtClean="0">
                  <a:solidFill>
                    <a:srgbClr val="000000"/>
                  </a:solidFill>
                </a:rPr>
                <a:t>(</a:t>
              </a:r>
              <a:r>
                <a:rPr lang="de-DE" sz="1400" dirty="0" err="1" smtClean="0">
                  <a:solidFill>
                    <a:srgbClr val="000000"/>
                  </a:solidFill>
                </a:rPr>
                <a:t>from</a:t>
              </a:r>
              <a:r>
                <a:rPr lang="de-DE" sz="1400" dirty="0" smtClean="0">
                  <a:solidFill>
                    <a:srgbClr val="000000"/>
                  </a:solidFill>
                </a:rPr>
                <a:t> A</a:t>
              </a:r>
              <a:r>
                <a:rPr lang="de-DE" sz="1400" dirty="0">
                  <a:solidFill>
                    <a:srgbClr val="000000"/>
                  </a:solidFill>
                </a:rPr>
                <a:t>. </a:t>
              </a:r>
              <a:r>
                <a:rPr lang="de-DE" sz="1400" dirty="0" smtClean="0">
                  <a:solidFill>
                    <a:srgbClr val="000000"/>
                  </a:solidFill>
                </a:rPr>
                <a:t>Lehrach)</a:t>
              </a:r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201606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31540" y="904654"/>
            <a:ext cx="37337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006666"/>
                </a:solidFill>
              </a:rPr>
              <a:t>pEDM</a:t>
            </a:r>
            <a:r>
              <a:rPr lang="de-DE" sz="2000" dirty="0" smtClean="0">
                <a:solidFill>
                  <a:srgbClr val="006666"/>
                </a:solidFill>
              </a:rPr>
              <a:t> in all </a:t>
            </a:r>
            <a:r>
              <a:rPr lang="de-DE" sz="2000" dirty="0" err="1" smtClean="0">
                <a:solidFill>
                  <a:srgbClr val="006666"/>
                </a:solidFill>
              </a:rPr>
              <a:t>electric</a:t>
            </a:r>
            <a:r>
              <a:rPr lang="de-DE" sz="2000" dirty="0" smtClean="0">
                <a:solidFill>
                  <a:srgbClr val="006666"/>
                </a:solidFill>
              </a:rPr>
              <a:t> ring </a:t>
            </a:r>
            <a:r>
              <a:rPr lang="de-DE" sz="2000" dirty="0" err="1" smtClean="0">
                <a:solidFill>
                  <a:srgbClr val="006666"/>
                </a:solidFill>
              </a:rPr>
              <a:t>at</a:t>
            </a:r>
            <a:r>
              <a:rPr lang="de-DE" sz="2000" dirty="0" smtClean="0">
                <a:solidFill>
                  <a:srgbClr val="006666"/>
                </a:solidFill>
              </a:rPr>
              <a:t> BNL</a:t>
            </a:r>
            <a:endParaRPr lang="de-DE" sz="2000" dirty="0">
              <a:solidFill>
                <a:srgbClr val="006666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184068" y="908720"/>
            <a:ext cx="356439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006666"/>
                </a:solidFill>
              </a:rPr>
              <a:t>Jülich, </a:t>
            </a:r>
            <a:r>
              <a:rPr lang="de-DE" sz="2000" dirty="0" err="1" smtClean="0">
                <a:solidFill>
                  <a:srgbClr val="006666"/>
                </a:solidFill>
              </a:rPr>
              <a:t>focus</a:t>
            </a:r>
            <a:r>
              <a:rPr lang="de-DE" sz="2000" dirty="0" smtClean="0">
                <a:solidFill>
                  <a:srgbClr val="006666"/>
                </a:solidFill>
              </a:rPr>
              <a:t> on </a:t>
            </a:r>
            <a:r>
              <a:rPr lang="de-DE" sz="2000" dirty="0" err="1" smtClean="0">
                <a:solidFill>
                  <a:srgbClr val="006666"/>
                </a:solidFill>
              </a:rPr>
              <a:t>deuterons</a:t>
            </a:r>
            <a:r>
              <a:rPr lang="de-DE" sz="2000" dirty="0" smtClean="0">
                <a:solidFill>
                  <a:srgbClr val="006666"/>
                </a:solidFill>
              </a:rPr>
              <a:t>, </a:t>
            </a:r>
            <a:br>
              <a:rPr lang="de-DE" sz="2000" dirty="0" smtClean="0">
                <a:solidFill>
                  <a:srgbClr val="006666"/>
                </a:solidFill>
              </a:rPr>
            </a:br>
            <a:r>
              <a:rPr lang="de-DE" sz="2000" dirty="0" err="1" smtClean="0">
                <a:solidFill>
                  <a:srgbClr val="006666"/>
                </a:solidFill>
              </a:rPr>
              <a:t>or</a:t>
            </a:r>
            <a:r>
              <a:rPr lang="de-DE" sz="2000" dirty="0" smtClean="0">
                <a:solidFill>
                  <a:srgbClr val="006666"/>
                </a:solidFill>
              </a:rPr>
              <a:t> a </a:t>
            </a:r>
            <a:r>
              <a:rPr lang="de-DE" sz="2000" dirty="0" err="1" smtClean="0">
                <a:solidFill>
                  <a:srgbClr val="006666"/>
                </a:solidFill>
              </a:rPr>
              <a:t>combined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machine</a:t>
            </a:r>
            <a:endParaRPr lang="de-DE" sz="2000" dirty="0" smtClean="0">
              <a:solidFill>
                <a:srgbClr val="006666"/>
              </a:solidFill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-1476672" y="4005064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11273" y="5229200"/>
            <a:ext cx="406072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6666"/>
                </a:solidFill>
              </a:rPr>
              <a:t>CW </a:t>
            </a:r>
            <a:r>
              <a:rPr lang="de-DE" sz="2000" dirty="0" err="1" smtClean="0">
                <a:solidFill>
                  <a:srgbClr val="006666"/>
                </a:solidFill>
              </a:rPr>
              <a:t>and</a:t>
            </a:r>
            <a:r>
              <a:rPr lang="de-DE" sz="2000" dirty="0" smtClean="0">
                <a:solidFill>
                  <a:srgbClr val="006666"/>
                </a:solidFill>
              </a:rPr>
              <a:t> CCW </a:t>
            </a:r>
            <a:r>
              <a:rPr lang="de-DE" sz="2000" dirty="0" err="1" smtClean="0">
                <a:solidFill>
                  <a:srgbClr val="006666"/>
                </a:solidFill>
              </a:rPr>
              <a:t>propagating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beams</a:t>
            </a:r>
            <a:endParaRPr lang="de-DE" sz="2000" dirty="0">
              <a:solidFill>
                <a:srgbClr val="006666"/>
              </a:solidFill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467544" y="44574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smtClean="0">
                <a:solidFill>
                  <a:srgbClr val="006666"/>
                </a:solidFill>
              </a:rPr>
              <a:t>EDMs: </a:t>
            </a:r>
            <a:r>
              <a:rPr lang="de-DE" sz="2400" dirty="0" smtClean="0">
                <a:solidFill>
                  <a:srgbClr val="C00000"/>
                </a:solidFill>
              </a:rPr>
              <a:t>Storage ring </a:t>
            </a:r>
            <a:r>
              <a:rPr lang="de-DE" sz="2400" dirty="0" err="1" smtClean="0">
                <a:solidFill>
                  <a:srgbClr val="C00000"/>
                </a:solidFill>
              </a:rPr>
              <a:t>projects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sp>
        <p:nvSpPr>
          <p:cNvPr id="22" name="Rectangle 5"/>
          <p:cNvSpPr txBox="1">
            <a:spLocks noChangeArrowheads="1"/>
          </p:cNvSpPr>
          <p:nvPr/>
        </p:nvSpPr>
        <p:spPr bwMode="auto">
          <a:xfrm>
            <a:off x="1583668" y="5962960"/>
            <a:ext cx="6336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Two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projects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: </a:t>
            </a:r>
            <a:r>
              <a:rPr lang="de-DE" sz="2000" b="1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US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(BNL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or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FNAL)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and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b="1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Europe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(FZJ) 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5"/>
          <a:srcRect l="11396" t="14388" r="5987" b="4613"/>
          <a:stretch>
            <a:fillRect/>
          </a:stretch>
        </p:blipFill>
        <p:spPr>
          <a:xfrm>
            <a:off x="467542" y="1772815"/>
            <a:ext cx="4027378" cy="29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hteck 2"/>
          <p:cNvSpPr/>
          <p:nvPr/>
        </p:nvSpPr>
        <p:spPr>
          <a:xfrm>
            <a:off x="431540" y="1268760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006666"/>
                </a:solidFill>
              </a:rPr>
              <a:t>or</a:t>
            </a:r>
            <a:r>
              <a:rPr lang="de-DE" dirty="0">
                <a:solidFill>
                  <a:srgbClr val="006666"/>
                </a:solidFill>
              </a:rPr>
              <a:t> </a:t>
            </a:r>
            <a:r>
              <a:rPr lang="de-DE" dirty="0" err="1">
                <a:solidFill>
                  <a:srgbClr val="006666"/>
                </a:solidFill>
              </a:rPr>
              <a:t>at</a:t>
            </a:r>
            <a:r>
              <a:rPr lang="de-DE" dirty="0">
                <a:solidFill>
                  <a:srgbClr val="006666"/>
                </a:solidFill>
              </a:rPr>
              <a:t> FNAL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1863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0" grpId="0" animBg="1"/>
      <p:bldP spid="2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/>
        </p:nvSpPr>
        <p:spPr bwMode="auto">
          <a:xfrm>
            <a:off x="3923928" y="1380214"/>
            <a:ext cx="4572000" cy="313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48133" name="Textfeld 5"/>
          <p:cNvSpPr txBox="1">
            <a:spLocks noChangeArrowheads="1"/>
          </p:cNvSpPr>
          <p:nvPr/>
        </p:nvSpPr>
        <p:spPr bwMode="auto">
          <a:xfrm>
            <a:off x="503548" y="791416"/>
            <a:ext cx="7912872" cy="4001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rgbClr val="006666"/>
                </a:solidFill>
              </a:rPr>
              <a:t>2 </a:t>
            </a:r>
            <a:r>
              <a:rPr lang="de-DE" sz="2000" b="1" dirty="0" err="1">
                <a:solidFill>
                  <a:srgbClr val="006666"/>
                </a:solidFill>
              </a:rPr>
              <a:t>beams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>
                <a:solidFill>
                  <a:srgbClr val="006666"/>
                </a:solidFill>
              </a:rPr>
              <a:t>simultaneously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>
                <a:solidFill>
                  <a:srgbClr val="006666"/>
                </a:solidFill>
              </a:rPr>
              <a:t>rotating</a:t>
            </a:r>
            <a:r>
              <a:rPr lang="de-DE" sz="2000" b="1" dirty="0">
                <a:solidFill>
                  <a:srgbClr val="006666"/>
                </a:solidFill>
              </a:rPr>
              <a:t> in </a:t>
            </a:r>
            <a:r>
              <a:rPr lang="de-DE" sz="2000" b="1" dirty="0" smtClean="0">
                <a:solidFill>
                  <a:srgbClr val="006666"/>
                </a:solidFill>
              </a:rPr>
              <a:t>an all </a:t>
            </a:r>
            <a:r>
              <a:rPr lang="de-DE" sz="2000" b="1" dirty="0" err="1" smtClean="0">
                <a:solidFill>
                  <a:srgbClr val="006666"/>
                </a:solidFill>
              </a:rPr>
              <a:t>electric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>
                <a:solidFill>
                  <a:srgbClr val="006666"/>
                </a:solidFill>
              </a:rPr>
              <a:t>ring </a:t>
            </a:r>
            <a:r>
              <a:rPr lang="de-DE" sz="2000" b="1" dirty="0" smtClean="0">
                <a:solidFill>
                  <a:srgbClr val="006666"/>
                </a:solidFill>
              </a:rPr>
              <a:t>(</a:t>
            </a:r>
            <a:r>
              <a:rPr lang="de-DE" sz="2000" b="1" dirty="0" err="1" smtClean="0">
                <a:solidFill>
                  <a:srgbClr val="006666"/>
                </a:solidFill>
              </a:rPr>
              <a:t>cw</a:t>
            </a:r>
            <a:r>
              <a:rPr lang="de-DE" sz="2000" b="1" dirty="0" smtClean="0">
                <a:solidFill>
                  <a:srgbClr val="006666"/>
                </a:solidFill>
              </a:rPr>
              <a:t>, </a:t>
            </a:r>
            <a:r>
              <a:rPr lang="de-DE" sz="2000" b="1" dirty="0" err="1" smtClean="0">
                <a:solidFill>
                  <a:srgbClr val="006666"/>
                </a:solidFill>
              </a:rPr>
              <a:t>ccw</a:t>
            </a:r>
            <a:r>
              <a:rPr lang="de-DE" sz="2000" b="1" dirty="0" smtClean="0">
                <a:solidFill>
                  <a:srgbClr val="006666"/>
                </a:solidFill>
              </a:rPr>
              <a:t>)</a:t>
            </a:r>
            <a:endParaRPr lang="de-DE" sz="2000" b="1" dirty="0">
              <a:solidFill>
                <a:srgbClr val="006666"/>
              </a:solidFill>
            </a:endParaRPr>
          </a:p>
        </p:txBody>
      </p:sp>
      <p:sp>
        <p:nvSpPr>
          <p:cNvPr id="48135" name="Textfeld 12"/>
          <p:cNvSpPr txBox="1">
            <a:spLocks noChangeArrowheads="1"/>
          </p:cNvSpPr>
          <p:nvPr/>
        </p:nvSpPr>
        <p:spPr bwMode="auto">
          <a:xfrm>
            <a:off x="539940" y="4388911"/>
            <a:ext cx="4032060" cy="14157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rgbClr val="006666"/>
                </a:solidFill>
              </a:rPr>
              <a:t>Status: </a:t>
            </a:r>
            <a:r>
              <a:rPr lang="de-DE" b="1" dirty="0" err="1" smtClean="0">
                <a:solidFill>
                  <a:srgbClr val="006666"/>
                </a:solidFill>
              </a:rPr>
              <a:t>Approved</a:t>
            </a:r>
            <a:r>
              <a:rPr lang="de-DE" b="1" dirty="0" smtClean="0">
                <a:solidFill>
                  <a:srgbClr val="006666"/>
                </a:solidFill>
              </a:rPr>
              <a:t> </a:t>
            </a:r>
            <a:r>
              <a:rPr lang="de-DE" dirty="0" smtClean="0">
                <a:solidFill>
                  <a:srgbClr val="006666"/>
                </a:solidFill>
              </a:rPr>
              <a:t>BNL-</a:t>
            </a:r>
            <a:r>
              <a:rPr lang="de-DE" dirty="0" err="1" smtClean="0">
                <a:solidFill>
                  <a:srgbClr val="006666"/>
                </a:solidFill>
              </a:rPr>
              <a:t>Proposal</a:t>
            </a:r>
            <a:endParaRPr lang="de-DE" dirty="0">
              <a:solidFill>
                <a:srgbClr val="006666"/>
              </a:solidFill>
            </a:endParaRPr>
          </a:p>
          <a:p>
            <a:r>
              <a:rPr lang="de-DE" b="1" dirty="0" err="1" smtClean="0">
                <a:solidFill>
                  <a:srgbClr val="006666"/>
                </a:solidFill>
              </a:rPr>
              <a:t>Submitted</a:t>
            </a:r>
            <a:r>
              <a:rPr lang="de-DE" b="1" dirty="0" smtClean="0">
                <a:solidFill>
                  <a:srgbClr val="006666"/>
                </a:solidFill>
              </a:rPr>
              <a:t> </a:t>
            </a:r>
            <a:r>
              <a:rPr lang="de-DE" b="1" dirty="0" err="1" smtClean="0">
                <a:solidFill>
                  <a:srgbClr val="006666"/>
                </a:solidFill>
              </a:rPr>
              <a:t>to</a:t>
            </a:r>
            <a:r>
              <a:rPr lang="de-DE" b="1" dirty="0" smtClean="0">
                <a:solidFill>
                  <a:srgbClr val="006666"/>
                </a:solidFill>
              </a:rPr>
              <a:t> DOE</a:t>
            </a:r>
          </a:p>
          <a:p>
            <a:r>
              <a:rPr lang="de-DE" b="1" dirty="0" smtClean="0">
                <a:solidFill>
                  <a:srgbClr val="006666"/>
                </a:solidFill>
              </a:rPr>
              <a:t>Interest FNAL</a:t>
            </a:r>
            <a:r>
              <a:rPr lang="de-DE" b="1" dirty="0">
                <a:solidFill>
                  <a:srgbClr val="006666"/>
                </a:solidFill>
              </a:rPr>
              <a:t>!</a:t>
            </a:r>
            <a:r>
              <a:rPr lang="de-DE" b="1" dirty="0" smtClean="0">
                <a:solidFill>
                  <a:srgbClr val="006666"/>
                </a:solidFill>
              </a:rPr>
              <a:t/>
            </a:r>
            <a:br>
              <a:rPr lang="de-DE" b="1" dirty="0" smtClean="0">
                <a:solidFill>
                  <a:srgbClr val="006666"/>
                </a:solidFill>
              </a:rPr>
            </a:br>
            <a:endParaRPr lang="de-DE" sz="1200" b="1" dirty="0" smtClean="0">
              <a:solidFill>
                <a:srgbClr val="006666"/>
              </a:solidFill>
            </a:endParaRPr>
          </a:p>
          <a:p>
            <a:r>
              <a:rPr lang="de-DE" b="1" dirty="0" smtClean="0">
                <a:solidFill>
                  <a:srgbClr val="006666"/>
                </a:solidFill>
              </a:rPr>
              <a:t>                Goal </a:t>
            </a:r>
            <a:r>
              <a:rPr lang="de-DE" b="1" dirty="0" err="1">
                <a:solidFill>
                  <a:srgbClr val="006666"/>
                </a:solidFill>
              </a:rPr>
              <a:t>for</a:t>
            </a:r>
            <a:r>
              <a:rPr lang="de-DE" b="1" dirty="0">
                <a:solidFill>
                  <a:srgbClr val="006666"/>
                </a:solidFill>
              </a:rPr>
              <a:t> </a:t>
            </a:r>
            <a:r>
              <a:rPr lang="de-DE" b="1" dirty="0" err="1" smtClean="0">
                <a:solidFill>
                  <a:srgbClr val="006666"/>
                </a:solidFill>
              </a:rPr>
              <a:t>protons</a:t>
            </a:r>
            <a:endParaRPr lang="de-DE" b="1" dirty="0">
              <a:solidFill>
                <a:srgbClr val="006666"/>
              </a:solidFill>
            </a:endParaRP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969163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67544" y="104415"/>
            <a:ext cx="7324725" cy="711200"/>
          </a:xfrm>
          <a:prstGeom prst="rect">
            <a:avLst/>
          </a:prstGeom>
        </p:spPr>
        <p:txBody>
          <a:bodyPr anchor="ctr"/>
          <a:lstStyle/>
          <a:p>
            <a:r>
              <a:rPr lang="en-US" sz="2400" b="1" kern="0" dirty="0" smtClean="0">
                <a:solidFill>
                  <a:srgbClr val="006666"/>
                </a:solidFill>
                <a:latin typeface="Arial"/>
              </a:rPr>
              <a:t>Beat systematics: </a:t>
            </a:r>
            <a:r>
              <a:rPr lang="en-US" sz="2400" b="1" kern="0" dirty="0" smtClean="0">
                <a:solidFill>
                  <a:srgbClr val="C00000"/>
                </a:solidFill>
                <a:latin typeface="Arial"/>
              </a:rPr>
              <a:t>BNL Proposal</a:t>
            </a:r>
          </a:p>
        </p:txBody>
      </p:sp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964163"/>
              </p:ext>
            </p:extLst>
          </p:nvPr>
        </p:nvGraphicFramePr>
        <p:xfrm>
          <a:off x="3779912" y="5294739"/>
          <a:ext cx="4392612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52" name="Formel" r:id="rId4" imgW="2019240" imgH="266400" progId="Equation.3">
                  <p:embed/>
                </p:oleObj>
              </mc:Choice>
              <mc:Fallback>
                <p:oleObj name="Formel" r:id="rId4" imgW="20192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2" y="5294739"/>
                        <a:ext cx="4392612" cy="571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6666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el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3564342"/>
                  </p:ext>
                </p:extLst>
              </p:nvPr>
            </p:nvGraphicFramePr>
            <p:xfrm>
              <a:off x="611560" y="2276872"/>
              <a:ext cx="4788532" cy="1712722"/>
            </p:xfrm>
            <a:graphic>
              <a:graphicData uri="http://schemas.openxmlformats.org/drawingml/2006/table">
                <a:tbl>
                  <a:tblPr>
                    <a:effectLst>
                      <a:innerShdw blurRad="114300">
                        <a:prstClr val="black"/>
                      </a:innerShdw>
                    </a:effectLst>
                    <a:tableStyleId>{08FB837D-C827-4EFA-A057-4D05807E0F7C}</a:tableStyleId>
                  </a:tblPr>
                  <a:tblGrid>
                    <a:gridCol w="1872208"/>
                    <a:gridCol w="612068"/>
                    <a:gridCol w="720080"/>
                    <a:gridCol w="756084"/>
                    <a:gridCol w="828092"/>
                  </a:tblGrid>
                  <a:tr h="0">
                    <a:tc>
                      <a:txBody>
                        <a:bodyPr/>
                        <a:lstStyle/>
                        <a:p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600" b="1" dirty="0" smtClean="0">
                              <a:solidFill>
                                <a:schemeClr val="tx1"/>
                              </a:solidFill>
                            </a:rPr>
                            <a:t>CW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600" b="1" dirty="0" smtClean="0">
                              <a:solidFill>
                                <a:schemeClr val="tx1"/>
                              </a:solidFill>
                            </a:rPr>
                            <a:t>CCW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27248">
                    <a:tc>
                      <a:txBody>
                        <a:bodyPr/>
                        <a:lstStyle/>
                        <a:p>
                          <a:r>
                            <a:rPr lang="pt-BR" sz="1600" b="1" dirty="0" smtClean="0">
                              <a:solidFill>
                                <a:schemeClr val="tx1"/>
                              </a:solidFill>
                            </a:rPr>
                            <a:t>Polarization </a:t>
                          </a:r>
                          <a14:m>
                            <m:oMath xmlns:m="http://schemas.openxmlformats.org/officeDocument/2006/math">
                              <m:r>
                                <a:rPr lang="pt-BR" sz="1600" b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pt-BR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𝑷</m:t>
                              </m:r>
                              <m:r>
                                <a:rPr lang="pt-BR" sz="1600" b="1" i="1" baseline="-25000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𝒛</m:t>
                              </m:r>
                              <m:r>
                                <a:rPr lang="pt-BR" sz="1600" b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pt-BR" sz="1600" b="1" dirty="0" smtClean="0">
                              <a:solidFill>
                                <a:schemeClr val="tx1"/>
                              </a:solidFill>
                            </a:rPr>
                            <a:t>EDM</a:t>
                          </a:r>
                          <a:r>
                            <a:rPr lang="pt-BR" sz="1600" b="1" baseline="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sz="1600" b="1" i="0" baseline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pt-BR" sz="1600" b="1" i="1" baseline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b="1" i="1" baseline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𝒅</m:t>
                                  </m:r>
                                </m:e>
                              </m:acc>
                              <m:r>
                                <a:rPr lang="pt-BR" sz="1600" b="1" i="1" baseline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pt-BR" sz="1600" b="1" i="1" baseline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b="1" i="1" baseline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𝑬</m:t>
                                  </m:r>
                                </m:e>
                              </m:acc>
                              <m:r>
                                <a:rPr lang="de-DE" sz="1600" b="1" i="1" baseline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132827">
                    <a:tc>
                      <a:txBody>
                        <a:bodyPr/>
                        <a:lstStyle/>
                        <a:p>
                          <a:r>
                            <a:rPr lang="de-DE" sz="1600" b="1" dirty="0" err="1" smtClean="0">
                              <a:solidFill>
                                <a:schemeClr val="tx1"/>
                              </a:solidFill>
                            </a:rPr>
                            <a:t>Sokolov-Ternov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de-DE" sz="1600" b="1" dirty="0" smtClean="0">
                              <a:solidFill>
                                <a:schemeClr val="tx1"/>
                              </a:solidFill>
                            </a:rPr>
                            <a:t>Gravitation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el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3564342"/>
                  </p:ext>
                </p:extLst>
              </p:nvPr>
            </p:nvGraphicFramePr>
            <p:xfrm>
              <a:off x="611560" y="2276872"/>
              <a:ext cx="4788532" cy="1712722"/>
            </p:xfrm>
            <a:graphic>
              <a:graphicData uri="http://schemas.openxmlformats.org/drawingml/2006/table">
                <a:tbl>
                  <a:tblPr>
                    <a:effectLst>
                      <a:innerShdw blurRad="114300">
                        <a:prstClr val="black"/>
                      </a:innerShdw>
                    </a:effectLst>
                    <a:tableStyleId>{08FB837D-C827-4EFA-A057-4D05807E0F7C}</a:tableStyleId>
                  </a:tblPr>
                  <a:tblGrid>
                    <a:gridCol w="1872208"/>
                    <a:gridCol w="612068"/>
                    <a:gridCol w="720080"/>
                    <a:gridCol w="756084"/>
                    <a:gridCol w="828092"/>
                  </a:tblGrid>
                  <a:tr h="335280">
                    <a:tc>
                      <a:txBody>
                        <a:bodyPr/>
                        <a:lstStyle/>
                        <a:p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600" b="1" dirty="0" smtClean="0">
                              <a:solidFill>
                                <a:schemeClr val="tx1"/>
                              </a:solidFill>
                            </a:rPr>
                            <a:t>CW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600" b="1" dirty="0" smtClean="0">
                              <a:solidFill>
                                <a:schemeClr val="tx1"/>
                              </a:solidFill>
                            </a:rPr>
                            <a:t>CCW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t="-105455" r="-156026" b="-33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303960" t="-105455" r="-374257" b="-33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345763" t="-105455" r="-220339" b="-33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424194" t="-105455" r="-109677" b="-33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477941" t="-105455" b="-332727"/>
                          </a:stretch>
                        </a:blipFill>
                      </a:tcPr>
                    </a:tc>
                  </a:tr>
                  <a:tr h="371602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t="-188333" r="-156026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303960" t="-188333" r="-374257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345763" t="-188333" r="-220339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424194" t="-188333" r="-109677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477941" t="-188333" b="-205000"/>
                          </a:stretch>
                        </a:blip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de-DE" sz="1600" b="1" dirty="0" err="1" smtClean="0">
                              <a:solidFill>
                                <a:schemeClr val="tx1"/>
                              </a:solidFill>
                            </a:rPr>
                            <a:t>Sokolov-Ternov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303960" t="-314545" r="-374257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345763" t="-314545" r="-220339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424194" t="-314545" r="-109677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477941" t="-314545" b="-123636"/>
                          </a:stretch>
                        </a:blip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de-DE" sz="1600" b="1" dirty="0" smtClean="0">
                              <a:solidFill>
                                <a:schemeClr val="tx1"/>
                              </a:solidFill>
                            </a:rPr>
                            <a:t>Gravitation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303960" t="-414545" r="-374257" b="-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345763" t="-414545" r="-220339" b="-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424194" t="-414545" r="-109677" b="-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477941" t="-414545" b="-23636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19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93484" y="1341068"/>
            <a:ext cx="3226988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hteck 1"/>
          <p:cNvSpPr/>
          <p:nvPr/>
        </p:nvSpPr>
        <p:spPr>
          <a:xfrm>
            <a:off x="539552" y="14487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CW &amp; CCW </a:t>
            </a:r>
            <a:r>
              <a:rPr lang="de-DE" b="1" dirty="0" err="1" smtClean="0">
                <a:solidFill>
                  <a:srgbClr val="C00000"/>
                </a:solidFill>
              </a:rPr>
              <a:t>beams</a:t>
            </a:r>
            <a:r>
              <a:rPr lang="en-US" b="1" kern="0" dirty="0" smtClean="0">
                <a:solidFill>
                  <a:srgbClr val="C00000"/>
                </a:solidFill>
              </a:rPr>
              <a:t> cancels systematic effects</a:t>
            </a:r>
            <a:endParaRPr lang="en-US" b="1" kern="0" dirty="0">
              <a:solidFill>
                <a:srgbClr val="C00000"/>
              </a:solidFill>
            </a:endParaRPr>
          </a:p>
        </p:txBody>
      </p:sp>
      <p:sp>
        <p:nvSpPr>
          <p:cNvPr id="21" name="Rectangle 5"/>
          <p:cNvSpPr txBox="1">
            <a:spLocks noChangeArrowheads="1"/>
          </p:cNvSpPr>
          <p:nvPr/>
        </p:nvSpPr>
        <p:spPr bwMode="auto">
          <a:xfrm>
            <a:off x="1620352" y="5948958"/>
            <a:ext cx="6120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b="1" dirty="0" err="1" smtClean="0">
                <a:solidFill>
                  <a:schemeClr val="bg1"/>
                </a:solidFill>
              </a:rPr>
              <a:t>Many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technological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challenges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need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to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be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met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58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1" name="Textfeld 5"/>
          <p:cNvSpPr txBox="1">
            <a:spLocks noChangeArrowheads="1"/>
          </p:cNvSpPr>
          <p:nvPr/>
        </p:nvSpPr>
        <p:spPr bwMode="auto">
          <a:xfrm>
            <a:off x="806382" y="908720"/>
            <a:ext cx="769005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rgbClr val="006666"/>
                </a:solidFill>
              </a:rPr>
              <a:t>A </a:t>
            </a:r>
            <a:r>
              <a:rPr lang="de-DE" sz="2000" b="1" i="1" dirty="0" err="1">
                <a:solidFill>
                  <a:srgbClr val="006666"/>
                </a:solidFill>
              </a:rPr>
              <a:t>magic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>
                <a:solidFill>
                  <a:srgbClr val="006666"/>
                </a:solidFill>
              </a:rPr>
              <a:t>storage</a:t>
            </a:r>
            <a:r>
              <a:rPr lang="de-DE" sz="2000" b="1" dirty="0">
                <a:solidFill>
                  <a:srgbClr val="006666"/>
                </a:solidFill>
              </a:rPr>
              <a:t> ring </a:t>
            </a:r>
            <a:r>
              <a:rPr lang="de-DE" sz="2000" b="1" dirty="0" err="1">
                <a:solidFill>
                  <a:srgbClr val="006666"/>
                </a:solidFill>
              </a:rPr>
              <a:t>for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>
                <a:solidFill>
                  <a:srgbClr val="006666"/>
                </a:solidFill>
              </a:rPr>
              <a:t>protons</a:t>
            </a:r>
            <a:r>
              <a:rPr lang="de-DE" sz="2000" b="1" dirty="0">
                <a:solidFill>
                  <a:srgbClr val="006666"/>
                </a:solidFill>
              </a:rPr>
              <a:t> (</a:t>
            </a:r>
            <a:r>
              <a:rPr lang="de-DE" sz="2000" b="1" dirty="0" err="1">
                <a:solidFill>
                  <a:srgbClr val="006666"/>
                </a:solidFill>
              </a:rPr>
              <a:t>electrostatic</a:t>
            </a:r>
            <a:r>
              <a:rPr lang="de-DE" sz="2000" b="1" dirty="0">
                <a:solidFill>
                  <a:srgbClr val="006666"/>
                </a:solidFill>
              </a:rPr>
              <a:t>), </a:t>
            </a:r>
            <a:r>
              <a:rPr lang="de-DE" sz="2000" b="1" dirty="0" err="1">
                <a:solidFill>
                  <a:srgbClr val="006666"/>
                </a:solidFill>
              </a:rPr>
              <a:t>deuterons</a:t>
            </a:r>
            <a:r>
              <a:rPr lang="de-DE" sz="2000" b="1" dirty="0">
                <a:solidFill>
                  <a:srgbClr val="006666"/>
                </a:solidFill>
              </a:rPr>
              <a:t>, …</a:t>
            </a:r>
          </a:p>
        </p:txBody>
      </p:sp>
      <p:pic>
        <p:nvPicPr>
          <p:cNvPr id="47112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3908" y="1562544"/>
            <a:ext cx="4788000" cy="1777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973790" cy="365125"/>
          </a:xfrm>
        </p:spPr>
        <p:txBody>
          <a:bodyPr anchor="b"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el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2097697"/>
                  </p:ext>
                </p:extLst>
              </p:nvPr>
            </p:nvGraphicFramePr>
            <p:xfrm>
              <a:off x="719572" y="3789040"/>
              <a:ext cx="7776864" cy="870811"/>
            </p:xfrm>
            <a:graphic>
              <a:graphicData uri="http://schemas.openxmlformats.org/drawingml/2006/table">
                <a:tbl>
                  <a:tblPr firstRow="1" bandRow="1">
                    <a:effectLst>
                      <a:innerShdw blurRad="114300">
                        <a:prstClr val="black"/>
                      </a:innerShdw>
                    </a:effectLst>
                    <a:tableStyleId>{69012ECD-51FC-41F1-AA8D-1B2483CD663E}</a:tableStyleId>
                  </a:tblPr>
                  <a:tblGrid>
                    <a:gridCol w="1944216"/>
                    <a:gridCol w="1944216"/>
                    <a:gridCol w="1944216"/>
                    <a:gridCol w="1944216"/>
                  </a:tblGrid>
                  <a:tr h="413611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2400" b="1" dirty="0" err="1" smtClean="0">
                              <a:solidFill>
                                <a:schemeClr val="tx1"/>
                              </a:solidFill>
                              <a:latin typeface="Cambria" pitchFamily="18" charset="0"/>
                            </a:rPr>
                            <a:t>particle</a:t>
                          </a:r>
                          <a:endParaRPr lang="de-DE" sz="2400" b="1" dirty="0">
                            <a:solidFill>
                              <a:schemeClr val="tx1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𝒑</m:t>
                                </m:r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(</m:t>
                                </m:r>
                                <m:r>
                                  <a:rPr lang="de-DE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𝐌𝐞𝐕</m:t>
                                </m:r>
                                <m:r>
                                  <a:rPr lang="de-DE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/</m:t>
                                </m:r>
                                <m:r>
                                  <a:rPr lang="de-DE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𝐜</m:t>
                                </m:r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2400" b="1" dirty="0">
                            <a:solidFill>
                              <a:schemeClr val="tx1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𝑬</m:t>
                                </m:r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(</m:t>
                                </m:r>
                                <m:r>
                                  <a:rPr lang="de-DE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𝐌𝐕</m:t>
                                </m:r>
                                <m:r>
                                  <a:rPr lang="de-DE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/</m:t>
                                </m:r>
                                <m:r>
                                  <a:rPr lang="de-DE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𝐦</m:t>
                                </m:r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2400" b="1" dirty="0">
                            <a:solidFill>
                              <a:schemeClr val="tx1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𝑩</m:t>
                                </m:r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(</m:t>
                                </m:r>
                                <m:r>
                                  <a:rPr lang="de-DE" sz="24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𝐓</m:t>
                                </m:r>
                                <m:r>
                                  <a:rPr lang="de-DE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2400" b="1" dirty="0">
                            <a:solidFill>
                              <a:schemeClr val="tx1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413611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2000" b="1" dirty="0" err="1" smtClean="0">
                              <a:solidFill>
                                <a:srgbClr val="006666"/>
                              </a:solidFill>
                              <a:latin typeface="Cambria" pitchFamily="18" charset="0"/>
                            </a:rPr>
                            <a:t>proton</a:t>
                          </a:r>
                          <a:endParaRPr lang="de-DE" sz="2000" b="1" dirty="0">
                            <a:solidFill>
                              <a:srgbClr val="006666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𝟕𝟎𝟏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6666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𝟏𝟔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𝟕𝟖𝟗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6666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𝟎𝟎𝟎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6666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el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2097697"/>
                  </p:ext>
                </p:extLst>
              </p:nvPr>
            </p:nvGraphicFramePr>
            <p:xfrm>
              <a:off x="719572" y="3789040"/>
              <a:ext cx="7776864" cy="870811"/>
            </p:xfrm>
            <a:graphic>
              <a:graphicData uri="http://schemas.openxmlformats.org/drawingml/2006/table">
                <a:tbl>
                  <a:tblPr firstRow="1" bandRow="1">
                    <a:effectLst>
                      <a:innerShdw blurRad="114300">
                        <a:prstClr val="black"/>
                      </a:innerShdw>
                    </a:effectLst>
                    <a:tableStyleId>{69012ECD-51FC-41F1-AA8D-1B2483CD663E}</a:tableStyleId>
                  </a:tblPr>
                  <a:tblGrid>
                    <a:gridCol w="1944216"/>
                    <a:gridCol w="1944216"/>
                    <a:gridCol w="1944216"/>
                    <a:gridCol w="1944216"/>
                  </a:tblGrid>
                  <a:tr h="4572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2400" b="1" dirty="0" err="1" smtClean="0">
                              <a:solidFill>
                                <a:schemeClr val="tx1"/>
                              </a:solidFill>
                              <a:latin typeface="Cambria" pitchFamily="18" charset="0"/>
                            </a:rPr>
                            <a:t>particle</a:t>
                          </a:r>
                          <a:endParaRPr lang="de-DE" sz="2400" b="1" dirty="0">
                            <a:solidFill>
                              <a:schemeClr val="tx1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100000" t="-10667" r="-200000" b="-11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200000" t="-10667" r="-100000" b="-11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300000" t="-10667" b="-110667"/>
                          </a:stretch>
                        </a:blipFill>
                      </a:tcPr>
                    </a:tc>
                  </a:tr>
                  <a:tr h="413611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2000" b="1" dirty="0" err="1" smtClean="0">
                              <a:solidFill>
                                <a:srgbClr val="006666"/>
                              </a:solidFill>
                              <a:latin typeface="Cambria" pitchFamily="18" charset="0"/>
                            </a:rPr>
                            <a:t>proton</a:t>
                          </a:r>
                          <a:endParaRPr lang="de-DE" sz="2000" b="1" dirty="0">
                            <a:solidFill>
                              <a:srgbClr val="006666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100000" t="-123881" r="-200000" b="-238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200000" t="-123881" r="-100000" b="-238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300000" t="-123881" b="-23881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2" name="Gruppieren 1"/>
          <p:cNvGrpSpPr>
            <a:grpSpLocks noChangeAspect="1"/>
          </p:cNvGrpSpPr>
          <p:nvPr/>
        </p:nvGrpSpPr>
        <p:grpSpPr>
          <a:xfrm>
            <a:off x="863824" y="1435014"/>
            <a:ext cx="2124000" cy="1957982"/>
            <a:chOff x="785813" y="1712789"/>
            <a:chExt cx="2928937" cy="26765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7110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5813" y="1712789"/>
              <a:ext cx="2928937" cy="26765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Rechteck 17"/>
            <p:cNvSpPr/>
            <p:nvPr/>
          </p:nvSpPr>
          <p:spPr bwMode="auto">
            <a:xfrm>
              <a:off x="1439652" y="2277044"/>
              <a:ext cx="1728192" cy="1548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14" name="Objek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2851487"/>
                </p:ext>
              </p:extLst>
            </p:nvPr>
          </p:nvGraphicFramePr>
          <p:xfrm>
            <a:off x="1691680" y="2264296"/>
            <a:ext cx="1249288" cy="6246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1162" name="Formel" r:id="rId7" imgW="457200" imgH="228600" progId="Equation.3">
                    <p:embed/>
                  </p:oleObj>
                </mc:Choice>
                <mc:Fallback>
                  <p:oleObj name="Formel" r:id="rId7" imgW="457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91680" y="2264296"/>
                          <a:ext cx="1249288" cy="62464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k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0932841"/>
                </p:ext>
              </p:extLst>
            </p:nvPr>
          </p:nvGraphicFramePr>
          <p:xfrm>
            <a:off x="1655676" y="2925599"/>
            <a:ext cx="1404156" cy="7914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1163" name="Formel" r:id="rId9" imgW="698400" imgH="393480" progId="Equation.3">
                    <p:embed/>
                  </p:oleObj>
                </mc:Choice>
                <mc:Fallback>
                  <p:oleObj name="Formel" r:id="rId9" imgW="69840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5676" y="2925599"/>
                          <a:ext cx="1404156" cy="79143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467544" y="44574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err="1" smtClean="0">
                <a:solidFill>
                  <a:srgbClr val="006666"/>
                </a:solidFill>
              </a:rPr>
              <a:t>Principle</a:t>
            </a:r>
            <a:r>
              <a:rPr lang="de-DE" sz="2400" dirty="0" smtClean="0">
                <a:solidFill>
                  <a:srgbClr val="006666"/>
                </a:solidFill>
              </a:rPr>
              <a:t>: </a:t>
            </a:r>
            <a:r>
              <a:rPr lang="de-DE" sz="2400" i="1" dirty="0" smtClean="0">
                <a:solidFill>
                  <a:srgbClr val="C00000"/>
                </a:solidFill>
              </a:rPr>
              <a:t>Magic</a:t>
            </a:r>
            <a:r>
              <a:rPr lang="de-DE" sz="2400" dirty="0" smtClean="0">
                <a:solidFill>
                  <a:srgbClr val="C00000"/>
                </a:solidFill>
              </a:rPr>
              <a:t> Storage ring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5"/>
              <p:cNvSpPr txBox="1">
                <a:spLocks noChangeArrowheads="1"/>
              </p:cNvSpPr>
              <p:nvPr/>
            </p:nvSpPr>
            <p:spPr bwMode="auto">
              <a:xfrm>
                <a:off x="611560" y="5804942"/>
                <a:ext cx="8064000" cy="360362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de-DE" sz="2000" dirty="0" smtClean="0">
                    <a:solidFill>
                      <a:schemeClr val="bg1"/>
                    </a:solidFill>
                    <a:sym typeface="Symbol"/>
                  </a:rPr>
                  <a:t>Possible </a:t>
                </a:r>
                <a:r>
                  <a:rPr lang="de-DE" sz="2000" dirty="0" err="1" smtClean="0">
                    <a:solidFill>
                      <a:schemeClr val="bg1"/>
                    </a:solidFill>
                    <a:sym typeface="Symbol"/>
                  </a:rPr>
                  <a:t>to</a:t>
                </a:r>
                <a:r>
                  <a:rPr lang="de-DE" sz="2000" dirty="0" smtClean="0">
                    <a:solidFill>
                      <a:schemeClr val="bg1"/>
                    </a:solidFill>
                    <a:sym typeface="Symbol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sym typeface="Symbol"/>
                  </a:rPr>
                  <a:t>measure</a:t>
                </a:r>
                <a:r>
                  <a:rPr lang="de-DE" sz="2000" dirty="0" smtClean="0">
                    <a:solidFill>
                      <a:schemeClr val="bg1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𝒑</m:t>
                    </m:r>
                  </m:oMath>
                </a14:m>
                <a:r>
                  <a:rPr lang="de-DE" sz="2000" b="1" dirty="0" smtClean="0">
                    <a:solidFill>
                      <a:schemeClr val="bg1"/>
                    </a:solidFill>
                    <a:sym typeface="Symbol"/>
                  </a:rPr>
                  <a:t>, </a:t>
                </a:r>
                <a14:m>
                  <m:oMath xmlns:m="http://schemas.openxmlformats.org/officeDocument/2006/math"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𝒅</m:t>
                    </m:r>
                  </m:oMath>
                </a14:m>
                <a:r>
                  <a:rPr lang="de-DE" sz="2000" b="1" dirty="0" smtClean="0">
                    <a:solidFill>
                      <a:schemeClr val="bg1"/>
                    </a:solidFill>
                    <a:sym typeface="Symbol"/>
                  </a:rPr>
                  <a:t>, </a:t>
                </a:r>
                <a14:m>
                  <m:oMath xmlns:m="http://schemas.openxmlformats.org/officeDocument/2006/math">
                    <m:r>
                      <a:rPr lang="de-DE" sz="2000" b="1" i="1" baseline="30000" dirty="0" smtClean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𝟑</m:t>
                    </m:r>
                    <m:r>
                      <a:rPr lang="de-DE" sz="2000" b="1" i="0" dirty="0" smtClean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𝐇𝐞</m:t>
                    </m:r>
                  </m:oMath>
                </a14:m>
                <a:r>
                  <a:rPr lang="de-DE" sz="2000" b="1" dirty="0" smtClean="0">
                    <a:solidFill>
                      <a:schemeClr val="bg1"/>
                    </a:solidFill>
                    <a:sym typeface="Symbol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sym typeface="Symbol"/>
                  </a:rPr>
                  <a:t>using</a:t>
                </a:r>
                <a:r>
                  <a:rPr lang="de-DE" sz="2000" dirty="0" smtClean="0">
                    <a:solidFill>
                      <a:schemeClr val="bg1"/>
                    </a:solidFill>
                    <a:sym typeface="Symbol"/>
                  </a:rPr>
                  <a:t> </a:t>
                </a:r>
                <a:r>
                  <a:rPr lang="de-DE" sz="2000" b="1" dirty="0" smtClean="0">
                    <a:solidFill>
                      <a:schemeClr val="bg1"/>
                    </a:solidFill>
                  </a:rPr>
                  <a:t>ONE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machine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with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de-DE" sz="2000" b="0" i="1" dirty="0">
                        <a:solidFill>
                          <a:schemeClr val="bg1"/>
                        </a:solidFill>
                        <a:latin typeface="Cambria Math"/>
                      </a:rPr>
                      <m:t>𝑟</m:t>
                    </m:r>
                    <m:r>
                      <a:rPr lang="de-DE" sz="2000" b="0" i="1" dirty="0">
                        <a:solidFill>
                          <a:schemeClr val="bg1"/>
                        </a:solidFill>
                        <a:latin typeface="Cambria Math"/>
                      </a:rPr>
                      <m:t> ~ 30 </m:t>
                    </m:r>
                  </m:oMath>
                </a14:m>
                <a:r>
                  <a:rPr lang="de-DE" sz="2000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</mc:Choice>
        <mc:Fallback xmlns="">
          <p:sp>
            <p:nvSpPr>
              <p:cNvPr id="20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5804942"/>
                <a:ext cx="8064000" cy="360362"/>
              </a:xfrm>
              <a:prstGeom prst="rect">
                <a:avLst/>
              </a:prstGeom>
              <a:blipFill rotWithShape="1">
                <a:blip r:embed="rId11"/>
                <a:stretch>
                  <a:fillRect t="-11864" b="-37288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uppieren 8"/>
          <p:cNvGrpSpPr/>
          <p:nvPr/>
        </p:nvGrpSpPr>
        <p:grpSpPr>
          <a:xfrm>
            <a:off x="4860032" y="1484784"/>
            <a:ext cx="360040" cy="1044116"/>
            <a:chOff x="4860032" y="1484784"/>
            <a:chExt cx="360040" cy="1044116"/>
          </a:xfrm>
        </p:grpSpPr>
        <p:cxnSp>
          <p:nvCxnSpPr>
            <p:cNvPr id="6" name="Gerade Verbindung mit Pfeil 5"/>
            <p:cNvCxnSpPr/>
            <p:nvPr/>
          </p:nvCxnSpPr>
          <p:spPr bwMode="auto">
            <a:xfrm flipV="1">
              <a:off x="4860032" y="1736900"/>
              <a:ext cx="0" cy="792000"/>
            </a:xfrm>
            <a:prstGeom prst="straightConnector1">
              <a:avLst/>
            </a:prstGeom>
            <a:noFill/>
            <a:ln w="3810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8" name="Textfeld 7"/>
            <p:cNvSpPr txBox="1"/>
            <p:nvPr/>
          </p:nvSpPr>
          <p:spPr>
            <a:xfrm>
              <a:off x="4868694" y="1484784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0033CC"/>
                  </a:solidFill>
                </a:rPr>
                <a:t>B</a:t>
              </a:r>
              <a:endParaRPr lang="de-DE" b="1" dirty="0">
                <a:solidFill>
                  <a:srgbClr val="0033CC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elle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0943471"/>
                  </p:ext>
                </p:extLst>
              </p:nvPr>
            </p:nvGraphicFramePr>
            <p:xfrm>
              <a:off x="719572" y="4653136"/>
              <a:ext cx="7776864" cy="827222"/>
            </p:xfrm>
            <a:graphic>
              <a:graphicData uri="http://schemas.openxmlformats.org/drawingml/2006/table">
                <a:tbl>
                  <a:tblPr firstRow="1" bandRow="1">
                    <a:effectLst>
                      <a:innerShdw blurRad="114300">
                        <a:prstClr val="black"/>
                      </a:innerShdw>
                    </a:effectLst>
                    <a:tableStyleId>{69012ECD-51FC-41F1-AA8D-1B2483CD663E}</a:tableStyleId>
                  </a:tblPr>
                  <a:tblGrid>
                    <a:gridCol w="1944216"/>
                    <a:gridCol w="1944216"/>
                    <a:gridCol w="1944216"/>
                    <a:gridCol w="1944216"/>
                  </a:tblGrid>
                  <a:tr h="413611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2000" b="1" dirty="0" err="1" smtClean="0">
                              <a:solidFill>
                                <a:srgbClr val="0033CC"/>
                              </a:solidFill>
                              <a:latin typeface="Cambria" pitchFamily="18" charset="0"/>
                            </a:rPr>
                            <a:t>deuteron</a:t>
                          </a:r>
                          <a:endParaRPr lang="de-DE" sz="2000" b="1" dirty="0" smtClean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𝟏𝟎𝟎𝟎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𝟗𝟖𝟑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𝟏𝟔𝟎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413611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0" baseline="30000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  <m:r>
                                  <a:rPr lang="de-DE" sz="2000" b="1" i="0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𝐇𝐞</m:t>
                                </m:r>
                              </m:oMath>
                            </m:oMathPara>
                          </a14:m>
                          <a:endParaRPr lang="de-DE" sz="2000" b="1" i="0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𝟏𝟐𝟖𝟓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𝟏𝟕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𝟏𝟓𝟖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20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𝟎𝟓𝟏</m:t>
                                </m:r>
                              </m:oMath>
                            </m:oMathPara>
                          </a14:m>
                          <a:endParaRPr lang="de-DE" sz="2000" b="1" dirty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elle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0943471"/>
                  </p:ext>
                </p:extLst>
              </p:nvPr>
            </p:nvGraphicFramePr>
            <p:xfrm>
              <a:off x="719572" y="4653136"/>
              <a:ext cx="7776864" cy="827222"/>
            </p:xfrm>
            <a:graphic>
              <a:graphicData uri="http://schemas.openxmlformats.org/drawingml/2006/table">
                <a:tbl>
                  <a:tblPr firstRow="1" bandRow="1">
                    <a:effectLst>
                      <a:innerShdw blurRad="114300">
                        <a:prstClr val="black"/>
                      </a:innerShdw>
                    </a:effectLst>
                    <a:tableStyleId>{69012ECD-51FC-41F1-AA8D-1B2483CD663E}</a:tableStyleId>
                  </a:tblPr>
                  <a:tblGrid>
                    <a:gridCol w="1944216"/>
                    <a:gridCol w="1944216"/>
                    <a:gridCol w="1944216"/>
                    <a:gridCol w="1944216"/>
                  </a:tblGrid>
                  <a:tr h="413611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2000" b="1" dirty="0" err="1" smtClean="0">
                              <a:solidFill>
                                <a:srgbClr val="0033CC"/>
                              </a:solidFill>
                              <a:latin typeface="Cambria" pitchFamily="18" charset="0"/>
                            </a:rPr>
                            <a:t>deuteron</a:t>
                          </a:r>
                          <a:endParaRPr lang="de-DE" sz="2000" b="1" dirty="0" smtClean="0">
                            <a:solidFill>
                              <a:srgbClr val="0033CC"/>
                            </a:solidFill>
                            <a:latin typeface="Cambria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12"/>
                          <a:stretch>
                            <a:fillRect l="-100000" t="-7353" r="-200000" b="-101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12"/>
                          <a:stretch>
                            <a:fillRect l="-200000" t="-7353" r="-100000" b="-101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12"/>
                          <a:stretch>
                            <a:fillRect l="-300000" t="-7353" b="-101471"/>
                          </a:stretch>
                        </a:blipFill>
                      </a:tcPr>
                    </a:tc>
                  </a:tr>
                  <a:tr h="41361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12"/>
                          <a:stretch>
                            <a:fillRect t="-107353" r="-300000" b="-1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12"/>
                          <a:stretch>
                            <a:fillRect l="-100000" t="-107353" r="-200000" b="-1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12"/>
                          <a:stretch>
                            <a:fillRect l="-200000" t="-107353" r="-100000" b="-1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12"/>
                          <a:stretch>
                            <a:fillRect l="-300000" t="-107353" b="-1471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6116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556" y="325070"/>
            <a:ext cx="7772400" cy="691662"/>
          </a:xfrm>
        </p:spPr>
        <p:txBody>
          <a:bodyPr/>
          <a:lstStyle/>
          <a:p>
            <a:r>
              <a:rPr lang="de-DE" sz="2000" dirty="0" smtClean="0">
                <a:solidFill>
                  <a:srgbClr val="006666"/>
                </a:solidFill>
              </a:rPr>
              <a:t>CCW &amp; CCW </a:t>
            </a:r>
            <a:r>
              <a:rPr lang="de-DE" sz="2000" dirty="0" err="1" smtClean="0">
                <a:solidFill>
                  <a:srgbClr val="006666"/>
                </a:solidFill>
              </a:rPr>
              <a:t>with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magnetic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field</a:t>
            </a:r>
            <a:r>
              <a:rPr lang="de-DE" sz="2000" dirty="0" smtClean="0">
                <a:solidFill>
                  <a:srgbClr val="006666"/>
                </a:solidFill>
              </a:rPr>
              <a:t>:</a:t>
            </a:r>
            <a:br>
              <a:rPr lang="de-DE" sz="2000" dirty="0" smtClean="0">
                <a:solidFill>
                  <a:srgbClr val="006666"/>
                </a:solidFill>
              </a:rPr>
            </a:br>
            <a:r>
              <a:rPr lang="de-DE" sz="2000" dirty="0" smtClean="0">
                <a:solidFill>
                  <a:srgbClr val="C00000"/>
                </a:solidFill>
              </a:rPr>
              <a:t>Richard </a:t>
            </a:r>
            <a:r>
              <a:rPr lang="de-DE" sz="2000" dirty="0" err="1" smtClean="0">
                <a:solidFill>
                  <a:srgbClr val="C00000"/>
                </a:solidFill>
              </a:rPr>
              <a:t>Talmans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concept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for</a:t>
            </a:r>
            <a:r>
              <a:rPr lang="de-DE" sz="2000" dirty="0" smtClean="0">
                <a:solidFill>
                  <a:srgbClr val="C00000"/>
                </a:solidFill>
              </a:rPr>
              <a:t> a Jülich all-in-</a:t>
            </a:r>
            <a:r>
              <a:rPr lang="de-DE" sz="2000" dirty="0" err="1" smtClean="0">
                <a:solidFill>
                  <a:srgbClr val="C00000"/>
                </a:solidFill>
              </a:rPr>
              <a:t>one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machine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08790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35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520788"/>
            <a:ext cx="7452828" cy="4865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683568" y="1052736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Iron-free, current-only, magnetic bending, </a:t>
            </a:r>
            <a:r>
              <a:rPr lang="en-US" dirty="0" smtClean="0">
                <a:solidFill>
                  <a:srgbClr val="000000"/>
                </a:solidFill>
              </a:rPr>
              <a:t>eliminates hysteresis</a:t>
            </a:r>
          </a:p>
        </p:txBody>
      </p:sp>
      <p:pic>
        <p:nvPicPr>
          <p:cNvPr id="13527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49264"/>
            <a:ext cx="8108141" cy="43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ieren 11"/>
          <p:cNvGrpSpPr/>
          <p:nvPr/>
        </p:nvGrpSpPr>
        <p:grpSpPr>
          <a:xfrm>
            <a:off x="2015716" y="1660158"/>
            <a:ext cx="612068" cy="1389840"/>
            <a:chOff x="6552220" y="2000309"/>
            <a:chExt cx="612068" cy="1389840"/>
          </a:xfrm>
        </p:grpSpPr>
        <p:cxnSp>
          <p:nvCxnSpPr>
            <p:cNvPr id="7" name="Gerade Verbindung 6"/>
            <p:cNvCxnSpPr/>
            <p:nvPr/>
          </p:nvCxnSpPr>
          <p:spPr bwMode="auto">
            <a:xfrm>
              <a:off x="6552220" y="2184975"/>
              <a:ext cx="612068" cy="1020508"/>
            </a:xfrm>
            <a:prstGeom prst="lin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round/>
              <a:headEnd type="oval" w="sm" len="sm"/>
              <a:tailEnd type="oval" w="sm" len="sm"/>
            </a:ln>
            <a:effectLst/>
          </p:spPr>
        </p:cxnSp>
        <p:sp>
          <p:nvSpPr>
            <p:cNvPr id="11" name="Textfeld 10"/>
            <p:cNvSpPr txBox="1"/>
            <p:nvPr/>
          </p:nvSpPr>
          <p:spPr>
            <a:xfrm>
              <a:off x="6825734" y="3020817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</a:rPr>
                <a:t>A</a:t>
              </a: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552220" y="2000309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</a:rPr>
                <a:t>B</a:t>
              </a:r>
              <a:endParaRPr lang="de-DE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595309" y="6087239"/>
            <a:ext cx="8271807" cy="370742"/>
            <a:chOff x="5324309" y="6130720"/>
            <a:chExt cx="8271807" cy="370742"/>
          </a:xfrm>
        </p:grpSpPr>
        <p:cxnSp>
          <p:nvCxnSpPr>
            <p:cNvPr id="20" name="Gerade Verbindung 19"/>
            <p:cNvCxnSpPr>
              <a:stCxn id="22" idx="1"/>
              <a:endCxn id="21" idx="3"/>
            </p:cNvCxnSpPr>
            <p:nvPr/>
          </p:nvCxnSpPr>
          <p:spPr bwMode="auto">
            <a:xfrm flipH="1">
              <a:off x="5662863" y="6315386"/>
              <a:ext cx="7594699" cy="1410"/>
            </a:xfrm>
            <a:prstGeom prst="lin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round/>
              <a:headEnd type="oval" w="sm" len="sm"/>
              <a:tailEnd type="oval" w="sm" len="sm"/>
            </a:ln>
            <a:effectLst/>
          </p:spPr>
        </p:cxnSp>
        <p:sp>
          <p:nvSpPr>
            <p:cNvPr id="21" name="Textfeld 20"/>
            <p:cNvSpPr txBox="1"/>
            <p:nvPr/>
          </p:nvSpPr>
          <p:spPr>
            <a:xfrm>
              <a:off x="5324309" y="613213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</a:rPr>
                <a:t>A</a:t>
              </a: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3257562" y="613072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</a:rPr>
                <a:t>B</a:t>
              </a:r>
              <a:endParaRPr lang="de-DE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3131840" y="2564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8" name="Rectangle 5"/>
          <p:cNvSpPr txBox="1">
            <a:spLocks noChangeArrowheads="1"/>
          </p:cNvSpPr>
          <p:nvPr/>
        </p:nvSpPr>
        <p:spPr bwMode="auto">
          <a:xfrm>
            <a:off x="1583668" y="5962960"/>
            <a:ext cx="6624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Configuration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generates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close-to</a:t>
            </a:r>
            <a:r>
              <a:rPr lang="de-DE" sz="2000" dirty="0" err="1">
                <a:solidFill>
                  <a:schemeClr val="bg1"/>
                </a:solidFill>
                <a:latin typeface="+mn-lt"/>
                <a:sym typeface="Wingdings" pitchFamily="2" charset="2"/>
              </a:rPr>
              <a:t>-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perfect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vertical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b="1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B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field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1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825147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96948197"/>
                  </p:ext>
                </p:extLst>
              </p:nvPr>
            </p:nvGraphicFramePr>
            <p:xfrm>
              <a:off x="2256420" y="4437112"/>
              <a:ext cx="6096000" cy="1341120"/>
            </p:xfrm>
            <a:graphic>
              <a:graphicData uri="http://schemas.openxmlformats.org/drawingml/2006/table">
                <a:tbl>
                  <a:tblPr firstRow="1" bandRow="1">
                    <a:effectLst>
                      <a:innerShdw blurRad="114300">
                        <a:prstClr val="black"/>
                      </a:innerShdw>
                    </a:effectLst>
                    <a:tableStyleId>{69012ECD-51FC-41F1-AA8D-1B2483CD663E}</a:tableStyleId>
                  </a:tblPr>
                  <a:tblGrid>
                    <a:gridCol w="1219200"/>
                    <a:gridCol w="1219200"/>
                    <a:gridCol w="1219200"/>
                    <a:gridCol w="1219200"/>
                    <a:gridCol w="1219200"/>
                  </a:tblGrid>
                  <a:tr h="23020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b="1" dirty="0" err="1" smtClean="0">
                              <a:solidFill>
                                <a:schemeClr val="tx1"/>
                              </a:solidFill>
                            </a:rPr>
                            <a:t>particle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𝒑</m:t>
                                </m:r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(</m:t>
                                </m:r>
                                <m:r>
                                  <a:rPr lang="de-DE" sz="16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𝐌𝐞𝐕</m:t>
                                </m:r>
                                <m:r>
                                  <a:rPr lang="de-DE" sz="16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/</m:t>
                                </m:r>
                                <m:r>
                                  <a:rPr lang="de-DE" sz="16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𝐜</m:t>
                                </m:r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𝑻</m:t>
                                </m:r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(</m:t>
                                </m:r>
                                <m:r>
                                  <a:rPr lang="de-DE" sz="16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𝐌</m:t>
                                </m:r>
                                <m:r>
                                  <a:rPr lang="de-DE" sz="1600" b="1" i="0" dirty="0" err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𝐞𝐕</m:t>
                                </m:r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𝑬</m:t>
                                </m:r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(</m:t>
                                </m:r>
                                <m:r>
                                  <a:rPr lang="de-DE" sz="16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𝐌𝐕</m:t>
                                </m:r>
                                <m:r>
                                  <a:rPr lang="de-DE" sz="16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/</m:t>
                                </m:r>
                                <m:r>
                                  <a:rPr lang="de-DE" sz="16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𝐦</m:t>
                                </m:r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𝑩</m:t>
                                </m:r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(</m:t>
                                </m:r>
                                <m:r>
                                  <a:rPr lang="de-DE" sz="1600" b="1" i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𝐓</m:t>
                                </m:r>
                                <m:r>
                                  <a:rPr lang="de-DE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23020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b="1" dirty="0" err="1" smtClean="0">
                              <a:solidFill>
                                <a:srgbClr val="006666"/>
                              </a:solidFill>
                            </a:rPr>
                            <a:t>proton</a:t>
                          </a:r>
                          <a:endParaRPr lang="de-DE" sz="1600" b="1" dirty="0">
                            <a:solidFill>
                              <a:srgbClr val="00666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𝟖𝟓𝟓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666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𝟑𝟑𝟏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666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𝟔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𝟖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666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6666"/>
                                    </a:solidFill>
                                    <a:latin typeface="Cambria Math"/>
                                  </a:rPr>
                                  <m:t>𝟎𝟎𝟓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666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23020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b="1" dirty="0" err="1" smtClean="0">
                              <a:solidFill>
                                <a:srgbClr val="0033CC"/>
                              </a:solidFill>
                            </a:rPr>
                            <a:t>deuteron</a:t>
                          </a:r>
                          <a:endParaRPr lang="de-DE" sz="1600" b="1" dirty="0" smtClean="0">
                            <a:solidFill>
                              <a:srgbClr val="0033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𝟑𝟖𝟏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33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𝟑𝟖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33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𝟏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33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𝟎𝟏𝟓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33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280079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0" baseline="30000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  <m:r>
                                  <a:rPr lang="de-DE" sz="1600" b="1" i="0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𝐇𝐞</m:t>
                                </m:r>
                              </m:oMath>
                            </m:oMathPara>
                          </a14:m>
                          <a:endParaRPr lang="de-DE" sz="1600" b="1" i="0" dirty="0">
                            <a:solidFill>
                              <a:srgbClr val="0033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𝟕𝟑𝟗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𝟖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33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𝟗𝟓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𝟖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33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𝟏𝟑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𝟐𝟒𝟎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33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de-DE" sz="1600" b="1" i="1" dirty="0" smtClean="0">
                                    <a:solidFill>
                                      <a:srgbClr val="0033CC"/>
                                    </a:solidFill>
                                    <a:latin typeface="Cambria Math"/>
                                  </a:rPr>
                                  <m:t>𝟎𝟓𝟎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rgbClr val="0033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96948197"/>
                  </p:ext>
                </p:extLst>
              </p:nvPr>
            </p:nvGraphicFramePr>
            <p:xfrm>
              <a:off x="2256420" y="4437112"/>
              <a:ext cx="6096000" cy="1341120"/>
            </p:xfrm>
            <a:graphic>
              <a:graphicData uri="http://schemas.openxmlformats.org/drawingml/2006/table">
                <a:tbl>
                  <a:tblPr firstRow="1" bandRow="1">
                    <a:effectLst>
                      <a:innerShdw blurRad="114300">
                        <a:prstClr val="black"/>
                      </a:innerShdw>
                    </a:effectLst>
                    <a:tableStyleId>{69012ECD-51FC-41F1-AA8D-1B2483CD663E}</a:tableStyleId>
                  </a:tblPr>
                  <a:tblGrid>
                    <a:gridCol w="1219200"/>
                    <a:gridCol w="1219200"/>
                    <a:gridCol w="1219200"/>
                    <a:gridCol w="1219200"/>
                    <a:gridCol w="1219200"/>
                  </a:tblGrid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b="1" dirty="0" err="1" smtClean="0">
                              <a:solidFill>
                                <a:schemeClr val="tx1"/>
                              </a:solidFill>
                            </a:rPr>
                            <a:t>particle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100000" t="-5455" r="-3005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200000" t="-5455" r="-2005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300000" t="-5455" r="-1005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400000" t="-5455" r="-500" b="-300000"/>
                          </a:stretch>
                        </a:blip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b="1" dirty="0" err="1" smtClean="0">
                              <a:solidFill>
                                <a:srgbClr val="006666"/>
                              </a:solidFill>
                            </a:rPr>
                            <a:t>proton</a:t>
                          </a:r>
                          <a:endParaRPr lang="de-DE" sz="1600" b="1" dirty="0">
                            <a:solidFill>
                              <a:srgbClr val="00666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100000" t="-105455" r="-3005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200000" t="-105455" r="-2005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300000" t="-105455" r="-1005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400000" t="-105455" r="-500" b="-200000"/>
                          </a:stretch>
                        </a:blip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600" b="1" dirty="0" err="1" smtClean="0">
                              <a:solidFill>
                                <a:srgbClr val="0033CC"/>
                              </a:solidFill>
                            </a:rPr>
                            <a:t>deuteron</a:t>
                          </a:r>
                          <a:endParaRPr lang="de-DE" sz="1600" b="1" dirty="0" smtClean="0">
                            <a:solidFill>
                              <a:srgbClr val="0033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100000" t="-205455" r="-3005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200000" t="-205455" r="-2005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300000" t="-205455" r="-1005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400000" t="-205455" r="-500" b="-100000"/>
                          </a:stretch>
                        </a:blip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t="-305455" r="-400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100000" t="-305455" r="-300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200000" t="-305455" r="-200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300000" t="-305455" r="-100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400000" t="-305455" r="-5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3" y="1124744"/>
            <a:ext cx="4411563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508012" y="260648"/>
            <a:ext cx="7772400" cy="691662"/>
          </a:xfrm>
          <a:prstGeom prst="rect">
            <a:avLst/>
          </a:prstGeom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000" dirty="0" smtClean="0"/>
              <a:t>Magic ring: </a:t>
            </a:r>
            <a:r>
              <a:rPr lang="de-DE" sz="2000" dirty="0" smtClean="0">
                <a:solidFill>
                  <a:srgbClr val="C00000"/>
                </a:solidFill>
              </a:rPr>
              <a:t>Jülich all-in-</a:t>
            </a:r>
            <a:r>
              <a:rPr lang="de-DE" sz="2000" dirty="0" err="1" smtClean="0">
                <a:solidFill>
                  <a:srgbClr val="C00000"/>
                </a:solidFill>
              </a:rPr>
              <a:t>one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machine</a:t>
            </a:r>
            <a:r>
              <a:rPr lang="de-DE" sz="2000" dirty="0">
                <a:solidFill>
                  <a:srgbClr val="C00000"/>
                </a:solidFill>
              </a:rPr>
              <a:t> </a:t>
            </a:r>
            <a:r>
              <a:rPr lang="de-DE" sz="2000" dirty="0" smtClean="0">
                <a:solidFill>
                  <a:srgbClr val="C00000"/>
                </a:solidFill>
              </a:rPr>
              <a:t>(R. </a:t>
            </a:r>
            <a:r>
              <a:rPr lang="de-DE" sz="2000" dirty="0" err="1" smtClean="0">
                <a:solidFill>
                  <a:srgbClr val="C00000"/>
                </a:solidFill>
              </a:rPr>
              <a:t>Talmans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concept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>
                <a:solidFill>
                  <a:srgbClr val="C00000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809776" y="4427820"/>
                <a:ext cx="120898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𝒓</m:t>
                      </m:r>
                      <m:r>
                        <a:rPr lang="de-DE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de-DE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𝟏𝟎</m:t>
                      </m:r>
                      <m:r>
                        <a:rPr lang="de-DE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a:rPr lang="de-DE" b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𝐦</m:t>
                      </m:r>
                    </m:oMath>
                  </m:oMathPara>
                </a14:m>
                <a:endParaRPr lang="de-DE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776" y="4427820"/>
                <a:ext cx="1208984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5292468" y="3358733"/>
                <a:ext cx="3492000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dirty="0">
                    <a:solidFill>
                      <a:srgbClr val="000000"/>
                    </a:solidFill>
                  </a:rPr>
                  <a:t>M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aximum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achievable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field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of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copper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magnets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~0.15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 T.</a:t>
                </a: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468" y="3358733"/>
                <a:ext cx="3492000" cy="646331"/>
              </a:xfrm>
              <a:prstGeom prst="rect">
                <a:avLst/>
              </a:prstGeom>
              <a:blipFill rotWithShape="1">
                <a:blip r:embed="rId5"/>
                <a:stretch>
                  <a:fillRect t="-3704" b="-1296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uppieren 8"/>
          <p:cNvGrpSpPr>
            <a:grpSpLocks noChangeAspect="1"/>
          </p:cNvGrpSpPr>
          <p:nvPr/>
        </p:nvGrpSpPr>
        <p:grpSpPr>
          <a:xfrm>
            <a:off x="5242057" y="1053112"/>
            <a:ext cx="3587146" cy="1403594"/>
            <a:chOff x="5292452" y="1686783"/>
            <a:chExt cx="3348000" cy="1310169"/>
          </a:xfrm>
        </p:grpSpPr>
        <p:pic>
          <p:nvPicPr>
            <p:cNvPr id="15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92452" y="1754196"/>
              <a:ext cx="3348000" cy="12427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6" name="Gruppieren 15"/>
            <p:cNvGrpSpPr/>
            <p:nvPr/>
          </p:nvGrpSpPr>
          <p:grpSpPr>
            <a:xfrm>
              <a:off x="6084168" y="1686783"/>
              <a:ext cx="371460" cy="842117"/>
              <a:chOff x="6084168" y="1686783"/>
              <a:chExt cx="371460" cy="842117"/>
            </a:xfrm>
          </p:grpSpPr>
          <p:cxnSp>
            <p:nvCxnSpPr>
              <p:cNvPr id="17" name="Gerade Verbindung mit Pfeil 16"/>
              <p:cNvCxnSpPr/>
              <p:nvPr/>
            </p:nvCxnSpPr>
            <p:spPr bwMode="auto">
              <a:xfrm flipV="1">
                <a:off x="6084168" y="1736900"/>
                <a:ext cx="0" cy="79200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33CC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18" name="Textfeld 17"/>
              <p:cNvSpPr txBox="1"/>
              <p:nvPr/>
            </p:nvSpPr>
            <p:spPr>
              <a:xfrm>
                <a:off x="6145629" y="1686783"/>
                <a:ext cx="309999" cy="3160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b="1" dirty="0" smtClean="0">
                    <a:solidFill>
                      <a:srgbClr val="0033CC"/>
                    </a:solidFill>
                  </a:rPr>
                  <a:t>B</a:t>
                </a:r>
                <a:endParaRPr lang="de-DE" b="1" dirty="0">
                  <a:solidFill>
                    <a:srgbClr val="0033CC"/>
                  </a:solidFill>
                </a:endParaRPr>
              </a:p>
            </p:txBody>
          </p:sp>
        </p:grpSp>
      </p:grpSp>
      <p:sp>
        <p:nvSpPr>
          <p:cNvPr id="19" name="Rectangle 5"/>
          <p:cNvSpPr txBox="1">
            <a:spLocks noChangeArrowheads="1"/>
          </p:cNvSpPr>
          <p:nvPr/>
        </p:nvSpPr>
        <p:spPr bwMode="auto">
          <a:xfrm>
            <a:off x="791580" y="5962960"/>
            <a:ext cx="7884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Very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compact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machines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possible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for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srEDM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searches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3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2676"/>
            <a:ext cx="7772400" cy="726831"/>
          </a:xfrm>
          <a:noFill/>
          <a:ln/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Outline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300013" cy="406845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/>
                </a:solidFill>
              </a:rPr>
              <a:t>Introduction</a:t>
            </a:r>
            <a:endParaRPr lang="de-DE" b="1" dirty="0" smtClean="0">
              <a:solidFill>
                <a:srgbClr val="006666"/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/>
                </a:solidFill>
              </a:rPr>
              <a:t>Electric</a:t>
            </a:r>
            <a:r>
              <a:rPr lang="de-DE" b="1" dirty="0" smtClean="0">
                <a:solidFill>
                  <a:srgbClr val="006666"/>
                </a:solidFill>
              </a:rPr>
              <a:t> Dipole Moments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/>
                </a:solidFill>
              </a:rPr>
              <a:t>Charged</a:t>
            </a:r>
            <a:r>
              <a:rPr lang="de-DE" b="1" dirty="0" smtClean="0">
                <a:solidFill>
                  <a:srgbClr val="006666"/>
                </a:solidFill>
              </a:rPr>
              <a:t> </a:t>
            </a:r>
            <a:r>
              <a:rPr lang="de-DE" b="1" dirty="0" err="1" smtClean="0">
                <a:solidFill>
                  <a:srgbClr val="006666"/>
                </a:solidFill>
              </a:rPr>
              <a:t>particle</a:t>
            </a:r>
            <a:r>
              <a:rPr lang="de-DE" b="1" dirty="0" smtClean="0">
                <a:solidFill>
                  <a:srgbClr val="006666"/>
                </a:solidFill>
              </a:rPr>
              <a:t> EDM </a:t>
            </a:r>
            <a:r>
              <a:rPr lang="de-DE" b="1" dirty="0" err="1" smtClean="0">
                <a:solidFill>
                  <a:srgbClr val="006666"/>
                </a:solidFill>
              </a:rPr>
              <a:t>searches</a:t>
            </a:r>
            <a:endParaRPr lang="de-DE" b="1" dirty="0" smtClean="0">
              <a:solidFill>
                <a:srgbClr val="006666"/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 smtClean="0">
                <a:solidFill>
                  <a:srgbClr val="006666"/>
                </a:solidFill>
              </a:rPr>
              <a:t>Concepts </a:t>
            </a:r>
            <a:r>
              <a:rPr lang="de-DE" b="1" i="0" dirty="0" err="1" smtClean="0">
                <a:solidFill>
                  <a:srgbClr val="006666"/>
                </a:solidFill>
              </a:rPr>
              <a:t>for</a:t>
            </a:r>
            <a:r>
              <a:rPr lang="de-DE" b="1" i="0" dirty="0" smtClean="0">
                <a:solidFill>
                  <a:srgbClr val="006666"/>
                </a:solidFill>
              </a:rPr>
              <a:t> </a:t>
            </a:r>
            <a:r>
              <a:rPr lang="de-DE" b="1" i="0" dirty="0" err="1">
                <a:solidFill>
                  <a:srgbClr val="006666"/>
                </a:solidFill>
              </a:rPr>
              <a:t>d</a:t>
            </a:r>
            <a:r>
              <a:rPr lang="de-DE" b="1" i="0" dirty="0" err="1" smtClean="0">
                <a:solidFill>
                  <a:srgbClr val="006666"/>
                </a:solidFill>
              </a:rPr>
              <a:t>edicated</a:t>
            </a:r>
            <a:r>
              <a:rPr lang="de-DE" b="1" i="0" dirty="0" smtClean="0">
                <a:solidFill>
                  <a:srgbClr val="006666"/>
                </a:solidFill>
              </a:rPr>
              <a:t> </a:t>
            </a:r>
            <a:r>
              <a:rPr lang="de-DE" b="1" i="0" dirty="0">
                <a:solidFill>
                  <a:srgbClr val="006666"/>
                </a:solidFill>
              </a:rPr>
              <a:t>Storage </a:t>
            </a:r>
            <a:r>
              <a:rPr lang="de-DE" b="1" i="0" dirty="0" smtClean="0">
                <a:solidFill>
                  <a:srgbClr val="006666"/>
                </a:solidFill>
              </a:rPr>
              <a:t>Ring </a:t>
            </a:r>
            <a:r>
              <a:rPr lang="de-DE" b="1" i="0" dirty="0" err="1" smtClean="0">
                <a:solidFill>
                  <a:srgbClr val="006666"/>
                </a:solidFill>
              </a:rPr>
              <a:t>searches</a:t>
            </a:r>
            <a:endParaRPr lang="de-DE" b="1" i="0" dirty="0" smtClean="0">
              <a:solidFill>
                <a:srgbClr val="006666"/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/>
                </a:solidFill>
              </a:rPr>
              <a:t>Technological </a:t>
            </a:r>
            <a:r>
              <a:rPr lang="de-DE" b="1" i="0" dirty="0" err="1" smtClean="0">
                <a:solidFill>
                  <a:srgbClr val="006666"/>
                </a:solidFill>
              </a:rPr>
              <a:t>challenges</a:t>
            </a:r>
            <a:endParaRPr lang="de-DE" b="1" i="0" dirty="0" smtClean="0">
              <a:solidFill>
                <a:srgbClr val="006666"/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 err="1" smtClean="0">
                <a:solidFill>
                  <a:srgbClr val="006666"/>
                </a:solidFill>
              </a:rPr>
              <a:t>Precursor</a:t>
            </a:r>
            <a:r>
              <a:rPr lang="de-DE" b="1" i="0" dirty="0" smtClean="0">
                <a:solidFill>
                  <a:srgbClr val="006666"/>
                </a:solidFill>
              </a:rPr>
              <a:t> Experiments</a:t>
            </a:r>
          </a:p>
          <a:p>
            <a:pPr lvl="1">
              <a:buClr>
                <a:schemeClr val="bg1"/>
              </a:buClr>
            </a:pPr>
            <a:r>
              <a:rPr lang="de-DE" b="1" dirty="0" smtClean="0">
                <a:solidFill>
                  <a:srgbClr val="006666"/>
                </a:solidFill>
              </a:rPr>
              <a:t>News</a:t>
            </a:r>
            <a:endParaRPr lang="de-DE" b="1" dirty="0">
              <a:solidFill>
                <a:srgbClr val="006666"/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smtClean="0">
                <a:solidFill>
                  <a:srgbClr val="006666"/>
                </a:solidFill>
              </a:rPr>
              <a:t>Timeline</a:t>
            </a:r>
            <a:endParaRPr lang="de-DE" b="1" i="0" dirty="0" smtClean="0">
              <a:solidFill>
                <a:srgbClr val="006666"/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/>
                </a:solidFill>
              </a:rPr>
              <a:t>Conclusion</a:t>
            </a:r>
            <a:endParaRPr lang="de-DE" b="1" dirty="0" smtClean="0">
              <a:solidFill>
                <a:srgbClr val="006666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b="0" smtClean="0"/>
              <a:t>Search for permanent Electric Dipole Moments</a:t>
            </a:r>
            <a:endParaRPr lang="en-US" b="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2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72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72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72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72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72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72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t="21731" r="29541"/>
          <a:stretch>
            <a:fillRect/>
          </a:stretch>
        </p:blipFill>
        <p:spPr bwMode="auto">
          <a:xfrm>
            <a:off x="1649413" y="1341438"/>
            <a:ext cx="5838825" cy="442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8" t="47318" r="36014" b="44414"/>
          <a:stretch>
            <a:fillRect/>
          </a:stretch>
        </p:blipFill>
        <p:spPr bwMode="auto">
          <a:xfrm>
            <a:off x="4371975" y="3684588"/>
            <a:ext cx="14017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hteck 6"/>
          <p:cNvSpPr>
            <a:spLocks noChangeArrowheads="1"/>
          </p:cNvSpPr>
          <p:nvPr/>
        </p:nvSpPr>
        <p:spPr bwMode="auto">
          <a:xfrm>
            <a:off x="5445125" y="2671763"/>
            <a:ext cx="1584325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53253" name="Rechteck 8"/>
          <p:cNvSpPr>
            <a:spLocks noChangeArrowheads="1"/>
          </p:cNvSpPr>
          <p:nvPr/>
        </p:nvSpPr>
        <p:spPr bwMode="auto">
          <a:xfrm>
            <a:off x="6610139" y="3175000"/>
            <a:ext cx="142875" cy="407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53254" name="Rectangle 5"/>
          <p:cNvSpPr txBox="1">
            <a:spLocks noChangeArrowheads="1"/>
          </p:cNvSpPr>
          <p:nvPr/>
        </p:nvSpPr>
        <p:spPr bwMode="auto">
          <a:xfrm>
            <a:off x="1044420" y="6057292"/>
            <a:ext cx="7308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b="1" dirty="0" err="1" smtClean="0">
                <a:solidFill>
                  <a:schemeClr val="bg1"/>
                </a:solidFill>
              </a:rPr>
              <a:t>No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direct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measurements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for</a:t>
            </a:r>
            <a:r>
              <a:rPr lang="de-DE" sz="2000" i="1" dirty="0">
                <a:solidFill>
                  <a:schemeClr val="bg1"/>
                </a:solidFill>
              </a:rPr>
              <a:t> </a:t>
            </a:r>
            <a:r>
              <a:rPr lang="de-DE" sz="2000" i="1" dirty="0" err="1" smtClean="0">
                <a:solidFill>
                  <a:schemeClr val="bg1"/>
                </a:solidFill>
              </a:rPr>
              <a:t>proton</a:t>
            </a:r>
            <a:r>
              <a:rPr lang="de-DE" sz="2000" i="1" dirty="0" smtClean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and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i="1" dirty="0" err="1" smtClean="0">
                <a:solidFill>
                  <a:schemeClr val="bg1"/>
                </a:solidFill>
              </a:rPr>
              <a:t>deuteron</a:t>
            </a:r>
            <a:r>
              <a:rPr lang="de-DE" sz="2000" i="1" dirty="0">
                <a:solidFill>
                  <a:schemeClr val="bg1"/>
                </a:solidFill>
              </a:rPr>
              <a:t> </a:t>
            </a:r>
            <a:r>
              <a:rPr lang="de-DE" sz="2000" dirty="0" smtClean="0">
                <a:solidFill>
                  <a:schemeClr val="bg1"/>
                </a:solidFill>
              </a:rPr>
              <a:t>EDM </a:t>
            </a:r>
            <a:r>
              <a:rPr lang="de-DE" sz="2000" dirty="0" err="1">
                <a:solidFill>
                  <a:schemeClr val="bg1"/>
                </a:solidFill>
              </a:rPr>
              <a:t>yet</a:t>
            </a:r>
            <a:r>
              <a:rPr lang="de-DE" sz="2000" dirty="0">
                <a:solidFill>
                  <a:schemeClr val="bg1"/>
                </a:solidFill>
              </a:rPr>
              <a:t> !</a:t>
            </a:r>
          </a:p>
        </p:txBody>
      </p:sp>
      <p:sp>
        <p:nvSpPr>
          <p:cNvPr id="5325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7145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de-DE" smtClean="0"/>
              <a:t>EDMs – </a:t>
            </a:r>
            <a:r>
              <a:rPr lang="de-DE" smtClean="0">
                <a:solidFill>
                  <a:srgbClr val="C00000"/>
                </a:solidFill>
                <a:sym typeface="Wingdings" pitchFamily="2" charset="2"/>
              </a:rPr>
              <a:t>Sensitivity Reach</a:t>
            </a:r>
            <a:endParaRPr lang="de-DE" smtClean="0">
              <a:solidFill>
                <a:srgbClr val="C00000"/>
              </a:solidFill>
            </a:endParaRPr>
          </a:p>
        </p:txBody>
      </p:sp>
      <p:cxnSp>
        <p:nvCxnSpPr>
          <p:cNvPr id="53256" name="Gerade Verbindung mit Pfeil 2"/>
          <p:cNvCxnSpPr>
            <a:cxnSpLocks noChangeShapeType="1"/>
          </p:cNvCxnSpPr>
          <p:nvPr/>
        </p:nvCxnSpPr>
        <p:spPr bwMode="auto">
          <a:xfrm>
            <a:off x="3024188" y="2349500"/>
            <a:ext cx="3600450" cy="1655763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57" name="Textfeld 1"/>
          <p:cNvSpPr txBox="1">
            <a:spLocks noChangeArrowheads="1"/>
          </p:cNvSpPr>
          <p:nvPr/>
        </p:nvSpPr>
        <p:spPr bwMode="auto">
          <a:xfrm>
            <a:off x="7656513" y="5087144"/>
            <a:ext cx="12366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1200" b="1" dirty="0" err="1"/>
              <a:t>Adapted</a:t>
            </a:r>
            <a:r>
              <a:rPr lang="de-DE" sz="1200" b="1" dirty="0"/>
              <a:t> </a:t>
            </a:r>
            <a:r>
              <a:rPr lang="de-DE" sz="1200" b="1" dirty="0" err="1"/>
              <a:t>from</a:t>
            </a:r>
            <a:r>
              <a:rPr lang="de-DE" sz="1200" b="1" dirty="0"/>
              <a:t>:</a:t>
            </a:r>
          </a:p>
          <a:p>
            <a:pPr algn="ctr" eaLnBrk="1" hangingPunct="1"/>
            <a:r>
              <a:rPr lang="de-DE" sz="1200" b="1" dirty="0"/>
              <a:t>Nature, </a:t>
            </a:r>
          </a:p>
          <a:p>
            <a:pPr algn="ctr" eaLnBrk="1" hangingPunct="1"/>
            <a:r>
              <a:rPr lang="de-DE" sz="1200" b="1" dirty="0" err="1"/>
              <a:t>Vol</a:t>
            </a:r>
            <a:r>
              <a:rPr lang="de-DE" sz="1200" b="1" dirty="0"/>
              <a:t> 482 (2012)</a:t>
            </a:r>
          </a:p>
        </p:txBody>
      </p:sp>
      <p:sp>
        <p:nvSpPr>
          <p:cNvPr id="53258" name="Rechteck 8"/>
          <p:cNvSpPr>
            <a:spLocks noChangeArrowheads="1"/>
          </p:cNvSpPr>
          <p:nvPr/>
        </p:nvSpPr>
        <p:spPr bwMode="auto">
          <a:xfrm>
            <a:off x="6718089" y="3176588"/>
            <a:ext cx="142875" cy="407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cxnSp>
        <p:nvCxnSpPr>
          <p:cNvPr id="53259" name="Gerade Verbindung mit Pfeil 2"/>
          <p:cNvCxnSpPr>
            <a:cxnSpLocks noChangeShapeType="1"/>
            <a:stCxn id="15" idx="3"/>
            <a:endCxn id="14" idx="0"/>
          </p:cNvCxnSpPr>
          <p:nvPr/>
        </p:nvCxnSpPr>
        <p:spPr bwMode="auto">
          <a:xfrm>
            <a:off x="6827279" y="3390900"/>
            <a:ext cx="428179" cy="985838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60" name="Textfeld 3"/>
          <p:cNvSpPr txBox="1">
            <a:spLocks noChangeArrowheads="1"/>
          </p:cNvSpPr>
          <p:nvPr/>
        </p:nvSpPr>
        <p:spPr bwMode="auto">
          <a:xfrm>
            <a:off x="6264064" y="2635250"/>
            <a:ext cx="754062" cy="584200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1600">
                <a:solidFill>
                  <a:schemeClr val="bg1"/>
                </a:solidFill>
              </a:rPr>
              <a:t>pEDM</a:t>
            </a:r>
          </a:p>
          <a:p>
            <a:pPr eaLnBrk="1" hangingPunct="1"/>
            <a:r>
              <a:rPr lang="de-DE" sz="1600">
                <a:solidFill>
                  <a:schemeClr val="bg1"/>
                </a:solidFill>
              </a:rPr>
              <a:t>dEDM</a:t>
            </a:r>
          </a:p>
        </p:txBody>
      </p:sp>
      <p:sp>
        <p:nvSpPr>
          <p:cNvPr id="53261" name="Rechteck 1"/>
          <p:cNvSpPr>
            <a:spLocks noChangeArrowheads="1"/>
          </p:cNvSpPr>
          <p:nvPr/>
        </p:nvSpPr>
        <p:spPr bwMode="auto">
          <a:xfrm>
            <a:off x="5956882" y="2698473"/>
            <a:ext cx="1368425" cy="2124075"/>
          </a:xfrm>
          <a:prstGeom prst="rect">
            <a:avLst/>
          </a:prstGeom>
          <a:solidFill>
            <a:srgbClr val="FFFF00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4" name="Stern mit 5 Zacken 13"/>
          <p:cNvSpPr/>
          <p:nvPr/>
        </p:nvSpPr>
        <p:spPr bwMode="auto">
          <a:xfrm>
            <a:off x="7197514" y="4376738"/>
            <a:ext cx="115887" cy="144462"/>
          </a:xfrm>
          <a:prstGeom prst="star5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de-DE">
              <a:cs typeface="Arial" pitchFamily="34" charset="0"/>
            </a:endParaRPr>
          </a:p>
        </p:txBody>
      </p:sp>
      <p:sp>
        <p:nvSpPr>
          <p:cNvPr id="15" name="Stern mit 5 Zacken 14"/>
          <p:cNvSpPr/>
          <p:nvPr/>
        </p:nvSpPr>
        <p:spPr bwMode="auto">
          <a:xfrm>
            <a:off x="6732240" y="3246438"/>
            <a:ext cx="117475" cy="144462"/>
          </a:xfrm>
          <a:prstGeom prst="star5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de-DE">
              <a:cs typeface="Arial" pitchFamily="34" charset="0"/>
            </a:endParaRPr>
          </a:p>
        </p:txBody>
      </p:sp>
      <p:sp>
        <p:nvSpPr>
          <p:cNvPr id="53264" name="Textfeld 4"/>
          <p:cNvSpPr txBox="1">
            <a:spLocks noChangeArrowheads="1"/>
          </p:cNvSpPr>
          <p:nvPr/>
        </p:nvSpPr>
        <p:spPr bwMode="auto">
          <a:xfrm>
            <a:off x="684213" y="855663"/>
            <a:ext cx="4897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000">
                <a:solidFill>
                  <a:srgbClr val="3A6F8A"/>
                </a:solidFill>
              </a:rPr>
              <a:t>EDM search in </a:t>
            </a:r>
            <a:r>
              <a:rPr lang="de-DE" sz="2000">
                <a:solidFill>
                  <a:srgbClr val="C00000"/>
                </a:solidFill>
              </a:rPr>
              <a:t>charged baryon </a:t>
            </a:r>
            <a:r>
              <a:rPr lang="de-DE" sz="2000">
                <a:solidFill>
                  <a:srgbClr val="3A6F8A"/>
                </a:solidFill>
              </a:rPr>
              <a:t>(systems)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977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2676"/>
            <a:ext cx="7772400" cy="726831"/>
          </a:xfrm>
          <a:noFill/>
          <a:ln/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Outline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300013" cy="406845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Introduction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Electric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Dipole Moments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Charged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particle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EDM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Concepts </a:t>
            </a:r>
            <a:r>
              <a:rPr lang="de-DE" b="1" i="0" dirty="0" err="1">
                <a:solidFill>
                  <a:srgbClr val="006666">
                    <a:alpha val="25000"/>
                  </a:srgbClr>
                </a:solidFill>
              </a:rPr>
              <a:t>for</a:t>
            </a: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dedicated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Storage Ring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 smtClean="0">
                <a:solidFill>
                  <a:srgbClr val="006666"/>
                </a:solidFill>
              </a:rPr>
              <a:t>Technological </a:t>
            </a:r>
            <a:r>
              <a:rPr lang="de-DE" b="1" i="0" dirty="0" err="1" smtClean="0">
                <a:solidFill>
                  <a:srgbClr val="006666"/>
                </a:solidFill>
              </a:rPr>
              <a:t>challenges</a:t>
            </a:r>
            <a:endParaRPr lang="de-DE" b="1" i="0" dirty="0" smtClean="0">
              <a:solidFill>
                <a:srgbClr val="006666"/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Precursor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Experiments</a:t>
            </a:r>
          </a:p>
          <a:p>
            <a:pPr lvl="1">
              <a:buClr>
                <a:schemeClr val="bg1"/>
              </a:buClr>
            </a:pPr>
            <a:r>
              <a:rPr lang="de-DE" b="1" dirty="0" smtClean="0">
                <a:solidFill>
                  <a:srgbClr val="006666">
                    <a:alpha val="30000"/>
                  </a:srgbClr>
                </a:solidFill>
              </a:rPr>
              <a:t>News</a:t>
            </a:r>
            <a:endParaRPr lang="de-DE" b="1" dirty="0">
              <a:solidFill>
                <a:srgbClr val="006666">
                  <a:alpha val="30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smtClean="0">
                <a:solidFill>
                  <a:srgbClr val="006666">
                    <a:alpha val="30000"/>
                  </a:srgbClr>
                </a:solidFill>
              </a:rPr>
              <a:t>Timeline</a:t>
            </a:r>
            <a:endParaRPr lang="de-DE" b="1" dirty="0">
              <a:solidFill>
                <a:srgbClr val="006666">
                  <a:alpha val="30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Conclusion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b="0" smtClean="0"/>
              <a:t>Search for permanent Electric Dipole Moments</a:t>
            </a:r>
            <a:endParaRPr lang="en-US" b="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3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6113179" cy="365125"/>
          </a:xfrm>
        </p:spPr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7544" y="224594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err="1" smtClean="0">
                <a:solidFill>
                  <a:srgbClr val="006666"/>
                </a:solidFill>
              </a:rPr>
              <a:t>srEDM</a:t>
            </a:r>
            <a:r>
              <a:rPr lang="de-DE" sz="2400" dirty="0" smtClean="0">
                <a:solidFill>
                  <a:srgbClr val="006666"/>
                </a:solidFill>
              </a:rPr>
              <a:t> </a:t>
            </a:r>
            <a:r>
              <a:rPr lang="de-DE" sz="2400" dirty="0" err="1" smtClean="0">
                <a:solidFill>
                  <a:srgbClr val="006666"/>
                </a:solidFill>
              </a:rPr>
              <a:t>searches</a:t>
            </a:r>
            <a:r>
              <a:rPr lang="de-DE" sz="2400" dirty="0" smtClean="0">
                <a:solidFill>
                  <a:srgbClr val="006666"/>
                </a:solidFill>
              </a:rPr>
              <a:t>: </a:t>
            </a:r>
            <a:r>
              <a:rPr lang="de-DE" sz="2400" dirty="0" err="1" smtClean="0">
                <a:solidFill>
                  <a:srgbClr val="C00000"/>
                </a:solidFill>
              </a:rPr>
              <a:t>Technogical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</a:rPr>
              <a:t>challenges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683568" y="1592796"/>
                <a:ext cx="7758008" cy="3939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 err="1" smtClean="0">
                    <a:solidFill>
                      <a:srgbClr val="006666"/>
                    </a:solidFill>
                  </a:rPr>
                  <a:t>Charged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particle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EDM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searches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require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development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of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a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new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class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of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high-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precision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machines</a:t>
                </a:r>
                <a:r>
                  <a:rPr lang="de-DE" sz="2000" dirty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with</a:t>
                </a:r>
                <a:r>
                  <a:rPr lang="de-DE" sz="2000" dirty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mainly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electric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fields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for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bending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and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focussing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.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de-DE" sz="2000" dirty="0">
                  <a:solidFill>
                    <a:srgbClr val="006666"/>
                  </a:solidFill>
                </a:endParaRPr>
              </a:p>
              <a:p>
                <a:r>
                  <a:rPr lang="de-DE" sz="2000" dirty="0" smtClean="0">
                    <a:solidFill>
                      <a:srgbClr val="006666"/>
                    </a:solidFill>
                  </a:rPr>
                  <a:t>Other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topics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:</a:t>
                </a:r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de-DE" sz="2000" b="1" dirty="0">
                    <a:solidFill>
                      <a:srgbClr val="006666"/>
                    </a:solidFill>
                  </a:rPr>
                  <a:t>Electric </a:t>
                </a:r>
                <a:r>
                  <a:rPr lang="de-DE" sz="2000" b="1" dirty="0" err="1">
                    <a:solidFill>
                      <a:srgbClr val="006666"/>
                    </a:solidFill>
                  </a:rPr>
                  <a:t>field</a:t>
                </a:r>
                <a:r>
                  <a:rPr lang="de-DE" sz="2000" b="1" dirty="0">
                    <a:solidFill>
                      <a:srgbClr val="006666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006666"/>
                    </a:solidFill>
                  </a:rPr>
                  <a:t>gradients</a:t>
                </a:r>
                <a:r>
                  <a:rPr lang="de-DE" sz="2000" b="1" dirty="0">
                    <a:solidFill>
                      <a:srgbClr val="00666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dirty="0">
                        <a:solidFill>
                          <a:srgbClr val="006666"/>
                        </a:solidFill>
                        <a:latin typeface="Cambria Math"/>
                      </a:rPr>
                      <m:t>(~ 17 </m:t>
                    </m:r>
                    <m:r>
                      <m:rPr>
                        <m:sty m:val="p"/>
                      </m:rPr>
                      <a:rPr lang="de-DE" sz="2000" i="1" dirty="0">
                        <a:solidFill>
                          <a:srgbClr val="006666"/>
                        </a:solidFill>
                        <a:latin typeface="Cambria Math"/>
                      </a:rPr>
                      <m:t>MV</m:t>
                    </m:r>
                    <m:r>
                      <a:rPr lang="de-DE" sz="2000" dirty="0">
                        <a:solidFill>
                          <a:srgbClr val="006666"/>
                        </a:solidFill>
                        <a:latin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de-DE" sz="2000" i="1" dirty="0">
                        <a:solidFill>
                          <a:srgbClr val="006666"/>
                        </a:solidFill>
                        <a:latin typeface="Cambria Math"/>
                      </a:rPr>
                      <m:t>m</m:t>
                    </m:r>
                    <m:r>
                      <a:rPr lang="de-DE" sz="2000" dirty="0">
                        <a:solidFill>
                          <a:srgbClr val="006666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2000" i="1" dirty="0" err="1">
                        <a:solidFill>
                          <a:srgbClr val="006666"/>
                        </a:solidFill>
                        <a:latin typeface="Cambria Math"/>
                      </a:rPr>
                      <m:t>at</m:t>
                    </m:r>
                    <m:r>
                      <a:rPr lang="de-DE" sz="2000" dirty="0">
                        <a:solidFill>
                          <a:srgbClr val="006666"/>
                        </a:solidFill>
                        <a:latin typeface="Cambria Math"/>
                      </a:rPr>
                      <m:t> </m:t>
                    </m:r>
                    <m:r>
                      <a:rPr lang="de-DE" sz="2000" i="1" dirty="0">
                        <a:solidFill>
                          <a:srgbClr val="006666"/>
                        </a:solidFill>
                        <a:latin typeface="Cambria Math"/>
                      </a:rPr>
                      <m:t>2</m:t>
                    </m:r>
                    <m:r>
                      <a:rPr lang="de-DE" sz="2000" dirty="0">
                        <a:solidFill>
                          <a:srgbClr val="006666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2000" i="1" dirty="0">
                        <a:solidFill>
                          <a:srgbClr val="006666"/>
                        </a:solidFill>
                        <a:latin typeface="Cambria Math"/>
                      </a:rPr>
                      <m:t>cm</m:t>
                    </m:r>
                    <m:r>
                      <a:rPr lang="de-DE" sz="2000" i="1" dirty="0">
                        <a:solidFill>
                          <a:srgbClr val="006666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de-DE" sz="2000" dirty="0">
                  <a:solidFill>
                    <a:srgbClr val="006666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de-DE" sz="2000" b="1" dirty="0">
                    <a:solidFill>
                      <a:srgbClr val="006666"/>
                    </a:solidFill>
                  </a:rPr>
                  <a:t>Spin </a:t>
                </a:r>
                <a:r>
                  <a:rPr lang="de-DE" sz="2000" b="1" dirty="0" err="1">
                    <a:solidFill>
                      <a:srgbClr val="006666"/>
                    </a:solidFill>
                  </a:rPr>
                  <a:t>coherence</a:t>
                </a:r>
                <a:r>
                  <a:rPr lang="de-DE" sz="2000" b="1" dirty="0">
                    <a:solidFill>
                      <a:srgbClr val="006666"/>
                    </a:solidFill>
                  </a:rPr>
                  <a:t> time </a:t>
                </a:r>
                <a14:m>
                  <m:oMath xmlns:m="http://schemas.openxmlformats.org/officeDocument/2006/math">
                    <m:r>
                      <a:rPr lang="de-DE" sz="2000" b="0" i="0" dirty="0" smtClean="0">
                        <a:solidFill>
                          <a:srgbClr val="006666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lang="de-DE" sz="2000" b="0" i="1" dirty="0">
                        <a:solidFill>
                          <a:srgbClr val="006666"/>
                        </a:solidFill>
                        <a:latin typeface="Cambria Math"/>
                        <a:ea typeface="Cambria Math"/>
                      </a:rPr>
                      <m:t>≥</m:t>
                    </m:r>
                    <m:r>
                      <a:rPr lang="de-DE" sz="2000" b="0" i="1" dirty="0" smtClean="0">
                        <a:solidFill>
                          <a:srgbClr val="006666"/>
                        </a:solidFill>
                        <a:latin typeface="Cambria Math"/>
                      </a:rPr>
                      <m:t>1000 </m:t>
                    </m:r>
                    <m:r>
                      <m:rPr>
                        <m:sty m:val="p"/>
                      </m:rPr>
                      <a:rPr lang="de-DE" sz="2000" b="0" i="1" dirty="0">
                        <a:solidFill>
                          <a:srgbClr val="006666"/>
                        </a:solidFill>
                        <a:latin typeface="Cambria Math"/>
                      </a:rPr>
                      <m:t>s</m:t>
                    </m:r>
                    <m:r>
                      <a:rPr lang="de-DE" sz="2000" b="0" i="0" dirty="0" smtClean="0">
                        <a:solidFill>
                          <a:srgbClr val="006666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de-DE" sz="2000" dirty="0" smtClean="0">
                  <a:solidFill>
                    <a:srgbClr val="006666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de-DE" sz="2000" b="1" dirty="0">
                    <a:solidFill>
                      <a:srgbClr val="006666"/>
                    </a:solidFill>
                  </a:rPr>
                  <a:t>Continuous polarimetry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000" i="1" dirty="0">
                            <a:solidFill>
                              <a:srgbClr val="006666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sz="2000" i="1" dirty="0">
                            <a:solidFill>
                              <a:srgbClr val="006666"/>
                            </a:solidFill>
                            <a:latin typeface="Cambria Math"/>
                          </a:rPr>
                          <m:t>&lt;1 </m:t>
                        </m:r>
                        <m:r>
                          <m:rPr>
                            <m:sty m:val="p"/>
                          </m:rPr>
                          <a:rPr lang="de-DE" sz="2000" i="1" dirty="0">
                            <a:solidFill>
                              <a:srgbClr val="006666"/>
                            </a:solidFill>
                            <a:latin typeface="Cambria Math"/>
                          </a:rPr>
                          <m:t>ppm</m:t>
                        </m:r>
                      </m:e>
                    </m:d>
                  </m:oMath>
                </a14:m>
                <a:endParaRPr lang="de-DE" sz="2000" dirty="0">
                  <a:solidFill>
                    <a:srgbClr val="006666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de-DE" sz="2000" dirty="0">
                    <a:solidFill>
                      <a:srgbClr val="006666"/>
                    </a:solidFill>
                  </a:rPr>
                  <a:t>Beam </a:t>
                </a:r>
                <a:r>
                  <a:rPr lang="de-DE" sz="2000" dirty="0" err="1">
                    <a:solidFill>
                      <a:srgbClr val="006666"/>
                    </a:solidFill>
                  </a:rPr>
                  <a:t>positioning</a:t>
                </a:r>
                <a:r>
                  <a:rPr lang="de-DE" sz="2000" dirty="0">
                    <a:solidFill>
                      <a:srgbClr val="006666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000" i="1" dirty="0">
                            <a:solidFill>
                              <a:srgbClr val="006666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sz="2000" b="0" i="1" dirty="0">
                            <a:solidFill>
                              <a:srgbClr val="006666"/>
                            </a:solidFill>
                            <a:latin typeface="Cambria Math"/>
                          </a:rPr>
                          <m:t>10 </m:t>
                        </m:r>
                        <m:r>
                          <a:rPr lang="de-DE" sz="2000" b="0" i="1" dirty="0" err="1">
                            <a:solidFill>
                              <a:srgbClr val="006666"/>
                            </a:solidFill>
                            <a:latin typeface="Cambria Math"/>
                          </a:rPr>
                          <m:t>𝑛𝑚</m:t>
                        </m:r>
                      </m:e>
                    </m:d>
                  </m:oMath>
                </a14:m>
                <a:endParaRPr lang="de-DE" sz="2000" dirty="0" smtClean="0">
                  <a:solidFill>
                    <a:srgbClr val="006666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de-DE" sz="2000" dirty="0" smtClean="0">
                    <a:solidFill>
                      <a:srgbClr val="006666"/>
                    </a:solidFill>
                  </a:rPr>
                  <a:t>Spin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tracking</a:t>
                </a:r>
                <a:endParaRPr lang="de-DE" sz="2000" dirty="0" smtClean="0">
                  <a:solidFill>
                    <a:srgbClr val="006666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592796"/>
                <a:ext cx="7758008" cy="3939540"/>
              </a:xfrm>
              <a:prstGeom prst="rect">
                <a:avLst/>
              </a:prstGeom>
              <a:blipFill rotWithShape="1">
                <a:blip r:embed="rId2"/>
                <a:stretch>
                  <a:fillRect l="-786" t="-618" b="-3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396488" y="5625244"/>
            <a:ext cx="8568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b="1" dirty="0" smtClean="0">
                <a:solidFill>
                  <a:schemeClr val="bg1"/>
                </a:solidFill>
              </a:rPr>
              <a:t>These </a:t>
            </a:r>
            <a:r>
              <a:rPr lang="de-DE" sz="2000" b="1" dirty="0" err="1" smtClean="0">
                <a:solidFill>
                  <a:schemeClr val="bg1"/>
                </a:solidFill>
              </a:rPr>
              <a:t>issues</a:t>
            </a:r>
            <a:r>
              <a:rPr lang="de-DE" sz="2000" b="1" dirty="0" smtClean="0">
                <a:solidFill>
                  <a:schemeClr val="bg1"/>
                </a:solidFill>
              </a:rPr>
              <a:t> must </a:t>
            </a:r>
            <a:r>
              <a:rPr lang="de-DE" sz="2000" b="1" dirty="0" err="1" smtClean="0">
                <a:solidFill>
                  <a:schemeClr val="bg1"/>
                </a:solidFill>
              </a:rPr>
              <a:t>be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addressed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experimentally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at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existing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facilities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29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67544" y="104415"/>
            <a:ext cx="7324725" cy="711200"/>
          </a:xfrm>
          <a:prstGeom prst="rect">
            <a:avLst/>
          </a:prstGeom>
        </p:spPr>
        <p:txBody>
          <a:bodyPr anchor="ctr"/>
          <a:lstStyle/>
          <a:p>
            <a:endParaRPr lang="en-US" sz="2400" b="1" kern="0" dirty="0">
              <a:solidFill>
                <a:srgbClr val="FF0000"/>
              </a:solidFill>
            </a:endParaRP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6005167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Datumsplatzhalter 1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1259632" y="1664804"/>
            <a:ext cx="6294789" cy="4248208"/>
            <a:chOff x="1367643" y="1700808"/>
            <a:chExt cx="6294789" cy="4248208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231876" name="Object 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96073176"/>
                    </p:ext>
                  </p:extLst>
                </p:nvPr>
              </p:nvGraphicFramePr>
              <p:xfrm>
                <a:off x="1367643" y="1700808"/>
                <a:ext cx="6294789" cy="424820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372268" name="Mathcad" r:id="rId3" imgW="3867150" imgH="2609850" progId="Mathcad">
                        <p:link updateAutomatic="1"/>
                      </p:oleObj>
                    </mc:Choice>
                    <mc:Fallback>
                      <p:oleObj name="Mathcad" r:id="rId3" imgW="3867150" imgH="2609850" progId="Mathcad">
                        <p:link updateAutomatic="1"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367643" y="1700808"/>
                              <a:ext cx="6294789" cy="424820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solidFill>
                                <a:schemeClr val="bg1"/>
                              </a:solidFill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231876" name="Object 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896073176"/>
                    </p:ext>
                  </p:extLst>
                </p:nvPr>
              </p:nvGraphicFramePr>
              <p:xfrm>
                <a:off x="1367643" y="1700808"/>
                <a:ext cx="6294789" cy="424820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372168" name="Mathcad" r:id="rId5" imgW="3867150" imgH="2609850" progId="Mathcad">
                        <p:link updateAutomatic="1"/>
                      </p:oleObj>
                    </mc:Choice>
                    <mc:Fallback>
                      <p:oleObj name="Mathcad" r:id="rId5" imgW="3867150" imgH="2609850" progId="Mathcad">
                        <p:link updateAutomatic="1"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367643" y="1700808"/>
                              <a:ext cx="6294789" cy="424820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solidFill>
                                <a:schemeClr val="bg1"/>
                              </a:solidFill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8" name="Ellipse 7"/>
            <p:cNvSpPr>
              <a:spLocks noChangeAspect="1"/>
            </p:cNvSpPr>
            <p:nvPr/>
          </p:nvSpPr>
          <p:spPr bwMode="auto">
            <a:xfrm>
              <a:off x="4464004" y="4113076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cxnSp>
          <p:nvCxnSpPr>
            <p:cNvPr id="10" name="Gerade Verbindung 9"/>
            <p:cNvCxnSpPr/>
            <p:nvPr/>
          </p:nvCxnSpPr>
          <p:spPr bwMode="auto">
            <a:xfrm>
              <a:off x="2699792" y="4185084"/>
              <a:ext cx="28080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 bwMode="auto">
            <a:xfrm rot="5400000">
              <a:off x="3887996" y="4149008"/>
              <a:ext cx="12960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feld 1"/>
                <p:cNvSpPr txBox="1"/>
                <p:nvPr/>
              </p:nvSpPr>
              <p:spPr>
                <a:xfrm>
                  <a:off x="3719663" y="3131676"/>
                  <a:ext cx="164442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de-DE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=17 </m:t>
                        </m:r>
                        <m:r>
                          <m:rPr>
                            <m:sty m:val="p"/>
                          </m:rPr>
                          <a:rPr lang="de-DE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MV</m:t>
                        </m:r>
                        <m:r>
                          <a:rPr lang="de-DE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de-DE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m</m:t>
                        </m:r>
                      </m:oMath>
                    </m:oMathPara>
                  </a14:m>
                  <a:endParaRPr lang="de-DE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Textfeld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9663" y="3131676"/>
                  <a:ext cx="1644425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feld 11"/>
                <p:cNvSpPr txBox="1"/>
                <p:nvPr/>
              </p:nvSpPr>
              <p:spPr>
                <a:xfrm>
                  <a:off x="5544108" y="3969060"/>
                  <a:ext cx="15971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𝑟</m:t>
                        </m:r>
                        <m:r>
                          <a:rPr lang="de-DE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24.665 </m:t>
                        </m:r>
                        <m:r>
                          <m:rPr>
                            <m:sty m:val="p"/>
                          </m:rPr>
                          <a:rPr lang="de-DE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m</m:t>
                        </m:r>
                      </m:oMath>
                    </m:oMathPara>
                  </a14:m>
                  <a:endParaRPr lang="de-DE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feld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4108" y="3969060"/>
                  <a:ext cx="1597169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507109" y="102064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kern="0" dirty="0" smtClean="0">
                <a:solidFill>
                  <a:srgbClr val="006666"/>
                </a:solidFill>
              </a:rPr>
              <a:t>Challenge: </a:t>
            </a:r>
            <a:r>
              <a:rPr lang="en-US" sz="2400" kern="0" dirty="0" smtClean="0">
                <a:solidFill>
                  <a:srgbClr val="C00000"/>
                </a:solidFill>
              </a:rPr>
              <a:t>Electric field for </a:t>
            </a:r>
            <a:r>
              <a:rPr lang="en-US" sz="2400" kern="0" dirty="0">
                <a:solidFill>
                  <a:srgbClr val="C00000"/>
                </a:solidFill>
              </a:rPr>
              <a:t>m</a:t>
            </a:r>
            <a:r>
              <a:rPr lang="en-US" sz="2400" kern="0" dirty="0" smtClean="0">
                <a:solidFill>
                  <a:srgbClr val="C00000"/>
                </a:solidFill>
              </a:rPr>
              <a:t>agic rings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383868" y="1844824"/>
            <a:ext cx="27003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36097" y="800758"/>
            <a:ext cx="3394455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5"/>
          <p:cNvSpPr txBox="1">
            <a:spLocks noChangeArrowheads="1"/>
          </p:cNvSpPr>
          <p:nvPr/>
        </p:nvSpPr>
        <p:spPr bwMode="auto">
          <a:xfrm>
            <a:off x="791580" y="5962960"/>
            <a:ext cx="7884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2000" dirty="0">
                <a:solidFill>
                  <a:schemeClr val="bg1"/>
                </a:solidFill>
                <a:latin typeface="+mn-lt"/>
                <a:sym typeface="Wingdings" pitchFamily="2" charset="2"/>
              </a:rPr>
              <a:t>C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hallenge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to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produce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large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electric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field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gradients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3422531" y="786190"/>
                <a:ext cx="19415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b="1" dirty="0" smtClean="0">
                    <a:solidFill>
                      <a:srgbClr val="006666"/>
                    </a:solidFill>
                    <a:latin typeface="+mn-lt"/>
                  </a:rPr>
                  <a:t>R</a:t>
                </a:r>
                <a14:m>
                  <m:oMath xmlns:m="http://schemas.openxmlformats.org/officeDocument/2006/math">
                    <m:r>
                      <a:rPr lang="de-DE" sz="1600" b="1" dirty="0" smtClean="0">
                        <a:solidFill>
                          <a:srgbClr val="006666"/>
                        </a:solidFill>
                        <a:latin typeface="Cambria Math"/>
                      </a:rPr>
                      <m:t>𝐚𝐝𝐢𝐚𝐥</m:t>
                    </m:r>
                    <m:r>
                      <a:rPr lang="de-DE" sz="1600" b="1" dirty="0" smtClean="0">
                        <a:solidFill>
                          <a:srgbClr val="006666"/>
                        </a:solidFill>
                        <a:latin typeface="Cambria Math"/>
                      </a:rPr>
                      <m:t> </m:t>
                    </m:r>
                    <m:r>
                      <a:rPr lang="de-DE" sz="1600" b="1" i="1" dirty="0" smtClean="0">
                        <a:solidFill>
                          <a:srgbClr val="006666"/>
                        </a:solidFill>
                        <a:latin typeface="Cambria Math"/>
                      </a:rPr>
                      <m:t>𝑬</m:t>
                    </m:r>
                    <m:r>
                      <a:rPr lang="de-DE" sz="1600" b="1" i="1" dirty="0" smtClean="0">
                        <a:solidFill>
                          <a:srgbClr val="006666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sz="1600" b="1" dirty="0" err="1" smtClean="0">
                    <a:solidFill>
                      <a:srgbClr val="006666"/>
                    </a:solidFill>
                    <a:latin typeface="+mn-lt"/>
                  </a:rPr>
                  <a:t>field</a:t>
                </a:r>
                <a:r>
                  <a:rPr lang="de-DE" sz="1600" b="1" dirty="0" smtClean="0">
                    <a:solidFill>
                      <a:srgbClr val="006666"/>
                    </a:solidFill>
                    <a:latin typeface="+mn-lt"/>
                  </a:rPr>
                  <a:t> </a:t>
                </a:r>
                <a:r>
                  <a:rPr lang="de-DE" sz="1600" b="1" dirty="0" err="1" smtClean="0">
                    <a:solidFill>
                      <a:srgbClr val="006666"/>
                    </a:solidFill>
                    <a:latin typeface="+mn-lt"/>
                  </a:rPr>
                  <a:t>only</a:t>
                </a:r>
                <a:endParaRPr lang="de-DE" sz="1600" b="1" dirty="0">
                  <a:solidFill>
                    <a:srgbClr val="006666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531" y="786190"/>
                <a:ext cx="1941557" cy="338554"/>
              </a:xfrm>
              <a:prstGeom prst="rect">
                <a:avLst/>
              </a:prstGeom>
              <a:blipFill rotWithShape="1">
                <a:blip r:embed="rId10"/>
                <a:stretch>
                  <a:fillRect l="-1567" t="-5357" r="-627" b="-214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602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6005167" cy="365125"/>
          </a:xfrm>
        </p:spPr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37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32" y="692696"/>
            <a:ext cx="7704000" cy="250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07109" y="102064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kern="0" dirty="0" smtClean="0">
                <a:solidFill>
                  <a:srgbClr val="006666"/>
                </a:solidFill>
              </a:rPr>
              <a:t>Challenge: </a:t>
            </a:r>
            <a:r>
              <a:rPr lang="en-US" sz="2400" kern="0" dirty="0" smtClean="0">
                <a:solidFill>
                  <a:srgbClr val="C00000"/>
                </a:solidFill>
              </a:rPr>
              <a:t>Niobium electrodes 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1348184" y="875258"/>
            <a:ext cx="6680200" cy="4425950"/>
            <a:chOff x="1348184" y="1343310"/>
            <a:chExt cx="6680200" cy="4425950"/>
          </a:xfrm>
        </p:grpSpPr>
        <p:sp>
          <p:nvSpPr>
            <p:cNvPr id="5" name="Textfeld 4"/>
            <p:cNvSpPr txBox="1"/>
            <p:nvPr/>
          </p:nvSpPr>
          <p:spPr>
            <a:xfrm>
              <a:off x="2303748" y="1844824"/>
              <a:ext cx="44294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Show </a:t>
              </a:r>
              <a:r>
                <a:rPr lang="de-DE" dirty="0" err="1" smtClean="0"/>
                <a:t>one</a:t>
              </a:r>
              <a:r>
                <a:rPr lang="de-DE" dirty="0" smtClean="0"/>
                <a:t> </a:t>
              </a:r>
              <a:r>
                <a:rPr lang="de-DE" dirty="0" err="1" smtClean="0"/>
                <a:t>slide</a:t>
              </a:r>
              <a:r>
                <a:rPr lang="de-DE" dirty="0" smtClean="0"/>
                <a:t> on JLAB </a:t>
              </a:r>
              <a:r>
                <a:rPr lang="de-DE" dirty="0" err="1" smtClean="0"/>
                <a:t>data</a:t>
              </a:r>
              <a:r>
                <a:rPr lang="de-DE" dirty="0" smtClean="0"/>
                <a:t> HV </a:t>
              </a:r>
              <a:r>
                <a:rPr lang="de-DE" dirty="0" err="1" smtClean="0"/>
                <a:t>devices</a:t>
              </a:r>
              <a:endParaRPr lang="de-DE" dirty="0"/>
            </a:p>
          </p:txBody>
        </p:sp>
        <p:pic>
          <p:nvPicPr>
            <p:cNvPr id="137318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8184" y="1343310"/>
              <a:ext cx="6680200" cy="442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hteck 6"/>
            <p:cNvSpPr/>
            <p:nvPr/>
          </p:nvSpPr>
          <p:spPr>
            <a:xfrm>
              <a:off x="2087724" y="1592796"/>
              <a:ext cx="201622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de-DE" sz="1400" b="1" dirty="0">
                  <a:solidFill>
                    <a:srgbClr val="C00000"/>
                  </a:solidFill>
                </a:rPr>
                <a:t>DPP </a:t>
              </a:r>
              <a:r>
                <a:rPr lang="de-DE" sz="1400" b="1" dirty="0" err="1">
                  <a:solidFill>
                    <a:srgbClr val="C00000"/>
                  </a:solidFill>
                </a:rPr>
                <a:t>stainless</a:t>
              </a:r>
              <a:r>
                <a:rPr lang="de-DE" sz="1400" b="1" dirty="0">
                  <a:solidFill>
                    <a:srgbClr val="C00000"/>
                  </a:solidFill>
                </a:rPr>
                <a:t> </a:t>
              </a:r>
              <a:r>
                <a:rPr lang="de-DE" sz="1400" b="1" dirty="0" err="1">
                  <a:solidFill>
                    <a:srgbClr val="C00000"/>
                  </a:solidFill>
                </a:rPr>
                <a:t>steel</a:t>
              </a:r>
              <a:endParaRPr lang="de-DE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5364088" y="1609055"/>
              <a:ext cx="136815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de-DE" sz="1400" b="1" dirty="0" err="1">
                  <a:solidFill>
                    <a:srgbClr val="C00000"/>
                  </a:solidFill>
                </a:rPr>
                <a:t>fine-grain</a:t>
              </a:r>
              <a:r>
                <a:rPr lang="de-DE" sz="1400" b="1" dirty="0">
                  <a:solidFill>
                    <a:srgbClr val="C00000"/>
                  </a:solidFill>
                </a:rPr>
                <a:t> </a:t>
              </a:r>
              <a:r>
                <a:rPr lang="de-DE" sz="1400" b="1" dirty="0" err="1">
                  <a:solidFill>
                    <a:srgbClr val="C00000"/>
                  </a:solidFill>
                </a:rPr>
                <a:t>Nb</a:t>
              </a:r>
              <a:endParaRPr lang="de-DE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2087724" y="3789040"/>
              <a:ext cx="18002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de-DE" sz="1400" b="1" dirty="0">
                  <a:solidFill>
                    <a:srgbClr val="C00000"/>
                  </a:solidFill>
                </a:rPr>
                <a:t>large-</a:t>
              </a:r>
              <a:r>
                <a:rPr lang="de-DE" sz="1400" b="1" dirty="0" err="1">
                  <a:solidFill>
                    <a:srgbClr val="C00000"/>
                  </a:solidFill>
                </a:rPr>
                <a:t>grain</a:t>
              </a:r>
              <a:r>
                <a:rPr lang="de-DE" sz="1400" b="1" dirty="0">
                  <a:solidFill>
                    <a:srgbClr val="C00000"/>
                  </a:solidFill>
                </a:rPr>
                <a:t> </a:t>
              </a:r>
              <a:r>
                <a:rPr lang="de-DE" sz="1400" b="1" dirty="0" err="1">
                  <a:solidFill>
                    <a:srgbClr val="C00000"/>
                  </a:solidFill>
                </a:rPr>
                <a:t>Nb</a:t>
              </a:r>
              <a:endParaRPr lang="de-DE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2123728" y="3805299"/>
              <a:ext cx="18002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de-DE" sz="1400" b="1" dirty="0">
                  <a:solidFill>
                    <a:srgbClr val="C00000"/>
                  </a:solidFill>
                </a:rPr>
                <a:t>large-</a:t>
              </a:r>
              <a:r>
                <a:rPr lang="de-DE" sz="1400" b="1" dirty="0" err="1">
                  <a:solidFill>
                    <a:srgbClr val="C00000"/>
                  </a:solidFill>
                </a:rPr>
                <a:t>grain</a:t>
              </a:r>
              <a:r>
                <a:rPr lang="de-DE" sz="1400" b="1" dirty="0">
                  <a:solidFill>
                    <a:srgbClr val="C00000"/>
                  </a:solidFill>
                </a:rPr>
                <a:t> </a:t>
              </a:r>
              <a:r>
                <a:rPr lang="de-DE" sz="1400" b="1" dirty="0" err="1">
                  <a:solidFill>
                    <a:srgbClr val="C00000"/>
                  </a:solidFill>
                </a:rPr>
                <a:t>Nb</a:t>
              </a:r>
              <a:endParaRPr lang="de-DE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5292080" y="3789040"/>
              <a:ext cx="18002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de-DE" sz="1400" b="1" dirty="0">
                  <a:solidFill>
                    <a:srgbClr val="C00000"/>
                  </a:solidFill>
                </a:rPr>
                <a:t>single-</a:t>
              </a:r>
              <a:r>
                <a:rPr lang="de-DE" sz="1400" b="1" dirty="0" err="1">
                  <a:solidFill>
                    <a:srgbClr val="C00000"/>
                  </a:solidFill>
                </a:rPr>
                <a:t>crystal</a:t>
              </a:r>
              <a:r>
                <a:rPr lang="de-DE" sz="1400" b="1" dirty="0">
                  <a:solidFill>
                    <a:srgbClr val="C00000"/>
                  </a:solidFill>
                </a:rPr>
                <a:t> </a:t>
              </a:r>
              <a:r>
                <a:rPr lang="de-DE" sz="1400" b="1" dirty="0" err="1">
                  <a:solidFill>
                    <a:srgbClr val="C00000"/>
                  </a:solidFill>
                </a:rPr>
                <a:t>Nb</a:t>
              </a:r>
              <a:endParaRPr lang="de-DE" sz="1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7" name="Rectangle 5"/>
          <p:cNvSpPr txBox="1">
            <a:spLocks noChangeArrowheads="1"/>
          </p:cNvSpPr>
          <p:nvPr/>
        </p:nvSpPr>
        <p:spPr bwMode="auto">
          <a:xfrm>
            <a:off x="395536" y="5732934"/>
            <a:ext cx="8604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Large-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grain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Nb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at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plate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+mn-lt"/>
                <a:sym typeface="Wingdings" pitchFamily="2" charset="2"/>
              </a:rPr>
              <a:t>s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eparation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of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a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few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cm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yields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~20 MV/m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p:sp>
        <p:nvSpPr>
          <p:cNvPr id="18" name="Ellipse 9"/>
          <p:cNvSpPr>
            <a:spLocks noChangeAspect="1" noChangeArrowheads="1"/>
          </p:cNvSpPr>
          <p:nvPr/>
        </p:nvSpPr>
        <p:spPr bwMode="auto">
          <a:xfrm>
            <a:off x="3073091" y="3284984"/>
            <a:ext cx="1570917" cy="1440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8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37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1606943"/>
            <a:ext cx="3427730" cy="2528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3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449096"/>
            <a:ext cx="4201734" cy="28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7109" y="102064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kern="0" dirty="0" smtClean="0">
                <a:solidFill>
                  <a:srgbClr val="006666"/>
                </a:solidFill>
              </a:rPr>
              <a:t>Challenge: </a:t>
            </a:r>
            <a:r>
              <a:rPr lang="en-US" sz="2400" kern="0" dirty="0" smtClean="0">
                <a:solidFill>
                  <a:srgbClr val="C00000"/>
                </a:solidFill>
              </a:rPr>
              <a:t>Electric field for </a:t>
            </a:r>
            <a:r>
              <a:rPr lang="en-US" sz="2400" kern="0" dirty="0">
                <a:solidFill>
                  <a:srgbClr val="C00000"/>
                </a:solidFill>
              </a:rPr>
              <a:t>m</a:t>
            </a:r>
            <a:r>
              <a:rPr lang="en-US" sz="2400" kern="0" dirty="0" smtClean="0">
                <a:solidFill>
                  <a:srgbClr val="C00000"/>
                </a:solidFill>
              </a:rPr>
              <a:t>agic rings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647564" y="728700"/>
                <a:ext cx="793191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Electrostatic </a:t>
                </a:r>
                <a:r>
                  <a:rPr lang="de-DE" dirty="0" err="1" smtClean="0"/>
                  <a:t>separators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at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Tevatron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used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avoid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unwanted</a:t>
                </a:r>
                <a:r>
                  <a:rPr lang="de-DE" dirty="0" smtClean="0"/>
                  <a:t>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/>
                          </a:rPr>
                          <m:t>𝑝</m:t>
                        </m:r>
                      </m:e>
                    </m:acc>
                    <m:r>
                      <a:rPr lang="de-DE" b="0" i="1" smtClean="0">
                        <a:latin typeface="Cambria Math"/>
                      </a:rPr>
                      <m:t>𝑝</m:t>
                    </m:r>
                  </m:oMath>
                </a14:m>
                <a:r>
                  <a:rPr lang="de-DE" dirty="0" smtClean="0"/>
                  <a:t> interactions</a:t>
                </a:r>
              </a:p>
              <a:p>
                <a:r>
                  <a:rPr lang="de-DE" dirty="0"/>
                  <a:t>	</a:t>
                </a:r>
                <a:r>
                  <a:rPr lang="de-DE" dirty="0" smtClean="0"/>
                  <a:t>- </a:t>
                </a:r>
                <a:r>
                  <a:rPr lang="de-DE" dirty="0" err="1" smtClean="0"/>
                  <a:t>electrodes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made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from</a:t>
                </a:r>
                <a:r>
                  <a:rPr lang="de-DE" dirty="0" smtClean="0"/>
                  <a:t> </a:t>
                </a:r>
                <a:r>
                  <a:rPr lang="de-DE" dirty="0" err="1"/>
                  <a:t>s</a:t>
                </a:r>
                <a:r>
                  <a:rPr lang="de-DE" dirty="0" err="1" smtClean="0"/>
                  <a:t>tainless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steel</a:t>
                </a:r>
                <a:endParaRPr lang="de-DE" dirty="0" smtClean="0"/>
              </a:p>
              <a:p>
                <a:r>
                  <a:rPr lang="de-DE" dirty="0"/>
                  <a:t>	</a:t>
                </a:r>
                <a:r>
                  <a:rPr lang="de-DE" dirty="0" smtClean="0"/>
                  <a:t> </a:t>
                </a:r>
                <a:endParaRPr lang="de-DE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64" y="728700"/>
                <a:ext cx="7931915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615" t="-3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20448" y="4473116"/>
                <a:ext cx="47032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Routine </a:t>
                </a:r>
                <a:r>
                  <a:rPr lang="de-DE" dirty="0" err="1" smtClean="0"/>
                  <a:t>operation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at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/>
                      </a:rPr>
                      <m:t>1 </m:t>
                    </m:r>
                  </m:oMath>
                </a14:m>
                <a:r>
                  <a:rPr lang="de-DE" dirty="0" err="1" smtClean="0"/>
                  <a:t>spark</a:t>
                </a:r>
                <a:r>
                  <a:rPr lang="de-DE" dirty="0" smtClean="0"/>
                  <a:t>/Year </a:t>
                </a:r>
                <a:r>
                  <a:rPr lang="de-DE" dirty="0" err="1" smtClean="0"/>
                  <a:t>at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/>
                      </a:rPr>
                      <m:t>6 </m:t>
                    </m:r>
                  </m:oMath>
                </a14:m>
                <a:r>
                  <a:rPr lang="de-DE" dirty="0" smtClean="0"/>
                  <a:t>MV/m</a:t>
                </a:r>
                <a:endParaRPr lang="de-DE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48" y="4473116"/>
                <a:ext cx="4703211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1036" t="-8333" r="-389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Gerade Verbindung 8"/>
          <p:cNvCxnSpPr/>
          <p:nvPr/>
        </p:nvCxnSpPr>
        <p:spPr bwMode="auto">
          <a:xfrm flipV="1">
            <a:off x="5436096" y="1962128"/>
            <a:ext cx="2497589" cy="1404156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12" name="Textfeld 11"/>
          <p:cNvSpPr txBox="1"/>
          <p:nvPr/>
        </p:nvSpPr>
        <p:spPr>
          <a:xfrm rot="19835306">
            <a:off x="5783135" y="2942885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FF00"/>
                </a:solidFill>
              </a:rPr>
              <a:t>L~2.5 m</a:t>
            </a: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15" name="Rectangle 5"/>
          <p:cNvSpPr txBox="1">
            <a:spLocks noChangeArrowheads="1"/>
          </p:cNvSpPr>
          <p:nvPr/>
        </p:nvSpPr>
        <p:spPr bwMode="auto">
          <a:xfrm>
            <a:off x="792456" y="5732934"/>
            <a:ext cx="7884000" cy="54038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Need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to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develop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new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electrode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materials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and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surface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treatments</a:t>
            </a:r>
            <a:endParaRPr lang="de-DE" sz="2000" dirty="0" smtClean="0">
              <a:solidFill>
                <a:schemeClr val="bg1"/>
              </a:solidFill>
              <a:latin typeface="+mn-lt"/>
              <a:sym typeface="Wingdings" pitchFamily="2" charset="2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19572" y="5003884"/>
            <a:ext cx="788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June </a:t>
            </a:r>
            <a:r>
              <a:rPr lang="de-DE" dirty="0" smtClean="0"/>
              <a:t>2013: Transfer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separator</a:t>
            </a:r>
            <a:r>
              <a:rPr lang="de-DE" dirty="0" smtClean="0"/>
              <a:t> </a:t>
            </a:r>
            <a:r>
              <a:rPr lang="de-DE" dirty="0" err="1" smtClean="0"/>
              <a:t>unit</a:t>
            </a:r>
            <a:r>
              <a:rPr lang="de-DE" dirty="0" smtClean="0"/>
              <a:t> </a:t>
            </a:r>
            <a:r>
              <a:rPr lang="de-DE" dirty="0" smtClean="0"/>
              <a:t>plus </a:t>
            </a:r>
            <a:r>
              <a:rPr lang="de-DE" dirty="0" err="1" smtClean="0"/>
              <a:t>equipment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FNAL </a:t>
            </a:r>
            <a:r>
              <a:rPr lang="de-DE" dirty="0" err="1" smtClean="0"/>
              <a:t>to</a:t>
            </a:r>
            <a:r>
              <a:rPr lang="de-DE" dirty="0" smtClean="0"/>
              <a:t> Jülich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357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74" name="Rectangle 26"/>
          <p:cNvSpPr>
            <a:spLocks noChangeArrowheads="1"/>
          </p:cNvSpPr>
          <p:nvPr/>
        </p:nvSpPr>
        <p:spPr bwMode="auto">
          <a:xfrm>
            <a:off x="216532" y="461976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45132" y="3910744"/>
            <a:ext cx="3906838" cy="1714500"/>
            <a:chOff x="144" y="1971"/>
            <a:chExt cx="2461" cy="1080"/>
          </a:xfrm>
        </p:grpSpPr>
        <p:sp>
          <p:nvSpPr>
            <p:cNvPr id="155654" name="Oval 6"/>
            <p:cNvSpPr>
              <a:spLocks noChangeArrowheads="1"/>
            </p:cNvSpPr>
            <p:nvPr/>
          </p:nvSpPr>
          <p:spPr bwMode="auto">
            <a:xfrm>
              <a:off x="144" y="2202"/>
              <a:ext cx="2461" cy="84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56" name="Oval 8"/>
            <p:cNvSpPr>
              <a:spLocks noChangeArrowheads="1"/>
            </p:cNvSpPr>
            <p:nvPr/>
          </p:nvSpPr>
          <p:spPr bwMode="auto">
            <a:xfrm>
              <a:off x="1824" y="2196"/>
              <a:ext cx="69" cy="79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>
                <a:solidFill>
                  <a:srgbClr val="0066FF"/>
                </a:solidFill>
              </a:endParaRPr>
            </a:p>
          </p:txBody>
        </p:sp>
        <p:sp>
          <p:nvSpPr>
            <p:cNvPr id="155658" name="Text Box 10"/>
            <p:cNvSpPr txBox="1">
              <a:spLocks noChangeArrowheads="1"/>
            </p:cNvSpPr>
            <p:nvPr/>
          </p:nvSpPr>
          <p:spPr bwMode="auto">
            <a:xfrm>
              <a:off x="1722" y="2298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A</a:t>
              </a:r>
            </a:p>
          </p:txBody>
        </p:sp>
        <p:graphicFrame>
          <p:nvGraphicFramePr>
            <p:cNvPr id="155661" name="Object 13"/>
            <p:cNvGraphicFramePr>
              <a:graphicFrameLocks noChangeAspect="1"/>
            </p:cNvGraphicFramePr>
            <p:nvPr/>
          </p:nvGraphicFramePr>
          <p:xfrm>
            <a:off x="2310" y="1971"/>
            <a:ext cx="222" cy="3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750" name="Equation" r:id="rId3" imgW="190417" imgH="241195" progId="Equation.3">
                    <p:embed/>
                  </p:oleObj>
                </mc:Choice>
                <mc:Fallback>
                  <p:oleObj name="Equation" r:id="rId3" imgW="190417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0" y="1971"/>
                          <a:ext cx="222" cy="3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5664" name="AutoShape 16"/>
            <p:cNvSpPr>
              <a:spLocks noChangeArrowheads="1"/>
            </p:cNvSpPr>
            <p:nvPr/>
          </p:nvSpPr>
          <p:spPr bwMode="auto">
            <a:xfrm rot="-2497799">
              <a:off x="1819" y="2006"/>
              <a:ext cx="536" cy="55"/>
            </a:xfrm>
            <a:prstGeom prst="rightArrow">
              <a:avLst>
                <a:gd name="adj1" fmla="val 50000"/>
                <a:gd name="adj2" fmla="val 243636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155707" name="Text Box 59"/>
          <p:cNvSpPr txBox="1">
            <a:spLocks noChangeArrowheads="1"/>
          </p:cNvSpPr>
          <p:nvPr/>
        </p:nvSpPr>
        <p:spPr bwMode="auto">
          <a:xfrm>
            <a:off x="616582" y="2127981"/>
            <a:ext cx="2063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one</a:t>
            </a:r>
            <a:r>
              <a:rPr lang="en-US" dirty="0">
                <a:solidFill>
                  <a:srgbClr val="000000"/>
                </a:solidFill>
              </a:rPr>
              <a:t> particle with </a:t>
            </a:r>
          </a:p>
          <a:p>
            <a:r>
              <a:rPr lang="en-US" dirty="0">
                <a:solidFill>
                  <a:srgbClr val="000000"/>
                </a:solidFill>
              </a:rPr>
              <a:t>magnetic moment </a:t>
            </a:r>
          </a:p>
        </p:txBody>
      </p: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3035932" y="2477231"/>
            <a:ext cx="3238500" cy="1304925"/>
            <a:chOff x="1782" y="1080"/>
            <a:chExt cx="2040" cy="822"/>
          </a:xfrm>
        </p:grpSpPr>
        <p:sp>
          <p:nvSpPr>
            <p:cNvPr id="155697" name="Text Box 49"/>
            <p:cNvSpPr txBox="1">
              <a:spLocks noChangeArrowheads="1"/>
            </p:cNvSpPr>
            <p:nvPr/>
          </p:nvSpPr>
          <p:spPr bwMode="auto">
            <a:xfrm>
              <a:off x="2324" y="1497"/>
              <a:ext cx="7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“spin tune”</a:t>
              </a:r>
            </a:p>
          </p:txBody>
        </p:sp>
        <p:sp>
          <p:nvSpPr>
            <p:cNvPr id="155702" name="Text Box 54"/>
            <p:cNvSpPr txBox="1">
              <a:spLocks noChangeArrowheads="1"/>
            </p:cNvSpPr>
            <p:nvPr/>
          </p:nvSpPr>
          <p:spPr bwMode="auto">
            <a:xfrm>
              <a:off x="2138" y="1167"/>
              <a:ext cx="16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33CC33"/>
                  </a:solidFill>
                </a:rPr>
                <a:t>“spin closed orbit vector”</a:t>
              </a:r>
            </a:p>
          </p:txBody>
        </p:sp>
        <p:graphicFrame>
          <p:nvGraphicFramePr>
            <p:cNvPr id="155703" name="Object 55"/>
            <p:cNvGraphicFramePr>
              <a:graphicFrameLocks noChangeAspect="1"/>
            </p:cNvGraphicFramePr>
            <p:nvPr/>
          </p:nvGraphicFramePr>
          <p:xfrm>
            <a:off x="1782" y="1080"/>
            <a:ext cx="290" cy="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751" name="Equation" r:id="rId5" imgW="253890" imgH="228501" progId="Equation.3">
                    <p:embed/>
                  </p:oleObj>
                </mc:Choice>
                <mc:Fallback>
                  <p:oleObj name="Equation" r:id="rId5" imgW="253890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2" y="1080"/>
                          <a:ext cx="290" cy="2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704" name="Object 56"/>
            <p:cNvGraphicFramePr>
              <a:graphicFrameLocks noChangeAspect="1"/>
            </p:cNvGraphicFramePr>
            <p:nvPr/>
          </p:nvGraphicFramePr>
          <p:xfrm>
            <a:off x="2686" y="1644"/>
            <a:ext cx="387" cy="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752" name="Equation" r:id="rId7" imgW="342751" imgH="228501" progId="Equation.3">
                    <p:embed/>
                  </p:oleObj>
                </mc:Choice>
                <mc:Fallback>
                  <p:oleObj name="Equation" r:id="rId7" imgW="342751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6" y="1644"/>
                          <a:ext cx="387" cy="2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5705" name="Line 57"/>
            <p:cNvSpPr>
              <a:spLocks noChangeShapeType="1"/>
            </p:cNvSpPr>
            <p:nvPr/>
          </p:nvSpPr>
          <p:spPr bwMode="auto">
            <a:xfrm flipH="1">
              <a:off x="2172" y="1632"/>
              <a:ext cx="204" cy="7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63"/>
          <p:cNvGrpSpPr>
            <a:grpSpLocks/>
          </p:cNvGrpSpPr>
          <p:nvPr/>
        </p:nvGrpSpPr>
        <p:grpSpPr bwMode="auto">
          <a:xfrm>
            <a:off x="589538" y="2656622"/>
            <a:ext cx="3619500" cy="2921003"/>
            <a:chOff x="243" y="1193"/>
            <a:chExt cx="2280" cy="1840"/>
          </a:xfrm>
        </p:grpSpPr>
        <p:sp>
          <p:nvSpPr>
            <p:cNvPr id="155677" name="Oval 29"/>
            <p:cNvSpPr>
              <a:spLocks noChangeArrowheads="1"/>
            </p:cNvSpPr>
            <p:nvPr/>
          </p:nvSpPr>
          <p:spPr bwMode="auto">
            <a:xfrm rot="16944252">
              <a:off x="1849" y="1406"/>
              <a:ext cx="220" cy="711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78" name="Rectangle 30"/>
            <p:cNvSpPr>
              <a:spLocks noChangeArrowheads="1"/>
            </p:cNvSpPr>
            <p:nvPr/>
          </p:nvSpPr>
          <p:spPr bwMode="auto">
            <a:xfrm rot="477069">
              <a:off x="1548" y="1772"/>
              <a:ext cx="744" cy="1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80" name="Oval 32"/>
            <p:cNvSpPr>
              <a:spLocks noChangeArrowheads="1"/>
            </p:cNvSpPr>
            <p:nvPr/>
          </p:nvSpPr>
          <p:spPr bwMode="auto">
            <a:xfrm>
              <a:off x="1818" y="2214"/>
              <a:ext cx="69" cy="79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>
                <a:solidFill>
                  <a:srgbClr val="0066FF"/>
                </a:solidFill>
              </a:endParaRPr>
            </a:p>
          </p:txBody>
        </p:sp>
        <p:sp>
          <p:nvSpPr>
            <p:cNvPr id="155682" name="AutoShape 34"/>
            <p:cNvSpPr>
              <a:spLocks noChangeArrowheads="1"/>
            </p:cNvSpPr>
            <p:nvPr/>
          </p:nvSpPr>
          <p:spPr bwMode="auto">
            <a:xfrm rot="14794755">
              <a:off x="1468" y="1946"/>
              <a:ext cx="524" cy="54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84" name="AutoShape 36"/>
            <p:cNvSpPr>
              <a:spLocks noChangeArrowheads="1"/>
            </p:cNvSpPr>
            <p:nvPr/>
          </p:nvSpPr>
          <p:spPr bwMode="auto">
            <a:xfrm rot="16400728">
              <a:off x="1466" y="2207"/>
              <a:ext cx="94" cy="79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rgbClr val="00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85" name="AutoShape 37"/>
            <p:cNvSpPr>
              <a:spLocks noChangeArrowheads="1"/>
            </p:cNvSpPr>
            <p:nvPr/>
          </p:nvSpPr>
          <p:spPr bwMode="auto">
            <a:xfrm rot="19102201">
              <a:off x="1813" y="2024"/>
              <a:ext cx="536" cy="55"/>
            </a:xfrm>
            <a:prstGeom prst="rightArrow">
              <a:avLst>
                <a:gd name="adj1" fmla="val 50000"/>
                <a:gd name="adj2" fmla="val 24363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86" name="AutoShape 38"/>
            <p:cNvSpPr>
              <a:spLocks noChangeArrowheads="1"/>
            </p:cNvSpPr>
            <p:nvPr/>
          </p:nvSpPr>
          <p:spPr bwMode="auto">
            <a:xfrm rot="15316227">
              <a:off x="1650" y="1606"/>
              <a:ext cx="72" cy="80"/>
            </a:xfrm>
            <a:prstGeom prst="triangle">
              <a:avLst>
                <a:gd name="adj" fmla="val 55394"/>
              </a:avLst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88" name="Oval 40"/>
            <p:cNvSpPr>
              <a:spLocks noChangeArrowheads="1"/>
            </p:cNvSpPr>
            <p:nvPr/>
          </p:nvSpPr>
          <p:spPr bwMode="auto">
            <a:xfrm>
              <a:off x="243" y="2247"/>
              <a:ext cx="2280" cy="786"/>
            </a:xfrm>
            <a:prstGeom prst="ellips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graphicFrame>
          <p:nvGraphicFramePr>
            <p:cNvPr id="155689" name="Object 41"/>
            <p:cNvGraphicFramePr>
              <a:graphicFrameLocks noChangeAspect="1"/>
            </p:cNvGraphicFramePr>
            <p:nvPr/>
          </p:nvGraphicFramePr>
          <p:xfrm>
            <a:off x="1326" y="1719"/>
            <a:ext cx="251" cy="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753" name="Equation" r:id="rId9" imgW="203112" imgH="241195" progId="Equation.3">
                    <p:embed/>
                  </p:oleObj>
                </mc:Choice>
                <mc:Fallback>
                  <p:oleObj name="Equation" r:id="rId9" imgW="203112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6" y="1719"/>
                          <a:ext cx="251" cy="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5687" name="Line 39"/>
            <p:cNvSpPr>
              <a:spLocks noChangeShapeType="1"/>
            </p:cNvSpPr>
            <p:nvPr/>
          </p:nvSpPr>
          <p:spPr bwMode="auto">
            <a:xfrm flipV="1">
              <a:off x="1852" y="1275"/>
              <a:ext cx="217" cy="979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96" name="Text Box 48"/>
            <p:cNvSpPr txBox="1">
              <a:spLocks noChangeArrowheads="1"/>
            </p:cNvSpPr>
            <p:nvPr/>
          </p:nvSpPr>
          <p:spPr bwMode="auto">
            <a:xfrm>
              <a:off x="428" y="2038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ring</a:t>
              </a:r>
            </a:p>
          </p:txBody>
        </p:sp>
        <p:sp>
          <p:nvSpPr>
            <p:cNvPr id="155698" name="Line 50"/>
            <p:cNvSpPr>
              <a:spLocks noChangeShapeType="1"/>
            </p:cNvSpPr>
            <p:nvPr/>
          </p:nvSpPr>
          <p:spPr bwMode="auto">
            <a:xfrm flipH="1">
              <a:off x="1636" y="1724"/>
              <a:ext cx="328" cy="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699" name="Line 51"/>
            <p:cNvSpPr>
              <a:spLocks noChangeShapeType="1"/>
            </p:cNvSpPr>
            <p:nvPr/>
          </p:nvSpPr>
          <p:spPr bwMode="auto">
            <a:xfrm>
              <a:off x="1966" y="1722"/>
              <a:ext cx="322" cy="14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5708" name="Text Box 60"/>
            <p:cNvSpPr txBox="1">
              <a:spLocks noChangeArrowheads="1"/>
            </p:cNvSpPr>
            <p:nvPr/>
          </p:nvSpPr>
          <p:spPr bwMode="auto">
            <a:xfrm>
              <a:off x="254" y="1193"/>
              <a:ext cx="11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makes </a:t>
              </a:r>
              <a:r>
                <a:rPr lang="en-US" dirty="0">
                  <a:solidFill>
                    <a:srgbClr val="0066FF"/>
                  </a:solidFill>
                </a:rPr>
                <a:t>one </a:t>
              </a:r>
              <a:r>
                <a:rPr lang="en-US" dirty="0">
                  <a:solidFill>
                    <a:srgbClr val="000000"/>
                  </a:solidFill>
                </a:rPr>
                <a:t>turn</a:t>
              </a:r>
            </a:p>
          </p:txBody>
        </p:sp>
      </p:grpSp>
      <p:sp>
        <p:nvSpPr>
          <p:cNvPr id="155713" name="Rectangle 65"/>
          <p:cNvSpPr>
            <a:spLocks noChangeArrowheads="1"/>
          </p:cNvSpPr>
          <p:nvPr/>
        </p:nvSpPr>
        <p:spPr bwMode="auto">
          <a:xfrm>
            <a:off x="216532" y="462452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6012160" y="3825044"/>
            <a:ext cx="2644775" cy="779462"/>
            <a:chOff x="3392" y="2065"/>
            <a:chExt cx="1666" cy="491"/>
          </a:xfrm>
        </p:grpSpPr>
        <p:sp>
          <p:nvSpPr>
            <p:cNvPr id="155717" name="Text Box 69"/>
            <p:cNvSpPr txBox="1">
              <a:spLocks noChangeArrowheads="1"/>
            </p:cNvSpPr>
            <p:nvPr/>
          </p:nvSpPr>
          <p:spPr bwMode="auto">
            <a:xfrm>
              <a:off x="3392" y="2065"/>
              <a:ext cx="16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stable polarization</a:t>
              </a:r>
            </a:p>
          </p:txBody>
        </p:sp>
        <p:grpSp>
          <p:nvGrpSpPr>
            <p:cNvPr id="7" name="Group 70"/>
            <p:cNvGrpSpPr>
              <a:grpSpLocks/>
            </p:cNvGrpSpPr>
            <p:nvPr/>
          </p:nvGrpSpPr>
          <p:grpSpPr bwMode="auto">
            <a:xfrm>
              <a:off x="3412" y="2298"/>
              <a:ext cx="690" cy="258"/>
              <a:chOff x="3514" y="1830"/>
              <a:chExt cx="690" cy="258"/>
            </a:xfrm>
          </p:grpSpPr>
          <p:graphicFrame>
            <p:nvGraphicFramePr>
              <p:cNvPr id="155719" name="Object 71"/>
              <p:cNvGraphicFramePr>
                <a:graphicFrameLocks noChangeAspect="1"/>
              </p:cNvGraphicFramePr>
              <p:nvPr/>
            </p:nvGraphicFramePr>
            <p:xfrm>
              <a:off x="3670" y="1830"/>
              <a:ext cx="151" cy="23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65754" name="Equation" r:id="rId11" imgW="139579" imgH="215713" progId="Equation.3">
                      <p:embed/>
                    </p:oleObj>
                  </mc:Choice>
                  <mc:Fallback>
                    <p:oleObj name="Equation" r:id="rId11" imgW="139579" imgH="215713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70" y="1830"/>
                            <a:ext cx="151" cy="23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5720" name="Text Box 72"/>
              <p:cNvSpPr txBox="1">
                <a:spLocks noChangeArrowheads="1"/>
              </p:cNvSpPr>
              <p:nvPr/>
            </p:nvSpPr>
            <p:spPr bwMode="auto">
              <a:xfrm>
                <a:off x="3514" y="1836"/>
                <a:ext cx="6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</a:rPr>
                  <a:t>if    ║      </a:t>
                </a:r>
              </a:p>
            </p:txBody>
          </p:sp>
          <p:graphicFrame>
            <p:nvGraphicFramePr>
              <p:cNvPr id="155721" name="Object 73"/>
              <p:cNvGraphicFramePr>
                <a:graphicFrameLocks noChangeAspect="1"/>
              </p:cNvGraphicFramePr>
              <p:nvPr/>
            </p:nvGraphicFramePr>
            <p:xfrm>
              <a:off x="3904" y="1872"/>
              <a:ext cx="240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65755" name="Equation" r:id="rId13" imgW="253890" imgH="228501" progId="Equation.3">
                      <p:embed/>
                    </p:oleObj>
                  </mc:Choice>
                  <mc:Fallback>
                    <p:oleObj name="Equation" r:id="rId13" imgW="253890" imgH="228501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04" y="1872"/>
                            <a:ext cx="240" cy="21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44" name="Datumsplatzhalter 4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5" name="Foliennummernplatzhalt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6" name="Fußzeilenplatzhalter 45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7" name="Titel 1"/>
          <p:cNvSpPr txBox="1">
            <a:spLocks/>
          </p:cNvSpPr>
          <p:nvPr/>
        </p:nvSpPr>
        <p:spPr bwMode="auto">
          <a:xfrm>
            <a:off x="467544" y="296652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600" b="1" kern="0" dirty="0" smtClean="0">
                <a:solidFill>
                  <a:srgbClr val="006666"/>
                </a:solidFill>
                <a:latin typeface="Arial"/>
                <a:ea typeface="+mj-ea"/>
              </a:rPr>
              <a:t>Challenge: </a:t>
            </a:r>
            <a:r>
              <a:rPr lang="de-DE" sz="2600" b="1" kern="0" dirty="0">
                <a:solidFill>
                  <a:srgbClr val="C00000"/>
                </a:solidFill>
                <a:latin typeface="Arial"/>
                <a:ea typeface="+mj-ea"/>
              </a:rPr>
              <a:t>Spin </a:t>
            </a:r>
            <a:r>
              <a:rPr lang="de-DE" sz="2600" b="1" kern="0" dirty="0" err="1" smtClean="0">
                <a:solidFill>
                  <a:srgbClr val="C00000"/>
                </a:solidFill>
                <a:latin typeface="Arial"/>
                <a:ea typeface="+mj-ea"/>
              </a:rPr>
              <a:t>coherence</a:t>
            </a:r>
            <a:r>
              <a:rPr lang="de-DE" sz="2600" b="1" kern="0" dirty="0" smtClean="0">
                <a:solidFill>
                  <a:srgbClr val="C00000"/>
                </a:solidFill>
                <a:latin typeface="Arial"/>
                <a:ea typeface="+mj-ea"/>
              </a:rPr>
              <a:t> time</a:t>
            </a:r>
            <a:endParaRPr lang="de-DE" sz="26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70811" y="1160748"/>
            <a:ext cx="2677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kern="0" dirty="0">
                <a:solidFill>
                  <a:srgbClr val="006666"/>
                </a:solidFill>
                <a:latin typeface="Arial"/>
              </a:rPr>
              <a:t>Spin </a:t>
            </a:r>
            <a:r>
              <a:rPr lang="de-DE" sz="2400" b="1" kern="0" dirty="0" err="1">
                <a:solidFill>
                  <a:srgbClr val="006666"/>
                </a:solidFill>
                <a:latin typeface="Arial"/>
              </a:rPr>
              <a:t>closed</a:t>
            </a:r>
            <a:r>
              <a:rPr lang="de-DE" sz="2400" b="1" kern="0" dirty="0">
                <a:solidFill>
                  <a:srgbClr val="006666"/>
                </a:solidFill>
                <a:latin typeface="Arial"/>
              </a:rPr>
              <a:t> </a:t>
            </a:r>
            <a:r>
              <a:rPr lang="de-DE" sz="2400" b="1" kern="0" dirty="0" err="1">
                <a:solidFill>
                  <a:srgbClr val="006666"/>
                </a:solidFill>
                <a:latin typeface="Arial"/>
              </a:rPr>
              <a:t>orbit</a:t>
            </a:r>
            <a:endParaRPr lang="de-DE" sz="24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25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45050"/>
            <a:ext cx="7772400" cy="583650"/>
          </a:xfrm>
        </p:spPr>
        <p:txBody>
          <a:bodyPr/>
          <a:lstStyle/>
          <a:p>
            <a:r>
              <a:rPr lang="de-DE" dirty="0" smtClean="0">
                <a:solidFill>
                  <a:srgbClr val="006666"/>
                </a:solidFill>
              </a:rPr>
              <a:t>Challenge: </a:t>
            </a:r>
            <a:r>
              <a:rPr lang="de-DE" dirty="0" smtClean="0">
                <a:solidFill>
                  <a:srgbClr val="C00000"/>
                </a:solidFill>
              </a:rPr>
              <a:t>Spin </a:t>
            </a:r>
            <a:r>
              <a:rPr lang="de-DE" dirty="0" err="1" smtClean="0">
                <a:solidFill>
                  <a:srgbClr val="C00000"/>
                </a:solidFill>
              </a:rPr>
              <a:t>coherence</a:t>
            </a:r>
            <a:r>
              <a:rPr lang="de-DE" dirty="0" smtClean="0">
                <a:solidFill>
                  <a:srgbClr val="C00000"/>
                </a:solidFill>
              </a:rPr>
              <a:t> time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6041171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539552" y="692696"/>
                <a:ext cx="62306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>
                    <a:solidFill>
                      <a:srgbClr val="000000"/>
                    </a:solidFill>
                  </a:rPr>
                  <a:t>We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usually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don‘t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worry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about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coherence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of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spins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along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DE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𝑐𝑜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692696"/>
                <a:ext cx="623068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881" t="-8333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uppieren 88"/>
          <p:cNvGrpSpPr/>
          <p:nvPr/>
        </p:nvGrpSpPr>
        <p:grpSpPr>
          <a:xfrm>
            <a:off x="4370366" y="1052736"/>
            <a:ext cx="1201142" cy="1628184"/>
            <a:chOff x="4370366" y="1180123"/>
            <a:chExt cx="1201142" cy="1628184"/>
          </a:xfrm>
        </p:grpSpPr>
        <p:sp>
          <p:nvSpPr>
            <p:cNvPr id="8" name="Oval 29"/>
            <p:cNvSpPr>
              <a:spLocks noChangeArrowheads="1"/>
            </p:cNvSpPr>
            <p:nvPr/>
          </p:nvSpPr>
          <p:spPr bwMode="auto">
            <a:xfrm rot="16944252">
              <a:off x="4760098" y="1388086"/>
              <a:ext cx="349250" cy="1128713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0" name="Oval 32"/>
            <p:cNvSpPr>
              <a:spLocks noChangeArrowheads="1"/>
            </p:cNvSpPr>
            <p:nvPr/>
          </p:nvSpPr>
          <p:spPr bwMode="auto">
            <a:xfrm>
              <a:off x="4710885" y="2670787"/>
              <a:ext cx="109538" cy="125413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>
                <a:solidFill>
                  <a:srgbClr val="0066FF"/>
                </a:solidFill>
              </a:endParaRPr>
            </a:p>
          </p:txBody>
        </p:sp>
        <p:sp>
          <p:nvSpPr>
            <p:cNvPr id="11" name="AutoShape 34"/>
            <p:cNvSpPr>
              <a:spLocks noChangeArrowheads="1"/>
            </p:cNvSpPr>
            <p:nvPr/>
          </p:nvSpPr>
          <p:spPr bwMode="auto">
            <a:xfrm rot="14794755">
              <a:off x="4155260" y="2245337"/>
              <a:ext cx="831851" cy="85725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3" name="AutoShape 38"/>
            <p:cNvSpPr>
              <a:spLocks noChangeArrowheads="1"/>
            </p:cNvSpPr>
            <p:nvPr/>
          </p:nvSpPr>
          <p:spPr bwMode="auto">
            <a:xfrm rot="15316227">
              <a:off x="4444185" y="1705586"/>
              <a:ext cx="114300" cy="127000"/>
            </a:xfrm>
            <a:prstGeom prst="triangle">
              <a:avLst>
                <a:gd name="adj" fmla="val 55394"/>
              </a:avLst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4" name="Line 39"/>
            <p:cNvSpPr>
              <a:spLocks noChangeShapeType="1"/>
            </p:cNvSpPr>
            <p:nvPr/>
          </p:nvSpPr>
          <p:spPr bwMode="auto">
            <a:xfrm flipV="1">
              <a:off x="4764860" y="1180123"/>
              <a:ext cx="344488" cy="1554164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" name="Line 50"/>
            <p:cNvSpPr>
              <a:spLocks noChangeShapeType="1"/>
            </p:cNvSpPr>
            <p:nvPr/>
          </p:nvSpPr>
          <p:spPr bwMode="auto">
            <a:xfrm flipH="1">
              <a:off x="4421960" y="1892911"/>
              <a:ext cx="520700" cy="63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6" name="Line 51"/>
            <p:cNvSpPr>
              <a:spLocks noChangeShapeType="1"/>
            </p:cNvSpPr>
            <p:nvPr/>
          </p:nvSpPr>
          <p:spPr bwMode="auto">
            <a:xfrm>
              <a:off x="4945835" y="1889736"/>
              <a:ext cx="511175" cy="2317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0" name="AutoShape 34"/>
            <p:cNvSpPr>
              <a:spLocks noChangeArrowheads="1"/>
            </p:cNvSpPr>
            <p:nvPr/>
          </p:nvSpPr>
          <p:spPr bwMode="auto">
            <a:xfrm rot="15550680">
              <a:off x="4393557" y="2320170"/>
              <a:ext cx="628162" cy="82799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2" name="AutoShape 34"/>
            <p:cNvSpPr>
              <a:spLocks noChangeArrowheads="1"/>
            </p:cNvSpPr>
            <p:nvPr/>
          </p:nvSpPr>
          <p:spPr bwMode="auto">
            <a:xfrm rot="16200000">
              <a:off x="4331344" y="2187563"/>
              <a:ext cx="900100" cy="72008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3" name="AutoShape 34"/>
            <p:cNvSpPr>
              <a:spLocks noChangeArrowheads="1"/>
            </p:cNvSpPr>
            <p:nvPr/>
          </p:nvSpPr>
          <p:spPr bwMode="auto">
            <a:xfrm rot="16903561">
              <a:off x="4561669" y="2358626"/>
              <a:ext cx="554092" cy="75620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4" name="AutoShape 34"/>
            <p:cNvSpPr>
              <a:spLocks noChangeArrowheads="1"/>
            </p:cNvSpPr>
            <p:nvPr/>
          </p:nvSpPr>
          <p:spPr bwMode="auto">
            <a:xfrm rot="17560680">
              <a:off x="4509451" y="2219014"/>
              <a:ext cx="913848" cy="97144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5" name="AutoShape 34"/>
            <p:cNvSpPr>
              <a:spLocks noChangeArrowheads="1"/>
            </p:cNvSpPr>
            <p:nvPr/>
          </p:nvSpPr>
          <p:spPr bwMode="auto">
            <a:xfrm rot="18202771">
              <a:off x="4647795" y="2386097"/>
              <a:ext cx="653294" cy="71639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6" name="AutoShape 34"/>
            <p:cNvSpPr>
              <a:spLocks noChangeArrowheads="1"/>
            </p:cNvSpPr>
            <p:nvPr/>
          </p:nvSpPr>
          <p:spPr bwMode="auto">
            <a:xfrm rot="18600042">
              <a:off x="4633057" y="2290704"/>
              <a:ext cx="949481" cy="85725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7" name="AutoShape 34"/>
            <p:cNvSpPr>
              <a:spLocks noChangeArrowheads="1"/>
            </p:cNvSpPr>
            <p:nvPr/>
          </p:nvSpPr>
          <p:spPr bwMode="auto">
            <a:xfrm rot="19076792">
              <a:off x="4697597" y="2364053"/>
              <a:ext cx="873911" cy="85725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31" name="Oval 29"/>
          <p:cNvSpPr>
            <a:spLocks noChangeArrowheads="1"/>
          </p:cNvSpPr>
          <p:nvPr/>
        </p:nvSpPr>
        <p:spPr bwMode="auto">
          <a:xfrm rot="16944252">
            <a:off x="1684445" y="1292600"/>
            <a:ext cx="349250" cy="1128713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1635233" y="2575301"/>
            <a:ext cx="109538" cy="125413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>
              <a:solidFill>
                <a:srgbClr val="0066FF"/>
              </a:solidFill>
            </a:endParaRPr>
          </a:p>
        </p:txBody>
      </p:sp>
      <p:sp>
        <p:nvSpPr>
          <p:cNvPr id="34" name="AutoShape 34"/>
          <p:cNvSpPr>
            <a:spLocks noChangeArrowheads="1"/>
          </p:cNvSpPr>
          <p:nvPr/>
        </p:nvSpPr>
        <p:spPr bwMode="auto">
          <a:xfrm rot="14794755">
            <a:off x="1079607" y="2149851"/>
            <a:ext cx="831851" cy="85725"/>
          </a:xfrm>
          <a:prstGeom prst="rightArrow">
            <a:avLst>
              <a:gd name="adj1" fmla="val 50000"/>
              <a:gd name="adj2" fmla="val 24259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6" name="AutoShape 37"/>
          <p:cNvSpPr>
            <a:spLocks noChangeArrowheads="1"/>
          </p:cNvSpPr>
          <p:nvPr/>
        </p:nvSpPr>
        <p:spPr bwMode="auto">
          <a:xfrm rot="19102201">
            <a:off x="1627295" y="2273676"/>
            <a:ext cx="850900" cy="87313"/>
          </a:xfrm>
          <a:prstGeom prst="rightArrow">
            <a:avLst>
              <a:gd name="adj1" fmla="val 50000"/>
              <a:gd name="adj2" fmla="val 24363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7" name="AutoShape 38"/>
          <p:cNvSpPr>
            <a:spLocks noChangeArrowheads="1"/>
          </p:cNvSpPr>
          <p:nvPr/>
        </p:nvSpPr>
        <p:spPr bwMode="auto">
          <a:xfrm rot="15316227">
            <a:off x="1368532" y="1610100"/>
            <a:ext cx="114300" cy="127000"/>
          </a:xfrm>
          <a:prstGeom prst="triangle">
            <a:avLst>
              <a:gd name="adj" fmla="val 55394"/>
            </a:avLst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0" name="Line 39"/>
          <p:cNvSpPr>
            <a:spLocks noChangeShapeType="1"/>
          </p:cNvSpPr>
          <p:nvPr/>
        </p:nvSpPr>
        <p:spPr bwMode="auto">
          <a:xfrm flipV="1">
            <a:off x="1689208" y="1084637"/>
            <a:ext cx="344488" cy="1554164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2" name="Line 50"/>
          <p:cNvSpPr>
            <a:spLocks noChangeShapeType="1"/>
          </p:cNvSpPr>
          <p:nvPr/>
        </p:nvSpPr>
        <p:spPr bwMode="auto">
          <a:xfrm flipH="1">
            <a:off x="1346308" y="1797425"/>
            <a:ext cx="520700" cy="635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3" name="Line 51"/>
          <p:cNvSpPr>
            <a:spLocks noChangeShapeType="1"/>
          </p:cNvSpPr>
          <p:nvPr/>
        </p:nvSpPr>
        <p:spPr bwMode="auto">
          <a:xfrm>
            <a:off x="1870183" y="1794250"/>
            <a:ext cx="511175" cy="231775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359532" y="2797557"/>
            <a:ext cx="270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000000"/>
                </a:solidFill>
              </a:rPr>
              <a:t>At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injection</a:t>
            </a:r>
            <a:r>
              <a:rPr lang="de-DE" sz="1400" dirty="0" smtClean="0">
                <a:solidFill>
                  <a:srgbClr val="000000"/>
                </a:solidFill>
              </a:rPr>
              <a:t> all </a:t>
            </a:r>
          </a:p>
          <a:p>
            <a:pPr algn="ctr"/>
            <a:r>
              <a:rPr lang="de-DE" sz="1400" dirty="0" err="1" smtClean="0">
                <a:solidFill>
                  <a:srgbClr val="000000"/>
                </a:solidFill>
              </a:rPr>
              <a:t>spin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vectors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aligned</a:t>
            </a:r>
            <a:r>
              <a:rPr lang="de-DE" sz="1400" dirty="0" smtClean="0">
                <a:solidFill>
                  <a:srgbClr val="000000"/>
                </a:solidFill>
              </a:rPr>
              <a:t> (</a:t>
            </a:r>
            <a:r>
              <a:rPr lang="de-DE" sz="1400" dirty="0" err="1" smtClean="0">
                <a:solidFill>
                  <a:srgbClr val="000000"/>
                </a:solidFill>
              </a:rPr>
              <a:t>coherent</a:t>
            </a:r>
            <a:r>
              <a:rPr lang="de-DE" sz="1400" dirty="0" smtClean="0">
                <a:solidFill>
                  <a:srgbClr val="000000"/>
                </a:solidFill>
              </a:rPr>
              <a:t>)  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3059832" y="2797557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000000"/>
                </a:solidFill>
              </a:rPr>
              <a:t>After </a:t>
            </a:r>
            <a:r>
              <a:rPr lang="de-DE" sz="1400" dirty="0" err="1" smtClean="0">
                <a:solidFill>
                  <a:srgbClr val="000000"/>
                </a:solidFill>
              </a:rPr>
              <a:t>some</a:t>
            </a:r>
            <a:r>
              <a:rPr lang="de-DE" sz="1400" dirty="0" smtClean="0">
                <a:solidFill>
                  <a:srgbClr val="000000"/>
                </a:solidFill>
              </a:rPr>
              <a:t> time, </a:t>
            </a:r>
            <a:r>
              <a:rPr lang="de-DE" sz="1400" dirty="0" err="1" smtClean="0">
                <a:solidFill>
                  <a:srgbClr val="000000"/>
                </a:solidFill>
              </a:rPr>
              <a:t>spin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vectors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get</a:t>
            </a:r>
            <a:r>
              <a:rPr lang="de-DE" sz="1400" dirty="0" smtClean="0">
                <a:solidFill>
                  <a:srgbClr val="000000"/>
                </a:solidFill>
              </a:rPr>
              <a:t> out </a:t>
            </a:r>
            <a:r>
              <a:rPr lang="de-DE" sz="1400" dirty="0" err="1" smtClean="0">
                <a:solidFill>
                  <a:srgbClr val="000000"/>
                </a:solidFill>
              </a:rPr>
              <a:t>of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phase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and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fully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populate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the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cone</a:t>
            </a:r>
            <a:r>
              <a:rPr lang="de-DE" sz="1400" dirty="0" smtClean="0">
                <a:solidFill>
                  <a:srgbClr val="000000"/>
                </a:solidFill>
              </a:rPr>
              <a:t>   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6336196" y="1888165"/>
            <a:ext cx="27357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Polarization</a:t>
            </a:r>
            <a:r>
              <a:rPr lang="de-DE" dirty="0" smtClean="0">
                <a:solidFill>
                  <a:srgbClr val="000000"/>
                </a:solidFill>
              </a:rPr>
              <a:t> not </a:t>
            </a:r>
            <a:r>
              <a:rPr lang="de-DE" dirty="0" err="1" smtClean="0">
                <a:solidFill>
                  <a:srgbClr val="000000"/>
                </a:solidFill>
              </a:rPr>
              <a:t>affected</a:t>
            </a:r>
            <a:r>
              <a:rPr lang="de-DE" dirty="0" smtClean="0">
                <a:solidFill>
                  <a:srgbClr val="000000"/>
                </a:solidFill>
              </a:rPr>
              <a:t>!</a:t>
            </a:r>
            <a:endParaRPr lang="de-DE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feld 49"/>
              <p:cNvSpPr txBox="1"/>
              <p:nvPr/>
            </p:nvSpPr>
            <p:spPr>
              <a:xfrm>
                <a:off x="611560" y="3400333"/>
                <a:ext cx="8280920" cy="404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Situation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very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different,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when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you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deal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with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𝑆</m:t>
                        </m:r>
                      </m:e>
                    </m:acc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⊥</m:t>
                    </m:r>
                    <m:r>
                      <a:rPr lang="de-DE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  <m:sSub>
                      <m:sSubPr>
                        <m:ctrlPr>
                          <a:rPr lang="de-DE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DE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de-DE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𝑐𝑜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machines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with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frozen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spin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.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0" name="Textfeld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400333"/>
                <a:ext cx="8280920" cy="404791"/>
              </a:xfrm>
              <a:prstGeom prst="rect">
                <a:avLst/>
              </a:prstGeom>
              <a:blipFill rotWithShape="1">
                <a:blip r:embed="rId4"/>
                <a:stretch>
                  <a:fillRect l="-589" t="-21212" b="-2424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uppieren 90"/>
          <p:cNvGrpSpPr/>
          <p:nvPr/>
        </p:nvGrpSpPr>
        <p:grpSpPr>
          <a:xfrm>
            <a:off x="606633" y="3897051"/>
            <a:ext cx="2170095" cy="1143810"/>
            <a:chOff x="606633" y="4185083"/>
            <a:chExt cx="2170095" cy="1143810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1625286" y="5031779"/>
              <a:ext cx="109538" cy="125413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>
                <a:solidFill>
                  <a:srgbClr val="0066FF"/>
                </a:solidFill>
              </a:endParaRPr>
            </a:p>
          </p:txBody>
        </p:sp>
        <p:sp>
          <p:nvSpPr>
            <p:cNvPr id="60" name="AutoShape 34"/>
            <p:cNvSpPr>
              <a:spLocks noChangeArrowheads="1"/>
            </p:cNvSpPr>
            <p:nvPr/>
          </p:nvSpPr>
          <p:spPr bwMode="auto">
            <a:xfrm rot="12207796">
              <a:off x="822352" y="4860682"/>
              <a:ext cx="849463" cy="95336"/>
            </a:xfrm>
            <a:prstGeom prst="rightArrow">
              <a:avLst>
                <a:gd name="adj1" fmla="val 50000"/>
                <a:gd name="adj2" fmla="val 24259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1" name="AutoShape 37"/>
            <p:cNvSpPr>
              <a:spLocks noChangeArrowheads="1"/>
            </p:cNvSpPr>
            <p:nvPr/>
          </p:nvSpPr>
          <p:spPr bwMode="auto">
            <a:xfrm rot="21447576">
              <a:off x="1730032" y="5031422"/>
              <a:ext cx="754585" cy="90450"/>
            </a:xfrm>
            <a:prstGeom prst="rightArrow">
              <a:avLst>
                <a:gd name="adj1" fmla="val 50000"/>
                <a:gd name="adj2" fmla="val 24363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3" name="Line 39"/>
            <p:cNvSpPr>
              <a:spLocks noChangeShapeType="1"/>
            </p:cNvSpPr>
            <p:nvPr/>
          </p:nvSpPr>
          <p:spPr bwMode="auto">
            <a:xfrm flipV="1">
              <a:off x="1679261" y="4185083"/>
              <a:ext cx="192440" cy="910195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6" name="Ellipse 65"/>
            <p:cNvSpPr/>
            <p:nvPr/>
          </p:nvSpPr>
          <p:spPr bwMode="auto">
            <a:xfrm rot="11535359">
              <a:off x="606633" y="4803119"/>
              <a:ext cx="2170095" cy="525774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67" name="AutoShape 38"/>
            <p:cNvSpPr>
              <a:spLocks noChangeArrowheads="1"/>
            </p:cNvSpPr>
            <p:nvPr/>
          </p:nvSpPr>
          <p:spPr bwMode="auto">
            <a:xfrm rot="16691506">
              <a:off x="1203495" y="4668037"/>
              <a:ext cx="114300" cy="127000"/>
            </a:xfrm>
            <a:prstGeom prst="triangle">
              <a:avLst>
                <a:gd name="adj" fmla="val 55394"/>
              </a:avLst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70" name="Textfeld 69"/>
          <p:cNvSpPr txBox="1"/>
          <p:nvPr/>
        </p:nvSpPr>
        <p:spPr>
          <a:xfrm>
            <a:off x="287524" y="5102024"/>
            <a:ext cx="2988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000000"/>
                </a:solidFill>
              </a:rPr>
              <a:t>At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injection</a:t>
            </a:r>
            <a:r>
              <a:rPr lang="de-DE" sz="1400" dirty="0" smtClean="0">
                <a:solidFill>
                  <a:srgbClr val="000000"/>
                </a:solidFill>
              </a:rPr>
              <a:t> all </a:t>
            </a:r>
            <a:r>
              <a:rPr lang="de-DE" sz="1400" dirty="0" err="1" smtClean="0">
                <a:solidFill>
                  <a:srgbClr val="000000"/>
                </a:solidFill>
              </a:rPr>
              <a:t>spin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vectors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aligned</a:t>
            </a:r>
            <a:endParaRPr lang="de-DE" sz="1400" dirty="0" smtClean="0">
              <a:solidFill>
                <a:srgbClr val="000000"/>
              </a:solidFill>
            </a:endParaRPr>
          </a:p>
        </p:txBody>
      </p:sp>
      <p:sp>
        <p:nvSpPr>
          <p:cNvPr id="78" name="Textfeld 77"/>
          <p:cNvSpPr txBox="1"/>
          <p:nvPr/>
        </p:nvSpPr>
        <p:spPr>
          <a:xfrm>
            <a:off x="3237760" y="5102024"/>
            <a:ext cx="2810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000000"/>
                </a:solidFill>
              </a:rPr>
              <a:t>Later</a:t>
            </a:r>
            <a:r>
              <a:rPr lang="de-DE" sz="1400" dirty="0" smtClean="0">
                <a:solidFill>
                  <a:srgbClr val="000000"/>
                </a:solidFill>
              </a:rPr>
              <a:t>, </a:t>
            </a:r>
            <a:r>
              <a:rPr lang="de-DE" sz="1400" dirty="0" err="1" smtClean="0">
                <a:solidFill>
                  <a:srgbClr val="000000"/>
                </a:solidFill>
              </a:rPr>
              <a:t>spin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vectors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are</a:t>
            </a:r>
            <a:r>
              <a:rPr lang="de-DE" sz="1400" dirty="0" smtClean="0">
                <a:solidFill>
                  <a:srgbClr val="000000"/>
                </a:solidFill>
              </a:rPr>
              <a:t> out </a:t>
            </a:r>
            <a:r>
              <a:rPr lang="de-DE" sz="1400" dirty="0" err="1" smtClean="0">
                <a:solidFill>
                  <a:srgbClr val="000000"/>
                </a:solidFill>
              </a:rPr>
              <a:t>of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phase</a:t>
            </a:r>
            <a:r>
              <a:rPr lang="de-DE" sz="1400" dirty="0" smtClean="0">
                <a:solidFill>
                  <a:srgbClr val="000000"/>
                </a:solidFill>
              </a:rPr>
              <a:t> in </a:t>
            </a:r>
            <a:r>
              <a:rPr lang="de-DE" sz="1400" dirty="0" err="1" smtClean="0">
                <a:solidFill>
                  <a:srgbClr val="000000"/>
                </a:solidFill>
              </a:rPr>
              <a:t>the</a:t>
            </a:r>
            <a:r>
              <a:rPr lang="de-DE" sz="1400" dirty="0" smtClean="0">
                <a:solidFill>
                  <a:srgbClr val="000000"/>
                </a:solidFill>
              </a:rPr>
              <a:t> horizontal plane</a:t>
            </a:r>
            <a:endParaRPr lang="de-DE" sz="1400" dirty="0">
              <a:solidFill>
                <a:srgbClr val="000000"/>
              </a:solidFill>
            </a:endParaRPr>
          </a:p>
        </p:txBody>
      </p:sp>
      <p:grpSp>
        <p:nvGrpSpPr>
          <p:cNvPr id="93" name="Gruppieren 92"/>
          <p:cNvGrpSpPr/>
          <p:nvPr/>
        </p:nvGrpSpPr>
        <p:grpSpPr>
          <a:xfrm>
            <a:off x="3666972" y="3897051"/>
            <a:ext cx="2170095" cy="1150434"/>
            <a:chOff x="3666972" y="4185083"/>
            <a:chExt cx="2170095" cy="1150434"/>
          </a:xfrm>
        </p:grpSpPr>
        <p:sp>
          <p:nvSpPr>
            <p:cNvPr id="76" name="Ellipse 75"/>
            <p:cNvSpPr/>
            <p:nvPr/>
          </p:nvSpPr>
          <p:spPr bwMode="auto">
            <a:xfrm rot="11535359">
              <a:off x="3666972" y="4803119"/>
              <a:ext cx="2170095" cy="525774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grpSp>
          <p:nvGrpSpPr>
            <p:cNvPr id="92" name="Gruppieren 91"/>
            <p:cNvGrpSpPr/>
            <p:nvPr/>
          </p:nvGrpSpPr>
          <p:grpSpPr>
            <a:xfrm>
              <a:off x="3744669" y="4185083"/>
              <a:ext cx="1938206" cy="1150434"/>
              <a:chOff x="3744669" y="4185083"/>
              <a:chExt cx="1938206" cy="1150434"/>
            </a:xfrm>
          </p:grpSpPr>
          <p:sp>
            <p:nvSpPr>
              <p:cNvPr id="72" name="Oval 32"/>
              <p:cNvSpPr>
                <a:spLocks noChangeArrowheads="1"/>
              </p:cNvSpPr>
              <p:nvPr/>
            </p:nvSpPr>
            <p:spPr bwMode="auto">
              <a:xfrm>
                <a:off x="4685625" y="5031779"/>
                <a:ext cx="109538" cy="125413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>
                  <a:solidFill>
                    <a:srgbClr val="0066FF"/>
                  </a:solidFill>
                </a:endParaRPr>
              </a:p>
            </p:txBody>
          </p:sp>
          <p:sp>
            <p:nvSpPr>
              <p:cNvPr id="73" name="AutoShape 34"/>
              <p:cNvSpPr>
                <a:spLocks noChangeArrowheads="1"/>
              </p:cNvSpPr>
              <p:nvPr/>
            </p:nvSpPr>
            <p:spPr bwMode="auto">
              <a:xfrm rot="12207796">
                <a:off x="3882691" y="4860682"/>
                <a:ext cx="849463" cy="95336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AutoShape 37"/>
              <p:cNvSpPr>
                <a:spLocks noChangeArrowheads="1"/>
              </p:cNvSpPr>
              <p:nvPr/>
            </p:nvSpPr>
            <p:spPr bwMode="auto">
              <a:xfrm rot="21447576">
                <a:off x="4790371" y="5031422"/>
                <a:ext cx="754585" cy="90450"/>
              </a:xfrm>
              <a:prstGeom prst="rightArrow">
                <a:avLst>
                  <a:gd name="adj1" fmla="val 50000"/>
                  <a:gd name="adj2" fmla="val 243636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Line 39"/>
              <p:cNvSpPr>
                <a:spLocks noChangeShapeType="1"/>
              </p:cNvSpPr>
              <p:nvPr/>
            </p:nvSpPr>
            <p:spPr bwMode="auto">
              <a:xfrm flipV="1">
                <a:off x="4739600" y="4185083"/>
                <a:ext cx="192440" cy="910195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AutoShape 38"/>
              <p:cNvSpPr>
                <a:spLocks noChangeArrowheads="1"/>
              </p:cNvSpPr>
              <p:nvPr/>
            </p:nvSpPr>
            <p:spPr bwMode="auto">
              <a:xfrm rot="16691506">
                <a:off x="4263834" y="4668037"/>
                <a:ext cx="114300" cy="127000"/>
              </a:xfrm>
              <a:prstGeom prst="triangle">
                <a:avLst>
                  <a:gd name="adj" fmla="val 55394"/>
                </a:avLst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AutoShape 34"/>
              <p:cNvSpPr>
                <a:spLocks noChangeArrowheads="1"/>
              </p:cNvSpPr>
              <p:nvPr/>
            </p:nvSpPr>
            <p:spPr bwMode="auto">
              <a:xfrm rot="11397897">
                <a:off x="3744669" y="4968432"/>
                <a:ext cx="959633" cy="92467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AutoShape 34"/>
              <p:cNvSpPr>
                <a:spLocks noChangeArrowheads="1"/>
              </p:cNvSpPr>
              <p:nvPr/>
            </p:nvSpPr>
            <p:spPr bwMode="auto">
              <a:xfrm rot="10198250">
                <a:off x="4237652" y="5111694"/>
                <a:ext cx="462413" cy="77835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AutoShape 34"/>
              <p:cNvSpPr>
                <a:spLocks noChangeArrowheads="1"/>
              </p:cNvSpPr>
              <p:nvPr/>
            </p:nvSpPr>
            <p:spPr bwMode="auto">
              <a:xfrm rot="7220678">
                <a:off x="4561316" y="5192987"/>
                <a:ext cx="218973" cy="66088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AutoShape 34"/>
              <p:cNvSpPr>
                <a:spLocks noChangeArrowheads="1"/>
              </p:cNvSpPr>
              <p:nvPr/>
            </p:nvSpPr>
            <p:spPr bwMode="auto">
              <a:xfrm rot="14019281">
                <a:off x="4424313" y="4851593"/>
                <a:ext cx="354935" cy="80986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AutoShape 34"/>
              <p:cNvSpPr>
                <a:spLocks noChangeArrowheads="1"/>
              </p:cNvSpPr>
              <p:nvPr/>
            </p:nvSpPr>
            <p:spPr bwMode="auto">
              <a:xfrm rot="18804656">
                <a:off x="4731671" y="4916422"/>
                <a:ext cx="256723" cy="54509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AutoShape 34"/>
              <p:cNvSpPr>
                <a:spLocks noChangeArrowheads="1"/>
              </p:cNvSpPr>
              <p:nvPr/>
            </p:nvSpPr>
            <p:spPr bwMode="auto">
              <a:xfrm rot="21229921">
                <a:off x="4790799" y="4997669"/>
                <a:ext cx="642522" cy="86278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AutoShape 34"/>
              <p:cNvSpPr>
                <a:spLocks noChangeArrowheads="1"/>
              </p:cNvSpPr>
              <p:nvPr/>
            </p:nvSpPr>
            <p:spPr bwMode="auto">
              <a:xfrm rot="1849498">
                <a:off x="4738236" y="5218017"/>
                <a:ext cx="544473" cy="94374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AutoShape 34"/>
              <p:cNvSpPr>
                <a:spLocks noChangeArrowheads="1"/>
              </p:cNvSpPr>
              <p:nvPr/>
            </p:nvSpPr>
            <p:spPr bwMode="auto">
              <a:xfrm rot="985592">
                <a:off x="4764993" y="5196143"/>
                <a:ext cx="917882" cy="85029"/>
              </a:xfrm>
              <a:prstGeom prst="rightArrow">
                <a:avLst>
                  <a:gd name="adj1" fmla="val 50000"/>
                  <a:gd name="adj2" fmla="val 242593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88" name="Textfeld 87"/>
          <p:cNvSpPr txBox="1"/>
          <p:nvPr/>
        </p:nvSpPr>
        <p:spPr>
          <a:xfrm>
            <a:off x="6336196" y="4293096"/>
            <a:ext cx="277230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Longitudinal </a:t>
            </a:r>
            <a:r>
              <a:rPr lang="de-DE" dirty="0" err="1" smtClean="0">
                <a:solidFill>
                  <a:srgbClr val="000000"/>
                </a:solidFill>
              </a:rPr>
              <a:t>polarization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vanishes</a:t>
            </a:r>
            <a:r>
              <a:rPr lang="de-DE" dirty="0" smtClean="0">
                <a:solidFill>
                  <a:srgbClr val="000000"/>
                </a:solidFill>
              </a:rPr>
              <a:t>!</a:t>
            </a:r>
            <a:endParaRPr lang="de-DE" dirty="0">
              <a:solidFill>
                <a:srgbClr val="000000"/>
              </a:solidFill>
            </a:endParaRPr>
          </a:p>
        </p:txBody>
      </p:sp>
      <p:graphicFrame>
        <p:nvGraphicFramePr>
          <p:cNvPr id="134554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460845"/>
              </p:ext>
            </p:extLst>
          </p:nvPr>
        </p:nvGraphicFramePr>
        <p:xfrm>
          <a:off x="1979712" y="3825044"/>
          <a:ext cx="46037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292" name="Equation" r:id="rId5" imgW="253890" imgH="228501" progId="Equation.3">
                  <p:embed/>
                </p:oleObj>
              </mc:Choice>
              <mc:Fallback>
                <p:oleObj name="Equation" r:id="rId5" imgW="253890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3825044"/>
                        <a:ext cx="460375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Rectangle 5"/>
          <p:cNvSpPr txBox="1">
            <a:spLocks noChangeArrowheads="1"/>
          </p:cNvSpPr>
          <p:nvPr/>
        </p:nvSpPr>
        <p:spPr bwMode="auto">
          <a:xfrm>
            <a:off x="395536" y="5912954"/>
            <a:ext cx="8604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sym typeface="Wingdings" pitchFamily="2" charset="2"/>
              </a:rPr>
              <a:t>In an EDM machine with frozen spin, observation time is limited.</a:t>
            </a:r>
          </a:p>
        </p:txBody>
      </p:sp>
    </p:spTree>
    <p:extLst>
      <p:ext uri="{BB962C8B-B14F-4D97-AF65-F5344CB8AC3E}">
        <p14:creationId xmlns:p14="http://schemas.microsoft.com/office/powerpoint/2010/main" val="11508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4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  <p:bldP spid="50" grpId="0"/>
      <p:bldP spid="78" grpId="0"/>
      <p:bldP spid="88" grpId="0" animBg="1"/>
      <p:bldP spid="6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97078"/>
            <a:ext cx="8424936" cy="691662"/>
          </a:xfrm>
        </p:spPr>
        <p:txBody>
          <a:bodyPr/>
          <a:lstStyle/>
          <a:p>
            <a:r>
              <a:rPr lang="de-DE" dirty="0" smtClean="0">
                <a:solidFill>
                  <a:srgbClr val="006666"/>
                </a:solidFill>
              </a:rPr>
              <a:t>Challenge: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C00000"/>
                </a:solidFill>
              </a:rPr>
              <a:t>SCT </a:t>
            </a:r>
            <a:r>
              <a:rPr lang="de-DE" dirty="0" err="1" smtClean="0">
                <a:solidFill>
                  <a:srgbClr val="C00000"/>
                </a:solidFill>
              </a:rPr>
              <a:t>stimates</a:t>
            </a:r>
            <a:r>
              <a:rPr lang="de-DE" dirty="0" smtClean="0">
                <a:solidFill>
                  <a:srgbClr val="C00000"/>
                </a:solidFill>
              </a:rPr>
              <a:t> (N.N. </a:t>
            </a:r>
            <a:r>
              <a:rPr lang="de-DE" dirty="0" err="1" smtClean="0">
                <a:solidFill>
                  <a:srgbClr val="C00000"/>
                </a:solidFill>
              </a:rPr>
              <a:t>Nikolaev</a:t>
            </a:r>
            <a:r>
              <a:rPr lang="de-DE" dirty="0" smtClean="0">
                <a:solidFill>
                  <a:srgbClr val="C00000"/>
                </a:solidFill>
              </a:rPr>
              <a:t>)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6005167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91580" y="1160748"/>
            <a:ext cx="726352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One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source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spin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coherence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are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random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variations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spin</a:t>
            </a:r>
            <a:r>
              <a:rPr lang="de-DE" dirty="0" smtClean="0">
                <a:solidFill>
                  <a:srgbClr val="000000"/>
                </a:solidFill>
              </a:rPr>
              <a:t> tune </a:t>
            </a:r>
          </a:p>
          <a:p>
            <a:r>
              <a:rPr lang="de-DE" dirty="0" smtClean="0">
                <a:solidFill>
                  <a:srgbClr val="000000"/>
                </a:solidFill>
              </a:rPr>
              <a:t>due </a:t>
            </a:r>
            <a:r>
              <a:rPr lang="de-DE" dirty="0" err="1" smtClean="0">
                <a:solidFill>
                  <a:srgbClr val="000000"/>
                </a:solidFill>
              </a:rPr>
              <a:t>to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momentum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spread</a:t>
            </a:r>
            <a:r>
              <a:rPr lang="de-DE" dirty="0" smtClean="0">
                <a:solidFill>
                  <a:srgbClr val="000000"/>
                </a:solidFill>
              </a:rPr>
              <a:t> in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r>
              <a:rPr lang="de-DE" dirty="0" smtClean="0">
                <a:solidFill>
                  <a:srgbClr val="000000"/>
                </a:solidFill>
              </a:rPr>
              <a:t> beam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447764" y="1926982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and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870739" y="1926982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is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randomized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by</a:t>
            </a:r>
            <a:r>
              <a:rPr lang="de-DE" dirty="0" smtClean="0">
                <a:solidFill>
                  <a:srgbClr val="000000"/>
                </a:solidFill>
              </a:rPr>
              <a:t> e.g., </a:t>
            </a:r>
            <a:r>
              <a:rPr lang="de-DE" dirty="0" err="1" smtClean="0">
                <a:solidFill>
                  <a:srgbClr val="000000"/>
                </a:solidFill>
              </a:rPr>
              <a:t>electron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cooling</a:t>
            </a:r>
            <a:endParaRPr lang="de-DE" dirty="0">
              <a:solidFill>
                <a:srgbClr val="000000"/>
              </a:solidFill>
            </a:endParaRPr>
          </a:p>
        </p:txBody>
      </p:sp>
      <p:graphicFrame>
        <p:nvGraphicFramePr>
          <p:cNvPr id="15" name="Objekt 14"/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216" name="Formel" r:id="rId3" imgW="914400" imgH="215640" progId="Equation.3">
                  <p:embed/>
                </p:oleObj>
              </mc:Choice>
              <mc:Fallback>
                <p:oleObj name="Formel" r:id="rId3" imgW="9144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feld 21"/>
          <p:cNvSpPr txBox="1"/>
          <p:nvPr/>
        </p:nvSpPr>
        <p:spPr>
          <a:xfrm>
            <a:off x="1234529" y="434620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000000"/>
                </a:solidFill>
              </a:rPr>
              <a:t>Estimate</a:t>
            </a:r>
            <a:r>
              <a:rPr lang="de-DE" b="1" dirty="0" smtClean="0">
                <a:solidFill>
                  <a:srgbClr val="000000"/>
                </a:solidFill>
              </a:rPr>
              <a:t>: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24" name="Rechteck 23"/>
          <p:cNvSpPr/>
          <p:nvPr/>
        </p:nvSpPr>
        <p:spPr bwMode="auto">
          <a:xfrm>
            <a:off x="647564" y="4185084"/>
            <a:ext cx="7884876" cy="212423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6" name="Rechteck 25"/>
          <p:cNvSpPr/>
          <p:nvPr/>
        </p:nvSpPr>
        <p:spPr bwMode="auto">
          <a:xfrm>
            <a:off x="3034729" y="4855804"/>
            <a:ext cx="2448272" cy="111612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007604" y="1926982"/>
                <a:ext cx="12075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/>
                          <a:ea typeface="Cambria Math"/>
                        </a:rPr>
                        <m:t>𝛿𝜃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𝛿𝛾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604" y="1926982"/>
                <a:ext cx="1207510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3239852" y="1916832"/>
                <a:ext cx="5002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/>
                          <a:ea typeface="Cambria Math"/>
                        </a:rPr>
                        <m:t>𝛿𝛾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852" y="1916832"/>
                <a:ext cx="500265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1007604" y="2375592"/>
                <a:ext cx="2508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de-DE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  <m:func>
                            <m:func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𝛿𝜃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604" y="2375592"/>
                <a:ext cx="2508635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2064213" y="2852936"/>
                <a:ext cx="5921301" cy="1121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240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/>
                            </a:rPr>
                            <m:t>𝑠𝑐</m:t>
                          </m:r>
                        </m:sub>
                      </m:sSub>
                      <m:r>
                        <a:rPr lang="de-DE" sz="2400" i="1" smtClean="0"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de-DE" sz="24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sz="240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2400" b="0" i="0" smtClean="0">
                                  <a:latin typeface="Cambria Math"/>
                                  <a:ea typeface="Cambria Math"/>
                                </a:rPr>
                                <m:t>rev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sz="240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⟨"/>
                              <m:endChr m:val="⟩"/>
                              <m:ctrlPr>
                                <a:rPr lang="de-DE" sz="240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2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i="1">
                                      <a:latin typeface="Cambria Math"/>
                                      <a:ea typeface="Cambria Math"/>
                                    </a:rPr>
                                    <m:t>𝛿𝛾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de-DE" sz="2400" i="1" smtClean="0"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de-DE" sz="24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sz="24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2400">
                                  <a:latin typeface="Cambria Math"/>
                                  <a:ea typeface="Cambria Math"/>
                                </a:rPr>
                                <m:t>rev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sz="2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2400" i="1">
                                  <a:latin typeface="Cambria Math"/>
                                  <a:ea typeface="Cambria Math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de-DE" sz="2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240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240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240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2400" i="1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de-DE" sz="24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de-DE" sz="24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240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de-DE" sz="24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de-DE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𝛿</m:t>
                                          </m:r>
                                          <m:r>
                                            <a:rPr lang="de-DE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𝑝</m:t>
                                          </m:r>
                                        </m:num>
                                        <m:den>
                                          <m:r>
                                            <a:rPr lang="de-DE" sz="2400" i="1">
                                              <a:latin typeface="Cambria Math"/>
                                              <a:ea typeface="Cambria Math"/>
                                            </a:rPr>
                                            <m:t>𝑝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de-DE" sz="24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213" y="2852936"/>
                <a:ext cx="5921301" cy="112197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2746697" y="4288450"/>
                <a:ext cx="1845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/>
                            </a:rPr>
                            <m:t>kin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=100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697" y="4288450"/>
                <a:ext cx="1845120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4843455" y="4288450"/>
                <a:ext cx="17497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/>
                            </a:rPr>
                            <m:t>rev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=0.5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</a:rPr>
                        <m:t>MHz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455" y="4288450"/>
                <a:ext cx="1749710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2746697" y="5291916"/>
                <a:ext cx="19607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𝑠𝑐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(</m:t>
                      </m:r>
                      <m:r>
                        <a:rPr lang="de-DE" b="0" i="1" smtClean="0">
                          <a:latin typeface="Cambria Math"/>
                        </a:rPr>
                        <m:t>𝑝</m:t>
                      </m:r>
                      <m:r>
                        <a:rPr lang="de-DE" b="0" i="1" smtClean="0">
                          <a:latin typeface="Cambria Math"/>
                        </a:rPr>
                        <m:t>)≈3∙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  <a:ea typeface="Cambria Math"/>
                        </a:rPr>
                        <m:t>s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697" y="5291916"/>
                <a:ext cx="1960793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/>
              <p:cNvSpPr txBox="1"/>
              <p:nvPr/>
            </p:nvSpPr>
            <p:spPr>
              <a:xfrm>
                <a:off x="4843455" y="5291916"/>
                <a:ext cx="19607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𝑠𝑐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(</m:t>
                      </m:r>
                      <m:r>
                        <a:rPr lang="de-DE" b="0" i="1" smtClean="0">
                          <a:latin typeface="Cambria Math"/>
                        </a:rPr>
                        <m:t>𝑑</m:t>
                      </m:r>
                      <m:r>
                        <a:rPr lang="de-DE" b="0" i="1" smtClean="0">
                          <a:latin typeface="Cambria Math"/>
                        </a:rPr>
                        <m:t>)≈5∙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5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  <a:ea typeface="Cambria Math"/>
                        </a:rPr>
                        <m:t>s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5" name="Textfeld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455" y="5291916"/>
                <a:ext cx="1960793" cy="369332"/>
              </a:xfrm>
              <a:prstGeom prst="rect">
                <a:avLst/>
              </a:prstGeom>
              <a:blipFill rotWithShape="1">
                <a:blip r:embed="rId1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2746697" y="4783122"/>
                <a:ext cx="1232710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=1.79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697" y="4783122"/>
                <a:ext cx="1232710" cy="390748"/>
              </a:xfrm>
              <a:prstGeom prst="rect">
                <a:avLst/>
              </a:prstGeom>
              <a:blipFill rotWithShape="1">
                <a:blip r:embed="rId1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feld 36"/>
              <p:cNvSpPr txBox="1"/>
              <p:nvPr/>
            </p:nvSpPr>
            <p:spPr>
              <a:xfrm>
                <a:off x="4843455" y="4793830"/>
                <a:ext cx="14175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=−0.14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7" name="Textfeld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455" y="4793830"/>
                <a:ext cx="1417504" cy="36933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5"/>
          <p:cNvSpPr txBox="1">
            <a:spLocks noChangeArrowheads="1"/>
          </p:cNvSpPr>
          <p:nvPr/>
        </p:nvSpPr>
        <p:spPr bwMode="auto">
          <a:xfrm>
            <a:off x="287524" y="5962960"/>
            <a:ext cx="8748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sym typeface="Wingdings" pitchFamily="2" charset="2"/>
              </a:rPr>
              <a:t>Spin coherence time for deuterons may be 𝟏𝟎𝟎× larger than for protons</a:t>
            </a:r>
          </a:p>
        </p:txBody>
      </p:sp>
      <p:sp>
        <p:nvSpPr>
          <p:cNvPr id="9" name="Rechteck 8"/>
          <p:cNvSpPr/>
          <p:nvPr/>
        </p:nvSpPr>
        <p:spPr bwMode="auto">
          <a:xfrm>
            <a:off x="2627784" y="4185084"/>
            <a:ext cx="4356484" cy="1584176"/>
          </a:xfrm>
          <a:prstGeom prst="rect">
            <a:avLst/>
          </a:prstGeom>
          <a:noFill/>
          <a:ln w="9525" cap="flat" cmpd="sng" algn="ctr">
            <a:solidFill>
              <a:srgbClr val="0066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41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1540" y="44624"/>
            <a:ext cx="7772400" cy="782910"/>
          </a:xfrm>
          <a:noFill/>
        </p:spPr>
        <p:txBody>
          <a:bodyPr/>
          <a:lstStyle/>
          <a:p>
            <a:pPr eaLnBrk="1" hangingPunct="1"/>
            <a:r>
              <a:rPr lang="de-DE" dirty="0" smtClean="0"/>
              <a:t>EDM </a:t>
            </a:r>
            <a:r>
              <a:rPr lang="de-DE" dirty="0" err="1" smtClean="0"/>
              <a:t>at</a:t>
            </a:r>
            <a:r>
              <a:rPr lang="de-DE" dirty="0" smtClean="0"/>
              <a:t> COSY: </a:t>
            </a:r>
            <a:r>
              <a:rPr lang="de-DE" dirty="0" err="1" smtClean="0">
                <a:solidFill>
                  <a:srgbClr val="C00000"/>
                </a:solidFill>
              </a:rPr>
              <a:t>COoler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SYnchrotron</a:t>
            </a:r>
            <a:r>
              <a:rPr lang="de-DE" dirty="0" smtClean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4099" name="Ellipse 6"/>
          <p:cNvSpPr>
            <a:spLocks noChangeArrowheads="1"/>
          </p:cNvSpPr>
          <p:nvPr/>
        </p:nvSpPr>
        <p:spPr bwMode="auto">
          <a:xfrm>
            <a:off x="2000250" y="1928813"/>
            <a:ext cx="914400" cy="9144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print"/>
          <a:srcRect l="-9026" r="1128"/>
          <a:stretch>
            <a:fillRect/>
          </a:stretch>
        </p:blipFill>
        <p:spPr bwMode="auto">
          <a:xfrm>
            <a:off x="395288" y="952500"/>
            <a:ext cx="8407400" cy="5140325"/>
          </a:xfrm>
          <a:prstGeom prst="rect">
            <a:avLst/>
          </a:prstGeom>
          <a:solidFill>
            <a:srgbClr val="FFFFFF"/>
          </a:solidFill>
          <a:ln w="3175">
            <a:noFill/>
            <a:miter lim="800000"/>
            <a:headEnd/>
            <a:tailEnd/>
          </a:ln>
        </p:spPr>
      </p:pic>
      <p:sp>
        <p:nvSpPr>
          <p:cNvPr id="4101" name="Rectangle 3"/>
          <p:cNvSpPr>
            <a:spLocks noChangeArrowheads="1"/>
          </p:cNvSpPr>
          <p:nvPr/>
        </p:nvSpPr>
        <p:spPr bwMode="auto">
          <a:xfrm>
            <a:off x="1331913" y="4292600"/>
            <a:ext cx="936625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1908175" y="5589588"/>
            <a:ext cx="1368425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endParaRPr lang="de-DE">
              <a:solidFill>
                <a:srgbClr val="000000"/>
              </a:solidFill>
            </a:endParaRPr>
          </a:p>
        </p:txBody>
      </p:sp>
      <p:sp>
        <p:nvSpPr>
          <p:cNvPr id="4103" name="Rectangle 5"/>
          <p:cNvSpPr>
            <a:spLocks noChangeArrowheads="1"/>
          </p:cNvSpPr>
          <p:nvPr/>
        </p:nvSpPr>
        <p:spPr bwMode="auto">
          <a:xfrm>
            <a:off x="3924300" y="3500438"/>
            <a:ext cx="792163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04" name="Rectangle 6"/>
          <p:cNvSpPr>
            <a:spLocks noChangeArrowheads="1"/>
          </p:cNvSpPr>
          <p:nvPr/>
        </p:nvSpPr>
        <p:spPr bwMode="auto">
          <a:xfrm>
            <a:off x="4643438" y="3787775"/>
            <a:ext cx="433387" cy="4333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05" name="Rectangle 7"/>
          <p:cNvSpPr>
            <a:spLocks noChangeArrowheads="1"/>
          </p:cNvSpPr>
          <p:nvPr/>
        </p:nvSpPr>
        <p:spPr bwMode="auto">
          <a:xfrm>
            <a:off x="4572000" y="3500438"/>
            <a:ext cx="215900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06" name="Rectangle 8"/>
          <p:cNvSpPr>
            <a:spLocks noChangeArrowheads="1"/>
          </p:cNvSpPr>
          <p:nvPr/>
        </p:nvSpPr>
        <p:spPr bwMode="auto">
          <a:xfrm>
            <a:off x="3492500" y="3644900"/>
            <a:ext cx="29511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07" name="Rectangle 9"/>
          <p:cNvSpPr>
            <a:spLocks noChangeArrowheads="1"/>
          </p:cNvSpPr>
          <p:nvPr/>
        </p:nvSpPr>
        <p:spPr bwMode="auto">
          <a:xfrm>
            <a:off x="6443663" y="3716338"/>
            <a:ext cx="1152525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08" name="Rectangle 10"/>
          <p:cNvSpPr>
            <a:spLocks noChangeArrowheads="1"/>
          </p:cNvSpPr>
          <p:nvPr/>
        </p:nvSpPr>
        <p:spPr bwMode="auto">
          <a:xfrm>
            <a:off x="3708400" y="2565400"/>
            <a:ext cx="3095625" cy="35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09" name="Rectangle 11"/>
          <p:cNvSpPr>
            <a:spLocks noChangeArrowheads="1"/>
          </p:cNvSpPr>
          <p:nvPr/>
        </p:nvSpPr>
        <p:spPr bwMode="auto">
          <a:xfrm>
            <a:off x="5651500" y="2781300"/>
            <a:ext cx="1873250" cy="935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0" name="Rectangle 12"/>
          <p:cNvSpPr>
            <a:spLocks noChangeArrowheads="1"/>
          </p:cNvSpPr>
          <p:nvPr/>
        </p:nvSpPr>
        <p:spPr bwMode="auto">
          <a:xfrm>
            <a:off x="5940425" y="3573463"/>
            <a:ext cx="287338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1" name="Rectangle 13"/>
          <p:cNvSpPr>
            <a:spLocks noChangeArrowheads="1"/>
          </p:cNvSpPr>
          <p:nvPr/>
        </p:nvSpPr>
        <p:spPr bwMode="auto">
          <a:xfrm>
            <a:off x="5364163" y="1773238"/>
            <a:ext cx="144462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2" name="Rectangle 14"/>
          <p:cNvSpPr>
            <a:spLocks noChangeArrowheads="1"/>
          </p:cNvSpPr>
          <p:nvPr/>
        </p:nvSpPr>
        <p:spPr bwMode="auto">
          <a:xfrm>
            <a:off x="5435600" y="2060575"/>
            <a:ext cx="360363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3" name="Rectangle 15"/>
          <p:cNvSpPr>
            <a:spLocks noChangeArrowheads="1"/>
          </p:cNvSpPr>
          <p:nvPr/>
        </p:nvSpPr>
        <p:spPr bwMode="auto">
          <a:xfrm>
            <a:off x="2700338" y="3429000"/>
            <a:ext cx="431800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4" name="Rectangle 16"/>
          <p:cNvSpPr>
            <a:spLocks noChangeArrowheads="1"/>
          </p:cNvSpPr>
          <p:nvPr/>
        </p:nvSpPr>
        <p:spPr bwMode="auto">
          <a:xfrm>
            <a:off x="1331913" y="1341438"/>
            <a:ext cx="1655762" cy="935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5" name="Rectangle 17"/>
          <p:cNvSpPr>
            <a:spLocks noChangeArrowheads="1"/>
          </p:cNvSpPr>
          <p:nvPr/>
        </p:nvSpPr>
        <p:spPr bwMode="auto">
          <a:xfrm>
            <a:off x="2843213" y="1628775"/>
            <a:ext cx="360362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6" name="Rectangle 18"/>
          <p:cNvSpPr>
            <a:spLocks noChangeArrowheads="1"/>
          </p:cNvSpPr>
          <p:nvPr/>
        </p:nvSpPr>
        <p:spPr bwMode="auto">
          <a:xfrm>
            <a:off x="971550" y="40767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7" name="Rectangle 19"/>
          <p:cNvSpPr>
            <a:spLocks noChangeArrowheads="1"/>
          </p:cNvSpPr>
          <p:nvPr/>
        </p:nvSpPr>
        <p:spPr bwMode="auto">
          <a:xfrm>
            <a:off x="1908175" y="328453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8" name="Rectangle 20"/>
          <p:cNvSpPr>
            <a:spLocks noChangeArrowheads="1"/>
          </p:cNvSpPr>
          <p:nvPr/>
        </p:nvSpPr>
        <p:spPr bwMode="auto">
          <a:xfrm>
            <a:off x="3419475" y="1049338"/>
            <a:ext cx="720725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19" name="Rectangle 21"/>
          <p:cNvSpPr>
            <a:spLocks noChangeArrowheads="1"/>
          </p:cNvSpPr>
          <p:nvPr/>
        </p:nvSpPr>
        <p:spPr bwMode="auto">
          <a:xfrm>
            <a:off x="6227763" y="1052513"/>
            <a:ext cx="1800225" cy="936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endParaRPr lang="de-DE">
              <a:solidFill>
                <a:srgbClr val="000000"/>
              </a:solidFill>
            </a:endParaRPr>
          </a:p>
        </p:txBody>
      </p:sp>
      <p:sp>
        <p:nvSpPr>
          <p:cNvPr id="4120" name="Rectangle 22"/>
          <p:cNvSpPr>
            <a:spLocks noChangeArrowheads="1"/>
          </p:cNvSpPr>
          <p:nvPr/>
        </p:nvSpPr>
        <p:spPr bwMode="auto">
          <a:xfrm>
            <a:off x="7308850" y="2276475"/>
            <a:ext cx="647700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1" name="Rectangle 23"/>
          <p:cNvSpPr>
            <a:spLocks noChangeArrowheads="1"/>
          </p:cNvSpPr>
          <p:nvPr/>
        </p:nvSpPr>
        <p:spPr bwMode="auto">
          <a:xfrm>
            <a:off x="6659563" y="1916113"/>
            <a:ext cx="73025" cy="217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2" name="Rectangle 24"/>
          <p:cNvSpPr>
            <a:spLocks noChangeArrowheads="1"/>
          </p:cNvSpPr>
          <p:nvPr/>
        </p:nvSpPr>
        <p:spPr bwMode="auto">
          <a:xfrm>
            <a:off x="5724525" y="1628775"/>
            <a:ext cx="503238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endParaRPr lang="de-DE">
              <a:solidFill>
                <a:srgbClr val="000000"/>
              </a:solidFill>
            </a:endParaRPr>
          </a:p>
        </p:txBody>
      </p:sp>
      <p:sp>
        <p:nvSpPr>
          <p:cNvPr id="4123" name="Rectangle 25"/>
          <p:cNvSpPr>
            <a:spLocks noChangeArrowheads="1"/>
          </p:cNvSpPr>
          <p:nvPr/>
        </p:nvSpPr>
        <p:spPr bwMode="auto">
          <a:xfrm>
            <a:off x="7885113" y="4365625"/>
            <a:ext cx="1008062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4" name="Rectangle 26"/>
          <p:cNvSpPr>
            <a:spLocks noChangeArrowheads="1"/>
          </p:cNvSpPr>
          <p:nvPr/>
        </p:nvSpPr>
        <p:spPr bwMode="auto">
          <a:xfrm>
            <a:off x="7956550" y="4292600"/>
            <a:ext cx="215900" cy="73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5" name="Rectangle 27"/>
          <p:cNvSpPr>
            <a:spLocks noChangeArrowheads="1"/>
          </p:cNvSpPr>
          <p:nvPr/>
        </p:nvSpPr>
        <p:spPr bwMode="auto">
          <a:xfrm>
            <a:off x="7812088" y="4437063"/>
            <a:ext cx="144462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6" name="Rectangle 28"/>
          <p:cNvSpPr>
            <a:spLocks noChangeArrowheads="1"/>
          </p:cNvSpPr>
          <p:nvPr/>
        </p:nvSpPr>
        <p:spPr bwMode="auto">
          <a:xfrm>
            <a:off x="5724525" y="5084763"/>
            <a:ext cx="792163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7" name="Rectangle 29"/>
          <p:cNvSpPr>
            <a:spLocks noChangeArrowheads="1"/>
          </p:cNvSpPr>
          <p:nvPr/>
        </p:nvSpPr>
        <p:spPr bwMode="auto">
          <a:xfrm>
            <a:off x="6443663" y="5106988"/>
            <a:ext cx="9144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8" name="Rectangle 30"/>
          <p:cNvSpPr>
            <a:spLocks noChangeArrowheads="1"/>
          </p:cNvSpPr>
          <p:nvPr/>
        </p:nvSpPr>
        <p:spPr bwMode="auto">
          <a:xfrm>
            <a:off x="7524750" y="2924175"/>
            <a:ext cx="287338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29" name="Rectangle 31"/>
          <p:cNvSpPr>
            <a:spLocks noChangeArrowheads="1"/>
          </p:cNvSpPr>
          <p:nvPr/>
        </p:nvSpPr>
        <p:spPr bwMode="auto">
          <a:xfrm>
            <a:off x="3492500" y="3213100"/>
            <a:ext cx="647700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0" name="Rectangle 32"/>
          <p:cNvSpPr>
            <a:spLocks noChangeArrowheads="1"/>
          </p:cNvSpPr>
          <p:nvPr/>
        </p:nvSpPr>
        <p:spPr bwMode="auto">
          <a:xfrm>
            <a:off x="6300788" y="1916113"/>
            <a:ext cx="144462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1" name="Rectangle 33"/>
          <p:cNvSpPr>
            <a:spLocks noChangeArrowheads="1"/>
          </p:cNvSpPr>
          <p:nvPr/>
        </p:nvSpPr>
        <p:spPr bwMode="auto">
          <a:xfrm>
            <a:off x="5003800" y="4076700"/>
            <a:ext cx="647700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2" name="Rectangle 34"/>
          <p:cNvSpPr>
            <a:spLocks noChangeArrowheads="1"/>
          </p:cNvSpPr>
          <p:nvPr/>
        </p:nvSpPr>
        <p:spPr bwMode="auto">
          <a:xfrm>
            <a:off x="1763713" y="4581525"/>
            <a:ext cx="1871662" cy="719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3" name="Rectangle 35"/>
          <p:cNvSpPr>
            <a:spLocks noChangeArrowheads="1"/>
          </p:cNvSpPr>
          <p:nvPr/>
        </p:nvSpPr>
        <p:spPr bwMode="auto">
          <a:xfrm>
            <a:off x="2051050" y="5229225"/>
            <a:ext cx="5048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4" name="Rectangle 36"/>
          <p:cNvSpPr>
            <a:spLocks noChangeArrowheads="1"/>
          </p:cNvSpPr>
          <p:nvPr/>
        </p:nvSpPr>
        <p:spPr bwMode="auto">
          <a:xfrm>
            <a:off x="3492500" y="4797425"/>
            <a:ext cx="57467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5" name="Rectangle 37"/>
          <p:cNvSpPr>
            <a:spLocks noChangeArrowheads="1"/>
          </p:cNvSpPr>
          <p:nvPr/>
        </p:nvSpPr>
        <p:spPr bwMode="auto">
          <a:xfrm>
            <a:off x="5867400" y="1773238"/>
            <a:ext cx="288925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6" name="Line 38"/>
          <p:cNvSpPr>
            <a:spLocks noChangeShapeType="1"/>
          </p:cNvSpPr>
          <p:nvPr/>
        </p:nvSpPr>
        <p:spPr bwMode="auto">
          <a:xfrm>
            <a:off x="5867400" y="1916113"/>
            <a:ext cx="288925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7" name="Rectangle 39"/>
          <p:cNvSpPr>
            <a:spLocks noChangeArrowheads="1"/>
          </p:cNvSpPr>
          <p:nvPr/>
        </p:nvSpPr>
        <p:spPr bwMode="auto">
          <a:xfrm>
            <a:off x="6804025" y="2636838"/>
            <a:ext cx="215900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8" name="Rectangle 40"/>
          <p:cNvSpPr>
            <a:spLocks noChangeArrowheads="1"/>
          </p:cNvSpPr>
          <p:nvPr/>
        </p:nvSpPr>
        <p:spPr bwMode="auto">
          <a:xfrm>
            <a:off x="7740650" y="2997200"/>
            <a:ext cx="144463" cy="71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39" name="Rectangle 41"/>
          <p:cNvSpPr>
            <a:spLocks noChangeArrowheads="1"/>
          </p:cNvSpPr>
          <p:nvPr/>
        </p:nvSpPr>
        <p:spPr bwMode="auto">
          <a:xfrm>
            <a:off x="6659563" y="1916113"/>
            <a:ext cx="217487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40" name="Rectangle 60"/>
          <p:cNvSpPr>
            <a:spLocks noChangeArrowheads="1"/>
          </p:cNvSpPr>
          <p:nvPr/>
        </p:nvSpPr>
        <p:spPr bwMode="auto">
          <a:xfrm>
            <a:off x="3995738" y="4749800"/>
            <a:ext cx="1512887" cy="144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41" name="Rectangle 70"/>
          <p:cNvSpPr>
            <a:spLocks noChangeArrowheads="1"/>
          </p:cNvSpPr>
          <p:nvPr/>
        </p:nvSpPr>
        <p:spPr bwMode="auto">
          <a:xfrm>
            <a:off x="3779838" y="1287463"/>
            <a:ext cx="144462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42" name="Rectangle 71"/>
          <p:cNvSpPr>
            <a:spLocks noChangeArrowheads="1"/>
          </p:cNvSpPr>
          <p:nvPr/>
        </p:nvSpPr>
        <p:spPr bwMode="auto">
          <a:xfrm>
            <a:off x="3132138" y="1628775"/>
            <a:ext cx="144462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43" name="Rectangle 72"/>
          <p:cNvSpPr>
            <a:spLocks noChangeArrowheads="1"/>
          </p:cNvSpPr>
          <p:nvPr/>
        </p:nvSpPr>
        <p:spPr bwMode="auto">
          <a:xfrm>
            <a:off x="5364163" y="4221163"/>
            <a:ext cx="431800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44" name="Rectangle 61"/>
          <p:cNvSpPr>
            <a:spLocks noChangeArrowheads="1"/>
          </p:cNvSpPr>
          <p:nvPr/>
        </p:nvSpPr>
        <p:spPr bwMode="auto">
          <a:xfrm>
            <a:off x="2987675" y="3860800"/>
            <a:ext cx="2160588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de-DE">
              <a:solidFill>
                <a:srgbClr val="000000"/>
              </a:solidFill>
              <a:latin typeface="Symbol" pitchFamily="18" charset="2"/>
            </a:endParaRPr>
          </a:p>
        </p:txBody>
      </p:sp>
      <p:pic>
        <p:nvPicPr>
          <p:cNvPr id="86074" name="Picture 24" descr="Cosy"/>
          <p:cNvPicPr>
            <a:picLocks noChangeAspect="1" noChangeArrowheads="1"/>
          </p:cNvPicPr>
          <p:nvPr/>
        </p:nvPicPr>
        <p:blipFill>
          <a:blip r:embed="rId4" cstate="print"/>
          <a:srcRect t="11456" b="11456"/>
          <a:stretch>
            <a:fillRect/>
          </a:stretch>
        </p:blipFill>
        <p:spPr bwMode="auto">
          <a:xfrm>
            <a:off x="971550" y="3141663"/>
            <a:ext cx="2763838" cy="18542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46" name="Textfeld 59"/>
              <p:cNvSpPr txBox="1">
                <a:spLocks noChangeArrowheads="1"/>
              </p:cNvSpPr>
              <p:nvPr/>
            </p:nvSpPr>
            <p:spPr bwMode="auto">
              <a:xfrm>
                <a:off x="771859" y="976313"/>
                <a:ext cx="7718780" cy="2092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 b="1" dirty="0">
                    <a:solidFill>
                      <a:srgbClr val="000000"/>
                    </a:solidFill>
                  </a:rPr>
                  <a:t>Cooler </a:t>
                </a:r>
                <a:r>
                  <a:rPr lang="de-DE" sz="2000" b="1" dirty="0" err="1">
                    <a:solidFill>
                      <a:srgbClr val="000000"/>
                    </a:solidFill>
                  </a:rPr>
                  <a:t>and</a:t>
                </a:r>
                <a:r>
                  <a:rPr lang="de-DE" sz="2000" b="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000000"/>
                    </a:solidFill>
                  </a:rPr>
                  <a:t>storage</a:t>
                </a:r>
                <a:r>
                  <a:rPr lang="de-DE" sz="2000" b="1" dirty="0">
                    <a:solidFill>
                      <a:srgbClr val="000000"/>
                    </a:solidFill>
                  </a:rPr>
                  <a:t> ring </a:t>
                </a:r>
                <a:r>
                  <a:rPr lang="de-DE" sz="2000" b="1" dirty="0" err="1">
                    <a:solidFill>
                      <a:srgbClr val="000000"/>
                    </a:solidFill>
                  </a:rPr>
                  <a:t>for</a:t>
                </a:r>
                <a:r>
                  <a:rPr lang="de-DE" sz="2000" b="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b="1" dirty="0">
                    <a:solidFill>
                      <a:srgbClr val="C00000"/>
                    </a:solidFill>
                  </a:rPr>
                  <a:t>(</a:t>
                </a:r>
                <a:r>
                  <a:rPr lang="de-DE" sz="2000" b="1" dirty="0" err="1">
                    <a:solidFill>
                      <a:srgbClr val="C00000"/>
                    </a:solidFill>
                  </a:rPr>
                  <a:t>polarized</a:t>
                </a:r>
                <a:r>
                  <a:rPr lang="de-DE" sz="2000" b="1" dirty="0">
                    <a:solidFill>
                      <a:srgbClr val="C00000"/>
                    </a:solidFill>
                  </a:rPr>
                  <a:t>)</a:t>
                </a:r>
                <a:r>
                  <a:rPr lang="de-DE" sz="2000" b="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000000"/>
                    </a:solidFill>
                  </a:rPr>
                  <a:t>protons</a:t>
                </a:r>
                <a:r>
                  <a:rPr lang="de-DE" sz="2000" b="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000000"/>
                    </a:solidFill>
                  </a:rPr>
                  <a:t>and</a:t>
                </a:r>
                <a:r>
                  <a:rPr lang="de-DE" sz="2000" b="1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000000"/>
                    </a:solidFill>
                  </a:rPr>
                  <a:t>deuterons</a:t>
                </a:r>
                <a:endParaRPr lang="de-DE" sz="2000" b="1" dirty="0">
                  <a:solidFill>
                    <a:srgbClr val="000000"/>
                  </a:solidFill>
                </a:endParaRPr>
              </a:p>
              <a:p>
                <a:endParaRPr lang="de-DE" sz="2000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𝒑</m:t>
                      </m:r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𝟎</m:t>
                      </m:r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.</m:t>
                      </m:r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𝟑</m:t>
                      </m:r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–</m:t>
                      </m:r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𝟑</m:t>
                      </m:r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.</m:t>
                      </m:r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𝟕</m:t>
                      </m:r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a:rPr lang="de-DE" sz="2000" b="1" i="1" dirty="0" err="1">
                          <a:solidFill>
                            <a:srgbClr val="000000"/>
                          </a:solidFill>
                          <a:latin typeface="Cambria Math"/>
                        </a:rPr>
                        <m:t>𝑮𝒆𝑽</m:t>
                      </m:r>
                      <m:r>
                        <a:rPr lang="de-DE" sz="2000" b="1" dirty="0">
                          <a:solidFill>
                            <a:srgbClr val="000000"/>
                          </a:solidFill>
                          <a:latin typeface="Cambria Math"/>
                        </a:rPr>
                        <m:t>/</m:t>
                      </m:r>
                      <m:r>
                        <a:rPr lang="de-DE" sz="2000" b="1" i="1" dirty="0">
                          <a:solidFill>
                            <a:srgbClr val="000000"/>
                          </a:solidFill>
                          <a:latin typeface="Cambria Math"/>
                        </a:rPr>
                        <m:t>𝒄</m:t>
                      </m:r>
                    </m:oMath>
                  </m:oMathPara>
                </a14:m>
                <a:endParaRPr lang="de-DE" sz="2000" b="1" dirty="0">
                  <a:solidFill>
                    <a:srgbClr val="000000"/>
                  </a:solidFill>
                </a:endParaRPr>
              </a:p>
              <a:p>
                <a:endParaRPr lang="de-DE" sz="1000" dirty="0">
                  <a:solidFill>
                    <a:srgbClr val="000000"/>
                  </a:solidFill>
                </a:endParaRPr>
              </a:p>
              <a:p>
                <a:r>
                  <a:rPr lang="de-DE" sz="2000" dirty="0">
                    <a:solidFill>
                      <a:srgbClr val="000000"/>
                    </a:solidFill>
                  </a:rPr>
                  <a:t>Phase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space</a:t>
                </a:r>
                <a:r>
                  <a:rPr lang="de-DE" sz="2000" dirty="0">
                    <a:solidFill>
                      <a:srgbClr val="000000"/>
                    </a:solidFill>
                  </a:rPr>
                  <a:t>  </a:t>
                </a:r>
              </a:p>
              <a:p>
                <a:r>
                  <a:rPr lang="de-DE" sz="2000" dirty="0" err="1">
                    <a:solidFill>
                      <a:srgbClr val="000000"/>
                    </a:solidFill>
                  </a:rPr>
                  <a:t>cooled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internal</a:t>
                </a:r>
                <a:r>
                  <a:rPr lang="de-DE" sz="2000" dirty="0">
                    <a:solidFill>
                      <a:srgbClr val="000000"/>
                    </a:solidFill>
                  </a:rPr>
                  <a:t> &amp; </a:t>
                </a:r>
              </a:p>
              <a:p>
                <a:r>
                  <a:rPr lang="de-DE" sz="2000" dirty="0" err="1">
                    <a:solidFill>
                      <a:srgbClr val="000000"/>
                    </a:solidFill>
                  </a:rPr>
                  <a:t>extracted</a:t>
                </a:r>
                <a:r>
                  <a:rPr lang="de-DE" sz="2000" dirty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0000"/>
                    </a:solidFill>
                  </a:rPr>
                  <a:t>beams</a:t>
                </a:r>
                <a:endParaRPr lang="de-DE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146" name="Textfeld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1859" y="976313"/>
                <a:ext cx="7718780" cy="2092881"/>
              </a:xfrm>
              <a:prstGeom prst="rect">
                <a:avLst/>
              </a:prstGeom>
              <a:blipFill rotWithShape="1">
                <a:blip r:embed="rId5"/>
                <a:stretch>
                  <a:fillRect l="-869" t="-1166" b="-46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47" name="Text Box 45"/>
          <p:cNvSpPr txBox="1">
            <a:spLocks noChangeArrowheads="1"/>
          </p:cNvSpPr>
          <p:nvPr/>
        </p:nvSpPr>
        <p:spPr bwMode="auto">
          <a:xfrm>
            <a:off x="2124075" y="5619750"/>
            <a:ext cx="2117725" cy="401638"/>
          </a:xfrm>
          <a:prstGeom prst="rect">
            <a:avLst/>
          </a:prstGeom>
          <a:solidFill>
            <a:srgbClr val="3A6F8A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de-DE" sz="2000">
                <a:solidFill>
                  <a:srgbClr val="FFFFFF"/>
                </a:solidFill>
              </a:rPr>
              <a:t>Injector cyclotron</a:t>
            </a:r>
          </a:p>
        </p:txBody>
      </p:sp>
      <p:sp>
        <p:nvSpPr>
          <p:cNvPr id="4148" name="Text Box 45"/>
          <p:cNvSpPr txBox="1">
            <a:spLocks noChangeArrowheads="1"/>
          </p:cNvSpPr>
          <p:nvPr/>
        </p:nvSpPr>
        <p:spPr bwMode="auto">
          <a:xfrm>
            <a:off x="5175250" y="2593975"/>
            <a:ext cx="909638" cy="403225"/>
          </a:xfrm>
          <a:prstGeom prst="rect">
            <a:avLst/>
          </a:prstGeom>
          <a:solidFill>
            <a:srgbClr val="3A6F8A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de-DE" sz="2000">
                <a:solidFill>
                  <a:srgbClr val="FFFFFF"/>
                </a:solidFill>
              </a:rPr>
              <a:t>COSY</a:t>
            </a:r>
          </a:p>
        </p:txBody>
      </p:sp>
      <p:sp>
        <p:nvSpPr>
          <p:cNvPr id="54" name="Rechteck 53"/>
          <p:cNvSpPr/>
          <p:nvPr/>
        </p:nvSpPr>
        <p:spPr bwMode="auto">
          <a:xfrm>
            <a:off x="395288" y="908050"/>
            <a:ext cx="8497887" cy="5400675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150" name="Textfeld 54"/>
          <p:cNvSpPr txBox="1">
            <a:spLocks noChangeArrowheads="1"/>
          </p:cNvSpPr>
          <p:nvPr/>
        </p:nvSpPr>
        <p:spPr bwMode="auto">
          <a:xfrm>
            <a:off x="4803775" y="5300663"/>
            <a:ext cx="4035425" cy="8302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i="1">
                <a:solidFill>
                  <a:srgbClr val="000000"/>
                </a:solidFill>
              </a:rPr>
              <a:t>… the</a:t>
            </a:r>
            <a:r>
              <a:rPr lang="de-DE" sz="2400">
                <a:solidFill>
                  <a:srgbClr val="000000"/>
                </a:solidFill>
              </a:rPr>
              <a:t> spin-physics machine</a:t>
            </a:r>
          </a:p>
          <a:p>
            <a:pPr algn="ctr"/>
            <a:r>
              <a:rPr lang="de-DE" sz="2400">
                <a:solidFill>
                  <a:srgbClr val="000000"/>
                </a:solidFill>
              </a:rPr>
              <a:t>for hadron physics</a:t>
            </a:r>
          </a:p>
        </p:txBody>
      </p:sp>
      <p:sp>
        <p:nvSpPr>
          <p:cNvPr id="55" name="Datumsplatzhalter 5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6" name="Foliennummernplatzhalter 5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7" name="Fußzeilenplatzhalter 56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861871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8" name="Textfeld 54"/>
          <p:cNvSpPr txBox="1">
            <a:spLocks noChangeArrowheads="1"/>
          </p:cNvSpPr>
          <p:nvPr/>
        </p:nvSpPr>
        <p:spPr bwMode="auto">
          <a:xfrm>
            <a:off x="4930775" y="5300663"/>
            <a:ext cx="3771900" cy="830262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>
                <a:solidFill>
                  <a:srgbClr val="FFFFFF"/>
                </a:solidFill>
              </a:rPr>
              <a:t>… an ideal </a:t>
            </a:r>
            <a:r>
              <a:rPr lang="de-DE" sz="2400" b="1" dirty="0" err="1">
                <a:solidFill>
                  <a:srgbClr val="FFFFFF"/>
                </a:solidFill>
              </a:rPr>
              <a:t>starting</a:t>
            </a:r>
            <a:r>
              <a:rPr lang="de-DE" sz="2400" b="1" dirty="0">
                <a:solidFill>
                  <a:srgbClr val="FFFFFF"/>
                </a:solidFill>
              </a:rPr>
              <a:t> </a:t>
            </a:r>
            <a:r>
              <a:rPr lang="de-DE" sz="2400" b="1" dirty="0" err="1">
                <a:solidFill>
                  <a:srgbClr val="FFFFFF"/>
                </a:solidFill>
              </a:rPr>
              <a:t>point</a:t>
            </a:r>
            <a:endParaRPr lang="de-DE" sz="2400" b="1" dirty="0">
              <a:solidFill>
                <a:srgbClr val="FFFFFF"/>
              </a:solidFill>
            </a:endParaRPr>
          </a:p>
          <a:p>
            <a:pPr algn="ctr"/>
            <a:r>
              <a:rPr lang="de-DE" sz="2400" b="1" dirty="0" err="1">
                <a:solidFill>
                  <a:srgbClr val="FFFFFF"/>
                </a:solidFill>
              </a:rPr>
              <a:t>for</a:t>
            </a:r>
            <a:r>
              <a:rPr lang="de-DE" sz="2400" b="1" dirty="0">
                <a:solidFill>
                  <a:srgbClr val="FFFFFF"/>
                </a:solidFill>
              </a:rPr>
              <a:t> a </a:t>
            </a:r>
            <a:r>
              <a:rPr lang="de-DE" sz="2400" b="1" dirty="0" err="1">
                <a:solidFill>
                  <a:srgbClr val="FFFFFF"/>
                </a:solidFill>
              </a:rPr>
              <a:t>srEDM</a:t>
            </a:r>
            <a:r>
              <a:rPr lang="de-DE" sz="2400" b="1" dirty="0">
                <a:solidFill>
                  <a:srgbClr val="FFFFFF"/>
                </a:solidFill>
              </a:rPr>
              <a:t> </a:t>
            </a:r>
            <a:r>
              <a:rPr lang="de-DE" sz="2400" b="1" dirty="0" err="1">
                <a:solidFill>
                  <a:srgbClr val="FFFFFF"/>
                </a:solidFill>
              </a:rPr>
              <a:t>search</a:t>
            </a:r>
            <a:endParaRPr lang="de-DE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444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548" y="188640"/>
            <a:ext cx="7772400" cy="691662"/>
          </a:xfrm>
        </p:spPr>
        <p:txBody>
          <a:bodyPr/>
          <a:lstStyle/>
          <a:p>
            <a:r>
              <a:rPr lang="de-DE" dirty="0" err="1" smtClean="0"/>
              <a:t>Introduction</a:t>
            </a:r>
            <a:r>
              <a:rPr lang="de-DE" dirty="0" smtClean="0"/>
              <a:t>: </a:t>
            </a:r>
            <a:r>
              <a:rPr lang="de-DE" dirty="0" smtClean="0">
                <a:solidFill>
                  <a:srgbClr val="C00000"/>
                </a:solidFill>
              </a:rPr>
              <a:t>The </a:t>
            </a:r>
            <a:r>
              <a:rPr lang="de-DE" dirty="0" err="1" smtClean="0">
                <a:solidFill>
                  <a:srgbClr val="C00000"/>
                </a:solidFill>
              </a:rPr>
              <a:t>big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challenges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120680" cy="365125"/>
          </a:xfrm>
        </p:spPr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5" descr="http://www.quantumdiaries.org/wp-content/uploads/2012/05/interse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8392" y="980729"/>
            <a:ext cx="6372000" cy="4782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472008" y="5841268"/>
            <a:ext cx="8528484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de-DE" sz="2000" dirty="0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719572" y="6020966"/>
            <a:ext cx="7956884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en-US" sz="2000" dirty="0">
                <a:solidFill>
                  <a:schemeClr val="bg1"/>
                </a:solidFill>
              </a:rPr>
              <a:t>Conventional HEP wisdom, but there is </a:t>
            </a:r>
            <a:r>
              <a:rPr lang="en-US" sz="2000" dirty="0" smtClean="0">
                <a:solidFill>
                  <a:schemeClr val="bg1"/>
                </a:solidFill>
              </a:rPr>
              <a:t>more </a:t>
            </a:r>
            <a:r>
              <a:rPr lang="en-US" sz="2000" dirty="0">
                <a:solidFill>
                  <a:schemeClr val="bg1"/>
                </a:solidFill>
              </a:rPr>
              <a:t>than that …</a:t>
            </a:r>
          </a:p>
        </p:txBody>
      </p:sp>
    </p:spTree>
    <p:extLst>
      <p:ext uri="{BB962C8B-B14F-4D97-AF65-F5344CB8AC3E}">
        <p14:creationId xmlns:p14="http://schemas.microsoft.com/office/powerpoint/2010/main" val="87693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467544" y="152636"/>
            <a:ext cx="7772400" cy="74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sz="2600" b="1" dirty="0" smtClean="0">
                <a:solidFill>
                  <a:srgbClr val="006666"/>
                </a:solidFill>
              </a:rPr>
              <a:t>Challenge: </a:t>
            </a:r>
            <a:r>
              <a:rPr lang="de-DE" sz="2600" b="1" dirty="0" smtClean="0">
                <a:solidFill>
                  <a:srgbClr val="C00000"/>
                </a:solidFill>
              </a:rPr>
              <a:t>First </a:t>
            </a:r>
            <a:r>
              <a:rPr lang="de-DE" sz="2600" b="1" dirty="0" err="1" smtClean="0">
                <a:solidFill>
                  <a:srgbClr val="C00000"/>
                </a:solidFill>
              </a:rPr>
              <a:t>measurement</a:t>
            </a:r>
            <a:r>
              <a:rPr lang="de-DE" sz="2600" b="1" dirty="0" smtClean="0">
                <a:solidFill>
                  <a:srgbClr val="C00000"/>
                </a:solidFill>
              </a:rPr>
              <a:t> </a:t>
            </a:r>
            <a:r>
              <a:rPr lang="de-DE" sz="2600" b="1" dirty="0" err="1" smtClean="0">
                <a:solidFill>
                  <a:srgbClr val="C00000"/>
                </a:solidFill>
              </a:rPr>
              <a:t>of</a:t>
            </a:r>
            <a:r>
              <a:rPr lang="de-DE" sz="2600" b="1" dirty="0" smtClean="0">
                <a:solidFill>
                  <a:srgbClr val="C00000"/>
                </a:solidFill>
              </a:rPr>
              <a:t> SCT</a:t>
            </a:r>
            <a:endParaRPr lang="de-DE" sz="2600" b="1" dirty="0">
              <a:solidFill>
                <a:srgbClr val="C00000"/>
              </a:solidFill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 cstate="print"/>
          <a:srcRect l="14632" t="37340" r="12105" b="20372"/>
          <a:stretch>
            <a:fillRect/>
          </a:stretch>
        </p:blipFill>
        <p:spPr bwMode="auto">
          <a:xfrm>
            <a:off x="5605202" y="2852936"/>
            <a:ext cx="3303588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7"/>
          <p:cNvPicPr>
            <a:picLocks noChangeAspect="1" noChangeArrowheads="1"/>
          </p:cNvPicPr>
          <p:nvPr/>
        </p:nvPicPr>
        <p:blipFill>
          <a:blip r:embed="rId4" cstate="print"/>
          <a:srcRect l="6416" t="21613" r="13075" b="21271"/>
          <a:stretch>
            <a:fillRect/>
          </a:stretch>
        </p:blipFill>
        <p:spPr bwMode="auto">
          <a:xfrm>
            <a:off x="431540" y="2924373"/>
            <a:ext cx="5189537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5" cstate="print"/>
          <a:srcRect l="48581" t="11290" r="8423" b="71657"/>
          <a:stretch>
            <a:fillRect/>
          </a:stretch>
        </p:blipFill>
        <p:spPr bwMode="auto">
          <a:xfrm>
            <a:off x="5076056" y="1016732"/>
            <a:ext cx="3372619" cy="1731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Textfeld 6"/>
          <p:cNvSpPr txBox="1">
            <a:spLocks noChangeArrowheads="1"/>
          </p:cNvSpPr>
          <p:nvPr/>
        </p:nvSpPr>
        <p:spPr bwMode="auto">
          <a:xfrm>
            <a:off x="575556" y="1448780"/>
            <a:ext cx="356379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de-DE" sz="2800" dirty="0">
                <a:solidFill>
                  <a:srgbClr val="000000"/>
                </a:solidFill>
              </a:rPr>
              <a:t>Polarimetry:</a:t>
            </a:r>
          </a:p>
          <a:p>
            <a:endParaRPr lang="de-DE" sz="2800" dirty="0">
              <a:solidFill>
                <a:srgbClr val="000000"/>
              </a:solidFill>
            </a:endParaRPr>
          </a:p>
          <a:p>
            <a:r>
              <a:rPr lang="de-DE" sz="2800" dirty="0">
                <a:solidFill>
                  <a:srgbClr val="000000"/>
                </a:solidFill>
              </a:rPr>
              <a:t>Spin </a:t>
            </a:r>
            <a:r>
              <a:rPr lang="de-DE" sz="2800" dirty="0" err="1">
                <a:solidFill>
                  <a:srgbClr val="000000"/>
                </a:solidFill>
              </a:rPr>
              <a:t>coherence</a:t>
            </a:r>
            <a:r>
              <a:rPr lang="de-DE" sz="2800" dirty="0">
                <a:solidFill>
                  <a:srgbClr val="000000"/>
                </a:solidFill>
              </a:rPr>
              <a:t> time: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052873" y="5697252"/>
            <a:ext cx="1866217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rgbClr val="000000"/>
                </a:solidFill>
              </a:rPr>
              <a:t>from</a:t>
            </a:r>
            <a:r>
              <a:rPr lang="de-DE" sz="1400" dirty="0" smtClean="0">
                <a:solidFill>
                  <a:srgbClr val="000000"/>
                </a:solidFill>
              </a:rPr>
              <a:t> Ed Stephenson</a:t>
            </a:r>
          </a:p>
          <a:p>
            <a:r>
              <a:rPr lang="de-DE" sz="1400" dirty="0" err="1">
                <a:solidFill>
                  <a:srgbClr val="000000"/>
                </a:solidFill>
              </a:rPr>
              <a:t>a</a:t>
            </a:r>
            <a:r>
              <a:rPr lang="de-DE" sz="1400" dirty="0" err="1" smtClean="0">
                <a:solidFill>
                  <a:srgbClr val="000000"/>
                </a:solidFill>
              </a:rPr>
              <a:t>nd</a:t>
            </a:r>
            <a:r>
              <a:rPr lang="de-DE" sz="1400" dirty="0" smtClean="0">
                <a:solidFill>
                  <a:srgbClr val="000000"/>
                </a:solidFill>
              </a:rPr>
              <a:t> Greta </a:t>
            </a:r>
            <a:r>
              <a:rPr lang="de-DE" sz="1400" dirty="0" err="1" smtClean="0">
                <a:solidFill>
                  <a:srgbClr val="000000"/>
                </a:solidFill>
              </a:rPr>
              <a:t>Guidoboni</a:t>
            </a:r>
            <a:endParaRPr lang="de-DE" sz="1400" dirty="0">
              <a:solidFill>
                <a:srgbClr val="000000"/>
              </a:solidFill>
            </a:endParaRPr>
          </a:p>
        </p:txBody>
      </p:sp>
      <p:cxnSp>
        <p:nvCxnSpPr>
          <p:cNvPr id="13" name="Straight Connector 8"/>
          <p:cNvCxnSpPr/>
          <p:nvPr/>
        </p:nvCxnSpPr>
        <p:spPr>
          <a:xfrm>
            <a:off x="1726915" y="5246901"/>
            <a:ext cx="0" cy="469605"/>
          </a:xfrm>
          <a:prstGeom prst="line">
            <a:avLst/>
          </a:prstGeom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9"/>
          <p:cNvCxnSpPr/>
          <p:nvPr/>
        </p:nvCxnSpPr>
        <p:spPr>
          <a:xfrm>
            <a:off x="2565115" y="5251223"/>
            <a:ext cx="0" cy="469605"/>
          </a:xfrm>
          <a:prstGeom prst="line">
            <a:avLst/>
          </a:prstGeom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0"/>
          <p:cNvCxnSpPr/>
          <p:nvPr/>
        </p:nvCxnSpPr>
        <p:spPr>
          <a:xfrm>
            <a:off x="4012915" y="5246900"/>
            <a:ext cx="0" cy="469605"/>
          </a:xfrm>
          <a:prstGeom prst="line">
            <a:avLst/>
          </a:prstGeom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1"/>
          <p:cNvCxnSpPr/>
          <p:nvPr/>
        </p:nvCxnSpPr>
        <p:spPr>
          <a:xfrm>
            <a:off x="4851115" y="5251223"/>
            <a:ext cx="0" cy="469605"/>
          </a:xfrm>
          <a:prstGeom prst="line">
            <a:avLst/>
          </a:prstGeom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2"/>
          <p:cNvCxnSpPr/>
          <p:nvPr/>
        </p:nvCxnSpPr>
        <p:spPr>
          <a:xfrm>
            <a:off x="1726915" y="5335506"/>
            <a:ext cx="838200" cy="0"/>
          </a:xfrm>
          <a:prstGeom prst="straightConnector1">
            <a:avLst/>
          </a:prstGeom>
          <a:ln w="19050">
            <a:solidFill>
              <a:srgbClr val="0033CC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3"/>
          <p:cNvCxnSpPr/>
          <p:nvPr/>
        </p:nvCxnSpPr>
        <p:spPr>
          <a:xfrm>
            <a:off x="2543742" y="5337342"/>
            <a:ext cx="1447800" cy="8691"/>
          </a:xfrm>
          <a:prstGeom prst="straightConnector1">
            <a:avLst/>
          </a:prstGeom>
          <a:ln w="19050">
            <a:solidFill>
              <a:srgbClr val="0033CC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4"/>
          <p:cNvCxnSpPr/>
          <p:nvPr/>
        </p:nvCxnSpPr>
        <p:spPr>
          <a:xfrm>
            <a:off x="4012915" y="5346033"/>
            <a:ext cx="838200" cy="0"/>
          </a:xfrm>
          <a:prstGeom prst="straightConnector1">
            <a:avLst/>
          </a:prstGeom>
          <a:ln w="19050">
            <a:solidFill>
              <a:srgbClr val="0033CC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6"/>
          <p:cNvSpPr txBox="1"/>
          <p:nvPr/>
        </p:nvSpPr>
        <p:spPr>
          <a:xfrm>
            <a:off x="2590646" y="5724545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33CC"/>
                </a:solidFill>
              </a:rPr>
              <a:t>decoherence</a:t>
            </a:r>
            <a:endParaRPr lang="en-US" sz="1600" dirty="0" smtClean="0">
              <a:solidFill>
                <a:srgbClr val="0033CC"/>
              </a:solidFill>
            </a:endParaRPr>
          </a:p>
          <a:p>
            <a:pPr algn="ctr"/>
            <a:r>
              <a:rPr lang="en-US" sz="1600" dirty="0" smtClean="0">
                <a:solidFill>
                  <a:srgbClr val="0033CC"/>
                </a:solidFill>
              </a:rPr>
              <a:t>time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3921700" y="5724545"/>
            <a:ext cx="1082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33CC"/>
                </a:solidFill>
              </a:rPr>
              <a:t>oscillation</a:t>
            </a:r>
          </a:p>
          <a:p>
            <a:pPr algn="ctr"/>
            <a:r>
              <a:rPr lang="en-US" sz="1600" dirty="0" smtClean="0">
                <a:solidFill>
                  <a:srgbClr val="0033CC"/>
                </a:solidFill>
              </a:rPr>
              <a:t>capture</a:t>
            </a:r>
            <a:endParaRPr lang="en-US" sz="16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18"/>
              <p:cNvSpPr txBox="1"/>
              <p:nvPr/>
            </p:nvSpPr>
            <p:spPr>
              <a:xfrm>
                <a:off x="1905232" y="5359366"/>
                <a:ext cx="4998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rgbClr val="0033CC"/>
                          </a:solidFill>
                          <a:latin typeface="Cambria Math"/>
                        </a:rPr>
                        <m:t>5 </m:t>
                      </m:r>
                      <m:r>
                        <m:rPr>
                          <m:sty m:val="p"/>
                        </m:rPr>
                        <a:rPr lang="en-US" sz="1600" dirty="0" smtClean="0">
                          <a:solidFill>
                            <a:srgbClr val="0033CC"/>
                          </a:solidFill>
                          <a:latin typeface="Cambria Math"/>
                        </a:rPr>
                        <m:t>s</m:t>
                      </m:r>
                    </m:oMath>
                  </m:oMathPara>
                </a14:m>
                <a:endParaRPr lang="en-US" sz="1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2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232" y="5359366"/>
                <a:ext cx="499880" cy="3385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19"/>
              <p:cNvSpPr txBox="1"/>
              <p:nvPr/>
            </p:nvSpPr>
            <p:spPr>
              <a:xfrm>
                <a:off x="3002718" y="5372376"/>
                <a:ext cx="6136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rgbClr val="0033CC"/>
                          </a:solidFill>
                          <a:latin typeface="Cambria Math"/>
                        </a:rPr>
                        <m:t>25 </m:t>
                      </m:r>
                      <m:r>
                        <m:rPr>
                          <m:sty m:val="p"/>
                        </m:rPr>
                        <a:rPr lang="en-US" sz="1600" dirty="0" smtClean="0">
                          <a:solidFill>
                            <a:srgbClr val="0033CC"/>
                          </a:solidFill>
                          <a:latin typeface="Cambria Math"/>
                        </a:rPr>
                        <m:t>s</m:t>
                      </m:r>
                    </m:oMath>
                  </m:oMathPara>
                </a14:m>
                <a:endParaRPr lang="en-US" sz="1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3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718" y="5372376"/>
                <a:ext cx="613693" cy="33855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0"/>
              <p:cNvSpPr txBox="1"/>
              <p:nvPr/>
            </p:nvSpPr>
            <p:spPr>
              <a:xfrm>
                <a:off x="4186389" y="5387850"/>
                <a:ext cx="4998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rgbClr val="0033CC"/>
                          </a:solidFill>
                          <a:latin typeface="Cambria Math"/>
                        </a:rPr>
                        <m:t>5 </m:t>
                      </m:r>
                      <m:r>
                        <m:rPr>
                          <m:sty m:val="p"/>
                        </m:rPr>
                        <a:rPr lang="en-US" sz="1600" dirty="0" smtClean="0">
                          <a:solidFill>
                            <a:srgbClr val="0033CC"/>
                          </a:solidFill>
                          <a:latin typeface="Cambria Math"/>
                        </a:rPr>
                        <m:t>s</m:t>
                      </m:r>
                    </m:oMath>
                  </m:oMathPara>
                </a14:m>
                <a:endParaRPr lang="en-US" sz="1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4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389" y="5387850"/>
                <a:ext cx="499880" cy="33855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66" name="Textfeld 2"/>
          <p:cNvSpPr txBox="1">
            <a:spLocks noChangeArrowheads="1"/>
          </p:cNvSpPr>
          <p:nvPr/>
        </p:nvSpPr>
        <p:spPr bwMode="auto">
          <a:xfrm>
            <a:off x="431540" y="843099"/>
            <a:ext cx="51253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6666"/>
                </a:solidFill>
              </a:rPr>
              <a:t>2011 Test </a:t>
            </a:r>
            <a:r>
              <a:rPr lang="de-DE" sz="2400" b="1" dirty="0" err="1">
                <a:solidFill>
                  <a:srgbClr val="006666"/>
                </a:solidFill>
              </a:rPr>
              <a:t>measurements</a:t>
            </a:r>
            <a:r>
              <a:rPr lang="de-DE" sz="2400" b="1" dirty="0">
                <a:solidFill>
                  <a:srgbClr val="006666"/>
                </a:solidFill>
              </a:rPr>
              <a:t> </a:t>
            </a:r>
            <a:r>
              <a:rPr lang="de-DE" sz="2400" b="1" dirty="0" err="1">
                <a:solidFill>
                  <a:srgbClr val="006666"/>
                </a:solidFill>
              </a:rPr>
              <a:t>at</a:t>
            </a:r>
            <a:r>
              <a:rPr lang="de-DE" sz="2400" b="1" dirty="0">
                <a:solidFill>
                  <a:srgbClr val="006666"/>
                </a:solidFill>
              </a:rPr>
              <a:t> COSY</a:t>
            </a:r>
          </a:p>
        </p:txBody>
      </p:sp>
    </p:spTree>
    <p:extLst>
      <p:ext uri="{BB962C8B-B14F-4D97-AF65-F5344CB8AC3E}">
        <p14:creationId xmlns:p14="http://schemas.microsoft.com/office/powerpoint/2010/main" val="21494860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17058"/>
            <a:ext cx="7772400" cy="691662"/>
          </a:xfrm>
        </p:spPr>
        <p:txBody>
          <a:bodyPr/>
          <a:lstStyle/>
          <a:p>
            <a:r>
              <a:rPr lang="de-DE" dirty="0" smtClean="0"/>
              <a:t>Challenge: </a:t>
            </a:r>
            <a:r>
              <a:rPr lang="de-DE" dirty="0" smtClean="0">
                <a:solidFill>
                  <a:srgbClr val="C00000"/>
                </a:solidFill>
              </a:rPr>
              <a:t>SCT </a:t>
            </a:r>
            <a:r>
              <a:rPr lang="de-DE" dirty="0" err="1" smtClean="0">
                <a:solidFill>
                  <a:srgbClr val="C00000"/>
                </a:solidFill>
              </a:rPr>
              <a:t>recent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achievements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5976664" cy="365125"/>
          </a:xfrm>
        </p:spPr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1689196"/>
            <a:ext cx="8028384" cy="3684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791580" y="1079448"/>
            <a:ext cx="2733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>
                <a:solidFill>
                  <a:srgbClr val="006666"/>
                </a:solidFill>
              </a:rPr>
              <a:t>Result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from</a:t>
            </a:r>
            <a:r>
              <a:rPr lang="de-DE" sz="2000" b="1" dirty="0" smtClean="0">
                <a:solidFill>
                  <a:srgbClr val="006666"/>
                </a:solidFill>
              </a:rPr>
              <a:t> 2012 </a:t>
            </a:r>
            <a:r>
              <a:rPr lang="de-DE" sz="2000" b="1" dirty="0" err="1" smtClean="0">
                <a:solidFill>
                  <a:srgbClr val="006666"/>
                </a:solidFill>
              </a:rPr>
              <a:t>run</a:t>
            </a:r>
            <a:endParaRPr lang="de-DE" sz="2000" b="1" dirty="0">
              <a:solidFill>
                <a:srgbClr val="00666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5"/>
              <p:cNvSpPr txBox="1">
                <a:spLocks noChangeArrowheads="1"/>
              </p:cNvSpPr>
              <p:nvPr/>
            </p:nvSpPr>
            <p:spPr bwMode="auto">
              <a:xfrm>
                <a:off x="287524" y="5877272"/>
                <a:ext cx="8748000" cy="360362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  <a:buClr>
                    <a:srgbClr val="009EE0"/>
                  </a:buClr>
                  <a:defRPr/>
                </a:pP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Excellent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progress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towards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the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SCT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goal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for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pEDM</a:t>
                </a:r>
                <a:r>
                  <a:rPr lang="de-DE" sz="2000" b="1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: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b="1" i="0" dirty="0" smtClean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𝐒𝐂𝐓</m:t>
                    </m:r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~</m:t>
                    </m:r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𝟏𝟎𝟎𝟎</m:t>
                    </m:r>
                    <m:r>
                      <a:rPr lang="de-DE" sz="2000" i="1" dirty="0" smtClean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s   </a:t>
                </a:r>
                <a:endParaRPr lang="de-DE" sz="20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524" y="5877272"/>
                <a:ext cx="8748000" cy="360362"/>
              </a:xfrm>
              <a:prstGeom prst="rect">
                <a:avLst/>
              </a:prstGeom>
              <a:blipFill rotWithShape="1">
                <a:blip r:embed="rId3"/>
                <a:stretch>
                  <a:fillRect t="-11864" b="-37288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6444208" y="5174032"/>
            <a:ext cx="259878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rgbClr val="000000"/>
                </a:solidFill>
              </a:rPr>
              <a:t>from</a:t>
            </a:r>
            <a:r>
              <a:rPr lang="de-DE" sz="1400" dirty="0" smtClean="0">
                <a:solidFill>
                  <a:srgbClr val="000000"/>
                </a:solidFill>
              </a:rPr>
              <a:t> Ed Stephenson (Indiana)</a:t>
            </a:r>
          </a:p>
          <a:p>
            <a:r>
              <a:rPr lang="de-DE" sz="1400" dirty="0" err="1">
                <a:solidFill>
                  <a:srgbClr val="000000"/>
                </a:solidFill>
              </a:rPr>
              <a:t>a</a:t>
            </a:r>
            <a:r>
              <a:rPr lang="de-DE" sz="1400" dirty="0" err="1" smtClean="0">
                <a:solidFill>
                  <a:srgbClr val="000000"/>
                </a:solidFill>
              </a:rPr>
              <a:t>nd</a:t>
            </a:r>
            <a:r>
              <a:rPr lang="de-DE" sz="1400" dirty="0" smtClean="0">
                <a:solidFill>
                  <a:srgbClr val="000000"/>
                </a:solidFill>
              </a:rPr>
              <a:t> Greta </a:t>
            </a:r>
            <a:r>
              <a:rPr lang="de-DE" sz="1400" dirty="0" err="1" smtClean="0">
                <a:solidFill>
                  <a:srgbClr val="000000"/>
                </a:solidFill>
              </a:rPr>
              <a:t>Guidoboni</a:t>
            </a:r>
            <a:r>
              <a:rPr lang="de-DE" sz="1400" dirty="0" smtClean="0">
                <a:solidFill>
                  <a:srgbClr val="000000"/>
                </a:solidFill>
              </a:rPr>
              <a:t> (Ferrara)</a:t>
            </a:r>
            <a:endParaRPr lang="de-DE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7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6005167" cy="365125"/>
          </a:xfrm>
        </p:spPr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37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28" y="764704"/>
            <a:ext cx="73025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935596" y="2492896"/>
            <a:ext cx="7419975" cy="2800350"/>
            <a:chOff x="1508509" y="3184934"/>
            <a:chExt cx="7419975" cy="2800350"/>
          </a:xfrm>
        </p:grpSpPr>
        <p:pic>
          <p:nvPicPr>
            <p:cNvPr id="137318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509" y="3184934"/>
              <a:ext cx="7419975" cy="280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Gerade Verbindung 9"/>
            <p:cNvCxnSpPr/>
            <p:nvPr/>
          </p:nvCxnSpPr>
          <p:spPr bwMode="auto">
            <a:xfrm>
              <a:off x="1763688" y="5193196"/>
              <a:ext cx="550800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" name="Titel 1"/>
          <p:cNvSpPr txBox="1">
            <a:spLocks/>
          </p:cNvSpPr>
          <p:nvPr/>
        </p:nvSpPr>
        <p:spPr>
          <a:xfrm>
            <a:off x="685800" y="217058"/>
            <a:ext cx="7772400" cy="69166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dirty="0" smtClean="0"/>
              <a:t>Challenge: </a:t>
            </a:r>
            <a:r>
              <a:rPr lang="de-DE" dirty="0" smtClean="0">
                <a:solidFill>
                  <a:srgbClr val="C00000"/>
                </a:solidFill>
              </a:rPr>
              <a:t>Polarimetry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756452" y="5697252"/>
            <a:ext cx="7884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Beam polarimetry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at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b="1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ppm </a:t>
            </a:r>
            <a:r>
              <a:rPr lang="de-DE" sz="2000" b="1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level</a:t>
            </a:r>
            <a:r>
              <a:rPr lang="de-DE" sz="2000" b="1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achieved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for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deuteron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beams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0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2676"/>
            <a:ext cx="7772400" cy="726831"/>
          </a:xfrm>
          <a:noFill/>
          <a:ln/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Outline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300013" cy="406845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Introduction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Electric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Dipole Moments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Charged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particle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EDM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Concepts </a:t>
            </a:r>
            <a:r>
              <a:rPr lang="de-DE" b="1" i="0" dirty="0" err="1">
                <a:solidFill>
                  <a:srgbClr val="006666">
                    <a:alpha val="25000"/>
                  </a:srgbClr>
                </a:solidFill>
              </a:rPr>
              <a:t>for</a:t>
            </a: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dedicated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Storage Ring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Technological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challenges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 err="1" smtClean="0">
                <a:solidFill>
                  <a:srgbClr val="006666"/>
                </a:solidFill>
              </a:rPr>
              <a:t>Precursor</a:t>
            </a:r>
            <a:r>
              <a:rPr lang="de-DE" b="1" i="0" dirty="0" smtClean="0">
                <a:solidFill>
                  <a:srgbClr val="006666"/>
                </a:solidFill>
              </a:rPr>
              <a:t> Experiments</a:t>
            </a:r>
          </a:p>
          <a:p>
            <a:pPr lvl="1">
              <a:buClr>
                <a:schemeClr val="bg1"/>
              </a:buClr>
            </a:pPr>
            <a:r>
              <a:rPr lang="de-DE" b="1" dirty="0" smtClean="0">
                <a:solidFill>
                  <a:srgbClr val="006666">
                    <a:alpha val="30000"/>
                  </a:srgbClr>
                </a:solidFill>
              </a:rPr>
              <a:t>News</a:t>
            </a:r>
            <a:endParaRPr lang="de-DE" b="1" dirty="0">
              <a:solidFill>
                <a:srgbClr val="006666">
                  <a:alpha val="30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smtClean="0">
                <a:solidFill>
                  <a:srgbClr val="006666">
                    <a:alpha val="30000"/>
                  </a:srgbClr>
                </a:solidFill>
              </a:rPr>
              <a:t>Timeline</a:t>
            </a:r>
            <a:endParaRPr lang="de-DE" b="1" dirty="0">
              <a:solidFill>
                <a:srgbClr val="006666">
                  <a:alpha val="30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Conclusion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b="0" smtClean="0"/>
              <a:t>Search for permanent Electric Dipole Moments</a:t>
            </a:r>
            <a:endParaRPr lang="en-US" b="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1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969163" cy="365125"/>
          </a:xfrm>
        </p:spPr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13876" y="260648"/>
            <a:ext cx="83520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800" dirty="0" err="1" smtClean="0">
                <a:solidFill>
                  <a:srgbClr val="006666"/>
                </a:solidFill>
              </a:rPr>
              <a:t>Precursor</a:t>
            </a:r>
            <a:r>
              <a:rPr lang="de-DE" sz="2800" dirty="0" smtClean="0">
                <a:solidFill>
                  <a:srgbClr val="006666"/>
                </a:solidFill>
              </a:rPr>
              <a:t> </a:t>
            </a:r>
            <a:r>
              <a:rPr lang="de-DE" sz="2800" dirty="0" err="1" smtClean="0">
                <a:solidFill>
                  <a:srgbClr val="006666"/>
                </a:solidFill>
              </a:rPr>
              <a:t>experiments</a:t>
            </a:r>
            <a:r>
              <a:rPr lang="de-DE" sz="2800" dirty="0" smtClean="0">
                <a:solidFill>
                  <a:srgbClr val="006666"/>
                </a:solidFill>
              </a:rPr>
              <a:t>: </a:t>
            </a:r>
            <a:r>
              <a:rPr lang="de-DE" sz="2800" dirty="0" smtClean="0">
                <a:solidFill>
                  <a:srgbClr val="C00000"/>
                </a:solidFill>
              </a:rPr>
              <a:t>RF </a:t>
            </a:r>
            <a:r>
              <a:rPr lang="de-DE" sz="2800" dirty="0" err="1" smtClean="0">
                <a:solidFill>
                  <a:srgbClr val="C00000"/>
                </a:solidFill>
              </a:rPr>
              <a:t>methods</a:t>
            </a:r>
            <a:endParaRPr lang="en-US" sz="2800" kern="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360500" y="5589284"/>
            <a:ext cx="8712000" cy="39600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  <a:defRPr/>
            </a:pP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Use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existing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magnetic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machines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for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first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direct</a:t>
            </a:r>
            <a:r>
              <a:rPr lang="de-DE" sz="200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EDM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measurements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47564" y="1588147"/>
            <a:ext cx="8226324" cy="26776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C00000"/>
                </a:solidFill>
              </a:rPr>
              <a:t>Method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 err="1" smtClean="0">
                <a:solidFill>
                  <a:srgbClr val="C00000"/>
                </a:solidFill>
              </a:rPr>
              <a:t>based</a:t>
            </a:r>
            <a:r>
              <a:rPr lang="de-DE" sz="2400" b="1" dirty="0" smtClean="0">
                <a:solidFill>
                  <a:srgbClr val="C00000"/>
                </a:solidFill>
              </a:rPr>
              <a:t> on </a:t>
            </a:r>
            <a:r>
              <a:rPr lang="de-DE" sz="2400" b="1" dirty="0" err="1" smtClean="0">
                <a:solidFill>
                  <a:srgbClr val="C00000"/>
                </a:solidFill>
              </a:rPr>
              <a:t>making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 err="1" smtClean="0">
                <a:solidFill>
                  <a:srgbClr val="C00000"/>
                </a:solidFill>
              </a:rPr>
              <a:t>spin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 err="1" smtClean="0">
                <a:solidFill>
                  <a:srgbClr val="C00000"/>
                </a:solidFill>
              </a:rPr>
              <a:t>precession</a:t>
            </a:r>
            <a:r>
              <a:rPr lang="de-DE" sz="2400" b="1" dirty="0" smtClean="0">
                <a:solidFill>
                  <a:srgbClr val="C00000"/>
                </a:solidFill>
              </a:rPr>
              <a:t> in </a:t>
            </a:r>
            <a:r>
              <a:rPr lang="de-DE" sz="2400" b="1" dirty="0" err="1" smtClean="0">
                <a:solidFill>
                  <a:srgbClr val="C00000"/>
                </a:solidFill>
              </a:rPr>
              <a:t>machine</a:t>
            </a:r>
            <a:r>
              <a:rPr lang="de-DE" sz="2400" b="1" dirty="0" smtClean="0">
                <a:solidFill>
                  <a:srgbClr val="C00000"/>
                </a:solidFill>
              </a:rPr>
              <a:t> resonant </a:t>
            </a:r>
            <a:r>
              <a:rPr lang="de-DE" sz="2400" b="1" dirty="0" err="1" smtClean="0">
                <a:solidFill>
                  <a:srgbClr val="C00000"/>
                </a:solidFill>
              </a:rPr>
              <a:t>with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 err="1" smtClean="0">
                <a:solidFill>
                  <a:srgbClr val="C00000"/>
                </a:solidFill>
              </a:rPr>
              <a:t>orbit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 err="1" smtClean="0">
                <a:solidFill>
                  <a:srgbClr val="C00000"/>
                </a:solidFill>
              </a:rPr>
              <a:t>motion</a:t>
            </a:r>
            <a:endParaRPr lang="de-DE" sz="2400" b="1" dirty="0" smtClean="0">
              <a:solidFill>
                <a:srgbClr val="C00000"/>
              </a:solidFill>
            </a:endParaRPr>
          </a:p>
          <a:p>
            <a:endParaRPr lang="de-DE" sz="2000" dirty="0"/>
          </a:p>
          <a:p>
            <a:pPr>
              <a:lnSpc>
                <a:spcPct val="150000"/>
              </a:lnSpc>
            </a:pPr>
            <a:r>
              <a:rPr lang="de-DE" sz="2000" b="1" dirty="0" err="1" smtClean="0"/>
              <a:t>Two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ways</a:t>
            </a:r>
            <a:r>
              <a:rPr lang="de-DE" sz="2000" b="1" dirty="0" smtClean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 err="1" smtClean="0"/>
              <a:t>Use</a:t>
            </a:r>
            <a:r>
              <a:rPr lang="de-DE" sz="2000" dirty="0" smtClean="0"/>
              <a:t> an RF </a:t>
            </a:r>
            <a:r>
              <a:rPr lang="de-DE" sz="2000" dirty="0" err="1" smtClean="0"/>
              <a:t>device</a:t>
            </a:r>
            <a:r>
              <a:rPr lang="de-DE" sz="2000" dirty="0" smtClean="0"/>
              <a:t> </a:t>
            </a:r>
            <a:r>
              <a:rPr lang="de-DE" sz="2000" dirty="0" err="1" smtClean="0"/>
              <a:t>that</a:t>
            </a:r>
            <a:r>
              <a:rPr lang="de-DE" sz="2000" dirty="0" smtClean="0"/>
              <a:t> </a:t>
            </a:r>
            <a:r>
              <a:rPr lang="de-DE" sz="2000" dirty="0" err="1" smtClean="0"/>
              <a:t>operates</a:t>
            </a:r>
            <a:r>
              <a:rPr lang="de-DE" sz="2000" dirty="0" smtClean="0"/>
              <a:t> on </a:t>
            </a:r>
            <a:r>
              <a:rPr lang="de-DE" sz="2000" dirty="0" err="1" smtClean="0"/>
              <a:t>some</a:t>
            </a:r>
            <a:r>
              <a:rPr lang="de-DE" sz="2000" dirty="0" smtClean="0"/>
              <a:t> </a:t>
            </a:r>
            <a:r>
              <a:rPr lang="de-DE" sz="2000" dirty="0" err="1" smtClean="0"/>
              <a:t>harmonics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spin</a:t>
            </a:r>
            <a:r>
              <a:rPr lang="de-DE" sz="2000" dirty="0" smtClean="0"/>
              <a:t> </a:t>
            </a:r>
            <a:r>
              <a:rPr lang="de-DE" sz="2000" dirty="0" err="1" smtClean="0"/>
              <a:t>precession</a:t>
            </a:r>
            <a:r>
              <a:rPr lang="de-DE" sz="2000" dirty="0" smtClean="0"/>
              <a:t> </a:t>
            </a:r>
            <a:r>
              <a:rPr lang="de-DE" sz="2000" dirty="0" err="1" smtClean="0"/>
              <a:t>frequency</a:t>
            </a:r>
            <a:endParaRPr lang="de-DE" sz="2000" dirty="0" smtClean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2000" dirty="0" err="1" smtClean="0"/>
              <a:t>Operate</a:t>
            </a:r>
            <a:r>
              <a:rPr lang="de-DE" sz="2000" dirty="0" smtClean="0"/>
              <a:t> ring on an </a:t>
            </a:r>
            <a:r>
              <a:rPr lang="de-DE" sz="2000" dirty="0" err="1" smtClean="0"/>
              <a:t>imperfection</a:t>
            </a:r>
            <a:r>
              <a:rPr lang="de-DE" sz="2000" dirty="0" smtClean="0"/>
              <a:t> </a:t>
            </a:r>
            <a:r>
              <a:rPr lang="de-DE" sz="2000" dirty="0" err="1" smtClean="0"/>
              <a:t>resonance</a:t>
            </a:r>
            <a:r>
              <a:rPr lang="de-DE" sz="2000" dirty="0" smtClean="0"/>
              <a:t> 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26525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556671" y="260648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400" b="1" dirty="0" err="1">
                <a:solidFill>
                  <a:srgbClr val="006666"/>
                </a:solidFill>
              </a:rPr>
              <a:t>Precursor</a:t>
            </a:r>
            <a:r>
              <a:rPr lang="de-DE" sz="2400" b="1" dirty="0">
                <a:solidFill>
                  <a:srgbClr val="006666"/>
                </a:solidFill>
              </a:rPr>
              <a:t> </a:t>
            </a:r>
            <a:r>
              <a:rPr lang="de-DE" sz="2400" b="1" dirty="0" err="1">
                <a:solidFill>
                  <a:srgbClr val="006666"/>
                </a:solidFill>
              </a:rPr>
              <a:t>experiments</a:t>
            </a:r>
            <a:r>
              <a:rPr lang="de-DE" sz="2400" b="1" dirty="0">
                <a:solidFill>
                  <a:srgbClr val="006666"/>
                </a:solidFill>
              </a:rPr>
              <a:t>:</a:t>
            </a:r>
            <a:r>
              <a:rPr lang="de-DE" sz="2400" b="1" kern="0" dirty="0" smtClean="0">
                <a:solidFill>
                  <a:srgbClr val="006699"/>
                </a:solidFill>
              </a:rPr>
              <a:t> </a:t>
            </a:r>
          </a:p>
          <a:p>
            <a:pPr>
              <a:defRPr/>
            </a:pPr>
            <a:r>
              <a:rPr lang="de-DE" sz="2400" b="1" kern="0" dirty="0" smtClean="0">
                <a:solidFill>
                  <a:srgbClr val="C00000"/>
                </a:solidFill>
              </a:rPr>
              <a:t>1. </a:t>
            </a:r>
            <a:r>
              <a:rPr lang="de-DE" sz="2400" b="1" kern="0" dirty="0" err="1" smtClean="0">
                <a:solidFill>
                  <a:srgbClr val="C00000"/>
                </a:solidFill>
              </a:rPr>
              <a:t>Resonance</a:t>
            </a:r>
            <a:r>
              <a:rPr lang="de-DE" sz="2400" b="1" kern="0" dirty="0" smtClean="0">
                <a:solidFill>
                  <a:srgbClr val="C00000"/>
                </a:solidFill>
              </a:rPr>
              <a:t> </a:t>
            </a:r>
            <a:r>
              <a:rPr lang="de-DE" sz="2400" b="1" kern="0" dirty="0" err="1" smtClean="0">
                <a:solidFill>
                  <a:srgbClr val="C00000"/>
                </a:solidFill>
              </a:rPr>
              <a:t>Method</a:t>
            </a:r>
            <a:r>
              <a:rPr lang="de-DE" sz="2400" b="1" kern="0" dirty="0" smtClean="0">
                <a:solidFill>
                  <a:srgbClr val="C00000"/>
                </a:solidFill>
              </a:rPr>
              <a:t> </a:t>
            </a:r>
            <a:r>
              <a:rPr lang="de-DE" sz="2400" b="1" kern="0" dirty="0" err="1" smtClean="0">
                <a:solidFill>
                  <a:srgbClr val="C00000"/>
                </a:solidFill>
              </a:rPr>
              <a:t>with</a:t>
            </a:r>
            <a:r>
              <a:rPr lang="de-DE" sz="2400" b="1" kern="0" dirty="0" smtClean="0">
                <a:solidFill>
                  <a:srgbClr val="C00000"/>
                </a:solidFill>
              </a:rPr>
              <a:t> „</a:t>
            </a:r>
            <a:r>
              <a:rPr lang="de-DE" sz="2400" b="1" kern="0" dirty="0" err="1" smtClean="0">
                <a:solidFill>
                  <a:srgbClr val="C00000"/>
                </a:solidFill>
              </a:rPr>
              <a:t>magic</a:t>
            </a:r>
            <a:r>
              <a:rPr lang="de-DE" sz="2400" b="1" kern="0" dirty="0" smtClean="0">
                <a:solidFill>
                  <a:srgbClr val="C00000"/>
                </a:solidFill>
              </a:rPr>
              <a:t>“ RF Wien </a:t>
            </a:r>
            <a:r>
              <a:rPr lang="de-DE" sz="2400" b="1" kern="0" dirty="0" err="1" smtClean="0">
                <a:solidFill>
                  <a:srgbClr val="C00000"/>
                </a:solidFill>
              </a:rPr>
              <a:t>filter</a:t>
            </a:r>
            <a:endParaRPr lang="de-DE" sz="2400" b="1" kern="0" dirty="0" smtClean="0">
              <a:solidFill>
                <a:srgbClr val="C0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03548" y="1196752"/>
            <a:ext cx="84625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rgbClr val="006666"/>
                </a:solidFill>
              </a:rPr>
              <a:t>Avoids</a:t>
            </a:r>
            <a:r>
              <a:rPr lang="de-DE" sz="2000" dirty="0">
                <a:solidFill>
                  <a:srgbClr val="006666"/>
                </a:solidFill>
              </a:rPr>
              <a:t> </a:t>
            </a:r>
            <a:r>
              <a:rPr lang="de-DE" sz="2000" dirty="0" err="1">
                <a:solidFill>
                  <a:srgbClr val="006666"/>
                </a:solidFill>
              </a:rPr>
              <a:t>coherent</a:t>
            </a:r>
            <a:r>
              <a:rPr lang="de-DE" sz="2000" dirty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betatron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r>
              <a:rPr lang="de-DE" sz="2000" dirty="0" err="1">
                <a:solidFill>
                  <a:srgbClr val="006666"/>
                </a:solidFill>
              </a:rPr>
              <a:t>oscillations</a:t>
            </a:r>
            <a:r>
              <a:rPr lang="de-DE" sz="2000" dirty="0">
                <a:solidFill>
                  <a:srgbClr val="006666"/>
                </a:solidFill>
              </a:rPr>
              <a:t> </a:t>
            </a:r>
            <a:r>
              <a:rPr lang="de-DE" sz="2000" dirty="0" err="1">
                <a:solidFill>
                  <a:srgbClr val="006666"/>
                </a:solidFill>
              </a:rPr>
              <a:t>of</a:t>
            </a:r>
            <a:r>
              <a:rPr lang="de-DE" sz="2000" dirty="0">
                <a:solidFill>
                  <a:srgbClr val="006666"/>
                </a:solidFill>
              </a:rPr>
              <a:t> beam. </a:t>
            </a:r>
          </a:p>
          <a:p>
            <a:r>
              <a:rPr lang="de-DE" sz="2000" dirty="0" smtClean="0">
                <a:solidFill>
                  <a:srgbClr val="C00000"/>
                </a:solidFill>
              </a:rPr>
              <a:t>Radial RF-E </a:t>
            </a:r>
            <a:r>
              <a:rPr lang="de-DE" sz="2000" dirty="0" err="1" smtClean="0">
                <a:solidFill>
                  <a:srgbClr val="C00000"/>
                </a:solidFill>
              </a:rPr>
              <a:t>and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vertical</a:t>
            </a:r>
            <a:r>
              <a:rPr lang="de-DE" sz="2000" dirty="0" smtClean="0">
                <a:solidFill>
                  <a:srgbClr val="C00000"/>
                </a:solidFill>
              </a:rPr>
              <a:t> RF-B </a:t>
            </a:r>
            <a:r>
              <a:rPr lang="de-DE" sz="2000" dirty="0" err="1" smtClean="0">
                <a:solidFill>
                  <a:srgbClr val="C00000"/>
                </a:solidFill>
              </a:rPr>
              <a:t>fields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to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observe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spin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rotation</a:t>
            </a:r>
            <a:r>
              <a:rPr lang="de-DE" sz="2000" dirty="0" smtClean="0">
                <a:solidFill>
                  <a:srgbClr val="C00000"/>
                </a:solidFill>
              </a:rPr>
              <a:t> due </a:t>
            </a:r>
            <a:r>
              <a:rPr lang="de-DE" sz="2000" dirty="0" err="1" smtClean="0">
                <a:solidFill>
                  <a:srgbClr val="C00000"/>
                </a:solidFill>
              </a:rPr>
              <a:t>to</a:t>
            </a:r>
            <a:r>
              <a:rPr lang="de-DE" sz="2000" dirty="0" smtClean="0">
                <a:solidFill>
                  <a:srgbClr val="C00000"/>
                </a:solidFill>
              </a:rPr>
              <a:t> EDM.</a:t>
            </a:r>
          </a:p>
          <a:p>
            <a:r>
              <a:rPr lang="de-DE" sz="2000" b="1" dirty="0" smtClean="0">
                <a:solidFill>
                  <a:srgbClr val="006666"/>
                </a:solidFill>
              </a:rPr>
              <a:t>Approach </a:t>
            </a:r>
            <a:r>
              <a:rPr lang="de-DE" sz="2000" b="1" dirty="0" err="1">
                <a:solidFill>
                  <a:srgbClr val="006666"/>
                </a:solidFill>
              </a:rPr>
              <a:t>pursued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>
                <a:solidFill>
                  <a:srgbClr val="006666"/>
                </a:solidFill>
              </a:rPr>
              <a:t>for</a:t>
            </a:r>
            <a:r>
              <a:rPr lang="de-DE" sz="2000" b="1" dirty="0">
                <a:solidFill>
                  <a:srgbClr val="006666"/>
                </a:solidFill>
              </a:rPr>
              <a:t> a </a:t>
            </a:r>
            <a:r>
              <a:rPr lang="de-DE" sz="2000" b="1" dirty="0" err="1">
                <a:solidFill>
                  <a:srgbClr val="006666"/>
                </a:solidFill>
              </a:rPr>
              <a:t>first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>
                <a:solidFill>
                  <a:srgbClr val="006666"/>
                </a:solidFill>
              </a:rPr>
              <a:t>direct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>
                <a:solidFill>
                  <a:srgbClr val="006666"/>
                </a:solidFill>
              </a:rPr>
              <a:t>measurement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>
                <a:solidFill>
                  <a:srgbClr val="006666"/>
                </a:solidFill>
              </a:rPr>
              <a:t>at</a:t>
            </a:r>
            <a:r>
              <a:rPr lang="de-DE" sz="2000" b="1" dirty="0">
                <a:solidFill>
                  <a:srgbClr val="006666"/>
                </a:solidFill>
              </a:rPr>
              <a:t> COSY</a:t>
            </a:r>
            <a:r>
              <a:rPr lang="de-DE" sz="2000" b="1" dirty="0" smtClean="0">
                <a:solidFill>
                  <a:srgbClr val="006666"/>
                </a:solidFill>
              </a:rPr>
              <a:t>.</a:t>
            </a:r>
            <a:endParaRPr lang="de-DE" sz="2000" b="1" dirty="0">
              <a:solidFill>
                <a:srgbClr val="00666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683568" y="2399399"/>
                <a:ext cx="8064896" cy="677108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000" b="1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sz="2000" b="1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𝑬</m:t>
                        </m:r>
                      </m:e>
                      <m:sup>
                        <m:r>
                          <a:rPr lang="de-DE" sz="2000" b="1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de-DE" sz="2000" b="1" i="1" dirty="0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r>
                      <a:rPr lang="de-DE" sz="2000" b="1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𝟎</m:t>
                    </m:r>
                    <m:r>
                      <a:rPr lang="de-DE" sz="2000" b="1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 </m:t>
                    </m:r>
                  </m:oMath>
                </a14:m>
                <a:r>
                  <a:rPr lang="de-DE" sz="2000" b="1" dirty="0" smtClean="0">
                    <a:solidFill>
                      <a:srgbClr val="000000"/>
                    </a:solidFill>
                    <a:sym typeface="Symbol"/>
                  </a:rPr>
                  <a:t>  </a:t>
                </a:r>
                <a14:m>
                  <m:oMath xmlns:m="http://schemas.openxmlformats.org/officeDocument/2006/math">
                    <m:r>
                      <a:rPr lang="de-DE" sz="2000" b="1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𝑬</m:t>
                    </m:r>
                    <m:r>
                      <a:rPr lang="de-DE" sz="2000" b="1" i="1" baseline="-25000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𝑹</m:t>
                    </m:r>
                    <m:r>
                      <a:rPr lang="de-DE" sz="2000" b="1" i="1" baseline="-25000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lang="de-DE" sz="2000" b="1" i="1" dirty="0" smtClean="0">
                        <a:solidFill>
                          <a:srgbClr val="000000"/>
                        </a:solidFill>
                        <a:latin typeface="Cambria Math"/>
                      </a:rPr>
                      <m:t>=−</m:t>
                    </m:r>
                    <m:r>
                      <a:rPr lang="de-DE" sz="2000" b="1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</m:t>
                    </m:r>
                    <m:r>
                      <a:rPr lang="de-DE" sz="2000" b="1" i="1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𝑩</m:t>
                    </m:r>
                    <m:r>
                      <a:rPr lang="de-DE" sz="2000" b="1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𝒚</m:t>
                    </m:r>
                    <m:r>
                      <a:rPr lang="de-DE" sz="2000" b="1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    </m:t>
                    </m:r>
                  </m:oMath>
                </a14:m>
                <a:r>
                  <a:rPr lang="de-DE" dirty="0" smtClean="0">
                    <a:solidFill>
                      <a:srgbClr val="006666"/>
                    </a:solidFill>
                  </a:rPr>
                  <a:t>„</a:t>
                </a:r>
                <a:r>
                  <a:rPr lang="de-DE" b="1" dirty="0" smtClean="0">
                    <a:solidFill>
                      <a:srgbClr val="006666"/>
                    </a:solidFill>
                  </a:rPr>
                  <a:t>Magic RF Wien Filter“</a:t>
                </a:r>
                <a:r>
                  <a:rPr lang="de-DE" b="1" dirty="0" smtClean="0">
                    <a:solidFill>
                      <a:srgbClr val="0000FF"/>
                    </a:solidFill>
                  </a:rPr>
                  <a:t>     </a:t>
                </a:r>
                <a:r>
                  <a:rPr lang="de-DE" dirty="0" err="1" smtClean="0">
                    <a:solidFill>
                      <a:srgbClr val="C00000"/>
                    </a:solidFill>
                    <a:sym typeface="Symbol"/>
                  </a:rPr>
                  <a:t>no</a:t>
                </a:r>
                <a:r>
                  <a:rPr lang="de-DE" dirty="0" smtClean="0">
                    <a:solidFill>
                      <a:srgbClr val="C00000"/>
                    </a:solidFill>
                    <a:sym typeface="Symbol"/>
                  </a:rPr>
                  <a:t> Lorentz </a:t>
                </a:r>
                <a:r>
                  <a:rPr lang="de-DE" dirty="0" err="1" smtClean="0">
                    <a:solidFill>
                      <a:srgbClr val="C00000"/>
                    </a:solidFill>
                    <a:sym typeface="Symbol"/>
                  </a:rPr>
                  <a:t>force</a:t>
                </a:r>
                <a:endParaRPr lang="de-DE" dirty="0" smtClean="0">
                  <a:solidFill>
                    <a:srgbClr val="C00000"/>
                  </a:solidFill>
                  <a:sym typeface="Symbol"/>
                </a:endParaRPr>
              </a:p>
              <a:p>
                <a:r>
                  <a:rPr lang="de-DE" b="1" dirty="0" smtClean="0">
                    <a:solidFill>
                      <a:srgbClr val="C00000"/>
                    </a:solidFill>
                    <a:ea typeface="Cambria Math"/>
                    <a:sym typeface="Symbol"/>
                  </a:rPr>
                  <a:t>						</a:t>
                </a:r>
                <a14:m>
                  <m:oMath xmlns:m="http://schemas.openxmlformats.org/officeDocument/2006/math">
                    <m:r>
                      <a:rPr lang="de-DE" b="1" i="1">
                        <a:solidFill>
                          <a:srgbClr val="C00000"/>
                        </a:solidFill>
                        <a:latin typeface="Cambria Math"/>
                        <a:ea typeface="Cambria Math"/>
                        <a:sym typeface="Symbol"/>
                      </a:rPr>
                      <m:t>→</m:t>
                    </m:r>
                  </m:oMath>
                </a14:m>
                <a:r>
                  <a:rPr lang="de-DE" b="1" dirty="0">
                    <a:solidFill>
                      <a:srgbClr val="C00000"/>
                    </a:solidFill>
                    <a:sym typeface="Symbol"/>
                  </a:rPr>
                  <a:t> </a:t>
                </a:r>
                <a:r>
                  <a:rPr lang="de-DE" b="1" dirty="0" err="1">
                    <a:solidFill>
                      <a:srgbClr val="C00000"/>
                    </a:solidFill>
                    <a:sym typeface="Symbol"/>
                  </a:rPr>
                  <a:t>Indirect</a:t>
                </a:r>
                <a:r>
                  <a:rPr lang="de-DE" dirty="0">
                    <a:solidFill>
                      <a:srgbClr val="C00000"/>
                    </a:solidFill>
                    <a:sym typeface="Symbol"/>
                  </a:rPr>
                  <a:t> EDM </a:t>
                </a:r>
                <a:r>
                  <a:rPr lang="de-DE" dirty="0" err="1" smtClean="0">
                    <a:solidFill>
                      <a:srgbClr val="C00000"/>
                    </a:solidFill>
                    <a:sym typeface="Symbol"/>
                  </a:rPr>
                  <a:t>effect</a:t>
                </a:r>
                <a:endParaRPr lang="de-D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2399399"/>
                <a:ext cx="8064896" cy="677108"/>
              </a:xfrm>
              <a:prstGeom prst="rect">
                <a:avLst/>
              </a:prstGeom>
              <a:blipFill rotWithShape="1">
                <a:blip r:embed="rId2"/>
                <a:stretch>
                  <a:fillRect t="-3540" b="-12389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feld 27"/>
          <p:cNvSpPr txBox="1"/>
          <p:nvPr/>
        </p:nvSpPr>
        <p:spPr>
          <a:xfrm>
            <a:off x="6063113" y="3560819"/>
            <a:ext cx="29626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C00000"/>
                </a:solidFill>
              </a:rPr>
              <a:t>Observable:</a:t>
            </a:r>
          </a:p>
          <a:p>
            <a:r>
              <a:rPr lang="de-DE" sz="2000" dirty="0" err="1">
                <a:solidFill>
                  <a:srgbClr val="006666"/>
                </a:solidFill>
              </a:rPr>
              <a:t>A</a:t>
            </a:r>
            <a:r>
              <a:rPr lang="de-DE" sz="2000" dirty="0" err="1" smtClean="0">
                <a:solidFill>
                  <a:srgbClr val="006666"/>
                </a:solidFill>
              </a:rPr>
              <a:t>ccumulation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of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vertical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br>
              <a:rPr lang="de-DE" sz="2000" dirty="0" smtClean="0">
                <a:solidFill>
                  <a:srgbClr val="006666"/>
                </a:solidFill>
              </a:rPr>
            </a:br>
            <a:r>
              <a:rPr lang="de-DE" sz="2000" dirty="0" err="1" smtClean="0">
                <a:solidFill>
                  <a:srgbClr val="006666"/>
                </a:solidFill>
              </a:rPr>
              <a:t>polarization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during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spin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br>
              <a:rPr lang="de-DE" sz="2000" dirty="0" smtClean="0">
                <a:solidFill>
                  <a:srgbClr val="006666"/>
                </a:solidFill>
              </a:rPr>
            </a:br>
            <a:r>
              <a:rPr lang="de-DE" sz="2000" dirty="0" err="1" smtClean="0">
                <a:solidFill>
                  <a:srgbClr val="006666"/>
                </a:solidFill>
              </a:rPr>
              <a:t>coherence</a:t>
            </a:r>
            <a:r>
              <a:rPr lang="de-DE" sz="2000" dirty="0" smtClean="0">
                <a:solidFill>
                  <a:srgbClr val="006666"/>
                </a:solidFill>
              </a:rPr>
              <a:t> time</a:t>
            </a:r>
            <a:endParaRPr lang="de-DE" sz="2000" dirty="0">
              <a:solidFill>
                <a:srgbClr val="006666"/>
              </a:solidFill>
            </a:endParaRPr>
          </a:p>
        </p:txBody>
      </p:sp>
      <p:sp>
        <p:nvSpPr>
          <p:cNvPr id="9" name="Abgerundetes Rechteck 8"/>
          <p:cNvSpPr/>
          <p:nvPr/>
        </p:nvSpPr>
        <p:spPr bwMode="auto">
          <a:xfrm>
            <a:off x="683568" y="3289748"/>
            <a:ext cx="3399459" cy="1332288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z="1600" dirty="0" smtClean="0">
              <a:solidFill>
                <a:srgbClr val="000000"/>
              </a:solidFill>
            </a:endParaRPr>
          </a:p>
        </p:txBody>
      </p:sp>
      <p:sp>
        <p:nvSpPr>
          <p:cNvPr id="10" name="Flussdiagramm: Verbindungsstelle 9"/>
          <p:cNvSpPr/>
          <p:nvPr/>
        </p:nvSpPr>
        <p:spPr bwMode="auto">
          <a:xfrm>
            <a:off x="2298311" y="4533356"/>
            <a:ext cx="169973" cy="177639"/>
          </a:xfrm>
          <a:prstGeom prst="flowChartConnector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316995" y="4744681"/>
            <a:ext cx="2132606" cy="328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rgbClr val="FF0000"/>
                </a:solidFill>
              </a:rPr>
              <a:t>Polarimeter </a:t>
            </a:r>
            <a:r>
              <a:rPr lang="de-DE" sz="1400" dirty="0" smtClean="0">
                <a:solidFill>
                  <a:srgbClr val="000000"/>
                </a:solidFill>
              </a:rPr>
              <a:t>(</a:t>
            </a:r>
            <a:r>
              <a:rPr lang="de-DE" sz="1400" dirty="0" err="1" smtClean="0">
                <a:solidFill>
                  <a:srgbClr val="000000"/>
                </a:solidFill>
              </a:rPr>
              <a:t>dp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elastic</a:t>
            </a:r>
            <a:r>
              <a:rPr lang="de-DE" sz="1400" dirty="0" smtClean="0">
                <a:solidFill>
                  <a:srgbClr val="000000"/>
                </a:solidFill>
              </a:rPr>
              <a:t>)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204893" y="4080329"/>
            <a:ext cx="2356810" cy="328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err="1" smtClean="0">
                <a:solidFill>
                  <a:srgbClr val="0000FF"/>
                </a:solidFill>
              </a:rPr>
              <a:t>stored</a:t>
            </a:r>
            <a:r>
              <a:rPr lang="de-DE" dirty="0" smtClean="0">
                <a:solidFill>
                  <a:srgbClr val="0000FF"/>
                </a:solidFill>
              </a:rPr>
              <a:t> d</a:t>
            </a:r>
          </a:p>
        </p:txBody>
      </p:sp>
      <p:cxnSp>
        <p:nvCxnSpPr>
          <p:cNvPr id="15" name="Gerade Verbindung mit Pfeil 14"/>
          <p:cNvCxnSpPr/>
          <p:nvPr/>
        </p:nvCxnSpPr>
        <p:spPr bwMode="auto">
          <a:xfrm rot="5400000">
            <a:off x="2093344" y="3289013"/>
            <a:ext cx="448064" cy="147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feld 15"/>
          <p:cNvSpPr txBox="1"/>
          <p:nvPr/>
        </p:nvSpPr>
        <p:spPr>
          <a:xfrm>
            <a:off x="1945867" y="3568255"/>
            <a:ext cx="1078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solidFill>
                  <a:srgbClr val="000000"/>
                </a:solidFill>
              </a:rPr>
              <a:t>RF E(B)-</a:t>
            </a:r>
            <a:r>
              <a:rPr lang="de-DE" sz="1200" dirty="0" err="1" smtClean="0">
                <a:solidFill>
                  <a:srgbClr val="000000"/>
                </a:solidFill>
              </a:rPr>
              <a:t>field</a:t>
            </a:r>
            <a:endParaRPr lang="de-DE" sz="1200" dirty="0">
              <a:solidFill>
                <a:srgbClr val="000000"/>
              </a:solidFill>
            </a:endParaRPr>
          </a:p>
        </p:txBody>
      </p:sp>
      <p:cxnSp>
        <p:nvCxnSpPr>
          <p:cNvPr id="17" name="Gerade Verbindung mit Pfeil 16"/>
          <p:cNvCxnSpPr/>
          <p:nvPr/>
        </p:nvCxnSpPr>
        <p:spPr bwMode="auto">
          <a:xfrm rot="16200000" flipV="1">
            <a:off x="2258514" y="3279479"/>
            <a:ext cx="448064" cy="147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feld 18"/>
          <p:cNvSpPr txBox="1"/>
          <p:nvPr/>
        </p:nvSpPr>
        <p:spPr>
          <a:xfrm>
            <a:off x="4191038" y="3632245"/>
            <a:ext cx="151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000000"/>
                </a:solidFill>
              </a:rPr>
              <a:t>In-plane </a:t>
            </a:r>
            <a:r>
              <a:rPr lang="de-DE" dirty="0" err="1" smtClean="0">
                <a:solidFill>
                  <a:srgbClr val="000000"/>
                </a:solidFill>
              </a:rPr>
              <a:t>polarization</a:t>
            </a:r>
            <a:endParaRPr lang="de-DE" dirty="0">
              <a:solidFill>
                <a:srgbClr val="000000"/>
              </a:solidFill>
            </a:endParaRPr>
          </a:p>
        </p:txBody>
      </p:sp>
      <p:cxnSp>
        <p:nvCxnSpPr>
          <p:cNvPr id="25" name="Gerade Verbindung mit Pfeil 24"/>
          <p:cNvCxnSpPr/>
          <p:nvPr/>
        </p:nvCxnSpPr>
        <p:spPr bwMode="auto">
          <a:xfrm rot="16200000" flipV="1">
            <a:off x="3376881" y="4595611"/>
            <a:ext cx="448064" cy="14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5"/>
              <p:cNvSpPr txBox="1">
                <a:spLocks noChangeArrowheads="1"/>
              </p:cNvSpPr>
              <p:nvPr/>
            </p:nvSpPr>
            <p:spPr bwMode="auto">
              <a:xfrm>
                <a:off x="323528" y="5481336"/>
                <a:ext cx="8712000" cy="972000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lvl="0" indent="0" eaLnBrk="1" hangingPunct="1"/>
                <a:r>
                  <a:rPr lang="de-DE" sz="1800" b="1" dirty="0" smtClean="0">
                    <a:solidFill>
                      <a:schemeClr val="bg1"/>
                    </a:solidFill>
                    <a:cs typeface="Arial"/>
                  </a:rPr>
                  <a:t>Statistical </a:t>
                </a:r>
                <a:r>
                  <a:rPr lang="de-DE" sz="1800" b="1" dirty="0" err="1">
                    <a:solidFill>
                      <a:schemeClr val="bg1"/>
                    </a:solidFill>
                    <a:cs typeface="Arial"/>
                  </a:rPr>
                  <a:t>sensitivity</a:t>
                </a:r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b="1" dirty="0" err="1">
                    <a:solidFill>
                      <a:schemeClr val="bg1"/>
                    </a:solidFill>
                    <a:cs typeface="Arial"/>
                  </a:rPr>
                  <a:t>for</a:t>
                </a:r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de-DE" sz="1800" b="1" i="1" dirty="0">
                        <a:solidFill>
                          <a:schemeClr val="bg1"/>
                        </a:solidFill>
                        <a:latin typeface="Cambria Math"/>
                      </a:rPr>
                      <m:t>𝒅</m:t>
                    </m:r>
                    <m:r>
                      <a:rPr lang="de-DE" sz="1800" b="1" i="1" baseline="-25000" dirty="0" err="1">
                        <a:solidFill>
                          <a:schemeClr val="bg1"/>
                        </a:solidFill>
                        <a:latin typeface="Cambria Math"/>
                      </a:rPr>
                      <m:t>𝒅</m:t>
                    </m:r>
                  </m:oMath>
                </a14:m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in </a:t>
                </a:r>
                <a:r>
                  <a:rPr lang="de-DE" sz="1800" b="1" dirty="0" err="1">
                    <a:solidFill>
                      <a:schemeClr val="bg1"/>
                    </a:solidFill>
                    <a:cs typeface="Arial"/>
                  </a:rPr>
                  <a:t>the</a:t>
                </a:r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b="1" dirty="0" err="1">
                    <a:solidFill>
                      <a:schemeClr val="bg1"/>
                    </a:solidFill>
                    <a:cs typeface="Arial"/>
                  </a:rPr>
                  <a:t>range</a:t>
                </a:r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𝟐𝟑</m:t>
                        </m:r>
                      </m:sup>
                    </m:sSup>
                  </m:oMath>
                </a14:m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de-DE" sz="1800" b="1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𝟐𝟒</m:t>
                        </m:r>
                      </m:sup>
                    </m:sSup>
                    <m:r>
                      <a:rPr lang="de-DE" sz="1800" b="1" i="1" dirty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a:rPr lang="de-DE" sz="1800" b="1" dirty="0" err="1">
                        <a:solidFill>
                          <a:schemeClr val="bg1"/>
                        </a:solidFill>
                        <a:latin typeface="Cambria Math"/>
                      </a:rPr>
                      <m:t>𝐞</m:t>
                    </m:r>
                    <m:r>
                      <a:rPr lang="de-DE" sz="1800" b="1" dirty="0" err="1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</m:t>
                    </m:r>
                    <m:r>
                      <a:rPr lang="de-DE" sz="1800" b="1" dirty="0" err="1">
                        <a:solidFill>
                          <a:schemeClr val="bg1"/>
                        </a:solidFill>
                        <a:latin typeface="Cambria Math"/>
                      </a:rPr>
                      <m:t>𝐜𝐦</m:t>
                    </m:r>
                  </m:oMath>
                </a14:m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b="1" dirty="0" err="1">
                    <a:solidFill>
                      <a:schemeClr val="bg1"/>
                    </a:solidFill>
                    <a:cs typeface="Arial"/>
                  </a:rPr>
                  <a:t>range</a:t>
                </a:r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b="1" dirty="0" err="1">
                    <a:solidFill>
                      <a:schemeClr val="bg1"/>
                    </a:solidFill>
                    <a:cs typeface="Arial"/>
                  </a:rPr>
                  <a:t>possible</a:t>
                </a:r>
                <a:r>
                  <a:rPr lang="de-DE" sz="1800" b="1" dirty="0">
                    <a:solidFill>
                      <a:schemeClr val="bg1"/>
                    </a:solidFill>
                    <a:cs typeface="Arial"/>
                  </a:rPr>
                  <a:t>.</a:t>
                </a:r>
              </a:p>
              <a:p>
                <a:pPr marL="685800" lvl="1" eaLnBrk="1" hangingPunct="1">
                  <a:buFont typeface="Arial" pitchFamily="34" charset="0"/>
                  <a:buChar char="•"/>
                </a:pP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Alignment</a:t>
                </a:r>
                <a:r>
                  <a:rPr lang="de-DE" sz="1800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and</a:t>
                </a:r>
                <a:r>
                  <a:rPr lang="de-DE" sz="1800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field</a:t>
                </a:r>
                <a:r>
                  <a:rPr lang="de-DE" sz="1800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stability</a:t>
                </a:r>
                <a:r>
                  <a:rPr lang="de-DE" sz="1800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of</a:t>
                </a:r>
                <a:r>
                  <a:rPr lang="de-DE" sz="1800" dirty="0">
                    <a:solidFill>
                      <a:schemeClr val="bg1"/>
                    </a:solidFill>
                    <a:cs typeface="Arial"/>
                  </a:rPr>
                  <a:t> ring </a:t>
                </a: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magnets</a:t>
                </a:r>
                <a:endParaRPr lang="de-DE" sz="1800" dirty="0">
                  <a:solidFill>
                    <a:schemeClr val="bg1"/>
                  </a:solidFill>
                  <a:cs typeface="Arial"/>
                </a:endParaRPr>
              </a:p>
              <a:p>
                <a:pPr marL="685800" lvl="1" eaLnBrk="1" hangingPunct="1">
                  <a:buFont typeface="Arial" pitchFamily="34" charset="0"/>
                  <a:buChar char="•"/>
                </a:pP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Imperfection</a:t>
                </a:r>
                <a:r>
                  <a:rPr lang="de-DE" sz="1800" dirty="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of</a:t>
                </a:r>
                <a:r>
                  <a:rPr lang="de-DE" sz="1800" dirty="0">
                    <a:solidFill>
                      <a:schemeClr val="bg1"/>
                    </a:solidFill>
                    <a:cs typeface="Arial"/>
                  </a:rPr>
                  <a:t> RF-E(B) </a:t>
                </a:r>
                <a:r>
                  <a:rPr lang="de-DE" sz="1800" dirty="0" err="1">
                    <a:solidFill>
                      <a:schemeClr val="bg1"/>
                    </a:solidFill>
                    <a:cs typeface="Arial"/>
                  </a:rPr>
                  <a:t>flipper</a:t>
                </a:r>
                <a:endParaRPr lang="de-DE" sz="1800" dirty="0">
                  <a:solidFill>
                    <a:schemeClr val="bg1"/>
                  </a:solidFill>
                  <a:cs typeface="Arial"/>
                </a:endParaRPr>
              </a:p>
            </p:txBody>
          </p:sp>
        </mc:Choice>
        <mc:Fallback xmlns="">
          <p:sp>
            <p:nvSpPr>
              <p:cNvPr id="27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28" y="5481336"/>
                <a:ext cx="8712000" cy="972000"/>
              </a:xfrm>
              <a:prstGeom prst="rect">
                <a:avLst/>
              </a:prstGeom>
              <a:blipFill rotWithShape="1">
                <a:blip r:embed="rId3"/>
                <a:stretch>
                  <a:fillRect l="-560" b="-6875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722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21300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556671" y="224644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400" b="1" kern="0" dirty="0" err="1" smtClean="0">
                <a:solidFill>
                  <a:srgbClr val="006699"/>
                </a:solidFill>
              </a:rPr>
              <a:t>Precursor</a:t>
            </a:r>
            <a:r>
              <a:rPr lang="de-DE" sz="2400" b="1" kern="0" dirty="0" smtClean="0">
                <a:solidFill>
                  <a:srgbClr val="006699"/>
                </a:solidFill>
              </a:rPr>
              <a:t> </a:t>
            </a:r>
            <a:r>
              <a:rPr lang="de-DE" sz="2400" b="1" kern="0" dirty="0" err="1" smtClean="0">
                <a:solidFill>
                  <a:srgbClr val="006699"/>
                </a:solidFill>
              </a:rPr>
              <a:t>experiments</a:t>
            </a:r>
            <a:r>
              <a:rPr lang="de-DE" sz="2400" b="1" kern="0" dirty="0" smtClean="0">
                <a:solidFill>
                  <a:srgbClr val="006699"/>
                </a:solidFill>
              </a:rPr>
              <a:t>:  </a:t>
            </a:r>
          </a:p>
          <a:p>
            <a:pPr>
              <a:defRPr/>
            </a:pPr>
            <a:r>
              <a:rPr lang="de-DE" sz="2400" b="1" kern="0" dirty="0" smtClean="0">
                <a:solidFill>
                  <a:srgbClr val="C00000"/>
                </a:solidFill>
              </a:rPr>
              <a:t>1. </a:t>
            </a:r>
            <a:r>
              <a:rPr lang="de-DE" sz="2400" b="1" kern="0" dirty="0" err="1" smtClean="0">
                <a:solidFill>
                  <a:srgbClr val="C00000"/>
                </a:solidFill>
              </a:rPr>
              <a:t>Resonance</a:t>
            </a:r>
            <a:r>
              <a:rPr lang="de-DE" sz="2400" b="1" kern="0" dirty="0" smtClean="0">
                <a:solidFill>
                  <a:srgbClr val="C00000"/>
                </a:solidFill>
              </a:rPr>
              <a:t> </a:t>
            </a:r>
            <a:r>
              <a:rPr lang="de-DE" sz="2400" b="1" kern="0" dirty="0" err="1" smtClean="0">
                <a:solidFill>
                  <a:srgbClr val="C00000"/>
                </a:solidFill>
              </a:rPr>
              <a:t>Method</a:t>
            </a:r>
            <a:r>
              <a:rPr lang="de-DE" sz="2400" b="1" kern="0" dirty="0" smtClean="0">
                <a:solidFill>
                  <a:srgbClr val="C00000"/>
                </a:solidFill>
              </a:rPr>
              <a:t> </a:t>
            </a:r>
            <a:r>
              <a:rPr lang="de-DE" sz="2400" b="1" kern="0" dirty="0" err="1" smtClean="0">
                <a:solidFill>
                  <a:srgbClr val="006699"/>
                </a:solidFill>
              </a:rPr>
              <a:t>for</a:t>
            </a:r>
            <a:r>
              <a:rPr lang="de-DE" sz="2400" b="1" kern="0" dirty="0" smtClean="0">
                <a:solidFill>
                  <a:srgbClr val="006699"/>
                </a:solidFill>
              </a:rPr>
              <a:t> </a:t>
            </a:r>
            <a:r>
              <a:rPr lang="de-DE" sz="2400" b="1" kern="0" dirty="0" err="1" smtClean="0">
                <a:solidFill>
                  <a:srgbClr val="006699"/>
                </a:solidFill>
              </a:rPr>
              <a:t>deuterons</a:t>
            </a:r>
            <a:r>
              <a:rPr lang="de-DE" sz="2400" b="1" kern="0" dirty="0" smtClean="0">
                <a:solidFill>
                  <a:srgbClr val="006699"/>
                </a:solidFill>
              </a:rPr>
              <a:t> </a:t>
            </a:r>
            <a:r>
              <a:rPr lang="de-DE" sz="2400" b="1" kern="0" dirty="0" err="1" smtClean="0">
                <a:solidFill>
                  <a:srgbClr val="006699"/>
                </a:solidFill>
              </a:rPr>
              <a:t>at</a:t>
            </a:r>
            <a:r>
              <a:rPr lang="de-DE" sz="2400" b="1" kern="0" dirty="0" smtClean="0">
                <a:solidFill>
                  <a:srgbClr val="006699"/>
                </a:solidFill>
              </a:rPr>
              <a:t> COSY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683568" y="1016732"/>
                <a:ext cx="7560840" cy="9469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Parameters: 	beam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energy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𝑇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=50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MeV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𝐿</m:t>
                    </m:r>
                    <m:r>
                      <m:rPr>
                        <m:sty m:val="p"/>
                      </m:rPr>
                      <a:rPr lang="de-DE" baseline="-25000" dirty="0" smtClean="0">
                        <a:solidFill>
                          <a:srgbClr val="000000"/>
                        </a:solidFill>
                        <a:latin typeface="Cambria Math"/>
                      </a:rPr>
                      <m:t>RF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=1 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</a:rPr>
                      <m:t>m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</a:rPr>
                  <a:t>		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assumed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EDM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−24</m:t>
                        </m:r>
                      </m:sup>
                    </m:sSup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</a:rPr>
                      <m:t>e</m:t>
                    </m:r>
                    <m: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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cm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  <a:sym typeface="Symbol"/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		E-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field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	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30 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kV</m:t>
                    </m:r>
                    <m: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/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cm</m:t>
                    </m:r>
                  </m:oMath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016732"/>
                <a:ext cx="7560840" cy="946991"/>
              </a:xfrm>
              <a:prstGeom prst="rect">
                <a:avLst/>
              </a:prstGeom>
              <a:blipFill rotWithShape="1">
                <a:blip r:embed="rId2"/>
                <a:stretch>
                  <a:fillRect l="-564" t="-2548" b="-6369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496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2133276"/>
            <a:ext cx="8375987" cy="378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6443504" y="4559591"/>
                <a:ext cx="2196948" cy="463781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de-DE" sz="1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2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de-DE" sz="1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de-DE" sz="12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de-DE" sz="12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𝑟𝑒𝑣</m:t>
                          </m:r>
                        </m:sub>
                      </m:sSub>
                      <m:r>
                        <a:rPr lang="de-DE" sz="1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de-DE" sz="12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</m:oMath>
                  </m:oMathPara>
                </a14:m>
                <a:endParaRPr lang="de-DE" sz="1200" i="1" dirty="0" smtClean="0">
                  <a:solidFill>
                    <a:srgbClr val="000000"/>
                  </a:solidFill>
                  <a:latin typeface="Cambria Math"/>
                  <a:ea typeface="Cambria Math"/>
                </a:endParaRPr>
              </a:p>
              <a:p>
                <a:r>
                  <a:rPr lang="de-DE" sz="1200" dirty="0" smtClean="0">
                    <a:solidFill>
                      <a:srgbClr val="000000"/>
                    </a:solidFill>
                    <a:ea typeface="Cambria Math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de-DE" sz="12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=−3.402×</m:t>
                    </m:r>
                    <m:sSup>
                      <m:sSupPr>
                        <m:ctrlPr>
                          <a:rPr lang="de-DE" sz="12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12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sz="12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5</m:t>
                        </m:r>
                      </m:sup>
                    </m:sSup>
                    <m:r>
                      <a:rPr lang="de-DE" sz="12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1200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Hz</m:t>
                    </m:r>
                  </m:oMath>
                </a14:m>
                <a:endParaRPr lang="de-DE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504" y="4559591"/>
                <a:ext cx="2196948" cy="46378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547664" y="5589240"/>
                <a:ext cx="6957404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𝐭𝐮𝐫𝐧</m:t>
                      </m:r>
                      <m:r>
                        <a:rPr lang="de-DE" sz="1600" b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a:rPr lang="de-DE" sz="1600" b="1" i="1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𝐧𝐮𝐦𝐛𝐞𝐫</m:t>
                      </m:r>
                    </m:oMath>
                  </m:oMathPara>
                </a14:m>
                <a:endParaRPr lang="de-DE" sz="16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5589240"/>
                <a:ext cx="6957404" cy="33855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539552" y="3642080"/>
                <a:ext cx="508473" cy="392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𝑷</m:t>
                      </m:r>
                      <m:r>
                        <a:rPr lang="de-DE" sz="2000" b="1" i="1" baseline="-25000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de-DE" b="1" baseline="-25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3642080"/>
                <a:ext cx="508473" cy="39299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3131840" y="3609020"/>
                <a:ext cx="497252" cy="392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𝑷</m:t>
                      </m:r>
                      <m:r>
                        <a:rPr lang="de-DE" sz="2000" b="1" i="1" baseline="-25000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𝒛</m:t>
                      </m:r>
                    </m:oMath>
                  </m:oMathPara>
                </a14:m>
                <a:endParaRPr lang="de-DE" sz="2000" b="1" baseline="-25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3609020"/>
                <a:ext cx="497252" cy="39299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5868144" y="3684079"/>
                <a:ext cx="511679" cy="392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𝑷</m:t>
                      </m:r>
                      <m:r>
                        <a:rPr lang="de-DE" sz="2000" b="1" i="1" baseline="-25000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𝒚</m:t>
                      </m:r>
                    </m:oMath>
                  </m:oMathPara>
                </a14:m>
                <a:endParaRPr lang="de-DE" b="1" baseline="-25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3684079"/>
                <a:ext cx="511679" cy="392993"/>
              </a:xfrm>
              <a:prstGeom prst="rect">
                <a:avLst/>
              </a:prstGeom>
              <a:blipFill rotWithShape="1">
                <a:blip r:embed="rId8"/>
                <a:stretch>
                  <a:fillRect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5"/>
              <p:cNvSpPr txBox="1">
                <a:spLocks noChangeArrowheads="1"/>
              </p:cNvSpPr>
              <p:nvPr/>
            </p:nvSpPr>
            <p:spPr bwMode="auto">
              <a:xfrm>
                <a:off x="1764388" y="5985332"/>
                <a:ext cx="6300000" cy="432000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lvl="0" indent="0" algn="ctr" eaLnBrk="1" hangingPunct="1"/>
                <a:r>
                  <a:rPr lang="en-US" sz="2000" dirty="0" smtClean="0">
                    <a:solidFill>
                      <a:schemeClr val="bg1"/>
                    </a:solidFill>
                    <a:cs typeface="Arial"/>
                  </a:rPr>
                  <a:t>EDM effect accumulates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/>
                            <a:cs typeface="Arial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/>
                          </a:rPr>
                          <m:t>𝑃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Arial"/>
                          </a:rPr>
                          <m:t>𝑦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bg1"/>
                  </a:solidFill>
                  <a:cs typeface="Arial"/>
                </a:endParaRPr>
              </a:p>
            </p:txBody>
          </p:sp>
        </mc:Choice>
        <mc:Fallback xmlns="">
          <p:sp>
            <p:nvSpPr>
              <p:cNvPr id="20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4388" y="5985332"/>
                <a:ext cx="6300000" cy="432000"/>
              </a:xfrm>
              <a:prstGeom prst="rect">
                <a:avLst/>
              </a:prstGeom>
              <a:blipFill rotWithShape="1">
                <a:blip r:embed="rId9"/>
                <a:stretch>
                  <a:fillRect t="-5634" b="-18310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331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48672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611560" y="980728"/>
                <a:ext cx="7560840" cy="94699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Parameters: 	beam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energy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𝑇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=50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MeV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𝐿</m:t>
                    </m:r>
                    <m:r>
                      <m:rPr>
                        <m:sty m:val="p"/>
                      </m:rPr>
                      <a:rPr lang="de-DE" baseline="-25000" dirty="0" smtClean="0">
                        <a:solidFill>
                          <a:srgbClr val="000000"/>
                        </a:solidFill>
                        <a:latin typeface="Cambria Math"/>
                      </a:rPr>
                      <m:t>RF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=1 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</a:rPr>
                      <m:t>m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</a:rPr>
                  <a:t>		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assumed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EDM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−24</m:t>
                        </m:r>
                      </m:sup>
                    </m:sSup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</a:rPr>
                      <m:t>e</m:t>
                    </m:r>
                    <m: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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cm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  <a:sym typeface="Symbol"/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		E-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field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	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30 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kV</m:t>
                    </m:r>
                    <m: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/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cm</m:t>
                    </m:r>
                  </m:oMath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980728"/>
                <a:ext cx="7560840" cy="946991"/>
              </a:xfrm>
              <a:prstGeom prst="rect">
                <a:avLst/>
              </a:prstGeom>
              <a:blipFill rotWithShape="1">
                <a:blip r:embed="rId2"/>
                <a:stretch>
                  <a:fillRect l="-563" t="-2548" b="-6369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uppieren 2"/>
          <p:cNvGrpSpPr/>
          <p:nvPr/>
        </p:nvGrpSpPr>
        <p:grpSpPr>
          <a:xfrm>
            <a:off x="1511660" y="1988840"/>
            <a:ext cx="6444716" cy="3882758"/>
            <a:chOff x="1583668" y="2600908"/>
            <a:chExt cx="6444716" cy="38827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feld 20"/>
                <p:cNvSpPr txBox="1"/>
                <p:nvPr/>
              </p:nvSpPr>
              <p:spPr>
                <a:xfrm>
                  <a:off x="3311860" y="5219460"/>
                  <a:ext cx="32197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 smtClean="0">
                      <a:solidFill>
                        <a:srgbClr val="000000"/>
                      </a:solidFill>
                    </a:rPr>
                    <a:t>EDM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effect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accumulates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in </a:t>
                  </a:r>
                  <a14:m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𝑃</m:t>
                      </m:r>
                      <m:r>
                        <a:rPr lang="de-DE" i="1" baseline="-25000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𝑦</m:t>
                      </m:r>
                    </m:oMath>
                  </a14:m>
                  <a:endParaRPr lang="de-DE" baseline="-25000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feld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1860" y="5219460"/>
                  <a:ext cx="3219792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515" t="-8197" b="-2459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feld 14"/>
                <p:cNvSpPr txBox="1"/>
                <p:nvPr/>
              </p:nvSpPr>
              <p:spPr>
                <a:xfrm>
                  <a:off x="1662576" y="3860600"/>
                  <a:ext cx="461152" cy="36298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de-DE" i="1" baseline="-25000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de-DE" baseline="-250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feld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2576" y="3860600"/>
                  <a:ext cx="461152" cy="36298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5065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670" y="2600908"/>
              <a:ext cx="5943860" cy="374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feld 15"/>
                <p:cNvSpPr txBox="1"/>
                <p:nvPr/>
              </p:nvSpPr>
              <p:spPr>
                <a:xfrm>
                  <a:off x="1584384" y="6114334"/>
                  <a:ext cx="644400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𝐭𝐮𝐫𝐧</m:t>
                        </m:r>
                        <m:r>
                          <a:rPr lang="de-DE" b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de-DE" b="1" i="1" dirty="0" err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𝐧𝐮𝐦𝐛𝐞𝐫</m:t>
                        </m:r>
                      </m:oMath>
                    </m:oMathPara>
                  </a14:m>
                  <a:endParaRPr lang="de-DE" b="1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feld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4384" y="6114334"/>
                  <a:ext cx="6444000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feld 17"/>
                <p:cNvSpPr txBox="1"/>
                <p:nvPr/>
              </p:nvSpPr>
              <p:spPr>
                <a:xfrm>
                  <a:off x="1583668" y="4041068"/>
                  <a:ext cx="612068" cy="39299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000" b="1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𝑷</m:t>
                        </m:r>
                        <m:r>
                          <a:rPr lang="de-DE" sz="2000" b="1" i="1" baseline="-25000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𝒚</m:t>
                        </m:r>
                      </m:oMath>
                    </m:oMathPara>
                  </a14:m>
                  <a:endParaRPr lang="de-DE" b="1" baseline="-250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feld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3668" y="4041068"/>
                  <a:ext cx="612068" cy="392993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Titel 1"/>
          <p:cNvSpPr txBox="1">
            <a:spLocks/>
          </p:cNvSpPr>
          <p:nvPr/>
        </p:nvSpPr>
        <p:spPr bwMode="auto">
          <a:xfrm>
            <a:off x="575556" y="145050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400" b="1" dirty="0" err="1" smtClean="0">
                <a:solidFill>
                  <a:srgbClr val="006666"/>
                </a:solidFill>
              </a:rPr>
              <a:t>Precursor</a:t>
            </a:r>
            <a:r>
              <a:rPr lang="de-DE" sz="2400" b="1" dirty="0" smtClean="0">
                <a:solidFill>
                  <a:srgbClr val="006666"/>
                </a:solidFill>
              </a:rPr>
              <a:t> </a:t>
            </a:r>
            <a:r>
              <a:rPr lang="de-DE" sz="2400" b="1" dirty="0" err="1" smtClean="0">
                <a:solidFill>
                  <a:srgbClr val="006666"/>
                </a:solidFill>
              </a:rPr>
              <a:t>experiments</a:t>
            </a:r>
            <a:r>
              <a:rPr lang="de-DE" sz="2400" b="1" dirty="0" smtClean="0">
                <a:solidFill>
                  <a:srgbClr val="006666"/>
                </a:solidFill>
              </a:rPr>
              <a:t>:</a:t>
            </a:r>
            <a:endParaRPr lang="de-DE" sz="2400" b="1" kern="0" dirty="0" smtClean="0">
              <a:solidFill>
                <a:srgbClr val="006699"/>
              </a:solidFill>
            </a:endParaRPr>
          </a:p>
          <a:p>
            <a:pPr>
              <a:defRPr/>
            </a:pPr>
            <a:r>
              <a:rPr lang="de-DE" sz="2400" b="1" kern="0" dirty="0" smtClean="0">
                <a:solidFill>
                  <a:srgbClr val="C00000"/>
                </a:solidFill>
              </a:rPr>
              <a:t>1. </a:t>
            </a:r>
            <a:r>
              <a:rPr lang="de-DE" sz="2400" b="1" kern="0" dirty="0" err="1" smtClean="0">
                <a:solidFill>
                  <a:srgbClr val="C00000"/>
                </a:solidFill>
              </a:rPr>
              <a:t>Resonance</a:t>
            </a:r>
            <a:r>
              <a:rPr lang="de-DE" sz="2400" b="1" kern="0" dirty="0" smtClean="0">
                <a:solidFill>
                  <a:srgbClr val="C00000"/>
                </a:solidFill>
              </a:rPr>
              <a:t> </a:t>
            </a:r>
            <a:r>
              <a:rPr lang="de-DE" sz="2400" b="1" kern="0" dirty="0" err="1">
                <a:solidFill>
                  <a:srgbClr val="C00000"/>
                </a:solidFill>
              </a:rPr>
              <a:t>Method</a:t>
            </a:r>
            <a:r>
              <a:rPr lang="de-DE" sz="2400" b="1" kern="0" dirty="0">
                <a:solidFill>
                  <a:srgbClr val="C00000"/>
                </a:solidFill>
              </a:rPr>
              <a:t> </a:t>
            </a:r>
            <a:r>
              <a:rPr lang="de-DE" sz="2400" b="1" dirty="0" err="1" smtClean="0">
                <a:solidFill>
                  <a:srgbClr val="006666"/>
                </a:solidFill>
              </a:rPr>
              <a:t>for</a:t>
            </a:r>
            <a:r>
              <a:rPr lang="de-DE" sz="2400" b="1" dirty="0" smtClean="0">
                <a:solidFill>
                  <a:srgbClr val="006666"/>
                </a:solidFill>
              </a:rPr>
              <a:t> </a:t>
            </a:r>
            <a:r>
              <a:rPr lang="de-DE" sz="2400" b="1" dirty="0" err="1" smtClean="0">
                <a:solidFill>
                  <a:srgbClr val="006666"/>
                </a:solidFill>
              </a:rPr>
              <a:t>deuterons</a:t>
            </a:r>
            <a:r>
              <a:rPr lang="de-DE" sz="2400" b="1" dirty="0" smtClean="0">
                <a:solidFill>
                  <a:srgbClr val="006666"/>
                </a:solidFill>
              </a:rPr>
              <a:t> </a:t>
            </a:r>
            <a:r>
              <a:rPr lang="de-DE" sz="2400" b="1" dirty="0" err="1" smtClean="0">
                <a:solidFill>
                  <a:srgbClr val="006666"/>
                </a:solidFill>
              </a:rPr>
              <a:t>at</a:t>
            </a:r>
            <a:r>
              <a:rPr lang="de-DE" sz="2400" b="1" dirty="0" smtClean="0">
                <a:solidFill>
                  <a:srgbClr val="006666"/>
                </a:solidFill>
              </a:rPr>
              <a:t> COSY</a:t>
            </a:r>
            <a:endParaRPr lang="de-DE" sz="2400" b="1" kern="0" dirty="0" smtClean="0">
              <a:solidFill>
                <a:srgbClr val="0066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5"/>
              <p:cNvSpPr txBox="1">
                <a:spLocks noChangeArrowheads="1"/>
              </p:cNvSpPr>
              <p:nvPr/>
            </p:nvSpPr>
            <p:spPr bwMode="auto">
              <a:xfrm>
                <a:off x="612464" y="5877344"/>
                <a:ext cx="8136000" cy="648000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indent="0"/>
                <a:r>
                  <a:rPr lang="de-DE" sz="2000" dirty="0" smtClean="0">
                    <a:solidFill>
                      <a:schemeClr val="bg1"/>
                    </a:solidFill>
                  </a:rPr>
                  <a:t>Linear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extrapolation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of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b="1" i="1" dirty="0">
                        <a:solidFill>
                          <a:schemeClr val="bg1"/>
                        </a:solidFill>
                        <a:latin typeface="Cambria Math"/>
                      </a:rPr>
                      <m:t>𝑷</m:t>
                    </m:r>
                    <m:r>
                      <a:rPr lang="de-DE" sz="2000" b="1" i="1" baseline="-25000" dirty="0" err="1">
                        <a:solidFill>
                          <a:schemeClr val="bg1"/>
                        </a:solidFill>
                        <a:latin typeface="Cambria Math"/>
                      </a:rPr>
                      <m:t>𝒚</m:t>
                    </m:r>
                  </m:oMath>
                </a14:m>
                <a:r>
                  <a:rPr lang="de-DE" sz="2000" dirty="0">
                    <a:solidFill>
                      <a:schemeClr val="bg1"/>
                    </a:solidFill>
                  </a:rPr>
                  <a:t> 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for</a:t>
                </a:r>
                <a:r>
                  <a:rPr lang="de-DE" sz="2000" dirty="0">
                    <a:solidFill>
                      <a:schemeClr val="bg1"/>
                    </a:solidFill>
                  </a:rPr>
                  <a:t> a time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period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of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dirty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</m:t>
                    </m:r>
                    <m:r>
                      <a:rPr lang="de-DE" sz="2000" i="1" baseline="-25000" dirty="0" err="1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𝑠𝑐</m:t>
                    </m:r>
                    <m:r>
                      <a:rPr lang="de-DE" sz="2000" i="1" dirty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=1000 </m:t>
                    </m:r>
                    <m:r>
                      <m:rPr>
                        <m:sty m:val="p"/>
                      </m:rPr>
                      <a:rPr lang="de-DE" sz="2000" dirty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s</m:t>
                    </m:r>
                    <m:r>
                      <a:rPr lang="de-DE" sz="2000" i="1" dirty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 (=3.710</m:t>
                    </m:r>
                    <m:r>
                      <a:rPr lang="de-DE" sz="2000" i="1" baseline="30000" dirty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8</m:t>
                    </m:r>
                    <m:r>
                      <a:rPr lang="de-DE" sz="2000" i="1" dirty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 </m:t>
                    </m:r>
                    <m:r>
                      <m:rPr>
                        <m:sty m:val="p"/>
                      </m:rPr>
                      <a:rPr lang="de-DE" sz="2000" dirty="0" err="1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turns</m:t>
                    </m:r>
                    <m:r>
                      <a:rPr lang="de-DE" sz="2000" i="1" dirty="0">
                        <a:solidFill>
                          <a:schemeClr val="bg1"/>
                        </a:solidFill>
                        <a:latin typeface="Cambria Math"/>
                        <a:sym typeface="Symbol"/>
                      </a:rPr>
                      <m:t>)</m:t>
                    </m:r>
                  </m:oMath>
                </a14:m>
                <a:r>
                  <a:rPr lang="de-DE" sz="2000" dirty="0" smtClean="0">
                    <a:solidFill>
                      <a:schemeClr val="bg1"/>
                    </a:solidFill>
                    <a:sym typeface="Symbol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sym typeface="Symbol"/>
                  </a:rPr>
                  <a:t>yields</a:t>
                </a:r>
                <a:r>
                  <a:rPr lang="de-DE" sz="2000" dirty="0" smtClean="0">
                    <a:solidFill>
                      <a:schemeClr val="bg1"/>
                    </a:solidFill>
                    <a:sym typeface="Symbol"/>
                  </a:rPr>
                  <a:t> a </a:t>
                </a:r>
                <a:r>
                  <a:rPr lang="de-DE" sz="2000" dirty="0" err="1" smtClean="0">
                    <a:solidFill>
                      <a:schemeClr val="bg1"/>
                    </a:solidFill>
                    <a:sym typeface="Symbol"/>
                  </a:rPr>
                  <a:t>sizeable</a:t>
                </a:r>
                <a:r>
                  <a:rPr lang="de-DE" sz="2000" dirty="0" smtClean="0">
                    <a:solidFill>
                      <a:schemeClr val="bg1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</m:ctrlPr>
                      </m:sSubPr>
                      <m:e>
                        <m: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  <m:t>𝑷</m:t>
                        </m:r>
                      </m:e>
                      <m:sub>
                        <m: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  <m:t>𝒚</m:t>
                        </m:r>
                      </m:sub>
                    </m:sSub>
                    <m:r>
                      <a:rPr lang="de-DE" sz="2000" b="1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  <a:sym typeface="Symbol"/>
                      </a:rPr>
                      <m:t>~</m:t>
                    </m:r>
                    <m:sSup>
                      <m:sSupPr>
                        <m:ctrlP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𝟏𝟎</m:t>
                        </m:r>
                      </m:e>
                      <m:sup>
                        <m: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−</m:t>
                        </m:r>
                        <m:r>
                          <a:rPr lang="de-DE" sz="20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de-DE" sz="2000" dirty="0" smtClean="0">
                    <a:solidFill>
                      <a:schemeClr val="bg1"/>
                    </a:solidFill>
                  </a:rPr>
                  <a:t>.</a:t>
                </a:r>
                <a:endParaRPr lang="de-D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464" y="5877344"/>
                <a:ext cx="8136000" cy="648000"/>
              </a:xfrm>
              <a:prstGeom prst="rect">
                <a:avLst/>
              </a:prstGeom>
              <a:blipFill rotWithShape="1">
                <a:blip r:embed="rId9"/>
                <a:stretch>
                  <a:fillRect t="-11321" b="-19811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216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2028" y="260648"/>
            <a:ext cx="7772400" cy="691662"/>
          </a:xfrm>
        </p:spPr>
        <p:txBody>
          <a:bodyPr/>
          <a:lstStyle/>
          <a:p>
            <a:r>
              <a:rPr lang="de-DE" dirty="0" smtClean="0"/>
              <a:t>Development: </a:t>
            </a:r>
            <a:r>
              <a:rPr lang="de-DE" dirty="0" smtClean="0">
                <a:solidFill>
                  <a:srgbClr val="C00000"/>
                </a:solidFill>
              </a:rPr>
              <a:t>RF E/B-Flipper (RF Wien Filter)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3752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3" t="53616" r="2225" b="2628"/>
          <a:stretch/>
        </p:blipFill>
        <p:spPr bwMode="auto">
          <a:xfrm>
            <a:off x="4891715" y="2528900"/>
            <a:ext cx="3835489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611560" y="1068693"/>
                <a:ext cx="824491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de-DE" sz="2000" dirty="0" smtClean="0"/>
                  <a:t>Upgrade </a:t>
                </a:r>
                <a:r>
                  <a:rPr lang="de-DE" sz="2000" dirty="0" err="1" smtClean="0"/>
                  <a:t>test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flipper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with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electrostatic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field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plates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ready</a:t>
                </a:r>
                <a:r>
                  <a:rPr lang="de-DE" sz="2000" dirty="0" smtClean="0"/>
                  <a:t> end </a:t>
                </a:r>
                <a:r>
                  <a:rPr lang="de-DE" sz="2000" dirty="0" err="1" smtClean="0"/>
                  <a:t>of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year</a:t>
                </a:r>
                <a:r>
                  <a:rPr lang="de-DE" sz="2000" dirty="0" smtClean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de-DE" sz="2000" dirty="0" err="1" smtClean="0"/>
                  <a:t>Build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lower</a:t>
                </a:r>
                <a:r>
                  <a:rPr lang="de-DE" sz="2000" dirty="0" smtClean="0"/>
                  <a:t> power </a:t>
                </a:r>
                <a:r>
                  <a:rPr lang="de-DE" sz="2000" dirty="0" err="1" smtClean="0"/>
                  <a:t>version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using</a:t>
                </a:r>
                <a:r>
                  <a:rPr lang="de-DE" sz="2000" dirty="0" smtClean="0"/>
                  <a:t> a </a:t>
                </a:r>
                <a:r>
                  <a:rPr lang="de-DE" sz="2000" dirty="0" err="1" smtClean="0"/>
                  <a:t>stripline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system</a:t>
                </a:r>
                <a:endParaRPr lang="de-DE" sz="20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de-DE" sz="2000" dirty="0" err="1" smtClean="0"/>
                  <a:t>Build</a:t>
                </a:r>
                <a:r>
                  <a:rPr lang="de-DE" sz="2000" dirty="0" smtClean="0"/>
                  <a:t> high-power </a:t>
                </a:r>
                <a:r>
                  <a:rPr lang="de-DE" sz="2000" dirty="0" err="1" smtClean="0"/>
                  <a:t>version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of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stripline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system</a:t>
                </a:r>
                <a:r>
                  <a:rPr lang="de-DE" sz="2000" dirty="0" smtClean="0"/>
                  <a:t> (</a:t>
                </a:r>
                <a14:m>
                  <m:oMath xmlns:m="http://schemas.openxmlformats.org/officeDocument/2006/math">
                    <m:r>
                      <a:rPr lang="de-DE" sz="2000" b="1" i="1" dirty="0" smtClean="0">
                        <a:latin typeface="Cambria Math"/>
                      </a:rPr>
                      <m:t>𝑬</m:t>
                    </m:r>
                    <m:r>
                      <a:rPr lang="de-DE" sz="2000" b="1" i="1" dirty="0" smtClean="0">
                        <a:latin typeface="Cambria Math"/>
                      </a:rPr>
                      <m:t>&gt;</m:t>
                    </m:r>
                    <m:r>
                      <a:rPr lang="de-DE" sz="2000" b="1" i="1" dirty="0" smtClean="0">
                        <a:latin typeface="Cambria Math"/>
                      </a:rPr>
                      <m:t>𝟏𝟎𝟎</m:t>
                    </m:r>
                  </m:oMath>
                </a14:m>
                <a:r>
                  <a:rPr lang="de-DE" sz="2000" b="1" dirty="0" smtClean="0"/>
                  <a:t> </a:t>
                </a:r>
                <a14:m>
                  <m:oMath xmlns:m="http://schemas.openxmlformats.org/officeDocument/2006/math">
                    <m:r>
                      <a:rPr lang="de-DE" sz="2000" b="1" i="0" dirty="0" smtClean="0">
                        <a:latin typeface="Cambria Math"/>
                      </a:rPr>
                      <m:t>𝐤𝐕</m:t>
                    </m:r>
                    <m:r>
                      <a:rPr lang="de-DE" sz="2000" b="1" i="0" dirty="0" smtClean="0">
                        <a:latin typeface="Cambria Math"/>
                      </a:rPr>
                      <m:t>/</m:t>
                    </m:r>
                    <m:r>
                      <a:rPr lang="de-DE" sz="2000" b="1" i="0" dirty="0" smtClean="0">
                        <a:latin typeface="Cambria Math"/>
                      </a:rPr>
                      <m:t>𝐦</m:t>
                    </m:r>
                  </m:oMath>
                </a14:m>
                <a:r>
                  <a:rPr lang="de-DE" sz="2000" dirty="0" smtClean="0"/>
                  <a:t>)</a:t>
                </a: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1068693"/>
                <a:ext cx="8244916" cy="1015663"/>
              </a:xfrm>
              <a:prstGeom prst="rect">
                <a:avLst/>
              </a:prstGeom>
              <a:blipFill rotWithShape="1">
                <a:blip r:embed="rId3"/>
                <a:stretch>
                  <a:fillRect l="-591" t="-2395" r="-74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3" t="9860" r="2225" b="46384"/>
          <a:stretch/>
        </p:blipFill>
        <p:spPr bwMode="auto">
          <a:xfrm>
            <a:off x="827584" y="2528900"/>
            <a:ext cx="3835489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812840" y="5698993"/>
            <a:ext cx="7899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dirty="0"/>
              <a:t>Work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/>
              <a:t>S. </a:t>
            </a:r>
            <a:r>
              <a:rPr lang="de-DE" dirty="0" smtClean="0"/>
              <a:t>Mey, R</a:t>
            </a:r>
            <a:r>
              <a:rPr lang="de-DE" dirty="0"/>
              <a:t>. </a:t>
            </a:r>
            <a:r>
              <a:rPr lang="de-DE" dirty="0" smtClean="0"/>
              <a:t>Gebel (Jülich)</a:t>
            </a:r>
          </a:p>
          <a:p>
            <a:pPr algn="r"/>
            <a:r>
              <a:rPr lang="en-US" dirty="0" smtClean="0"/>
              <a:t>J. Slim, D. </a:t>
            </a:r>
            <a:r>
              <a:rPr lang="en-US" dirty="0" err="1" smtClean="0"/>
              <a:t>Hölscher</a:t>
            </a:r>
            <a:r>
              <a:rPr lang="en-US" dirty="0"/>
              <a:t> (</a:t>
            </a:r>
            <a:r>
              <a:rPr lang="en-US" dirty="0" smtClean="0"/>
              <a:t>IHF RWTH Aachen)</a:t>
            </a: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306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67544" y="325070"/>
            <a:ext cx="8244916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400" b="1" dirty="0" err="1" smtClean="0">
                <a:solidFill>
                  <a:srgbClr val="006666"/>
                </a:solidFill>
              </a:rPr>
              <a:t>Precursor</a:t>
            </a:r>
            <a:r>
              <a:rPr lang="de-DE" sz="2400" b="1" dirty="0" smtClean="0">
                <a:solidFill>
                  <a:srgbClr val="006666"/>
                </a:solidFill>
              </a:rPr>
              <a:t> </a:t>
            </a:r>
            <a:r>
              <a:rPr lang="de-DE" sz="2400" b="1" dirty="0" err="1" smtClean="0">
                <a:solidFill>
                  <a:srgbClr val="006666"/>
                </a:solidFill>
              </a:rPr>
              <a:t>experiments</a:t>
            </a:r>
            <a:r>
              <a:rPr lang="de-DE" sz="2400" b="1" dirty="0" smtClean="0">
                <a:solidFill>
                  <a:srgbClr val="006666"/>
                </a:solidFill>
              </a:rPr>
              <a:t>:</a:t>
            </a:r>
            <a:endParaRPr lang="de-DE" sz="2400" b="1" kern="0" dirty="0" smtClean="0">
              <a:solidFill>
                <a:srgbClr val="006699"/>
              </a:solidFill>
            </a:endParaRPr>
          </a:p>
          <a:p>
            <a:pPr>
              <a:defRPr/>
            </a:pPr>
            <a:r>
              <a:rPr lang="de-DE" sz="2400" b="1" dirty="0" smtClean="0">
                <a:solidFill>
                  <a:srgbClr val="C00000"/>
                </a:solidFill>
              </a:rPr>
              <a:t>2. </a:t>
            </a:r>
            <a:r>
              <a:rPr lang="de-DE" sz="2400" b="1" dirty="0" err="1" smtClean="0">
                <a:solidFill>
                  <a:srgbClr val="C00000"/>
                </a:solidFill>
              </a:rPr>
              <a:t>Resonanct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>
                <a:solidFill>
                  <a:srgbClr val="C00000"/>
                </a:solidFill>
              </a:rPr>
              <a:t>EDM </a:t>
            </a:r>
            <a:r>
              <a:rPr lang="de-DE" sz="2400" b="1" dirty="0" err="1">
                <a:solidFill>
                  <a:srgbClr val="C00000"/>
                </a:solidFill>
              </a:rPr>
              <a:t>measurement</a:t>
            </a:r>
            <a:r>
              <a:rPr lang="de-DE" sz="2400" b="1" dirty="0">
                <a:solidFill>
                  <a:srgbClr val="C00000"/>
                </a:solidFill>
              </a:rPr>
              <a:t> </a:t>
            </a:r>
            <a:r>
              <a:rPr lang="de-DE" sz="2400" b="1" dirty="0" err="1">
                <a:solidFill>
                  <a:srgbClr val="C00000"/>
                </a:solidFill>
              </a:rPr>
              <a:t>with</a:t>
            </a:r>
            <a:r>
              <a:rPr lang="de-DE" sz="2400" b="1" dirty="0">
                <a:solidFill>
                  <a:srgbClr val="C00000"/>
                </a:solidFill>
              </a:rPr>
              <a:t> </a:t>
            </a:r>
            <a:r>
              <a:rPr lang="de-DE" sz="2400" b="1" dirty="0" err="1" smtClean="0">
                <a:solidFill>
                  <a:srgbClr val="C00000"/>
                </a:solidFill>
              </a:rPr>
              <a:t>static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>
                <a:solidFill>
                  <a:srgbClr val="C00000"/>
                </a:solidFill>
              </a:rPr>
              <a:t>Wien F</a:t>
            </a:r>
            <a:r>
              <a:rPr lang="de-DE" sz="2400" b="1" dirty="0" smtClean="0">
                <a:solidFill>
                  <a:srgbClr val="C00000"/>
                </a:solidFill>
              </a:rPr>
              <a:t>ilter</a:t>
            </a:r>
            <a:endParaRPr lang="de-DE" sz="2400" b="1" kern="0" dirty="0" smtClean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539552" y="1151456"/>
                <a:ext cx="75630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b="1" dirty="0" err="1" smtClean="0">
                    <a:solidFill>
                      <a:srgbClr val="006666"/>
                    </a:solidFill>
                  </a:rPr>
                  <a:t>Machine</a:t>
                </a:r>
                <a:r>
                  <a:rPr lang="de-DE" sz="2000" b="1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b="1" dirty="0" err="1" smtClean="0">
                    <a:solidFill>
                      <a:srgbClr val="006666"/>
                    </a:solidFill>
                  </a:rPr>
                  <a:t>operated</a:t>
                </a:r>
                <a:r>
                  <a:rPr lang="de-DE" sz="2000" b="1" dirty="0" smtClean="0">
                    <a:solidFill>
                      <a:srgbClr val="006666"/>
                    </a:solidFill>
                  </a:rPr>
                  <a:t> on </a:t>
                </a:r>
                <a:r>
                  <a:rPr lang="de-DE" sz="2000" b="1" dirty="0" err="1" smtClean="0">
                    <a:solidFill>
                      <a:srgbClr val="006666"/>
                    </a:solidFill>
                  </a:rPr>
                  <a:t>imperfection</a:t>
                </a:r>
                <a:r>
                  <a:rPr lang="de-DE" sz="2000" b="1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b="1" dirty="0" err="1" smtClean="0">
                    <a:solidFill>
                      <a:srgbClr val="006666"/>
                    </a:solidFill>
                  </a:rPr>
                  <a:t>spin</a:t>
                </a:r>
                <a:r>
                  <a:rPr lang="de-DE" sz="2000" b="1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b="1" dirty="0" err="1" smtClean="0">
                    <a:solidFill>
                      <a:srgbClr val="006666"/>
                    </a:solidFill>
                  </a:rPr>
                  <a:t>resonance</a:t>
                </a:r>
                <a:r>
                  <a:rPr lang="de-DE" sz="2000" b="1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b="1" dirty="0" err="1" smtClean="0">
                    <a:solidFill>
                      <a:srgbClr val="006666"/>
                    </a:solidFill>
                  </a:rPr>
                  <a:t>at</a:t>
                </a:r>
                <a:r>
                  <a:rPr lang="de-DE" sz="2000" b="1" dirty="0" smtClean="0">
                    <a:solidFill>
                      <a:srgbClr val="00666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b="1" i="1" smtClean="0">
                        <a:solidFill>
                          <a:srgbClr val="006666"/>
                        </a:solidFill>
                        <a:latin typeface="Cambria Math"/>
                        <a:ea typeface="Cambria Math"/>
                      </a:rPr>
                      <m:t>𝜸</m:t>
                    </m:r>
                    <m:r>
                      <a:rPr lang="de-DE" sz="2000" b="1" i="1" smtClean="0">
                        <a:solidFill>
                          <a:srgbClr val="006666"/>
                        </a:solidFill>
                        <a:latin typeface="Cambria Math"/>
                        <a:ea typeface="Cambria Math"/>
                      </a:rPr>
                      <m:t>𝑮</m:t>
                    </m:r>
                    <m:r>
                      <a:rPr lang="de-DE" sz="2000" b="1" i="1" smtClean="0">
                        <a:solidFill>
                          <a:srgbClr val="006666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de-DE" sz="2000" b="1" i="1" smtClean="0">
                        <a:solidFill>
                          <a:srgbClr val="006666"/>
                        </a:solidFill>
                        <a:latin typeface="Cambria Math"/>
                        <a:ea typeface="Cambria Math"/>
                      </a:rPr>
                      <m:t>𝟐</m:t>
                    </m:r>
                  </m:oMath>
                </a14:m>
                <a:r>
                  <a:rPr lang="de-DE" sz="2000" b="1" dirty="0" smtClean="0">
                    <a:solidFill>
                      <a:srgbClr val="006666"/>
                    </a:solidFill>
                  </a:rPr>
                  <a:t> </a:t>
                </a:r>
                <a:endParaRPr lang="de-DE" sz="2000" b="1" dirty="0">
                  <a:solidFill>
                    <a:srgbClr val="006666"/>
                  </a:solidFill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151456"/>
                <a:ext cx="7563096" cy="400110"/>
              </a:xfrm>
              <a:prstGeom prst="rect">
                <a:avLst/>
              </a:prstGeom>
              <a:blipFill rotWithShape="1">
                <a:blip r:embed="rId2"/>
                <a:stretch>
                  <a:fillRect l="-887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uppieren 8"/>
          <p:cNvGrpSpPr/>
          <p:nvPr/>
        </p:nvGrpSpPr>
        <p:grpSpPr>
          <a:xfrm>
            <a:off x="457382" y="1664804"/>
            <a:ext cx="8399094" cy="4113748"/>
            <a:chOff x="457382" y="1808820"/>
            <a:chExt cx="8399094" cy="4113748"/>
          </a:xfrm>
        </p:grpSpPr>
        <p:pic>
          <p:nvPicPr>
            <p:cNvPr id="137318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4" t="6413" r="7333" b="9638"/>
            <a:stretch/>
          </p:blipFill>
          <p:spPr bwMode="auto">
            <a:xfrm>
              <a:off x="613295" y="1808820"/>
              <a:ext cx="8243181" cy="39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feld 9"/>
                <p:cNvSpPr txBox="1"/>
                <p:nvPr/>
              </p:nvSpPr>
              <p:spPr>
                <a:xfrm rot="16200000">
                  <a:off x="183141" y="2915772"/>
                  <a:ext cx="101014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400" b="1" i="1">
                                <a:latin typeface="Cambria Math"/>
                              </a:rPr>
                              <m:t>𝑷</m:t>
                            </m:r>
                          </m:e>
                          <m:sub>
                            <m:r>
                              <a:rPr lang="de-DE" sz="2400" b="1" i="1">
                                <a:latin typeface="Cambria Math"/>
                              </a:rPr>
                              <m:t>𝒙</m:t>
                            </m:r>
                          </m:sub>
                        </m:sSub>
                        <m:r>
                          <a:rPr lang="de-DE" sz="2400" b="1" i="1">
                            <a:latin typeface="Cambria Math"/>
                          </a:rPr>
                          <m:t>(</m:t>
                        </m:r>
                        <m:r>
                          <a:rPr lang="de-DE" sz="2400" b="1" i="1">
                            <a:latin typeface="Cambria Math"/>
                          </a:rPr>
                          <m:t>𝒕</m:t>
                        </m:r>
                        <m:r>
                          <a:rPr lang="de-DE" sz="2400" b="1" i="1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de-DE" sz="2400" b="1" dirty="0"/>
                </a:p>
              </p:txBody>
            </p:sp>
          </mc:Choice>
          <mc:Fallback xmlns="">
            <p:sp>
              <p:nvSpPr>
                <p:cNvPr id="10" name="Textfeld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83141" y="2915772"/>
                  <a:ext cx="1010148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606" r="-1973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feld 10"/>
                <p:cNvSpPr txBox="1"/>
                <p:nvPr/>
              </p:nvSpPr>
              <p:spPr>
                <a:xfrm>
                  <a:off x="4552037" y="5553236"/>
                  <a:ext cx="7040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 i="1" smtClean="0">
                            <a:latin typeface="Cambria Math"/>
                          </a:rPr>
                          <m:t>𝒕</m:t>
                        </m:r>
                        <m:r>
                          <a:rPr lang="de-DE" b="1" i="1" smtClean="0">
                            <a:latin typeface="Cambria Math"/>
                          </a:rPr>
                          <m:t> </m:t>
                        </m:r>
                        <m:r>
                          <a:rPr lang="de-DE" b="1" i="0" smtClean="0">
                            <a:latin typeface="Cambria Math"/>
                          </a:rPr>
                          <m:t>(</m:t>
                        </m:r>
                        <m:r>
                          <a:rPr lang="de-DE" b="1" i="0" smtClean="0">
                            <a:latin typeface="Cambria Math"/>
                          </a:rPr>
                          <m:t>𝐬</m:t>
                        </m:r>
                        <m:r>
                          <a:rPr lang="de-DE" b="1" i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de-DE" b="1" dirty="0"/>
                </a:p>
              </p:txBody>
            </p:sp>
          </mc:Choice>
          <mc:Fallback xmlns="">
            <p:sp>
              <p:nvSpPr>
                <p:cNvPr id="11" name="Textfeld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2037" y="5553236"/>
                  <a:ext cx="704039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3" name="Gerade Verbindung mit Pfeil 12"/>
          <p:cNvCxnSpPr/>
          <p:nvPr/>
        </p:nvCxnSpPr>
        <p:spPr bwMode="auto">
          <a:xfrm>
            <a:off x="1979712" y="3681140"/>
            <a:ext cx="0" cy="1008000"/>
          </a:xfrm>
          <a:prstGeom prst="straightConnector1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16" name="Gerade Verbindung mit Pfeil 15"/>
          <p:cNvCxnSpPr/>
          <p:nvPr/>
        </p:nvCxnSpPr>
        <p:spPr bwMode="auto">
          <a:xfrm>
            <a:off x="3995936" y="3681028"/>
            <a:ext cx="0" cy="1008000"/>
          </a:xfrm>
          <a:prstGeom prst="straightConnector1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17" name="Gerade Verbindung mit Pfeil 16"/>
          <p:cNvCxnSpPr/>
          <p:nvPr/>
        </p:nvCxnSpPr>
        <p:spPr bwMode="auto">
          <a:xfrm>
            <a:off x="6012160" y="3717032"/>
            <a:ext cx="0" cy="1008000"/>
          </a:xfrm>
          <a:prstGeom prst="straightConnector1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18" name="Rectangle 5"/>
          <p:cNvSpPr txBox="1">
            <a:spLocks noChangeArrowheads="1"/>
          </p:cNvSpPr>
          <p:nvPr/>
        </p:nvSpPr>
        <p:spPr bwMode="auto">
          <a:xfrm>
            <a:off x="647564" y="5805264"/>
            <a:ext cx="8136000" cy="64800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0"/>
            <a:r>
              <a:rPr lang="de-DE" sz="1800" dirty="0" err="1" smtClean="0">
                <a:solidFill>
                  <a:schemeClr val="bg1"/>
                </a:solidFill>
              </a:rPr>
              <a:t>Similar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accumulation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of</a:t>
            </a:r>
            <a:r>
              <a:rPr lang="de-DE" sz="1800" dirty="0" smtClean="0">
                <a:solidFill>
                  <a:schemeClr val="bg1"/>
                </a:solidFill>
              </a:rPr>
              <a:t> EDM </a:t>
            </a:r>
            <a:r>
              <a:rPr lang="de-DE" sz="1800" dirty="0" err="1" smtClean="0">
                <a:solidFill>
                  <a:schemeClr val="bg1"/>
                </a:solidFill>
              </a:rPr>
              <a:t>signal</a:t>
            </a:r>
            <a:r>
              <a:rPr lang="de-DE" sz="1800" dirty="0" smtClean="0">
                <a:solidFill>
                  <a:schemeClr val="bg1"/>
                </a:solidFill>
              </a:rPr>
              <a:t>, </a:t>
            </a:r>
            <a:r>
              <a:rPr lang="de-DE" sz="1800" dirty="0" err="1" smtClean="0">
                <a:solidFill>
                  <a:schemeClr val="bg1"/>
                </a:solidFill>
              </a:rPr>
              <a:t>systematics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more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difficult</a:t>
            </a:r>
            <a:r>
              <a:rPr lang="de-DE" sz="1800" dirty="0" smtClean="0">
                <a:solidFill>
                  <a:schemeClr val="bg1"/>
                </a:solidFill>
              </a:rPr>
              <a:t>, </a:t>
            </a:r>
            <a:r>
              <a:rPr lang="de-DE" sz="1800" dirty="0" err="1" smtClean="0">
                <a:solidFill>
                  <a:schemeClr val="bg1"/>
                </a:solidFill>
              </a:rPr>
              <a:t>strength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of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imperfection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resonance</a:t>
            </a:r>
            <a:r>
              <a:rPr lang="de-DE" sz="1800" dirty="0" smtClean="0">
                <a:solidFill>
                  <a:schemeClr val="bg1"/>
                </a:solidFill>
              </a:rPr>
              <a:t> must </a:t>
            </a:r>
            <a:r>
              <a:rPr lang="de-DE" sz="1800" dirty="0" err="1" smtClean="0">
                <a:solidFill>
                  <a:schemeClr val="bg1"/>
                </a:solidFill>
              </a:rPr>
              <a:t>be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suppressed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by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closed</a:t>
            </a:r>
            <a:r>
              <a:rPr lang="de-DE" sz="1800" dirty="0" smtClean="0">
                <a:solidFill>
                  <a:schemeClr val="bg1"/>
                </a:solidFill>
              </a:rPr>
              <a:t>-orbit </a:t>
            </a:r>
            <a:r>
              <a:rPr lang="de-DE" sz="1800" dirty="0" err="1" smtClean="0">
                <a:solidFill>
                  <a:schemeClr val="bg1"/>
                </a:solidFill>
              </a:rPr>
              <a:t>corrections</a:t>
            </a:r>
            <a:r>
              <a:rPr lang="de-DE" sz="1800" dirty="0" smtClean="0">
                <a:solidFill>
                  <a:schemeClr val="bg1"/>
                </a:solidFill>
              </a:rPr>
              <a:t>.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979712" y="4823864"/>
            <a:ext cx="454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33CC"/>
                </a:solidFill>
              </a:rPr>
              <a:t>Spin </a:t>
            </a:r>
            <a:r>
              <a:rPr lang="de-DE" b="1" dirty="0" err="1" smtClean="0">
                <a:solidFill>
                  <a:srgbClr val="0033CC"/>
                </a:solidFill>
              </a:rPr>
              <a:t>rotation</a:t>
            </a:r>
            <a:r>
              <a:rPr lang="de-DE" b="1" dirty="0" smtClean="0">
                <a:solidFill>
                  <a:srgbClr val="0033CC"/>
                </a:solidFill>
              </a:rPr>
              <a:t> in </a:t>
            </a:r>
            <a:r>
              <a:rPr lang="de-DE" b="1" dirty="0" err="1" smtClean="0">
                <a:solidFill>
                  <a:srgbClr val="0033CC"/>
                </a:solidFill>
              </a:rPr>
              <a:t>phase</a:t>
            </a:r>
            <a:r>
              <a:rPr lang="de-DE" b="1" dirty="0" smtClean="0">
                <a:solidFill>
                  <a:srgbClr val="0033CC"/>
                </a:solidFill>
              </a:rPr>
              <a:t> </a:t>
            </a:r>
            <a:r>
              <a:rPr lang="de-DE" b="1" dirty="0" err="1" smtClean="0">
                <a:solidFill>
                  <a:srgbClr val="0033CC"/>
                </a:solidFill>
              </a:rPr>
              <a:t>with</a:t>
            </a:r>
            <a:r>
              <a:rPr lang="de-DE" b="1" dirty="0" smtClean="0">
                <a:solidFill>
                  <a:srgbClr val="0033CC"/>
                </a:solidFill>
              </a:rPr>
              <a:t> </a:t>
            </a:r>
            <a:r>
              <a:rPr lang="de-DE" b="1" dirty="0" err="1" smtClean="0">
                <a:solidFill>
                  <a:srgbClr val="0033CC"/>
                </a:solidFill>
              </a:rPr>
              <a:t>orbit</a:t>
            </a:r>
            <a:r>
              <a:rPr lang="de-DE" b="1" dirty="0" smtClean="0">
                <a:solidFill>
                  <a:srgbClr val="0033CC"/>
                </a:solidFill>
              </a:rPr>
              <a:t> </a:t>
            </a:r>
            <a:r>
              <a:rPr lang="de-DE" b="1" dirty="0" err="1" smtClean="0">
                <a:solidFill>
                  <a:srgbClr val="0033CC"/>
                </a:solidFill>
              </a:rPr>
              <a:t>motion</a:t>
            </a:r>
            <a:endParaRPr lang="de-DE" b="1" dirty="0">
              <a:solidFill>
                <a:srgbClr val="0033CC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323786" y="3151494"/>
            <a:ext cx="1388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w</a:t>
            </a:r>
            <a:r>
              <a:rPr lang="de-DE" b="1" dirty="0" err="1" smtClean="0">
                <a:solidFill>
                  <a:srgbClr val="FF0000"/>
                </a:solidFill>
              </a:rPr>
              <a:t>ithout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static</a:t>
            </a:r>
            <a:r>
              <a:rPr lang="de-DE" b="1" dirty="0" smtClean="0">
                <a:solidFill>
                  <a:srgbClr val="FF0000"/>
                </a:solidFill>
              </a:rPr>
              <a:t> WF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7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136866" cy="365125"/>
          </a:xfrm>
        </p:spPr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 rotWithShape="1">
          <a:blip r:embed="rId2"/>
          <a:srcRect t="28226" b="8059"/>
          <a:stretch/>
        </p:blipFill>
        <p:spPr bwMode="auto">
          <a:xfrm>
            <a:off x="406400" y="999430"/>
            <a:ext cx="2270125" cy="214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4" name="Picture 9" descr="http://www.sinet.ad.jp/case/kamioka/PH20-water-withboat-apr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" y="4689140"/>
            <a:ext cx="2454275" cy="164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/>
          <a:srcRect l="10228" r="9196"/>
          <a:stretch>
            <a:fillRect/>
          </a:stretch>
        </p:blipFill>
        <p:spPr bwMode="auto">
          <a:xfrm>
            <a:off x="6480212" y="800708"/>
            <a:ext cx="2347912" cy="189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feld 5"/>
          <p:cNvSpPr txBox="1">
            <a:spLocks noChangeArrowheads="1"/>
          </p:cNvSpPr>
          <p:nvPr/>
        </p:nvSpPr>
        <p:spPr bwMode="auto">
          <a:xfrm>
            <a:off x="6732240" y="1096913"/>
            <a:ext cx="19351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2000" dirty="0">
                <a:solidFill>
                  <a:schemeClr val="bg1"/>
                </a:solidFill>
              </a:rPr>
              <a:t>Search </a:t>
            </a:r>
            <a:r>
              <a:rPr lang="de-DE" sz="2000" dirty="0" err="1">
                <a:solidFill>
                  <a:schemeClr val="bg1"/>
                </a:solidFill>
              </a:rPr>
              <a:t>for</a:t>
            </a:r>
            <a:endParaRPr lang="de-DE" sz="20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de-DE" sz="2000" dirty="0" err="1">
                <a:solidFill>
                  <a:schemeClr val="bg1"/>
                </a:solidFill>
              </a:rPr>
              <a:t>the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origin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endParaRPr lang="de-DE" sz="20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de-DE" sz="2000" dirty="0" err="1">
                <a:solidFill>
                  <a:schemeClr val="bg1"/>
                </a:solidFill>
              </a:rPr>
              <a:t>mass</a:t>
            </a:r>
            <a:r>
              <a:rPr lang="de-DE" sz="2000" dirty="0">
                <a:solidFill>
                  <a:schemeClr val="bg1"/>
                </a:solidFill>
              </a:rPr>
              <a:t> („</a:t>
            </a:r>
            <a:r>
              <a:rPr lang="de-DE" sz="2000" dirty="0" err="1">
                <a:solidFill>
                  <a:schemeClr val="bg1"/>
                </a:solidFill>
              </a:rPr>
              <a:t>Higgs</a:t>
            </a:r>
            <a:r>
              <a:rPr lang="de-DE" sz="2000" dirty="0">
                <a:solidFill>
                  <a:schemeClr val="bg1"/>
                </a:solidFill>
              </a:rPr>
              <a:t>“),</a:t>
            </a:r>
          </a:p>
          <a:p>
            <a:pPr algn="ctr" eaLnBrk="1" hangingPunct="1"/>
            <a:r>
              <a:rPr lang="de-DE" sz="2000" dirty="0">
                <a:solidFill>
                  <a:schemeClr val="bg1"/>
                </a:solidFill>
              </a:rPr>
              <a:t>SUSY</a:t>
            </a:r>
          </a:p>
        </p:txBody>
      </p:sp>
      <p:sp>
        <p:nvSpPr>
          <p:cNvPr id="17" name="Textfeld 6"/>
          <p:cNvSpPr txBox="1">
            <a:spLocks noChangeArrowheads="1"/>
          </p:cNvSpPr>
          <p:nvPr/>
        </p:nvSpPr>
        <p:spPr bwMode="auto">
          <a:xfrm>
            <a:off x="858838" y="1700560"/>
            <a:ext cx="1336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2000">
                <a:solidFill>
                  <a:schemeClr val="bg1"/>
                </a:solidFill>
              </a:rPr>
              <a:t>Secrets of</a:t>
            </a:r>
          </a:p>
          <a:p>
            <a:pPr algn="ctr" eaLnBrk="1" hangingPunct="1"/>
            <a:r>
              <a:rPr lang="de-DE" sz="2000">
                <a:solidFill>
                  <a:schemeClr val="bg1"/>
                </a:solidFill>
              </a:rPr>
              <a:t>neutrinos</a:t>
            </a: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5">
            <a:lum bright="-26000"/>
          </a:blip>
          <a:srcRect l="6194" r="3981" b="13519"/>
          <a:stretch>
            <a:fillRect/>
          </a:stretch>
        </p:blipFill>
        <p:spPr bwMode="auto">
          <a:xfrm>
            <a:off x="6732588" y="3341080"/>
            <a:ext cx="2087562" cy="2716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feld 5"/>
          <p:cNvSpPr txBox="1">
            <a:spLocks noChangeArrowheads="1"/>
          </p:cNvSpPr>
          <p:nvPr/>
        </p:nvSpPr>
        <p:spPr bwMode="auto">
          <a:xfrm>
            <a:off x="6895281" y="4050828"/>
            <a:ext cx="178117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2000" dirty="0">
                <a:solidFill>
                  <a:schemeClr val="bg1"/>
                </a:solidFill>
              </a:rPr>
              <a:t>Quest </a:t>
            </a:r>
            <a:r>
              <a:rPr lang="de-DE" sz="2000" dirty="0" err="1">
                <a:solidFill>
                  <a:schemeClr val="bg1"/>
                </a:solidFill>
              </a:rPr>
              <a:t>for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</a:p>
          <a:p>
            <a:pPr algn="ctr" eaLnBrk="1" hangingPunct="1"/>
            <a:r>
              <a:rPr lang="de-DE" sz="2000" dirty="0">
                <a:solidFill>
                  <a:schemeClr val="bg1"/>
                </a:solidFill>
              </a:rPr>
              <a:t>„Dark Matter“</a:t>
            </a:r>
          </a:p>
          <a:p>
            <a:pPr algn="ctr" eaLnBrk="1" hangingPunct="1"/>
            <a:r>
              <a:rPr lang="de-DE" sz="2000" dirty="0" err="1">
                <a:solidFill>
                  <a:schemeClr val="bg1"/>
                </a:solidFill>
              </a:rPr>
              <a:t>and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</a:p>
          <a:p>
            <a:pPr algn="ctr" eaLnBrk="1" hangingPunct="1"/>
            <a:r>
              <a:rPr lang="de-DE" sz="2000" dirty="0">
                <a:solidFill>
                  <a:schemeClr val="bg1"/>
                </a:solidFill>
              </a:rPr>
              <a:t>„Dark </a:t>
            </a:r>
            <a:r>
              <a:rPr lang="de-DE" sz="2000" dirty="0" err="1">
                <a:solidFill>
                  <a:schemeClr val="bg1"/>
                </a:solidFill>
              </a:rPr>
              <a:t>Energy</a:t>
            </a:r>
            <a:r>
              <a:rPr lang="de-DE" sz="2000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20" name="Textfeld 6"/>
          <p:cNvSpPr txBox="1">
            <a:spLocks noChangeArrowheads="1"/>
          </p:cNvSpPr>
          <p:nvPr/>
        </p:nvSpPr>
        <p:spPr bwMode="auto">
          <a:xfrm>
            <a:off x="777875" y="5013920"/>
            <a:ext cx="157956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2000">
                <a:solidFill>
                  <a:schemeClr val="bg1"/>
                </a:solidFill>
              </a:rPr>
              <a:t>(In-)stability </a:t>
            </a:r>
          </a:p>
          <a:p>
            <a:pPr algn="ctr" eaLnBrk="1" hangingPunct="1"/>
            <a:r>
              <a:rPr lang="de-DE" sz="2000">
                <a:solidFill>
                  <a:schemeClr val="bg1"/>
                </a:solidFill>
              </a:rPr>
              <a:t>of the</a:t>
            </a:r>
          </a:p>
          <a:p>
            <a:pPr algn="ctr" eaLnBrk="1" hangingPunct="1"/>
            <a:r>
              <a:rPr lang="de-DE" sz="2000">
                <a:solidFill>
                  <a:schemeClr val="bg1"/>
                </a:solidFill>
              </a:rPr>
              <a:t>proton</a:t>
            </a:r>
          </a:p>
        </p:txBody>
      </p:sp>
      <p:pic>
        <p:nvPicPr>
          <p:cNvPr id="22" name="Picture 35" descr="http://www.laetusinpraesens.org/musings/images/metrics_files/Five-interlaced-pentagon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2167917"/>
            <a:ext cx="28575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1"/>
          <p:cNvSpPr txBox="1">
            <a:spLocks noChangeArrowheads="1"/>
          </p:cNvSpPr>
          <p:nvPr/>
        </p:nvSpPr>
        <p:spPr bwMode="auto">
          <a:xfrm rot="2172801">
            <a:off x="4779963" y="2055205"/>
            <a:ext cx="1228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400" b="1" dirty="0" err="1">
                <a:solidFill>
                  <a:srgbClr val="0000CC"/>
                </a:solidFill>
              </a:rPr>
              <a:t>Energy</a:t>
            </a:r>
            <a:endParaRPr lang="de-DE" b="1" dirty="0">
              <a:solidFill>
                <a:srgbClr val="0000CC"/>
              </a:solidFill>
            </a:endParaRPr>
          </a:p>
        </p:txBody>
      </p:sp>
      <p:sp>
        <p:nvSpPr>
          <p:cNvPr id="24" name="Textfeld 21"/>
          <p:cNvSpPr txBox="1">
            <a:spLocks noChangeArrowheads="1"/>
          </p:cNvSpPr>
          <p:nvPr/>
        </p:nvSpPr>
        <p:spPr bwMode="auto">
          <a:xfrm rot="19432977">
            <a:off x="2762250" y="2256817"/>
            <a:ext cx="1449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400" b="1" dirty="0" err="1">
                <a:solidFill>
                  <a:srgbClr val="FF0000"/>
                </a:solidFill>
              </a:rPr>
              <a:t>Intensity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25" name="Textfeld 22"/>
          <p:cNvSpPr txBox="1">
            <a:spLocks noChangeArrowheads="1"/>
          </p:cNvSpPr>
          <p:nvPr/>
        </p:nvSpPr>
        <p:spPr bwMode="auto">
          <a:xfrm rot="17240729">
            <a:off x="5494338" y="3701442"/>
            <a:ext cx="1296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400" b="1" dirty="0" err="1">
                <a:solidFill>
                  <a:srgbClr val="009999"/>
                </a:solidFill>
              </a:rPr>
              <a:t>Cosmic</a:t>
            </a:r>
            <a:endParaRPr lang="de-DE" b="1" dirty="0">
              <a:solidFill>
                <a:srgbClr val="009999"/>
              </a:solidFill>
            </a:endParaRPr>
          </a:p>
        </p:txBody>
      </p:sp>
      <p:sp>
        <p:nvSpPr>
          <p:cNvPr id="26" name="Textfeld 24"/>
          <p:cNvSpPr txBox="1">
            <a:spLocks noChangeArrowheads="1"/>
          </p:cNvSpPr>
          <p:nvPr/>
        </p:nvSpPr>
        <p:spPr bwMode="auto">
          <a:xfrm>
            <a:off x="4002088" y="4904767"/>
            <a:ext cx="1568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400" b="1" dirty="0">
                <a:solidFill>
                  <a:srgbClr val="33CC33"/>
                </a:solidFill>
              </a:rPr>
              <a:t>Precision</a:t>
            </a:r>
            <a:endParaRPr lang="de-DE" b="1" dirty="0">
              <a:solidFill>
                <a:srgbClr val="33CC33"/>
              </a:solidFill>
            </a:endParaRPr>
          </a:p>
        </p:txBody>
      </p:sp>
      <p:sp>
        <p:nvSpPr>
          <p:cNvPr id="27" name="Ellipse 1"/>
          <p:cNvSpPr>
            <a:spLocks noChangeArrowheads="1"/>
          </p:cNvSpPr>
          <p:nvPr/>
        </p:nvSpPr>
        <p:spPr bwMode="auto">
          <a:xfrm>
            <a:off x="2627784" y="1772816"/>
            <a:ext cx="3889375" cy="3789362"/>
          </a:xfrm>
          <a:prstGeom prst="ellipse">
            <a:avLst/>
          </a:prstGeom>
          <a:solidFill>
            <a:srgbClr val="3A6F8A">
              <a:alpha val="3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pic>
        <p:nvPicPr>
          <p:cNvPr id="28" name="Picture 2" descr="http://upload.wikimedia.org/wikipedia/commons/thumb/0/04/Pentagon.svg/220px-Pentagon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2572730"/>
            <a:ext cx="20955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feld 1"/>
          <p:cNvSpPr txBox="1">
            <a:spLocks noChangeArrowheads="1"/>
          </p:cNvSpPr>
          <p:nvPr/>
        </p:nvSpPr>
        <p:spPr bwMode="auto">
          <a:xfrm>
            <a:off x="3717478" y="3176972"/>
            <a:ext cx="1754622" cy="101566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3A6F8A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Frontiers </a:t>
            </a:r>
            <a:r>
              <a:rPr lang="de-DE" sz="20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3A6F8A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of</a:t>
            </a:r>
            <a:r>
              <a:rPr lang="de-DE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3A6F8A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 eaLnBrk="1" hangingPunct="1">
              <a:defRPr/>
            </a:pPr>
            <a:r>
              <a:rPr lang="de-DE" sz="20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3A6F8A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Physical</a:t>
            </a:r>
            <a:endParaRPr lang="de-DE" sz="20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3A6F8A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de-DE" sz="20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3A6F8A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Sciences</a:t>
            </a:r>
            <a:endParaRPr lang="de-DE" sz="20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3A6F8A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0" name="Textfeld 23"/>
          <p:cNvSpPr txBox="1">
            <a:spLocks noChangeArrowheads="1"/>
          </p:cNvSpPr>
          <p:nvPr/>
        </p:nvSpPr>
        <p:spPr bwMode="auto">
          <a:xfrm rot="4305147">
            <a:off x="2230438" y="4018942"/>
            <a:ext cx="1844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400" b="1" dirty="0" err="1">
                <a:solidFill>
                  <a:srgbClr val="D2AA00"/>
                </a:solidFill>
              </a:rPr>
              <a:t>Complexity</a:t>
            </a:r>
            <a:endParaRPr lang="de-DE" b="1" dirty="0">
              <a:solidFill>
                <a:srgbClr val="D2AA00"/>
              </a:solidFill>
            </a:endParaRPr>
          </a:p>
        </p:txBody>
      </p:sp>
      <p:sp>
        <p:nvSpPr>
          <p:cNvPr id="31" name="Titel 1"/>
          <p:cNvSpPr txBox="1">
            <a:spLocks/>
          </p:cNvSpPr>
          <p:nvPr/>
        </p:nvSpPr>
        <p:spPr bwMode="auto">
          <a:xfrm>
            <a:off x="363996" y="44624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dirty="0" err="1" smtClean="0"/>
              <a:t>Introduction</a:t>
            </a:r>
            <a:r>
              <a:rPr lang="de-DE" dirty="0" smtClean="0"/>
              <a:t>: </a:t>
            </a:r>
            <a:r>
              <a:rPr lang="de-DE" dirty="0" err="1" smtClean="0">
                <a:solidFill>
                  <a:srgbClr val="C00000"/>
                </a:solidFill>
              </a:rPr>
              <a:t>Physics</a:t>
            </a:r>
            <a:r>
              <a:rPr lang="de-DE" dirty="0" smtClean="0">
                <a:solidFill>
                  <a:srgbClr val="C00000"/>
                </a:solidFill>
              </a:rPr>
              <a:t> Frontiers</a:t>
            </a:r>
            <a:endParaRPr lang="de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9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2676"/>
            <a:ext cx="7772400" cy="726831"/>
          </a:xfrm>
          <a:noFill/>
          <a:ln/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Outline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300013" cy="406845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Introduction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Electric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Dipole Moments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Charged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particle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EDM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Concepts </a:t>
            </a:r>
            <a:r>
              <a:rPr lang="de-DE" b="1" i="0" dirty="0" err="1">
                <a:solidFill>
                  <a:srgbClr val="006666">
                    <a:alpha val="25000"/>
                  </a:srgbClr>
                </a:solidFill>
              </a:rPr>
              <a:t>for</a:t>
            </a: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dedicated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Storage Ring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Technological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challenges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Precursor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Experiments</a:t>
            </a:r>
          </a:p>
          <a:p>
            <a:pPr lvl="1">
              <a:buClr>
                <a:schemeClr val="bg1"/>
              </a:buClr>
            </a:pPr>
            <a:r>
              <a:rPr lang="de-DE" b="1" i="0" dirty="0" smtClean="0">
                <a:solidFill>
                  <a:srgbClr val="006666"/>
                </a:solidFill>
              </a:rPr>
              <a:t>News</a:t>
            </a:r>
          </a:p>
          <a:p>
            <a:pPr lvl="1">
              <a:buClr>
                <a:schemeClr val="bg1"/>
              </a:buClr>
            </a:pPr>
            <a:r>
              <a:rPr lang="de-DE" b="1" i="0" dirty="0" smtClean="0">
                <a:solidFill>
                  <a:srgbClr val="006666">
                    <a:alpha val="30000"/>
                  </a:srgbClr>
                </a:solidFill>
              </a:rPr>
              <a:t>Timeline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Conclusion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b="0" smtClean="0"/>
              <a:t>Search for permanent Electric Dipole Moments</a:t>
            </a:r>
            <a:endParaRPr lang="en-US" b="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8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6666"/>
                </a:solidFill>
              </a:rPr>
              <a:t>New EDM </a:t>
            </a:r>
            <a:r>
              <a:rPr lang="de-DE" dirty="0" err="1" smtClean="0">
                <a:solidFill>
                  <a:srgbClr val="006666"/>
                </a:solidFill>
              </a:rPr>
              <a:t>collaboration</a:t>
            </a:r>
            <a:r>
              <a:rPr lang="de-DE" dirty="0" smtClean="0">
                <a:solidFill>
                  <a:srgbClr val="006666"/>
                </a:solidFill>
              </a:rPr>
              <a:t> </a:t>
            </a:r>
            <a:r>
              <a:rPr lang="de-DE" dirty="0" err="1" smtClean="0">
                <a:solidFill>
                  <a:srgbClr val="006666"/>
                </a:solidFill>
              </a:rPr>
              <a:t>established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35735"/>
                <a:ext cx="7772400" cy="3621457"/>
              </a:xfrm>
            </p:spPr>
            <p:txBody>
              <a:bodyPr/>
              <a:lstStyle/>
              <a:p>
                <a:endParaRPr lang="de-DE" dirty="0" smtClean="0"/>
              </a:p>
              <a:p>
                <a:endParaRPr lang="de-DE" dirty="0"/>
              </a:p>
              <a:p>
                <a:r>
                  <a:rPr lang="de-DE" dirty="0" smtClean="0"/>
                  <a:t>In 2012, </a:t>
                </a:r>
                <a:r>
                  <a:rPr lang="de-DE" b="1" dirty="0" smtClean="0"/>
                  <a:t>JEDI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collaboration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founded</a:t>
                </a:r>
                <a:r>
                  <a:rPr lang="de-DE" dirty="0" smtClean="0"/>
                  <a:t>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/>
                      </a:rPr>
                      <m:t>~80 </m:t>
                    </m:r>
                  </m:oMath>
                </a14:m>
                <a:r>
                  <a:rPr lang="de-DE" dirty="0" err="1" smtClean="0"/>
                  <a:t>members</a:t>
                </a:r>
                <a:r>
                  <a:rPr lang="de-DE" dirty="0" smtClean="0"/>
                  <a:t>)</a:t>
                </a:r>
              </a:p>
              <a:p>
                <a:endParaRPr lang="de-DE" sz="700" dirty="0" smtClean="0"/>
              </a:p>
              <a:p>
                <a:r>
                  <a:rPr lang="de-DE" dirty="0" smtClean="0"/>
                  <a:t>	</a:t>
                </a:r>
                <a:r>
                  <a:rPr lang="de-DE" sz="2800" b="1" dirty="0" smtClean="0"/>
                  <a:t>J</a:t>
                </a:r>
                <a:r>
                  <a:rPr lang="de-DE" sz="2800" dirty="0" smtClean="0"/>
                  <a:t>ülich </a:t>
                </a:r>
                <a:r>
                  <a:rPr lang="de-DE" sz="2800" b="1" dirty="0" err="1" smtClean="0"/>
                  <a:t>E</a:t>
                </a:r>
                <a:r>
                  <a:rPr lang="de-DE" sz="2800" dirty="0" err="1" smtClean="0"/>
                  <a:t>lectric</a:t>
                </a:r>
                <a:r>
                  <a:rPr lang="de-DE" sz="2800" dirty="0" smtClean="0"/>
                  <a:t> </a:t>
                </a:r>
                <a:r>
                  <a:rPr lang="de-DE" sz="2800" b="1" dirty="0" smtClean="0"/>
                  <a:t>D</a:t>
                </a:r>
                <a:r>
                  <a:rPr lang="de-DE" sz="2800" dirty="0" smtClean="0"/>
                  <a:t>ipole Moment </a:t>
                </a:r>
                <a:r>
                  <a:rPr lang="de-DE" sz="2800" b="1" dirty="0" err="1" smtClean="0"/>
                  <a:t>I</a:t>
                </a:r>
                <a:r>
                  <a:rPr lang="de-DE" sz="2800" dirty="0" err="1" smtClean="0"/>
                  <a:t>nvestigations</a:t>
                </a:r>
                <a:endParaRPr lang="de-DE" sz="2800" dirty="0" smtClean="0"/>
              </a:p>
              <a:p>
                <a:endParaRPr lang="de-DE" dirty="0" smtClean="0"/>
              </a:p>
              <a:p>
                <a:r>
                  <a:rPr lang="de-DE" dirty="0" err="1" smtClean="0"/>
                  <a:t>Spokespersons</a:t>
                </a:r>
                <a:r>
                  <a:rPr lang="de-DE" dirty="0" smtClean="0"/>
                  <a:t>: 	Andreas </a:t>
                </a:r>
                <a:r>
                  <a:rPr lang="de-DE" dirty="0" err="1" smtClean="0"/>
                  <a:t>Lehrach</a:t>
                </a:r>
                <a:r>
                  <a:rPr lang="de-DE" dirty="0" smtClean="0"/>
                  <a:t> (Jülich)</a:t>
                </a:r>
              </a:p>
              <a:p>
                <a:r>
                  <a:rPr lang="de-DE" dirty="0"/>
                  <a:t>	</a:t>
                </a:r>
                <a:r>
                  <a:rPr lang="de-DE" dirty="0" smtClean="0"/>
                  <a:t>			Jörg </a:t>
                </a:r>
                <a:r>
                  <a:rPr lang="de-DE" dirty="0" err="1" smtClean="0"/>
                  <a:t>Pretz</a:t>
                </a:r>
                <a:r>
                  <a:rPr lang="de-DE" dirty="0" smtClean="0"/>
                  <a:t> (RWTH Aachen)</a:t>
                </a:r>
              </a:p>
              <a:p>
                <a:r>
                  <a:rPr lang="de-DE" dirty="0"/>
                  <a:t>	</a:t>
                </a:r>
                <a:r>
                  <a:rPr lang="de-DE" dirty="0" smtClean="0"/>
                  <a:t>			F.R. (Jülich)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35735"/>
                <a:ext cx="7772400" cy="3621457"/>
              </a:xfrm>
              <a:blipFill rotWithShape="1">
                <a:blip r:embed="rId2"/>
                <a:stretch>
                  <a:fillRect l="-1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41</a:t>
            </a:fld>
            <a:endParaRPr lang="en-US"/>
          </a:p>
        </p:txBody>
      </p:sp>
      <p:grpSp>
        <p:nvGrpSpPr>
          <p:cNvPr id="8" name="Gruppieren 7"/>
          <p:cNvGrpSpPr/>
          <p:nvPr/>
        </p:nvGrpSpPr>
        <p:grpSpPr>
          <a:xfrm>
            <a:off x="2843808" y="4851312"/>
            <a:ext cx="5681074" cy="1476000"/>
            <a:chOff x="3131840" y="4851312"/>
            <a:chExt cx="5393042" cy="1476000"/>
          </a:xfrm>
        </p:grpSpPr>
        <p:sp>
          <p:nvSpPr>
            <p:cNvPr id="7" name="Rectangle 5"/>
            <p:cNvSpPr txBox="1">
              <a:spLocks noChangeArrowheads="1"/>
            </p:cNvSpPr>
            <p:nvPr/>
          </p:nvSpPr>
          <p:spPr bwMode="auto">
            <a:xfrm>
              <a:off x="3131840" y="5332591"/>
              <a:ext cx="3452037" cy="648000"/>
            </a:xfrm>
            <a:prstGeom prst="rect">
              <a:avLst/>
            </a:prstGeom>
            <a:solidFill>
              <a:srgbClr val="C00000">
                <a:alpha val="74901"/>
              </a:srgbClr>
            </a:solidFill>
            <a:ln>
              <a:noFill/>
            </a:ln>
            <a:extLst/>
          </p:spPr>
          <p:txBody>
            <a:bodyPr anchor="ctr"/>
            <a:lstStyle>
              <a:lvl1pPr marL="342900" indent="-3429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indent="0" algn="ctr"/>
              <a:r>
                <a:rPr lang="de-DE" sz="2000" b="1" dirty="0" smtClean="0">
                  <a:solidFill>
                    <a:schemeClr val="bg1"/>
                  </a:solidFill>
                </a:rPr>
                <a:t>May </a:t>
              </a:r>
              <a:r>
                <a:rPr lang="de-DE" sz="2000" b="1" dirty="0" err="1" smtClean="0">
                  <a:solidFill>
                    <a:schemeClr val="bg1"/>
                  </a:solidFill>
                </a:rPr>
                <a:t>the</a:t>
              </a:r>
              <a:r>
                <a:rPr lang="de-DE" sz="2000" b="1" dirty="0" smtClean="0">
                  <a:solidFill>
                    <a:schemeClr val="bg1"/>
                  </a:solidFill>
                </a:rPr>
                <a:t> </a:t>
              </a:r>
              <a:r>
                <a:rPr lang="de-DE" sz="2000" b="1" dirty="0" err="1" smtClean="0">
                  <a:solidFill>
                    <a:schemeClr val="bg1"/>
                  </a:solidFill>
                </a:rPr>
                <a:t>force</a:t>
              </a:r>
              <a:r>
                <a:rPr lang="de-DE" sz="2000" b="1" dirty="0" smtClean="0">
                  <a:solidFill>
                    <a:schemeClr val="bg1"/>
                  </a:solidFill>
                </a:rPr>
                <a:t> </a:t>
              </a:r>
              <a:r>
                <a:rPr lang="de-DE" sz="2000" b="1" dirty="0" err="1" smtClean="0">
                  <a:solidFill>
                    <a:schemeClr val="bg1"/>
                  </a:solidFill>
                </a:rPr>
                <a:t>be</a:t>
              </a:r>
              <a:r>
                <a:rPr lang="de-DE" sz="2000" b="1" dirty="0" smtClean="0">
                  <a:solidFill>
                    <a:schemeClr val="bg1"/>
                  </a:solidFill>
                </a:rPr>
                <a:t> </a:t>
              </a:r>
              <a:r>
                <a:rPr lang="de-DE" sz="2000" b="1" dirty="0" err="1" smtClean="0">
                  <a:solidFill>
                    <a:schemeClr val="bg1"/>
                  </a:solidFill>
                </a:rPr>
                <a:t>with</a:t>
              </a:r>
              <a:r>
                <a:rPr lang="de-DE" sz="2000" b="1" dirty="0" smtClean="0">
                  <a:solidFill>
                    <a:schemeClr val="bg1"/>
                  </a:solidFill>
                </a:rPr>
                <a:t> </a:t>
              </a:r>
              <a:r>
                <a:rPr lang="de-DE" sz="2000" b="1" dirty="0" err="1" smtClean="0">
                  <a:solidFill>
                    <a:schemeClr val="bg1"/>
                  </a:solidFill>
                </a:rPr>
                <a:t>us</a:t>
              </a:r>
              <a:r>
                <a:rPr lang="de-DE" sz="2000" b="1" dirty="0" smtClean="0">
                  <a:solidFill>
                    <a:schemeClr val="bg1"/>
                  </a:solidFill>
                </a:rPr>
                <a:t>!</a:t>
              </a:r>
              <a:endParaRPr lang="de-DE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1374210" name="Picture 2" descr="https://encrypted-tbn2.gstatic.com/images?q=tbn:ANd9GcR0W2LRwXtwJMCDr29tplKBvJZR8wSRGVvIYbXYFR7eLFzuarA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1715" y="4851312"/>
              <a:ext cx="1843167" cy="14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235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68660"/>
            <a:ext cx="7772400" cy="691662"/>
          </a:xfrm>
        </p:spPr>
        <p:txBody>
          <a:bodyPr/>
          <a:lstStyle/>
          <a:p>
            <a:r>
              <a:rPr lang="de-DE" dirty="0" smtClean="0"/>
              <a:t>Events in 2013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540" y="1196752"/>
            <a:ext cx="8568952" cy="4968552"/>
          </a:xfrm>
        </p:spPr>
        <p:txBody>
          <a:bodyPr anchor="ctr"/>
          <a:lstStyle/>
          <a:p>
            <a:pPr>
              <a:buFont typeface="Arial" pitchFamily="34" charset="0"/>
              <a:buChar char="•"/>
            </a:pPr>
            <a:r>
              <a:rPr lang="de-DE" b="1" dirty="0" smtClean="0"/>
              <a:t>JARA-FAME </a:t>
            </a:r>
            <a:r>
              <a:rPr lang="de-DE" b="1" dirty="0" err="1" smtClean="0"/>
              <a:t>kick-off</a:t>
            </a:r>
            <a:r>
              <a:rPr lang="de-DE" b="1" dirty="0" smtClean="0"/>
              <a:t> </a:t>
            </a:r>
            <a:r>
              <a:rPr lang="de-DE" dirty="0" err="1" smtClean="0"/>
              <a:t>January</a:t>
            </a:r>
            <a:r>
              <a:rPr lang="de-DE" dirty="0" smtClean="0"/>
              <a:t> </a:t>
            </a:r>
            <a:r>
              <a:rPr lang="de-DE" dirty="0"/>
              <a:t>17, 2013 </a:t>
            </a:r>
            <a:endParaRPr lang="de-DE" b="1" dirty="0" smtClean="0"/>
          </a:p>
          <a:p>
            <a:pPr lvl="1">
              <a:buFont typeface="Arial" pitchFamily="34" charset="0"/>
              <a:buChar char="•"/>
            </a:pPr>
            <a:r>
              <a:rPr lang="de-DE" b="1" dirty="0" err="1" smtClean="0"/>
              <a:t>new</a:t>
            </a:r>
            <a:r>
              <a:rPr lang="de-DE" b="1" dirty="0" smtClean="0"/>
              <a:t> </a:t>
            </a:r>
            <a:r>
              <a:rPr lang="de-DE" b="1" dirty="0" err="1" smtClean="0"/>
              <a:t>pillar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Jülich-Aachen Research Alliance</a:t>
            </a:r>
            <a:endParaRPr lang="de-DE" dirty="0"/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Samuel </a:t>
            </a:r>
            <a:r>
              <a:rPr lang="de-DE" dirty="0"/>
              <a:t>C. C. Ting </a:t>
            </a:r>
            <a:r>
              <a:rPr lang="de-DE" dirty="0" smtClean="0"/>
              <a:t>on AMS-Experiment </a:t>
            </a:r>
            <a:r>
              <a:rPr lang="de-DE" dirty="0" err="1" smtClean="0"/>
              <a:t>at</a:t>
            </a:r>
            <a:r>
              <a:rPr lang="de-DE" dirty="0" smtClean="0"/>
              <a:t> ISS </a:t>
            </a:r>
            <a:endParaRPr lang="de-DE" dirty="0"/>
          </a:p>
          <a:p>
            <a:endParaRPr lang="de-DE" sz="500" dirty="0" smtClean="0"/>
          </a:p>
          <a:p>
            <a:pPr>
              <a:buFont typeface="Arial" pitchFamily="34" charset="0"/>
              <a:buChar char="•"/>
            </a:pPr>
            <a:r>
              <a:rPr lang="de-DE" b="1" dirty="0" smtClean="0"/>
              <a:t>JEDI </a:t>
            </a:r>
            <a:r>
              <a:rPr lang="de-DE" b="1" dirty="0" err="1" smtClean="0"/>
              <a:t>collaboration</a:t>
            </a:r>
            <a:r>
              <a:rPr lang="de-DE" b="1" dirty="0" smtClean="0"/>
              <a:t> </a:t>
            </a:r>
            <a:r>
              <a:rPr lang="de-DE" b="1" dirty="0" err="1" smtClean="0"/>
              <a:t>meeting</a:t>
            </a:r>
            <a:r>
              <a:rPr lang="de-DE" b="1" dirty="0" smtClean="0"/>
              <a:t> </a:t>
            </a:r>
            <a:r>
              <a:rPr lang="de-DE" dirty="0" smtClean="0"/>
              <a:t>March 13-14, 2013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Ferrara </a:t>
            </a:r>
            <a:r>
              <a:rPr lang="de-DE" dirty="0"/>
              <a:t>International School </a:t>
            </a:r>
            <a:r>
              <a:rPr lang="de-DE" dirty="0" err="1"/>
              <a:t>Niccolò</a:t>
            </a:r>
            <a:r>
              <a:rPr lang="de-DE" dirty="0"/>
              <a:t> </a:t>
            </a:r>
            <a:r>
              <a:rPr lang="de-DE" dirty="0" err="1"/>
              <a:t>Cabeo</a:t>
            </a:r>
            <a:r>
              <a:rPr lang="de-DE" dirty="0"/>
              <a:t> </a:t>
            </a:r>
            <a:r>
              <a:rPr lang="de-DE" dirty="0" smtClean="0"/>
              <a:t>2013</a:t>
            </a:r>
            <a:endParaRPr lang="de-DE" dirty="0"/>
          </a:p>
          <a:p>
            <a:pPr marL="400050" lvl="1" indent="0">
              <a:buNone/>
            </a:pPr>
            <a:r>
              <a:rPr lang="de-DE" b="1" dirty="0" err="1" smtClean="0"/>
              <a:t>Physics</a:t>
            </a:r>
            <a:r>
              <a:rPr lang="de-DE" b="1" dirty="0" smtClean="0"/>
              <a:t> </a:t>
            </a:r>
            <a:r>
              <a:rPr lang="de-DE" b="1" dirty="0" err="1"/>
              <a:t>beyond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standard</a:t>
            </a:r>
            <a:r>
              <a:rPr lang="de-DE" b="1" dirty="0"/>
              <a:t> </a:t>
            </a:r>
            <a:r>
              <a:rPr lang="de-DE" b="1" dirty="0" err="1" smtClean="0"/>
              <a:t>model</a:t>
            </a:r>
            <a:r>
              <a:rPr lang="de-DE" b="1" dirty="0" smtClean="0"/>
              <a:t>:</a:t>
            </a:r>
            <a:r>
              <a:rPr lang="de-DE" b="1" dirty="0"/>
              <a:t> </a:t>
            </a:r>
            <a:r>
              <a:rPr lang="de-DE" b="1" dirty="0" smtClean="0"/>
              <a:t>The </a:t>
            </a:r>
            <a:r>
              <a:rPr lang="de-DE" b="1" dirty="0" err="1"/>
              <a:t>precision</a:t>
            </a:r>
            <a:r>
              <a:rPr lang="de-DE" b="1" dirty="0"/>
              <a:t> </a:t>
            </a:r>
            <a:r>
              <a:rPr lang="de-DE" b="1" dirty="0" err="1" smtClean="0"/>
              <a:t>frontier</a:t>
            </a:r>
            <a:r>
              <a:rPr lang="de-DE" b="1" dirty="0"/>
              <a:t/>
            </a:r>
            <a:br>
              <a:rPr lang="de-DE" b="1" dirty="0"/>
            </a:br>
            <a:r>
              <a:rPr lang="de-DE" b="1" dirty="0" smtClean="0"/>
              <a:t>		</a:t>
            </a:r>
            <a:r>
              <a:rPr lang="de-DE" dirty="0" smtClean="0"/>
              <a:t>May</a:t>
            </a:r>
            <a:r>
              <a:rPr lang="de-DE" dirty="0"/>
              <a:t>, 20-24 2013, IUSS, Ferrara (</a:t>
            </a:r>
            <a:r>
              <a:rPr lang="de-DE" dirty="0" err="1"/>
              <a:t>Italy</a:t>
            </a:r>
            <a:r>
              <a:rPr lang="de-DE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b="1" dirty="0"/>
              <a:t>Opportunities for Polarized Physics at </a:t>
            </a:r>
            <a:r>
              <a:rPr lang="en-US" b="1" dirty="0" err="1" smtClean="0"/>
              <a:t>Fermilab</a:t>
            </a:r>
            <a:endParaRPr lang="en-US" b="1" dirty="0" smtClean="0"/>
          </a:p>
          <a:p>
            <a:pPr marL="400050" lvl="1" indent="0">
              <a:buNone/>
            </a:pPr>
            <a:r>
              <a:rPr lang="de-DE" dirty="0" smtClean="0"/>
              <a:t>		May </a:t>
            </a:r>
            <a:r>
              <a:rPr lang="de-DE" dirty="0"/>
              <a:t>20-22, 2013, </a:t>
            </a:r>
            <a:r>
              <a:rPr lang="de-DE" dirty="0" err="1" smtClean="0"/>
              <a:t>Fermilab</a:t>
            </a:r>
            <a:r>
              <a:rPr lang="de-DE" dirty="0" smtClean="0"/>
              <a:t>, USA</a:t>
            </a:r>
            <a:endParaRPr lang="de-DE" b="1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1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2676"/>
            <a:ext cx="7772400" cy="726831"/>
          </a:xfrm>
          <a:noFill/>
          <a:ln/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Outline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300013" cy="406845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Introduction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Electric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Dipole Moments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Charged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particle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EDM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Concepts </a:t>
            </a:r>
            <a:r>
              <a:rPr lang="de-DE" b="1" i="0" dirty="0" err="1">
                <a:solidFill>
                  <a:srgbClr val="006666">
                    <a:alpha val="25000"/>
                  </a:srgbClr>
                </a:solidFill>
              </a:rPr>
              <a:t>for</a:t>
            </a: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dedicated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Storage Ring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Technological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challenges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Precursor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Experiments</a:t>
            </a:r>
          </a:p>
          <a:p>
            <a:pPr lvl="1">
              <a:buClr>
                <a:schemeClr val="bg1"/>
              </a:buClr>
            </a:pPr>
            <a:r>
              <a:rPr lang="de-DE" b="1" i="0" dirty="0" smtClean="0">
                <a:solidFill>
                  <a:srgbClr val="006666">
                    <a:alpha val="30000"/>
                  </a:srgbClr>
                </a:solidFill>
              </a:rPr>
              <a:t>News</a:t>
            </a:r>
          </a:p>
          <a:p>
            <a:pPr lvl="1">
              <a:buClr>
                <a:schemeClr val="bg1"/>
              </a:buClr>
            </a:pPr>
            <a:r>
              <a:rPr lang="de-DE" b="1" i="0" dirty="0" smtClean="0">
                <a:solidFill>
                  <a:srgbClr val="006666"/>
                </a:solidFill>
              </a:rPr>
              <a:t>Timeline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Conclusion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b="0" smtClean="0"/>
              <a:t>Search for permanent Electric Dipole Moments</a:t>
            </a:r>
            <a:endParaRPr lang="en-US" b="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Inhaltsplatzhalter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01236165"/>
                  </p:ext>
                </p:extLst>
              </p:nvPr>
            </p:nvGraphicFramePr>
            <p:xfrm>
              <a:off x="519094" y="1307002"/>
              <a:ext cx="8445394" cy="3415920"/>
            </p:xfrm>
            <a:graphic>
              <a:graphicData uri="http://schemas.openxmlformats.org/drawingml/2006/table">
                <a:tbl>
                  <a:tblPr>
                    <a:effectLst>
                      <a:innerShdw blurRad="114300">
                        <a:prstClr val="black"/>
                      </a:innerShdw>
                    </a:effectLst>
                    <a:tableStyleId>{F5AB1C69-6EDB-4FF4-983F-18BD219EF322}</a:tableStyleId>
                  </a:tblPr>
                  <a:tblGrid>
                    <a:gridCol w="684076"/>
                    <a:gridCol w="3132887"/>
                    <a:gridCol w="3059801"/>
                    <a:gridCol w="1568630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Step</a:t>
                          </a:r>
                          <a:endParaRPr lang="de-DE" sz="1800" b="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Aim</a:t>
                          </a:r>
                          <a:r>
                            <a:rPr lang="de-DE" sz="1800" dirty="0" smtClean="0"/>
                            <a:t> / Scientific </a:t>
                          </a:r>
                          <a:r>
                            <a:rPr lang="de-DE" sz="1800" dirty="0" err="1" smtClean="0"/>
                            <a:t>goal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Device / Tool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Storage ring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 rowSpan="2"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1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Spin </a:t>
                          </a:r>
                          <a:r>
                            <a:rPr lang="de-DE" sz="1800" dirty="0" err="1" smtClean="0"/>
                            <a:t>coherence</a:t>
                          </a:r>
                          <a:r>
                            <a:rPr lang="de-DE" sz="1800" dirty="0" smtClean="0"/>
                            <a:t> time </a:t>
                          </a:r>
                          <a:r>
                            <a:rPr lang="de-DE" sz="1800" dirty="0" err="1" smtClean="0"/>
                            <a:t>studies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Horizontal RF-B </a:t>
                          </a:r>
                          <a:r>
                            <a:rPr lang="de-DE" sz="1800" dirty="0" err="1" smtClean="0"/>
                            <a:t>spin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flipper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Systematic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error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studies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Vertical</a:t>
                          </a:r>
                          <a:r>
                            <a:rPr lang="de-DE" sz="1800" baseline="0" dirty="0" smtClean="0"/>
                            <a:t> RF-B </a:t>
                          </a:r>
                          <a:r>
                            <a:rPr lang="de-DE" sz="1800" baseline="0" dirty="0" err="1" smtClean="0"/>
                            <a:t>spin</a:t>
                          </a:r>
                          <a:r>
                            <a:rPr lang="de-DE" sz="1800" baseline="0" dirty="0" smtClean="0"/>
                            <a:t>  </a:t>
                          </a:r>
                          <a:r>
                            <a:rPr lang="de-DE" sz="1800" baseline="0" dirty="0" err="1" smtClean="0"/>
                            <a:t>flipper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70840">
                    <a:tc rowSpan="2"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2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 upgrade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Orbit </a:t>
                          </a:r>
                          <a:r>
                            <a:rPr lang="de-DE" sz="1800" dirty="0" err="1" smtClean="0"/>
                            <a:t>control</a:t>
                          </a:r>
                          <a:r>
                            <a:rPr lang="de-DE" sz="1800" dirty="0" smtClean="0"/>
                            <a:t>, </a:t>
                          </a:r>
                          <a:r>
                            <a:rPr lang="de-DE" sz="1800" dirty="0" err="1" smtClean="0"/>
                            <a:t>magnets</a:t>
                          </a:r>
                          <a:r>
                            <a:rPr lang="de-DE" sz="1800" dirty="0" smtClean="0"/>
                            <a:t>,</a:t>
                          </a:r>
                          <a:r>
                            <a:rPr lang="de-DE" sz="1800" baseline="0" dirty="0" smtClean="0"/>
                            <a:t> …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sz="17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First </a:t>
                          </a:r>
                          <a:r>
                            <a:rPr lang="de-DE" sz="1800" dirty="0" err="1" smtClean="0"/>
                            <a:t>direct</a:t>
                          </a:r>
                          <a:r>
                            <a:rPr lang="de-DE" sz="1800" baseline="0" dirty="0" smtClean="0"/>
                            <a:t> EDM </a:t>
                          </a:r>
                          <a:r>
                            <a:rPr lang="de-DE" sz="1800" baseline="0" dirty="0" err="1" smtClean="0"/>
                            <a:t>measurement</a:t>
                          </a:r>
                          <a:r>
                            <a:rPr lang="de-DE" sz="1800" baseline="0" dirty="0" smtClean="0"/>
                            <a:t> </a:t>
                          </a:r>
                          <a:r>
                            <a:rPr lang="de-DE" sz="1800" baseline="0" dirty="0" err="1" smtClean="0"/>
                            <a:t>at</a:t>
                          </a:r>
                          <a:r>
                            <a:rPr lang="de-DE" sz="1800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sz="1800" i="1" dirty="0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800" dirty="0" smtClean="0">
                                      <a:latin typeface="Cambria Math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de-DE" sz="1800" dirty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de-DE" sz="1800" dirty="0" smtClean="0">
                                      <a:latin typeface="Cambria Math"/>
                                    </a:rPr>
                                    <m:t>𝟐𝟒</m:t>
                                  </m:r>
                                </m:sup>
                              </m:sSup>
                              <m:r>
                                <a:rPr lang="de-DE" sz="1800" dirty="0" err="1" smtClean="0">
                                  <a:latin typeface="Cambria Math"/>
                                </a:rPr>
                                <m:t>𝐞</m:t>
                              </m:r>
                              <m:r>
                                <a:rPr lang="de-DE" sz="1800" dirty="0" err="1" smtClean="0">
                                  <a:latin typeface="Cambria Math"/>
                                  <a:sym typeface="Symbol"/>
                                </a:rPr>
                                <m:t></m:t>
                              </m:r>
                              <m:r>
                                <a:rPr lang="de-DE" sz="1800" dirty="0" err="1" smtClean="0">
                                  <a:latin typeface="Cambria Math"/>
                                </a:rPr>
                                <m:t>𝐜𝐦</m:t>
                              </m:r>
                              <m:r>
                                <a:rPr lang="de-DE" sz="1800" dirty="0" smtClean="0">
                                  <a:latin typeface="Cambria Math"/>
                                </a:rPr>
                                <m:t> </m:t>
                              </m:r>
                            </m:oMath>
                          </a14:m>
                          <a:endParaRPr lang="de-DE" sz="1800" b="1" i="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RF-E(B) </a:t>
                          </a:r>
                          <a:r>
                            <a:rPr lang="de-DE" sz="1800" dirty="0" err="1" smtClean="0"/>
                            <a:t>spin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flipper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Modified</a:t>
                          </a:r>
                          <a:r>
                            <a:rPr lang="de-DE" sz="1800" dirty="0" smtClean="0"/>
                            <a:t> 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3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Built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dedicated</a:t>
                          </a:r>
                          <a:r>
                            <a:rPr lang="de-DE" sz="1800" dirty="0" smtClean="0"/>
                            <a:t> all-in-</a:t>
                          </a:r>
                          <a:r>
                            <a:rPr lang="de-DE" sz="1800" dirty="0" err="1" smtClean="0"/>
                            <a:t>one</a:t>
                          </a:r>
                          <a:r>
                            <a:rPr lang="de-DE" sz="1800" dirty="0" smtClean="0"/>
                            <a:t> ring </a:t>
                          </a:r>
                          <a:r>
                            <a:rPr lang="de-DE" sz="1800" dirty="0" err="1" smtClean="0"/>
                            <a:t>for</a:t>
                          </a:r>
                          <a:r>
                            <a:rPr lang="de-DE" sz="180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dirty="0" smtClean="0">
                                  <a:latin typeface="Cambria Math"/>
                                </a:rPr>
                                <m:t>𝑝</m:t>
                              </m:r>
                            </m:oMath>
                          </a14:m>
                          <a:r>
                            <a:rPr lang="en-US" sz="1800" dirty="0" smtClean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dirty="0" smtClean="0">
                                  <a:latin typeface="Cambria Math"/>
                                </a:rPr>
                                <m:t>𝑑</m:t>
                              </m:r>
                            </m:oMath>
                          </a14:m>
                          <a:r>
                            <a:rPr lang="en-US" sz="1800" dirty="0" smtClean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baseline="30000" dirty="0" smtClean="0">
                                  <a:latin typeface="Cambria Math"/>
                                </a:rPr>
                                <m:t>3</m:t>
                              </m:r>
                              <m:r>
                                <m:rPr>
                                  <m:sty m:val="p"/>
                                </m:rPr>
                                <a:rPr lang="en-US" sz="1800" i="0" dirty="0" smtClean="0">
                                  <a:latin typeface="Cambria Math"/>
                                </a:rPr>
                                <m:t>He</m:t>
                              </m:r>
                            </m:oMath>
                          </a14:m>
                          <a:endParaRPr lang="de-DE" sz="1800" b="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Common </a:t>
                          </a:r>
                          <a:r>
                            <a:rPr lang="de-DE" sz="1800" dirty="0" err="1" smtClean="0"/>
                            <a:t>magnetic-electrostatic</a:t>
                          </a:r>
                          <a:r>
                            <a:rPr lang="de-DE" sz="1800" baseline="0" dirty="0" smtClean="0"/>
                            <a:t> </a:t>
                          </a:r>
                          <a:r>
                            <a:rPr lang="de-DE" sz="1800" baseline="0" dirty="0" err="1" smtClean="0"/>
                            <a:t>deflectors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Dedicated</a:t>
                          </a:r>
                          <a:r>
                            <a:rPr lang="de-DE" sz="1800" dirty="0" smtClean="0"/>
                            <a:t> ring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4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800" dirty="0" smtClean="0"/>
                            <a:t>EDM </a:t>
                          </a:r>
                          <a:r>
                            <a:rPr lang="de-DE" sz="1800" dirty="0" err="1" smtClean="0"/>
                            <a:t>measurement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of</a:t>
                          </a:r>
                          <a:r>
                            <a:rPr lang="de-DE" sz="1800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dirty="0" smtClean="0">
                                  <a:latin typeface="Cambria Math"/>
                                </a:rPr>
                                <m:t>𝑝</m:t>
                              </m:r>
                            </m:oMath>
                          </a14:m>
                          <a:r>
                            <a:rPr lang="en-US" sz="1800" dirty="0" smtClean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dirty="0" smtClean="0">
                                  <a:latin typeface="Cambria Math"/>
                                </a:rPr>
                                <m:t>𝑑</m:t>
                              </m:r>
                            </m:oMath>
                          </a14:m>
                          <a:r>
                            <a:rPr lang="en-US" sz="1800" dirty="0" smtClean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baseline="30000" dirty="0" smtClean="0">
                                  <a:latin typeface="Cambria Math"/>
                                </a:rPr>
                                <m:t>3</m:t>
                              </m:r>
                              <m:r>
                                <m:rPr>
                                  <m:sty m:val="p"/>
                                </m:rPr>
                                <a:rPr lang="en-US" sz="1800" i="0" dirty="0" smtClean="0">
                                  <a:latin typeface="Cambria Math"/>
                                </a:rPr>
                                <m:t>He</m:t>
                              </m:r>
                            </m:oMath>
                          </a14:m>
                          <a:r>
                            <a:rPr lang="de-DE" sz="1800" baseline="0" dirty="0" smtClean="0"/>
                            <a:t> </a:t>
                          </a:r>
                          <a:r>
                            <a:rPr lang="de-DE" sz="1800" baseline="0" dirty="0" err="1" smtClean="0"/>
                            <a:t>at</a:t>
                          </a:r>
                          <a:r>
                            <a:rPr lang="de-DE" sz="1800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sz="1800" i="1" dirty="0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800" dirty="0" smtClean="0">
                                      <a:latin typeface="Cambria Math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de-DE" sz="1800" b="1" dirty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de-DE" sz="1800" b="1" i="1" dirty="0" smtClean="0">
                                      <a:latin typeface="Cambria Math"/>
                                    </a:rPr>
                                    <m:t>𝟐</m:t>
                                  </m:r>
                                  <m:r>
                                    <a:rPr lang="de-DE" sz="1800" b="1" i="0" dirty="0" smtClean="0">
                                      <a:latin typeface="Cambria Math"/>
                                    </a:rPr>
                                    <m:t>𝟗</m:t>
                                  </m:r>
                                </m:sup>
                              </m:sSup>
                              <m:r>
                                <a:rPr lang="de-DE" sz="1800" dirty="0" err="1" smtClean="0">
                                  <a:latin typeface="Cambria Math"/>
                                </a:rPr>
                                <m:t>𝐞</m:t>
                              </m:r>
                              <m:r>
                                <a:rPr lang="de-DE" sz="1800" dirty="0" err="1" smtClean="0">
                                  <a:latin typeface="Cambria Math"/>
                                  <a:sym typeface="Symbol"/>
                                </a:rPr>
                                <m:t></m:t>
                              </m:r>
                              <m:r>
                                <a:rPr lang="de-DE" sz="1800" dirty="0" err="1" smtClean="0">
                                  <a:latin typeface="Cambria Math"/>
                                </a:rPr>
                                <m:t>𝐜𝐦</m:t>
                              </m:r>
                            </m:oMath>
                          </a14:m>
                          <a:r>
                            <a:rPr lang="de-DE" sz="1800" dirty="0" smtClean="0"/>
                            <a:t> </a:t>
                          </a:r>
                          <a:endParaRPr lang="de-DE" sz="1800" b="1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800" dirty="0" err="1" smtClean="0"/>
                            <a:t>Dedicated</a:t>
                          </a:r>
                          <a:r>
                            <a:rPr lang="de-DE" sz="1800" dirty="0" smtClean="0"/>
                            <a:t> ring</a:t>
                          </a:r>
                          <a:endParaRPr lang="de-DE" sz="1800" b="0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Inhaltsplatzhalter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01236165"/>
                  </p:ext>
                </p:extLst>
              </p:nvPr>
            </p:nvGraphicFramePr>
            <p:xfrm>
              <a:off x="519094" y="1307002"/>
              <a:ext cx="8445394" cy="3415920"/>
            </p:xfrm>
            <a:graphic>
              <a:graphicData uri="http://schemas.openxmlformats.org/drawingml/2006/table">
                <a:tbl>
                  <a:tblPr>
                    <a:effectLst>
                      <a:innerShdw blurRad="114300">
                        <a:prstClr val="black"/>
                      </a:innerShdw>
                    </a:effectLst>
                    <a:tableStyleId>{F5AB1C69-6EDB-4FF4-983F-18BD219EF322}</a:tableStyleId>
                  </a:tblPr>
                  <a:tblGrid>
                    <a:gridCol w="684076"/>
                    <a:gridCol w="3132887"/>
                    <a:gridCol w="3059801"/>
                    <a:gridCol w="1568630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Step</a:t>
                          </a:r>
                          <a:endParaRPr lang="de-DE" sz="1800" b="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Aim</a:t>
                          </a:r>
                          <a:r>
                            <a:rPr lang="de-DE" sz="1800" dirty="0" smtClean="0"/>
                            <a:t> / Scientific </a:t>
                          </a:r>
                          <a:r>
                            <a:rPr lang="de-DE" sz="1800" dirty="0" err="1" smtClean="0"/>
                            <a:t>goal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Device / Tool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Storage ring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 rowSpan="2"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1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Spin </a:t>
                          </a:r>
                          <a:r>
                            <a:rPr lang="de-DE" sz="1800" dirty="0" err="1" smtClean="0"/>
                            <a:t>coherence</a:t>
                          </a:r>
                          <a:r>
                            <a:rPr lang="de-DE" sz="1800" dirty="0" smtClean="0"/>
                            <a:t> time </a:t>
                          </a:r>
                          <a:r>
                            <a:rPr lang="de-DE" sz="1800" dirty="0" err="1" smtClean="0"/>
                            <a:t>studies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Horizontal RF-B </a:t>
                          </a:r>
                          <a:r>
                            <a:rPr lang="de-DE" sz="1800" dirty="0" err="1" smtClean="0"/>
                            <a:t>spin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flipper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Systematic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error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studies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Vertical</a:t>
                          </a:r>
                          <a:r>
                            <a:rPr lang="de-DE" sz="1800" baseline="0" dirty="0" smtClean="0"/>
                            <a:t> RF-B </a:t>
                          </a:r>
                          <a:r>
                            <a:rPr lang="de-DE" sz="1800" baseline="0" dirty="0" err="1" smtClean="0"/>
                            <a:t>spin</a:t>
                          </a:r>
                          <a:r>
                            <a:rPr lang="de-DE" sz="1800" baseline="0" dirty="0" smtClean="0"/>
                            <a:t>  </a:t>
                          </a:r>
                          <a:r>
                            <a:rPr lang="de-DE" sz="1800" baseline="0" dirty="0" err="1" smtClean="0"/>
                            <a:t>flipper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70840">
                    <a:tc rowSpan="2"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2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 upgrade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Orbit </a:t>
                          </a:r>
                          <a:r>
                            <a:rPr lang="de-DE" sz="1800" dirty="0" err="1" smtClean="0"/>
                            <a:t>control</a:t>
                          </a:r>
                          <a:r>
                            <a:rPr lang="de-DE" sz="1800" dirty="0" smtClean="0"/>
                            <a:t>, </a:t>
                          </a:r>
                          <a:r>
                            <a:rPr lang="de-DE" sz="1800" dirty="0" err="1" smtClean="0"/>
                            <a:t>magnets</a:t>
                          </a:r>
                          <a:r>
                            <a:rPr lang="de-DE" sz="1800" dirty="0" smtClean="0"/>
                            <a:t>,</a:t>
                          </a:r>
                          <a:r>
                            <a:rPr lang="de-DE" sz="1800" baseline="0" dirty="0" smtClean="0"/>
                            <a:t> …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646240">
                    <a:tc vMerge="1">
                      <a:txBody>
                        <a:bodyPr/>
                        <a:lstStyle/>
                        <a:p>
                          <a:endParaRPr lang="de-DE" sz="17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21790" t="-234906" r="-147860" b="-2150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RF-E(B) </a:t>
                          </a:r>
                          <a:r>
                            <a:rPr lang="de-DE" sz="1800" dirty="0" err="1" smtClean="0"/>
                            <a:t>spin</a:t>
                          </a:r>
                          <a:r>
                            <a:rPr lang="de-DE" sz="1800" dirty="0" smtClean="0"/>
                            <a:t> </a:t>
                          </a:r>
                          <a:r>
                            <a:rPr lang="de-DE" sz="1800" dirty="0" err="1" smtClean="0"/>
                            <a:t>flipper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Modified</a:t>
                          </a:r>
                          <a:r>
                            <a:rPr lang="de-DE" sz="1800" dirty="0" smtClean="0"/>
                            <a:t> COSY</a:t>
                          </a:r>
                          <a:endParaRPr lang="de-DE" sz="18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3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l="-21790" t="-338095" r="-147860" b="-11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Common </a:t>
                          </a:r>
                          <a:r>
                            <a:rPr lang="de-DE" sz="1800" dirty="0" err="1" smtClean="0"/>
                            <a:t>magnetic-electrostatic</a:t>
                          </a:r>
                          <a:r>
                            <a:rPr lang="de-DE" sz="1800" baseline="0" dirty="0" smtClean="0"/>
                            <a:t> </a:t>
                          </a:r>
                          <a:r>
                            <a:rPr lang="de-DE" sz="1800" baseline="0" dirty="0" err="1" smtClean="0"/>
                            <a:t>deflectors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800" dirty="0" err="1" smtClean="0"/>
                            <a:t>Dedicated</a:t>
                          </a:r>
                          <a:r>
                            <a:rPr lang="de-DE" sz="1800" dirty="0" smtClean="0"/>
                            <a:t> ring</a:t>
                          </a:r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</a:tr>
                  <a:tr h="646240">
                    <a:tc>
                      <a:txBody>
                        <a:bodyPr/>
                        <a:lstStyle/>
                        <a:p>
                          <a:r>
                            <a:rPr lang="de-DE" sz="1800" dirty="0" smtClean="0"/>
                            <a:t>4</a:t>
                          </a:r>
                          <a:endParaRPr lang="de-DE" sz="1800" b="1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2"/>
                          <a:stretch>
                            <a:fillRect l="-21790" t="-433962" r="-147860" b="-160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 sz="18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800" dirty="0" err="1" smtClean="0"/>
                            <a:t>Dedicated</a:t>
                          </a:r>
                          <a:r>
                            <a:rPr lang="de-DE" sz="1800" dirty="0" smtClean="0"/>
                            <a:t> ring</a:t>
                          </a:r>
                          <a:endParaRPr lang="de-DE" sz="1800" b="0" dirty="0" smtClean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246104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13876" y="260648"/>
            <a:ext cx="83520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smtClean="0">
                <a:solidFill>
                  <a:srgbClr val="006666"/>
                </a:solidFill>
              </a:rPr>
              <a:t>Timeline: </a:t>
            </a:r>
          </a:p>
          <a:p>
            <a:r>
              <a:rPr lang="de-DE" sz="2400" dirty="0" err="1" smtClean="0">
                <a:solidFill>
                  <a:srgbClr val="C00000"/>
                </a:solidFill>
              </a:rPr>
              <a:t>Stepwise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>
                <a:solidFill>
                  <a:srgbClr val="C00000"/>
                </a:solidFill>
              </a:rPr>
              <a:t>approach</a:t>
            </a:r>
            <a:r>
              <a:rPr lang="de-DE" sz="2400" dirty="0">
                <a:solidFill>
                  <a:srgbClr val="C00000"/>
                </a:solidFill>
              </a:rPr>
              <a:t> </a:t>
            </a:r>
            <a:r>
              <a:rPr lang="de-DE" sz="2400" dirty="0" smtClean="0">
                <a:solidFill>
                  <a:srgbClr val="C00000"/>
                </a:solidFill>
              </a:rPr>
              <a:t>all-in-</a:t>
            </a:r>
            <a:r>
              <a:rPr lang="de-DE" sz="2400" dirty="0" err="1" smtClean="0">
                <a:solidFill>
                  <a:srgbClr val="C00000"/>
                </a:solidFill>
              </a:rPr>
              <a:t>one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>
                <a:solidFill>
                  <a:srgbClr val="C00000"/>
                </a:solidFill>
              </a:rPr>
              <a:t>machine</a:t>
            </a:r>
            <a:r>
              <a:rPr lang="de-DE" sz="2400" dirty="0">
                <a:solidFill>
                  <a:srgbClr val="C00000"/>
                </a:solidFill>
              </a:rPr>
              <a:t> </a:t>
            </a:r>
            <a:r>
              <a:rPr lang="de-DE" sz="2400" dirty="0" err="1">
                <a:solidFill>
                  <a:srgbClr val="C00000"/>
                </a:solidFill>
              </a:rPr>
              <a:t>for</a:t>
            </a:r>
            <a:r>
              <a:rPr lang="de-DE" sz="2400" dirty="0">
                <a:solidFill>
                  <a:srgbClr val="C00000"/>
                </a:solidFill>
              </a:rPr>
              <a:t> </a:t>
            </a:r>
            <a:r>
              <a:rPr lang="de-DE" sz="2400" dirty="0" smtClean="0">
                <a:solidFill>
                  <a:srgbClr val="C00000"/>
                </a:solidFill>
              </a:rPr>
              <a:t>JEDI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5"/>
              <p:cNvSpPr txBox="1">
                <a:spLocks noChangeArrowheads="1"/>
              </p:cNvSpPr>
              <p:nvPr/>
            </p:nvSpPr>
            <p:spPr bwMode="auto">
              <a:xfrm>
                <a:off x="1259632" y="5121260"/>
                <a:ext cx="7308812" cy="936032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de-DE" sz="2000" b="1" dirty="0">
                    <a:solidFill>
                      <a:schemeClr val="bg1"/>
                    </a:solidFill>
                  </a:rPr>
                  <a:t>Time </a:t>
                </a:r>
                <a:r>
                  <a:rPr lang="de-DE" sz="2000" b="1" dirty="0" err="1" smtClean="0">
                    <a:solidFill>
                      <a:schemeClr val="bg1"/>
                    </a:solidFill>
                  </a:rPr>
                  <a:t>scale</a:t>
                </a:r>
                <a:r>
                  <a:rPr lang="de-DE" sz="2000" b="1" dirty="0" smtClean="0">
                    <a:solidFill>
                      <a:schemeClr val="bg1"/>
                    </a:solidFill>
                  </a:rPr>
                  <a:t>:	</a:t>
                </a:r>
                <a:r>
                  <a:rPr lang="de-DE" sz="2000" b="1" dirty="0" err="1" smtClean="0">
                    <a:solidFill>
                      <a:schemeClr val="bg1"/>
                    </a:solidFill>
                  </a:rPr>
                  <a:t>Steps</a:t>
                </a:r>
                <a:r>
                  <a:rPr lang="de-DE" sz="20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1 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and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 2: </a:t>
                </a:r>
                <a14:m>
                  <m:oMath xmlns:m="http://schemas.openxmlformats.org/officeDocument/2006/math"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&lt; </m:t>
                    </m:r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𝟓</m:t>
                    </m:r>
                  </m:oMath>
                </a14:m>
                <a:r>
                  <a:rPr lang="de-DE" sz="2000" b="1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 err="1" smtClean="0">
                    <a:solidFill>
                      <a:schemeClr val="bg1"/>
                    </a:solidFill>
                  </a:rPr>
                  <a:t>years</a:t>
                </a:r>
                <a:r>
                  <a:rPr lang="de-DE" sz="2000" b="1" dirty="0" smtClean="0">
                    <a:solidFill>
                      <a:schemeClr val="bg1"/>
                    </a:solidFill>
                  </a:rPr>
                  <a:t>   (i.e., in POF 3)</a:t>
                </a:r>
                <a:endParaRPr lang="de-DE" sz="2000" b="1" dirty="0">
                  <a:solidFill>
                    <a:schemeClr val="bg1"/>
                  </a:solidFill>
                </a:endParaRPr>
              </a:p>
              <a:p>
                <a:r>
                  <a:rPr lang="de-DE" sz="2000" b="1" dirty="0">
                    <a:solidFill>
                      <a:schemeClr val="bg1"/>
                    </a:solidFill>
                  </a:rPr>
                  <a:t>		</a:t>
                </a:r>
                <a:r>
                  <a:rPr lang="de-DE" sz="2000" b="1" dirty="0" smtClean="0">
                    <a:solidFill>
                      <a:schemeClr val="bg1"/>
                    </a:solidFill>
                  </a:rPr>
                  <a:t>	</a:t>
                </a:r>
                <a:r>
                  <a:rPr lang="de-DE" sz="2000" b="1" dirty="0" err="1" smtClean="0">
                    <a:solidFill>
                      <a:schemeClr val="bg1"/>
                    </a:solidFill>
                  </a:rPr>
                  <a:t>Steps</a:t>
                </a:r>
                <a:r>
                  <a:rPr lang="de-DE" sz="20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3 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and</a:t>
                </a:r>
                <a:r>
                  <a:rPr lang="de-DE" sz="2000" b="1" dirty="0">
                    <a:solidFill>
                      <a:schemeClr val="bg1"/>
                    </a:solidFill>
                  </a:rPr>
                  <a:t> 4: </a:t>
                </a:r>
                <a14:m>
                  <m:oMath xmlns:m="http://schemas.openxmlformats.org/officeDocument/2006/math"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&gt; </m:t>
                    </m:r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</a:rPr>
                      <m:t>𝟓</m:t>
                    </m:r>
                  </m:oMath>
                </a14:m>
                <a:r>
                  <a:rPr lang="de-DE" sz="2000" b="1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</a:rPr>
                  <a:t>years</a:t>
                </a:r>
                <a:endParaRPr lang="de-DE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5121260"/>
                <a:ext cx="7308812" cy="936032"/>
              </a:xfrm>
              <a:prstGeom prst="rect">
                <a:avLst/>
              </a:prstGeom>
              <a:blipFill rotWithShape="1">
                <a:blip r:embed="rId3"/>
                <a:stretch>
                  <a:fillRect l="-917" b="-7792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862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052736"/>
                <a:ext cx="8496436" cy="5364596"/>
              </a:xfrm>
              <a:solidFill>
                <a:schemeClr val="bg1"/>
              </a:solidFill>
            </p:spPr>
            <p:txBody>
              <a:bodyPr anchor="ctr"/>
              <a:lstStyle/>
              <a:p>
                <a:pPr>
                  <a:spcBef>
                    <a:spcPts val="0"/>
                  </a:spcBef>
                  <a:spcAft>
                    <a:spcPts val="6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 smtClean="0">
                    <a:solidFill>
                      <a:srgbClr val="006666"/>
                    </a:solidFill>
                  </a:rPr>
                  <a:t>Measurements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of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EDMs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extremely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difficult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, but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fantastic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physics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reach</a:t>
                </a:r>
                <a:endParaRPr lang="de-DE" sz="2000" dirty="0" smtClean="0">
                  <a:solidFill>
                    <a:srgbClr val="006666"/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 err="1">
                    <a:solidFill>
                      <a:srgbClr val="006666"/>
                    </a:solidFill>
                  </a:rPr>
                  <a:t>Two</a:t>
                </a:r>
                <a:r>
                  <a:rPr lang="de-DE" sz="2000" dirty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6666"/>
                    </a:solidFill>
                  </a:rPr>
                  <a:t>storage</a:t>
                </a:r>
                <a:r>
                  <a:rPr lang="de-DE" sz="2000" dirty="0">
                    <a:solidFill>
                      <a:srgbClr val="006666"/>
                    </a:solidFill>
                  </a:rPr>
                  <a:t> ring </a:t>
                </a:r>
                <a:r>
                  <a:rPr lang="de-DE" sz="2000" dirty="0" err="1">
                    <a:solidFill>
                      <a:srgbClr val="006666"/>
                    </a:solidFill>
                  </a:rPr>
                  <a:t>projects</a:t>
                </a:r>
                <a:r>
                  <a:rPr lang="de-DE" sz="2000" dirty="0">
                    <a:solidFill>
                      <a:srgbClr val="006666"/>
                    </a:solidFill>
                  </a:rPr>
                  <a:t>, </a:t>
                </a:r>
                <a:r>
                  <a:rPr lang="de-DE" sz="2000" dirty="0" err="1">
                    <a:solidFill>
                      <a:srgbClr val="006666"/>
                    </a:solidFill>
                  </a:rPr>
                  <a:t>at</a:t>
                </a:r>
                <a:r>
                  <a:rPr lang="de-DE" sz="2000" dirty="0">
                    <a:solidFill>
                      <a:srgbClr val="006666"/>
                    </a:solidFill>
                  </a:rPr>
                  <a:t> BNL </a:t>
                </a:r>
                <a:r>
                  <a:rPr lang="de-DE" sz="2000" dirty="0" err="1">
                    <a:solidFill>
                      <a:srgbClr val="006666"/>
                    </a:solidFill>
                  </a:rPr>
                  <a:t>and</a:t>
                </a:r>
                <a:r>
                  <a:rPr lang="de-DE" sz="2000" dirty="0">
                    <a:solidFill>
                      <a:srgbClr val="006666"/>
                    </a:solidFill>
                  </a:rPr>
                  <a:t> Jülich</a:t>
                </a:r>
              </a:p>
              <a:p>
                <a:pPr lvl="1">
                  <a:spcBef>
                    <a:spcPts val="0"/>
                  </a:spcBef>
                  <a:spcAft>
                    <a:spcPts val="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1800" dirty="0" smtClean="0">
                    <a:solidFill>
                      <a:srgbClr val="006666"/>
                    </a:solidFill>
                  </a:rPr>
                  <a:t>BNL all-</a:t>
                </a:r>
                <a:r>
                  <a:rPr lang="de-DE" sz="1800" dirty="0" err="1" smtClean="0">
                    <a:solidFill>
                      <a:srgbClr val="006666"/>
                    </a:solidFill>
                  </a:rPr>
                  <a:t>electric</a:t>
                </a:r>
                <a:r>
                  <a:rPr lang="de-DE" sz="18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1800" dirty="0" err="1" smtClean="0">
                    <a:solidFill>
                      <a:srgbClr val="006666"/>
                    </a:solidFill>
                  </a:rPr>
                  <a:t>machine</a:t>
                </a:r>
                <a:r>
                  <a:rPr lang="de-DE" sz="18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1800" dirty="0" err="1" smtClean="0">
                    <a:solidFill>
                      <a:srgbClr val="006666"/>
                    </a:solidFill>
                  </a:rPr>
                  <a:t>at</a:t>
                </a:r>
                <a:r>
                  <a:rPr lang="de-DE" sz="18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1800" dirty="0" err="1" smtClean="0">
                    <a:solidFill>
                      <a:srgbClr val="006666"/>
                    </a:solidFill>
                  </a:rPr>
                  <a:t>magic</a:t>
                </a:r>
                <a:r>
                  <a:rPr lang="de-DE" sz="18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1800" dirty="0" err="1" smtClean="0">
                    <a:solidFill>
                      <a:srgbClr val="006666"/>
                    </a:solidFill>
                  </a:rPr>
                  <a:t>momentum</a:t>
                </a:r>
                <a:endParaRPr lang="de-DE" sz="1800" dirty="0">
                  <a:solidFill>
                    <a:srgbClr val="006666"/>
                  </a:solidFill>
                </a:endParaRP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1800" dirty="0" smtClean="0">
                    <a:solidFill>
                      <a:srgbClr val="006666"/>
                    </a:solidFill>
                  </a:rPr>
                  <a:t>Jülich </a:t>
                </a:r>
                <a:r>
                  <a:rPr lang="de-DE" sz="1800" dirty="0" err="1" smtClean="0">
                    <a:solidFill>
                      <a:srgbClr val="006666"/>
                    </a:solidFill>
                  </a:rPr>
                  <a:t>goes</a:t>
                </a:r>
                <a:r>
                  <a:rPr lang="de-DE" sz="18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1800" dirty="0" err="1" smtClean="0">
                    <a:solidFill>
                      <a:srgbClr val="006666"/>
                    </a:solidFill>
                  </a:rPr>
                  <a:t>for</a:t>
                </a:r>
                <a:r>
                  <a:rPr lang="de-DE" sz="1800" dirty="0" smtClean="0">
                    <a:solidFill>
                      <a:srgbClr val="006666"/>
                    </a:solidFill>
                  </a:rPr>
                  <a:t> all-in-</a:t>
                </a:r>
                <a:r>
                  <a:rPr lang="de-DE" sz="1800" dirty="0" err="1" smtClean="0">
                    <a:solidFill>
                      <a:srgbClr val="006666"/>
                    </a:solidFill>
                  </a:rPr>
                  <a:t>one</a:t>
                </a:r>
                <a:r>
                  <a:rPr lang="de-DE" sz="18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1800" dirty="0" err="1" smtClean="0">
                    <a:solidFill>
                      <a:srgbClr val="006666"/>
                    </a:solidFill>
                  </a:rPr>
                  <a:t>machine</a:t>
                </a:r>
                <a:r>
                  <a:rPr lang="de-DE" sz="18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1800" dirty="0" err="1" smtClean="0">
                    <a:solidFill>
                      <a:srgbClr val="006666"/>
                    </a:solidFill>
                  </a:rPr>
                  <a:t>concept</a:t>
                </a:r>
                <a:r>
                  <a:rPr lang="de-DE" sz="1800" dirty="0" smtClean="0">
                    <a:solidFill>
                      <a:srgbClr val="006666"/>
                    </a:solidFill>
                  </a:rPr>
                  <a:t> (</a:t>
                </a:r>
                <a:r>
                  <a:rPr lang="de-DE" sz="1800" dirty="0" err="1" smtClean="0">
                    <a:solidFill>
                      <a:srgbClr val="006666"/>
                    </a:solidFill>
                  </a:rPr>
                  <a:t>deuteron</a:t>
                </a:r>
                <a:r>
                  <a:rPr lang="de-DE" sz="1800" dirty="0" smtClean="0">
                    <a:solidFill>
                      <a:srgbClr val="006666"/>
                    </a:solidFill>
                  </a:rPr>
                  <a:t>)</a:t>
                </a:r>
                <a:endParaRPr lang="de-DE" sz="1800" dirty="0">
                  <a:solidFill>
                    <a:srgbClr val="006666"/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 err="1" smtClean="0">
                    <a:solidFill>
                      <a:srgbClr val="006666"/>
                    </a:solidFill>
                  </a:rPr>
                  <a:t>Pursue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SCT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investigations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at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COSY</a:t>
                </a: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 err="1" smtClean="0">
                    <a:solidFill>
                      <a:srgbClr val="006666"/>
                    </a:solidFill>
                  </a:rPr>
                  <a:t>Very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good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prospects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for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first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>
                    <a:solidFill>
                      <a:srgbClr val="006666"/>
                    </a:solidFill>
                  </a:rPr>
                  <a:t>direct</a:t>
                </a:r>
                <a:r>
                  <a:rPr lang="de-DE" sz="2000" dirty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EDM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measurements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of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b="1" i="1" dirty="0" smtClean="0">
                        <a:solidFill>
                          <a:srgbClr val="006666"/>
                        </a:solidFill>
                        <a:latin typeface="Cambria Math"/>
                      </a:rPr>
                      <m:t>𝒑</m:t>
                    </m:r>
                    <m:r>
                      <a:rPr lang="de-DE" sz="2000" i="1" dirty="0" smtClean="0">
                        <a:solidFill>
                          <a:srgbClr val="006666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sz="2000" dirty="0" err="1" smtClean="0">
                    <a:solidFill>
                      <a:srgbClr val="006666"/>
                    </a:solidFill>
                  </a:rPr>
                  <a:t>and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b="1" i="1" dirty="0" smtClean="0">
                        <a:solidFill>
                          <a:srgbClr val="006666"/>
                        </a:solidFill>
                        <a:latin typeface="Cambria Math"/>
                      </a:rPr>
                      <m:t>𝒅</m:t>
                    </m:r>
                    <m:r>
                      <a:rPr lang="de-DE" sz="2000" i="1" dirty="0" smtClean="0">
                        <a:solidFill>
                          <a:srgbClr val="006666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sz="2000" dirty="0" err="1" smtClean="0">
                    <a:solidFill>
                      <a:srgbClr val="006666"/>
                    </a:solidFill>
                  </a:rPr>
                  <a:t>at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COSY</a:t>
                </a:r>
                <a:r>
                  <a:rPr lang="de-DE" sz="2000" dirty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using</a:t>
                </a:r>
                <a:r>
                  <a:rPr lang="de-DE" sz="2000" dirty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resonance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methods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based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on </a:t>
                </a:r>
                <a:r>
                  <a:rPr lang="en-US" sz="2000" dirty="0" smtClean="0">
                    <a:solidFill>
                      <a:srgbClr val="006666"/>
                    </a:solidFill>
                  </a:rPr>
                  <a:t>RF </a:t>
                </a:r>
                <a:r>
                  <a:rPr lang="en-US" sz="2000" dirty="0">
                    <a:solidFill>
                      <a:srgbClr val="006666"/>
                    </a:solidFill>
                  </a:rPr>
                  <a:t>E(B) </a:t>
                </a:r>
                <a:r>
                  <a:rPr lang="en-US" sz="2000" dirty="0" smtClean="0">
                    <a:solidFill>
                      <a:srgbClr val="006666"/>
                    </a:solidFill>
                  </a:rPr>
                  <a:t>–fields</a:t>
                </a:r>
                <a:endParaRPr lang="de-DE" sz="2000" dirty="0">
                  <a:solidFill>
                    <a:srgbClr val="006666"/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 smtClean="0">
                    <a:solidFill>
                      <a:srgbClr val="006666"/>
                    </a:solidFill>
                  </a:rPr>
                  <a:t>New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collaboration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established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: </a:t>
                </a:r>
                <a:r>
                  <a:rPr lang="de-DE" sz="2000" b="1" dirty="0" smtClean="0">
                    <a:solidFill>
                      <a:srgbClr val="006666"/>
                    </a:solidFill>
                  </a:rPr>
                  <a:t>JEDI </a:t>
                </a: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 err="1" smtClean="0">
                    <a:solidFill>
                      <a:srgbClr val="006666"/>
                    </a:solidFill>
                  </a:rPr>
                  <a:t>Both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>
                    <a:solidFill>
                      <a:srgbClr val="006666"/>
                    </a:solidFill>
                  </a:rPr>
                  <a:t>c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ollaborations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work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jointly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on </a:t>
                </a:r>
                <a:r>
                  <a:rPr lang="de-DE" sz="2000" dirty="0" err="1">
                    <a:solidFill>
                      <a:srgbClr val="006666"/>
                    </a:solidFill>
                  </a:rPr>
                  <a:t>t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echnological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challenges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: </a:t>
                </a:r>
                <a:br>
                  <a:rPr lang="de-DE" sz="2000" dirty="0" smtClean="0">
                    <a:solidFill>
                      <a:srgbClr val="006666"/>
                    </a:solidFill>
                  </a:rPr>
                </a:br>
                <a:r>
                  <a:rPr lang="de-DE" sz="2000" dirty="0" err="1" smtClean="0">
                    <a:solidFill>
                      <a:srgbClr val="006666"/>
                    </a:solidFill>
                  </a:rPr>
                  <a:t>Polarimetry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, SCT, E-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field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generation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, BPMs,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etc</a:t>
                </a:r>
                <a:endParaRPr lang="de-DE" sz="2000" dirty="0" smtClean="0">
                  <a:solidFill>
                    <a:srgbClr val="006666"/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 smtClean="0">
                    <a:solidFill>
                      <a:srgbClr val="006666"/>
                    </a:solidFill>
                  </a:rPr>
                  <a:t>Strong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need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for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high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precision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spin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tracking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tools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, incl. RF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structures</a:t>
                </a:r>
                <a:endParaRPr lang="de-DE" sz="2000" dirty="0">
                  <a:solidFill>
                    <a:srgbClr val="006666"/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dirty="0" smtClean="0">
                    <a:solidFill>
                      <a:srgbClr val="006666"/>
                    </a:solidFill>
                  </a:rPr>
                  <a:t>Begin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electrostatic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deflector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development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using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FNAL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equipment</a:t>
                </a:r>
                <a:endParaRPr lang="de-DE" sz="2000" dirty="0">
                  <a:solidFill>
                    <a:srgbClr val="006666"/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  <a:buClr>
                    <a:srgbClr val="006666"/>
                  </a:buClr>
                  <a:buFont typeface="Arial" pitchFamily="34" charset="0"/>
                  <a:buChar char="•"/>
                </a:pPr>
                <a:r>
                  <a:rPr lang="de-DE" sz="2000" b="1" dirty="0" smtClean="0">
                    <a:solidFill>
                      <a:srgbClr val="006666"/>
                    </a:solidFill>
                  </a:rPr>
                  <a:t>JEDI: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Ideas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to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converge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by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fall </a:t>
                </a:r>
                <a:r>
                  <a:rPr lang="de-DE" sz="2000" dirty="0" err="1" smtClean="0">
                    <a:solidFill>
                      <a:srgbClr val="006666"/>
                    </a:solidFill>
                  </a:rPr>
                  <a:t>of</a:t>
                </a:r>
                <a:r>
                  <a:rPr lang="de-DE" sz="2000" dirty="0" smtClean="0">
                    <a:solidFill>
                      <a:srgbClr val="006666"/>
                    </a:solidFill>
                  </a:rPr>
                  <a:t> 2013 </a:t>
                </a:r>
                <a14:m>
                  <m:oMath xmlns:m="http://schemas.openxmlformats.org/officeDocument/2006/math">
                    <m:r>
                      <a:rPr lang="de-DE" sz="2000" i="1" smtClean="0">
                        <a:solidFill>
                          <a:srgbClr val="006666"/>
                        </a:solidFill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de-DE" sz="2000" dirty="0" smtClean="0">
                    <a:solidFill>
                      <a:srgbClr val="006666"/>
                    </a:solidFill>
                  </a:rPr>
                  <a:t> POF 3 Evaluation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052736"/>
                <a:ext cx="8496436" cy="5364596"/>
              </a:xfrm>
              <a:blipFill rotWithShape="1">
                <a:blip r:embed="rId2"/>
                <a:stretch>
                  <a:fillRect l="-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5940660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67544" y="341536"/>
            <a:ext cx="7324725" cy="711200"/>
          </a:xfrm>
          <a:prstGeom prst="rect">
            <a:avLst/>
          </a:prstGeom>
        </p:spPr>
        <p:txBody>
          <a:bodyPr anchor="ctr"/>
          <a:lstStyle/>
          <a:p>
            <a:r>
              <a:rPr lang="en-US" sz="2400" b="1" kern="0" dirty="0" smtClean="0">
                <a:solidFill>
                  <a:srgbClr val="C00000"/>
                </a:solidFill>
                <a:latin typeface="Arial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60273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923" name="Picture 3" descr="lichten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9505" y="1661269"/>
            <a:ext cx="1938339" cy="306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21925" name="Rectangle 5"/>
          <p:cNvSpPr>
            <a:spLocks noChangeArrowheads="1"/>
          </p:cNvSpPr>
          <p:nvPr/>
        </p:nvSpPr>
        <p:spPr bwMode="auto">
          <a:xfrm>
            <a:off x="3203848" y="728700"/>
            <a:ext cx="5235579" cy="3667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 lIns="89098" tIns="44549" rIns="89098" bIns="44549" anchor="ctr">
            <a:spAutoFit/>
          </a:bodyPr>
          <a:lstStyle/>
          <a:p>
            <a:r>
              <a:rPr lang="en-US" b="1" dirty="0">
                <a:solidFill>
                  <a:srgbClr val="006699"/>
                </a:solidFill>
              </a:rPr>
              <a:t>Georg </a:t>
            </a:r>
            <a:r>
              <a:rPr lang="en-US" b="1" dirty="0" err="1">
                <a:solidFill>
                  <a:srgbClr val="006699"/>
                </a:solidFill>
              </a:rPr>
              <a:t>Christoph</a:t>
            </a:r>
            <a:r>
              <a:rPr lang="en-US" b="1" dirty="0">
                <a:solidFill>
                  <a:srgbClr val="006699"/>
                </a:solidFill>
              </a:rPr>
              <a:t> Lichtenberg (1742-1799) 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139778" y="5072085"/>
            <a:ext cx="6873875" cy="1009650"/>
            <a:chOff x="719" y="2965"/>
            <a:chExt cx="4330" cy="636"/>
          </a:xfrm>
        </p:grpSpPr>
        <p:sp>
          <p:nvSpPr>
            <p:cNvPr id="721927" name="Rectangle 7"/>
            <p:cNvSpPr>
              <a:spLocks noChangeArrowheads="1"/>
            </p:cNvSpPr>
            <p:nvPr/>
          </p:nvSpPr>
          <p:spPr bwMode="auto">
            <a:xfrm>
              <a:off x="719" y="2965"/>
              <a:ext cx="4330" cy="231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 lIns="89098" tIns="44549" rIns="89098" bIns="44549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tx2"/>
                  </a:solidFill>
                </a:rPr>
                <a:t>“Man </a:t>
              </a:r>
              <a:r>
                <a:rPr lang="en-US" b="1" dirty="0" err="1">
                  <a:solidFill>
                    <a:schemeClr val="tx2"/>
                  </a:solidFill>
                </a:rPr>
                <a:t>muß</a:t>
              </a:r>
              <a:r>
                <a:rPr lang="en-US" b="1" dirty="0">
                  <a:solidFill>
                    <a:schemeClr val="tx2"/>
                  </a:solidFill>
                </a:rPr>
                <a:t> </a:t>
              </a:r>
              <a:r>
                <a:rPr lang="en-US" b="1" dirty="0" err="1">
                  <a:solidFill>
                    <a:schemeClr val="tx2"/>
                  </a:solidFill>
                </a:rPr>
                <a:t>etwas</a:t>
              </a:r>
              <a:r>
                <a:rPr lang="en-US" b="1" dirty="0">
                  <a:solidFill>
                    <a:schemeClr val="tx2"/>
                  </a:solidFill>
                </a:rPr>
                <a:t> </a:t>
              </a:r>
              <a:r>
                <a:rPr lang="en-US" b="1" dirty="0" err="1">
                  <a:solidFill>
                    <a:schemeClr val="tx2"/>
                  </a:solidFill>
                </a:rPr>
                <a:t>Neues</a:t>
              </a:r>
              <a:r>
                <a:rPr lang="en-US" b="1" dirty="0">
                  <a:solidFill>
                    <a:schemeClr val="tx2"/>
                  </a:solidFill>
                </a:rPr>
                <a:t> </a:t>
              </a:r>
              <a:r>
                <a:rPr lang="en-US" b="1" dirty="0" err="1">
                  <a:solidFill>
                    <a:schemeClr val="tx2"/>
                  </a:solidFill>
                </a:rPr>
                <a:t>machen</a:t>
              </a:r>
              <a:r>
                <a:rPr lang="en-US" b="1" dirty="0">
                  <a:solidFill>
                    <a:schemeClr val="tx2"/>
                  </a:solidFill>
                </a:rPr>
                <a:t>, um </a:t>
              </a:r>
              <a:r>
                <a:rPr lang="en-US" b="1" dirty="0" err="1">
                  <a:solidFill>
                    <a:schemeClr val="tx2"/>
                  </a:solidFill>
                </a:rPr>
                <a:t>etwas</a:t>
              </a:r>
              <a:r>
                <a:rPr lang="en-US" b="1" dirty="0">
                  <a:solidFill>
                    <a:schemeClr val="tx2"/>
                  </a:solidFill>
                </a:rPr>
                <a:t> </a:t>
              </a:r>
              <a:r>
                <a:rPr lang="en-US" b="1" dirty="0" err="1">
                  <a:solidFill>
                    <a:schemeClr val="tx2"/>
                  </a:solidFill>
                </a:rPr>
                <a:t>Neues</a:t>
              </a:r>
              <a:r>
                <a:rPr lang="en-US" b="1" dirty="0">
                  <a:solidFill>
                    <a:schemeClr val="tx2"/>
                  </a:solidFill>
                </a:rPr>
                <a:t> </a:t>
              </a:r>
              <a:r>
                <a:rPr lang="en-US" b="1" dirty="0" err="1">
                  <a:solidFill>
                    <a:schemeClr val="tx2"/>
                  </a:solidFill>
                </a:rPr>
                <a:t>zu</a:t>
              </a:r>
              <a:r>
                <a:rPr lang="en-US" b="1" dirty="0">
                  <a:solidFill>
                    <a:schemeClr val="tx2"/>
                  </a:solidFill>
                </a:rPr>
                <a:t> </a:t>
              </a:r>
              <a:r>
                <a:rPr lang="en-US" b="1" dirty="0" err="1">
                  <a:solidFill>
                    <a:schemeClr val="tx2"/>
                  </a:solidFill>
                </a:rPr>
                <a:t>sehen</a:t>
              </a:r>
              <a:r>
                <a:rPr lang="en-US" b="1" dirty="0">
                  <a:solidFill>
                    <a:schemeClr val="tx2"/>
                  </a:solidFill>
                </a:rPr>
                <a:t>.”</a:t>
              </a:r>
            </a:p>
          </p:txBody>
        </p:sp>
        <p:sp>
          <p:nvSpPr>
            <p:cNvPr id="721928" name="Rectangle 8"/>
            <p:cNvSpPr>
              <a:spLocks noChangeArrowheads="1"/>
            </p:cNvSpPr>
            <p:nvPr/>
          </p:nvSpPr>
          <p:spPr bwMode="auto">
            <a:xfrm>
              <a:off x="1315" y="3195"/>
              <a:ext cx="3151" cy="406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 lIns="89098" tIns="44549" rIns="89098" bIns="44549" anchor="ctr">
              <a:spAutoFit/>
            </a:bodyPr>
            <a:lstStyle/>
            <a:p>
              <a:pPr algn="ctr"/>
              <a:r>
                <a:rPr lang="en-US" b="1" dirty="0">
                  <a:solidFill>
                    <a:srgbClr val="0000FF"/>
                  </a:solidFill>
                </a:rPr>
                <a:t>“You have to </a:t>
              </a:r>
              <a:r>
                <a:rPr lang="en-US" b="1" dirty="0" smtClean="0">
                  <a:solidFill>
                    <a:srgbClr val="0000FF"/>
                  </a:solidFill>
                </a:rPr>
                <a:t>make (create) </a:t>
              </a:r>
              <a:r>
                <a:rPr lang="en-US" b="1" dirty="0">
                  <a:solidFill>
                    <a:srgbClr val="0000FF"/>
                  </a:solidFill>
                </a:rPr>
                <a:t>something new, </a:t>
              </a:r>
            </a:p>
            <a:p>
              <a:pPr algn="ctr"/>
              <a:r>
                <a:rPr lang="en-US" b="1" dirty="0">
                  <a:solidFill>
                    <a:srgbClr val="0000FF"/>
                  </a:solidFill>
                </a:rPr>
                <a:t>if you want to see something new”</a:t>
              </a:r>
            </a:p>
          </p:txBody>
        </p:sp>
      </p:grp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2527272" y="6356350"/>
            <a:ext cx="6185187" cy="365125"/>
          </a:xfrm>
        </p:spPr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pic>
        <p:nvPicPr>
          <p:cNvPr id="1350658" name="Picture 2" descr="http://lotharf.files.wordpress.com/2009/11/lichtenberg-figu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12776"/>
            <a:ext cx="3312000" cy="333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73600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Spares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Search for permanent Electric Dipole Moments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2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5"/>
          <p:cNvSpPr txBox="1">
            <a:spLocks noChangeArrowheads="1"/>
          </p:cNvSpPr>
          <p:nvPr/>
        </p:nvSpPr>
        <p:spPr bwMode="auto">
          <a:xfrm>
            <a:off x="431540" y="5768938"/>
            <a:ext cx="846094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b="1" dirty="0">
                <a:solidFill>
                  <a:schemeClr val="bg1"/>
                </a:solidFill>
                <a:sym typeface="Wingdings" pitchFamily="2" charset="2"/>
              </a:rPr>
              <a:t>N. </a:t>
            </a:r>
            <a:r>
              <a:rPr lang="de-DE" sz="2000" b="1" dirty="0" err="1">
                <a:solidFill>
                  <a:schemeClr val="bg1"/>
                </a:solidFill>
                <a:sym typeface="Wingdings" pitchFamily="2" charset="2"/>
              </a:rPr>
              <a:t>Arkani</a:t>
            </a:r>
            <a:r>
              <a:rPr lang="de-DE" sz="2000" b="1" dirty="0">
                <a:solidFill>
                  <a:schemeClr val="bg1"/>
                </a:solidFill>
                <a:sym typeface="Wingdings" pitchFamily="2" charset="2"/>
              </a:rPr>
              <a:t>-Hamed </a:t>
            </a:r>
            <a:r>
              <a:rPr lang="de-DE" sz="2000" dirty="0">
                <a:solidFill>
                  <a:schemeClr val="bg1"/>
                </a:solidFill>
                <a:sym typeface="Wingdings" pitchFamily="2" charset="2"/>
              </a:rPr>
              <a:t>(IAS, </a:t>
            </a:r>
            <a:r>
              <a:rPr lang="de-DE" sz="2000" dirty="0" err="1">
                <a:solidFill>
                  <a:schemeClr val="bg1"/>
                </a:solidFill>
                <a:sym typeface="Wingdings" pitchFamily="2" charset="2"/>
              </a:rPr>
              <a:t>Princeton</a:t>
            </a:r>
            <a:r>
              <a:rPr lang="de-DE" sz="2000" dirty="0">
                <a:solidFill>
                  <a:schemeClr val="bg1"/>
                </a:solidFill>
                <a:sym typeface="Wingdings" pitchFamily="2" charset="2"/>
              </a:rPr>
              <a:t>) </a:t>
            </a:r>
            <a:r>
              <a:rPr lang="de-DE" sz="2000" dirty="0" err="1">
                <a:solidFill>
                  <a:schemeClr val="bg1"/>
                </a:solidFill>
                <a:sym typeface="Wingdings" pitchFamily="2" charset="2"/>
              </a:rPr>
              <a:t>at</a:t>
            </a:r>
            <a:r>
              <a:rPr lang="de-DE" sz="20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sym typeface="Wingdings" pitchFamily="2" charset="2"/>
              </a:rPr>
              <a:t>Intensity</a:t>
            </a:r>
            <a:r>
              <a:rPr lang="de-DE" sz="2000" b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sym typeface="Wingdings" pitchFamily="2" charset="2"/>
              </a:rPr>
              <a:t>Frontier</a:t>
            </a:r>
            <a:r>
              <a:rPr lang="de-DE" sz="2000" b="1" dirty="0">
                <a:solidFill>
                  <a:schemeClr val="bg1"/>
                </a:solidFill>
                <a:sym typeface="Wingdings" pitchFamily="2" charset="2"/>
              </a:rPr>
              <a:t> WS</a:t>
            </a:r>
            <a:r>
              <a:rPr lang="de-DE" sz="2000" dirty="0">
                <a:solidFill>
                  <a:schemeClr val="bg1"/>
                </a:solidFill>
                <a:sym typeface="Wingdings" pitchFamily="2" charset="2"/>
              </a:rPr>
              <a:t>, USA (2011) 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148494"/>
            <a:ext cx="6624637" cy="447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Ellipse 1"/>
          <p:cNvSpPr>
            <a:spLocks noChangeArrowheads="1"/>
          </p:cNvSpPr>
          <p:nvPr/>
        </p:nvSpPr>
        <p:spPr bwMode="auto">
          <a:xfrm>
            <a:off x="6156325" y="2132013"/>
            <a:ext cx="1368425" cy="1081087"/>
          </a:xfrm>
          <a:prstGeom prst="ellipse">
            <a:avLst/>
          </a:prstGeom>
          <a:solidFill>
            <a:srgbClr val="C00000">
              <a:alpha val="3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59532" y="253062"/>
            <a:ext cx="7772400" cy="691662"/>
          </a:xfrm>
        </p:spPr>
        <p:txBody>
          <a:bodyPr/>
          <a:lstStyle/>
          <a:p>
            <a:r>
              <a:rPr lang="de-DE" dirty="0" err="1" smtClean="0">
                <a:solidFill>
                  <a:srgbClr val="006666"/>
                </a:solidFill>
              </a:rPr>
              <a:t>Physics</a:t>
            </a:r>
            <a:r>
              <a:rPr lang="de-DE" dirty="0" smtClean="0">
                <a:solidFill>
                  <a:srgbClr val="006666"/>
                </a:solidFill>
              </a:rPr>
              <a:t>: </a:t>
            </a:r>
            <a:r>
              <a:rPr lang="de-DE" dirty="0" smtClean="0">
                <a:solidFill>
                  <a:srgbClr val="C00000"/>
                </a:solidFill>
              </a:rPr>
              <a:t>Potential </a:t>
            </a:r>
            <a:r>
              <a:rPr lang="de-DE" dirty="0" err="1" smtClean="0">
                <a:solidFill>
                  <a:srgbClr val="C00000"/>
                </a:solidFill>
              </a:rPr>
              <a:t>of</a:t>
            </a:r>
            <a:r>
              <a:rPr lang="de-DE" dirty="0" smtClean="0">
                <a:solidFill>
                  <a:srgbClr val="C00000"/>
                </a:solidFill>
              </a:rPr>
              <a:t> EDMs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300700" cy="365125"/>
          </a:xfrm>
        </p:spPr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998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5062" name="Textfeld 5"/>
              <p:cNvSpPr txBox="1">
                <a:spLocks noChangeArrowheads="1"/>
              </p:cNvSpPr>
              <p:nvPr/>
            </p:nvSpPr>
            <p:spPr bwMode="auto">
              <a:xfrm>
                <a:off x="615037" y="1151456"/>
                <a:ext cx="535755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b="1" dirty="0" smtClean="0">
                    <a:solidFill>
                      <a:srgbClr val="006666"/>
                    </a:solidFill>
                  </a:rPr>
                  <a:t>EDM </a:t>
                </a:r>
                <a:r>
                  <a:rPr lang="de-DE" b="1" dirty="0" err="1">
                    <a:solidFill>
                      <a:srgbClr val="006666"/>
                    </a:solidFill>
                  </a:rPr>
                  <a:t>searches</a:t>
                </a:r>
                <a:r>
                  <a:rPr lang="de-DE" b="1" dirty="0">
                    <a:solidFill>
                      <a:srgbClr val="006666"/>
                    </a:solidFill>
                  </a:rPr>
                  <a:t> </a:t>
                </a:r>
                <a:r>
                  <a:rPr lang="de-DE" b="1" dirty="0" smtClean="0">
                    <a:solidFill>
                      <a:srgbClr val="006666"/>
                    </a:solidFill>
                  </a:rPr>
                  <a:t>– </a:t>
                </a:r>
                <a:r>
                  <a:rPr lang="de-DE" b="1" dirty="0" err="1" smtClean="0">
                    <a:solidFill>
                      <a:srgbClr val="006666"/>
                    </a:solidFill>
                  </a:rPr>
                  <a:t>only</a:t>
                </a:r>
                <a:r>
                  <a:rPr lang="de-DE" b="1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b="1" dirty="0" err="1" smtClean="0">
                    <a:solidFill>
                      <a:srgbClr val="006666"/>
                    </a:solidFill>
                  </a:rPr>
                  <a:t>upper</a:t>
                </a:r>
                <a:r>
                  <a:rPr lang="de-DE" b="1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b="1" dirty="0" err="1" smtClean="0">
                    <a:solidFill>
                      <a:srgbClr val="006666"/>
                    </a:solidFill>
                  </a:rPr>
                  <a:t>limits</a:t>
                </a:r>
                <a:r>
                  <a:rPr lang="de-DE" b="1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b="1" dirty="0" err="1" smtClean="0">
                    <a:solidFill>
                      <a:srgbClr val="006666"/>
                    </a:solidFill>
                  </a:rPr>
                  <a:t>yet</a:t>
                </a:r>
                <a:r>
                  <a:rPr lang="de-DE" b="1" dirty="0" smtClean="0">
                    <a:solidFill>
                      <a:srgbClr val="006666"/>
                    </a:solidFill>
                  </a:rPr>
                  <a:t> </a:t>
                </a:r>
                <a:r>
                  <a:rPr lang="de-DE" b="1" dirty="0">
                    <a:solidFill>
                      <a:srgbClr val="006666"/>
                    </a:solidFill>
                  </a:rPr>
                  <a:t>(</a:t>
                </a:r>
                <a:r>
                  <a:rPr lang="de-DE" b="1" dirty="0" smtClean="0">
                    <a:solidFill>
                      <a:srgbClr val="006666"/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de-DE" b="1" dirty="0" smtClean="0">
                        <a:solidFill>
                          <a:srgbClr val="006666"/>
                        </a:solidFill>
                        <a:latin typeface="Cambria Math"/>
                      </a:rPr>
                      <m:t>𝐞</m:t>
                    </m:r>
                    <m:r>
                      <a:rPr lang="de-DE" b="1" dirty="0" err="1">
                        <a:solidFill>
                          <a:srgbClr val="006666"/>
                        </a:solidFill>
                        <a:latin typeface="Cambria Math"/>
                        <a:sym typeface="Symbol"/>
                      </a:rPr>
                      <m:t></m:t>
                    </m:r>
                    <m:r>
                      <a:rPr lang="de-DE" b="1" dirty="0" err="1" smtClean="0">
                        <a:solidFill>
                          <a:srgbClr val="006666"/>
                        </a:solidFill>
                        <a:latin typeface="Cambria Math"/>
                        <a:sym typeface="Symbol"/>
                      </a:rPr>
                      <m:t>𝐜𝐦</m:t>
                    </m:r>
                  </m:oMath>
                </a14:m>
                <a:r>
                  <a:rPr lang="de-DE" b="1" dirty="0" smtClean="0">
                    <a:solidFill>
                      <a:srgbClr val="006666"/>
                    </a:solidFill>
                  </a:rPr>
                  <a:t>) </a:t>
                </a:r>
                <a:endParaRPr lang="de-DE" b="1" dirty="0">
                  <a:solidFill>
                    <a:srgbClr val="006666"/>
                  </a:solidFill>
                </a:endParaRPr>
              </a:p>
            </p:txBody>
          </p:sp>
        </mc:Choice>
        <mc:Fallback xmlns="">
          <p:sp>
            <p:nvSpPr>
              <p:cNvPr id="45062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5037" y="1151456"/>
                <a:ext cx="5357557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024" t="-8333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969163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-468560" y="1520788"/>
            <a:ext cx="7324725" cy="711200"/>
          </a:xfrm>
          <a:prstGeom prst="rect">
            <a:avLst/>
          </a:prstGeom>
        </p:spPr>
        <p:txBody>
          <a:bodyPr anchor="ctr"/>
          <a:lstStyle/>
          <a:p>
            <a:endParaRPr lang="en-US" sz="2400" b="1" kern="0" dirty="0" smtClean="0">
              <a:solidFill>
                <a:srgbClr val="FF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Tabelle 3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3474657"/>
                  </p:ext>
                </p:extLst>
              </p:nvPr>
            </p:nvGraphicFramePr>
            <p:xfrm>
              <a:off x="611560" y="1952836"/>
              <a:ext cx="8172908" cy="2520280"/>
            </p:xfrm>
            <a:graphic>
              <a:graphicData uri="http://schemas.openxmlformats.org/drawingml/2006/table">
                <a:tbl>
                  <a:tblPr>
                    <a:effectLst>
                      <a:innerShdw blurRad="114300">
                        <a:prstClr val="black"/>
                      </a:innerShdw>
                    </a:effectLst>
                  </a:tblPr>
                  <a:tblGrid>
                    <a:gridCol w="1660896"/>
                    <a:gridCol w="2171872"/>
                    <a:gridCol w="2041199"/>
                    <a:gridCol w="2298941"/>
                  </a:tblGrid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Particle/Atom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Current EDM Limit</a:t>
                          </a:r>
                          <a:endParaRPr lang="de-DE" sz="1600" b="1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Future Goal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/>
                                  <a:sym typeface="Symbol"/>
                                </a:rPr>
                                <m:t> </m:t>
                              </m:r>
                              <m:r>
                                <a:rPr lang="en-GB" sz="1600" b="1" i="1" dirty="0" err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/>
                                </a:rPr>
                                <m:t>𝒅</m:t>
                              </m:r>
                              <m:r>
                                <a:rPr lang="en-GB" sz="1600" b="1" i="1" baseline="-25000" dirty="0" err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/>
                                </a:rPr>
                                <m:t>𝒏</m:t>
                              </m:r>
                              <m:r>
                                <a:rPr lang="en-GB" sz="16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imes New Roman"/>
                                </a:rPr>
                                <m:t> </m:t>
                              </m:r>
                            </m:oMath>
                          </a14:m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equivalent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de-DE" sz="1600" b="1" dirty="0" err="1" smtClean="0">
                              <a:solidFill>
                                <a:schemeClr val="tx1"/>
                              </a:solidFill>
                              <a:latin typeface="+mn-lt"/>
                              <a:ea typeface="Times New Roman"/>
                            </a:rPr>
                            <a:t>Electron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 </m:t>
                                </m:r>
                                <m:r>
                                  <a:rPr lang="de-DE" sz="18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𝟏</m:t>
                                </m:r>
                                <m:r>
                                  <a:rPr lang="de-DE" sz="18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.</m:t>
                                </m:r>
                                <m:r>
                                  <a:rPr lang="de-DE" sz="18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𝟔</m:t>
                                </m:r>
                                <m:r>
                                  <a:rPr lang="en-GB" sz="18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 </m:t>
                                </m:r>
                                <m:r>
                                  <a:rPr lang="en-GB" sz="18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</m:t>
                                </m:r>
                                <m:sSup>
                                  <m:sSupPr>
                                    <m:ctrlPr>
                                      <a:rPr lang="en-GB" sz="18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8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Times New Roman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8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8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𝟐𝟕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800" b="1" baseline="30000" dirty="0">
                            <a:solidFill>
                              <a:schemeClr val="tx1"/>
                            </a:solidFill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en-GB" sz="1600" b="1" baseline="30000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en-GB" sz="1600" b="1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Neutron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 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𝟑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 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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Times New Roman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baseline="30000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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baseline="30000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𝟐𝟖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0" baseline="3000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𝟏𝟗𝟗</m:t>
                                </m:r>
                                <m:r>
                                  <a:rPr lang="en-GB" sz="1600" b="1" i="0" dirty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𝐇𝐠</m:t>
                                </m:r>
                              </m:oMath>
                            </m:oMathPara>
                          </a14:m>
                          <a:endParaRPr lang="de-DE" sz="1600" b="1" i="0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 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𝟑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.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𝟏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Times New Roman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baseline="30000" dirty="0" smtClean="0">
                            <a:solidFill>
                              <a:schemeClr val="tx1"/>
                            </a:solidFill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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0" baseline="3000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𝟏𝟐𝟗</m:t>
                                </m:r>
                                <m:r>
                                  <a:rPr lang="en-GB" sz="1600" b="1" i="0" dirty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𝐗𝐞</m:t>
                                </m:r>
                              </m:oMath>
                            </m:oMathPara>
                          </a14:m>
                          <a:endParaRPr lang="de-DE" sz="1600" b="1" i="0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 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𝟔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𝟐𝟕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baseline="30000" dirty="0" smtClean="0">
                            <a:solidFill>
                              <a:schemeClr val="tx1"/>
                            </a:solidFill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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𝟑𝟎</m:t>
                                    </m:r>
                                  </m:sup>
                                </m:sSup>
                                <m:r>
                                  <a:rPr lang="en-GB" sz="1600" b="1" i="1" baseline="3000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 </m:t>
                                </m:r>
                                <m:r>
                                  <a:rPr lang="en-GB" sz="1600" b="1" i="1" baseline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–</m:t>
                                </m:r>
                                <m:sSup>
                                  <m:sSupPr>
                                    <m:ctrlPr>
                                      <a:rPr lang="en-GB" sz="1600" b="1" i="1" baseline="0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baseline="0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baseline="0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baseline="0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𝟑𝟑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baseline="30000" dirty="0" smtClean="0">
                            <a:solidFill>
                              <a:schemeClr val="tx1"/>
                            </a:solidFill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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𝟐𝟔</m:t>
                                    </m:r>
                                  </m:sup>
                                </m:sSup>
                                <m:r>
                                  <a:rPr lang="en-GB" sz="1600" b="1" i="1" baseline="3000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 </m:t>
                                </m:r>
                                <m:r>
                                  <a:rPr lang="en-GB" sz="1600" b="1" i="1" baseline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–</m:t>
                                </m:r>
                                <m:sSup>
                                  <m:sSupPr>
                                    <m:ctrlPr>
                                      <a:rPr lang="en-GB" sz="1600" b="1" i="1" baseline="0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baseline="0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baseline="0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baseline="0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baseline="30000" dirty="0" smtClean="0">
                            <a:solidFill>
                              <a:schemeClr val="tx1"/>
                            </a:solidFill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Proton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 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𝟕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.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𝟗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baseline="30000" dirty="0" smtClean="0">
                            <a:solidFill>
                              <a:schemeClr val="tx1"/>
                            </a:solidFill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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dirty="0" smtClean="0">
                            <a:solidFill>
                              <a:schemeClr val="tx1"/>
                            </a:solidFill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dirty="0" smtClean="0">
                            <a:solidFill>
                              <a:schemeClr val="tx1"/>
                            </a:solidFill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Deuteron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?</a:t>
                          </a:r>
                          <a:endParaRPr lang="en-GB" sz="1600" b="1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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dirty="0" smtClean="0">
                            <a:solidFill>
                              <a:schemeClr val="tx1"/>
                            </a:solidFill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𝟑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 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𝟐𝟗</m:t>
                                    </m:r>
                                  </m:sup>
                                </m:sSup>
                                <m:r>
                                  <a:rPr lang="en-GB" sz="1600" b="1" i="1" baseline="3000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 </m:t>
                                </m:r>
                                <m:r>
                                  <a:rPr lang="en-GB" sz="1600" b="1" i="1" baseline="0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  <a:sym typeface="Symbol"/>
                                  </a:rPr>
                                  <m:t>–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 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Times New Roman"/>
                                  </a:rPr>
                                  <m:t>𝟓</m:t>
                                </m:r>
                                <m:r>
                                  <a:rPr lang="en-GB" sz="16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GB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−</m:t>
                                    </m:r>
                                    <m:r>
                                      <a:rPr lang="de-DE" sz="16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sym typeface="Symbol"/>
                                      </a:rPr>
                                      <m:t>𝟑𝟏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Tabelle 3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5624580"/>
                  </p:ext>
                </p:extLst>
              </p:nvPr>
            </p:nvGraphicFramePr>
            <p:xfrm>
              <a:off x="611560" y="1952836"/>
              <a:ext cx="8172908" cy="2520280"/>
            </p:xfrm>
            <a:graphic>
              <a:graphicData uri="http://schemas.openxmlformats.org/drawingml/2006/table">
                <a:tbl>
                  <a:tblPr>
                    <a:effectLst>
                      <a:innerShdw blurRad="114300">
                        <a:prstClr val="black"/>
                      </a:innerShdw>
                    </a:effectLst>
                  </a:tblPr>
                  <a:tblGrid>
                    <a:gridCol w="1660896"/>
                    <a:gridCol w="2171872"/>
                    <a:gridCol w="2041199"/>
                    <a:gridCol w="2298941"/>
                  </a:tblGrid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Particle/Atom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Current EDM Limit</a:t>
                          </a:r>
                          <a:endParaRPr lang="de-DE" sz="1600" b="1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Future Goal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255703" t="-1695" r="-265" b="-620339"/>
                          </a:stretch>
                        </a:blip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de-DE" sz="1600" b="1" dirty="0" err="1" smtClean="0">
                              <a:solidFill>
                                <a:schemeClr val="tx1"/>
                              </a:solidFill>
                              <a:latin typeface="+mn-lt"/>
                              <a:ea typeface="Times New Roman"/>
                            </a:rPr>
                            <a:t>Electron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+mn-lt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76685" t="-101695" r="-200281" b="-5203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en-GB" sz="1600" b="1" baseline="30000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en-GB" sz="1600" b="1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Neutron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76685" t="-201695" r="-200281" b="-4203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87761" t="-201695" r="-112836" b="-4203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255703" t="-201695" r="-265" b="-420339"/>
                          </a:stretch>
                        </a:blip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296667" r="-391575" b="-3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76685" t="-296667" r="-200281" b="-3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87761" t="-296667" r="-112836" b="-3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255703" t="-296667" r="-265" b="-313333"/>
                          </a:stretch>
                        </a:blip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403390" r="-391575" b="-2186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76685" t="-403390" r="-200281" b="-2186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87761" t="-403390" r="-112836" b="-2186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255703" t="-403390" r="-265" b="-218644"/>
                          </a:stretch>
                        </a:blip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Proton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76685" t="-503390" r="-200281" b="-1186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87761" t="-503390" r="-112836" b="-1186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255703" t="-503390" r="-265" b="-118644"/>
                          </a:stretch>
                        </a:blipFill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Deuteron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 smtClean="0">
                              <a:solidFill>
                                <a:schemeClr val="tx1"/>
                              </a:solidFill>
                              <a:latin typeface="Arial"/>
                              <a:ea typeface="Times New Roman"/>
                            </a:rPr>
                            <a:t>?</a:t>
                          </a:r>
                          <a:endParaRPr lang="en-GB" sz="1600" b="1" dirty="0">
                            <a:solidFill>
                              <a:schemeClr val="tx1"/>
                            </a:solidFill>
                            <a:latin typeface="Arial"/>
                            <a:ea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87761" t="-603390" r="-112836" b="-186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255703" t="-603390" r="-265" b="-1864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5065" name="Ellipse 9"/>
          <p:cNvSpPr>
            <a:spLocks noChangeArrowheads="1"/>
          </p:cNvSpPr>
          <p:nvPr/>
        </p:nvSpPr>
        <p:spPr bwMode="auto">
          <a:xfrm>
            <a:off x="611560" y="3717120"/>
            <a:ext cx="1620000" cy="396000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cxnSp>
        <p:nvCxnSpPr>
          <p:cNvPr id="48" name="Gewinkelte Verbindung 47"/>
          <p:cNvCxnSpPr>
            <a:stCxn id="50" idx="1"/>
            <a:endCxn id="45065" idx="2"/>
          </p:cNvCxnSpPr>
          <p:nvPr/>
        </p:nvCxnSpPr>
        <p:spPr bwMode="auto">
          <a:xfrm rot="10800000" flipV="1">
            <a:off x="611561" y="3208330"/>
            <a:ext cx="288033" cy="706790"/>
          </a:xfrm>
          <a:prstGeom prst="bentConnector3">
            <a:avLst>
              <a:gd name="adj1" fmla="val 179366"/>
            </a:avLst>
          </a:prstGeom>
          <a:ln w="38100"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899593" y="3023664"/>
            <a:ext cx="180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467544" y="44574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err="1" smtClean="0">
                <a:solidFill>
                  <a:srgbClr val="006666"/>
                </a:solidFill>
              </a:rPr>
              <a:t>Physics</a:t>
            </a:r>
            <a:r>
              <a:rPr lang="de-DE" sz="2400" dirty="0" smtClean="0">
                <a:solidFill>
                  <a:srgbClr val="006666"/>
                </a:solidFill>
              </a:rPr>
              <a:t>: </a:t>
            </a:r>
            <a:r>
              <a:rPr lang="en-US" sz="2400" kern="0" dirty="0">
                <a:solidFill>
                  <a:srgbClr val="C00000"/>
                </a:solidFill>
              </a:rPr>
              <a:t>Limits for Electric Dipole </a:t>
            </a:r>
            <a:r>
              <a:rPr lang="en-US" sz="2400" kern="0" dirty="0" smtClean="0">
                <a:solidFill>
                  <a:srgbClr val="C00000"/>
                </a:solidFill>
              </a:rPr>
              <a:t>Moments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sp>
        <p:nvSpPr>
          <p:cNvPr id="20" name="Rectangle 5"/>
          <p:cNvSpPr txBox="1">
            <a:spLocks noChangeArrowheads="1"/>
          </p:cNvSpPr>
          <p:nvPr/>
        </p:nvSpPr>
        <p:spPr bwMode="auto">
          <a:xfrm>
            <a:off x="1079611" y="5301208"/>
            <a:ext cx="7272000" cy="504973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en-US" sz="2000" dirty="0">
                <a:solidFill>
                  <a:schemeClr val="bg1"/>
                </a:solidFill>
              </a:rPr>
              <a:t>Huge efforts underway </a:t>
            </a:r>
            <a:r>
              <a:rPr lang="en-US" sz="2000" dirty="0" smtClean="0">
                <a:solidFill>
                  <a:schemeClr val="bg1"/>
                </a:solidFill>
              </a:rPr>
              <a:t>worldwide to </a:t>
            </a:r>
            <a:r>
              <a:rPr lang="en-US" sz="2000" dirty="0">
                <a:solidFill>
                  <a:schemeClr val="bg1"/>
                </a:solidFill>
              </a:rPr>
              <a:t>improve limits / find EDMs</a:t>
            </a:r>
          </a:p>
        </p:txBody>
      </p:sp>
      <p:sp>
        <p:nvSpPr>
          <p:cNvPr id="17" name="Ellipse 9"/>
          <p:cNvSpPr>
            <a:spLocks noChangeArrowheads="1"/>
          </p:cNvSpPr>
          <p:nvPr/>
        </p:nvSpPr>
        <p:spPr bwMode="auto">
          <a:xfrm>
            <a:off x="3131992" y="4077116"/>
            <a:ext cx="432000" cy="396000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1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5" grpId="0" animBg="1"/>
      <p:bldP spid="20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1" y="6448251"/>
            <a:ext cx="6062253" cy="365125"/>
          </a:xfrm>
        </p:spPr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Rechteck 22"/>
          <p:cNvSpPr>
            <a:spLocks noChangeArrowheads="1"/>
          </p:cNvSpPr>
          <p:nvPr/>
        </p:nvSpPr>
        <p:spPr bwMode="auto">
          <a:xfrm>
            <a:off x="395288" y="765175"/>
            <a:ext cx="2520950" cy="2519363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1439800" y="6020966"/>
            <a:ext cx="637256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dirty="0">
                <a:solidFill>
                  <a:schemeClr val="bg1"/>
                </a:solidFill>
              </a:rPr>
              <a:t>A </a:t>
            </a:r>
            <a:r>
              <a:rPr lang="de-DE" sz="2000" dirty="0" err="1">
                <a:solidFill>
                  <a:schemeClr val="bg1"/>
                </a:solidFill>
              </a:rPr>
              <a:t>most</a:t>
            </a:r>
            <a:r>
              <a:rPr lang="de-DE" sz="2000" dirty="0">
                <a:solidFill>
                  <a:schemeClr val="bg1"/>
                </a:solidFill>
              </a:rPr>
              <a:t> promising </a:t>
            </a:r>
            <a:r>
              <a:rPr lang="de-DE" sz="2000" b="1" dirty="0">
                <a:solidFill>
                  <a:schemeClr val="bg1"/>
                </a:solidFill>
              </a:rPr>
              <a:t>additional </a:t>
            </a:r>
            <a:r>
              <a:rPr lang="de-DE" sz="2000" dirty="0" err="1">
                <a:solidFill>
                  <a:schemeClr val="bg1"/>
                </a:solidFill>
              </a:rPr>
              <a:t>frontier</a:t>
            </a:r>
            <a:r>
              <a:rPr lang="de-DE" sz="2000" dirty="0">
                <a:solidFill>
                  <a:schemeClr val="bg1"/>
                </a:solidFill>
              </a:rPr>
              <a:t>: </a:t>
            </a:r>
            <a:r>
              <a:rPr lang="de-DE" sz="2000" i="1" dirty="0" smtClean="0">
                <a:solidFill>
                  <a:schemeClr val="bg1"/>
                </a:solidFill>
              </a:rPr>
              <a:t>Precision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692150"/>
            <a:ext cx="7008813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763838"/>
            <a:ext cx="4297362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27"/>
          <p:cNvSpPr txBox="1">
            <a:spLocks noChangeArrowheads="1"/>
          </p:cNvSpPr>
          <p:nvPr/>
        </p:nvSpPr>
        <p:spPr bwMode="auto">
          <a:xfrm>
            <a:off x="1150368" y="4652963"/>
            <a:ext cx="25681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2400" b="1" dirty="0" smtClean="0">
                <a:solidFill>
                  <a:srgbClr val="3A6F8A"/>
                </a:solidFill>
              </a:rPr>
              <a:t>ESPP, </a:t>
            </a:r>
            <a:r>
              <a:rPr lang="de-DE" sz="2400" b="1" dirty="0" err="1">
                <a:solidFill>
                  <a:srgbClr val="3A6F8A"/>
                </a:solidFill>
              </a:rPr>
              <a:t>Cracow</a:t>
            </a:r>
            <a:r>
              <a:rPr lang="de-DE" sz="2400" b="1" dirty="0">
                <a:solidFill>
                  <a:srgbClr val="3A6F8A"/>
                </a:solidFill>
              </a:rPr>
              <a:t>,</a:t>
            </a:r>
          </a:p>
          <a:p>
            <a:pPr algn="ctr" eaLnBrk="1" hangingPunct="1"/>
            <a:r>
              <a:rPr lang="de-DE" sz="2400" b="1" dirty="0">
                <a:solidFill>
                  <a:srgbClr val="3A6F8A"/>
                </a:solidFill>
              </a:rPr>
              <a:t>September 2012</a:t>
            </a:r>
          </a:p>
        </p:txBody>
      </p:sp>
      <p:sp>
        <p:nvSpPr>
          <p:cNvPr id="16" name="Titel 1"/>
          <p:cNvSpPr txBox="1">
            <a:spLocks/>
          </p:cNvSpPr>
          <p:nvPr/>
        </p:nvSpPr>
        <p:spPr bwMode="auto">
          <a:xfrm>
            <a:off x="363996" y="44624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dirty="0" err="1" smtClean="0"/>
              <a:t>Introduction</a:t>
            </a:r>
            <a:r>
              <a:rPr lang="de-DE" dirty="0" smtClean="0"/>
              <a:t>: </a:t>
            </a:r>
            <a:r>
              <a:rPr lang="de-DE" dirty="0" smtClean="0">
                <a:solidFill>
                  <a:srgbClr val="C00000"/>
                </a:solidFill>
              </a:rPr>
              <a:t>Precision </a:t>
            </a:r>
            <a:r>
              <a:rPr lang="de-DE" dirty="0" err="1" smtClean="0">
                <a:solidFill>
                  <a:srgbClr val="C00000"/>
                </a:solidFill>
              </a:rPr>
              <a:t>Frontier</a:t>
            </a:r>
            <a:endParaRPr lang="de-DE" dirty="0">
              <a:solidFill>
                <a:srgbClr val="C00000"/>
              </a:solidFill>
            </a:endParaRPr>
          </a:p>
        </p:txBody>
      </p:sp>
      <p:cxnSp>
        <p:nvCxnSpPr>
          <p:cNvPr id="22" name="Gerade Verbindung 21"/>
          <p:cNvCxnSpPr/>
          <p:nvPr/>
        </p:nvCxnSpPr>
        <p:spPr bwMode="auto">
          <a:xfrm>
            <a:off x="6665516" y="4149080"/>
            <a:ext cx="15840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Gerade Verbindung 23"/>
          <p:cNvCxnSpPr/>
          <p:nvPr/>
        </p:nvCxnSpPr>
        <p:spPr bwMode="auto">
          <a:xfrm>
            <a:off x="4572000" y="4401108"/>
            <a:ext cx="34200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Gerade Verbindung 24"/>
          <p:cNvCxnSpPr/>
          <p:nvPr/>
        </p:nvCxnSpPr>
        <p:spPr bwMode="auto">
          <a:xfrm>
            <a:off x="4572000" y="4905164"/>
            <a:ext cx="23760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Gerade Verbindung 25"/>
          <p:cNvCxnSpPr/>
          <p:nvPr/>
        </p:nvCxnSpPr>
        <p:spPr bwMode="auto">
          <a:xfrm>
            <a:off x="4572000" y="4653136"/>
            <a:ext cx="37440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9550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 txBox="1">
            <a:spLocks noChangeArrowheads="1"/>
          </p:cNvSpPr>
          <p:nvPr/>
        </p:nvSpPr>
        <p:spPr bwMode="auto">
          <a:xfrm>
            <a:off x="1511660" y="5373216"/>
            <a:ext cx="612068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dirty="0" err="1">
                <a:solidFill>
                  <a:schemeClr val="bg1"/>
                </a:solidFill>
              </a:rPr>
              <a:t>Physics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beyond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the</a:t>
            </a:r>
            <a:r>
              <a:rPr lang="de-DE" sz="2000" dirty="0">
                <a:solidFill>
                  <a:schemeClr val="bg1"/>
                </a:solidFill>
              </a:rPr>
              <a:t> Standard Model (</a:t>
            </a:r>
            <a:r>
              <a:rPr lang="de-DE" sz="2000" b="1" dirty="0">
                <a:solidFill>
                  <a:schemeClr val="bg1"/>
                </a:solidFill>
              </a:rPr>
              <a:t>BSM</a:t>
            </a:r>
            <a:r>
              <a:rPr lang="de-DE" sz="2000" dirty="0">
                <a:solidFill>
                  <a:schemeClr val="bg1"/>
                </a:solidFill>
              </a:rPr>
              <a:t>)</a:t>
            </a:r>
            <a:r>
              <a:rPr lang="de-DE" sz="2000" b="1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888690"/>
            <a:ext cx="4751388" cy="2000250"/>
          </a:xfrm>
          <a:prstGeom prst="rect">
            <a:avLst/>
          </a:prstGeom>
          <a:noFill/>
          <a:ln w="9525">
            <a:solidFill>
              <a:srgbClr val="3A6F8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Rechteck 6"/>
          <p:cNvSpPr>
            <a:spLocks noChangeArrowheads="1"/>
          </p:cNvSpPr>
          <p:nvPr/>
        </p:nvSpPr>
        <p:spPr bwMode="auto">
          <a:xfrm>
            <a:off x="647564" y="3146192"/>
            <a:ext cx="81375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3A6F8A"/>
                </a:solidFill>
              </a:rPr>
              <a:t>CPV in the SM points to physics we do not </a:t>
            </a:r>
            <a:r>
              <a:rPr lang="en-US" sz="2000" dirty="0" smtClean="0">
                <a:solidFill>
                  <a:srgbClr val="3A6F8A"/>
                </a:solidFill>
              </a:rPr>
              <a:t>understand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3A6F8A"/>
                </a:solidFill>
              </a:rPr>
              <a:t>CPV </a:t>
            </a:r>
            <a:r>
              <a:rPr lang="en-US" sz="2000" dirty="0">
                <a:solidFill>
                  <a:srgbClr val="3A6F8A"/>
                </a:solidFill>
              </a:rPr>
              <a:t>is highly sensitive to physics beyond the SM (New </a:t>
            </a:r>
            <a:r>
              <a:rPr lang="en-US" sz="2000" dirty="0" smtClean="0">
                <a:solidFill>
                  <a:srgbClr val="3A6F8A"/>
                </a:solidFill>
              </a:rPr>
              <a:t>Physics)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3A6F8A"/>
                </a:solidFill>
              </a:rPr>
              <a:t>CPV </a:t>
            </a:r>
            <a:r>
              <a:rPr lang="en-US" sz="2000" dirty="0">
                <a:solidFill>
                  <a:srgbClr val="3A6F8A"/>
                </a:solidFill>
              </a:rPr>
              <a:t>is accessible to a wide range of </a:t>
            </a:r>
            <a:r>
              <a:rPr lang="en-US" sz="2000" dirty="0" smtClean="0">
                <a:solidFill>
                  <a:srgbClr val="3A6F8A"/>
                </a:solidFill>
              </a:rPr>
              <a:t>experiments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3A6F8A"/>
                </a:solidFill>
              </a:rPr>
              <a:t>New </a:t>
            </a:r>
            <a:r>
              <a:rPr lang="en-US" sz="2000" dirty="0">
                <a:solidFill>
                  <a:srgbClr val="3A6F8A"/>
                </a:solidFill>
              </a:rPr>
              <a:t>source of </a:t>
            </a:r>
            <a:r>
              <a:rPr lang="en-US" sz="2000" dirty="0">
                <a:solidFill>
                  <a:srgbClr val="C00000"/>
                </a:solidFill>
              </a:rPr>
              <a:t>CPV </a:t>
            </a:r>
            <a:r>
              <a:rPr lang="en-US" sz="2000" dirty="0" smtClean="0">
                <a:solidFill>
                  <a:srgbClr val="C00000"/>
                </a:solidFill>
              </a:rPr>
              <a:t>beyond the SM required </a:t>
            </a:r>
            <a:r>
              <a:rPr lang="en-US" sz="2000" dirty="0">
                <a:solidFill>
                  <a:srgbClr val="C00000"/>
                </a:solidFill>
              </a:rPr>
              <a:t>for </a:t>
            </a:r>
            <a:r>
              <a:rPr lang="en-US" sz="2000" dirty="0" err="1">
                <a:solidFill>
                  <a:srgbClr val="C00000"/>
                </a:solidFill>
              </a:rPr>
              <a:t>baryogenesis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400000" y="73042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dirty="0" smtClean="0"/>
              <a:t>EDMs: </a:t>
            </a:r>
            <a:r>
              <a:rPr lang="de-DE" dirty="0" err="1">
                <a:solidFill>
                  <a:srgbClr val="C00000"/>
                </a:solidFill>
              </a:rPr>
              <a:t>Why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is</a:t>
            </a:r>
            <a:r>
              <a:rPr lang="de-DE" dirty="0">
                <a:solidFill>
                  <a:srgbClr val="C00000"/>
                </a:solidFill>
              </a:rPr>
              <a:t> CPV so </a:t>
            </a:r>
            <a:r>
              <a:rPr lang="de-DE" dirty="0" err="1">
                <a:solidFill>
                  <a:srgbClr val="C00000"/>
                </a:solidFill>
              </a:rPr>
              <a:t>interesting</a:t>
            </a:r>
            <a:r>
              <a:rPr lang="de-DE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84676" cy="365125"/>
          </a:xfrm>
        </p:spPr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203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575556" y="116632"/>
            <a:ext cx="7772400" cy="71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sz="2600" b="1" dirty="0" smtClean="0">
                <a:solidFill>
                  <a:srgbClr val="C00000"/>
                </a:solidFill>
              </a:rPr>
              <a:t>srEDM </a:t>
            </a:r>
            <a:r>
              <a:rPr lang="de-DE" sz="2600" b="1" dirty="0" err="1" smtClean="0">
                <a:solidFill>
                  <a:srgbClr val="C00000"/>
                </a:solidFill>
              </a:rPr>
              <a:t>cooperations</a:t>
            </a:r>
            <a:endParaRPr lang="de-DE" sz="2600" b="1" dirty="0">
              <a:solidFill>
                <a:srgbClr val="C00000"/>
              </a:solidFill>
            </a:endParaRPr>
          </a:p>
        </p:txBody>
      </p:sp>
      <p:sp>
        <p:nvSpPr>
          <p:cNvPr id="17411" name="Textfeld 1"/>
          <p:cNvSpPr txBox="1">
            <a:spLocks noChangeArrowheads="1"/>
          </p:cNvSpPr>
          <p:nvPr/>
        </p:nvSpPr>
        <p:spPr bwMode="auto">
          <a:xfrm>
            <a:off x="944941" y="1290663"/>
            <a:ext cx="7434263" cy="33813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000000"/>
                </a:solidFill>
              </a:rPr>
              <a:t> Institutional (MoU) and Personal (Spokespersons …) Cooperation, Coordination</a:t>
            </a:r>
          </a:p>
        </p:txBody>
      </p:sp>
      <p:sp>
        <p:nvSpPr>
          <p:cNvPr id="17412" name="Textfeld 2"/>
          <p:cNvSpPr txBox="1">
            <a:spLocks noChangeArrowheads="1"/>
          </p:cNvSpPr>
          <p:nvPr/>
        </p:nvSpPr>
        <p:spPr bwMode="auto">
          <a:xfrm>
            <a:off x="612072" y="728700"/>
            <a:ext cx="8100000" cy="523875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800" b="1" dirty="0">
                <a:solidFill>
                  <a:srgbClr val="FFFFFF"/>
                </a:solidFill>
              </a:rPr>
              <a:t>International srEDM Network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47936" y="1759709"/>
            <a:ext cx="33480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de-DE" sz="2000" dirty="0" err="1">
                <a:solidFill>
                  <a:srgbClr val="000000"/>
                </a:solidFill>
              </a:rPr>
              <a:t>srEDM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Collaboration</a:t>
            </a:r>
            <a:r>
              <a:rPr lang="de-DE" sz="2000" dirty="0">
                <a:solidFill>
                  <a:srgbClr val="000000"/>
                </a:solidFill>
              </a:rPr>
              <a:t> (BNL</a:t>
            </a:r>
            <a:r>
              <a:rPr lang="de-DE" sz="2000" dirty="0" smtClean="0">
                <a:solidFill>
                  <a:srgbClr val="000000"/>
                </a:solidFill>
              </a:rPr>
              <a:t>)</a:t>
            </a:r>
          </a:p>
          <a:p>
            <a:pPr algn="ctr">
              <a:defRPr/>
            </a:pPr>
            <a:r>
              <a:rPr lang="de-DE" sz="1200" b="1" dirty="0" smtClean="0">
                <a:solidFill>
                  <a:srgbClr val="000000"/>
                </a:solidFill>
              </a:rPr>
              <a:t>(</a:t>
            </a:r>
            <a:r>
              <a:rPr lang="de-DE" sz="1200" b="1" dirty="0" err="1" smtClean="0">
                <a:solidFill>
                  <a:srgbClr val="000000"/>
                </a:solidFill>
              </a:rPr>
              <a:t>spokesperson</a:t>
            </a:r>
            <a:r>
              <a:rPr lang="de-DE" sz="1200" b="1" dirty="0" smtClean="0">
                <a:solidFill>
                  <a:srgbClr val="000000"/>
                </a:solidFill>
              </a:rPr>
              <a:t> </a:t>
            </a:r>
            <a:r>
              <a:rPr lang="de-DE" sz="1200" b="1" dirty="0" err="1" smtClean="0">
                <a:solidFill>
                  <a:srgbClr val="000000"/>
                </a:solidFill>
              </a:rPr>
              <a:t>Yannis</a:t>
            </a:r>
            <a:r>
              <a:rPr lang="de-DE" sz="1200" b="1" dirty="0" smtClean="0">
                <a:solidFill>
                  <a:srgbClr val="000000"/>
                </a:solidFill>
              </a:rPr>
              <a:t> </a:t>
            </a:r>
            <a:r>
              <a:rPr lang="de-DE" sz="1200" b="1" dirty="0" err="1" smtClean="0">
                <a:solidFill>
                  <a:srgbClr val="000000"/>
                </a:solidFill>
              </a:rPr>
              <a:t>Semertzidis</a:t>
            </a:r>
            <a:r>
              <a:rPr lang="de-DE" sz="1200" b="1" dirty="0" smtClean="0">
                <a:solidFill>
                  <a:srgbClr val="000000"/>
                </a:solidFill>
              </a:rPr>
              <a:t>) </a:t>
            </a:r>
            <a:endParaRPr lang="de-DE" sz="1200" b="1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63965" y="1769911"/>
            <a:ext cx="3348495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rgbClr val="000000"/>
                </a:solidFill>
              </a:rPr>
              <a:t>JEDI </a:t>
            </a:r>
            <a:r>
              <a:rPr lang="de-DE" sz="2000" dirty="0" err="1">
                <a:solidFill>
                  <a:srgbClr val="000000"/>
                </a:solidFill>
              </a:rPr>
              <a:t>Collaboration</a:t>
            </a:r>
            <a:r>
              <a:rPr lang="de-DE" sz="2000" dirty="0">
                <a:solidFill>
                  <a:srgbClr val="000000"/>
                </a:solidFill>
              </a:rPr>
              <a:t> (FZJ</a:t>
            </a:r>
            <a:r>
              <a:rPr lang="de-DE" sz="2000" dirty="0" smtClean="0">
                <a:solidFill>
                  <a:srgbClr val="000000"/>
                </a:solidFill>
              </a:rPr>
              <a:t>)</a:t>
            </a:r>
            <a:br>
              <a:rPr lang="de-DE" sz="2000" dirty="0" smtClean="0">
                <a:solidFill>
                  <a:srgbClr val="000000"/>
                </a:solidFill>
              </a:rPr>
            </a:br>
            <a:r>
              <a:rPr lang="de-DE" sz="1200" b="1" dirty="0" smtClean="0">
                <a:solidFill>
                  <a:srgbClr val="000000"/>
                </a:solidFill>
              </a:rPr>
              <a:t>(</a:t>
            </a:r>
            <a:r>
              <a:rPr lang="de-DE" sz="1200" b="1" dirty="0" err="1" smtClean="0">
                <a:solidFill>
                  <a:srgbClr val="000000"/>
                </a:solidFill>
              </a:rPr>
              <a:t>spokespersons</a:t>
            </a:r>
            <a:r>
              <a:rPr lang="de-DE" sz="1200" b="1" dirty="0" smtClean="0">
                <a:solidFill>
                  <a:srgbClr val="000000"/>
                </a:solidFill>
              </a:rPr>
              <a:t>:  A. </a:t>
            </a:r>
            <a:r>
              <a:rPr lang="de-DE" sz="1200" b="1" dirty="0" err="1" smtClean="0">
                <a:solidFill>
                  <a:srgbClr val="000000"/>
                </a:solidFill>
              </a:rPr>
              <a:t>Lehrach</a:t>
            </a:r>
            <a:r>
              <a:rPr lang="de-DE" sz="1200" b="1" dirty="0" smtClean="0">
                <a:solidFill>
                  <a:srgbClr val="000000"/>
                </a:solidFill>
              </a:rPr>
              <a:t>, J. </a:t>
            </a:r>
            <a:r>
              <a:rPr lang="de-DE" sz="1200" b="1" dirty="0" err="1" smtClean="0">
                <a:solidFill>
                  <a:srgbClr val="000000"/>
                </a:solidFill>
              </a:rPr>
              <a:t>Pretz</a:t>
            </a:r>
            <a:r>
              <a:rPr lang="de-DE" sz="1200" b="1" dirty="0" smtClean="0">
                <a:solidFill>
                  <a:srgbClr val="000000"/>
                </a:solidFill>
              </a:rPr>
              <a:t>, F.R.) </a:t>
            </a:r>
            <a:r>
              <a:rPr lang="de-DE" sz="1200" dirty="0" smtClean="0">
                <a:solidFill>
                  <a:srgbClr val="000000"/>
                </a:solidFill>
              </a:rPr>
              <a:t> 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12072" y="2493963"/>
            <a:ext cx="8100000" cy="157003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600" b="1" dirty="0">
                <a:solidFill>
                  <a:srgbClr val="000000"/>
                </a:solidFill>
              </a:rPr>
              <a:t>Common </a:t>
            </a:r>
            <a:r>
              <a:rPr lang="de-DE" sz="1600" b="1" dirty="0" smtClean="0">
                <a:solidFill>
                  <a:srgbClr val="000000"/>
                </a:solidFill>
              </a:rPr>
              <a:t>R&amp;D</a:t>
            </a:r>
            <a:endParaRPr lang="de-DE" sz="1600" b="1" dirty="0">
              <a:solidFill>
                <a:srgbClr val="000000"/>
              </a:solidFill>
            </a:endParaRPr>
          </a:p>
          <a:p>
            <a:pPr lvl="3">
              <a:defRPr/>
            </a:pPr>
            <a:r>
              <a:rPr lang="de-DE" sz="1600" b="1" dirty="0">
                <a:solidFill>
                  <a:srgbClr val="FF0000"/>
                </a:solidFill>
              </a:rPr>
              <a:t>RHIC</a:t>
            </a:r>
            <a:r>
              <a:rPr lang="de-DE" sz="1600" dirty="0">
                <a:solidFill>
                  <a:srgbClr val="000000"/>
                </a:solidFill>
              </a:rPr>
              <a:t>		</a:t>
            </a:r>
            <a:r>
              <a:rPr lang="de-DE" sz="1600" dirty="0" smtClean="0">
                <a:solidFill>
                  <a:srgbClr val="000000"/>
                </a:solidFill>
              </a:rPr>
              <a:t>  </a:t>
            </a:r>
            <a:r>
              <a:rPr lang="de-DE" sz="1600" dirty="0">
                <a:solidFill>
                  <a:srgbClr val="000000"/>
                </a:solidFill>
              </a:rPr>
              <a:t>	   </a:t>
            </a:r>
            <a:r>
              <a:rPr lang="de-DE" sz="1600" dirty="0" smtClean="0">
                <a:solidFill>
                  <a:srgbClr val="000000"/>
                </a:solidFill>
              </a:rPr>
              <a:t>         </a:t>
            </a:r>
            <a:r>
              <a:rPr lang="de-DE" sz="1600" b="1" dirty="0" smtClean="0">
                <a:solidFill>
                  <a:srgbClr val="FF0000"/>
                </a:solidFill>
              </a:rPr>
              <a:t>EDM-</a:t>
            </a:r>
            <a:r>
              <a:rPr lang="de-DE" sz="1600" b="1" dirty="0" err="1" smtClean="0">
                <a:solidFill>
                  <a:srgbClr val="FF0000"/>
                </a:solidFill>
              </a:rPr>
              <a:t>at</a:t>
            </a:r>
            <a:r>
              <a:rPr lang="de-DE" sz="1600" b="1" dirty="0" smtClean="0">
                <a:solidFill>
                  <a:srgbClr val="FF0000"/>
                </a:solidFill>
              </a:rPr>
              <a:t>-COSY</a:t>
            </a:r>
            <a:endParaRPr lang="de-DE" sz="1600" b="1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de-DE" sz="1600" dirty="0">
                <a:solidFill>
                  <a:srgbClr val="000000"/>
                </a:solidFill>
              </a:rPr>
              <a:t>Beam Position Monitors			      </a:t>
            </a:r>
            <a:r>
              <a:rPr lang="de-DE" sz="1600" dirty="0" smtClean="0">
                <a:solidFill>
                  <a:srgbClr val="000000"/>
                </a:solidFill>
              </a:rPr>
              <a:t>         Polarimetry </a:t>
            </a:r>
            <a:endParaRPr lang="de-DE" sz="1600" dirty="0">
              <a:solidFill>
                <a:srgbClr val="000000"/>
              </a:solidFill>
            </a:endParaRPr>
          </a:p>
          <a:p>
            <a:pPr lvl="1">
              <a:defRPr/>
            </a:pPr>
            <a:r>
              <a:rPr lang="de-DE" sz="1600" dirty="0">
                <a:solidFill>
                  <a:srgbClr val="000000"/>
                </a:solidFill>
              </a:rPr>
              <a:t>	         (…)	             		</a:t>
            </a:r>
            <a:r>
              <a:rPr lang="de-DE" sz="1600" dirty="0" smtClean="0">
                <a:solidFill>
                  <a:srgbClr val="000000"/>
                </a:solidFill>
              </a:rPr>
              <a:t>  </a:t>
            </a:r>
            <a:r>
              <a:rPr lang="de-DE" sz="1600" dirty="0">
                <a:solidFill>
                  <a:srgbClr val="000000"/>
                </a:solidFill>
              </a:rPr>
              <a:t>	</a:t>
            </a:r>
            <a:r>
              <a:rPr lang="de-DE" sz="1600" dirty="0" smtClean="0">
                <a:solidFill>
                  <a:srgbClr val="000000"/>
                </a:solidFill>
              </a:rPr>
              <a:t>         Spin </a:t>
            </a:r>
            <a:r>
              <a:rPr lang="de-DE" sz="1600" dirty="0" err="1">
                <a:solidFill>
                  <a:srgbClr val="000000"/>
                </a:solidFill>
              </a:rPr>
              <a:t>Coherence</a:t>
            </a:r>
            <a:r>
              <a:rPr lang="de-DE" sz="1600" dirty="0">
                <a:solidFill>
                  <a:srgbClr val="000000"/>
                </a:solidFill>
              </a:rPr>
              <a:t> Time</a:t>
            </a:r>
          </a:p>
          <a:p>
            <a:pPr lvl="1">
              <a:defRPr/>
            </a:pPr>
            <a:r>
              <a:rPr lang="de-DE" sz="1600" dirty="0">
                <a:solidFill>
                  <a:srgbClr val="000000"/>
                </a:solidFill>
              </a:rPr>
              <a:t>					</a:t>
            </a:r>
            <a:r>
              <a:rPr lang="de-DE" sz="1600" dirty="0" smtClean="0">
                <a:solidFill>
                  <a:srgbClr val="000000"/>
                </a:solidFill>
              </a:rPr>
              <a:t>                     </a:t>
            </a:r>
            <a:r>
              <a:rPr lang="de-DE" sz="1600" dirty="0" err="1" smtClean="0">
                <a:solidFill>
                  <a:srgbClr val="000000"/>
                </a:solidFill>
              </a:rPr>
              <a:t>Cooling</a:t>
            </a:r>
            <a:endParaRPr lang="de-DE" sz="1600" dirty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de-DE" sz="1600" dirty="0">
                <a:solidFill>
                  <a:srgbClr val="000000"/>
                </a:solidFill>
              </a:rPr>
              <a:t>                          </a:t>
            </a:r>
            <a:r>
              <a:rPr lang="de-DE" sz="1600" dirty="0" smtClean="0">
                <a:solidFill>
                  <a:srgbClr val="000000"/>
                </a:solidFill>
              </a:rPr>
              <a:t>                                                    Spin Tracking </a:t>
            </a:r>
            <a:r>
              <a:rPr lang="de-DE" sz="1600" dirty="0">
                <a:solidFill>
                  <a:srgbClr val="000000"/>
                </a:solidFill>
              </a:rPr>
              <a:t>(…)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11560" y="4755554"/>
            <a:ext cx="3600000" cy="4016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rgbClr val="000000"/>
                </a:solidFill>
              </a:rPr>
              <a:t>DOE-</a:t>
            </a:r>
            <a:r>
              <a:rPr lang="de-DE" sz="2000" dirty="0" err="1" smtClean="0">
                <a:solidFill>
                  <a:srgbClr val="000000"/>
                </a:solidFill>
              </a:rPr>
              <a:t>Proposal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1400" dirty="0" smtClean="0">
                <a:solidFill>
                  <a:srgbClr val="000000"/>
                </a:solidFill>
              </a:rPr>
              <a:t>(</a:t>
            </a:r>
            <a:r>
              <a:rPr lang="de-DE" sz="1400" dirty="0" err="1" smtClean="0">
                <a:solidFill>
                  <a:srgbClr val="000000"/>
                </a:solidFill>
              </a:rPr>
              <a:t>submitted</a:t>
            </a:r>
            <a:r>
              <a:rPr lang="de-DE" sz="1400" dirty="0" smtClean="0">
                <a:solidFill>
                  <a:srgbClr val="000000"/>
                </a:solidFill>
              </a:rPr>
              <a:t>) </a:t>
            </a:r>
            <a:endParaRPr lang="de-DE" sz="2000" dirty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111886" y="4185084"/>
            <a:ext cx="3600000" cy="400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000" dirty="0">
                <a:solidFill>
                  <a:srgbClr val="000000"/>
                </a:solidFill>
              </a:rPr>
              <a:t>Study Group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112460" y="4665330"/>
            <a:ext cx="3600000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rgbClr val="000000"/>
                </a:solidFill>
              </a:rPr>
              <a:t>First </a:t>
            </a:r>
            <a:r>
              <a:rPr lang="de-DE" sz="2000" dirty="0" err="1" smtClean="0">
                <a:solidFill>
                  <a:srgbClr val="000000"/>
                </a:solidFill>
              </a:rPr>
              <a:t>direct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measurement</a:t>
            </a:r>
            <a:endParaRPr lang="de-DE" sz="2000" dirty="0" smtClean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de-DE" sz="2000" dirty="0" smtClean="0">
                <a:solidFill>
                  <a:srgbClr val="000000"/>
                </a:solidFill>
              </a:rPr>
              <a:t> Ring </a:t>
            </a:r>
            <a:r>
              <a:rPr lang="de-DE" sz="2000" dirty="0">
                <a:solidFill>
                  <a:srgbClr val="000000"/>
                </a:solidFill>
              </a:rPr>
              <a:t>Design </a:t>
            </a:r>
          </a:p>
        </p:txBody>
      </p:sp>
      <p:sp>
        <p:nvSpPr>
          <p:cNvPr id="17419" name="Textfeld 15"/>
          <p:cNvSpPr txBox="1">
            <a:spLocks noChangeArrowheads="1"/>
          </p:cNvSpPr>
          <p:nvPr/>
        </p:nvSpPr>
        <p:spPr bwMode="auto">
          <a:xfrm>
            <a:off x="5112060" y="5981278"/>
            <a:ext cx="3600000" cy="400050"/>
          </a:xfrm>
          <a:prstGeom prst="rect">
            <a:avLst/>
          </a:prstGeom>
          <a:solidFill>
            <a:srgbClr val="3A6F8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000" b="1">
                <a:solidFill>
                  <a:srgbClr val="FFFFFF"/>
                </a:solidFill>
                <a:latin typeface="Comic Sans MS" pitchFamily="66" charset="0"/>
              </a:rPr>
              <a:t>JEDI</a:t>
            </a:r>
            <a:r>
              <a:rPr lang="de-DE" sz="2000" b="1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7420" name="Textfeld 16"/>
          <p:cNvSpPr txBox="1">
            <a:spLocks noChangeArrowheads="1"/>
          </p:cNvSpPr>
          <p:nvPr/>
        </p:nvSpPr>
        <p:spPr bwMode="auto">
          <a:xfrm>
            <a:off x="611560" y="5981278"/>
            <a:ext cx="3600000" cy="40005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000" b="1">
                <a:solidFill>
                  <a:srgbClr val="FFFFFF"/>
                </a:solidFill>
              </a:rPr>
              <a:t>pEDM Ring at BNL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111886" y="5441218"/>
            <a:ext cx="3600000" cy="400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000" dirty="0">
                <a:solidFill>
                  <a:srgbClr val="000000"/>
                </a:solidFill>
              </a:rPr>
              <a:t>HGF </a:t>
            </a:r>
            <a:r>
              <a:rPr lang="de-DE" sz="2000" dirty="0" err="1">
                <a:solidFill>
                  <a:srgbClr val="000000"/>
                </a:solidFill>
              </a:rPr>
              <a:t>Application</a:t>
            </a:r>
            <a:r>
              <a:rPr lang="de-DE" sz="2000" dirty="0">
                <a:solidFill>
                  <a:srgbClr val="000000"/>
                </a:solidFill>
              </a:rPr>
              <a:t>(s)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11560" y="5225194"/>
            <a:ext cx="3600000" cy="400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000" dirty="0">
                <a:solidFill>
                  <a:srgbClr val="000000"/>
                </a:solidFill>
              </a:rPr>
              <a:t>CD0, 1, … </a:t>
            </a:r>
          </a:p>
        </p:txBody>
      </p:sp>
      <p:sp>
        <p:nvSpPr>
          <p:cNvPr id="18" name="Rechteck 17"/>
          <p:cNvSpPr/>
          <p:nvPr/>
        </p:nvSpPr>
        <p:spPr bwMode="auto">
          <a:xfrm>
            <a:off x="4302504" y="1664804"/>
            <a:ext cx="719137" cy="79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4301710" y="4113076"/>
            <a:ext cx="720725" cy="2376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0" name="Datumsplatzhalt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5859432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004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</a:t>
            </a:r>
            <a:r>
              <a:rPr lang="de-DE" dirty="0" err="1" smtClean="0"/>
              <a:t>agnetic</a:t>
            </a:r>
            <a:r>
              <a:rPr lang="de-DE" dirty="0" smtClean="0"/>
              <a:t> </a:t>
            </a:r>
            <a:r>
              <a:rPr lang="de-DE" dirty="0" err="1" smtClean="0"/>
              <a:t>moment</a:t>
            </a:r>
            <a:r>
              <a:rPr lang="de-DE" dirty="0" smtClean="0"/>
              <a:t>, </a:t>
            </a:r>
            <a:r>
              <a:rPr lang="de-DE" dirty="0" err="1" smtClean="0"/>
              <a:t>spin</a:t>
            </a:r>
            <a:r>
              <a:rPr lang="de-DE" dirty="0" smtClean="0"/>
              <a:t>, g </a:t>
            </a:r>
            <a:r>
              <a:rPr lang="de-DE" dirty="0" err="1" smtClean="0"/>
              <a:t>and</a:t>
            </a:r>
            <a:r>
              <a:rPr lang="de-DE" dirty="0" smtClean="0"/>
              <a:t> G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84676" cy="365125"/>
          </a:xfrm>
        </p:spPr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52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3419872" y="1340612"/>
                <a:ext cx="4680520" cy="896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sub>
                      </m:sSub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∙ℏ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2∙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=5.05078324 </m:t>
                      </m:r>
                      <m:r>
                        <m:rPr>
                          <m:sty m:val="p"/>
                        </m:rPr>
                        <a:rPr lang="de-DE" sz="2400" b="0" i="0" smtClean="0">
                          <a:latin typeface="Cambria Math"/>
                          <a:ea typeface="Cambria Math"/>
                        </a:rPr>
                        <m:t>J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/>
                              <a:ea typeface="Cambria Math"/>
                            </a:rPr>
                            <m:t>T</m:t>
                          </m:r>
                        </m:e>
                        <m:sup>
                          <m:r>
                            <a:rPr lang="de-DE" sz="2400" b="0" i="0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1340612"/>
                <a:ext cx="4680520" cy="89659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858136" y="162880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N</a:t>
            </a:r>
            <a:r>
              <a:rPr lang="de-DE" dirty="0" err="1" smtClean="0"/>
              <a:t>uclear</a:t>
            </a:r>
            <a:r>
              <a:rPr lang="de-DE" dirty="0" smtClean="0"/>
              <a:t> </a:t>
            </a:r>
            <a:r>
              <a:rPr lang="de-DE" dirty="0" err="1" smtClean="0"/>
              <a:t>magneton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el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1380001"/>
                  </p:ext>
                </p:extLst>
              </p:nvPr>
            </p:nvGraphicFramePr>
            <p:xfrm>
              <a:off x="1583668" y="3943376"/>
              <a:ext cx="6096000" cy="2185924"/>
            </p:xfrm>
            <a:graphic>
              <a:graphicData uri="http://schemas.openxmlformats.org/drawingml/2006/table">
                <a:tbl>
                  <a:tblPr firstRow="1" bandRow="1">
                    <a:tableStyleId>{8799B23B-EC83-4686-B30A-512413B5E67A}</a:tableStyleId>
                  </a:tblPr>
                  <a:tblGrid>
                    <a:gridCol w="1219200"/>
                    <a:gridCol w="1219200"/>
                    <a:gridCol w="1219200"/>
                    <a:gridCol w="1219200"/>
                    <a:gridCol w="12192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 err="1" smtClean="0"/>
                            <a:t>particle</a:t>
                          </a:r>
                          <a:endParaRPr lang="de-DE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 err="1" smtClean="0"/>
                            <a:t>spin</a:t>
                          </a:r>
                          <a:r>
                            <a:rPr lang="de-DE" b="1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b="1" i="1" dirty="0" smtClean="0">
                                  <a:latin typeface="Cambria Math"/>
                                </a:rPr>
                                <m:t>𝒔</m:t>
                              </m:r>
                            </m:oMath>
                          </a14:m>
                          <a:endParaRPr lang="de-DE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 err="1" smtClean="0"/>
                            <a:t>charge</a:t>
                          </a:r>
                          <a:r>
                            <a:rPr lang="de-DE" b="1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b="1" i="1" dirty="0" smtClean="0">
                                  <a:latin typeface="Cambria Math"/>
                                </a:rPr>
                                <m:t>𝒁</m:t>
                              </m:r>
                            </m:oMath>
                          </a14:m>
                          <a:endParaRPr lang="de-DE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dirty="0" smtClean="0">
                                    <a:latin typeface="Cambria Math"/>
                                  </a:rPr>
                                  <m:t>𝒈</m:t>
                                </m:r>
                              </m:oMath>
                            </m:oMathPara>
                          </a14:m>
                          <a:endParaRPr lang="de-DE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latin typeface="Cambria Math"/>
                                  </a:rPr>
                                  <m:t>𝑮</m:t>
                                </m:r>
                                <m:r>
                                  <a:rPr lang="de-DE" b="1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de-DE" b="1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b="1" i="1" smtClean="0">
                                        <a:latin typeface="Cambria Math"/>
                                      </a:rPr>
                                      <m:t>𝒈</m:t>
                                    </m:r>
                                    <m:r>
                                      <a:rPr lang="de-DE" b="1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de-D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num>
                                  <m:den>
                                    <m:r>
                                      <a:rPr lang="de-DE" b="1" i="1" smtClean="0">
                                        <a:latin typeface="Cambria Math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de-DE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 smtClean="0"/>
                            <a:t>proton</a:t>
                          </a:r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/>
                                  </a:rPr>
                                  <m:t>5.586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/>
                                  </a:rPr>
                                  <m:t>1.793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 smtClean="0"/>
                            <a:t>deuteron</a:t>
                          </a:r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/>
                                  </a:rPr>
                                  <m:t>1.714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/>
                                  </a:rPr>
                                  <m:t>−0.143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aseline="30000" dirty="0" smtClean="0"/>
                            <a:t>3</a:t>
                          </a:r>
                          <a:r>
                            <a:rPr lang="de-DE" dirty="0" smtClean="0"/>
                            <a:t>He</a:t>
                          </a:r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/>
                                  </a:rPr>
                                  <m:t>−6.368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/>
                                  </a:rPr>
                                  <m:t>−4.184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el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7589224"/>
                  </p:ext>
                </p:extLst>
              </p:nvPr>
            </p:nvGraphicFramePr>
            <p:xfrm>
              <a:off x="1583668" y="3943376"/>
              <a:ext cx="6096000" cy="2185924"/>
            </p:xfrm>
            <a:graphic>
              <a:graphicData uri="http://schemas.openxmlformats.org/drawingml/2006/table">
                <a:tbl>
                  <a:tblPr firstRow="1" bandRow="1">
                    <a:tableStyleId>{8799B23B-EC83-4686-B30A-512413B5E67A}</a:tableStyleId>
                  </a:tblPr>
                  <a:tblGrid>
                    <a:gridCol w="1219200"/>
                    <a:gridCol w="1219200"/>
                    <a:gridCol w="1219200"/>
                    <a:gridCol w="1219200"/>
                    <a:gridCol w="1219200"/>
                  </a:tblGrid>
                  <a:tr h="605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="1" dirty="0" err="1" smtClean="0"/>
                            <a:t>particle</a:t>
                          </a:r>
                          <a:endParaRPr lang="de-DE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0500" t="-1010" r="-300000" b="-262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0500" t="-1010" r="-200000" b="-262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0500" t="-1010" r="-100000" b="-262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00500" t="-1010" b="-262626"/>
                          </a:stretch>
                        </a:blipFill>
                      </a:tcPr>
                    </a:tc>
                  </a:tr>
                  <a:tr h="605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 smtClean="0"/>
                            <a:t>proton</a:t>
                          </a:r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0500" t="-101010" r="-300000" b="-162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0500" t="-101010" r="-200000" b="-162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0500" t="-101010" r="-100000" b="-162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00500" t="-101010" b="-162626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err="1" smtClean="0"/>
                            <a:t>deuteron</a:t>
                          </a:r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0500" t="-326230" r="-300000" b="-1639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0500" t="-326230" r="-200000" b="-1639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0500" t="-326230" r="-100000" b="-1639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00500" t="-326230" b="-163934"/>
                          </a:stretch>
                        </a:blipFill>
                      </a:tcPr>
                    </a:tc>
                  </a:tr>
                  <a:tr h="605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baseline="30000" dirty="0" smtClean="0"/>
                            <a:t>3</a:t>
                          </a:r>
                          <a:r>
                            <a:rPr lang="de-DE" dirty="0" smtClean="0"/>
                            <a:t>He</a:t>
                          </a:r>
                          <a:endParaRPr lang="de-D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0500" t="-262626" r="-300000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0500" t="-262626" r="-200000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0500" t="-262626" r="-100000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00500" t="-262626" b="-101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023828" y="2564904"/>
                <a:ext cx="3470630" cy="8412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2800" i="1" dirty="0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de-DE" sz="2800" i="1" dirty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de-DE" sz="2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sz="2800" b="0" i="1" smtClean="0">
                          <a:latin typeface="Cambria Math"/>
                          <a:ea typeface="Cambria Math"/>
                        </a:rPr>
                        <m:t>𝑔</m:t>
                      </m:r>
                      <m:r>
                        <a:rPr lang="de-DE" sz="28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sub>
                      </m:sSub>
                      <m:r>
                        <a:rPr lang="de-DE" sz="2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28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8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de-DE" sz="28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den>
                      </m:f>
                      <m:r>
                        <a:rPr lang="de-DE" sz="2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2800" b="0" i="1" smtClean="0">
                          <a:latin typeface="Cambria Math"/>
                          <a:ea typeface="Cambria Math"/>
                        </a:rPr>
                        <m:t>𝑍</m:t>
                      </m:r>
                      <m:r>
                        <a:rPr lang="de-DE" sz="2800" b="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de-DE" sz="28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de-DE" sz="2800" i="1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de-DE" sz="28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3828" y="2564904"/>
                <a:ext cx="3470630" cy="84125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440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575556" y="981340"/>
            <a:ext cx="8388000" cy="550800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556" y="181054"/>
            <a:ext cx="7772400" cy="691662"/>
          </a:xfrm>
        </p:spPr>
        <p:txBody>
          <a:bodyPr/>
          <a:lstStyle/>
          <a:p>
            <a:r>
              <a:rPr lang="de-DE" dirty="0" smtClean="0"/>
              <a:t>Operation </a:t>
            </a:r>
            <a:r>
              <a:rPr lang="de-DE" dirty="0" err="1" smtClean="0"/>
              <a:t>of</a:t>
            </a:r>
            <a:r>
              <a:rPr lang="de-DE" dirty="0" smtClean="0"/>
              <a:t> „</a:t>
            </a:r>
            <a:r>
              <a:rPr lang="de-DE" dirty="0" err="1" smtClean="0"/>
              <a:t>magic</a:t>
            </a:r>
            <a:r>
              <a:rPr lang="de-DE" dirty="0" smtClean="0"/>
              <a:t>“ RF Wien </a:t>
            </a:r>
            <a:r>
              <a:rPr lang="de-DE" dirty="0" err="1" smtClean="0"/>
              <a:t>filter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53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2024844"/>
            <a:ext cx="5746519" cy="36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 bwMode="auto">
          <a:xfrm>
            <a:off x="755576" y="1088740"/>
            <a:ext cx="8064000" cy="792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935596" y="1162489"/>
                <a:ext cx="77408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dirty="0" smtClean="0">
                    <a:solidFill>
                      <a:srgbClr val="000000"/>
                    </a:solidFill>
                  </a:rPr>
                  <a:t>Radial E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and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vertical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B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fields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oscillate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, e.g.,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with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/>
                </a:r>
                <a:br>
                  <a:rPr lang="de-DE" dirty="0" smtClean="0">
                    <a:solidFill>
                      <a:srgbClr val="000000"/>
                    </a:solidFill>
                  </a:rPr>
                </a:b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de-DE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𝐻𝑉</m:t>
                        </m:r>
                      </m:sub>
                    </m:sSub>
                    <m:r>
                      <a:rPr lang="de-DE" i="1" dirty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e-DE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i="1" dirty="0" err="1">
                            <a:solidFill>
                              <a:srgbClr val="000000"/>
                            </a:solidFill>
                            <a:latin typeface="Cambria Math"/>
                          </a:rPr>
                          <m:t>𝐾</m:t>
                        </m:r>
                        <m:r>
                          <a:rPr lang="de-DE" i="1" dirty="0" err="1">
                            <a:solidFill>
                              <a:srgbClr val="00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de-DE" i="1" dirty="0" err="1">
                            <a:solidFill>
                              <a:srgbClr val="000000"/>
                            </a:solidFill>
                            <a:latin typeface="Cambria Math"/>
                          </a:rPr>
                          <m:t>𝐺</m:t>
                        </m:r>
                        <m:r>
                          <a:rPr lang="de-DE" i="1" dirty="0" err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</m:d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rev</m:t>
                        </m:r>
                      </m:sub>
                    </m:sSub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de-DE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−54.151</m:t>
                    </m:r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Hz</m:t>
                    </m:r>
                    <m:r>
                      <a:rPr lang="de-DE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   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(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here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𝐾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). </a:t>
                </a:r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96" y="1162489"/>
                <a:ext cx="7740860" cy="646331"/>
              </a:xfrm>
              <a:prstGeom prst="rect">
                <a:avLst/>
              </a:prstGeom>
              <a:blipFill rotWithShape="1">
                <a:blip r:embed="rId3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769803" y="5903984"/>
                <a:ext cx="80866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Spin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coherence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time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may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depend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on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excitation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and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on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chosen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harmonics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𝐾</m:t>
                    </m:r>
                    <m:r>
                      <a:rPr lang="de-DE" b="0" i="0" dirty="0" smtClean="0">
                        <a:solidFill>
                          <a:srgbClr val="000000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803" y="5903984"/>
                <a:ext cx="8086673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603" t="-8333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eck 2"/>
              <p:cNvSpPr/>
              <p:nvPr/>
            </p:nvSpPr>
            <p:spPr>
              <a:xfrm>
                <a:off x="791580" y="2132856"/>
                <a:ext cx="203132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dirty="0">
                    <a:solidFill>
                      <a:srgbClr val="000000"/>
                    </a:solidFill>
                  </a:rPr>
                  <a:t>beam </a:t>
                </a:r>
                <a:r>
                  <a:rPr lang="de-DE" dirty="0" err="1">
                    <a:solidFill>
                      <a:srgbClr val="000000"/>
                    </a:solidFill>
                  </a:rPr>
                  <a:t>energy</a:t>
                </a:r>
                <a:r>
                  <a:rPr lang="de-DE" dirty="0">
                    <a:solidFill>
                      <a:srgbClr val="000000"/>
                    </a:solidFill>
                  </a:rPr>
                  <a:t>	</a:t>
                </a:r>
                <a:endParaRPr lang="de-DE" dirty="0" smtClean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dirty="0">
                          <a:solidFill>
                            <a:srgbClr val="000000"/>
                          </a:solidFill>
                          <a:latin typeface="Cambria Math"/>
                        </a:rPr>
                        <m:t>𝑇</m:t>
                      </m:r>
                      <m:r>
                        <a:rPr lang="de-DE" i="1" baseline="-25000" dirty="0" err="1">
                          <a:solidFill>
                            <a:srgbClr val="000000"/>
                          </a:solidFill>
                          <a:latin typeface="Cambria Math"/>
                        </a:rPr>
                        <m:t>𝑑</m:t>
                      </m:r>
                      <m:r>
                        <a:rPr lang="de-DE" i="1" dirty="0">
                          <a:solidFill>
                            <a:srgbClr val="000000"/>
                          </a:solidFill>
                          <a:latin typeface="Cambria Math"/>
                        </a:rPr>
                        <m:t>=50 </m:t>
                      </m:r>
                      <m:r>
                        <m:rPr>
                          <m:sty m:val="p"/>
                        </m:rPr>
                        <a:rPr lang="de-DE" dirty="0" err="1">
                          <a:solidFill>
                            <a:srgbClr val="000000"/>
                          </a:solidFill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Rechtec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80" y="2132856"/>
                <a:ext cx="2031325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2703" t="-47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767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612460" y="1833350"/>
            <a:ext cx="8352028" cy="4716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556671" y="116632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sz="2000" b="1" kern="0" dirty="0" smtClean="0">
                <a:solidFill>
                  <a:srgbClr val="006699"/>
                </a:solidFill>
              </a:rPr>
              <a:t>Simulation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of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resonance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Method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</a:p>
          <a:p>
            <a:pPr>
              <a:defRPr/>
            </a:pPr>
            <a:r>
              <a:rPr lang="de-DE" sz="2000" b="1" kern="0" dirty="0" err="1" smtClean="0">
                <a:solidFill>
                  <a:srgbClr val="006699"/>
                </a:solidFill>
              </a:rPr>
              <a:t>with</a:t>
            </a:r>
            <a:r>
              <a:rPr lang="de-DE" sz="2000" b="1" kern="0" dirty="0" smtClean="0">
                <a:solidFill>
                  <a:srgbClr val="006699"/>
                </a:solidFill>
              </a:rPr>
              <a:t> Magic Wien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filter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for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deuterons</a:t>
            </a:r>
            <a:r>
              <a:rPr lang="de-DE" sz="2000" b="1" kern="0" dirty="0" smtClean="0">
                <a:solidFill>
                  <a:srgbClr val="006699"/>
                </a:solidFill>
              </a:rPr>
              <a:t> </a:t>
            </a:r>
            <a:r>
              <a:rPr lang="de-DE" sz="2000" b="1" kern="0" dirty="0" err="1" smtClean="0">
                <a:solidFill>
                  <a:srgbClr val="006699"/>
                </a:solidFill>
              </a:rPr>
              <a:t>at</a:t>
            </a:r>
            <a:r>
              <a:rPr lang="de-DE" sz="2000" b="1" kern="0" dirty="0" smtClean="0">
                <a:solidFill>
                  <a:srgbClr val="006699"/>
                </a:solidFill>
              </a:rPr>
              <a:t>  COSY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611560" y="1916832"/>
                <a:ext cx="736329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>
                    <a:solidFill>
                      <a:srgbClr val="000000"/>
                    </a:solidFill>
                  </a:rPr>
                  <a:t>Linear </a:t>
                </a:r>
                <a:r>
                  <a:rPr lang="de-DE" sz="1600" dirty="0" err="1" smtClean="0">
                    <a:solidFill>
                      <a:srgbClr val="000000"/>
                    </a:solidFill>
                  </a:rPr>
                  <a:t>extrapolation</a:t>
                </a:r>
                <a:r>
                  <a:rPr lang="de-DE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1600" dirty="0" err="1" smtClean="0">
                    <a:solidFill>
                      <a:srgbClr val="000000"/>
                    </a:solidFill>
                  </a:rPr>
                  <a:t>of</a:t>
                </a:r>
                <a:r>
                  <a:rPr lang="de-DE" sz="16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𝑃</m:t>
                    </m:r>
                    <m:r>
                      <a:rPr lang="de-DE" sz="1600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𝑦</m:t>
                    </m:r>
                  </m:oMath>
                </a14:m>
                <a:r>
                  <a:rPr lang="de-DE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1600" dirty="0" err="1" smtClean="0">
                    <a:solidFill>
                      <a:srgbClr val="000000"/>
                    </a:solidFill>
                  </a:rPr>
                  <a:t>for</a:t>
                </a:r>
                <a:r>
                  <a:rPr lang="de-DE" sz="1600" dirty="0" smtClean="0">
                    <a:solidFill>
                      <a:srgbClr val="000000"/>
                    </a:solidFill>
                  </a:rPr>
                  <a:t> a time </a:t>
                </a:r>
                <a:r>
                  <a:rPr lang="de-DE" sz="1600" dirty="0" err="1" smtClean="0">
                    <a:solidFill>
                      <a:srgbClr val="000000"/>
                    </a:solidFill>
                  </a:rPr>
                  <a:t>period</a:t>
                </a:r>
                <a:r>
                  <a:rPr lang="de-DE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1600" dirty="0" err="1" smtClean="0">
                    <a:solidFill>
                      <a:srgbClr val="000000"/>
                    </a:solidFill>
                  </a:rPr>
                  <a:t>of</a:t>
                </a:r>
                <a:r>
                  <a:rPr lang="de-DE" sz="1600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</m:t>
                    </m:r>
                    <m:r>
                      <a:rPr lang="de-DE" sz="1600" i="1" baseline="-25000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𝑠𝑐</m:t>
                    </m:r>
                    <m:r>
                      <a:rPr lang="de-DE" sz="1600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=100000 </m:t>
                    </m:r>
                    <m:r>
                      <m:rPr>
                        <m:sty m:val="p"/>
                      </m:rPr>
                      <a:rPr lang="de-DE" sz="1600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s</m:t>
                    </m:r>
                    <m:r>
                      <a:rPr lang="de-DE" sz="1600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 (=3.710</m:t>
                    </m:r>
                    <m:r>
                      <a:rPr lang="de-DE" sz="1600" i="1" baseline="30000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10</m:t>
                    </m:r>
                    <m:r>
                      <a:rPr lang="de-DE" sz="1600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 </m:t>
                    </m:r>
                    <m:r>
                      <m:rPr>
                        <m:sty m:val="p"/>
                      </m:rPr>
                      <a:rPr lang="de-DE" sz="1600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turns</m:t>
                    </m:r>
                    <m:r>
                      <a:rPr lang="de-DE" sz="1600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)</m:t>
                    </m:r>
                  </m:oMath>
                </a14:m>
                <a:r>
                  <a:rPr lang="de-DE" sz="1600" dirty="0" smtClean="0">
                    <a:solidFill>
                      <a:srgbClr val="000000"/>
                    </a:solidFill>
                    <a:sym typeface="Symbol"/>
                  </a:rPr>
                  <a:t>.</a:t>
                </a: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1916832"/>
                <a:ext cx="7363298" cy="338554"/>
              </a:xfrm>
              <a:prstGeom prst="rect">
                <a:avLst/>
              </a:prstGeom>
              <a:blipFill rotWithShape="1">
                <a:blip r:embed="rId2"/>
                <a:stretch>
                  <a:fillRect l="-414" t="-5357" b="-214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611560" y="849486"/>
                <a:ext cx="7560840" cy="946991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Parameters: 	beam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energy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𝑇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=50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MeV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𝐿</m:t>
                    </m:r>
                    <m:r>
                      <a:rPr lang="de-DE" i="1" baseline="-25000" dirty="0" smtClean="0">
                        <a:solidFill>
                          <a:srgbClr val="000000"/>
                        </a:solidFill>
                        <a:latin typeface="Cambria Math"/>
                      </a:rPr>
                      <m:t>𝑅𝐹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=1 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</a:rPr>
                      <m:t>m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</a:rPr>
                  <a:t>		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assumed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EDM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𝑑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−24</m:t>
                        </m:r>
                      </m:sup>
                    </m:sSup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</a:rPr>
                      <m:t>e</m:t>
                    </m:r>
                    <m: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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cm</m:t>
                    </m:r>
                  </m:oMath>
                </a14:m>
                <a:endParaRPr lang="de-DE" dirty="0" smtClean="0">
                  <a:solidFill>
                    <a:srgbClr val="000000"/>
                  </a:solidFill>
                  <a:sym typeface="Symbol"/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		E-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field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		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30 </m:t>
                    </m:r>
                    <m:r>
                      <m:rPr>
                        <m:sty m:val="p"/>
                      </m:rPr>
                      <a:rPr lang="de-DE" dirty="0" err="1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kV</m:t>
                    </m:r>
                    <m: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/</m:t>
                    </m:r>
                    <m:r>
                      <m:rPr>
                        <m:sty m:val="p"/>
                      </m:rPr>
                      <a:rPr lang="de-DE" dirty="0" smtClean="0">
                        <a:solidFill>
                          <a:srgbClr val="000000"/>
                        </a:solidFill>
                        <a:latin typeface="Cambria Math"/>
                        <a:sym typeface="Symbol"/>
                      </a:rPr>
                      <m:t>cm</m:t>
                    </m:r>
                  </m:oMath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849486"/>
                <a:ext cx="7560840" cy="946991"/>
              </a:xfrm>
              <a:prstGeom prst="rect">
                <a:avLst/>
              </a:prstGeom>
              <a:blipFill rotWithShape="1">
                <a:blip r:embed="rId3"/>
                <a:stretch>
                  <a:fillRect l="-563" t="-2532" b="-56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ieren 1"/>
          <p:cNvGrpSpPr/>
          <p:nvPr/>
        </p:nvGrpSpPr>
        <p:grpSpPr>
          <a:xfrm>
            <a:off x="1619672" y="2276872"/>
            <a:ext cx="6156001" cy="4212004"/>
            <a:chOff x="1619672" y="2276872"/>
            <a:chExt cx="6156001" cy="4212004"/>
          </a:xfrm>
        </p:grpSpPr>
        <p:pic>
          <p:nvPicPr>
            <p:cNvPr id="135168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3" y="2276872"/>
              <a:ext cx="6156000" cy="4139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feld 20"/>
                <p:cNvSpPr txBox="1"/>
                <p:nvPr/>
              </p:nvSpPr>
              <p:spPr>
                <a:xfrm>
                  <a:off x="3311860" y="5255448"/>
                  <a:ext cx="32197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 smtClean="0">
                      <a:solidFill>
                        <a:srgbClr val="000000"/>
                      </a:solidFill>
                    </a:rPr>
                    <a:t>EDM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effect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de-DE" dirty="0" err="1" smtClean="0">
                      <a:solidFill>
                        <a:srgbClr val="000000"/>
                      </a:solidFill>
                    </a:rPr>
                    <a:t>accumulates</a:t>
                  </a:r>
                  <a:r>
                    <a:rPr lang="de-DE" dirty="0" smtClean="0">
                      <a:solidFill>
                        <a:srgbClr val="000000"/>
                      </a:solidFill>
                    </a:rPr>
                    <a:t> in </a:t>
                  </a:r>
                  <a14:m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𝑃</m:t>
                      </m:r>
                      <m:r>
                        <a:rPr lang="de-DE" i="1" baseline="-25000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𝑦</m:t>
                      </m:r>
                    </m:oMath>
                  </a14:m>
                  <a:endParaRPr lang="de-DE" baseline="-25000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feld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1860" y="5255448"/>
                  <a:ext cx="3219792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1515" t="-8197" b="-2459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feld 14"/>
                <p:cNvSpPr txBox="1"/>
                <p:nvPr/>
              </p:nvSpPr>
              <p:spPr>
                <a:xfrm>
                  <a:off x="1619673" y="3896588"/>
                  <a:ext cx="576063" cy="36298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de-DE" i="1" baseline="-25000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de-DE" baseline="-250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feld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9673" y="3896588"/>
                  <a:ext cx="576063" cy="36298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feld 15"/>
                <p:cNvSpPr txBox="1"/>
                <p:nvPr/>
              </p:nvSpPr>
              <p:spPr>
                <a:xfrm>
                  <a:off x="1619672" y="6150322"/>
                  <a:ext cx="615600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600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turn</m:t>
                        </m:r>
                        <m:r>
                          <a:rPr lang="de-DE" sz="1600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1600" dirty="0" err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number</m:t>
                        </m:r>
                      </m:oMath>
                    </m:oMathPara>
                  </a14:m>
                  <a:endParaRPr lang="de-DE" sz="16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feld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9672" y="6150322"/>
                  <a:ext cx="6156000" cy="33855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4164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 bwMode="auto">
          <a:xfrm>
            <a:off x="431540" y="944724"/>
            <a:ext cx="8496000" cy="547200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861151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9552" y="115888"/>
            <a:ext cx="7324725" cy="711200"/>
          </a:xfrm>
          <a:prstGeom prst="rect">
            <a:avLst/>
          </a:prstGeom>
        </p:spPr>
        <p:txBody>
          <a:bodyPr anchor="ctr"/>
          <a:lstStyle/>
          <a:p>
            <a:r>
              <a:rPr lang="en-US" sz="2400" b="1" kern="0" dirty="0" smtClean="0">
                <a:solidFill>
                  <a:srgbClr val="FF0000"/>
                </a:solidFill>
                <a:latin typeface="Arial"/>
              </a:rPr>
              <a:t>Why also EDMs of protons and deuterons?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75556" y="1088740"/>
            <a:ext cx="832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Proton </a:t>
            </a:r>
            <a:r>
              <a:rPr lang="de-DE" dirty="0" err="1" smtClean="0">
                <a:solidFill>
                  <a:srgbClr val="000000"/>
                </a:solidFill>
              </a:rPr>
              <a:t>and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deuteron</a:t>
            </a:r>
            <a:r>
              <a:rPr lang="de-DE" dirty="0" smtClean="0">
                <a:solidFill>
                  <a:srgbClr val="000000"/>
                </a:solidFill>
              </a:rPr>
              <a:t> EDM </a:t>
            </a:r>
            <a:r>
              <a:rPr lang="de-DE" dirty="0" err="1" smtClean="0">
                <a:solidFill>
                  <a:srgbClr val="000000"/>
                </a:solidFill>
              </a:rPr>
              <a:t>experiments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may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provide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one</a:t>
            </a:r>
            <a:r>
              <a:rPr lang="de-DE" dirty="0" smtClean="0">
                <a:solidFill>
                  <a:srgbClr val="000000"/>
                </a:solidFill>
              </a:rPr>
              <a:t> order </a:t>
            </a:r>
            <a:r>
              <a:rPr lang="de-DE" dirty="0" err="1" smtClean="0">
                <a:solidFill>
                  <a:srgbClr val="000000"/>
                </a:solidFill>
              </a:rPr>
              <a:t>higher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sensitivity</a:t>
            </a:r>
            <a:r>
              <a:rPr lang="de-DE" dirty="0" smtClean="0">
                <a:solidFill>
                  <a:srgbClr val="000000"/>
                </a:solidFill>
              </a:rPr>
              <a:t>.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8" name="Picture 4" descr="New Picture (2)"/>
          <p:cNvPicPr>
            <a:picLocks noChangeAspect="1" noChangeArrowheads="1"/>
          </p:cNvPicPr>
          <p:nvPr/>
        </p:nvPicPr>
        <p:blipFill rotWithShape="1">
          <a:blip r:embed="rId2" cstate="print"/>
          <a:srcRect l="7139" t="4557" r="7337" b="50058"/>
          <a:stretch/>
        </p:blipFill>
        <p:spPr bwMode="auto">
          <a:xfrm>
            <a:off x="1476375" y="2343150"/>
            <a:ext cx="6238876" cy="2352675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575556" y="1511496"/>
            <a:ext cx="800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In </a:t>
            </a:r>
            <a:r>
              <a:rPr lang="de-DE" dirty="0" err="1" smtClean="0">
                <a:solidFill>
                  <a:srgbClr val="000000"/>
                </a:solidFill>
              </a:rPr>
              <a:t>particular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deuteron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may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provide</a:t>
            </a:r>
            <a:r>
              <a:rPr lang="de-DE" dirty="0" smtClean="0">
                <a:solidFill>
                  <a:srgbClr val="000000"/>
                </a:solidFill>
              </a:rPr>
              <a:t> a </a:t>
            </a:r>
            <a:r>
              <a:rPr lang="de-DE" dirty="0" err="1" smtClean="0">
                <a:solidFill>
                  <a:srgbClr val="000000"/>
                </a:solidFill>
              </a:rPr>
              <a:t>much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higher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sensitivity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than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protons</a:t>
            </a:r>
            <a:r>
              <a:rPr lang="de-DE" dirty="0" smtClean="0">
                <a:solidFill>
                  <a:srgbClr val="000000"/>
                </a:solidFill>
              </a:rPr>
              <a:t>.</a:t>
            </a:r>
            <a:endParaRPr lang="de-DE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eck 9"/>
              <p:cNvSpPr/>
              <p:nvPr/>
            </p:nvSpPr>
            <p:spPr>
              <a:xfrm>
                <a:off x="791580" y="4869160"/>
                <a:ext cx="7884876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b="1" dirty="0" smtClean="0">
                    <a:solidFill>
                      <a:srgbClr val="000000"/>
                    </a:solidFill>
                    <a:latin typeface="Arial"/>
                    <a:ea typeface="Times New Roman"/>
                  </a:rPr>
                  <a:t>Consensus in the theoretical community:</a:t>
                </a:r>
              </a:p>
              <a:p>
                <a:r>
                  <a:rPr lang="en-GB" dirty="0" smtClean="0">
                    <a:solidFill>
                      <a:srgbClr val="000000"/>
                    </a:solidFill>
                    <a:latin typeface="Arial"/>
                    <a:ea typeface="Times New Roman"/>
                  </a:rPr>
                  <a:t>Essential to perform EDM measurements on different targets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000000"/>
                        </a:solidFill>
                        <a:latin typeface="Cambria Math"/>
                        <a:ea typeface="Times New Roman"/>
                      </a:rPr>
                      <m:t>(</m:t>
                    </m:r>
                    <m:r>
                      <a:rPr lang="en-GB" i="1" dirty="0" smtClean="0">
                        <a:solidFill>
                          <a:srgbClr val="000000"/>
                        </a:solidFill>
                        <a:latin typeface="Cambria Math"/>
                        <a:ea typeface="Times New Roman"/>
                      </a:rPr>
                      <m:t>𝑝</m:t>
                    </m:r>
                    <m:r>
                      <a:rPr lang="en-GB" i="1" dirty="0" smtClean="0">
                        <a:solidFill>
                          <a:srgbClr val="000000"/>
                        </a:solidFill>
                        <a:latin typeface="Cambria Math"/>
                        <a:ea typeface="Times New Roman"/>
                      </a:rPr>
                      <m:t>, </m:t>
                    </m:r>
                    <m:r>
                      <a:rPr lang="en-GB" i="1" dirty="0" smtClean="0">
                        <a:solidFill>
                          <a:srgbClr val="000000"/>
                        </a:solidFill>
                        <a:latin typeface="Cambria Math"/>
                        <a:ea typeface="Times New Roman"/>
                      </a:rPr>
                      <m:t>𝑑</m:t>
                    </m:r>
                    <m:r>
                      <a:rPr lang="en-GB" i="1" dirty="0" smtClean="0">
                        <a:solidFill>
                          <a:srgbClr val="000000"/>
                        </a:solidFill>
                        <a:latin typeface="Cambria Math"/>
                        <a:ea typeface="Times New Roman"/>
                      </a:rPr>
                      <m:t>, 3</m:t>
                    </m:r>
                    <m:r>
                      <m:rPr>
                        <m:sty m:val="p"/>
                      </m:rPr>
                      <a:rPr lang="en-GB" dirty="0" smtClean="0">
                        <a:solidFill>
                          <a:srgbClr val="000000"/>
                        </a:solidFill>
                        <a:latin typeface="Cambria Math"/>
                        <a:ea typeface="Times New Roman"/>
                      </a:rPr>
                      <m:t>He</m:t>
                    </m:r>
                    <m:r>
                      <a:rPr lang="en-GB" i="1" dirty="0" smtClean="0">
                        <a:solidFill>
                          <a:srgbClr val="000000"/>
                        </a:solidFill>
                        <a:latin typeface="Cambria Math"/>
                        <a:ea typeface="Times New Roman"/>
                      </a:rPr>
                      <m:t>) </m:t>
                    </m:r>
                  </m:oMath>
                </a14:m>
                <a:r>
                  <a:rPr lang="en-GB" dirty="0" smtClean="0">
                    <a:solidFill>
                      <a:srgbClr val="000000"/>
                    </a:solidFill>
                    <a:latin typeface="Arial"/>
                    <a:ea typeface="Times New Roman"/>
                  </a:rPr>
                  <a:t>with similar sensitivity:</a:t>
                </a:r>
              </a:p>
              <a:p>
                <a:pPr marL="1343025" indent="-285750">
                  <a:buFont typeface="Arial" pitchFamily="34" charset="0"/>
                  <a:buChar char="•"/>
                </a:pPr>
                <a:r>
                  <a:rPr lang="en-GB" dirty="0" smtClean="0">
                    <a:solidFill>
                      <a:srgbClr val="000000"/>
                    </a:solidFill>
                    <a:latin typeface="Arial"/>
                    <a:ea typeface="Times New Roman"/>
                  </a:rPr>
                  <a:t>unfold the underlying physics,</a:t>
                </a:r>
              </a:p>
              <a:p>
                <a:pPr marL="1343025" indent="-285750">
                  <a:buFont typeface="Arial" pitchFamily="34" charset="0"/>
                  <a:buChar char="•"/>
                </a:pPr>
                <a:r>
                  <a:rPr lang="en-GB" dirty="0" smtClean="0">
                    <a:solidFill>
                      <a:srgbClr val="000000"/>
                    </a:solidFill>
                    <a:latin typeface="Arial"/>
                    <a:ea typeface="Times New Roman"/>
                  </a:rPr>
                  <a:t>explain the baryogenesis.</a:t>
                </a:r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Rechteck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80" y="4869160"/>
                <a:ext cx="7884876" cy="1477328"/>
              </a:xfrm>
              <a:prstGeom prst="rect">
                <a:avLst/>
              </a:prstGeom>
              <a:blipFill rotWithShape="1">
                <a:blip r:embed="rId3"/>
                <a:stretch>
                  <a:fillRect l="-696" t="-2066" r="-773" b="-57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952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1665228"/>
            <a:ext cx="7778776" cy="38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56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67544" y="104415"/>
            <a:ext cx="7324725" cy="711200"/>
          </a:xfrm>
          <a:prstGeom prst="rect">
            <a:avLst/>
          </a:prstGeom>
        </p:spPr>
        <p:txBody>
          <a:bodyPr anchor="ctr"/>
          <a:lstStyle/>
          <a:p>
            <a:r>
              <a:rPr lang="en-US" sz="2400" b="1" kern="0" dirty="0" smtClean="0">
                <a:solidFill>
                  <a:srgbClr val="0070C0"/>
                </a:solidFill>
              </a:rPr>
              <a:t>Magic condition: </a:t>
            </a:r>
            <a:r>
              <a:rPr lang="en-US" sz="2400" b="1" kern="0" dirty="0" smtClean="0">
                <a:solidFill>
                  <a:srgbClr val="FF0000"/>
                </a:solidFill>
              </a:rPr>
              <a:t>Protons</a:t>
            </a:r>
            <a:endParaRPr lang="en-US" sz="2400" b="1" kern="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539552" y="845938"/>
                <a:ext cx="41617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b="1" dirty="0" smtClean="0">
                    <a:solidFill>
                      <a:srgbClr val="002060"/>
                    </a:solidFill>
                  </a:rPr>
                  <a:t>Case 2: </a:t>
                </a:r>
                <a14:m>
                  <m:oMath xmlns:m="http://schemas.openxmlformats.org/officeDocument/2006/math">
                    <m:r>
                      <a:rPr lang="de-DE" b="1" dirty="0">
                        <a:solidFill>
                          <a:srgbClr val="002060"/>
                        </a:solidFill>
                        <a:latin typeface="Cambria Math"/>
                      </a:rPr>
                      <m:t>𝐫𝐚𝐝𝐢𝐚𝐥</m:t>
                    </m:r>
                    <m:r>
                      <a:rPr lang="de-DE" b="1" i="1" dirty="0" smtClean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a:rPr lang="de-DE" b="1" i="1" dirty="0" smtClean="0">
                        <a:solidFill>
                          <a:srgbClr val="002060"/>
                        </a:solidFill>
                        <a:latin typeface="Cambria Math"/>
                      </a:rPr>
                      <m:t>𝑬</m:t>
                    </m:r>
                    <m:r>
                      <a:rPr lang="de-DE" b="1" i="1" dirty="0" smtClean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b="1" dirty="0" smtClean="0">
                    <a:solidFill>
                      <a:srgbClr val="002060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de-DE" b="1" dirty="0">
                        <a:solidFill>
                          <a:srgbClr val="002060"/>
                        </a:solidFill>
                        <a:latin typeface="Cambria Math"/>
                      </a:rPr>
                      <m:t>𝐯</m:t>
                    </m:r>
                    <m:r>
                      <a:rPr lang="de-DE" b="1" dirty="0" err="1">
                        <a:solidFill>
                          <a:srgbClr val="002060"/>
                        </a:solidFill>
                        <a:latin typeface="Cambria Math"/>
                      </a:rPr>
                      <m:t>𝐞𝐫𝐭𝐢𝐜𝐚𝐥</m:t>
                    </m:r>
                    <m:r>
                      <a:rPr lang="de-DE" b="1" i="1" dirty="0" smtClean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a:rPr lang="de-DE" b="1" i="1" dirty="0" smtClean="0">
                        <a:solidFill>
                          <a:srgbClr val="002060"/>
                        </a:solidFill>
                        <a:latin typeface="Cambria Math"/>
                      </a:rPr>
                      <m:t>𝑩</m:t>
                    </m:r>
                    <m:r>
                      <a:rPr lang="de-DE" b="1" i="1" dirty="0" smtClean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b="1" dirty="0" err="1" smtClean="0">
                    <a:solidFill>
                      <a:srgbClr val="002060"/>
                    </a:solidFill>
                  </a:rPr>
                  <a:t>fields</a:t>
                </a:r>
                <a:endParaRPr lang="de-DE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845938"/>
                <a:ext cx="4161717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320" t="-8333" r="-587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uppieren 15"/>
          <p:cNvGrpSpPr/>
          <p:nvPr/>
        </p:nvGrpSpPr>
        <p:grpSpPr>
          <a:xfrm>
            <a:off x="1907936" y="4617304"/>
            <a:ext cx="2088000" cy="1845324"/>
            <a:chOff x="1511660" y="4617304"/>
            <a:chExt cx="2088000" cy="1845324"/>
          </a:xfrm>
        </p:grpSpPr>
        <p:cxnSp>
          <p:nvCxnSpPr>
            <p:cNvPr id="11" name="Gerade Verbindung 10"/>
            <p:cNvCxnSpPr/>
            <p:nvPr/>
          </p:nvCxnSpPr>
          <p:spPr bwMode="auto">
            <a:xfrm>
              <a:off x="2447764" y="4617304"/>
              <a:ext cx="0" cy="1548000"/>
            </a:xfrm>
            <a:prstGeom prst="line">
              <a:avLst/>
            </a:prstGeom>
            <a:noFill/>
            <a:ln w="19050" cap="flat" cmpd="sng" algn="ctr">
              <a:solidFill>
                <a:srgbClr val="0066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12" name="Textfeld 11"/>
            <p:cNvSpPr txBox="1"/>
            <p:nvPr/>
          </p:nvSpPr>
          <p:spPr>
            <a:xfrm>
              <a:off x="1670192" y="6093296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rgbClr val="0066FF"/>
                  </a:solidFill>
                </a:rPr>
                <a:t>m</a:t>
              </a:r>
              <a:r>
                <a:rPr lang="de-DE" dirty="0" err="1" smtClean="0">
                  <a:solidFill>
                    <a:srgbClr val="0066FF"/>
                  </a:solidFill>
                </a:rPr>
                <a:t>agic</a:t>
              </a:r>
              <a:r>
                <a:rPr lang="de-DE" dirty="0" smtClean="0">
                  <a:solidFill>
                    <a:srgbClr val="0066FF"/>
                  </a:solidFill>
                </a:rPr>
                <a:t> </a:t>
              </a:r>
              <a:r>
                <a:rPr lang="de-DE" dirty="0" err="1" smtClean="0">
                  <a:solidFill>
                    <a:srgbClr val="0066FF"/>
                  </a:solidFill>
                </a:rPr>
                <a:t>energy</a:t>
              </a:r>
              <a:endParaRPr lang="de-DE" dirty="0">
                <a:solidFill>
                  <a:srgbClr val="0066FF"/>
                </a:solidFill>
              </a:endParaRPr>
            </a:p>
          </p:txBody>
        </p:sp>
        <p:cxnSp>
          <p:nvCxnSpPr>
            <p:cNvPr id="14" name="Gerade Verbindung 13"/>
            <p:cNvCxnSpPr/>
            <p:nvPr/>
          </p:nvCxnSpPr>
          <p:spPr bwMode="auto">
            <a:xfrm>
              <a:off x="1511660" y="6093296"/>
              <a:ext cx="2088000" cy="0"/>
            </a:xfrm>
            <a:prstGeom prst="line">
              <a:avLst/>
            </a:prstGeom>
            <a:noFill/>
            <a:ln w="19050" cap="flat" cmpd="sng" algn="ctr">
              <a:solidFill>
                <a:srgbClr val="0066FF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feld 14"/>
                <p:cNvSpPr txBox="1"/>
                <p:nvPr/>
              </p:nvSpPr>
              <p:spPr>
                <a:xfrm>
                  <a:off x="1511660" y="5625244"/>
                  <a:ext cx="8368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𝐵</m:t>
                        </m:r>
                        <m:r>
                          <a:rPr lang="de-DE" i="1" dirty="0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&gt;0</m:t>
                        </m:r>
                      </m:oMath>
                    </m:oMathPara>
                  </a14:m>
                  <a:endParaRPr lang="de-DE" dirty="0">
                    <a:solidFill>
                      <a:srgbClr val="0066FF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feld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1660" y="5625244"/>
                  <a:ext cx="836896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/>
                <p:cNvSpPr txBox="1"/>
                <p:nvPr/>
              </p:nvSpPr>
              <p:spPr>
                <a:xfrm>
                  <a:off x="2627784" y="5625244"/>
                  <a:ext cx="8368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𝐵</m:t>
                        </m:r>
                        <m:r>
                          <a:rPr lang="de-DE" i="1" dirty="0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&lt;0</m:t>
                        </m:r>
                      </m:oMath>
                    </m:oMathPara>
                  </a14:m>
                  <a:endParaRPr lang="de-DE" dirty="0">
                    <a:solidFill>
                      <a:srgbClr val="0066FF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feld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7784" y="5625244"/>
                  <a:ext cx="836896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uppieren 18"/>
          <p:cNvGrpSpPr/>
          <p:nvPr/>
        </p:nvGrpSpPr>
        <p:grpSpPr>
          <a:xfrm>
            <a:off x="5904380" y="4617132"/>
            <a:ext cx="2088000" cy="1845324"/>
            <a:chOff x="1511660" y="4617304"/>
            <a:chExt cx="2088000" cy="1845324"/>
          </a:xfrm>
        </p:grpSpPr>
        <p:cxnSp>
          <p:nvCxnSpPr>
            <p:cNvPr id="20" name="Gerade Verbindung 19"/>
            <p:cNvCxnSpPr/>
            <p:nvPr/>
          </p:nvCxnSpPr>
          <p:spPr bwMode="auto">
            <a:xfrm>
              <a:off x="2447764" y="4617304"/>
              <a:ext cx="0" cy="1548000"/>
            </a:xfrm>
            <a:prstGeom prst="line">
              <a:avLst/>
            </a:prstGeom>
            <a:noFill/>
            <a:ln w="19050" cap="flat" cmpd="sng" algn="ctr">
              <a:solidFill>
                <a:srgbClr val="0066F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21" name="Textfeld 20"/>
            <p:cNvSpPr txBox="1"/>
            <p:nvPr/>
          </p:nvSpPr>
          <p:spPr>
            <a:xfrm>
              <a:off x="1670192" y="6093296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rgbClr val="0066FF"/>
                  </a:solidFill>
                </a:rPr>
                <a:t>m</a:t>
              </a:r>
              <a:r>
                <a:rPr lang="de-DE" dirty="0" err="1" smtClean="0">
                  <a:solidFill>
                    <a:srgbClr val="0066FF"/>
                  </a:solidFill>
                </a:rPr>
                <a:t>agic</a:t>
              </a:r>
              <a:r>
                <a:rPr lang="de-DE" dirty="0" smtClean="0">
                  <a:solidFill>
                    <a:srgbClr val="0066FF"/>
                  </a:solidFill>
                </a:rPr>
                <a:t> </a:t>
              </a:r>
              <a:r>
                <a:rPr lang="de-DE" dirty="0" err="1" smtClean="0">
                  <a:solidFill>
                    <a:srgbClr val="0066FF"/>
                  </a:solidFill>
                </a:rPr>
                <a:t>energy</a:t>
              </a:r>
              <a:endParaRPr lang="de-DE" dirty="0">
                <a:solidFill>
                  <a:srgbClr val="0066FF"/>
                </a:solidFill>
              </a:endParaRPr>
            </a:p>
          </p:txBody>
        </p:sp>
        <p:cxnSp>
          <p:nvCxnSpPr>
            <p:cNvPr id="22" name="Gerade Verbindung 21"/>
            <p:cNvCxnSpPr/>
            <p:nvPr/>
          </p:nvCxnSpPr>
          <p:spPr bwMode="auto">
            <a:xfrm>
              <a:off x="1511660" y="6093296"/>
              <a:ext cx="2088000" cy="0"/>
            </a:xfrm>
            <a:prstGeom prst="line">
              <a:avLst/>
            </a:prstGeom>
            <a:noFill/>
            <a:ln w="19050" cap="flat" cmpd="sng" algn="ctr">
              <a:solidFill>
                <a:srgbClr val="0066FF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feld 22"/>
                <p:cNvSpPr txBox="1"/>
                <p:nvPr/>
              </p:nvSpPr>
              <p:spPr>
                <a:xfrm>
                  <a:off x="1511660" y="5625244"/>
                  <a:ext cx="8368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𝐵</m:t>
                        </m:r>
                        <m:r>
                          <a:rPr lang="de-DE" i="1" dirty="0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&gt;0</m:t>
                        </m:r>
                      </m:oMath>
                    </m:oMathPara>
                  </a14:m>
                  <a:endParaRPr lang="de-DE" dirty="0">
                    <a:solidFill>
                      <a:srgbClr val="0066FF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feld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1660" y="5625244"/>
                  <a:ext cx="836896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feld 23"/>
                <p:cNvSpPr txBox="1"/>
                <p:nvPr/>
              </p:nvSpPr>
              <p:spPr>
                <a:xfrm>
                  <a:off x="2627784" y="5625244"/>
                  <a:ext cx="8368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𝐵</m:t>
                        </m:r>
                        <m:r>
                          <a:rPr lang="de-DE" i="1" dirty="0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&lt;0</m:t>
                        </m:r>
                      </m:oMath>
                    </m:oMathPara>
                  </a14:m>
                  <a:endParaRPr lang="de-DE" dirty="0">
                    <a:solidFill>
                      <a:srgbClr val="0066FF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feld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7784" y="5625244"/>
                  <a:ext cx="836896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3174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67544" y="104415"/>
            <a:ext cx="7324725" cy="711200"/>
          </a:xfrm>
          <a:prstGeom prst="rect">
            <a:avLst/>
          </a:prstGeom>
        </p:spPr>
        <p:txBody>
          <a:bodyPr anchor="ctr"/>
          <a:lstStyle/>
          <a:p>
            <a:r>
              <a:rPr lang="en-US" sz="2400" b="1" kern="0" dirty="0" smtClean="0">
                <a:solidFill>
                  <a:srgbClr val="0070C0"/>
                </a:solidFill>
              </a:rPr>
              <a:t>Magic condition: </a:t>
            </a:r>
            <a:r>
              <a:rPr lang="en-US" sz="2400" b="1" kern="0" dirty="0">
                <a:solidFill>
                  <a:srgbClr val="FF0000"/>
                </a:solidFill>
              </a:rPr>
              <a:t>D</a:t>
            </a:r>
            <a:r>
              <a:rPr lang="en-US" sz="2400" b="1" kern="0" dirty="0" smtClean="0">
                <a:solidFill>
                  <a:srgbClr val="FF0000"/>
                </a:solidFill>
              </a:rPr>
              <a:t>euterons</a:t>
            </a:r>
            <a:endParaRPr lang="en-US" sz="2400" b="1" kern="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539057" y="863424"/>
                <a:ext cx="32768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1" dirty="0">
                        <a:solidFill>
                          <a:srgbClr val="002060"/>
                        </a:solidFill>
                        <a:latin typeface="Cambria Math"/>
                      </a:rPr>
                      <m:t>𝐫𝐚𝐝𝐢𝐚𝐥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𝑬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b="1" dirty="0">
                    <a:solidFill>
                      <a:srgbClr val="002060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de-DE" b="1" dirty="0">
                        <a:solidFill>
                          <a:srgbClr val="002060"/>
                        </a:solidFill>
                        <a:latin typeface="Cambria Math"/>
                      </a:rPr>
                      <m:t>𝐯</m:t>
                    </m:r>
                    <m:r>
                      <a:rPr lang="de-DE" b="1" dirty="0" err="1">
                        <a:solidFill>
                          <a:srgbClr val="002060"/>
                        </a:solidFill>
                        <a:latin typeface="Cambria Math"/>
                      </a:rPr>
                      <m:t>𝐞𝐫𝐭𝐢𝐜𝐚𝐥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𝑩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b="1" dirty="0" err="1">
                    <a:solidFill>
                      <a:srgbClr val="002060"/>
                    </a:solidFill>
                  </a:rPr>
                  <a:t>fields</a:t>
                </a:r>
                <a:endParaRPr lang="de-DE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57" y="863424"/>
                <a:ext cx="3276859" cy="369332"/>
              </a:xfrm>
              <a:prstGeom prst="rect">
                <a:avLst/>
              </a:prstGeom>
              <a:blipFill rotWithShape="1">
                <a:blip r:embed="rId2"/>
                <a:stretch>
                  <a:fillRect t="-8333" r="-929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1233002" name="Picture 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66900"/>
            <a:ext cx="7920000" cy="3753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78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67544" y="104415"/>
            <a:ext cx="7324725" cy="711200"/>
          </a:xfrm>
          <a:prstGeom prst="rect">
            <a:avLst/>
          </a:prstGeom>
        </p:spPr>
        <p:txBody>
          <a:bodyPr anchor="ctr"/>
          <a:lstStyle/>
          <a:p>
            <a:r>
              <a:rPr lang="en-US" sz="2400" b="1" kern="0" dirty="0" smtClean="0">
                <a:solidFill>
                  <a:srgbClr val="0070C0"/>
                </a:solidFill>
              </a:rPr>
              <a:t>Magic condition: </a:t>
            </a:r>
            <a:r>
              <a:rPr lang="en-US" sz="2400" b="1" kern="0" dirty="0" err="1" smtClean="0">
                <a:solidFill>
                  <a:srgbClr val="FF0000"/>
                </a:solidFill>
              </a:rPr>
              <a:t>Helions</a:t>
            </a:r>
            <a:endParaRPr lang="en-US" sz="2400" b="1" kern="0" dirty="0">
              <a:solidFill>
                <a:srgbClr val="FF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58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539057" y="863424"/>
                <a:ext cx="32768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1" dirty="0">
                        <a:solidFill>
                          <a:srgbClr val="002060"/>
                        </a:solidFill>
                        <a:latin typeface="Cambria Math"/>
                      </a:rPr>
                      <m:t>𝐫𝐚𝐝𝐢𝐚𝐥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𝑬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b="1" dirty="0">
                    <a:solidFill>
                      <a:srgbClr val="002060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de-DE" b="1" dirty="0">
                        <a:solidFill>
                          <a:srgbClr val="002060"/>
                        </a:solidFill>
                        <a:latin typeface="Cambria Math"/>
                      </a:rPr>
                      <m:t>𝐯</m:t>
                    </m:r>
                    <m:r>
                      <a:rPr lang="de-DE" b="1" dirty="0" err="1">
                        <a:solidFill>
                          <a:srgbClr val="002060"/>
                        </a:solidFill>
                        <a:latin typeface="Cambria Math"/>
                      </a:rPr>
                      <m:t>𝐞𝐫𝐭𝐢𝐜𝐚𝐥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𝑩</m:t>
                    </m:r>
                    <m:r>
                      <a:rPr lang="de-DE" b="1" i="1" dirty="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b="1" dirty="0" err="1">
                    <a:solidFill>
                      <a:srgbClr val="002060"/>
                    </a:solidFill>
                  </a:rPr>
                  <a:t>fields</a:t>
                </a:r>
                <a:endParaRPr lang="de-DE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57" y="863424"/>
                <a:ext cx="3276859" cy="369332"/>
              </a:xfrm>
              <a:prstGeom prst="rect">
                <a:avLst/>
              </a:prstGeom>
              <a:blipFill rotWithShape="1">
                <a:blip r:embed="rId2"/>
                <a:stretch>
                  <a:fillRect t="-8333" r="-929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34028" name="Picture 1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46" y="1664806"/>
            <a:ext cx="7920000" cy="378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8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3740" y="116632"/>
            <a:ext cx="7772400" cy="691662"/>
          </a:xfrm>
        </p:spPr>
        <p:txBody>
          <a:bodyPr/>
          <a:lstStyle/>
          <a:p>
            <a:r>
              <a:rPr lang="de-DE" dirty="0" err="1" smtClean="0"/>
              <a:t>Some</a:t>
            </a:r>
            <a:r>
              <a:rPr lang="de-DE" dirty="0" smtClean="0"/>
              <a:t> polarimetry </a:t>
            </a:r>
            <a:r>
              <a:rPr lang="de-DE" dirty="0" err="1" smtClean="0"/>
              <a:t>issues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4016" y="728700"/>
            <a:ext cx="7772400" cy="849149"/>
          </a:xfrm>
        </p:spPr>
        <p:txBody>
          <a:bodyPr/>
          <a:lstStyle/>
          <a:p>
            <a:pPr marL="0" indent="0"/>
            <a:r>
              <a:rPr lang="de-DE" dirty="0" err="1" smtClean="0"/>
              <a:t>pC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dC</a:t>
            </a:r>
            <a:r>
              <a:rPr lang="de-DE" dirty="0" smtClean="0"/>
              <a:t> polarimetry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currently</a:t>
            </a:r>
            <a:r>
              <a:rPr lang="de-DE" dirty="0" smtClean="0"/>
              <a:t> </a:t>
            </a:r>
            <a:r>
              <a:rPr lang="de-DE" dirty="0" err="1" smtClean="0"/>
              <a:t>favored</a:t>
            </a:r>
            <a:r>
              <a:rPr lang="de-DE" dirty="0" smtClean="0"/>
              <a:t> </a:t>
            </a:r>
            <a:r>
              <a:rPr lang="de-DE" dirty="0" err="1" smtClean="0"/>
              <a:t>approach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pEDM</a:t>
            </a:r>
            <a:r>
              <a:rPr lang="de-DE" dirty="0" smtClean="0"/>
              <a:t> </a:t>
            </a:r>
            <a:r>
              <a:rPr lang="de-DE" dirty="0" err="1" smtClean="0"/>
              <a:t>experiment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BNL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539552" y="1561105"/>
                <a:ext cx="8460940" cy="3754041"/>
              </a:xfrm>
              <a:prstGeom prst="rect">
                <a:avLst/>
              </a:prstGeom>
              <a:solidFill>
                <a:srgbClr val="DAFEF5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de-DE" dirty="0" smtClean="0">
                  <a:solidFill>
                    <a:srgbClr val="000000"/>
                  </a:solidFill>
                </a:endParaRPr>
              </a:p>
              <a:p>
                <a:r>
                  <a:rPr lang="de-DE" dirty="0" err="1" smtClean="0">
                    <a:solidFill>
                      <a:srgbClr val="000000"/>
                    </a:solidFill>
                  </a:rPr>
                  <a:t>srEDM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experiments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use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frozen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spin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mode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, i.e., </a:t>
                </a:r>
                <a:br>
                  <a:rPr lang="de-DE" dirty="0" smtClean="0">
                    <a:solidFill>
                      <a:srgbClr val="000000"/>
                    </a:solidFill>
                  </a:rPr>
                </a:br>
                <a:r>
                  <a:rPr lang="de-DE" dirty="0" smtClean="0">
                    <a:solidFill>
                      <a:srgbClr val="000000"/>
                    </a:solidFill>
                  </a:rPr>
                  <a:t>beam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mostly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polarized</a:t>
                </a:r>
                <a:r>
                  <a:rPr lang="de-DE" dirty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along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direction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of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motion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,</a:t>
                </a:r>
                <a:endParaRPr lang="de-DE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de-DE" dirty="0" err="1">
                    <a:solidFill>
                      <a:srgbClr val="000000"/>
                    </a:solidFill>
                  </a:rPr>
                  <a:t>m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ost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promising ring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options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use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cw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&amp;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ccw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beams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.</a:t>
                </a:r>
              </a:p>
              <a:p>
                <a:pPr marL="285750" indent="-285750">
                  <a:lnSpc>
                    <a:spcPct val="200000"/>
                  </a:lnSpc>
                  <a:buFont typeface="Arial" pitchFamily="34" charset="0"/>
                  <a:buChar char="•"/>
                </a:pPr>
                <a:r>
                  <a:rPr lang="de-DE" dirty="0" err="1" smtClean="0">
                    <a:solidFill>
                      <a:srgbClr val="000000"/>
                    </a:solidFill>
                  </a:rPr>
                  <a:t>scattering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on C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destructive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on beam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and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phase-space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,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de-DE" dirty="0" err="1" smtClean="0">
                    <a:solidFill>
                      <a:srgbClr val="000000"/>
                    </a:solidFill>
                  </a:rPr>
                  <a:t>scattering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>
                    <a:solidFill>
                      <a:srgbClr val="000000"/>
                    </a:solidFill>
                  </a:rPr>
                  <a:t>on C </a:t>
                </a:r>
                <a:r>
                  <a:rPr lang="de-DE" dirty="0" err="1">
                    <a:solidFill>
                      <a:srgbClr val="000000"/>
                    </a:solidFill>
                  </a:rPr>
                  <a:t>determines</a:t>
                </a:r>
                <a:r>
                  <a:rPr lang="de-DE" dirty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polarization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of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mainly</a:t>
                </a:r>
                <a:r>
                  <a:rPr lang="de-DE" dirty="0">
                    <a:solidFill>
                      <a:srgbClr val="000000"/>
                    </a:solidFill>
                  </a:rPr>
                  <a:t/>
                </a:r>
                <a:br>
                  <a:rPr lang="de-DE" dirty="0">
                    <a:solidFill>
                      <a:srgbClr val="000000"/>
                    </a:solidFill>
                  </a:rPr>
                </a:br>
                <a:r>
                  <a:rPr lang="de-DE" dirty="0" err="1" smtClean="0">
                    <a:solidFill>
                      <a:srgbClr val="000000"/>
                    </a:solidFill>
                  </a:rPr>
                  <a:t>particles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with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large betatron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amplitudes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,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and</a:t>
                </a:r>
                <a:endParaRPr lang="de-DE" dirty="0" smtClean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de-DE" dirty="0" err="1">
                    <a:solidFill>
                      <a:srgbClr val="000000"/>
                    </a:solidFill>
                  </a:rPr>
                  <a:t>i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not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capable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to</a:t>
                </a:r>
                <a:r>
                  <a:rPr lang="de-DE" dirty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determine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𝑃</m:t>
                        </m:r>
                      </m:e>
                    </m:acc>
                    <m:r>
                      <a:rPr lang="de-DE" dirty="0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e-DE" i="1" dirty="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de-DE" i="1" dirty="0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 dirty="0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e-DE" i="1" dirty="0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 dirty="0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e-DE" i="1" dirty="0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 dirty="0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 .  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de-DE" dirty="0" err="1" smtClean="0">
                    <a:solidFill>
                      <a:srgbClr val="000000"/>
                    </a:solidFill>
                  </a:rPr>
                  <a:t>For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elastic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scattering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longitudinal </a:t>
                </a:r>
                <a:r>
                  <a:rPr lang="de-DE" dirty="0" err="1">
                    <a:solidFill>
                      <a:srgbClr val="000000"/>
                    </a:solidFill>
                  </a:rPr>
                  <a:t>analyzing</a:t>
                </a:r>
                <a:r>
                  <a:rPr lang="de-DE" dirty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powers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are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tiny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err="1" smtClean="0">
                    <a:solidFill>
                      <a:srgbClr val="000000"/>
                    </a:solidFill>
                  </a:rPr>
                  <a:t>violates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parity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).</a:t>
                </a:r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561105"/>
                <a:ext cx="8460940" cy="3754041"/>
              </a:xfrm>
              <a:prstGeom prst="rect">
                <a:avLst/>
              </a:prstGeom>
              <a:blipFill rotWithShape="1">
                <a:blip r:embed="rId2"/>
                <a:stretch>
                  <a:fillRect l="-576" r="-216" b="-14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llipse 7"/>
          <p:cNvSpPr>
            <a:spLocks/>
          </p:cNvSpPr>
          <p:nvPr/>
        </p:nvSpPr>
        <p:spPr bwMode="auto">
          <a:xfrm>
            <a:off x="4212012" y="4653136"/>
            <a:ext cx="468000" cy="324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pic>
        <p:nvPicPr>
          <p:cNvPr id="13537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56792"/>
            <a:ext cx="2810599" cy="1044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sx="1000" sy="1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575556" y="5625244"/>
                <a:ext cx="5196231" cy="402931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>
                    <a:solidFill>
                      <a:srgbClr val="000000"/>
                    </a:solidFill>
                  </a:rPr>
                  <a:t>Ideally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,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use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a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method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that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would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determine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𝑃</m:t>
                        </m:r>
                      </m:e>
                    </m:acc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𝑡</m:t>
                    </m:r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. </a:t>
                </a:r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56" y="5625244"/>
                <a:ext cx="5196231" cy="402931"/>
              </a:xfrm>
              <a:prstGeom prst="rect">
                <a:avLst/>
              </a:prstGeom>
              <a:blipFill rotWithShape="1">
                <a:blip r:embed="rId4"/>
                <a:stretch>
                  <a:fillRect l="-819" b="-2205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5373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7" t="4518" r="1799" b="10211"/>
          <a:stretch/>
        </p:blipFill>
        <p:spPr bwMode="auto">
          <a:xfrm>
            <a:off x="6560025" y="2960948"/>
            <a:ext cx="2142923" cy="172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81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5"/>
          <p:cNvSpPr txBox="1">
            <a:spLocks noChangeArrowheads="1"/>
          </p:cNvSpPr>
          <p:nvPr/>
        </p:nvSpPr>
        <p:spPr bwMode="auto">
          <a:xfrm>
            <a:off x="683568" y="5948363"/>
            <a:ext cx="7992888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dirty="0">
                <a:solidFill>
                  <a:schemeClr val="bg1"/>
                </a:solidFill>
              </a:rPr>
              <a:t>Search </a:t>
            </a:r>
            <a:r>
              <a:rPr lang="de-DE" sz="2000" dirty="0" err="1">
                <a:solidFill>
                  <a:schemeClr val="bg1"/>
                </a:solidFill>
              </a:rPr>
              <a:t>for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Electric</a:t>
            </a:r>
            <a:r>
              <a:rPr lang="de-DE" sz="2000" b="1" dirty="0">
                <a:solidFill>
                  <a:schemeClr val="bg1"/>
                </a:solidFill>
              </a:rPr>
              <a:t> Dipole Moments </a:t>
            </a:r>
            <a:r>
              <a:rPr lang="de-DE" sz="2000" dirty="0">
                <a:solidFill>
                  <a:schemeClr val="bg1"/>
                </a:solidFill>
              </a:rPr>
              <a:t>(EDM)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fundamental </a:t>
            </a:r>
            <a:r>
              <a:rPr lang="de-DE" sz="2000" dirty="0" err="1">
                <a:solidFill>
                  <a:schemeClr val="bg1"/>
                </a:solidFill>
              </a:rPr>
              <a:t>particles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1547664" y="1232756"/>
            <a:ext cx="5838825" cy="4425950"/>
            <a:chOff x="1649413" y="836712"/>
            <a:chExt cx="5838825" cy="442595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/>
            <a:srcRect t="21731" r="29541"/>
            <a:stretch>
              <a:fillRect/>
            </a:stretch>
          </p:blipFill>
          <p:spPr bwMode="auto">
            <a:xfrm>
              <a:off x="1649413" y="836712"/>
              <a:ext cx="5838825" cy="44259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6389" name="Gerade Verbindung mit Pfeil 2"/>
            <p:cNvCxnSpPr>
              <a:cxnSpLocks noChangeShapeType="1"/>
            </p:cNvCxnSpPr>
            <p:nvPr/>
          </p:nvCxnSpPr>
          <p:spPr bwMode="auto">
            <a:xfrm>
              <a:off x="3024188" y="1844675"/>
              <a:ext cx="3600450" cy="1655763"/>
            </a:xfrm>
            <a:prstGeom prst="straightConnector1">
              <a:avLst/>
            </a:prstGeom>
            <a:noFill/>
            <a:ln w="9525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390" name="Textfeld 1"/>
          <p:cNvSpPr txBox="1">
            <a:spLocks noChangeArrowheads="1"/>
          </p:cNvSpPr>
          <p:nvPr/>
        </p:nvSpPr>
        <p:spPr bwMode="auto">
          <a:xfrm>
            <a:off x="7547806" y="4979131"/>
            <a:ext cx="1236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1200" b="1" dirty="0" err="1">
                <a:solidFill>
                  <a:srgbClr val="3A6F8A"/>
                </a:solidFill>
              </a:rPr>
              <a:t>Adapted</a:t>
            </a:r>
            <a:r>
              <a:rPr lang="de-DE" sz="1200" b="1" dirty="0">
                <a:solidFill>
                  <a:srgbClr val="3A6F8A"/>
                </a:solidFill>
              </a:rPr>
              <a:t> </a:t>
            </a:r>
            <a:r>
              <a:rPr lang="de-DE" sz="1200" b="1" dirty="0" err="1">
                <a:solidFill>
                  <a:srgbClr val="3A6F8A"/>
                </a:solidFill>
              </a:rPr>
              <a:t>from</a:t>
            </a:r>
            <a:r>
              <a:rPr lang="de-DE" sz="1200" b="1" dirty="0">
                <a:solidFill>
                  <a:srgbClr val="3A6F8A"/>
                </a:solidFill>
              </a:rPr>
              <a:t>:</a:t>
            </a:r>
          </a:p>
          <a:p>
            <a:pPr algn="ctr" eaLnBrk="1" hangingPunct="1"/>
            <a:r>
              <a:rPr lang="de-DE" sz="1200" b="1" dirty="0">
                <a:solidFill>
                  <a:srgbClr val="3A6F8A"/>
                </a:solidFill>
              </a:rPr>
              <a:t>Nature, </a:t>
            </a:r>
          </a:p>
          <a:p>
            <a:pPr algn="ctr" eaLnBrk="1" hangingPunct="1"/>
            <a:r>
              <a:rPr lang="de-DE" sz="1200" b="1" dirty="0" err="1">
                <a:solidFill>
                  <a:srgbClr val="3A6F8A"/>
                </a:solidFill>
              </a:rPr>
              <a:t>Vol</a:t>
            </a:r>
            <a:r>
              <a:rPr lang="de-DE" sz="1200" b="1" dirty="0">
                <a:solidFill>
                  <a:srgbClr val="3A6F8A"/>
                </a:solidFill>
              </a:rPr>
              <a:t> 482 (2012)</a:t>
            </a:r>
          </a:p>
        </p:txBody>
      </p:sp>
      <p:sp>
        <p:nvSpPr>
          <p:cNvPr id="16391" name="Textfeld 10"/>
          <p:cNvSpPr txBox="1">
            <a:spLocks noChangeArrowheads="1"/>
          </p:cNvSpPr>
          <p:nvPr/>
        </p:nvSpPr>
        <p:spPr bwMode="auto">
          <a:xfrm>
            <a:off x="467544" y="745172"/>
            <a:ext cx="3190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000" dirty="0" err="1">
                <a:solidFill>
                  <a:srgbClr val="3A6F8A"/>
                </a:solidFill>
              </a:rPr>
              <a:t>Example</a:t>
            </a:r>
            <a:r>
              <a:rPr lang="de-DE" sz="2000" dirty="0">
                <a:solidFill>
                  <a:srgbClr val="3A6F8A"/>
                </a:solidFill>
              </a:rPr>
              <a:t>: </a:t>
            </a:r>
            <a:r>
              <a:rPr lang="de-DE" sz="2000" dirty="0">
                <a:solidFill>
                  <a:srgbClr val="C00000"/>
                </a:solidFill>
              </a:rPr>
              <a:t>Neutron</a:t>
            </a:r>
            <a:r>
              <a:rPr lang="de-DE" sz="2000" dirty="0">
                <a:solidFill>
                  <a:srgbClr val="3A6F8A"/>
                </a:solidFill>
              </a:rPr>
              <a:t> (</a:t>
            </a:r>
            <a:r>
              <a:rPr lang="de-DE" sz="2000" dirty="0" err="1">
                <a:solidFill>
                  <a:srgbClr val="3A6F8A"/>
                </a:solidFill>
              </a:rPr>
              <a:t>nEDM</a:t>
            </a:r>
            <a:r>
              <a:rPr lang="de-DE" sz="2000" dirty="0">
                <a:solidFill>
                  <a:srgbClr val="3A6F8A"/>
                </a:solidFill>
              </a:rPr>
              <a:t>)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287524" y="44624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dirty="0" err="1" smtClean="0"/>
              <a:t>Introduction</a:t>
            </a:r>
            <a:r>
              <a:rPr lang="de-DE" dirty="0" smtClean="0"/>
              <a:t>: </a:t>
            </a:r>
            <a:r>
              <a:rPr lang="de-DE" dirty="0" smtClean="0">
                <a:solidFill>
                  <a:srgbClr val="C00000"/>
                </a:solidFill>
              </a:rPr>
              <a:t>Precision </a:t>
            </a:r>
            <a:r>
              <a:rPr lang="de-DE" dirty="0" err="1" smtClean="0">
                <a:solidFill>
                  <a:srgbClr val="C00000"/>
                </a:solidFill>
              </a:rPr>
              <a:t>Frontier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48672" cy="365125"/>
          </a:xfrm>
        </p:spPr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148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89066"/>
            <a:ext cx="7772400" cy="691662"/>
          </a:xfrm>
        </p:spPr>
        <p:txBody>
          <a:bodyPr/>
          <a:lstStyle/>
          <a:p>
            <a:r>
              <a:rPr lang="de-DE" dirty="0" err="1" smtClean="0"/>
              <a:t>Exploit</a:t>
            </a:r>
            <a:r>
              <a:rPr lang="de-DE" dirty="0" smtClean="0"/>
              <a:t> observables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depend</a:t>
            </a:r>
            <a:r>
              <a:rPr lang="de-DE" dirty="0" smtClean="0"/>
              <a:t> on</a:t>
            </a:r>
            <a:r>
              <a:rPr lang="de-DE" dirty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beam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polarization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60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39552" y="1124744"/>
                <a:ext cx="2057358" cy="984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>
                          <a:solidFill>
                            <a:srgbClr val="000000"/>
                          </a:solidFill>
                          <a:latin typeface="Cambria Math"/>
                        </a:rPr>
                        <m:t>b</m:t>
                      </m:r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eam</m:t>
                      </m:r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 1  </m:t>
                      </m:r>
                      <m:acc>
                        <m:accPr>
                          <m:chr m:val="⃗"/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</m:acc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124744"/>
                <a:ext cx="2057358" cy="98405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8"/>
              <p:cNvSpPr/>
              <p:nvPr/>
            </p:nvSpPr>
            <p:spPr>
              <a:xfrm>
                <a:off x="2513089" y="1124744"/>
                <a:ext cx="3175035" cy="984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>
                          <a:solidFill>
                            <a:srgbClr val="000000"/>
                          </a:solidFill>
                          <a:latin typeface="Cambria Math"/>
                        </a:rPr>
                        <m:t>t</m:t>
                      </m:r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arget</m:t>
                      </m:r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or</m:t>
                      </m:r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beam</m:t>
                      </m:r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 2) </m:t>
                      </m:r>
                      <m:acc>
                        <m:accPr>
                          <m:chr m:val="⃗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</m:acc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Rechtec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089" y="1124744"/>
                <a:ext cx="3175035" cy="98405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59532" y="3501008"/>
                <a:ext cx="6937412" cy="184486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num>
                        <m:den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=1+</m:t>
                      </m:r>
                      <m:sSub>
                        <m:sSub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func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sin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⁡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𝑥𝑥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  <m:r>
                                <m:rPr>
                                  <m:sty m:val="p"/>
                                </m:rPr>
                                <a:rPr lang="de-DE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in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func>
                                <m:funcPr>
                                  <m:ctrlP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</m:func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𝑦𝑦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func>
                                <m:func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</m:func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𝑥𝑧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func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sin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⁡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𝑧𝑧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de-DE" dirty="0" smtClean="0">
                  <a:solidFill>
                    <a:srgbClr val="00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2" y="3501008"/>
                <a:ext cx="6937412" cy="1844864"/>
              </a:xfrm>
              <a:prstGeom prst="rect">
                <a:avLst/>
              </a:prstGeom>
              <a:blipFill rotWithShape="1">
                <a:blip r:embed="rId12"/>
                <a:stretch>
                  <a:fillRect b="-98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395536" y="2492896"/>
                <a:ext cx="4932548" cy="855555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Spin-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dependent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differential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cross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section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for</a:t>
                </a:r>
                <a:endParaRPr lang="de-DE" dirty="0" smtClean="0">
                  <a:solidFill>
                    <a:srgbClr val="000000"/>
                  </a:solidFill>
                </a:endParaRPr>
              </a:p>
              <a:p>
                <a:pPr algn="ctr"/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de-DE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de-DE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acc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+</m:t>
                    </m:r>
                    <m:acc>
                      <m:accPr>
                        <m:chr m:val="⃗"/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de-DE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acc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→</m:t>
                    </m:r>
                    <m:f>
                      <m:f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de-DE" i="1">
                        <a:solidFill>
                          <a:srgbClr val="000000"/>
                        </a:solidFill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de-DE" i="1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492896"/>
                <a:ext cx="4932548" cy="855555"/>
              </a:xfrm>
              <a:prstGeom prst="rect">
                <a:avLst/>
              </a:prstGeom>
              <a:blipFill rotWithShape="1">
                <a:blip r:embed="rId13"/>
                <a:stretch>
                  <a:fillRect l="-986" t="-28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5632741" y="5087346"/>
                <a:ext cx="3259739" cy="690574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A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nalyzing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power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endParaRPr lang="de-DE" i="1" dirty="0" smtClean="0">
                  <a:solidFill>
                    <a:srgbClr val="000000"/>
                  </a:solidFill>
                  <a:latin typeface="Cambria Math"/>
                  <a:ea typeface="Cambria Math"/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</a:rPr>
                  <a:t>Spin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correlations</a:t>
                </a:r>
                <a:r>
                  <a:rPr lang="de-DE" dirty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𝜃</m:t>
                    </m:r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2741" y="5087346"/>
                <a:ext cx="3259739" cy="690574"/>
              </a:xfrm>
              <a:prstGeom prst="rect">
                <a:avLst/>
              </a:prstGeom>
              <a:blipFill rotWithShape="1">
                <a:blip r:embed="rId14"/>
                <a:stretch>
                  <a:fillRect l="-1304" t="-3478" b="-86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971600" y="5841268"/>
                <a:ext cx="590700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𝑝𝑝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err="1" smtClean="0">
                    <a:solidFill>
                      <a:srgbClr val="000000"/>
                    </a:solidFill>
                  </a:rPr>
                  <a:t>scattering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,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necessary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observables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are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well-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known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br>
                  <a:rPr lang="de-DE" dirty="0" smtClean="0">
                    <a:solidFill>
                      <a:srgbClr val="000000"/>
                    </a:solidFill>
                  </a:rPr>
                </a:br>
                <a:r>
                  <a:rPr lang="de-DE" dirty="0" smtClean="0">
                    <a:solidFill>
                      <a:srgbClr val="000000"/>
                    </a:solidFill>
                  </a:rPr>
                  <a:t>in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the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range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50−2000 </m:t>
                    </m:r>
                  </m:oMath>
                </a14:m>
                <a:r>
                  <a:rPr lang="de-DE" dirty="0" err="1" smtClean="0">
                    <a:solidFill>
                      <a:srgbClr val="000000"/>
                    </a:solidFill>
                  </a:rPr>
                  <a:t>MeV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(not so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for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𝑝𝑑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err="1" smtClean="0">
                    <a:solidFill>
                      <a:srgbClr val="000000"/>
                    </a:solidFill>
                  </a:rPr>
                  <a:t>or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𝑑𝑑</m:t>
                    </m:r>
                  </m:oMath>
                </a14:m>
                <a:r>
                  <a:rPr lang="de-DE" dirty="0">
                    <a:solidFill>
                      <a:srgbClr val="000000"/>
                    </a:solidFill>
                  </a:rPr>
                  <a:t>)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.</a:t>
                </a:r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5841268"/>
                <a:ext cx="5907002" cy="646331"/>
              </a:xfrm>
              <a:prstGeom prst="rect">
                <a:avLst/>
              </a:prstGeom>
              <a:blipFill rotWithShape="1">
                <a:blip r:embed="rId15"/>
                <a:stretch>
                  <a:fillRect l="-826" t="-4717" b="-141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hteck 7"/>
          <p:cNvSpPr>
            <a:spLocks noChangeAspect="1"/>
          </p:cNvSpPr>
          <p:nvPr/>
        </p:nvSpPr>
        <p:spPr bwMode="auto">
          <a:xfrm>
            <a:off x="5737716" y="908980"/>
            <a:ext cx="3046752" cy="234000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grpSp>
        <p:nvGrpSpPr>
          <p:cNvPr id="41" name="Gruppieren 40"/>
          <p:cNvGrpSpPr>
            <a:grpSpLocks noChangeAspect="1"/>
          </p:cNvGrpSpPr>
          <p:nvPr/>
        </p:nvGrpSpPr>
        <p:grpSpPr>
          <a:xfrm>
            <a:off x="5616116" y="908992"/>
            <a:ext cx="3384760" cy="2448000"/>
            <a:chOff x="2240168" y="2638494"/>
            <a:chExt cx="2310685" cy="1667904"/>
          </a:xfrm>
        </p:grpSpPr>
        <p:grpSp>
          <p:nvGrpSpPr>
            <p:cNvPr id="42" name="Gruppieren 41"/>
            <p:cNvGrpSpPr/>
            <p:nvPr/>
          </p:nvGrpSpPr>
          <p:grpSpPr>
            <a:xfrm>
              <a:off x="2240168" y="2638494"/>
              <a:ext cx="2310685" cy="1655599"/>
              <a:chOff x="2240168" y="2638494"/>
              <a:chExt cx="2310685" cy="1655599"/>
            </a:xfrm>
          </p:grpSpPr>
          <p:cxnSp>
            <p:nvCxnSpPr>
              <p:cNvPr id="53" name="Gerade Verbindung mit Pfeil 52"/>
              <p:cNvCxnSpPr/>
              <p:nvPr/>
            </p:nvCxnSpPr>
            <p:spPr>
              <a:xfrm rot="5400000" flipH="1" flipV="1">
                <a:off x="2768490" y="3067233"/>
                <a:ext cx="725431" cy="0"/>
              </a:xfrm>
              <a:prstGeom prst="straightConnector1">
                <a:avLst/>
              </a:prstGeom>
              <a:ln>
                <a:tailEnd type="stealth" w="sm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Gerade Verbindung mit Pfeil 53"/>
              <p:cNvCxnSpPr/>
              <p:nvPr/>
            </p:nvCxnSpPr>
            <p:spPr>
              <a:xfrm rot="10800000" flipH="1" flipV="1">
                <a:off x="3131840" y="3427411"/>
                <a:ext cx="1188000" cy="1588"/>
              </a:xfrm>
              <a:prstGeom prst="straightConnector1">
                <a:avLst/>
              </a:prstGeom>
              <a:ln>
                <a:tailEnd type="stealth" w="sm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mit Pfeil 54"/>
              <p:cNvCxnSpPr/>
              <p:nvPr/>
            </p:nvCxnSpPr>
            <p:spPr>
              <a:xfrm rot="18900000" flipH="1" flipV="1">
                <a:off x="2240168" y="3797878"/>
                <a:ext cx="1044000" cy="1588"/>
              </a:xfrm>
              <a:prstGeom prst="straightConnector1">
                <a:avLst/>
              </a:prstGeom>
              <a:ln>
                <a:tailEnd type="stealth" w="sm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feld 55"/>
                  <p:cNvSpPr txBox="1"/>
                  <p:nvPr/>
                </p:nvSpPr>
                <p:spPr>
                  <a:xfrm>
                    <a:off x="3480637" y="3157877"/>
                    <a:ext cx="1070216" cy="25841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de-DE" sz="140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de-DE" sz="140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de-DE" sz="1400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 sz="1400" dirty="0" err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sideways</m:t>
                          </m:r>
                          <m:r>
                            <a:rPr lang="de-DE" sz="140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 </m:t>
                          </m:r>
                        </m:oMath>
                      </m:oMathPara>
                    </a14:m>
                    <a:endParaRPr lang="de-DE" sz="14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6" name="Textfeld 5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80637" y="3157877"/>
                    <a:ext cx="1070216" cy="258416"/>
                  </a:xfrm>
                  <a:prstGeom prst="rect">
                    <a:avLst/>
                  </a:prstGeom>
                  <a:blipFill rotWithShape="1"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feld 56"/>
                  <p:cNvSpPr txBox="1"/>
                  <p:nvPr/>
                </p:nvSpPr>
                <p:spPr>
                  <a:xfrm>
                    <a:off x="2511386" y="2638494"/>
                    <a:ext cx="73013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de-DE" sz="140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(</m:t>
                          </m:r>
                          <m:r>
                            <m:rPr>
                              <m:sty m:val="p"/>
                            </m:rPr>
                            <a:rPr lang="de-DE" sz="1400" dirty="0" err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up</m:t>
                          </m:r>
                          <m:r>
                            <a:rPr lang="de-DE" sz="140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</m:oMath>
                      </m:oMathPara>
                    </a14:m>
                    <a:endParaRPr lang="de-DE" sz="14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7" name="Textfeld 5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11386" y="2638494"/>
                    <a:ext cx="730136" cy="307777"/>
                  </a:xfrm>
                  <a:prstGeom prst="rect">
                    <a:avLst/>
                  </a:prstGeom>
                  <a:blipFill rotWithShape="1"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feld 57"/>
                  <p:cNvSpPr txBox="1"/>
                  <p:nvPr/>
                </p:nvSpPr>
                <p:spPr>
                  <a:xfrm>
                    <a:off x="2439567" y="3986316"/>
                    <a:ext cx="139480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𝑧</m:t>
                          </m:r>
                          <m:r>
                            <a:rPr lang="de-DE" sz="140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(</m:t>
                          </m:r>
                          <m:r>
                            <m:rPr>
                              <m:sty m:val="p"/>
                            </m:rPr>
                            <a:rPr lang="de-DE" sz="1400" dirty="0" err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along</m:t>
                          </m:r>
                          <m:r>
                            <a:rPr lang="de-DE" sz="1400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sz="1400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beam</m:t>
                          </m:r>
                          <m:r>
                            <a:rPr lang="de-DE" sz="140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</m:oMath>
                      </m:oMathPara>
                    </a14:m>
                    <a:endParaRPr lang="de-DE" sz="14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feld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39567" y="3986316"/>
                    <a:ext cx="1394805" cy="307777"/>
                  </a:xfrm>
                  <a:prstGeom prst="rect">
                    <a:avLst/>
                  </a:prstGeom>
                  <a:blipFill rotWithShape="1"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3" name="Gerade Verbindung 42"/>
            <p:cNvCxnSpPr/>
            <p:nvPr/>
          </p:nvCxnSpPr>
          <p:spPr>
            <a:xfrm flipH="1">
              <a:off x="3347865" y="3429000"/>
              <a:ext cx="432047" cy="432048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/>
          </p:nvCxnSpPr>
          <p:spPr>
            <a:xfrm>
              <a:off x="2699792" y="3861048"/>
              <a:ext cx="648000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/>
          </p:nvCxnSpPr>
          <p:spPr>
            <a:xfrm>
              <a:off x="3347864" y="2780928"/>
              <a:ext cx="1" cy="108012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/>
          </p:nvCxnSpPr>
          <p:spPr>
            <a:xfrm flipH="1">
              <a:off x="3131841" y="2780928"/>
              <a:ext cx="216023" cy="646483"/>
            </a:xfrm>
            <a:prstGeom prst="line">
              <a:avLst/>
            </a:prstGeom>
            <a:ln w="12700">
              <a:solidFill>
                <a:srgbClr val="C00000"/>
              </a:solidFill>
              <a:headEnd type="stealth" w="med" len="me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/>
          </p:nvCxnSpPr>
          <p:spPr>
            <a:xfrm flipH="1" flipV="1">
              <a:off x="3131841" y="3429000"/>
              <a:ext cx="215951" cy="432048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feld 47"/>
                <p:cNvSpPr txBox="1"/>
                <p:nvPr/>
              </p:nvSpPr>
              <p:spPr>
                <a:xfrm>
                  <a:off x="2763006" y="3634177"/>
                  <a:ext cx="263689" cy="2306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𝜑</m:t>
                        </m:r>
                      </m:oMath>
                    </m:oMathPara>
                  </a14:m>
                  <a:endParaRPr lang="de-DE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feld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3006" y="3634177"/>
                  <a:ext cx="263689" cy="230668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 b="-545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feld 48"/>
                <p:cNvSpPr txBox="1"/>
                <p:nvPr/>
              </p:nvSpPr>
              <p:spPr>
                <a:xfrm>
                  <a:off x="3147011" y="3213973"/>
                  <a:ext cx="248369" cy="2306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i="1" dirty="0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</m:oMath>
                    </m:oMathPara>
                  </a14:m>
                  <a:endParaRPr lang="de-DE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feld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7011" y="3213973"/>
                  <a:ext cx="248369" cy="230668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Bogen 49"/>
            <p:cNvSpPr/>
            <p:nvPr/>
          </p:nvSpPr>
          <p:spPr>
            <a:xfrm rot="18064210">
              <a:off x="2715420" y="3056008"/>
              <a:ext cx="1580340" cy="920439"/>
            </a:xfrm>
            <a:prstGeom prst="arc">
              <a:avLst>
                <a:gd name="adj1" fmla="val 14147756"/>
                <a:gd name="adj2" fmla="val 17617234"/>
              </a:avLst>
            </a:prstGeom>
            <a:ln w="6350">
              <a:solidFill>
                <a:srgbClr val="C00000"/>
              </a:solidFill>
              <a:headEnd type="none" w="sm" len="med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0000"/>
                </a:solidFill>
              </a:endParaRPr>
            </a:p>
          </p:txBody>
        </p:sp>
        <p:cxnSp>
          <p:nvCxnSpPr>
            <p:cNvPr id="51" name="Gerade Verbindung 50"/>
            <p:cNvCxnSpPr/>
            <p:nvPr/>
          </p:nvCxnSpPr>
          <p:spPr>
            <a:xfrm flipH="1">
              <a:off x="2699792" y="2780928"/>
              <a:ext cx="648071" cy="108012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Bogen 51"/>
            <p:cNvSpPr/>
            <p:nvPr/>
          </p:nvSpPr>
          <p:spPr>
            <a:xfrm rot="2094160">
              <a:off x="2543516" y="3518551"/>
              <a:ext cx="441138" cy="407567"/>
            </a:xfrm>
            <a:prstGeom prst="arc">
              <a:avLst/>
            </a:prstGeom>
            <a:ln w="6350">
              <a:solidFill>
                <a:srgbClr val="C00000"/>
              </a:solidFill>
              <a:headEnd type="stealth" w="sm" len="med"/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788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 smtClean="0"/>
                  <a:t>How </a:t>
                </a:r>
                <a:r>
                  <a:rPr lang="de-DE" dirty="0" err="1" smtClean="0"/>
                  <a:t>could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one</a:t>
                </a:r>
                <a:r>
                  <a:rPr lang="de-DE" dirty="0" smtClean="0"/>
                  <a:t> do </a:t>
                </a:r>
                <a:r>
                  <a:rPr lang="de-DE" dirty="0" err="1" smtClean="0"/>
                  <a:t>that</a:t>
                </a:r>
                <a:r>
                  <a:rPr lang="de-DE" dirty="0" smtClean="0"/>
                  <a:t>, </a:t>
                </a:r>
                <a:r>
                  <a:rPr lang="de-DE" dirty="0" err="1" smtClean="0"/>
                  <a:t>determine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de-DE" b="1" i="1" smtClean="0">
                            <a:latin typeface="Cambria Math"/>
                          </a:rPr>
                          <m:t>𝑷</m:t>
                        </m:r>
                      </m:e>
                    </m:acc>
                    <m:r>
                      <a:rPr lang="de-DE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de-DE" dirty="0" smtClean="0"/>
                  <a:t>?</a:t>
                </a:r>
                <a:endParaRPr lang="de-DE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1412" b="-105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0788"/>
                <a:ext cx="6622504" cy="540000"/>
              </a:xfrm>
              <a:solidFill>
                <a:srgbClr val="DAFEF5"/>
              </a:solidFill>
              <a:ln>
                <a:solidFill>
                  <a:schemeClr val="tx1"/>
                </a:solidFill>
              </a:ln>
            </p:spPr>
            <p:txBody>
              <a:bodyPr anchor="ctr"/>
              <a:lstStyle/>
              <a:p>
                <a:r>
                  <a:rPr lang="de-DE" dirty="0" smtClean="0"/>
                  <a:t>Suggestion 1: </a:t>
                </a:r>
                <a:r>
                  <a:rPr lang="de-DE" dirty="0" err="1" smtClean="0"/>
                  <a:t>Use</a:t>
                </a:r>
                <a:r>
                  <a:rPr lang="de-DE" dirty="0" smtClean="0"/>
                  <a:t> a </a:t>
                </a:r>
                <a:r>
                  <a:rPr lang="de-DE" dirty="0" err="1" smtClean="0"/>
                  <a:t>polarized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H</m:t>
                        </m:r>
                      </m:e>
                    </m:acc>
                  </m:oMath>
                </a14:m>
                <a:r>
                  <a:rPr lang="de-DE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dirty="0" err="1" smtClean="0"/>
                  <a:t>storage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cell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target</a:t>
                </a:r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0788"/>
                <a:ext cx="6622504" cy="540000"/>
              </a:xfrm>
              <a:blipFill rotWithShape="1">
                <a:blip r:embed="rId7"/>
                <a:stretch>
                  <a:fillRect l="-1103" b="-1428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61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7" name="Gruppieren 26"/>
          <p:cNvGrpSpPr>
            <a:grpSpLocks noChangeAspect="1"/>
          </p:cNvGrpSpPr>
          <p:nvPr/>
        </p:nvGrpSpPr>
        <p:grpSpPr>
          <a:xfrm>
            <a:off x="1908292" y="2810904"/>
            <a:ext cx="5292000" cy="1590204"/>
            <a:chOff x="863588" y="2960948"/>
            <a:chExt cx="7308812" cy="2196012"/>
          </a:xfrm>
        </p:grpSpPr>
        <p:sp>
          <p:nvSpPr>
            <p:cNvPr id="8" name="Ellipse 7"/>
            <p:cNvSpPr/>
            <p:nvPr/>
          </p:nvSpPr>
          <p:spPr bwMode="auto">
            <a:xfrm>
              <a:off x="863588" y="3033184"/>
              <a:ext cx="7272000" cy="2088000"/>
            </a:xfrm>
            <a:prstGeom prst="ellips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cxnSp>
          <p:nvCxnSpPr>
            <p:cNvPr id="11" name="Gerade Verbindung mit Pfeil 10"/>
            <p:cNvCxnSpPr/>
            <p:nvPr/>
          </p:nvCxnSpPr>
          <p:spPr bwMode="auto">
            <a:xfrm flipV="1">
              <a:off x="2771892" y="3284984"/>
              <a:ext cx="359948" cy="72008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Gerade Verbindung mit Pfeil 15"/>
            <p:cNvCxnSpPr/>
            <p:nvPr/>
          </p:nvCxnSpPr>
          <p:spPr bwMode="auto">
            <a:xfrm flipH="1" flipV="1">
              <a:off x="5904240" y="3284984"/>
              <a:ext cx="359948" cy="72008"/>
            </a:xfrm>
            <a:prstGeom prst="straightConnector1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Gerade Verbindung 18"/>
            <p:cNvCxnSpPr/>
            <p:nvPr/>
          </p:nvCxnSpPr>
          <p:spPr bwMode="auto">
            <a:xfrm>
              <a:off x="4644008" y="3176972"/>
              <a:ext cx="0" cy="468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Gerade Verbindung 20"/>
            <p:cNvCxnSpPr/>
            <p:nvPr/>
          </p:nvCxnSpPr>
          <p:spPr bwMode="auto">
            <a:xfrm>
              <a:off x="4500064" y="3177044"/>
              <a:ext cx="0" cy="468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Gerade Verbindung 21"/>
            <p:cNvCxnSpPr/>
            <p:nvPr/>
          </p:nvCxnSpPr>
          <p:spPr bwMode="auto">
            <a:xfrm rot="16200000">
              <a:off x="4968080" y="2852972"/>
              <a:ext cx="0" cy="648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Gerade Verbindung 22"/>
            <p:cNvCxnSpPr/>
            <p:nvPr/>
          </p:nvCxnSpPr>
          <p:spPr bwMode="auto">
            <a:xfrm rot="16200000">
              <a:off x="4176064" y="2852971"/>
              <a:ext cx="0" cy="648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Gerade Verbindung 23"/>
            <p:cNvCxnSpPr/>
            <p:nvPr/>
          </p:nvCxnSpPr>
          <p:spPr bwMode="auto">
            <a:xfrm rot="16200000">
              <a:off x="4571992" y="2240948"/>
              <a:ext cx="0" cy="144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Ellipse 24"/>
            <p:cNvSpPr/>
            <p:nvPr/>
          </p:nvSpPr>
          <p:spPr bwMode="auto">
            <a:xfrm>
              <a:off x="900400" y="3068960"/>
              <a:ext cx="7272000" cy="2088000"/>
            </a:xfrm>
            <a:prstGeom prst="ellips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26" name="Pfeil nach rechts 25"/>
            <p:cNvSpPr/>
            <p:nvPr/>
          </p:nvSpPr>
          <p:spPr bwMode="auto">
            <a:xfrm rot="16200000">
              <a:off x="4392007" y="3910557"/>
              <a:ext cx="360000" cy="144000"/>
            </a:xfrm>
            <a:prstGeom prst="rightArrow">
              <a:avLst/>
            </a:prstGeom>
            <a:solidFill>
              <a:srgbClr val="CCCC00"/>
            </a:solidFill>
            <a:ln w="28575" cap="flat" cmpd="sng" algn="ctr">
              <a:solidFill>
                <a:srgbClr val="0066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3743908" y="2442592"/>
            <a:ext cx="1692188" cy="914400"/>
            <a:chOff x="3743908" y="2442592"/>
            <a:chExt cx="1692188" cy="914400"/>
          </a:xfrm>
        </p:grpSpPr>
        <p:sp>
          <p:nvSpPr>
            <p:cNvPr id="28" name="Ellipse 27"/>
            <p:cNvSpPr/>
            <p:nvPr/>
          </p:nvSpPr>
          <p:spPr bwMode="auto">
            <a:xfrm>
              <a:off x="3743908" y="2442592"/>
              <a:ext cx="252000" cy="914400"/>
            </a:xfrm>
            <a:prstGeom prst="ellips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30" name="Ellipse 29"/>
            <p:cNvSpPr/>
            <p:nvPr/>
          </p:nvSpPr>
          <p:spPr bwMode="auto">
            <a:xfrm>
              <a:off x="5184096" y="2442592"/>
              <a:ext cx="252000" cy="914400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cxnSp>
          <p:nvCxnSpPr>
            <p:cNvPr id="31" name="Gerade Verbindung 30"/>
            <p:cNvCxnSpPr>
              <a:stCxn id="28" idx="0"/>
              <a:endCxn id="30" idx="0"/>
            </p:cNvCxnSpPr>
            <p:nvPr/>
          </p:nvCxnSpPr>
          <p:spPr bwMode="auto">
            <a:xfrm>
              <a:off x="3869908" y="2442592"/>
              <a:ext cx="1440188" cy="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Gerade Verbindung 32"/>
            <p:cNvCxnSpPr>
              <a:stCxn id="28" idx="4"/>
              <a:endCxn id="30" idx="4"/>
            </p:cNvCxnSpPr>
            <p:nvPr/>
          </p:nvCxnSpPr>
          <p:spPr bwMode="auto">
            <a:xfrm>
              <a:off x="3869908" y="3356992"/>
              <a:ext cx="1440188" cy="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6" name="Textfeld 35"/>
          <p:cNvSpPr txBox="1"/>
          <p:nvPr/>
        </p:nvSpPr>
        <p:spPr>
          <a:xfrm>
            <a:off x="5652120" y="2231576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C00000"/>
                </a:solidFill>
              </a:rPr>
              <a:t>Detector</a:t>
            </a:r>
            <a:endParaRPr lang="de-DE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feld 37"/>
              <p:cNvSpPr txBox="1"/>
              <p:nvPr/>
            </p:nvSpPr>
            <p:spPr>
              <a:xfrm>
                <a:off x="503548" y="4761148"/>
                <a:ext cx="8424936" cy="992388"/>
              </a:xfrm>
              <a:prstGeom prst="rect">
                <a:avLst/>
              </a:prstGeom>
              <a:solidFill>
                <a:srgbClr val="DAFEF5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de-DE" dirty="0" smtClean="0">
                    <a:solidFill>
                      <a:srgbClr val="000000"/>
                    </a:solidFill>
                  </a:rPr>
                  <a:t>Detector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determines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𝑃</m:t>
                        </m:r>
                      </m:e>
                    </m:acc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err="1" smtClean="0">
                    <a:solidFill>
                      <a:srgbClr val="000000"/>
                    </a:solidFill>
                  </a:rPr>
                  <a:t>of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cw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&amp;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ccw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beams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separately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,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based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on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kinematics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.</a:t>
                </a:r>
                <a:endParaRPr lang="de-DE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de-DE" dirty="0" err="1" smtClean="0">
                    <a:solidFill>
                      <a:srgbClr val="000000"/>
                    </a:solidFill>
                  </a:rPr>
                  <a:t>Alignment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of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target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polarization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𝑄</m:t>
                        </m:r>
                      </m:e>
                    </m:acc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 along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, </m:t>
                    </m:r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𝑦</m:t>
                    </m:r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, </m:t>
                    </m:r>
                    <m:r>
                      <a:rPr lang="de-DE" i="1" smtClean="0">
                        <a:solidFill>
                          <a:srgbClr val="000000"/>
                        </a:solidFill>
                        <a:latin typeface="Cambria Math"/>
                      </a:rPr>
                      <m:t>𝑧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axes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by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i="1" dirty="0" err="1" smtClean="0">
                    <a:solidFill>
                      <a:srgbClr val="000000"/>
                    </a:solidFill>
                  </a:rPr>
                  <a:t>magnetic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fields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. 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Leads 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to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unwanted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 MDM </a:t>
                </a:r>
                <a:r>
                  <a:rPr lang="de-DE" dirty="0" err="1" smtClean="0">
                    <a:solidFill>
                      <a:srgbClr val="000000"/>
                    </a:solidFill>
                    <a:sym typeface="Symbol"/>
                  </a:rPr>
                  <a:t>rotations</a:t>
                </a:r>
                <a:r>
                  <a:rPr lang="de-DE" dirty="0" smtClean="0">
                    <a:solidFill>
                      <a:srgbClr val="000000"/>
                    </a:solidFill>
                    <a:sym typeface="Symbol"/>
                  </a:rPr>
                  <a:t> </a:t>
                </a:r>
                <a:r>
                  <a:rPr lang="de-DE" dirty="0">
                    <a:solidFill>
                      <a:srgbClr val="FF0000"/>
                    </a:solidFill>
                    <a:sym typeface="Symbol"/>
                  </a:rPr>
                  <a:t> </a:t>
                </a:r>
                <a:r>
                  <a:rPr lang="de-DE" dirty="0" smtClean="0">
                    <a:solidFill>
                      <a:srgbClr val="FF0000"/>
                    </a:solidFill>
                    <a:sym typeface="Symbol"/>
                  </a:rPr>
                  <a:t>a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bsolute </a:t>
                </a:r>
                <a:r>
                  <a:rPr lang="de-DE" dirty="0" err="1" smtClean="0">
                    <a:solidFill>
                      <a:srgbClr val="FF0000"/>
                    </a:solidFill>
                  </a:rPr>
                  <a:t>no-go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 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in EDM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experiments</a:t>
                </a:r>
                <a:r>
                  <a:rPr lang="de-DE" dirty="0">
                    <a:solidFill>
                      <a:srgbClr val="000000"/>
                    </a:solidFill>
                  </a:rPr>
                  <a:t>.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 </a:t>
                </a:r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8" name="Textfeld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48" y="4761148"/>
                <a:ext cx="8424936" cy="992388"/>
              </a:xfrm>
              <a:prstGeom prst="rect">
                <a:avLst/>
              </a:prstGeom>
              <a:blipFill rotWithShape="1">
                <a:blip r:embed="rId8"/>
                <a:stretch>
                  <a:fillRect l="-434" b="-84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feld 38"/>
          <p:cNvSpPr txBox="1"/>
          <p:nvPr/>
        </p:nvSpPr>
        <p:spPr>
          <a:xfrm>
            <a:off x="3059832" y="339299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cell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827432" y="3013211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00B0F0"/>
                </a:solidFill>
              </a:rPr>
              <a:t>CW</a:t>
            </a:r>
            <a:endParaRPr lang="de-DE" b="1" dirty="0">
              <a:solidFill>
                <a:srgbClr val="00B0F0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5671748" y="3104964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002060"/>
                </a:solidFill>
              </a:rPr>
              <a:t>CCW</a:t>
            </a:r>
            <a:endParaRPr lang="de-D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6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62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" name="Inhaltsplatzhalter 2"/>
          <p:cNvSpPr>
            <a:spLocks noGrp="1"/>
          </p:cNvSpPr>
          <p:nvPr>
            <p:ph idx="1"/>
          </p:nvPr>
        </p:nvSpPr>
        <p:spPr>
          <a:xfrm>
            <a:off x="685800" y="656692"/>
            <a:ext cx="7198568" cy="540000"/>
          </a:xfrm>
          <a:solidFill>
            <a:srgbClr val="DAFEF5"/>
          </a:solidFill>
          <a:ln>
            <a:solidFill>
              <a:schemeClr val="tx1"/>
            </a:solidFill>
          </a:ln>
        </p:spPr>
        <p:txBody>
          <a:bodyPr anchor="ctr"/>
          <a:lstStyle/>
          <a:p>
            <a:r>
              <a:rPr lang="de-DE" dirty="0" smtClean="0"/>
              <a:t>Suggestion 2: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colliding</a:t>
            </a:r>
            <a:r>
              <a:rPr lang="de-DE" dirty="0" smtClean="0"/>
              <a:t> beam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external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endParaRPr lang="de-DE" dirty="0"/>
          </a:p>
        </p:txBody>
      </p:sp>
      <p:cxnSp>
        <p:nvCxnSpPr>
          <p:cNvPr id="121" name="Gerade Verbindung 120"/>
          <p:cNvCxnSpPr/>
          <p:nvPr/>
        </p:nvCxnSpPr>
        <p:spPr bwMode="auto">
          <a:xfrm>
            <a:off x="4824028" y="3837907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56809" name="Textfeld 1356808"/>
          <p:cNvSpPr txBox="1"/>
          <p:nvPr/>
        </p:nvSpPr>
        <p:spPr>
          <a:xfrm>
            <a:off x="395536" y="4976008"/>
            <a:ext cx="8604956" cy="1477328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dirty="0" err="1" smtClean="0">
                <a:solidFill>
                  <a:srgbClr val="000000"/>
                </a:solidFill>
              </a:rPr>
              <a:t>Collide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two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external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beams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with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cw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and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ccw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stored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beams</a:t>
            </a:r>
            <a:r>
              <a:rPr lang="de-DE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</a:rPr>
              <a:t>Energy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could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be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tuned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to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match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detector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acceptance</a:t>
            </a:r>
            <a:r>
              <a:rPr lang="de-DE" dirty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 smtClean="0">
                <a:solidFill>
                  <a:srgbClr val="000000"/>
                </a:solidFill>
              </a:rPr>
              <a:t>Polarization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components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probing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low-energy</a:t>
            </a:r>
            <a:r>
              <a:rPr lang="de-DE" dirty="0" smtClean="0">
                <a:solidFill>
                  <a:srgbClr val="000000"/>
                </a:solidFill>
              </a:rPr>
              <a:t> beam </a:t>
            </a:r>
            <a:r>
              <a:rPr lang="de-DE" dirty="0" err="1" smtClean="0">
                <a:solidFill>
                  <a:srgbClr val="000000"/>
                </a:solidFill>
              </a:rPr>
              <a:t>can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made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b="1" dirty="0" smtClean="0">
                <a:solidFill>
                  <a:srgbClr val="FF0000"/>
                </a:solidFill>
              </a:rPr>
              <a:t>large</a:t>
            </a:r>
            <a:r>
              <a:rPr lang="de-DE" dirty="0" smtClean="0">
                <a:solidFill>
                  <a:srgbClr val="000000"/>
                </a:solidFill>
              </a:rPr>
              <a:t>, </a:t>
            </a:r>
            <a:r>
              <a:rPr lang="de-DE" dirty="0" err="1" smtClean="0">
                <a:solidFill>
                  <a:srgbClr val="000000"/>
                </a:solidFill>
              </a:rPr>
              <a:t>would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selected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spin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rotators</a:t>
            </a:r>
            <a:r>
              <a:rPr lang="de-DE" dirty="0" smtClean="0">
                <a:solidFill>
                  <a:srgbClr val="000000"/>
                </a:solidFill>
              </a:rPr>
              <a:t> in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transmission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lines</a:t>
            </a:r>
            <a:r>
              <a:rPr lang="de-DE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 smtClean="0">
                <a:solidFill>
                  <a:srgbClr val="000000"/>
                </a:solidFill>
              </a:rPr>
              <a:t>Luminosity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estimates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necessary</a:t>
            </a:r>
            <a:endParaRPr lang="de-DE" dirty="0">
              <a:solidFill>
                <a:srgbClr val="000000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1908292" y="1835531"/>
            <a:ext cx="5292000" cy="2169533"/>
            <a:chOff x="1908292" y="1835531"/>
            <a:chExt cx="5292000" cy="2169533"/>
          </a:xfrm>
        </p:grpSpPr>
        <p:sp>
          <p:nvSpPr>
            <p:cNvPr id="102" name="Ellipse 101"/>
            <p:cNvSpPr/>
            <p:nvPr/>
          </p:nvSpPr>
          <p:spPr bwMode="auto">
            <a:xfrm>
              <a:off x="1908292" y="2467168"/>
              <a:ext cx="5265346" cy="1511989"/>
            </a:xfrm>
            <a:prstGeom prst="ellips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cxnSp>
          <p:nvCxnSpPr>
            <p:cNvPr id="103" name="Gerade Verbindung mit Pfeil 102"/>
            <p:cNvCxnSpPr/>
            <p:nvPr/>
          </p:nvCxnSpPr>
          <p:spPr bwMode="auto">
            <a:xfrm flipV="1">
              <a:off x="3290014" y="2649505"/>
              <a:ext cx="260623" cy="52143"/>
            </a:xfrm>
            <a:prstGeom prst="straightConnector1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4" name="Gerade Verbindung mit Pfeil 103"/>
            <p:cNvCxnSpPr/>
            <p:nvPr/>
          </p:nvCxnSpPr>
          <p:spPr bwMode="auto">
            <a:xfrm flipH="1" flipV="1">
              <a:off x="5558014" y="2649505"/>
              <a:ext cx="260623" cy="52143"/>
            </a:xfrm>
            <a:prstGeom prst="straightConnector1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0" name="Ellipse 109"/>
            <p:cNvSpPr/>
            <p:nvPr/>
          </p:nvSpPr>
          <p:spPr bwMode="auto">
            <a:xfrm>
              <a:off x="1934946" y="2493075"/>
              <a:ext cx="5265346" cy="1511989"/>
            </a:xfrm>
            <a:prstGeom prst="ellips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113" name="Ellipse 112"/>
            <p:cNvSpPr/>
            <p:nvPr/>
          </p:nvSpPr>
          <p:spPr bwMode="auto">
            <a:xfrm>
              <a:off x="3743908" y="2046547"/>
              <a:ext cx="252000" cy="914400"/>
            </a:xfrm>
            <a:prstGeom prst="ellips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114" name="Ellipse 113"/>
            <p:cNvSpPr/>
            <p:nvPr/>
          </p:nvSpPr>
          <p:spPr bwMode="auto">
            <a:xfrm>
              <a:off x="5184096" y="2046547"/>
              <a:ext cx="252000" cy="914400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cxnSp>
          <p:nvCxnSpPr>
            <p:cNvPr id="115" name="Gerade Verbindung 114"/>
            <p:cNvCxnSpPr>
              <a:stCxn id="113" idx="0"/>
              <a:endCxn id="114" idx="0"/>
            </p:cNvCxnSpPr>
            <p:nvPr/>
          </p:nvCxnSpPr>
          <p:spPr bwMode="auto">
            <a:xfrm>
              <a:off x="3869908" y="2046547"/>
              <a:ext cx="1440188" cy="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Gerade Verbindung 115"/>
            <p:cNvCxnSpPr>
              <a:stCxn id="113" idx="4"/>
              <a:endCxn id="114" idx="4"/>
            </p:cNvCxnSpPr>
            <p:nvPr/>
          </p:nvCxnSpPr>
          <p:spPr bwMode="auto">
            <a:xfrm>
              <a:off x="3869908" y="2960947"/>
              <a:ext cx="1440188" cy="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7" name="Textfeld 116"/>
            <p:cNvSpPr txBox="1"/>
            <p:nvPr/>
          </p:nvSpPr>
          <p:spPr>
            <a:xfrm>
              <a:off x="5652120" y="1835531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C00000"/>
                  </a:solidFill>
                </a:rPr>
                <a:t>Detector</a:t>
              </a:r>
              <a:endParaRPr lang="de-DE" dirty="0">
                <a:solidFill>
                  <a:srgbClr val="C00000"/>
                </a:solidFill>
              </a:endParaRPr>
            </a:p>
          </p:txBody>
        </p:sp>
        <p:sp>
          <p:nvSpPr>
            <p:cNvPr id="97" name="Bogen 96"/>
            <p:cNvSpPr/>
            <p:nvPr/>
          </p:nvSpPr>
          <p:spPr bwMode="auto">
            <a:xfrm>
              <a:off x="3905884" y="2492896"/>
              <a:ext cx="1314188" cy="678940"/>
            </a:xfrm>
            <a:prstGeom prst="arc">
              <a:avLst>
                <a:gd name="adj1" fmla="val 16200000"/>
                <a:gd name="adj2" fmla="val 2000540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120" name="Bogen 119"/>
            <p:cNvSpPr/>
            <p:nvPr/>
          </p:nvSpPr>
          <p:spPr bwMode="auto">
            <a:xfrm flipH="1">
              <a:off x="3923928" y="2492896"/>
              <a:ext cx="1314188" cy="678940"/>
            </a:xfrm>
            <a:prstGeom prst="arc">
              <a:avLst>
                <a:gd name="adj1" fmla="val 16200000"/>
                <a:gd name="adj2" fmla="val 2078302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99" name="Bogen 98"/>
            <p:cNvSpPr/>
            <p:nvPr/>
          </p:nvSpPr>
          <p:spPr bwMode="auto">
            <a:xfrm rot="16200000">
              <a:off x="4698811" y="3001451"/>
              <a:ext cx="660779" cy="914400"/>
            </a:xfrm>
            <a:prstGeom prst="arc">
              <a:avLst>
                <a:gd name="adj1" fmla="val 16200000"/>
                <a:gd name="adj2" fmla="val 19444792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cxnSp>
          <p:nvCxnSpPr>
            <p:cNvPr id="123" name="Gerade Verbindung 122"/>
            <p:cNvCxnSpPr>
              <a:endCxn id="97" idx="2"/>
            </p:cNvCxnSpPr>
            <p:nvPr/>
          </p:nvCxnSpPr>
          <p:spPr bwMode="auto">
            <a:xfrm flipV="1">
              <a:off x="4817159" y="3099362"/>
              <a:ext cx="151627" cy="65921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sp>
          <p:nvSpPr>
            <p:cNvPr id="128" name="Bogen 127"/>
            <p:cNvSpPr/>
            <p:nvPr/>
          </p:nvSpPr>
          <p:spPr bwMode="auto">
            <a:xfrm rot="5400000" flipH="1">
              <a:off x="3784410" y="3001451"/>
              <a:ext cx="660779" cy="914400"/>
            </a:xfrm>
            <a:prstGeom prst="arc">
              <a:avLst>
                <a:gd name="adj1" fmla="val 16200000"/>
                <a:gd name="adj2" fmla="val 19389139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cxnSp>
          <p:nvCxnSpPr>
            <p:cNvPr id="1356807" name="Gerade Verbindung 1356806"/>
            <p:cNvCxnSpPr/>
            <p:nvPr/>
          </p:nvCxnSpPr>
          <p:spPr bwMode="auto">
            <a:xfrm flipV="1">
              <a:off x="4572000" y="3465003"/>
              <a:ext cx="0" cy="3240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stealth" w="med" len="lg"/>
            </a:ln>
            <a:effectLst/>
          </p:spPr>
        </p:cxnSp>
        <p:sp>
          <p:nvSpPr>
            <p:cNvPr id="1356808" name="Textfeld 1356807"/>
            <p:cNvSpPr txBox="1"/>
            <p:nvPr/>
          </p:nvSpPr>
          <p:spPr>
            <a:xfrm>
              <a:off x="4716016" y="3358152"/>
              <a:ext cx="18362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>
                  <a:solidFill>
                    <a:srgbClr val="000000"/>
                  </a:solidFill>
                </a:rPr>
                <a:t>Polarized</a:t>
              </a:r>
              <a:r>
                <a:rPr lang="de-DE" sz="1400" dirty="0" smtClean="0">
                  <a:solidFill>
                    <a:srgbClr val="000000"/>
                  </a:solidFill>
                </a:rPr>
                <a:t> </a:t>
              </a:r>
              <a:r>
                <a:rPr lang="de-DE" sz="1400" dirty="0" err="1" smtClean="0">
                  <a:solidFill>
                    <a:srgbClr val="000000"/>
                  </a:solidFill>
                </a:rPr>
                <a:t>ion</a:t>
              </a:r>
              <a:r>
                <a:rPr lang="de-DE" sz="1400" dirty="0" smtClean="0">
                  <a:solidFill>
                    <a:srgbClr val="000000"/>
                  </a:solidFill>
                </a:rPr>
                <a:t> </a:t>
              </a:r>
              <a:r>
                <a:rPr lang="de-DE" sz="1400" dirty="0" err="1" smtClean="0">
                  <a:solidFill>
                    <a:srgbClr val="000000"/>
                  </a:solidFill>
                </a:rPr>
                <a:t>source</a:t>
              </a:r>
              <a:r>
                <a:rPr lang="de-DE" sz="1400" dirty="0" smtClean="0">
                  <a:solidFill>
                    <a:srgbClr val="000000"/>
                  </a:solidFill>
                </a:rPr>
                <a:t/>
              </a:r>
              <a:br>
                <a:rPr lang="de-DE" sz="1400" dirty="0" smtClean="0">
                  <a:solidFill>
                    <a:srgbClr val="000000"/>
                  </a:solidFill>
                </a:rPr>
              </a:br>
              <a:r>
                <a:rPr lang="de-DE" sz="1400" dirty="0" smtClean="0">
                  <a:solidFill>
                    <a:srgbClr val="000000"/>
                  </a:solidFill>
                </a:rPr>
                <a:t>(~10 </a:t>
              </a:r>
              <a:r>
                <a:rPr lang="de-DE" sz="1400" dirty="0" err="1" smtClean="0">
                  <a:solidFill>
                    <a:srgbClr val="000000"/>
                  </a:solidFill>
                </a:rPr>
                <a:t>MeV</a:t>
              </a:r>
              <a:r>
                <a:rPr lang="de-DE" sz="1400" dirty="0" smtClean="0">
                  <a:solidFill>
                    <a:srgbClr val="000000"/>
                  </a:solidFill>
                </a:rPr>
                <a:t>)</a:t>
              </a:r>
              <a:endParaRPr lang="de-DE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146" name="Gerade Verbindung 145"/>
            <p:cNvCxnSpPr>
              <a:stCxn id="128" idx="2"/>
              <a:endCxn id="120" idx="2"/>
            </p:cNvCxnSpPr>
            <p:nvPr/>
          </p:nvCxnSpPr>
          <p:spPr bwMode="auto">
            <a:xfrm flipH="1" flipV="1">
              <a:off x="4187501" y="3104227"/>
              <a:ext cx="145016" cy="6390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itel 1"/>
              <p:cNvSpPr>
                <a:spLocks noGrp="1"/>
              </p:cNvSpPr>
              <p:nvPr>
                <p:ph type="title"/>
              </p:nvPr>
            </p:nvSpPr>
            <p:spPr>
              <a:xfrm>
                <a:off x="685800" y="44624"/>
                <a:ext cx="7772400" cy="691662"/>
              </a:xfrm>
            </p:spPr>
            <p:txBody>
              <a:bodyPr/>
              <a:lstStyle/>
              <a:p>
                <a:r>
                  <a:rPr lang="de-DE" dirty="0" smtClean="0"/>
                  <a:t>How </a:t>
                </a:r>
                <a:r>
                  <a:rPr lang="de-DE" dirty="0" err="1" smtClean="0"/>
                  <a:t>could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one</a:t>
                </a:r>
                <a:r>
                  <a:rPr lang="de-DE" dirty="0" smtClean="0"/>
                  <a:t> do </a:t>
                </a:r>
                <a:r>
                  <a:rPr lang="de-DE" dirty="0" err="1" smtClean="0"/>
                  <a:t>that</a:t>
                </a:r>
                <a:r>
                  <a:rPr lang="de-DE" dirty="0" smtClean="0"/>
                  <a:t>, </a:t>
                </a:r>
                <a:r>
                  <a:rPr lang="de-DE" dirty="0" err="1" smtClean="0"/>
                  <a:t>determine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de-DE" b="1" i="1" smtClean="0">
                            <a:latin typeface="Cambria Math"/>
                          </a:rPr>
                          <m:t>𝑷</m:t>
                        </m:r>
                      </m:e>
                    </m:acc>
                    <m:r>
                      <a:rPr lang="de-DE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de-DE" dirty="0" smtClean="0"/>
                  <a:t>?</a:t>
                </a:r>
                <a:endParaRPr lang="de-DE" dirty="0"/>
              </a:p>
            </p:txBody>
          </p:sp>
        </mc:Choice>
        <mc:Fallback xmlns="">
          <p:sp>
            <p:nvSpPr>
              <p:cNvPr id="28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5800" y="44624"/>
                <a:ext cx="7772400" cy="691662"/>
              </a:xfrm>
              <a:blipFill rotWithShape="1">
                <a:blip r:embed="rId2"/>
                <a:stretch>
                  <a:fillRect l="-1412" b="-105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/>
              <p:cNvSpPr txBox="1"/>
              <p:nvPr/>
            </p:nvSpPr>
            <p:spPr>
              <a:xfrm>
                <a:off x="1162980" y="2636912"/>
                <a:ext cx="6937412" cy="184486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num>
                        <m:den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=1+</m:t>
                      </m:r>
                      <m:sSub>
                        <m:sSub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𝒚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func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sin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⁡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𝑥𝑥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de-DE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𝒙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de-DE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𝒚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  <m:r>
                                <m:rPr>
                                  <m:sty m:val="p"/>
                                </m:rPr>
                                <a:rPr lang="de-DE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in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𝒚</m:t>
                                  </m:r>
                                </m:sub>
                              </m:s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func>
                                <m:funcPr>
                                  <m:ctrlP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</m:func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𝑦𝑦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de-DE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𝒙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de-DE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𝒚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𝒚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func>
                                <m:func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</m:func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𝑥𝑧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func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𝒚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sin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⁡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𝑧𝑧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de-DE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𝑸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lang="de-DE" b="1" dirty="0" smtClean="0">
                  <a:solidFill>
                    <a:srgbClr val="00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29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980" y="2636912"/>
                <a:ext cx="6937412" cy="1844864"/>
              </a:xfrm>
              <a:prstGeom prst="rect">
                <a:avLst/>
              </a:prstGeom>
              <a:blipFill rotWithShape="1">
                <a:blip r:embed="rId3"/>
                <a:stretch>
                  <a:fillRect b="-197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feld 29"/>
              <p:cNvSpPr txBox="1"/>
              <p:nvPr/>
            </p:nvSpPr>
            <p:spPr>
              <a:xfrm>
                <a:off x="683568" y="1436836"/>
                <a:ext cx="2260940" cy="984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cw</m:t>
                      </m:r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>
                          <a:solidFill>
                            <a:srgbClr val="000000"/>
                          </a:solidFill>
                          <a:latin typeface="Cambria Math"/>
                        </a:rPr>
                        <m:t>b</m:t>
                      </m:r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eam</m:t>
                      </m:r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  </m:t>
                      </m:r>
                      <m:acc>
                        <m:accPr>
                          <m:chr m:val="⃗"/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</m:acc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0" name="Textfeld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436836"/>
                <a:ext cx="2260940" cy="98405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hteck 30"/>
              <p:cNvSpPr/>
              <p:nvPr/>
            </p:nvSpPr>
            <p:spPr>
              <a:xfrm>
                <a:off x="3420325" y="1436836"/>
                <a:ext cx="5240089" cy="984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probing</m:t>
                      </m:r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beam</m:t>
                      </m:r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  </m:t>
                      </m:r>
                      <m:acc>
                        <m:accPr>
                          <m:chr m:val="⃗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</m:acc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,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de-DE">
                          <a:solidFill>
                            <a:srgbClr val="000000"/>
                          </a:solidFill>
                          <a:latin typeface="Cambria Math"/>
                        </a:rPr>
                        <m:t>or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Rechteck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325" y="1436836"/>
                <a:ext cx="5240089" cy="98405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09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>
              <a:xfrm>
                <a:off x="685800" y="188640"/>
                <a:ext cx="7772400" cy="691662"/>
              </a:xfrm>
            </p:spPr>
            <p:txBody>
              <a:bodyPr/>
              <a:lstStyle/>
              <a:p>
                <a:r>
                  <a:rPr lang="de-DE" dirty="0"/>
                  <a:t>How </a:t>
                </a:r>
                <a:r>
                  <a:rPr lang="de-DE" dirty="0" err="1"/>
                  <a:t>could</a:t>
                </a:r>
                <a:r>
                  <a:rPr lang="de-DE" dirty="0"/>
                  <a:t> </a:t>
                </a:r>
                <a:r>
                  <a:rPr lang="de-DE" dirty="0" err="1"/>
                  <a:t>one</a:t>
                </a:r>
                <a:r>
                  <a:rPr lang="de-DE" dirty="0"/>
                  <a:t> do </a:t>
                </a:r>
                <a:r>
                  <a:rPr lang="de-DE" dirty="0" err="1"/>
                  <a:t>that</a:t>
                </a:r>
                <a:r>
                  <a:rPr lang="de-DE" dirty="0"/>
                  <a:t>, </a:t>
                </a:r>
                <a:r>
                  <a:rPr lang="de-DE" dirty="0" err="1"/>
                  <a:t>determine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>
                            <a:latin typeface="Cambria Math"/>
                          </a:rPr>
                        </m:ctrlPr>
                      </m:accPr>
                      <m:e>
                        <m:r>
                          <a:rPr lang="de-DE" i="1">
                            <a:latin typeface="Cambria Math"/>
                          </a:rPr>
                          <m:t>𝑷</m:t>
                        </m:r>
                      </m:e>
                    </m:acc>
                    <m:r>
                      <a:rPr lang="de-DE" i="1">
                        <a:latin typeface="Cambria Math"/>
                      </a:rPr>
                      <m:t> </m:t>
                    </m:r>
                  </m:oMath>
                </a14:m>
                <a:r>
                  <a:rPr lang="de-DE" dirty="0"/>
                  <a:t>?</a:t>
                </a: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5800" y="188640"/>
                <a:ext cx="7772400" cy="691662"/>
              </a:xfrm>
              <a:blipFill rotWithShape="1">
                <a:blip r:embed="rId2"/>
                <a:stretch>
                  <a:fillRect l="-1412" b="-115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63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5800" y="1052736"/>
            <a:ext cx="7774632" cy="540000"/>
          </a:xfrm>
          <a:solidFill>
            <a:srgbClr val="DAFEF5"/>
          </a:solidFill>
          <a:ln>
            <a:solidFill>
              <a:schemeClr val="tx1"/>
            </a:solidFill>
          </a:ln>
        </p:spPr>
        <p:txBody>
          <a:bodyPr anchor="ctr"/>
          <a:lstStyle/>
          <a:p>
            <a:r>
              <a:rPr lang="de-DE" dirty="0" smtClean="0"/>
              <a:t>Suggestion 3: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directly</a:t>
            </a:r>
            <a:r>
              <a:rPr lang="de-DE" dirty="0" smtClean="0"/>
              <a:t> </a:t>
            </a:r>
            <a:r>
              <a:rPr lang="de-DE" dirty="0" err="1" smtClean="0"/>
              <a:t>reactions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colliding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endParaRPr lang="de-DE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1908292" y="1891104"/>
            <a:ext cx="5292000" cy="2185968"/>
            <a:chOff x="1908292" y="1891104"/>
            <a:chExt cx="5292000" cy="2185968"/>
          </a:xfrm>
        </p:grpSpPr>
        <p:grpSp>
          <p:nvGrpSpPr>
            <p:cNvPr id="8" name="Gruppieren 7"/>
            <p:cNvGrpSpPr>
              <a:grpSpLocks noChangeAspect="1"/>
            </p:cNvGrpSpPr>
            <p:nvPr/>
          </p:nvGrpSpPr>
          <p:grpSpPr>
            <a:xfrm>
              <a:off x="1908292" y="2539176"/>
              <a:ext cx="5292000" cy="1537896"/>
              <a:chOff x="863588" y="3033184"/>
              <a:chExt cx="7308812" cy="2123776"/>
            </a:xfrm>
          </p:grpSpPr>
          <p:sp>
            <p:nvSpPr>
              <p:cNvPr id="9" name="Ellipse 8"/>
              <p:cNvSpPr/>
              <p:nvPr/>
            </p:nvSpPr>
            <p:spPr bwMode="auto">
              <a:xfrm>
                <a:off x="863588" y="3033184"/>
                <a:ext cx="7272000" cy="20880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de-DE" smtClean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0" name="Gerade Verbindung mit Pfeil 9"/>
              <p:cNvCxnSpPr/>
              <p:nvPr/>
            </p:nvCxnSpPr>
            <p:spPr bwMode="auto">
              <a:xfrm flipV="1">
                <a:off x="2771892" y="3284984"/>
                <a:ext cx="359948" cy="7200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Gerade Verbindung mit Pfeil 10"/>
              <p:cNvCxnSpPr/>
              <p:nvPr/>
            </p:nvCxnSpPr>
            <p:spPr bwMode="auto">
              <a:xfrm flipH="1" flipV="1">
                <a:off x="5904240" y="3284984"/>
                <a:ext cx="359948" cy="7200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7" name="Ellipse 16"/>
              <p:cNvSpPr/>
              <p:nvPr/>
            </p:nvSpPr>
            <p:spPr bwMode="auto">
              <a:xfrm>
                <a:off x="900400" y="3068960"/>
                <a:ext cx="7272000" cy="20880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de-DE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uppieren 18"/>
            <p:cNvGrpSpPr/>
            <p:nvPr/>
          </p:nvGrpSpPr>
          <p:grpSpPr>
            <a:xfrm>
              <a:off x="3743908" y="2102120"/>
              <a:ext cx="1692188" cy="914400"/>
              <a:chOff x="3743908" y="2442592"/>
              <a:chExt cx="1692188" cy="914400"/>
            </a:xfrm>
          </p:grpSpPr>
          <p:sp>
            <p:nvSpPr>
              <p:cNvPr id="20" name="Ellipse 19"/>
              <p:cNvSpPr/>
              <p:nvPr/>
            </p:nvSpPr>
            <p:spPr bwMode="auto">
              <a:xfrm>
                <a:off x="3743908" y="2442592"/>
                <a:ext cx="252000" cy="91440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de-DE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Ellipse 20"/>
              <p:cNvSpPr/>
              <p:nvPr/>
            </p:nvSpPr>
            <p:spPr bwMode="auto">
              <a:xfrm>
                <a:off x="5184096" y="2442592"/>
                <a:ext cx="252000" cy="91440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de-DE" smtClean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2" name="Gerade Verbindung 21"/>
              <p:cNvCxnSpPr>
                <a:stCxn id="20" idx="0"/>
                <a:endCxn id="21" idx="0"/>
              </p:cNvCxnSpPr>
              <p:nvPr/>
            </p:nvCxnSpPr>
            <p:spPr bwMode="auto">
              <a:xfrm>
                <a:off x="3869908" y="2442592"/>
                <a:ext cx="1440188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Gerade Verbindung 22"/>
              <p:cNvCxnSpPr>
                <a:stCxn id="20" idx="4"/>
                <a:endCxn id="21" idx="4"/>
              </p:cNvCxnSpPr>
              <p:nvPr/>
            </p:nvCxnSpPr>
            <p:spPr bwMode="auto">
              <a:xfrm>
                <a:off x="3869908" y="3356992"/>
                <a:ext cx="1440188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4" name="Textfeld 23"/>
            <p:cNvSpPr txBox="1"/>
            <p:nvPr/>
          </p:nvSpPr>
          <p:spPr>
            <a:xfrm>
              <a:off x="5652120" y="1891104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C00000"/>
                  </a:solidFill>
                </a:rPr>
                <a:t>Detector</a:t>
              </a:r>
              <a:endParaRPr lang="de-DE" dirty="0">
                <a:solidFill>
                  <a:srgbClr val="C00000"/>
                </a:solidFill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2827432" y="2698467"/>
              <a:ext cx="4844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rgbClr val="00B0F0"/>
                  </a:solidFill>
                </a:rPr>
                <a:t>CW</a:t>
              </a:r>
              <a:endParaRPr lang="de-DE" b="1" dirty="0">
                <a:solidFill>
                  <a:srgbClr val="00B0F0"/>
                </a:solidFill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5671748" y="2790220"/>
              <a:ext cx="6142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rgbClr val="002060"/>
                  </a:solidFill>
                </a:rPr>
                <a:t>CCW</a:t>
              </a:r>
              <a:endParaRPr lang="de-DE" b="1" dirty="0">
                <a:solidFill>
                  <a:srgbClr val="00206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7"/>
              <p:cNvSpPr txBox="1"/>
              <p:nvPr/>
            </p:nvSpPr>
            <p:spPr>
              <a:xfrm>
                <a:off x="683568" y="5217003"/>
                <a:ext cx="7988021" cy="1200329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>
                    <a:solidFill>
                      <a:srgbClr val="000000"/>
                    </a:solidFill>
                  </a:rPr>
                  <a:t>Requires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luminosity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l-GR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𝛽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-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functions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IP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should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be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rather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small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.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de-DE" dirty="0">
                    <a:solidFill>
                      <a:srgbClr val="000000"/>
                    </a:solidFill>
                  </a:rPr>
                  <a:t>A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dvantage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over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suggestion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2.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is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that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𝑓</m:t>
                    </m:r>
                    <m:r>
                      <m:rPr>
                        <m:sty m:val="p"/>
                      </m:rPr>
                      <a:rPr lang="de-DE" i="0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rev</m:t>
                    </m:r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err="1" smtClean="0">
                    <a:solidFill>
                      <a:srgbClr val="000000"/>
                    </a:solidFill>
                  </a:rPr>
                  <a:t>supports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luminosity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.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de-DE" dirty="0" err="1" smtClean="0">
                    <a:solidFill>
                      <a:srgbClr val="000000"/>
                    </a:solidFill>
                  </a:rPr>
                  <a:t>Disadvantage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is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that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sensitivity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comes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mainly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from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terms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with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𝐴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𝑥𝑧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and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𝐴</m:t>
                    </m:r>
                    <m:r>
                      <a:rPr lang="de-DE" i="1" baseline="-25000" dirty="0" err="1" smtClean="0">
                        <a:solidFill>
                          <a:srgbClr val="000000"/>
                        </a:solidFill>
                        <a:latin typeface="Cambria Math"/>
                      </a:rPr>
                      <m:t>𝑧𝑧</m:t>
                    </m:r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.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de-DE" dirty="0" err="1" smtClean="0">
                    <a:solidFill>
                      <a:srgbClr val="000000"/>
                    </a:solidFill>
                  </a:rPr>
                  <a:t>Detailed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estimates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necessary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.</a:t>
                </a:r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" name="Textfeld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217003"/>
                <a:ext cx="7988021" cy="1200329"/>
              </a:xfrm>
              <a:prstGeom prst="rect">
                <a:avLst/>
              </a:prstGeom>
              <a:blipFill rotWithShape="1">
                <a:blip r:embed="rId3"/>
                <a:stretch>
                  <a:fillRect l="-533" t="-2010" b="-65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/>
              <p:cNvSpPr txBox="1"/>
              <p:nvPr/>
            </p:nvSpPr>
            <p:spPr>
              <a:xfrm>
                <a:off x="1007604" y="3140968"/>
                <a:ext cx="6937412" cy="184486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num>
                        <m:den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=1+</m:t>
                      </m:r>
                      <m:sSub>
                        <m:sSub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func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sin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⁡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𝑥𝑥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  <m:r>
                                <m:rPr>
                                  <m:sty m:val="p"/>
                                </m:rPr>
                                <a:rPr lang="de-DE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in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func>
                                <m:funcPr>
                                  <m:ctrlP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de-DE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</m:func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𝑦𝑦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func>
                                <m:funcPr>
                                  <m:ctrlP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de-DE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</m:func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𝑥𝑧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func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𝒚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sin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⁡</m:t>
                          </m:r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         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𝑧𝑧</m:t>
                          </m:r>
                        </m:sub>
                      </m:sSub>
                      <m:sSub>
                        <m:sSubPr>
                          <m:ctrlPr>
                            <a:rPr lang="de-DE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𝑷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𝒛</m:t>
                          </m:r>
                        </m:sub>
                      </m:sSub>
                      <m:sSub>
                        <m:sSubPr>
                          <m:ctrlPr>
                            <a:rPr lang="de-DE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𝑸</m:t>
                          </m:r>
                        </m:e>
                        <m:sub>
                          <m:r>
                            <a:rPr lang="de-DE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lang="de-DE" b="1" dirty="0" smtClean="0">
                  <a:solidFill>
                    <a:srgbClr val="00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25" name="Textfeld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604" y="3140968"/>
                <a:ext cx="6937412" cy="1844864"/>
              </a:xfrm>
              <a:prstGeom prst="rect">
                <a:avLst/>
              </a:prstGeom>
              <a:blipFill rotWithShape="1">
                <a:blip r:embed="rId4"/>
                <a:stretch>
                  <a:fillRect b="-131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/>
              <p:cNvSpPr txBox="1"/>
              <p:nvPr/>
            </p:nvSpPr>
            <p:spPr>
              <a:xfrm>
                <a:off x="778180" y="1976896"/>
                <a:ext cx="2209644" cy="984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cw</m:t>
                      </m:r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beam</m:t>
                      </m:r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  </m:t>
                      </m:r>
                      <m:acc>
                        <m:accPr>
                          <m:chr m:val="⃗"/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</m:acc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180" y="1976896"/>
                <a:ext cx="2209644" cy="98405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hteck 29"/>
              <p:cNvSpPr/>
              <p:nvPr/>
            </p:nvSpPr>
            <p:spPr>
              <a:xfrm>
                <a:off x="3040247" y="1976896"/>
                <a:ext cx="2323841" cy="984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ccw</m:t>
                      </m:r>
                      <m: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mtClean="0">
                          <a:solidFill>
                            <a:srgbClr val="000000"/>
                          </a:solidFill>
                          <a:latin typeface="Cambria Math"/>
                        </a:rPr>
                        <m:t>beam</m:t>
                      </m:r>
                      <m:r>
                        <a:rPr lang="de-DE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</m:acc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0" name="Rechteck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0247" y="1976896"/>
                <a:ext cx="2323841" cy="98405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114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/>
      <p:bldP spid="3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/>
          <p:cNvSpPr/>
          <p:nvPr/>
        </p:nvSpPr>
        <p:spPr bwMode="auto">
          <a:xfrm>
            <a:off x="575556" y="2276872"/>
            <a:ext cx="3744416" cy="3137208"/>
          </a:xfrm>
          <a:prstGeom prst="rect">
            <a:avLst/>
          </a:prstGeom>
          <a:solidFill>
            <a:srgbClr val="DAFEF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1" name="Rechteck 20"/>
          <p:cNvSpPr/>
          <p:nvPr/>
        </p:nvSpPr>
        <p:spPr bwMode="auto">
          <a:xfrm>
            <a:off x="647564" y="728700"/>
            <a:ext cx="3024336" cy="1404000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80628"/>
            <a:ext cx="7772400" cy="691662"/>
          </a:xfrm>
        </p:spPr>
        <p:txBody>
          <a:bodyPr/>
          <a:lstStyle/>
          <a:p>
            <a:r>
              <a:rPr lang="de-DE" dirty="0" err="1" smtClean="0"/>
              <a:t>Luminosity</a:t>
            </a:r>
            <a:r>
              <a:rPr lang="de-DE" dirty="0" smtClean="0"/>
              <a:t> </a:t>
            </a:r>
            <a:r>
              <a:rPr lang="de-DE" dirty="0" err="1" smtClean="0"/>
              <a:t>estimate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collider</a:t>
            </a:r>
            <a:r>
              <a:rPr lang="de-DE" dirty="0" smtClean="0"/>
              <a:t> </a:t>
            </a:r>
            <a:r>
              <a:rPr lang="de-DE" dirty="0" err="1" smtClean="0"/>
              <a:t>option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permanent Electric Dipole Moments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64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828234" y="1319746"/>
                <a:ext cx="2699650" cy="669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𝐿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𝑇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,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rev</m:t>
                              </m:r>
                            </m:sub>
                          </m:sSub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𝑇</m:t>
                          </m:r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  <m:sSub>
                            <m:sSub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de-DE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de-DE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234" y="1319746"/>
                <a:ext cx="2699650" cy="66909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863588" y="836712"/>
                <a:ext cx="1622175" cy="427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𝜎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de-DE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  <m:r>
                        <a:rPr lang="de-DE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𝜖</m:t>
                          </m:r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</m:rad>
                    </m:oMath>
                  </m:oMathPara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88" y="836712"/>
                <a:ext cx="1622175" cy="427746"/>
              </a:xfrm>
              <a:prstGeom prst="rect">
                <a:avLst/>
              </a:prstGeom>
              <a:blipFill rotWithShape="1">
                <a:blip r:embed="rId3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791580" y="2379829"/>
                <a:ext cx="2627720" cy="1209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 err="1" smtClean="0">
                    <a:solidFill>
                      <a:srgbClr val="000000"/>
                    </a:solidFill>
                  </a:rPr>
                  <a:t>Conditions</a:t>
                </a:r>
                <a:r>
                  <a:rPr lang="de-DE" b="1" dirty="0" smtClean="0">
                    <a:solidFill>
                      <a:srgbClr val="000000"/>
                    </a:solidFill>
                  </a:rPr>
                  <a:t>:</a:t>
                </a:r>
              </a:p>
              <a:p>
                <a:endParaRPr lang="de-DE" sz="100" b="1" dirty="0" smtClean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=1 </m:t>
                      </m:r>
                      <m:r>
                        <a:rPr lang="de-DE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</m:t>
                      </m:r>
                      <m:r>
                        <m:rPr>
                          <m:sty m:val="p"/>
                        </m:rPr>
                        <a:rPr lang="de-DE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m</m:t>
                      </m:r>
                    </m:oMath>
                  </m:oMathPara>
                </a14:m>
                <a:endParaRPr lang="de-DE" dirty="0" smtClean="0">
                  <a:solidFill>
                    <a:srgbClr val="000000"/>
                  </a:solidFill>
                  <a:sym typeface="Symbo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𝑁</m:t>
                      </m:r>
                      <m:r>
                        <a:rPr lang="de-DE" i="1" baseline="-25000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1</m:t>
                      </m:r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=</m:t>
                      </m:r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𝑁</m:t>
                      </m:r>
                      <m:r>
                        <a:rPr lang="de-DE" i="1" baseline="-25000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2</m:t>
                      </m:r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=10</m:t>
                      </m:r>
                      <m:r>
                        <a:rPr lang="de-DE" i="1" baseline="30000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11</m:t>
                      </m:r>
                    </m:oMath>
                  </m:oMathPara>
                </a14:m>
                <a:endParaRPr lang="de-DE" baseline="30000" dirty="0" smtClean="0">
                  <a:solidFill>
                    <a:srgbClr val="000000"/>
                  </a:solidFill>
                  <a:sym typeface="Symbo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𝑛</m:t>
                      </m:r>
                      <m:r>
                        <a:rPr lang="de-DE" i="1" baseline="-25000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𝑏</m:t>
                      </m:r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=4</m:t>
                      </m:r>
                    </m:oMath>
                  </m:oMathPara>
                </a14:m>
                <a:endParaRPr lang="de-D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80" y="2379829"/>
                <a:ext cx="2627720" cy="1209370"/>
              </a:xfrm>
              <a:prstGeom prst="rect">
                <a:avLst/>
              </a:prstGeom>
              <a:blipFill rotWithShape="1">
                <a:blip r:embed="rId4"/>
                <a:stretch>
                  <a:fillRect l="-2088" t="-25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el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2228163"/>
                  </p:ext>
                </p:extLst>
              </p:nvPr>
            </p:nvGraphicFramePr>
            <p:xfrm>
              <a:off x="773252" y="3742058"/>
              <a:ext cx="3186679" cy="14833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99562"/>
                    <a:gridCol w="1487117"/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latin typeface="Cambria Math"/>
                                    <a:sym typeface="Symbol"/>
                                  </a:rPr>
                                  <m:t>𝛃</m:t>
                                </m:r>
                                <m:r>
                                  <a:rPr lang="de-DE" b="1" smtClean="0">
                                    <a:latin typeface="Cambria Math"/>
                                    <a:sym typeface="Symbol"/>
                                  </a:rPr>
                                  <m:t> (</m:t>
                                </m:r>
                                <m:r>
                                  <a:rPr lang="de-DE" b="1" i="1" smtClean="0">
                                    <a:latin typeface="Cambria Math"/>
                                    <a:sym typeface="Symbol"/>
                                  </a:rPr>
                                  <m:t>𝐦</m:t>
                                </m:r>
                                <m:r>
                                  <a:rPr lang="de-DE" b="1" smtClean="0">
                                    <a:latin typeface="Cambria Math"/>
                                    <a:sym typeface="Symbol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b="1" dirty="0" smtClean="0">
                            <a:solidFill>
                              <a:schemeClr val="tx1"/>
                            </a:solidFill>
                            <a:sym typeface="Symbol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latin typeface="Cambria Math"/>
                                  </a:rPr>
                                  <m:t>𝛔</m:t>
                                </m:r>
                                <m:r>
                                  <a:rPr lang="de-DE" b="1" smtClean="0">
                                    <a:latin typeface="Cambria Math"/>
                                  </a:rPr>
                                  <m:t> (</m:t>
                                </m:r>
                                <m:r>
                                  <a:rPr lang="de-DE" b="1" i="1" smtClean="0">
                                    <a:latin typeface="Cambria Math"/>
                                  </a:rPr>
                                  <m:t>𝐦𝐦</m:t>
                                </m:r>
                                <m:r>
                                  <a:rPr lang="de-DE" b="1" smtClean="0">
                                    <a:latin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3.2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0.32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el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40716297"/>
                  </p:ext>
                </p:extLst>
              </p:nvPr>
            </p:nvGraphicFramePr>
            <p:xfrm>
              <a:off x="773252" y="3742058"/>
              <a:ext cx="3186679" cy="14833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99562"/>
                    <a:gridCol w="1487117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358" t="-1639" r="-8745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14754" t="-1639" b="-30000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358" t="-101639" r="-8745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14754" t="-101639" b="-20000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358" t="-205000" r="-87455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14754" t="-205000" b="-10333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358" t="-300000" r="-87455" b="-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14754" t="-300000" b="-163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23" name="Gruppieren 22"/>
          <p:cNvGrpSpPr/>
          <p:nvPr/>
        </p:nvGrpSpPr>
        <p:grpSpPr>
          <a:xfrm>
            <a:off x="4399039" y="674112"/>
            <a:ext cx="4601453" cy="4843120"/>
            <a:chOff x="4391597" y="755412"/>
            <a:chExt cx="4601453" cy="4843120"/>
          </a:xfrm>
        </p:grpSpPr>
        <p:pic>
          <p:nvPicPr>
            <p:cNvPr id="135475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597" y="1197236"/>
              <a:ext cx="4601453" cy="435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feld 2"/>
                <p:cNvSpPr txBox="1"/>
                <p:nvPr/>
              </p:nvSpPr>
              <p:spPr>
                <a:xfrm>
                  <a:off x="5911718" y="5229200"/>
                  <a:ext cx="233269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de-DE" dirty="0" err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inetic</m:t>
                        </m:r>
                        <m:r>
                          <a:rPr lang="de-DE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dirty="0" err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energy</m:t>
                        </m:r>
                        <m:r>
                          <a:rPr lang="de-DE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de-DE" dirty="0" err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MeV</m:t>
                        </m:r>
                        <m:r>
                          <a:rPr lang="de-DE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de-DE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feld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1718" y="5229200"/>
                  <a:ext cx="2332690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feld 9"/>
                <p:cNvSpPr txBox="1"/>
                <p:nvPr/>
              </p:nvSpPr>
              <p:spPr>
                <a:xfrm rot="16200000">
                  <a:off x="3929227" y="2919263"/>
                  <a:ext cx="136608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Luminosity</m:t>
                        </m:r>
                      </m:oMath>
                    </m:oMathPara>
                  </a14:m>
                  <a:endParaRPr lang="de-DE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feld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929227" y="2919263"/>
                  <a:ext cx="1366080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r="-15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6"/>
                <p:cNvSpPr txBox="1"/>
                <p:nvPr/>
              </p:nvSpPr>
              <p:spPr>
                <a:xfrm>
                  <a:off x="7379929" y="4329100"/>
                  <a:ext cx="1202317" cy="36933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𝛽</m:t>
                        </m:r>
                        <m:r>
                          <a:rPr lang="de-DE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=10 </m:t>
                        </m:r>
                        <m:r>
                          <m:rPr>
                            <m:sty m:val="p"/>
                          </m:rPr>
                          <a:rPr lang="de-DE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m</m:t>
                        </m:r>
                      </m:oMath>
                    </m:oMathPara>
                  </a14:m>
                  <a:endParaRPr lang="de-DE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feld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9929" y="4329100"/>
                  <a:ext cx="1202317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12903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feld 11"/>
                <p:cNvSpPr txBox="1"/>
                <p:nvPr/>
              </p:nvSpPr>
              <p:spPr>
                <a:xfrm>
                  <a:off x="7379929" y="3068960"/>
                  <a:ext cx="1068498" cy="36933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i="1" dirty="0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𝛽</m:t>
                        </m:r>
                        <m:r>
                          <a:rPr lang="de-DE" i="1" dirty="0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=1 </m:t>
                        </m:r>
                        <m:r>
                          <m:rPr>
                            <m:sty m:val="p"/>
                          </m:rPr>
                          <a:rPr lang="de-DE" dirty="0" smtClean="0">
                            <a:solidFill>
                              <a:srgbClr val="0066FF"/>
                            </a:solidFill>
                            <a:latin typeface="Cambria Math"/>
                          </a:rPr>
                          <m:t>m</m:t>
                        </m:r>
                      </m:oMath>
                    </m:oMathPara>
                  </a14:m>
                  <a:endParaRPr lang="de-DE" dirty="0">
                    <a:solidFill>
                      <a:srgbClr val="0066FF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feld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9929" y="3068960"/>
                  <a:ext cx="1068498" cy="3693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11111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2"/>
                <p:cNvSpPr txBox="1"/>
                <p:nvPr/>
              </p:nvSpPr>
              <p:spPr>
                <a:xfrm>
                  <a:off x="7379929" y="1763524"/>
                  <a:ext cx="1244828" cy="36933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𝛽</m:t>
                        </m:r>
                        <m:r>
                          <a:rPr lang="de-DE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=0.1 </m:t>
                        </m:r>
                        <m:r>
                          <m:rPr>
                            <m:sty m:val="p"/>
                          </m:rPr>
                          <a:rPr lang="de-DE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m</m:t>
                        </m:r>
                      </m:oMath>
                    </m:oMathPara>
                  </a14:m>
                  <a:endParaRPr lang="de-DE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feld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9929" y="1763524"/>
                  <a:ext cx="1244828" cy="369332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11111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Gerade Verbindung 15"/>
            <p:cNvCxnSpPr/>
            <p:nvPr/>
          </p:nvCxnSpPr>
          <p:spPr bwMode="auto">
            <a:xfrm>
              <a:off x="6875873" y="908720"/>
              <a:ext cx="0" cy="403200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feld 19"/>
                <p:cNvSpPr txBox="1"/>
                <p:nvPr/>
              </p:nvSpPr>
              <p:spPr>
                <a:xfrm>
                  <a:off x="6875873" y="755412"/>
                  <a:ext cx="169507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T</m:t>
                        </m:r>
                        <m:r>
                          <m:rPr>
                            <m:sty m:val="p"/>
                          </m:rPr>
                          <a:rPr lang="de-DE" sz="1400" baseline="-25000" dirty="0" err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magic</m:t>
                        </m:r>
                        <m:r>
                          <a:rPr lang="de-DE" sz="140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=232.8 </m:t>
                        </m:r>
                        <m:r>
                          <m:rPr>
                            <m:sty m:val="p"/>
                          </m:rPr>
                          <a:rPr lang="de-DE" sz="1400" dirty="0" err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MeV</m:t>
                        </m:r>
                      </m:oMath>
                    </m:oMathPara>
                  </a14:m>
                  <a:endParaRPr lang="de-DE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feld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5873" y="755412"/>
                  <a:ext cx="1695079" cy="307777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/>
              <p:cNvSpPr txBox="1"/>
              <p:nvPr/>
            </p:nvSpPr>
            <p:spPr>
              <a:xfrm>
                <a:off x="583809" y="5553236"/>
                <a:ext cx="7912627" cy="916982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00"/>
                    </a:solidFill>
                  </a:rPr>
                  <a:t>Even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under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these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very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optimistic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assumptions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,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event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rate will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be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rather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low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𝐑𝐚𝐭𝐞</m:t>
                      </m:r>
                      <m:r>
                        <a:rPr lang="de-DE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de-DE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𝑳</m:t>
                      </m:r>
                      <m:r>
                        <a:rPr lang="de-DE" b="1" i="1" dirty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de-DE" b="1" i="1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</m:t>
                      </m:r>
                      <m:r>
                        <a:rPr lang="de-DE" b="1" i="1" baseline="-25000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𝒑𝒑</m:t>
                      </m:r>
                    </m:oMath>
                  </m:oMathPara>
                </a14:m>
                <a:endParaRPr lang="de-DE" b="1" i="1" baseline="-25000" dirty="0" smtClean="0">
                  <a:solidFill>
                    <a:srgbClr val="000000"/>
                  </a:solidFill>
                  <a:latin typeface="Cambria Math"/>
                  <a:sym typeface="Symbo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  <a:sym typeface="Symbol"/>
                        </a:rPr>
                        <m:t>           =3.1</m:t>
                      </m:r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∙</m:t>
                      </m:r>
                      <m:sSup>
                        <m:sSupPr>
                          <m:ctrlP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</m:ctrlPr>
                        </m:sSupPr>
                        <m:e>
                          <m: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10</m:t>
                          </m:r>
                        </m:e>
                        <m:sup>
                          <m: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28</m:t>
                          </m:r>
                        </m:sup>
                      </m:sSup>
                      <m:sSup>
                        <m:sSupPr>
                          <m:ctrlP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</m:ctrlPr>
                        </m:sSupPr>
                        <m:e>
                          <m:r>
                            <a:rPr lang="de-DE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de-DE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cm</m:t>
                          </m:r>
                        </m:e>
                        <m:sup>
                          <m: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s</m:t>
                          </m:r>
                        </m:e>
                        <m:sup>
                          <m: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−1</m:t>
                          </m:r>
                        </m:sup>
                      </m:sSup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]×</m:t>
                      </m:r>
                      <m:sSup>
                        <m:sSupPr>
                          <m:ctrlP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</m:ctrlPr>
                        </m:sSupPr>
                        <m:e>
                          <m: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10</m:t>
                          </m:r>
                        </m:e>
                        <m:sup>
                          <m: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−27</m:t>
                          </m:r>
                        </m:sup>
                      </m:sSup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[</m:t>
                      </m:r>
                      <m:sSup>
                        <m:sSupPr>
                          <m:ctrlP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cm</m:t>
                          </m:r>
                        </m:e>
                        <m:sup>
                          <m: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mb</m:t>
                          </m:r>
                        </m:e>
                        <m:sup>
                          <m:r>
                            <a:rPr lang="de-DE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−1</m:t>
                          </m:r>
                        </m:sup>
                      </m:sSup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]×15[</m:t>
                      </m:r>
                      <m:r>
                        <m:rPr>
                          <m:sty m:val="p"/>
                        </m:rPr>
                        <a:rPr lang="de-DE" dirty="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mb</m:t>
                      </m:r>
                      <m:r>
                        <a:rPr lang="de-DE" i="1" dirty="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]</m:t>
                      </m:r>
                      <m:r>
                        <a:rPr lang="de-DE" b="1" i="1" dirty="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 ≈</m:t>
                      </m:r>
                      <m:r>
                        <a:rPr lang="de-DE" b="1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𝟒𝟔𝟔</m:t>
                      </m:r>
                      <m:r>
                        <a:rPr lang="de-DE" b="1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sym typeface="Symbol"/>
                        </a:rPr>
                        <m:t> </m:t>
                      </m:r>
                      <m:sSup>
                        <m:sSupPr>
                          <m:ctrlPr>
                            <a:rPr lang="de-DE" b="1" i="1" dirty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</m:ctrlPr>
                        </m:sSupPr>
                        <m:e>
                          <m:r>
                            <a:rPr lang="de-DE" b="1" dirty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𝐬</m:t>
                          </m:r>
                        </m:e>
                        <m:sup>
                          <m:r>
                            <a:rPr lang="de-DE" b="1" dirty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−</m:t>
                          </m:r>
                          <m:r>
                            <a:rPr lang="de-DE" b="1" dirty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de-DE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Textfeld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09" y="5553236"/>
                <a:ext cx="7912627" cy="916982"/>
              </a:xfrm>
              <a:prstGeom prst="rect">
                <a:avLst/>
              </a:prstGeom>
              <a:blipFill rotWithShape="1">
                <a:blip r:embed="rId13"/>
                <a:stretch>
                  <a:fillRect l="-615" t="-2632" b="-723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298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 bwMode="auto">
          <a:xfrm>
            <a:off x="503548" y="1664804"/>
            <a:ext cx="8388932" cy="4519662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25070"/>
            <a:ext cx="7772400" cy="691662"/>
          </a:xfrm>
        </p:spPr>
        <p:txBody>
          <a:bodyPr/>
          <a:lstStyle/>
          <a:p>
            <a:r>
              <a:rPr lang="de-DE" dirty="0" err="1" smtClean="0"/>
              <a:t>Symmetries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4609" y="1968069"/>
            <a:ext cx="3166120" cy="705133"/>
          </a:xfrm>
        </p:spPr>
        <p:txBody>
          <a:bodyPr anchor="ctr"/>
          <a:lstStyle/>
          <a:p>
            <a:r>
              <a:rPr lang="de-DE" b="1" dirty="0" err="1" smtClean="0"/>
              <a:t>Parity</a:t>
            </a:r>
            <a:r>
              <a:rPr lang="de-DE" b="1" dirty="0" smtClean="0"/>
              <a:t>: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65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 6"/>
              <p:cNvSpPr/>
              <p:nvPr/>
            </p:nvSpPr>
            <p:spPr>
              <a:xfrm>
                <a:off x="4540849" y="1717650"/>
                <a:ext cx="3343519" cy="12059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dirty="0" smtClean="0">
                          <a:latin typeface="Cambria Math"/>
                        </a:rPr>
                        <m:t> </m:t>
                      </m:r>
                      <m:r>
                        <a:rPr lang="de-DE" sz="2800" b="1" i="1" dirty="0" smtClean="0">
                          <a:latin typeface="Cambria Math"/>
                        </a:rPr>
                        <m:t>𝑷</m:t>
                      </m:r>
                      <m:r>
                        <a:rPr lang="de-DE" sz="2800" b="1" i="1" dirty="0" smtClean="0">
                          <a:latin typeface="Cambria Math"/>
                        </a:rPr>
                        <m:t>:  </m:t>
                      </m:r>
                      <m:d>
                        <m:dPr>
                          <m:ctrlPr>
                            <a:rPr lang="de-DE" sz="2800" b="1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b="1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2800" b="1" i="1">
                                    <a:latin typeface="Cambria Math"/>
                                  </a:rPr>
                                  <m:t>𝒙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1" i="1">
                                    <a:latin typeface="Cambria Math"/>
                                  </a:rPr>
                                  <m:t>𝒚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1" i="1">
                                    <a:latin typeface="Cambria Math"/>
                                  </a:rPr>
                                  <m:t>𝒛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sz="2800" b="1" i="1">
                          <a:latin typeface="Cambria Math"/>
                          <a:ea typeface="Cambria Math"/>
                        </a:rPr>
                        <m:t>→</m:t>
                      </m:r>
                      <m:d>
                        <m:dPr>
                          <m:ctrlPr>
                            <a:rPr lang="de-DE" sz="2800" b="1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b="1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2800" b="1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sz="2800" b="1" i="1">
                                    <a:latin typeface="Cambria Math"/>
                                  </a:rPr>
                                  <m:t>𝒙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1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sz="2800" b="1" i="1">
                                    <a:latin typeface="Cambria Math"/>
                                  </a:rPr>
                                  <m:t>𝒚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1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sz="2800" b="1" i="1">
                                    <a:latin typeface="Cambria Math"/>
                                  </a:rPr>
                                  <m:t>𝒛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800" b="1" dirty="0"/>
              </a:p>
            </p:txBody>
          </p:sp>
        </mc:Choice>
        <mc:Fallback xmlns="">
          <p:sp>
            <p:nvSpPr>
              <p:cNvPr id="7" name="Rechtec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849" y="1717650"/>
                <a:ext cx="3343519" cy="120597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hteck 7"/>
          <p:cNvSpPr/>
          <p:nvPr/>
        </p:nvSpPr>
        <p:spPr>
          <a:xfrm>
            <a:off x="754609" y="4204246"/>
            <a:ext cx="3492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de-DE" sz="2400" b="1" dirty="0"/>
              <a:t>C-</a:t>
            </a:r>
            <a:r>
              <a:rPr lang="de-DE" sz="2400" b="1" dirty="0" err="1"/>
              <a:t>parity</a:t>
            </a:r>
            <a:r>
              <a:rPr lang="de-DE" sz="2400" b="1" dirty="0"/>
              <a:t> </a:t>
            </a:r>
            <a:r>
              <a:rPr lang="de-DE" b="1" dirty="0"/>
              <a:t>(</a:t>
            </a:r>
            <a:r>
              <a:rPr lang="de-DE" b="1" dirty="0" err="1"/>
              <a:t>or</a:t>
            </a:r>
            <a:r>
              <a:rPr lang="de-DE" b="1" dirty="0"/>
              <a:t> Charge </a:t>
            </a:r>
            <a:r>
              <a:rPr lang="de-DE" b="1" dirty="0" err="1"/>
              <a:t>parity</a:t>
            </a:r>
            <a:r>
              <a:rPr lang="de-DE" b="1" dirty="0" smtClean="0"/>
              <a:t>):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4572000" y="4302966"/>
            <a:ext cx="439094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/>
              <a:t>Changes</a:t>
            </a:r>
            <a:r>
              <a:rPr lang="de-DE" b="1" dirty="0"/>
              <a:t> </a:t>
            </a:r>
            <a:r>
              <a:rPr lang="de-DE" b="1" dirty="0" err="1"/>
              <a:t>sign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all </a:t>
            </a:r>
            <a:r>
              <a:rPr lang="de-DE" b="1" dirty="0" err="1"/>
              <a:t>quantized</a:t>
            </a:r>
            <a:r>
              <a:rPr lang="de-DE" b="1" dirty="0"/>
              <a:t> </a:t>
            </a:r>
            <a:r>
              <a:rPr lang="de-DE" b="1" dirty="0" err="1" smtClean="0"/>
              <a:t>charges</a:t>
            </a:r>
            <a:endParaRPr lang="de-DE" b="1" dirty="0"/>
          </a:p>
          <a:p>
            <a:pPr marL="809625" indent="-285750">
              <a:buFont typeface="Arial" pitchFamily="34" charset="0"/>
              <a:buChar char="•"/>
            </a:pPr>
            <a:r>
              <a:rPr lang="en-US" dirty="0" smtClean="0"/>
              <a:t>electrical charge,</a:t>
            </a:r>
          </a:p>
          <a:p>
            <a:pPr marL="809625" indent="-285750">
              <a:buFont typeface="Arial" pitchFamily="34" charset="0"/>
              <a:buChar char="•"/>
            </a:pPr>
            <a:r>
              <a:rPr lang="en-US" dirty="0" smtClean="0"/>
              <a:t>baryon number,</a:t>
            </a:r>
          </a:p>
          <a:p>
            <a:pPr marL="809625" indent="-285750">
              <a:buFont typeface="Arial" pitchFamily="34" charset="0"/>
              <a:buChar char="•"/>
            </a:pPr>
            <a:r>
              <a:rPr lang="en-US" dirty="0" smtClean="0"/>
              <a:t>lepton number,</a:t>
            </a:r>
          </a:p>
          <a:p>
            <a:pPr marL="809625" indent="-285750">
              <a:buFont typeface="Arial" pitchFamily="34" charset="0"/>
              <a:buChar char="•"/>
            </a:pPr>
            <a:r>
              <a:rPr lang="en-US" dirty="0" smtClean="0"/>
              <a:t>flavor charges, </a:t>
            </a:r>
          </a:p>
          <a:p>
            <a:pPr marL="809625" indent="-285750">
              <a:buFont typeface="Arial" pitchFamily="34" charset="0"/>
              <a:buChar char="•"/>
            </a:pPr>
            <a:r>
              <a:rPr lang="en-US" dirty="0" err="1" smtClean="0"/>
              <a:t>Isospin</a:t>
            </a:r>
            <a:r>
              <a:rPr lang="en-US" dirty="0" smtClean="0"/>
              <a:t> (3rd-component)</a:t>
            </a:r>
            <a:endParaRPr lang="en-US" dirty="0"/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754609" y="3176972"/>
            <a:ext cx="3166120" cy="705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de-DE" b="1" dirty="0" smtClean="0"/>
              <a:t>T-</a:t>
            </a:r>
            <a:r>
              <a:rPr lang="de-DE" b="1" dirty="0" err="1"/>
              <a:t>S</a:t>
            </a:r>
            <a:r>
              <a:rPr lang="de-DE" b="1" dirty="0" err="1" smtClean="0"/>
              <a:t>ymmetry</a:t>
            </a:r>
            <a:r>
              <a:rPr lang="de-DE" b="1" dirty="0" smtClean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eck 11"/>
              <p:cNvSpPr/>
              <p:nvPr/>
            </p:nvSpPr>
            <p:spPr>
              <a:xfrm>
                <a:off x="4287854" y="3301824"/>
                <a:ext cx="334351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dirty="0" smtClean="0">
                          <a:latin typeface="Cambria Math"/>
                        </a:rPr>
                        <m:t> </m:t>
                      </m:r>
                      <m:r>
                        <a:rPr lang="de-DE" sz="2800" b="1" i="1" dirty="0" smtClean="0">
                          <a:latin typeface="Cambria Math"/>
                        </a:rPr>
                        <m:t>𝑻</m:t>
                      </m:r>
                      <m:r>
                        <a:rPr lang="de-DE" sz="2800" b="1" i="1" dirty="0" smtClean="0">
                          <a:latin typeface="Cambria Math"/>
                        </a:rPr>
                        <m:t>:       </m:t>
                      </m:r>
                      <m:r>
                        <a:rPr lang="de-DE" sz="2800" b="1" i="1" dirty="0" smtClean="0">
                          <a:latin typeface="Cambria Math"/>
                        </a:rPr>
                        <m:t>𝒕</m:t>
                      </m:r>
                      <m:r>
                        <a:rPr lang="de-DE" sz="2800" b="1" i="1" dirty="0" smtClean="0">
                          <a:latin typeface="Cambria Math"/>
                        </a:rPr>
                        <m:t> → −</m:t>
                      </m:r>
                      <m:r>
                        <a:rPr lang="de-DE" sz="2800" b="1" i="1" smtClean="0">
                          <a:latin typeface="Cambria Math"/>
                        </a:rPr>
                        <m:t>𝒕</m:t>
                      </m:r>
                    </m:oMath>
                  </m:oMathPara>
                </a14:m>
                <a:endParaRPr lang="de-DE" sz="2800" b="1" dirty="0"/>
              </a:p>
            </p:txBody>
          </p:sp>
        </mc:Choice>
        <mc:Fallback xmlns="">
          <p:sp>
            <p:nvSpPr>
              <p:cNvPr id="12" name="Rechteck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7854" y="3301824"/>
                <a:ext cx="3343519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hteck 9"/>
          <p:cNvSpPr/>
          <p:nvPr/>
        </p:nvSpPr>
        <p:spPr>
          <a:xfrm>
            <a:off x="683568" y="1088740"/>
            <a:ext cx="7705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hysical laws are invariant under certain transformations.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291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96652"/>
            <a:ext cx="7772400" cy="691662"/>
          </a:xfrm>
        </p:spPr>
        <p:txBody>
          <a:bodyPr/>
          <a:lstStyle/>
          <a:p>
            <a:r>
              <a:rPr lang="de-DE" dirty="0" smtClean="0"/>
              <a:t>New </a:t>
            </a:r>
            <a:r>
              <a:rPr lang="de-DE" dirty="0" err="1" smtClean="0"/>
              <a:t>Idea</a:t>
            </a:r>
            <a:r>
              <a:rPr lang="de-DE" dirty="0" smtClean="0"/>
              <a:t>: </a:t>
            </a:r>
            <a:r>
              <a:rPr lang="de-DE" dirty="0">
                <a:solidFill>
                  <a:srgbClr val="FF0000"/>
                </a:solidFill>
              </a:rPr>
              <a:t>Ivan </a:t>
            </a:r>
            <a:r>
              <a:rPr lang="de-DE" dirty="0" err="1">
                <a:solidFill>
                  <a:srgbClr val="FF0000"/>
                </a:solidFill>
              </a:rPr>
              <a:t>Koop‘s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spin-wheel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9824" y="1084980"/>
            <a:ext cx="4558640" cy="1692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Gerade Verbindung mit Pfeil 8"/>
          <p:cNvCxnSpPr/>
          <p:nvPr/>
        </p:nvCxnSpPr>
        <p:spPr bwMode="auto">
          <a:xfrm>
            <a:off x="4932040" y="1802583"/>
            <a:ext cx="1260140" cy="252028"/>
          </a:xfrm>
          <a:prstGeom prst="straightConnector1">
            <a:avLst/>
          </a:prstGeom>
          <a:noFill/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feld 11"/>
          <p:cNvSpPr txBox="1"/>
          <p:nvPr/>
        </p:nvSpPr>
        <p:spPr>
          <a:xfrm>
            <a:off x="6258027" y="186994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33CC"/>
                </a:solidFill>
              </a:rPr>
              <a:t>B</a:t>
            </a:r>
            <a:endParaRPr lang="de-DE" b="1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863588" y="1429087"/>
                <a:ext cx="2884892" cy="881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24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de-DE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sz="2400" i="1">
                                  <a:latin typeface="Cambria Math"/>
                                </a:rPr>
                                <m:t>𝑆</m:t>
                              </m:r>
                            </m:e>
                          </m:acc>
                        </m:num>
                        <m:den>
                          <m:r>
                            <a:rPr lang="de-DE" sz="24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de-DE" sz="24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de-DE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sz="2400" b="0" i="1" smtClean="0">
                              <a:latin typeface="Cambria Math"/>
                            </a:rPr>
                            <m:t>𝑑</m:t>
                          </m:r>
                        </m:e>
                      </m:acc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de-DE" sz="24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de-DE" sz="2400" b="0" i="1" smtClean="0">
                          <a:latin typeface="Cambria Math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de-DE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de-DE" sz="24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88" y="1429087"/>
                <a:ext cx="2884892" cy="88171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467544" y="3212976"/>
                <a:ext cx="6156684" cy="2865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By </a:t>
                </a:r>
                <a:r>
                  <a:rPr lang="de-DE" dirty="0" err="1" smtClean="0"/>
                  <a:t>appropriate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choice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magnetic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field</a:t>
                </a:r>
                <a:r>
                  <a:rPr lang="de-DE" dirty="0" smtClean="0"/>
                  <a:t>,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spin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vector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rotates</a:t>
                </a:r>
                <a:r>
                  <a:rPr lang="de-DE" dirty="0" smtClean="0"/>
                  <a:t> fast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de-DE" dirty="0" err="1" smtClean="0"/>
                  <a:t>frequencies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order</a:t>
                </a:r>
                <a:r>
                  <a:rPr lang="de-DE" dirty="0" smtClean="0"/>
                  <a:t> kHz</a:t>
                </a:r>
              </a:p>
              <a:p>
                <a:endParaRPr lang="de-DE" dirty="0"/>
              </a:p>
              <a:p>
                <a:r>
                  <a:rPr lang="de-DE" dirty="0" smtClean="0"/>
                  <a:t>Jülich </a:t>
                </a:r>
                <a:r>
                  <a:rPr lang="de-DE" dirty="0" err="1" smtClean="0"/>
                  <a:t>has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expertise</a:t>
                </a:r>
                <a:r>
                  <a:rPr lang="de-DE" dirty="0" smtClean="0"/>
                  <a:t> in SQUIDs, </a:t>
                </a:r>
                <a:r>
                  <a:rPr lang="de-DE" dirty="0" err="1" smtClean="0"/>
                  <a:t>people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say</a:t>
                </a:r>
                <a:r>
                  <a:rPr lang="de-DE" dirty="0" smtClean="0"/>
                  <a:t>, </a:t>
                </a:r>
                <a:r>
                  <a:rPr lang="de-DE" dirty="0" err="1" smtClean="0"/>
                  <a:t>state-of</a:t>
                </a:r>
                <a:r>
                  <a:rPr lang="de-DE" dirty="0" err="1"/>
                  <a:t>-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art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measurements</a:t>
                </a:r>
                <a:r>
                  <a:rPr lang="de-DE" dirty="0"/>
                  <a:t> </a:t>
                </a:r>
                <a:r>
                  <a:rPr lang="de-DE" dirty="0" err="1" smtClean="0"/>
                  <a:t>allow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for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−6</m:t>
                        </m:r>
                      </m:sup>
                    </m:sSup>
                    <m:r>
                      <a:rPr lang="de-DE" i="1" smtClean="0">
                        <a:latin typeface="Cambria Math"/>
                        <a:ea typeface="Cambria Math"/>
                      </a:rPr>
                      <m:t>×</m:t>
                    </m:r>
                    <m:sSub>
                      <m:sSubPr>
                        <m:ctrlPr>
                          <a:rPr lang="de-DE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de-DE" b="0" i="0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de-DE" dirty="0" smtClean="0"/>
                  <a:t>     </a:t>
                </a:r>
                <a:br>
                  <a:rPr lang="de-DE" dirty="0" smtClean="0"/>
                </a:br>
                <a:r>
                  <a:rPr lang="de-DE" dirty="0" smtClean="0"/>
                  <a:t>		 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dirty="0" smtClean="0"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de-DE" b="0" i="1" dirty="0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de-DE" b="0" i="1" dirty="0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de-DE" i="1" dirty="0" smtClean="0">
                        <a:latin typeface="Cambria Math"/>
                      </a:rPr>
                      <m:t>2.067833758</m:t>
                    </m:r>
                    <m:d>
                      <m:dPr>
                        <m:ctrlPr>
                          <a:rPr lang="de-DE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/>
                          </a:rPr>
                          <m:t>46</m:t>
                        </m:r>
                      </m:e>
                    </m:d>
                    <m:r>
                      <a:rPr lang="de-DE" i="1" dirty="0" smtClean="0">
                        <a:latin typeface="Cambria Math"/>
                      </a:rPr>
                      <m:t>×</m:t>
                    </m:r>
                    <m:sSup>
                      <m:sSupPr>
                        <m:ctrlPr>
                          <a:rPr lang="de-DE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dirty="0" smtClean="0">
                            <a:latin typeface="Cambria Math"/>
                          </a:rPr>
                          <m:t>−15</m:t>
                        </m:r>
                      </m:sup>
                    </m:sSup>
                    <m:r>
                      <a:rPr lang="de-DE" b="0" i="1" dirty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/>
                      </a:rPr>
                      <m:t>Wb</m:t>
                    </m:r>
                    <m:r>
                      <a:rPr lang="de-DE" b="0" i="0" dirty="0" smtClean="0">
                        <a:latin typeface="Cambria Math"/>
                      </a:rPr>
                      <m:t>)</m:t>
                    </m:r>
                  </m:oMath>
                </a14:m>
                <a:endParaRPr lang="de-DE" dirty="0" smtClean="0"/>
              </a:p>
              <a:p>
                <a:endParaRPr lang="de-DE" dirty="0"/>
              </a:p>
              <a:p>
                <a:r>
                  <a:rPr lang="de-DE" dirty="0" smtClean="0"/>
                  <a:t>This </a:t>
                </a:r>
                <a:r>
                  <a:rPr lang="de-DE" dirty="0" err="1" smtClean="0"/>
                  <a:t>would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revolutionize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way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we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conceive</a:t>
                </a:r>
                <a:r>
                  <a:rPr lang="de-DE" dirty="0" smtClean="0"/>
                  <a:t> EDM (</a:t>
                </a:r>
                <a:r>
                  <a:rPr lang="de-DE" dirty="0" err="1" smtClean="0"/>
                  <a:t>and</a:t>
                </a:r>
                <a:r>
                  <a:rPr lang="de-DE" dirty="0" smtClean="0"/>
                  <a:t> in </a:t>
                </a:r>
                <a:r>
                  <a:rPr lang="de-DE" dirty="0" err="1" smtClean="0"/>
                  <a:t>general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polarization</a:t>
                </a:r>
                <a:r>
                  <a:rPr lang="de-DE" dirty="0" smtClean="0"/>
                  <a:t>) </a:t>
                </a:r>
                <a:r>
                  <a:rPr lang="de-DE" dirty="0" err="1" smtClean="0"/>
                  <a:t>experiments</a:t>
                </a:r>
                <a:r>
                  <a:rPr lang="de-DE" dirty="0" smtClean="0"/>
                  <a:t>, </a:t>
                </a:r>
                <a:r>
                  <a:rPr lang="de-DE" dirty="0" err="1" smtClean="0"/>
                  <a:t>because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frequencies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become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directly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measureable</a:t>
                </a:r>
                <a:r>
                  <a:rPr lang="de-DE" dirty="0" smtClean="0"/>
                  <a:t>.</a:t>
                </a:r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3212976"/>
                <a:ext cx="6156684" cy="2865400"/>
              </a:xfrm>
              <a:prstGeom prst="rect">
                <a:avLst/>
              </a:prstGeom>
              <a:blipFill rotWithShape="1">
                <a:blip r:embed="rId4"/>
                <a:stretch>
                  <a:fillRect l="-891" t="-1064" r="-1287" b="-255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742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181102"/>
            <a:ext cx="2054225" cy="2892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9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0020" y="116632"/>
            <a:ext cx="7772400" cy="691662"/>
          </a:xfrm>
        </p:spPr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would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67</a:t>
            </a:fld>
            <a:endParaRPr lang="en-US"/>
          </a:p>
        </p:txBody>
      </p:sp>
      <p:cxnSp>
        <p:nvCxnSpPr>
          <p:cNvPr id="8" name="Gerade Verbindung mit Pfeil 7"/>
          <p:cNvCxnSpPr/>
          <p:nvPr/>
        </p:nvCxnSpPr>
        <p:spPr bwMode="auto">
          <a:xfrm>
            <a:off x="1727684" y="3869431"/>
            <a:ext cx="594066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Gerade Verbindung mit Pfeil 9"/>
          <p:cNvCxnSpPr/>
          <p:nvPr/>
        </p:nvCxnSpPr>
        <p:spPr bwMode="auto">
          <a:xfrm rot="16200000">
            <a:off x="2123728" y="3869432"/>
            <a:ext cx="4896544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feld 11"/>
          <p:cNvSpPr txBox="1"/>
          <p:nvPr/>
        </p:nvSpPr>
        <p:spPr>
          <a:xfrm>
            <a:off x="4665444" y="136748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F</a:t>
            </a:r>
            <a:r>
              <a:rPr lang="de-DE" dirty="0" err="1" smtClean="0"/>
              <a:t>requency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7056276" y="410378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 </a:t>
            </a:r>
            <a:r>
              <a:rPr lang="de-DE" dirty="0" err="1" smtClean="0"/>
              <a:t>field</a:t>
            </a:r>
            <a:endParaRPr lang="de-DE" dirty="0"/>
          </a:p>
        </p:txBody>
      </p:sp>
      <p:cxnSp>
        <p:nvCxnSpPr>
          <p:cNvPr id="15" name="Gerade Verbindung 14"/>
          <p:cNvCxnSpPr/>
          <p:nvPr/>
        </p:nvCxnSpPr>
        <p:spPr bwMode="auto">
          <a:xfrm flipH="1">
            <a:off x="1763688" y="1664804"/>
            <a:ext cx="4968552" cy="381642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Flussdiagramm: Verbindungsstelle 19"/>
          <p:cNvSpPr/>
          <p:nvPr/>
        </p:nvSpPr>
        <p:spPr bwMode="auto">
          <a:xfrm>
            <a:off x="6660232" y="1376772"/>
            <a:ext cx="144000" cy="1440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1" name="Gerade Verbindung 20"/>
          <p:cNvCxnSpPr/>
          <p:nvPr/>
        </p:nvCxnSpPr>
        <p:spPr bwMode="auto">
          <a:xfrm>
            <a:off x="6732232" y="1160748"/>
            <a:ext cx="0" cy="61206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Flussdiagramm: Verbindungsstelle 21"/>
          <p:cNvSpPr/>
          <p:nvPr/>
        </p:nvSpPr>
        <p:spPr bwMode="auto">
          <a:xfrm>
            <a:off x="6480212" y="1916832"/>
            <a:ext cx="144000" cy="1440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3" name="Gerade Verbindung 22"/>
          <p:cNvCxnSpPr/>
          <p:nvPr/>
        </p:nvCxnSpPr>
        <p:spPr bwMode="auto">
          <a:xfrm>
            <a:off x="6552212" y="1700808"/>
            <a:ext cx="0" cy="61206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Flussdiagramm: Verbindungsstelle 23"/>
          <p:cNvSpPr/>
          <p:nvPr/>
        </p:nvSpPr>
        <p:spPr bwMode="auto">
          <a:xfrm>
            <a:off x="6120172" y="1844824"/>
            <a:ext cx="144000" cy="1440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5" name="Gerade Verbindung 24"/>
          <p:cNvCxnSpPr/>
          <p:nvPr/>
        </p:nvCxnSpPr>
        <p:spPr bwMode="auto">
          <a:xfrm>
            <a:off x="6192172" y="1628800"/>
            <a:ext cx="0" cy="61206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Flussdiagramm: Verbindungsstelle 25"/>
          <p:cNvSpPr/>
          <p:nvPr/>
        </p:nvSpPr>
        <p:spPr bwMode="auto">
          <a:xfrm>
            <a:off x="2051720" y="4941168"/>
            <a:ext cx="144000" cy="1440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7" name="Gerade Verbindung 26"/>
          <p:cNvCxnSpPr/>
          <p:nvPr/>
        </p:nvCxnSpPr>
        <p:spPr bwMode="auto">
          <a:xfrm>
            <a:off x="2123720" y="4725144"/>
            <a:ext cx="0" cy="61206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Flussdiagramm: Verbindungsstelle 27"/>
          <p:cNvSpPr/>
          <p:nvPr/>
        </p:nvSpPr>
        <p:spPr bwMode="auto">
          <a:xfrm>
            <a:off x="1799692" y="5481228"/>
            <a:ext cx="144000" cy="1440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9" name="Gerade Verbindung 28"/>
          <p:cNvCxnSpPr/>
          <p:nvPr/>
        </p:nvCxnSpPr>
        <p:spPr bwMode="auto">
          <a:xfrm>
            <a:off x="1871692" y="5265204"/>
            <a:ext cx="0" cy="61206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Flussdiagramm: Verbindungsstelle 29"/>
          <p:cNvSpPr/>
          <p:nvPr/>
        </p:nvSpPr>
        <p:spPr bwMode="auto">
          <a:xfrm>
            <a:off x="1952092" y="5193196"/>
            <a:ext cx="144000" cy="1440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31" name="Gerade Verbindung 30"/>
          <p:cNvCxnSpPr/>
          <p:nvPr/>
        </p:nvCxnSpPr>
        <p:spPr bwMode="auto">
          <a:xfrm>
            <a:off x="2024092" y="4977172"/>
            <a:ext cx="0" cy="61206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Gerade Verbindung 31"/>
          <p:cNvCxnSpPr/>
          <p:nvPr/>
        </p:nvCxnSpPr>
        <p:spPr bwMode="auto">
          <a:xfrm flipH="1">
            <a:off x="2267744" y="1817204"/>
            <a:ext cx="4968552" cy="381642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32"/>
              <p:cNvSpPr txBox="1"/>
              <p:nvPr/>
            </p:nvSpPr>
            <p:spPr>
              <a:xfrm>
                <a:off x="7236295" y="1995634"/>
                <a:ext cx="11857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i="0" dirty="0" smtClean="0">
                          <a:latin typeface="Cambria Math"/>
                        </a:rPr>
                        <m:t>EDM</m:t>
                      </m:r>
                      <m:r>
                        <a:rPr lang="de-DE" i="1" dirty="0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3" name="Textfeld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295" y="1995634"/>
                <a:ext cx="1185774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/>
              <p:cNvSpPr txBox="1"/>
              <p:nvPr/>
            </p:nvSpPr>
            <p:spPr>
              <a:xfrm>
                <a:off x="7236296" y="1304764"/>
                <a:ext cx="11512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i="0" dirty="0" smtClean="0">
                          <a:latin typeface="Cambria Math"/>
                        </a:rPr>
                        <m:t>EDM</m:t>
                      </m:r>
                      <m:r>
                        <a:rPr lang="de-DE" i="1" dirty="0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de-DE" i="1" dirty="0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4" name="Textfeld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296" y="1304764"/>
                <a:ext cx="1151277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/>
              <p:cNvSpPr txBox="1"/>
              <p:nvPr/>
            </p:nvSpPr>
            <p:spPr>
              <a:xfrm>
                <a:off x="7938603" y="4103784"/>
                <a:ext cx="9669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/>
                          <a:ea typeface="Cambria Math"/>
                        </a:rPr>
                        <m:t>∼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 </m:t>
                      </m:r>
                      <m:d>
                        <m:dPr>
                          <m:begChr m:val="⟨"/>
                          <m:endChr m:val="⟩"/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/>
                              <a:ea typeface="Cambria Math"/>
                            </a:rPr>
                            <m:t>Δ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5" name="Textfeld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603" y="4103784"/>
                <a:ext cx="966931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Flussdiagramm: Verbindungsstelle 38"/>
          <p:cNvSpPr>
            <a:spLocks noChangeAspect="1"/>
          </p:cNvSpPr>
          <p:nvPr/>
        </p:nvSpPr>
        <p:spPr bwMode="auto">
          <a:xfrm>
            <a:off x="3815924" y="3825052"/>
            <a:ext cx="72000" cy="72000"/>
          </a:xfrm>
          <a:prstGeom prst="flowChartConnector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41" name="Gewinkelte Verbindung 40"/>
          <p:cNvCxnSpPr>
            <a:stCxn id="43" idx="3"/>
          </p:cNvCxnSpPr>
          <p:nvPr/>
        </p:nvCxnSpPr>
        <p:spPr bwMode="auto">
          <a:xfrm>
            <a:off x="3491879" y="2416242"/>
            <a:ext cx="360041" cy="1408810"/>
          </a:xfrm>
          <a:prstGeom prst="bentConnector2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Textfeld 42"/>
          <p:cNvSpPr txBox="1"/>
          <p:nvPr/>
        </p:nvSpPr>
        <p:spPr>
          <a:xfrm>
            <a:off x="575556" y="1954577"/>
            <a:ext cx="291632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Find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value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B </a:t>
            </a:r>
            <a:r>
              <a:rPr lang="de-DE" dirty="0" err="1" smtClean="0"/>
              <a:t>where</a:t>
            </a:r>
            <a:endParaRPr lang="de-DE" dirty="0" smtClean="0"/>
          </a:p>
          <a:p>
            <a:pPr algn="ctr"/>
            <a:r>
              <a:rPr lang="de-DE" dirty="0" err="1" smtClean="0"/>
              <a:t>spin</a:t>
            </a:r>
            <a:r>
              <a:rPr lang="de-DE" dirty="0" smtClean="0"/>
              <a:t> </a:t>
            </a:r>
            <a:r>
              <a:rPr lang="de-DE" dirty="0" err="1" smtClean="0"/>
              <a:t>precession</a:t>
            </a:r>
            <a:r>
              <a:rPr lang="de-DE" dirty="0" smtClean="0"/>
              <a:t> </a:t>
            </a:r>
            <a:r>
              <a:rPr lang="de-DE" dirty="0" err="1" smtClean="0"/>
              <a:t>frequency</a:t>
            </a:r>
            <a:r>
              <a:rPr lang="de-DE" dirty="0" smtClean="0"/>
              <a:t> </a:t>
            </a:r>
            <a:r>
              <a:rPr lang="de-DE" dirty="0" err="1" smtClean="0"/>
              <a:t>disappears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441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96652"/>
            <a:ext cx="7772400" cy="691662"/>
          </a:xfrm>
        </p:spPr>
        <p:txBody>
          <a:bodyPr/>
          <a:lstStyle/>
          <a:p>
            <a:r>
              <a:rPr lang="en-US" sz="2400" dirty="0" smtClean="0"/>
              <a:t>SQUIDs: </a:t>
            </a:r>
            <a:r>
              <a:rPr lang="en-US" sz="2400" dirty="0" smtClean="0">
                <a:solidFill>
                  <a:srgbClr val="FF0000"/>
                </a:solidFill>
              </a:rPr>
              <a:t>Precision </a:t>
            </a:r>
            <a:r>
              <a:rPr lang="en-US" sz="2400" dirty="0">
                <a:solidFill>
                  <a:srgbClr val="FF0000"/>
                </a:solidFill>
              </a:rPr>
              <a:t>tools </a:t>
            </a:r>
            <a:r>
              <a:rPr lang="en-US" sz="2400" dirty="0" smtClean="0">
                <a:solidFill>
                  <a:srgbClr val="FF0000"/>
                </a:solidFill>
              </a:rPr>
              <a:t>for accelerators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755575" y="944724"/>
            <a:ext cx="7972085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/>
              <a:t>Possible</a:t>
            </a:r>
            <a:r>
              <a:rPr lang="de-DE" sz="2000" dirty="0"/>
              <a:t> </a:t>
            </a:r>
            <a:r>
              <a:rPr lang="de-DE" sz="2000" dirty="0" err="1"/>
              <a:t>applications</a:t>
            </a:r>
            <a:r>
              <a:rPr lang="de-DE" sz="2000" dirty="0"/>
              <a:t> in </a:t>
            </a:r>
            <a:r>
              <a:rPr lang="de-DE" sz="2000" dirty="0" err="1" smtClean="0"/>
              <a:t>accelerators</a:t>
            </a:r>
            <a:r>
              <a:rPr lang="de-DE" sz="2000" dirty="0" smtClean="0"/>
              <a:t>, all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which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needed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srEDM</a:t>
            </a:r>
            <a:r>
              <a:rPr lang="de-DE" sz="2000" dirty="0" smtClean="0"/>
              <a:t> </a:t>
            </a:r>
            <a:r>
              <a:rPr lang="de-DE" sz="2000" dirty="0" err="1" smtClean="0"/>
              <a:t>experiments</a:t>
            </a:r>
            <a:endParaRPr lang="de-DE" sz="2000" dirty="0" smtClean="0"/>
          </a:p>
          <a:p>
            <a:endParaRPr lang="de-DE" sz="800" dirty="0"/>
          </a:p>
          <a:p>
            <a:pPr marL="914400" lvl="1" indent="-457200">
              <a:buFont typeface="+mj-lt"/>
              <a:buAutoNum type="arabicPeriod"/>
            </a:pPr>
            <a:r>
              <a:rPr lang="de-DE" sz="2000" dirty="0"/>
              <a:t>Beam </a:t>
            </a:r>
            <a:r>
              <a:rPr lang="de-DE" sz="2000" dirty="0" err="1"/>
              <a:t>current</a:t>
            </a:r>
            <a:r>
              <a:rPr lang="de-DE" sz="2000" dirty="0"/>
              <a:t> </a:t>
            </a:r>
            <a:r>
              <a:rPr lang="de-DE" sz="2000" dirty="0" err="1"/>
              <a:t>transformers</a:t>
            </a:r>
            <a:endParaRPr lang="de-DE" sz="2000" dirty="0"/>
          </a:p>
          <a:p>
            <a:pPr marL="914400" lvl="1" indent="-457200">
              <a:buFont typeface="+mj-lt"/>
              <a:buAutoNum type="arabicPeriod"/>
            </a:pPr>
            <a:r>
              <a:rPr lang="de-DE" sz="2000" dirty="0"/>
              <a:t>Beam </a:t>
            </a:r>
            <a:r>
              <a:rPr lang="de-DE" sz="2000" dirty="0" err="1"/>
              <a:t>position</a:t>
            </a:r>
            <a:r>
              <a:rPr lang="de-DE" sz="2000" dirty="0"/>
              <a:t> </a:t>
            </a:r>
            <a:r>
              <a:rPr lang="de-DE" sz="2000" dirty="0" err="1"/>
              <a:t>monitors</a:t>
            </a:r>
            <a:endParaRPr lang="de-DE" sz="2000" dirty="0"/>
          </a:p>
          <a:p>
            <a:pPr marL="914400" lvl="1" indent="-457200">
              <a:buFont typeface="+mj-lt"/>
              <a:buAutoNum type="arabicPeriod"/>
            </a:pPr>
            <a:r>
              <a:rPr lang="de-DE" sz="2000" dirty="0"/>
              <a:t>Beam </a:t>
            </a:r>
            <a:r>
              <a:rPr lang="de-DE" sz="2000" dirty="0" err="1" smtClean="0"/>
              <a:t>polarimeters</a:t>
            </a:r>
            <a:endParaRPr lang="de-DE" sz="2000" dirty="0"/>
          </a:p>
          <a:p>
            <a:endParaRPr lang="de-DE" sz="1600" dirty="0" smtClean="0"/>
          </a:p>
          <a:p>
            <a:endParaRPr lang="de-DE" sz="1600" dirty="0" smtClean="0"/>
          </a:p>
          <a:p>
            <a:r>
              <a:rPr lang="de-DE" b="1" dirty="0"/>
              <a:t>Begin </a:t>
            </a:r>
            <a:r>
              <a:rPr lang="de-DE" b="1" dirty="0" err="1"/>
              <a:t>development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a </a:t>
            </a:r>
            <a:r>
              <a:rPr lang="de-DE" b="1" dirty="0" err="1"/>
              <a:t>measurement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/>
              <a:t>noise</a:t>
            </a:r>
            <a:r>
              <a:rPr lang="de-DE" b="1" dirty="0"/>
              <a:t> </a:t>
            </a:r>
            <a:r>
              <a:rPr lang="de-DE" b="1" dirty="0" err="1" smtClean="0"/>
              <a:t>spectrum</a:t>
            </a:r>
            <a:r>
              <a:rPr lang="en-US" b="1" dirty="0" smtClean="0"/>
              <a:t> using three coils: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oil </a:t>
            </a:r>
            <a:r>
              <a:rPr lang="en-US" dirty="0"/>
              <a:t>35mm away </a:t>
            </a:r>
            <a:r>
              <a:rPr lang="en-US" dirty="0" smtClean="0"/>
              <a:t>from center </a:t>
            </a:r>
            <a:br>
              <a:rPr lang="en-US" dirty="0" smtClean="0"/>
            </a:br>
            <a:r>
              <a:rPr lang="en-US" dirty="0" smtClean="0"/>
              <a:t>ANKE chamber</a:t>
            </a: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ombined coils in same housing </a:t>
            </a:r>
            <a:endParaRPr lang="en-US" dirty="0"/>
          </a:p>
          <a:p>
            <a:pPr marL="1200150" lvl="2" indent="-285750">
              <a:buFont typeface="Arial" pitchFamily="34" charset="0"/>
              <a:buChar char="•"/>
            </a:pPr>
            <a:r>
              <a:rPr lang="en-US" b="1" dirty="0" smtClean="0"/>
              <a:t>GHz range </a:t>
            </a:r>
            <a:r>
              <a:rPr lang="en-US" dirty="0" smtClean="0"/>
              <a:t>(one pickup loop)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b="1" dirty="0" smtClean="0"/>
              <a:t>MHz range </a:t>
            </a:r>
            <a:r>
              <a:rPr lang="en-US" dirty="0" smtClean="0"/>
              <a:t>(several </a:t>
            </a:r>
            <a:r>
              <a:rPr lang="en-US" dirty="0" err="1" smtClean="0"/>
              <a:t>hundered</a:t>
            </a:r>
            <a:r>
              <a:rPr lang="en-US" dirty="0" smtClean="0"/>
              <a:t> loops)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Fluxgate sensor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b="1" dirty="0" smtClean="0"/>
              <a:t>kHz range</a:t>
            </a:r>
            <a:endParaRPr lang="en-US" b="1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3" t="16031" r="27859" b="14604"/>
          <a:stretch/>
        </p:blipFill>
        <p:spPr>
          <a:xfrm>
            <a:off x="6156488" y="1412777"/>
            <a:ext cx="2808000" cy="2588809"/>
          </a:xfrm>
          <a:prstGeom prst="rect">
            <a:avLst/>
          </a:prstGeom>
        </p:spPr>
      </p:pic>
      <p:sp>
        <p:nvSpPr>
          <p:cNvPr id="15" name="Rectangle 5"/>
          <p:cNvSpPr txBox="1">
            <a:spLocks noChangeArrowheads="1"/>
          </p:cNvSpPr>
          <p:nvPr/>
        </p:nvSpPr>
        <p:spPr bwMode="auto">
          <a:xfrm>
            <a:off x="359532" y="5805264"/>
            <a:ext cx="8712968" cy="64800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/>
            <a:r>
              <a:rPr lang="de-DE" sz="2000" dirty="0" smtClean="0">
                <a:solidFill>
                  <a:schemeClr val="bg1"/>
                </a:solidFill>
              </a:rPr>
              <a:t>Measurement </a:t>
            </a:r>
            <a:r>
              <a:rPr lang="de-DE" sz="2000" dirty="0" err="1" smtClean="0">
                <a:solidFill>
                  <a:schemeClr val="bg1"/>
                </a:solidFill>
              </a:rPr>
              <a:t>of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noise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spectrum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at</a:t>
            </a:r>
            <a:r>
              <a:rPr lang="de-DE" sz="2000" dirty="0" smtClean="0">
                <a:solidFill>
                  <a:schemeClr val="bg1"/>
                </a:solidFill>
              </a:rPr>
              <a:t> COSY in MD </a:t>
            </a:r>
            <a:r>
              <a:rPr lang="de-DE" sz="2000" dirty="0" err="1" smtClean="0">
                <a:solidFill>
                  <a:schemeClr val="bg1"/>
                </a:solidFill>
              </a:rPr>
              <a:t>week</a:t>
            </a:r>
            <a:r>
              <a:rPr lang="de-DE" sz="2000" dirty="0" smtClean="0">
                <a:solidFill>
                  <a:schemeClr val="bg1"/>
                </a:solidFill>
              </a:rPr>
              <a:t>, </a:t>
            </a:r>
            <a:r>
              <a:rPr lang="de-DE" sz="2000" dirty="0" err="1" smtClean="0">
                <a:solidFill>
                  <a:schemeClr val="bg1"/>
                </a:solidFill>
              </a:rPr>
              <a:t>July</a:t>
            </a:r>
            <a:r>
              <a:rPr lang="de-DE" sz="2000" dirty="0" smtClean="0">
                <a:solidFill>
                  <a:schemeClr val="bg1"/>
                </a:solidFill>
              </a:rPr>
              <a:t> 2013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13775" b="17112"/>
          <a:stretch/>
        </p:blipFill>
        <p:spPr>
          <a:xfrm>
            <a:off x="6048164" y="4067775"/>
            <a:ext cx="2916000" cy="159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6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7772400" cy="691662"/>
          </a:xfrm>
        </p:spPr>
        <p:txBody>
          <a:bodyPr/>
          <a:lstStyle/>
          <a:p>
            <a:r>
              <a:rPr lang="de-DE" dirty="0" smtClean="0"/>
              <a:t>New </a:t>
            </a:r>
            <a:r>
              <a:rPr lang="de-DE" dirty="0" err="1" smtClean="0"/>
              <a:t>Idea</a:t>
            </a:r>
            <a:r>
              <a:rPr lang="de-DE" dirty="0" smtClean="0"/>
              <a:t>: </a:t>
            </a:r>
            <a:r>
              <a:rPr lang="de-DE" dirty="0" err="1" smtClean="0">
                <a:solidFill>
                  <a:srgbClr val="FF0000"/>
                </a:solidFill>
              </a:rPr>
              <a:t>Direct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measurement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of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electron</a:t>
            </a:r>
            <a:r>
              <a:rPr lang="de-DE" dirty="0" smtClean="0">
                <a:solidFill>
                  <a:srgbClr val="FF0000"/>
                </a:solidFill>
              </a:rPr>
              <a:t> EDM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69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39552" y="1440210"/>
                <a:ext cx="8496944" cy="3500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/>
                  <a:t>Bill Morse</a:t>
                </a:r>
                <a:r>
                  <a:rPr lang="de-DE" sz="2000" dirty="0"/>
                  <a:t>: </a:t>
                </a:r>
                <a14:m>
                  <m:oMath xmlns:m="http://schemas.openxmlformats.org/officeDocument/2006/math">
                    <m:r>
                      <a:rPr lang="de-DE" sz="2000" i="1" dirty="0">
                        <a:latin typeface="Cambria Math"/>
                      </a:rPr>
                      <m:t>𝑝</m:t>
                    </m:r>
                    <m:r>
                      <a:rPr lang="de-DE" sz="2000" i="1" dirty="0">
                        <a:latin typeface="Cambria Math"/>
                      </a:rPr>
                      <m:t>=15 </m:t>
                    </m:r>
                    <m:r>
                      <m:rPr>
                        <m:sty m:val="p"/>
                      </m:rPr>
                      <a:rPr lang="de-DE" sz="2000" dirty="0" err="1">
                        <a:latin typeface="Cambria Math"/>
                      </a:rPr>
                      <m:t>MeV</m:t>
                    </m:r>
                    <m:r>
                      <a:rPr lang="de-DE" sz="2000" dirty="0">
                        <a:latin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de-DE" sz="2000" dirty="0">
                        <a:latin typeface="Cambria Math"/>
                      </a:rPr>
                      <m:t>c</m:t>
                    </m:r>
                  </m:oMath>
                </a14:m>
                <a:r>
                  <a:rPr lang="de-DE" sz="2000" dirty="0"/>
                  <a:t>, </a:t>
                </a:r>
                <a14:m>
                  <m:oMath xmlns:m="http://schemas.openxmlformats.org/officeDocument/2006/math">
                    <m:r>
                      <a:rPr lang="de-DE" sz="2000" i="1" dirty="0">
                        <a:latin typeface="Cambria Math"/>
                      </a:rPr>
                      <m:t>𝑟</m:t>
                    </m:r>
                    <m:r>
                      <a:rPr lang="de-DE" sz="2000" i="1" dirty="0">
                        <a:latin typeface="Cambria Math"/>
                      </a:rPr>
                      <m:t>~1.5 </m:t>
                    </m:r>
                    <m:r>
                      <m:rPr>
                        <m:sty m:val="p"/>
                      </m:rPr>
                      <a:rPr lang="de-DE" sz="2000" dirty="0">
                        <a:latin typeface="Cambria Math"/>
                      </a:rPr>
                      <m:t>m</m:t>
                    </m:r>
                  </m:oMath>
                </a14:m>
                <a:r>
                  <a:rPr lang="de-DE" sz="2000" dirty="0"/>
                  <a:t>,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sz="2000" i="1">
                        <a:latin typeface="Cambria Math"/>
                        <a:ea typeface="Cambria Math"/>
                      </a:rPr>
                      <m:t>~30</m:t>
                    </m:r>
                  </m:oMath>
                </a14:m>
                <a:r>
                  <a:rPr lang="de-DE" sz="2000" dirty="0" smtClean="0"/>
                  <a:t> (</a:t>
                </a:r>
                <a:r>
                  <a:rPr lang="de-DE" sz="2000" dirty="0" err="1" smtClean="0"/>
                  <a:t>talk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tomorrow</a:t>
                </a:r>
                <a:r>
                  <a:rPr lang="de-DE" sz="2000" dirty="0" smtClean="0"/>
                  <a:t>)</a:t>
                </a:r>
                <a:endParaRPr lang="de-DE" sz="2000" dirty="0"/>
              </a:p>
              <a:p>
                <a:endParaRPr lang="de-DE" sz="2000" dirty="0" smtClean="0"/>
              </a:p>
              <a:p>
                <a:r>
                  <a:rPr lang="de-DE" sz="2000" dirty="0" smtClean="0"/>
                  <a:t>Nobody </a:t>
                </a:r>
                <a:r>
                  <a:rPr lang="de-DE" sz="2000" dirty="0" err="1" smtClean="0"/>
                  <a:t>knows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where</a:t>
                </a:r>
                <a:r>
                  <a:rPr lang="de-DE" sz="2000" dirty="0" smtClean="0"/>
                  <a:t> CPV </a:t>
                </a:r>
                <a:r>
                  <a:rPr lang="de-DE" sz="2000" dirty="0" err="1" smtClean="0"/>
                  <a:t>is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hiding</a:t>
                </a:r>
                <a:r>
                  <a:rPr lang="de-DE" sz="2000" dirty="0" smtClean="0"/>
                  <a:t>, </a:t>
                </a:r>
                <a:r>
                  <a:rPr lang="de-DE" sz="2000" dirty="0" err="1" smtClean="0"/>
                  <a:t>may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well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be</a:t>
                </a:r>
                <a:r>
                  <a:rPr lang="de-DE" sz="2000" dirty="0" smtClean="0"/>
                  <a:t> in </a:t>
                </a:r>
                <a:r>
                  <a:rPr lang="de-DE" sz="2000" dirty="0" err="1" smtClean="0"/>
                  <a:t>the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leptonic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sector</a:t>
                </a:r>
                <a:endParaRPr lang="de-DE" sz="2000" dirty="0" smtClean="0"/>
              </a:p>
              <a:p>
                <a:endParaRPr lang="de-DE" sz="1100" dirty="0"/>
              </a:p>
              <a:p>
                <a:r>
                  <a:rPr lang="de-DE" sz="2000" dirty="0" smtClean="0"/>
                  <a:t>Needs a </a:t>
                </a:r>
                <a:r>
                  <a:rPr lang="de-DE" sz="2000" dirty="0" err="1" smtClean="0"/>
                  <a:t>dedicated</a:t>
                </a:r>
                <a:r>
                  <a:rPr lang="de-DE" sz="2000" dirty="0" smtClean="0"/>
                  <a:t> R&amp;D </a:t>
                </a:r>
                <a:r>
                  <a:rPr lang="de-DE" sz="2000" dirty="0" err="1" smtClean="0"/>
                  <a:t>effort</a:t>
                </a:r>
                <a:endParaRPr lang="de-DE" sz="2000" dirty="0" smtClean="0"/>
              </a:p>
              <a:p>
                <a:endParaRPr lang="de-DE" sz="1050" dirty="0"/>
              </a:p>
              <a:p>
                <a:r>
                  <a:rPr lang="de-DE" sz="2000" dirty="0" err="1" smtClean="0"/>
                  <a:t>Very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attractive</a:t>
                </a:r>
                <a:r>
                  <a:rPr lang="de-DE" sz="2000" dirty="0" smtClean="0"/>
                  <a:t>:</a:t>
                </a:r>
              </a:p>
              <a:p>
                <a:pPr marL="800100" lvl="1" indent="-342900">
                  <a:buFont typeface="Arial" pitchFamily="34" charset="0"/>
                  <a:buChar char="•"/>
                </a:pPr>
                <a:r>
                  <a:rPr lang="de-DE" sz="2000" dirty="0" smtClean="0"/>
                  <a:t>Tests all </a:t>
                </a:r>
                <a:r>
                  <a:rPr lang="de-DE" sz="2000" dirty="0" err="1" smtClean="0"/>
                  <a:t>ingredients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of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srEDM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experiments</a:t>
                </a:r>
                <a:endParaRPr lang="de-DE" sz="2000" dirty="0"/>
              </a:p>
              <a:p>
                <a:pPr marL="800100" lvl="1" indent="-342900">
                  <a:buFont typeface="Arial" pitchFamily="34" charset="0"/>
                  <a:buChar char="•"/>
                </a:pPr>
                <a:r>
                  <a:rPr lang="de-DE" sz="2000" dirty="0" err="1" smtClean="0"/>
                  <a:t>Could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develop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into</a:t>
                </a:r>
                <a:r>
                  <a:rPr lang="de-DE" sz="2000" dirty="0" smtClean="0"/>
                  <a:t> a </a:t>
                </a:r>
                <a:r>
                  <a:rPr lang="de-DE" sz="2000" dirty="0" err="1" smtClean="0"/>
                  <a:t>long</a:t>
                </a:r>
                <a:r>
                  <a:rPr lang="de-DE" sz="2000" dirty="0" smtClean="0"/>
                  <a:t>-term </a:t>
                </a:r>
                <a:r>
                  <a:rPr lang="de-DE" sz="2000" dirty="0" err="1" smtClean="0"/>
                  <a:t>project</a:t>
                </a:r>
                <a:endParaRPr lang="de-DE" sz="2000" dirty="0" smtClean="0"/>
              </a:p>
              <a:p>
                <a:endParaRPr lang="de-DE" sz="1000" dirty="0"/>
              </a:p>
              <a:p>
                <a:r>
                  <a:rPr lang="de-DE" sz="2000" dirty="0" smtClean="0"/>
                  <a:t>Polarimetry </a:t>
                </a:r>
                <a:r>
                  <a:rPr lang="de-DE" sz="2000" dirty="0" err="1" smtClean="0"/>
                  <a:t>is</a:t>
                </a:r>
                <a:r>
                  <a:rPr lang="de-DE" sz="2000" dirty="0" smtClean="0"/>
                  <a:t> an </a:t>
                </a:r>
                <a:r>
                  <a:rPr lang="de-DE" sz="2000" dirty="0" err="1" smtClean="0"/>
                  <a:t>issue</a:t>
                </a:r>
                <a:endParaRPr lang="de-DE" sz="2000" dirty="0" smtClean="0"/>
              </a:p>
              <a:p>
                <a:endParaRPr lang="de-DE" sz="1000" dirty="0"/>
              </a:p>
              <a:p>
                <a:r>
                  <a:rPr lang="de-DE" sz="2000" dirty="0" smtClean="0"/>
                  <a:t>Goal: </a:t>
                </a:r>
                <a14:m>
                  <m:oMath xmlns:m="http://schemas.openxmlformats.org/officeDocument/2006/math">
                    <m:r>
                      <a:rPr lang="de-DE" sz="2000" i="1" smtClean="0">
                        <a:latin typeface="Cambria Math"/>
                        <a:ea typeface="Cambria Math"/>
                      </a:rPr>
                      <m:t>&lt;</m:t>
                    </m:r>
                    <m:sSup>
                      <m:sSupPr>
                        <m:ctrlPr>
                          <a:rPr lang="de-DE" sz="20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sz="2000" b="0" i="1" smtClean="0">
                            <a:latin typeface="Cambria Math"/>
                          </a:rPr>
                          <m:t>−27</m:t>
                        </m:r>
                      </m:sup>
                    </m:sSup>
                    <m:r>
                      <m:rPr>
                        <m:sty m:val="p"/>
                      </m:rPr>
                      <a:rPr lang="de-DE" sz="2000" b="0" i="0" smtClean="0">
                        <a:latin typeface="Cambria Math"/>
                      </a:rPr>
                      <m:t>e</m:t>
                    </m:r>
                    <m:r>
                      <a:rPr lang="de-DE" sz="2000" b="0" i="0" smtClean="0"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sty m:val="p"/>
                      </m:rPr>
                      <a:rPr lang="de-DE" sz="2000" b="0" i="0" smtClean="0">
                        <a:latin typeface="Cambria Math"/>
                        <a:ea typeface="Cambria Math"/>
                      </a:rPr>
                      <m:t>cm</m:t>
                    </m:r>
                  </m:oMath>
                </a14:m>
                <a:endParaRPr lang="de-DE" sz="2000" dirty="0" smtClean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440210"/>
                <a:ext cx="8496944" cy="3500958"/>
              </a:xfrm>
              <a:prstGeom prst="rect">
                <a:avLst/>
              </a:prstGeom>
              <a:blipFill rotWithShape="1">
                <a:blip r:embed="rId2"/>
                <a:stretch>
                  <a:fillRect l="-790" t="-696" b="-2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503548" y="5484442"/>
            <a:ext cx="8498368" cy="64800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/>
            <a:r>
              <a:rPr lang="de-DE" sz="2000" dirty="0" err="1" smtClean="0">
                <a:solidFill>
                  <a:schemeClr val="bg1"/>
                </a:solidFill>
              </a:rPr>
              <a:t>Could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be</a:t>
            </a:r>
            <a:r>
              <a:rPr lang="de-DE" sz="2000" dirty="0" smtClean="0">
                <a:solidFill>
                  <a:schemeClr val="bg1"/>
                </a:solidFill>
              </a:rPr>
              <a:t> an </a:t>
            </a:r>
            <a:r>
              <a:rPr lang="de-DE" sz="2000" dirty="0" err="1" smtClean="0">
                <a:solidFill>
                  <a:schemeClr val="bg1"/>
                </a:solidFill>
              </a:rPr>
              <a:t>option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for</a:t>
            </a:r>
            <a:r>
              <a:rPr lang="de-DE" sz="2000" dirty="0" smtClean="0">
                <a:solidFill>
                  <a:schemeClr val="bg1"/>
                </a:solidFill>
              </a:rPr>
              <a:t> FNAL </a:t>
            </a:r>
            <a:r>
              <a:rPr lang="de-DE" sz="2000" dirty="0" err="1" smtClean="0">
                <a:solidFill>
                  <a:schemeClr val="bg1"/>
                </a:solidFill>
              </a:rPr>
              <a:t>using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the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electrostatic</a:t>
            </a:r>
            <a:r>
              <a:rPr lang="de-DE" sz="2000" dirty="0" smtClean="0">
                <a:solidFill>
                  <a:schemeClr val="bg1"/>
                </a:solidFill>
              </a:rPr>
              <a:t> Tevatron </a:t>
            </a:r>
            <a:r>
              <a:rPr lang="de-DE" sz="2000" dirty="0" err="1" smtClean="0">
                <a:solidFill>
                  <a:schemeClr val="bg1"/>
                </a:solidFill>
              </a:rPr>
              <a:t>separators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8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12676"/>
            <a:ext cx="7772400" cy="726831"/>
          </a:xfrm>
          <a:noFill/>
          <a:ln/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Outline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300013" cy="406845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Introduction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/>
                </a:solidFill>
              </a:rPr>
              <a:t>Electric</a:t>
            </a:r>
            <a:r>
              <a:rPr lang="de-DE" b="1" dirty="0" smtClean="0">
                <a:solidFill>
                  <a:srgbClr val="006666"/>
                </a:solidFill>
              </a:rPr>
              <a:t> Dipole Moments</a:t>
            </a: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Charged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particle</a:t>
            </a:r>
            <a:r>
              <a:rPr lang="de-DE" b="1" dirty="0" smtClean="0">
                <a:solidFill>
                  <a:srgbClr val="006666">
                    <a:alpha val="25000"/>
                  </a:srgbClr>
                </a:solidFill>
              </a:rPr>
              <a:t> EDM </a:t>
            </a: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Concepts </a:t>
            </a:r>
            <a:r>
              <a:rPr lang="de-DE" b="1" i="0" dirty="0" err="1">
                <a:solidFill>
                  <a:srgbClr val="006666">
                    <a:alpha val="25000"/>
                  </a:srgbClr>
                </a:solidFill>
              </a:rPr>
              <a:t>for</a:t>
            </a: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i="0" dirty="0" err="1">
                <a:solidFill>
                  <a:srgbClr val="006666">
                    <a:alpha val="25000"/>
                  </a:srgbClr>
                </a:solidFill>
              </a:rPr>
              <a:t>d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edicated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</a:t>
            </a: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Storage 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Ring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searches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>
                <a:solidFill>
                  <a:srgbClr val="006666">
                    <a:alpha val="25000"/>
                  </a:srgbClr>
                </a:solidFill>
              </a:rPr>
              <a:t>Technological </a:t>
            </a: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challenges</a:t>
            </a:r>
            <a:endParaRPr lang="de-DE" b="1" i="0" dirty="0" smtClean="0">
              <a:solidFill>
                <a:srgbClr val="006666">
                  <a:alpha val="25000"/>
                </a:srgbClr>
              </a:solidFill>
            </a:endParaRPr>
          </a:p>
          <a:p>
            <a:pPr lvl="2">
              <a:buClr>
                <a:schemeClr val="bg1"/>
              </a:buClr>
            </a:pPr>
            <a:r>
              <a:rPr lang="de-DE" b="1" i="0" dirty="0" err="1" smtClean="0">
                <a:solidFill>
                  <a:srgbClr val="006666">
                    <a:alpha val="25000"/>
                  </a:srgbClr>
                </a:solidFill>
              </a:rPr>
              <a:t>Precursor</a:t>
            </a:r>
            <a:r>
              <a:rPr lang="de-DE" b="1" i="0" dirty="0" smtClean="0">
                <a:solidFill>
                  <a:srgbClr val="006666">
                    <a:alpha val="25000"/>
                  </a:srgbClr>
                </a:solidFill>
              </a:rPr>
              <a:t> Experiments</a:t>
            </a:r>
          </a:p>
          <a:p>
            <a:pPr lvl="1">
              <a:buClr>
                <a:schemeClr val="bg1"/>
              </a:buClr>
            </a:pPr>
            <a:r>
              <a:rPr lang="de-DE" b="1" dirty="0" smtClean="0">
                <a:solidFill>
                  <a:srgbClr val="006666">
                    <a:alpha val="30000"/>
                  </a:srgbClr>
                </a:solidFill>
              </a:rPr>
              <a:t>News</a:t>
            </a:r>
            <a:endParaRPr lang="de-DE" b="1" dirty="0">
              <a:solidFill>
                <a:srgbClr val="006666">
                  <a:alpha val="30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smtClean="0">
                <a:solidFill>
                  <a:srgbClr val="006666">
                    <a:alpha val="30000"/>
                  </a:srgbClr>
                </a:solidFill>
              </a:rPr>
              <a:t>Timeline</a:t>
            </a:r>
            <a:endParaRPr lang="de-DE" b="1" dirty="0">
              <a:solidFill>
                <a:srgbClr val="006666">
                  <a:alpha val="30000"/>
                </a:srgbClr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b="1" dirty="0" err="1" smtClean="0">
                <a:solidFill>
                  <a:srgbClr val="006666">
                    <a:alpha val="25000"/>
                  </a:srgbClr>
                </a:solidFill>
              </a:rPr>
              <a:t>Conclusion</a:t>
            </a:r>
            <a:endParaRPr lang="de-DE" b="1" dirty="0" smtClean="0">
              <a:solidFill>
                <a:srgbClr val="006666">
                  <a:alpha val="25000"/>
                </a:srgb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b="0" smtClean="0"/>
              <a:t>Search for permanent Electric Dipole Moments</a:t>
            </a:r>
            <a:endParaRPr lang="en-US" b="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6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Projects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persons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err="1"/>
              <a:t>A</a:t>
            </a:r>
            <a:r>
              <a:rPr lang="de-DE" b="1" dirty="0" err="1" smtClean="0"/>
              <a:t>ccelerator</a:t>
            </a:r>
            <a:endParaRPr lang="de-DE" b="1" dirty="0"/>
          </a:p>
          <a:p>
            <a:r>
              <a:rPr lang="de-DE" dirty="0" smtClean="0"/>
              <a:t>		</a:t>
            </a:r>
            <a:endParaRPr lang="de-DE" dirty="0"/>
          </a:p>
          <a:p>
            <a:r>
              <a:rPr lang="de-DE" dirty="0" smtClean="0"/>
              <a:t>	</a:t>
            </a:r>
            <a:endParaRPr lang="de-DE" dirty="0"/>
          </a:p>
          <a:p>
            <a:r>
              <a:rPr lang="de-DE" dirty="0" smtClean="0"/>
              <a:t>		</a:t>
            </a:r>
            <a:endParaRPr lang="de-DE" dirty="0"/>
          </a:p>
          <a:p>
            <a:r>
              <a:rPr lang="it-IT" dirty="0" smtClean="0"/>
              <a:t>	</a:t>
            </a:r>
            <a:endParaRPr lang="it-IT" dirty="0"/>
          </a:p>
          <a:p>
            <a:endParaRPr lang="de-DE" dirty="0" smtClean="0"/>
          </a:p>
          <a:p>
            <a:endParaRPr lang="de-DE" dirty="0" smtClean="0"/>
          </a:p>
          <a:p>
            <a:endParaRPr lang="de-DE" b="1" dirty="0" smtClean="0"/>
          </a:p>
          <a:p>
            <a:r>
              <a:rPr lang="de-DE" b="1" dirty="0" err="1" smtClean="0"/>
              <a:t>Systematic</a:t>
            </a:r>
            <a:r>
              <a:rPr lang="de-DE" b="1" dirty="0" smtClean="0"/>
              <a:t> </a:t>
            </a:r>
            <a:r>
              <a:rPr lang="de-DE" b="1" dirty="0" err="1"/>
              <a:t>error</a:t>
            </a:r>
            <a:r>
              <a:rPr lang="de-DE" b="1" dirty="0"/>
              <a:t> </a:t>
            </a:r>
            <a:r>
              <a:rPr lang="de-DE" b="1" dirty="0" err="1" smtClean="0"/>
              <a:t>studies</a:t>
            </a:r>
            <a:endParaRPr lang="de-DE" b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70</a:t>
            </a:fld>
            <a:endParaRPr lang="en-US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999723"/>
              </p:ext>
            </p:extLst>
          </p:nvPr>
        </p:nvGraphicFramePr>
        <p:xfrm>
          <a:off x="755576" y="2176068"/>
          <a:ext cx="7860196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6304"/>
                <a:gridCol w="2556284"/>
                <a:gridCol w="2567608"/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Student</a:t>
                      </a:r>
                      <a:endParaRPr lang="de-DE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Topic</a:t>
                      </a:r>
                      <a:endParaRPr lang="de-DE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Responsible</a:t>
                      </a:r>
                      <a:endParaRPr lang="de-DE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Denis </a:t>
                      </a:r>
                      <a:r>
                        <a:rPr lang="de-DE" dirty="0" err="1" smtClean="0"/>
                        <a:t>Zyuzin</a:t>
                      </a:r>
                      <a:r>
                        <a:rPr lang="de-DE" dirty="0" smtClean="0"/>
                        <a:t>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Cosy-Infinity</a:t>
                      </a:r>
                      <a:r>
                        <a:rPr lang="de-DE" dirty="0" smtClean="0"/>
                        <a:t> (final ring)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Y. </a:t>
                      </a:r>
                      <a:r>
                        <a:rPr lang="de-DE" dirty="0" err="1" smtClean="0"/>
                        <a:t>Senichev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Marcel Rosenthal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Cosy-Infinity</a:t>
                      </a:r>
                      <a:r>
                        <a:rPr lang="de-DE" dirty="0" smtClean="0"/>
                        <a:t> (COSY)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A. </a:t>
                      </a:r>
                      <a:r>
                        <a:rPr lang="de-DE" dirty="0" err="1" smtClean="0"/>
                        <a:t>Lehrach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Artem Saleev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Cosy-Infinity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Nikolaev</a:t>
                      </a:r>
                      <a:r>
                        <a:rPr lang="de-DE" dirty="0" smtClean="0"/>
                        <a:t>/Rathmann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Andrea Pesce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invariant</a:t>
                      </a:r>
                      <a:r>
                        <a:rPr lang="it-IT" dirty="0" smtClean="0"/>
                        <a:t> spin </a:t>
                      </a:r>
                      <a:r>
                        <a:rPr lang="it-IT" dirty="0" err="1" smtClean="0"/>
                        <a:t>axis</a:t>
                      </a:r>
                      <a:r>
                        <a:rPr lang="it-IT" dirty="0" smtClean="0"/>
                        <a:t>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P. </a:t>
                      </a:r>
                      <a:r>
                        <a:rPr lang="it-IT" dirty="0" err="1" smtClean="0"/>
                        <a:t>Lenisa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Lorena </a:t>
                      </a:r>
                      <a:r>
                        <a:rPr lang="it-IT" dirty="0" err="1" smtClean="0"/>
                        <a:t>Magallanes</a:t>
                      </a:r>
                      <a:r>
                        <a:rPr lang="it-IT" dirty="0" smtClean="0"/>
                        <a:t>  (M)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Cosy</a:t>
                      </a:r>
                      <a:r>
                        <a:rPr lang="de-DE" dirty="0" smtClean="0"/>
                        <a:t>-</a:t>
                      </a:r>
                      <a:r>
                        <a:rPr lang="de-DE" dirty="0" err="1" smtClean="0"/>
                        <a:t>Infinity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snake</a:t>
                      </a:r>
                      <a:r>
                        <a:rPr lang="it-IT" dirty="0" smtClean="0"/>
                        <a:t>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A. </a:t>
                      </a:r>
                      <a:r>
                        <a:rPr lang="de-DE" dirty="0" err="1" smtClean="0"/>
                        <a:t>Lehrach</a:t>
                      </a:r>
                      <a:endParaRPr lang="de-DE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369958"/>
              </p:ext>
            </p:extLst>
          </p:nvPr>
        </p:nvGraphicFramePr>
        <p:xfrm>
          <a:off x="791580" y="5211204"/>
          <a:ext cx="7860196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6304"/>
                <a:gridCol w="2556284"/>
                <a:gridCol w="2567608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Stas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Chekmenev</a:t>
                      </a:r>
                      <a:r>
                        <a:rPr lang="de-DE" dirty="0" smtClean="0"/>
                        <a:t>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Systematic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err</a:t>
                      </a:r>
                      <a:r>
                        <a:rPr lang="de-DE" dirty="0" err="1" smtClean="0"/>
                        <a:t>or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studies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J. </a:t>
                      </a:r>
                      <a:r>
                        <a:rPr lang="de-DE" dirty="0" err="1" smtClean="0"/>
                        <a:t>Pretz</a:t>
                      </a:r>
                      <a:endParaRPr lang="de-DE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34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5800" y="980728"/>
            <a:ext cx="7772400" cy="4610087"/>
          </a:xfrm>
        </p:spPr>
        <p:txBody>
          <a:bodyPr/>
          <a:lstStyle/>
          <a:p>
            <a:r>
              <a:rPr lang="de-DE" b="1" dirty="0" smtClean="0"/>
              <a:t>Polarimetry</a:t>
            </a:r>
            <a:endParaRPr lang="de-DE" b="1" dirty="0"/>
          </a:p>
          <a:p>
            <a:r>
              <a:rPr lang="de-DE" dirty="0" smtClean="0"/>
              <a:t>		</a:t>
            </a:r>
            <a:endParaRPr lang="de-DE" dirty="0"/>
          </a:p>
          <a:p>
            <a:r>
              <a:rPr lang="de-DE" dirty="0" smtClean="0"/>
              <a:t>	</a:t>
            </a:r>
            <a:endParaRPr lang="de-DE" dirty="0"/>
          </a:p>
          <a:p>
            <a:r>
              <a:rPr lang="de-DE" dirty="0" smtClean="0"/>
              <a:t>		</a:t>
            </a:r>
            <a:endParaRPr lang="de-DE" dirty="0"/>
          </a:p>
          <a:p>
            <a:r>
              <a:rPr lang="it-IT" dirty="0" smtClean="0"/>
              <a:t>	</a:t>
            </a:r>
            <a:endParaRPr lang="de-DE" dirty="0" smtClean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98490"/>
              </p:ext>
            </p:extLst>
          </p:nvPr>
        </p:nvGraphicFramePr>
        <p:xfrm>
          <a:off x="755576" y="1484784"/>
          <a:ext cx="7860196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4296"/>
                <a:gridCol w="2628292"/>
                <a:gridCol w="2567608"/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Student</a:t>
                      </a:r>
                      <a:endParaRPr lang="de-DE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Topic</a:t>
                      </a:r>
                      <a:endParaRPr lang="de-DE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Responsible</a:t>
                      </a:r>
                      <a:endParaRPr lang="de-DE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Greta </a:t>
                      </a:r>
                      <a:r>
                        <a:rPr lang="de-DE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Guidobini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 </a:t>
                      </a:r>
                      <a:r>
                        <a:rPr lang="de-DE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analysis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P. </a:t>
                      </a:r>
                      <a:r>
                        <a:rPr lang="it-IT" dirty="0" err="1" smtClean="0"/>
                        <a:t>Lenisa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Paul </a:t>
                      </a:r>
                      <a:r>
                        <a:rPr lang="de-DE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Maanen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Polarimeter </a:t>
                      </a:r>
                      <a:r>
                        <a:rPr lang="de-DE" dirty="0" err="1" smtClean="0"/>
                        <a:t>concepts</a:t>
                      </a:r>
                      <a:r>
                        <a:rPr lang="de-DE" dirty="0" smtClean="0"/>
                        <a:t>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J.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Pretz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Dennis </a:t>
                      </a:r>
                      <a:r>
                        <a:rPr lang="de-DE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Eversmann</a:t>
                      </a:r>
                      <a:r>
                        <a:rPr lang="de-DE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(M)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Data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analysis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J.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Pretz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Fabian </a:t>
                      </a:r>
                      <a:r>
                        <a:rPr lang="de-DE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Hinder</a:t>
                      </a:r>
                      <a:r>
                        <a:rPr lang="de-DE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(M)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Polarimeter 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J.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Pretz</a:t>
                      </a:r>
                      <a:endParaRPr lang="de-DE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355233"/>
              </p:ext>
            </p:extLst>
          </p:nvPr>
        </p:nvGraphicFramePr>
        <p:xfrm>
          <a:off x="791580" y="3906344"/>
          <a:ext cx="7860196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4296"/>
                <a:gridCol w="2628292"/>
                <a:gridCol w="2567608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Sebastian Mey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RF E/B </a:t>
                      </a:r>
                      <a:r>
                        <a:rPr lang="de-DE" dirty="0" err="1" smtClean="0"/>
                        <a:t>flipper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J. </a:t>
                      </a:r>
                      <a:r>
                        <a:rPr lang="de-DE" dirty="0" err="1" smtClean="0"/>
                        <a:t>Pretz</a:t>
                      </a:r>
                      <a:r>
                        <a:rPr lang="de-DE" dirty="0" smtClean="0"/>
                        <a:t>/</a:t>
                      </a:r>
                      <a:r>
                        <a:rPr lang="de-DE" baseline="0" dirty="0" smtClean="0"/>
                        <a:t> R. Gebel</a:t>
                      </a:r>
                      <a:endParaRPr lang="de-DE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685800" y="224644"/>
            <a:ext cx="7772400" cy="691662"/>
          </a:xfrm>
        </p:spPr>
        <p:txBody>
          <a:bodyPr/>
          <a:lstStyle/>
          <a:p>
            <a:r>
              <a:rPr lang="de-DE" dirty="0" smtClean="0"/>
              <a:t>Projects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persons</a:t>
            </a:r>
            <a:endParaRPr lang="de-DE" dirty="0"/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245043"/>
              </p:ext>
            </p:extLst>
          </p:nvPr>
        </p:nvGraphicFramePr>
        <p:xfrm>
          <a:off x="791580" y="4878452"/>
          <a:ext cx="7860196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4296"/>
                <a:gridCol w="2628292"/>
                <a:gridCol w="2567608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NN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Magnetometer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H. </a:t>
                      </a:r>
                      <a:r>
                        <a:rPr lang="de-DE" dirty="0" err="1" smtClean="0"/>
                        <a:t>Soltner</a:t>
                      </a:r>
                      <a:r>
                        <a:rPr lang="de-DE" dirty="0" smtClean="0"/>
                        <a:t>/H.-J. Krause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Rechteck 12"/>
          <p:cNvSpPr/>
          <p:nvPr/>
        </p:nvSpPr>
        <p:spPr>
          <a:xfrm>
            <a:off x="755576" y="4446404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/>
              <a:t>B </a:t>
            </a:r>
            <a:r>
              <a:rPr lang="de-DE" b="1" dirty="0" err="1" smtClean="0"/>
              <a:t>field</a:t>
            </a:r>
            <a:r>
              <a:rPr lang="de-DE" b="1" dirty="0" smtClean="0"/>
              <a:t> </a:t>
            </a:r>
            <a:r>
              <a:rPr lang="de-DE" b="1" dirty="0" err="1" smtClean="0"/>
              <a:t>measurement</a:t>
            </a:r>
            <a:endParaRPr lang="de-DE" b="1" dirty="0"/>
          </a:p>
        </p:txBody>
      </p:sp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648778"/>
              </p:ext>
            </p:extLst>
          </p:nvPr>
        </p:nvGraphicFramePr>
        <p:xfrm>
          <a:off x="816260" y="5947772"/>
          <a:ext cx="7860196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4296"/>
                <a:gridCol w="2628292"/>
                <a:gridCol w="2567608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NN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Electrostatic</a:t>
                      </a:r>
                      <a:r>
                        <a:rPr lang="de-DE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deflectors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A. Nass/F. </a:t>
                      </a:r>
                      <a:r>
                        <a:rPr lang="de-DE" dirty="0" err="1" smtClean="0"/>
                        <a:t>Rathmann</a:t>
                      </a:r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Rechteck 14"/>
          <p:cNvSpPr/>
          <p:nvPr/>
        </p:nvSpPr>
        <p:spPr>
          <a:xfrm>
            <a:off x="755576" y="5445224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 smtClean="0"/>
              <a:t>Electrostatic</a:t>
            </a:r>
            <a:r>
              <a:rPr lang="de-DE" b="1" dirty="0" smtClean="0"/>
              <a:t> </a:t>
            </a:r>
            <a:r>
              <a:rPr lang="de-DE" b="1" dirty="0" err="1" smtClean="0"/>
              <a:t>deflectors</a:t>
            </a:r>
            <a:endParaRPr lang="de-DE" b="1" dirty="0"/>
          </a:p>
        </p:txBody>
      </p:sp>
      <p:sp>
        <p:nvSpPr>
          <p:cNvPr id="16" name="Rechteck 15"/>
          <p:cNvSpPr/>
          <p:nvPr/>
        </p:nvSpPr>
        <p:spPr>
          <a:xfrm>
            <a:off x="809047" y="3501008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RF E/B </a:t>
            </a:r>
            <a:r>
              <a:rPr lang="de-DE" b="1" dirty="0" err="1"/>
              <a:t>flipper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4094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532" name="Textfeld 28"/>
              <p:cNvSpPr txBox="1">
                <a:spLocks noChangeArrowheads="1"/>
              </p:cNvSpPr>
              <p:nvPr/>
            </p:nvSpPr>
            <p:spPr bwMode="auto">
              <a:xfrm>
                <a:off x="431540" y="2600908"/>
                <a:ext cx="306034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de-DE" sz="2400" dirty="0" smtClean="0">
                    <a:solidFill>
                      <a:srgbClr val="3A6F8A"/>
                    </a:solidFill>
                    <a:latin typeface="+mn-lt"/>
                  </a:rPr>
                  <a:t>Charge </a:t>
                </a:r>
                <a:r>
                  <a:rPr lang="de-DE" sz="2400" dirty="0" err="1" smtClean="0">
                    <a:solidFill>
                      <a:srgbClr val="3A6F8A"/>
                    </a:solidFill>
                    <a:latin typeface="+mn-lt"/>
                  </a:rPr>
                  <a:t>symmetric</a:t>
                </a:r>
                <a:r>
                  <a:rPr lang="de-DE" sz="2400" dirty="0" smtClean="0">
                    <a:solidFill>
                      <a:srgbClr val="3A6F8A"/>
                    </a:solidFill>
                    <a:latin typeface="+mn-lt"/>
                  </a:rPr>
                  <a:t> </a:t>
                </a:r>
                <a:br>
                  <a:rPr lang="de-DE" sz="2400" dirty="0" smtClean="0">
                    <a:solidFill>
                      <a:srgbClr val="3A6F8A"/>
                    </a:solidFill>
                    <a:latin typeface="+mn-lt"/>
                  </a:rPr>
                </a:br>
                <a:r>
                  <a:rPr lang="de-DE" sz="2400" dirty="0" smtClean="0">
                    <a:solidFill>
                      <a:srgbClr val="3A6F8A"/>
                    </a:solidFill>
                    <a:latin typeface="+mn-lt"/>
                    <a:sym typeface="Symbol"/>
                  </a:rPr>
                  <a:t></a:t>
                </a:r>
                <a:r>
                  <a:rPr lang="de-DE" sz="2400" dirty="0" smtClean="0">
                    <a:solidFill>
                      <a:srgbClr val="3A6F8A"/>
                    </a:solidFill>
                    <a:latin typeface="+mn-lt"/>
                  </a:rPr>
                  <a:t> </a:t>
                </a:r>
                <a:r>
                  <a:rPr lang="de-DE" sz="2400" dirty="0" err="1" smtClean="0">
                    <a:solidFill>
                      <a:srgbClr val="3A6F8A"/>
                    </a:solidFill>
                    <a:latin typeface="+mn-lt"/>
                  </a:rPr>
                  <a:t>No</a:t>
                </a:r>
                <a:r>
                  <a:rPr lang="de-DE" sz="2400" dirty="0" smtClean="0">
                    <a:solidFill>
                      <a:srgbClr val="3A6F8A"/>
                    </a:solidFill>
                    <a:latin typeface="+mn-lt"/>
                  </a:rPr>
                  <a:t> </a:t>
                </a:r>
                <a:r>
                  <a:rPr lang="de-DE" sz="2400" dirty="0">
                    <a:solidFill>
                      <a:srgbClr val="3A6F8A"/>
                    </a:solidFill>
                    <a:latin typeface="+mn-lt"/>
                  </a:rPr>
                  <a:t>EDM (</a:t>
                </a:r>
                <a14:m>
                  <m:oMath xmlns:m="http://schemas.openxmlformats.org/officeDocument/2006/math">
                    <m:r>
                      <a:rPr lang="de-DE" sz="2400" b="1" i="1" dirty="0" smtClean="0">
                        <a:solidFill>
                          <a:srgbClr val="FF3300"/>
                        </a:solidFill>
                        <a:latin typeface="Cambria Math"/>
                      </a:rPr>
                      <m:t>𝒅</m:t>
                    </m:r>
                    <m:r>
                      <a:rPr lang="de-DE" sz="2400" b="1" i="1" dirty="0" smtClean="0">
                        <a:solidFill>
                          <a:srgbClr val="FF3300"/>
                        </a:solidFill>
                        <a:latin typeface="Cambria Math"/>
                      </a:rPr>
                      <m:t>=</m:t>
                    </m:r>
                    <m:r>
                      <a:rPr lang="de-DE" sz="2400" b="1" i="1" dirty="0" smtClean="0">
                        <a:solidFill>
                          <a:srgbClr val="FF3300"/>
                        </a:solidFill>
                        <a:latin typeface="Cambria Math"/>
                      </a:rPr>
                      <m:t>𝟎</m:t>
                    </m:r>
                  </m:oMath>
                </a14:m>
                <a:r>
                  <a:rPr lang="de-DE" sz="2400" dirty="0" smtClean="0">
                    <a:solidFill>
                      <a:srgbClr val="3A6F8A"/>
                    </a:solidFill>
                    <a:latin typeface="+mn-lt"/>
                  </a:rPr>
                  <a:t>)</a:t>
                </a:r>
                <a:endParaRPr lang="de-DE" sz="2400" dirty="0">
                  <a:solidFill>
                    <a:srgbClr val="3A6F8A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2532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540" y="2600908"/>
                <a:ext cx="3060340" cy="830997"/>
              </a:xfrm>
              <a:prstGeom prst="rect">
                <a:avLst/>
              </a:prstGeom>
              <a:blipFill rotWithShape="1">
                <a:blip r:embed="rId3"/>
                <a:stretch>
                  <a:fillRect t="-5147" b="-169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9" name="Rectangle 5"/>
          <p:cNvSpPr txBox="1">
            <a:spLocks noChangeArrowheads="1"/>
          </p:cNvSpPr>
          <p:nvPr/>
        </p:nvSpPr>
        <p:spPr bwMode="auto">
          <a:xfrm>
            <a:off x="1475656" y="5948363"/>
            <a:ext cx="684076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dirty="0">
                <a:solidFill>
                  <a:schemeClr val="bg1"/>
                </a:solidFill>
              </a:rPr>
              <a:t>Do </a:t>
            </a:r>
            <a:r>
              <a:rPr lang="de-DE" sz="2000" dirty="0" err="1">
                <a:solidFill>
                  <a:schemeClr val="bg1"/>
                </a:solidFill>
              </a:rPr>
              <a:t>particles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dirty="0">
                <a:solidFill>
                  <a:schemeClr val="bg1"/>
                </a:solidFill>
              </a:rPr>
              <a:t>(e.g., </a:t>
            </a:r>
            <a:r>
              <a:rPr lang="de-DE" sz="2000" dirty="0" err="1">
                <a:solidFill>
                  <a:schemeClr val="bg1"/>
                </a:solidFill>
              </a:rPr>
              <a:t>electron</a:t>
            </a:r>
            <a:r>
              <a:rPr lang="de-DE" sz="2000" dirty="0">
                <a:solidFill>
                  <a:schemeClr val="bg1"/>
                </a:solidFill>
              </a:rPr>
              <a:t>, </a:t>
            </a:r>
            <a:r>
              <a:rPr lang="de-DE" sz="2000" dirty="0" err="1">
                <a:solidFill>
                  <a:schemeClr val="bg1"/>
                </a:solidFill>
              </a:rPr>
              <a:t>nucleon</a:t>
            </a:r>
            <a:r>
              <a:rPr lang="de-DE" sz="2000" dirty="0">
                <a:solidFill>
                  <a:schemeClr val="bg1"/>
                </a:solidFill>
              </a:rPr>
              <a:t>) </a:t>
            </a:r>
            <a:r>
              <a:rPr lang="de-DE" sz="2000" dirty="0" err="1">
                <a:solidFill>
                  <a:schemeClr val="bg1"/>
                </a:solidFill>
              </a:rPr>
              <a:t>have</a:t>
            </a:r>
            <a:r>
              <a:rPr lang="de-DE" sz="2000" dirty="0">
                <a:solidFill>
                  <a:schemeClr val="bg1"/>
                </a:solidFill>
              </a:rPr>
              <a:t> an EDM?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192688" cy="365125"/>
          </a:xfrm>
        </p:spPr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5" name="Picture 12"/>
          <p:cNvPicPr>
            <a:picLocks noChangeAspect="1" noChangeArrowheads="1"/>
          </p:cNvPicPr>
          <p:nvPr/>
        </p:nvPicPr>
        <p:blipFill rotWithShape="1">
          <a:blip r:embed="rId4" cstate="print"/>
          <a:srcRect l="-1065" t="31303" r="70290" b="28065"/>
          <a:stretch/>
        </p:blipFill>
        <p:spPr bwMode="auto">
          <a:xfrm>
            <a:off x="3785590" y="1161228"/>
            <a:ext cx="2561531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6696236" y="4761148"/>
                <a:ext cx="1268296" cy="885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400" b="1" i="1" dirty="0" smtClean="0">
                            <a:solidFill>
                              <a:srgbClr val="0099FF"/>
                            </a:solidFill>
                            <a:latin typeface="Cambria Math"/>
                            <a:sym typeface="Symbol"/>
                          </a:rPr>
                        </m:ctrlPr>
                      </m:accPr>
                      <m:e>
                        <m:r>
                          <a:rPr lang="de-DE" sz="2400" b="1" i="1" dirty="0">
                            <a:solidFill>
                              <a:srgbClr val="0099FF"/>
                            </a:solidFill>
                            <a:latin typeface="Cambria Math"/>
                            <a:sym typeface="Symbol"/>
                          </a:rPr>
                          <m:t></m:t>
                        </m:r>
                      </m:e>
                    </m:acc>
                  </m:oMath>
                </a14:m>
                <a:r>
                  <a:rPr lang="de-DE" sz="2400" dirty="0" smtClean="0">
                    <a:solidFill>
                      <a:srgbClr val="0099FF"/>
                    </a:solidFill>
                    <a:latin typeface="+mn-lt"/>
                    <a:sym typeface="Symbol"/>
                  </a:rPr>
                  <a:t>: </a:t>
                </a:r>
                <a:r>
                  <a:rPr lang="de-DE" sz="2400" b="1" dirty="0" smtClean="0">
                    <a:solidFill>
                      <a:srgbClr val="0099FF"/>
                    </a:solidFill>
                    <a:latin typeface="+mn-lt"/>
                    <a:sym typeface="Symbol"/>
                  </a:rPr>
                  <a:t>MDM</a:t>
                </a:r>
                <a:endParaRPr lang="de-DE" sz="2400" dirty="0" smtClean="0">
                  <a:solidFill>
                    <a:srgbClr val="0099FF"/>
                  </a:solidFill>
                  <a:latin typeface="+mn-lt"/>
                  <a:sym typeface="Symbol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400" b="1" i="1" dirty="0" smtClean="0">
                            <a:solidFill>
                              <a:srgbClr val="FF3300"/>
                            </a:solidFill>
                            <a:latin typeface="Cambria Math"/>
                            <a:sym typeface="Symbol"/>
                          </a:rPr>
                        </m:ctrlPr>
                      </m:accPr>
                      <m:e>
                        <m:r>
                          <a:rPr lang="de-DE" sz="2400" b="1" i="1" dirty="0">
                            <a:solidFill>
                              <a:srgbClr val="FF3300"/>
                            </a:solidFill>
                            <a:latin typeface="Cambria Math"/>
                            <a:sym typeface="Symbol"/>
                          </a:rPr>
                          <m:t>𝒅</m:t>
                        </m:r>
                      </m:e>
                    </m:acc>
                  </m:oMath>
                </a14:m>
                <a:r>
                  <a:rPr lang="de-DE" sz="2400" dirty="0" smtClean="0">
                    <a:solidFill>
                      <a:srgbClr val="FF3300"/>
                    </a:solidFill>
                    <a:latin typeface="+mn-lt"/>
                    <a:sym typeface="Symbol"/>
                  </a:rPr>
                  <a:t>: </a:t>
                </a:r>
                <a:r>
                  <a:rPr lang="de-DE" sz="2400" b="1" dirty="0" smtClean="0">
                    <a:solidFill>
                      <a:srgbClr val="FF3300"/>
                    </a:solidFill>
                    <a:latin typeface="+mn-lt"/>
                    <a:sym typeface="Symbol"/>
                  </a:rPr>
                  <a:t>EDM</a:t>
                </a:r>
                <a:endParaRPr lang="de-DE" sz="2400" dirty="0">
                  <a:solidFill>
                    <a:srgbClr val="FF33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236" y="4761148"/>
                <a:ext cx="1268296" cy="885820"/>
              </a:xfrm>
              <a:prstGeom prst="rect">
                <a:avLst/>
              </a:prstGeom>
              <a:blipFill rotWithShape="1">
                <a:blip r:embed="rId5"/>
                <a:stretch>
                  <a:fillRect l="-478" t="-4828" r="-5742" b="-158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el 1"/>
          <p:cNvSpPr txBox="1">
            <a:spLocks/>
          </p:cNvSpPr>
          <p:nvPr/>
        </p:nvSpPr>
        <p:spPr bwMode="auto">
          <a:xfrm>
            <a:off x="287524" y="217058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dirty="0" err="1" smtClean="0"/>
              <a:t>Physics</a:t>
            </a:r>
            <a:r>
              <a:rPr lang="de-DE" dirty="0" smtClean="0"/>
              <a:t>: </a:t>
            </a:r>
            <a:r>
              <a:rPr lang="de-DE" dirty="0">
                <a:solidFill>
                  <a:srgbClr val="C00000"/>
                </a:solidFill>
              </a:rPr>
              <a:t>Fundamental </a:t>
            </a:r>
            <a:r>
              <a:rPr lang="de-DE" dirty="0" err="1">
                <a:solidFill>
                  <a:srgbClr val="C00000"/>
                </a:solidFill>
              </a:rPr>
              <a:t>Particles</a:t>
            </a:r>
            <a:endParaRPr lang="de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3783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12"/>
          <p:cNvPicPr>
            <a:picLocks noChangeAspect="1" noChangeArrowheads="1"/>
          </p:cNvPicPr>
          <p:nvPr/>
        </p:nvPicPr>
        <p:blipFill>
          <a:blip r:embed="rId3" cstate="print"/>
          <a:srcRect l="-1065" t="-377" r="397" b="112"/>
          <a:stretch>
            <a:fillRect/>
          </a:stretch>
        </p:blipFill>
        <p:spPr bwMode="auto">
          <a:xfrm>
            <a:off x="2807804" y="1088740"/>
            <a:ext cx="3521381" cy="41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039" name="Textfeld 8"/>
          <p:cNvSpPr txBox="1">
            <a:spLocks noChangeArrowheads="1"/>
          </p:cNvSpPr>
          <p:nvPr/>
        </p:nvSpPr>
        <p:spPr bwMode="auto">
          <a:xfrm>
            <a:off x="755576" y="5553236"/>
            <a:ext cx="7992888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de-DE" sz="2000" dirty="0">
              <a:solidFill>
                <a:srgbClr val="3A6F8A"/>
              </a:solidFill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2"/>
          </p:nvPr>
        </p:nvSpPr>
        <p:spPr>
          <a:xfrm>
            <a:off x="457200" y="6412247"/>
            <a:ext cx="1924020" cy="365125"/>
          </a:xfrm>
        </p:spPr>
        <p:txBody>
          <a:bodyPr/>
          <a:lstStyle/>
          <a:p>
            <a:r>
              <a:rPr lang="en-US" smtClean="0"/>
              <a:t>f.rathmann@fz-juelich.de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7807386" y="6412247"/>
            <a:ext cx="1219200" cy="365125"/>
          </a:xfrm>
        </p:spPr>
        <p:txBody>
          <a:bodyPr/>
          <a:lstStyle/>
          <a:p>
            <a:fld id="{C1B7C8C8-98E1-4AA1-9790-A76A8360503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2527273" y="6412247"/>
            <a:ext cx="6149183" cy="365125"/>
          </a:xfrm>
        </p:spPr>
        <p:txBody>
          <a:bodyPr/>
          <a:lstStyle/>
          <a:p>
            <a:r>
              <a:rPr lang="en-US" smtClean="0"/>
              <a:t>Search for permanent Electric Dipole Moments</a:t>
            </a:r>
            <a:endParaRPr lang="en-US" dirty="0"/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1187624" y="5553236"/>
            <a:ext cx="7128792" cy="755489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en-US" sz="2000" dirty="0">
                <a:solidFill>
                  <a:schemeClr val="bg1"/>
                </a:solidFill>
              </a:rPr>
              <a:t>Permanent EDMs </a:t>
            </a:r>
            <a:r>
              <a:rPr lang="en-US" sz="2000" dirty="0" smtClean="0">
                <a:solidFill>
                  <a:schemeClr val="bg1"/>
                </a:solidFill>
              </a:rPr>
              <a:t>violate </a:t>
            </a:r>
            <a:r>
              <a:rPr lang="en-US" sz="2000" b="1" dirty="0">
                <a:solidFill>
                  <a:schemeClr val="bg1"/>
                </a:solidFill>
              </a:rPr>
              <a:t>P</a:t>
            </a:r>
            <a:r>
              <a:rPr lang="en-US" sz="2000" dirty="0">
                <a:solidFill>
                  <a:schemeClr val="bg1"/>
                </a:solidFill>
              </a:rPr>
              <a:t> and </a:t>
            </a:r>
            <a:r>
              <a:rPr lang="en-US" sz="2000" b="1" dirty="0" smtClean="0">
                <a:solidFill>
                  <a:schemeClr val="bg1"/>
                </a:solidFill>
              </a:rPr>
              <a:t>T.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en-US" sz="2000" dirty="0">
                <a:solidFill>
                  <a:schemeClr val="bg1"/>
                </a:solidFill>
              </a:rPr>
              <a:t>Assuming </a:t>
            </a:r>
            <a:r>
              <a:rPr lang="en-US" sz="2000" b="1" dirty="0">
                <a:solidFill>
                  <a:schemeClr val="bg1"/>
                </a:solidFill>
              </a:rPr>
              <a:t>CPT</a:t>
            </a:r>
            <a:r>
              <a:rPr lang="en-US" sz="2000" dirty="0">
                <a:solidFill>
                  <a:schemeClr val="bg1"/>
                </a:solidFill>
              </a:rPr>
              <a:t> to hold, </a:t>
            </a:r>
            <a:r>
              <a:rPr lang="en-US" sz="2000" b="1" dirty="0">
                <a:solidFill>
                  <a:schemeClr val="bg1"/>
                </a:solidFill>
              </a:rPr>
              <a:t>CP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violated also.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feld 28"/>
          <p:cNvSpPr txBox="1">
            <a:spLocks noChangeArrowheads="1"/>
          </p:cNvSpPr>
          <p:nvPr/>
        </p:nvSpPr>
        <p:spPr bwMode="auto">
          <a:xfrm>
            <a:off x="382323" y="2725242"/>
            <a:ext cx="21962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2400" b="1" dirty="0">
                <a:solidFill>
                  <a:srgbClr val="C00000"/>
                </a:solidFill>
              </a:rPr>
              <a:t>Not </a:t>
            </a:r>
            <a:r>
              <a:rPr lang="de-DE" sz="2400" b="1" dirty="0" smtClean="0">
                <a:solidFill>
                  <a:srgbClr val="3A6F8A"/>
                </a:solidFill>
              </a:rPr>
              <a:t>Charge </a:t>
            </a:r>
            <a:r>
              <a:rPr lang="de-DE" sz="2400" b="1" dirty="0" err="1" smtClean="0">
                <a:solidFill>
                  <a:srgbClr val="3A6F8A"/>
                </a:solidFill>
              </a:rPr>
              <a:t>symmetric</a:t>
            </a:r>
            <a:endParaRPr lang="de-DE" sz="2400" b="1" dirty="0">
              <a:solidFill>
                <a:srgbClr val="3A6F8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27"/>
              <p:cNvSpPr txBox="1">
                <a:spLocks noChangeArrowheads="1"/>
              </p:cNvSpPr>
              <p:nvPr/>
            </p:nvSpPr>
            <p:spPr bwMode="auto">
              <a:xfrm>
                <a:off x="6588224" y="2940685"/>
                <a:ext cx="2412268" cy="4458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000" b="1" i="1" dirty="0" smtClean="0">
                            <a:solidFill>
                              <a:srgbClr val="FF33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sz="2000" b="1" i="1" dirty="0">
                            <a:solidFill>
                              <a:srgbClr val="FF3300"/>
                            </a:solidFill>
                            <a:latin typeface="Cambria Math"/>
                          </a:rPr>
                          <m:t>𝒅</m:t>
                        </m:r>
                      </m:e>
                    </m:acc>
                    <m:r>
                      <a:rPr lang="de-DE" sz="2000" b="1" i="1" dirty="0" smtClean="0">
                        <a:solidFill>
                          <a:srgbClr val="FF33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sz="2000" b="1" dirty="0" smtClean="0">
                    <a:solidFill>
                      <a:srgbClr val="3A6F8A"/>
                    </a:solidFill>
                  </a:rPr>
                  <a:t>(</a:t>
                </a:r>
                <a:r>
                  <a:rPr lang="de-DE" sz="2000" b="1" dirty="0" err="1" smtClean="0">
                    <a:solidFill>
                      <a:srgbClr val="3A6F8A"/>
                    </a:solidFill>
                  </a:rPr>
                  <a:t>aligned</a:t>
                </a:r>
                <a:r>
                  <a:rPr lang="de-DE" sz="2000" b="1" dirty="0" smtClean="0">
                    <a:solidFill>
                      <a:srgbClr val="3A6F8A"/>
                    </a:solidFill>
                  </a:rPr>
                  <a:t> w</a:t>
                </a:r>
                <a:r>
                  <a:rPr lang="de-DE" sz="2000" b="1" dirty="0">
                    <a:solidFill>
                      <a:srgbClr val="3A6F8A"/>
                    </a:solidFill>
                  </a:rPr>
                  <a:t>/ </a:t>
                </a:r>
                <a:r>
                  <a:rPr lang="de-DE" sz="2000" b="1" dirty="0" err="1">
                    <a:solidFill>
                      <a:srgbClr val="3A6F8A"/>
                    </a:solidFill>
                  </a:rPr>
                  <a:t>spin</a:t>
                </a:r>
                <a:r>
                  <a:rPr lang="de-DE" sz="2000" b="1" dirty="0" smtClean="0">
                    <a:solidFill>
                      <a:srgbClr val="3A6F8A"/>
                    </a:solidFill>
                  </a:rPr>
                  <a:t>)</a:t>
                </a:r>
                <a:endParaRPr lang="de-DE" sz="2000" b="1" dirty="0">
                  <a:solidFill>
                    <a:srgbClr val="3A6F8A"/>
                  </a:solidFill>
                </a:endParaRPr>
              </a:p>
            </p:txBody>
          </p:sp>
        </mc:Choice>
        <mc:Fallback xmlns="">
          <p:sp>
            <p:nvSpPr>
              <p:cNvPr id="15" name="Textfeld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8224" y="2940685"/>
                <a:ext cx="2412268" cy="445891"/>
              </a:xfrm>
              <a:prstGeom prst="rect">
                <a:avLst/>
              </a:prstGeom>
              <a:blipFill rotWithShape="1">
                <a:blip r:embed="rId4"/>
                <a:stretch>
                  <a:fillRect r="-2278" b="-2297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el 1"/>
          <p:cNvSpPr txBox="1">
            <a:spLocks/>
          </p:cNvSpPr>
          <p:nvPr/>
        </p:nvSpPr>
        <p:spPr bwMode="auto">
          <a:xfrm>
            <a:off x="472008" y="152636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dirty="0" smtClean="0"/>
              <a:t>EDMs: </a:t>
            </a:r>
            <a:r>
              <a:rPr lang="de-DE" dirty="0" err="1" smtClean="0">
                <a:solidFill>
                  <a:srgbClr val="C00000"/>
                </a:solidFill>
              </a:rPr>
              <a:t>Discrete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Symmetries</a:t>
            </a:r>
            <a:endParaRPr lang="de-DE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tandarddesign">
  <a:themeElements>
    <a:clrScheme name="2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4628</Words>
  <Application>Microsoft Office PowerPoint</Application>
  <PresentationFormat>Bildschirmpräsentation (4:3)</PresentationFormat>
  <Paragraphs>1043</Paragraphs>
  <Slides>71</Slides>
  <Notes>24</Notes>
  <HiddenSlides>0</HiddenSlides>
  <MMClips>0</MMClips>
  <ScaleCrop>false</ScaleCrop>
  <HeadingPairs>
    <vt:vector size="10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Verknüpfungen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71</vt:i4>
      </vt:variant>
    </vt:vector>
  </HeadingPairs>
  <TitlesOfParts>
    <vt:vector size="86" baseType="lpstr">
      <vt:lpstr>Arial</vt:lpstr>
      <vt:lpstr>Cambria</vt:lpstr>
      <vt:lpstr>Symbol</vt:lpstr>
      <vt:lpstr>Calibri</vt:lpstr>
      <vt:lpstr>Wingdings</vt:lpstr>
      <vt:lpstr>Arial MT Bd</vt:lpstr>
      <vt:lpstr>Comic Sans MS</vt:lpstr>
      <vt:lpstr>Cambria Math</vt:lpstr>
      <vt:lpstr>Times New Roman</vt:lpstr>
      <vt:lpstr>ＭＳ Ｐゴシック</vt:lpstr>
      <vt:lpstr>2_Standarddesign</vt:lpstr>
      <vt:lpstr>Benutzerdefiniertes Design</vt:lpstr>
      <vt:lpstr>C:\Users\Frank Rathmann\Documents\EDM\Polarimetry\General EDM stuff_26.10.2010.xmcd\Selection 3 1395 409 1669</vt:lpstr>
      <vt:lpstr>Formel</vt:lpstr>
      <vt:lpstr>Equation</vt:lpstr>
      <vt:lpstr>Search for permanent Electric Dipole Moments</vt:lpstr>
      <vt:lpstr>Outline</vt:lpstr>
      <vt:lpstr>Introduction: The big challenges</vt:lpstr>
      <vt:lpstr>PowerPoint-Präsentation</vt:lpstr>
      <vt:lpstr>PowerPoint-Präsentation</vt:lpstr>
      <vt:lpstr>PowerPoint-Präsentation</vt:lpstr>
      <vt:lpstr>Outline</vt:lpstr>
      <vt:lpstr>PowerPoint-Präsentation</vt:lpstr>
      <vt:lpstr>PowerPoint-Präsentation</vt:lpstr>
      <vt:lpstr>Physics: What caused the Baryon asymmetry? </vt:lpstr>
      <vt:lpstr>PowerPoint-Präsentation</vt:lpstr>
      <vt:lpstr>Outline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CCW &amp; CCW with magnetic field: Richard Talmans concept for a Jülich all-in-one machine</vt:lpstr>
      <vt:lpstr>PowerPoint-Präsentation</vt:lpstr>
      <vt:lpstr>EDMs – Sensitivity Reach</vt:lpstr>
      <vt:lpstr>Outline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Challenge: Spin coherence time</vt:lpstr>
      <vt:lpstr>Challenge: SCT stimates (N.N. Nikolaev)</vt:lpstr>
      <vt:lpstr>EDM at COSY: COoler SYnchrotron  </vt:lpstr>
      <vt:lpstr>PowerPoint-Präsentation</vt:lpstr>
      <vt:lpstr>Challenge: SCT recent achievements</vt:lpstr>
      <vt:lpstr>PowerPoint-Präsentation</vt:lpstr>
      <vt:lpstr>Outline</vt:lpstr>
      <vt:lpstr>PowerPoint-Präsentation</vt:lpstr>
      <vt:lpstr>PowerPoint-Präsentation</vt:lpstr>
      <vt:lpstr>PowerPoint-Präsentation</vt:lpstr>
      <vt:lpstr>PowerPoint-Präsentation</vt:lpstr>
      <vt:lpstr>Development: RF E/B-Flipper (RF Wien Filter)</vt:lpstr>
      <vt:lpstr>PowerPoint-Präsentation</vt:lpstr>
      <vt:lpstr>Outline</vt:lpstr>
      <vt:lpstr>New EDM collaboration established</vt:lpstr>
      <vt:lpstr>Events in 2013</vt:lpstr>
      <vt:lpstr>Outline</vt:lpstr>
      <vt:lpstr>PowerPoint-Präsentation</vt:lpstr>
      <vt:lpstr>PowerPoint-Präsentation</vt:lpstr>
      <vt:lpstr>PowerPoint-Präsentation</vt:lpstr>
      <vt:lpstr>Spares</vt:lpstr>
      <vt:lpstr>Physics: Potential of EDMs</vt:lpstr>
      <vt:lpstr>PowerPoint-Präsentation</vt:lpstr>
      <vt:lpstr>PowerPoint-Präsentation</vt:lpstr>
      <vt:lpstr>PowerPoint-Präsentation</vt:lpstr>
      <vt:lpstr>Magnetic moment, spin, g and G</vt:lpstr>
      <vt:lpstr>Operation of „magic“ RF Wien filter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Some polarimetry issues</vt:lpstr>
      <vt:lpstr>Exploit observables that depend on  beam and target polarization</vt:lpstr>
      <vt:lpstr>How could one do that, determine P ⃗  ?</vt:lpstr>
      <vt:lpstr>How could one do that, determine P ⃗  ?</vt:lpstr>
      <vt:lpstr>How could one do that, determine P ⃗  ?</vt:lpstr>
      <vt:lpstr>Luminosity estimate for the collider option</vt:lpstr>
      <vt:lpstr>Symmetries</vt:lpstr>
      <vt:lpstr>New Idea: Ivan Koop‘s spin-wheel</vt:lpstr>
      <vt:lpstr>How this would work?</vt:lpstr>
      <vt:lpstr>SQUIDs: Precision tools for accelerators</vt:lpstr>
      <vt:lpstr>New Idea: Direct measurement of electron EDM</vt:lpstr>
      <vt:lpstr>Projects and persons</vt:lpstr>
      <vt:lpstr>Projects and persons</vt:lpstr>
    </vt:vector>
  </TitlesOfParts>
  <Company>Tema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dott</dc:creator>
  <cp:lastModifiedBy>Frank Rathmann</cp:lastModifiedBy>
  <cp:revision>936</cp:revision>
  <cp:lastPrinted>2007-11-29T18:00:19Z</cp:lastPrinted>
  <dcterms:created xsi:type="dcterms:W3CDTF">2006-01-19T12:56:44Z</dcterms:created>
  <dcterms:modified xsi:type="dcterms:W3CDTF">2013-06-03T13:08:39Z</dcterms:modified>
</cp:coreProperties>
</file>