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461" r:id="rId3"/>
    <p:sldId id="464" r:id="rId4"/>
    <p:sldId id="441" r:id="rId5"/>
    <p:sldId id="459" r:id="rId6"/>
    <p:sldId id="458" r:id="rId7"/>
    <p:sldId id="482" r:id="rId8"/>
    <p:sldId id="486" r:id="rId9"/>
    <p:sldId id="462" r:id="rId10"/>
    <p:sldId id="463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</p:sldIdLst>
  <p:sldSz cx="9144000" cy="6858000" type="screen4x3"/>
  <p:notesSz cx="6858000" cy="97234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B82"/>
    <a:srgbClr val="515151"/>
    <a:srgbClr val="B9B9B9"/>
    <a:srgbClr val="9C9C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3" autoAdjust="0"/>
    <p:restoredTop sz="92308" autoAdjust="0"/>
  </p:normalViewPr>
  <p:slideViewPr>
    <p:cSldViewPr>
      <p:cViewPr>
        <p:scale>
          <a:sx n="75" d="100"/>
          <a:sy n="75" d="100"/>
        </p:scale>
        <p:origin x="-2006" y="-638"/>
      </p:cViewPr>
      <p:guideLst>
        <p:guide orient="horz" pos="3929"/>
        <p:guide pos="2880"/>
      </p:guideLst>
    </p:cSldViewPr>
  </p:slideViewPr>
  <p:outlineViewPr>
    <p:cViewPr>
      <p:scale>
        <a:sx n="33" d="100"/>
        <a:sy n="33" d="100"/>
      </p:scale>
      <p:origin x="0" y="10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A6E65F-48F6-4FA4-B468-897304A8B4BB}" type="datetimeFigureOut">
              <a:rPr lang="de-DE"/>
              <a:pPr>
                <a:defRPr/>
              </a:pPr>
              <a:t>08.03.2017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01C54C-41BE-4D94-85C8-0E524FCC3CE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7" name="Foliennummernplatzhalter 3"/>
          <p:cNvSpPr txBox="1">
            <a:spLocks noGrp="1"/>
          </p:cNvSpPr>
          <p:nvPr/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972015-AFBA-40F4-9467-BCC183AAAE81}" type="slidenum">
              <a:rPr lang="de-DE" sz="1200">
                <a:latin typeface="Calibri" pitchFamily="34" charset="0"/>
              </a:rPr>
              <a:pPr algn="r"/>
              <a:t>6</a:t>
            </a:fld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195" name="Foliennummernplatzhalter 3"/>
          <p:cNvSpPr txBox="1">
            <a:spLocks noGrp="1"/>
          </p:cNvSpPr>
          <p:nvPr/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DD79A59-8457-4815-9D0B-60DE1AE222C9}" type="slidenum">
              <a:rPr lang="de-DE" sz="1200">
                <a:latin typeface="+mn-lt"/>
              </a:rPr>
              <a:pPr algn="r">
                <a:defRPr/>
              </a:pPr>
              <a:t>7</a:t>
            </a:fld>
            <a:endParaRPr lang="de-D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Foliennummernplatzhalter 3"/>
          <p:cNvSpPr txBox="1">
            <a:spLocks noGrp="1"/>
          </p:cNvSpPr>
          <p:nvPr/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E264947-EFAC-4426-9C04-9DB2367A7659}" type="slidenum">
              <a:rPr lang="de-DE" sz="1200">
                <a:latin typeface="+mn-lt"/>
              </a:rPr>
              <a:pPr algn="r">
                <a:defRPr/>
              </a:pPr>
              <a:t>8</a:t>
            </a:fld>
            <a:endParaRPr lang="de-D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195" name="Foliennummernplatzhalter 3"/>
          <p:cNvSpPr txBox="1">
            <a:spLocks noGrp="1"/>
          </p:cNvSpPr>
          <p:nvPr/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3916D0A-85EA-448A-B390-63E57B9F7E89}" type="slidenum">
              <a:rPr lang="de-DE" sz="1200">
                <a:latin typeface="+mn-lt"/>
              </a:rPr>
              <a:pPr algn="r">
                <a:defRPr/>
              </a:pPr>
              <a:t>9</a:t>
            </a:fld>
            <a:endParaRPr lang="de-D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1" name="Foliennummernplatzhalter 3"/>
          <p:cNvSpPr txBox="1">
            <a:spLocks noGrp="1"/>
          </p:cNvSpPr>
          <p:nvPr/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CB7A94F-90AB-48BB-AB9B-72BE395F80A6}" type="slidenum">
              <a:rPr lang="de-DE" sz="1200">
                <a:latin typeface="+mn-lt"/>
              </a:rPr>
              <a:pPr algn="r">
                <a:defRPr/>
              </a:pPr>
              <a:t>11</a:t>
            </a:fld>
            <a:endParaRPr lang="de-DE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/>
          <p:cNvSpPr/>
          <p:nvPr userDrawn="1"/>
        </p:nvSpPr>
        <p:spPr>
          <a:xfrm>
            <a:off x="250825" y="2286000"/>
            <a:ext cx="8893175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Rechteck 8"/>
          <p:cNvSpPr/>
          <p:nvPr userDrawn="1"/>
        </p:nvSpPr>
        <p:spPr>
          <a:xfrm>
            <a:off x="7308850" y="1588"/>
            <a:ext cx="183515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60" descr="logo_699c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4425" y="249238"/>
            <a:ext cx="251777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979712" y="4869160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6A2A40-7F46-454B-954F-61047169B79F}" type="datetime4">
              <a:rPr lang="en-GB"/>
              <a:pPr>
                <a:defRPr/>
              </a:pPr>
              <a:t>08 March 2017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E1BFDF-78AA-4720-BADB-B838ADF397D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7"/>
          </p:nvPr>
        </p:nvSpPr>
        <p:spPr>
          <a:xfrm>
            <a:off x="323528" y="76291"/>
            <a:ext cx="7056784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E8F6-D59B-449E-B1B7-6086206D3F09}" type="datetime4">
              <a:rPr lang="en-GB"/>
              <a:pPr>
                <a:defRPr/>
              </a:pPr>
              <a:t>08 March 2017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554F-3931-4C85-8317-6CB2B4F7646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6956-B595-4B27-88AC-616650B6D008}" type="datetime4">
              <a:rPr lang="en-GB"/>
              <a:pPr>
                <a:defRPr/>
              </a:pPr>
              <a:t>08 March 2017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780E-771F-4FF4-933C-6BC9EAF7A4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538A81-5D20-456C-B31C-D4163221CA70}" type="datetime4">
              <a:rPr lang="en-GB"/>
              <a:pPr>
                <a:defRPr/>
              </a:pPr>
              <a:t>08 March 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D29788-DF7B-4D59-8A9A-F6FADC587C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5413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5413" y="2286000"/>
            <a:ext cx="127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413" y="0"/>
            <a:ext cx="127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5413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5413" y="4572000"/>
            <a:ext cx="127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9C9C9C"/>
              </a:solidFill>
            </a:endParaRPr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50813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 rot="-5400000">
            <a:off x="-1076325" y="5665788"/>
            <a:ext cx="2276475" cy="107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" dirty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feld 1"/>
          <p:cNvSpPr txBox="1">
            <a:spLocks noChangeArrowheads="1"/>
          </p:cNvSpPr>
          <p:nvPr/>
        </p:nvSpPr>
        <p:spPr bwMode="auto">
          <a:xfrm>
            <a:off x="250825" y="2852738"/>
            <a:ext cx="914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Rogowski coils as beam position monitors</a:t>
            </a:r>
          </a:p>
        </p:txBody>
      </p:sp>
      <p:sp>
        <p:nvSpPr>
          <p:cNvPr id="6146" name="Textfeld 6"/>
          <p:cNvSpPr txBox="1">
            <a:spLocks noChangeArrowheads="1"/>
          </p:cNvSpPr>
          <p:nvPr/>
        </p:nvSpPr>
        <p:spPr bwMode="auto">
          <a:xfrm>
            <a:off x="539750" y="5805488"/>
            <a:ext cx="673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Helmut Soltner and Fabian Trinkel, March 13th  2017</a:t>
            </a:r>
          </a:p>
          <a:p>
            <a:r>
              <a:rPr lang="en-GB" sz="2400">
                <a:solidFill>
                  <a:schemeClr val="bg1"/>
                </a:solidFill>
                <a:latin typeface="Calibri" pitchFamily="34" charset="0"/>
              </a:rPr>
              <a:t>Kick off meeting at CERN</a:t>
            </a:r>
            <a:endParaRPr lang="en-GB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B64E9C-1DBB-4798-B452-C0689159EB92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Horizontal Rogowski coil BPM in COSY</a:t>
            </a:r>
          </a:p>
        </p:txBody>
      </p:sp>
      <p:pic>
        <p:nvPicPr>
          <p:cNvPr id="39942" name="Picture 2" descr="C:\Users\trinkel\Desktop\Doktorarbeit\Rogowski_Coil\Skizzen_Spulen\Gewickelte_Spule_halb_gewickelt\Bild_1_2x50_Prozen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5771">
            <a:off x="1033463" y="838200"/>
            <a:ext cx="13700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feld 6"/>
          <p:cNvSpPr txBox="1">
            <a:spLocks noChangeArrowheads="1"/>
          </p:cNvSpPr>
          <p:nvPr/>
        </p:nvSpPr>
        <p:spPr bwMode="auto">
          <a:xfrm>
            <a:off x="388938" y="2482850"/>
            <a:ext cx="2397125" cy="36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One dimensional BPM</a:t>
            </a:r>
          </a:p>
        </p:txBody>
      </p:sp>
      <p:pic>
        <p:nvPicPr>
          <p:cNvPr id="39944" name="Picture 2" descr="C:\Users\trinkel\Desktop\Doktorarbeit\Rogowski_Coil\Rogowski_halbierte_Spule_Einbau\20150430_105707.jpg"/>
          <p:cNvPicPr>
            <a:picLocks noChangeAspect="1" noChangeArrowheads="1"/>
          </p:cNvPicPr>
          <p:nvPr/>
        </p:nvPicPr>
        <p:blipFill>
          <a:blip r:embed="rId4"/>
          <a:srcRect l="31360" t="19479" r="22023" b="19505"/>
          <a:stretch>
            <a:fillRect/>
          </a:stretch>
        </p:blipFill>
        <p:spPr bwMode="auto">
          <a:xfrm>
            <a:off x="3203575" y="711200"/>
            <a:ext cx="10763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5" name="Gruppieren 17"/>
          <p:cNvGrpSpPr>
            <a:grpSpLocks/>
          </p:cNvGrpSpPr>
          <p:nvPr/>
        </p:nvGrpSpPr>
        <p:grpSpPr bwMode="auto">
          <a:xfrm>
            <a:off x="4984750" y="896938"/>
            <a:ext cx="3536950" cy="2316162"/>
            <a:chOff x="258770" y="404663"/>
            <a:chExt cx="8417686" cy="5704505"/>
          </a:xfrm>
        </p:grpSpPr>
        <p:pic>
          <p:nvPicPr>
            <p:cNvPr id="39946" name="Picture 2" descr="C:\Users\trinkel\Desktop\Doktorarbeit\COSY_sketch\cosy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8770" y="404663"/>
              <a:ext cx="8417686" cy="57045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>
            <a:xfrm rot="1761598">
              <a:off x="7199206" y="2203205"/>
              <a:ext cx="287138" cy="2150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9948" name="Gruppieren 25"/>
          <p:cNvGrpSpPr>
            <a:grpSpLocks/>
          </p:cNvGrpSpPr>
          <p:nvPr/>
        </p:nvGrpSpPr>
        <p:grpSpPr bwMode="auto">
          <a:xfrm>
            <a:off x="3419475" y="3952875"/>
            <a:ext cx="5689600" cy="2571750"/>
            <a:chOff x="539552" y="1986676"/>
            <a:chExt cx="7011449" cy="3691544"/>
          </a:xfrm>
        </p:grpSpPr>
        <p:cxnSp>
          <p:nvCxnSpPr>
            <p:cNvPr id="27" name="Gerade Verbindung mit Pfeil 26"/>
            <p:cNvCxnSpPr/>
            <p:nvPr/>
          </p:nvCxnSpPr>
          <p:spPr>
            <a:xfrm>
              <a:off x="1355338" y="5133604"/>
              <a:ext cx="5861133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Textfeld 27"/>
            <p:cNvSpPr txBox="1"/>
            <p:nvPr/>
          </p:nvSpPr>
          <p:spPr>
            <a:xfrm>
              <a:off x="6617837" y="5309066"/>
              <a:ext cx="933164" cy="369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prstClr val="black"/>
                  </a:solidFill>
                  <a:latin typeface="Calibri"/>
                  <a:cs typeface="+mn-cs"/>
                </a:rPr>
                <a:t>Time (s)</a:t>
              </a:r>
            </a:p>
          </p:txBody>
        </p:sp>
        <p:sp>
          <p:nvSpPr>
            <p:cNvPr id="8" name="Textfeld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1986676"/>
              <a:ext cx="712053" cy="901785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flipV="1">
              <a:off x="1355338" y="2260124"/>
              <a:ext cx="0" cy="288031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Gerade Verbindung 30"/>
            <p:cNvCxnSpPr/>
            <p:nvPr/>
          </p:nvCxnSpPr>
          <p:spPr>
            <a:xfrm>
              <a:off x="1907020" y="4092223"/>
              <a:ext cx="2322151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4256559" y="2709034"/>
              <a:ext cx="24767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V="1">
              <a:off x="2141778" y="4099060"/>
              <a:ext cx="0" cy="435237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V="1">
              <a:off x="4229171" y="4171980"/>
              <a:ext cx="0" cy="435237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5" name="Textfeld 34"/>
            <p:cNvSpPr txBox="1"/>
            <p:nvPr/>
          </p:nvSpPr>
          <p:spPr>
            <a:xfrm>
              <a:off x="1502061" y="4347441"/>
              <a:ext cx="1281390" cy="695014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chemeClr val="tx2"/>
                  </a:solidFill>
                  <a:latin typeface="Calibri"/>
                  <a:cs typeface="+mn-cs"/>
                </a:rPr>
                <a:t>Initial beam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chemeClr val="tx2"/>
                  </a:solidFill>
                  <a:latin typeface="Calibri"/>
                  <a:cs typeface="+mn-cs"/>
                </a:rPr>
                <a:t> position 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636406" y="4607216"/>
              <a:ext cx="1187485" cy="405614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504D"/>
                  </a:solidFill>
                  <a:latin typeface="Calibri"/>
                  <a:cs typeface="+mn-cs"/>
                </a:rPr>
                <a:t>Orbit bump 1</a:t>
              </a:r>
            </a:p>
          </p:txBody>
        </p:sp>
        <p:cxnSp>
          <p:nvCxnSpPr>
            <p:cNvPr id="37" name="Gerade Verbindung mit Pfeil 36"/>
            <p:cNvCxnSpPr/>
            <p:nvPr/>
          </p:nvCxnSpPr>
          <p:spPr bwMode="auto">
            <a:xfrm>
              <a:off x="4229171" y="2709034"/>
              <a:ext cx="0" cy="1383189"/>
            </a:xfrm>
            <a:prstGeom prst="straightConnector1">
              <a:avLst/>
            </a:prstGeom>
            <a:ln>
              <a:headEnd type="arrow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2491959" y="3527098"/>
              <a:ext cx="1567013" cy="3828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1. Interval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4119617" y="2148467"/>
              <a:ext cx="1567013" cy="3828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2. Interval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5031262" y="2588261"/>
              <a:ext cx="0" cy="241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4616522" y="2709034"/>
              <a:ext cx="4147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4616522" y="2583703"/>
              <a:ext cx="0" cy="2392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3481856" y="3971451"/>
              <a:ext cx="0" cy="241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>
              <a:off x="3069074" y="4092223"/>
              <a:ext cx="41278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3069074" y="3966894"/>
              <a:ext cx="0" cy="241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968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8938" y="4395788"/>
            <a:ext cx="28321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9" name="Textfeld 45"/>
          <p:cNvSpPr txBox="1">
            <a:spLocks noChangeArrowheads="1"/>
          </p:cNvSpPr>
          <p:nvPr/>
        </p:nvSpPr>
        <p:spPr bwMode="auto">
          <a:xfrm>
            <a:off x="388938" y="3952875"/>
            <a:ext cx="283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Model prediction:</a:t>
            </a:r>
          </a:p>
        </p:txBody>
      </p:sp>
      <p:sp>
        <p:nvSpPr>
          <p:cNvPr id="39970" name="Textfeld 46"/>
          <p:cNvSpPr txBox="1">
            <a:spLocks noChangeArrowheads="1"/>
          </p:cNvSpPr>
          <p:nvPr/>
        </p:nvSpPr>
        <p:spPr bwMode="auto">
          <a:xfrm>
            <a:off x="498475" y="5102225"/>
            <a:ext cx="217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Assumption: vertical</a:t>
            </a:r>
          </a:p>
          <a:p>
            <a:r>
              <a:rPr lang="en-GB">
                <a:latin typeface="Calibri" pitchFamily="34" charset="0"/>
              </a:rPr>
              <a:t>orbit stays the same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3DE7C5-9132-42C5-8F0F-99FC831F8736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Local orbit bump</a:t>
            </a:r>
          </a:p>
        </p:txBody>
      </p:sp>
      <p:grpSp>
        <p:nvGrpSpPr>
          <p:cNvPr id="41990" name="Gruppieren 5"/>
          <p:cNvGrpSpPr>
            <a:grpSpLocks/>
          </p:cNvGrpSpPr>
          <p:nvPr/>
        </p:nvGrpSpPr>
        <p:grpSpPr bwMode="auto">
          <a:xfrm>
            <a:off x="966788" y="1027113"/>
            <a:ext cx="6629400" cy="6073775"/>
            <a:chOff x="333072" y="356349"/>
            <a:chExt cx="7983344" cy="7536521"/>
          </a:xfrm>
        </p:grpSpPr>
        <p:grpSp>
          <p:nvGrpSpPr>
            <p:cNvPr id="41991" name="Gruppieren 6"/>
            <p:cNvGrpSpPr>
              <a:grpSpLocks/>
            </p:cNvGrpSpPr>
            <p:nvPr/>
          </p:nvGrpSpPr>
          <p:grpSpPr bwMode="auto">
            <a:xfrm>
              <a:off x="333072" y="356349"/>
              <a:ext cx="7983344" cy="7536521"/>
              <a:chOff x="333072" y="356349"/>
              <a:chExt cx="7983344" cy="7536521"/>
            </a:xfrm>
          </p:grpSpPr>
          <p:grpSp>
            <p:nvGrpSpPr>
              <p:cNvPr id="41992" name="Gruppieren 10"/>
              <p:cNvGrpSpPr>
                <a:grpSpLocks/>
              </p:cNvGrpSpPr>
              <p:nvPr/>
            </p:nvGrpSpPr>
            <p:grpSpPr bwMode="auto">
              <a:xfrm>
                <a:off x="780159" y="356349"/>
                <a:ext cx="7536257" cy="2522069"/>
                <a:chOff x="780159" y="212333"/>
                <a:chExt cx="7536257" cy="2522069"/>
              </a:xfrm>
            </p:grpSpPr>
            <p:sp>
              <p:nvSpPr>
                <p:cNvPr id="28" name="Rechteck 27"/>
                <p:cNvSpPr/>
                <p:nvPr/>
              </p:nvSpPr>
              <p:spPr>
                <a:xfrm>
                  <a:off x="4500622" y="895859"/>
                  <a:ext cx="143378" cy="174131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grpSp>
              <p:nvGrpSpPr>
                <p:cNvPr id="41994" name="Gruppieren 28"/>
                <p:cNvGrpSpPr>
                  <a:grpSpLocks/>
                </p:cNvGrpSpPr>
                <p:nvPr/>
              </p:nvGrpSpPr>
              <p:grpSpPr bwMode="auto">
                <a:xfrm>
                  <a:off x="780159" y="212333"/>
                  <a:ext cx="7536257" cy="2522069"/>
                  <a:chOff x="780159" y="212333"/>
                  <a:chExt cx="7536257" cy="2522069"/>
                </a:xfrm>
              </p:grpSpPr>
              <p:grpSp>
                <p:nvGrpSpPr>
                  <p:cNvPr id="41995" name="Gruppieren 29"/>
                  <p:cNvGrpSpPr>
                    <a:grpSpLocks/>
                  </p:cNvGrpSpPr>
                  <p:nvPr/>
                </p:nvGrpSpPr>
                <p:grpSpPr bwMode="auto">
                  <a:xfrm>
                    <a:off x="780159" y="260648"/>
                    <a:ext cx="7536257" cy="2473754"/>
                    <a:chOff x="398685" y="404665"/>
                    <a:chExt cx="7536257" cy="2473754"/>
                  </a:xfrm>
                </p:grpSpPr>
                <p:cxnSp>
                  <p:nvCxnSpPr>
                    <p:cNvPr id="32" name="Gerade Verbindung mit Pfeil 31"/>
                    <p:cNvCxnSpPr/>
                    <p:nvPr/>
                  </p:nvCxnSpPr>
                  <p:spPr>
                    <a:xfrm>
                      <a:off x="1165540" y="1884928"/>
                      <a:ext cx="5955010" cy="0"/>
                    </a:xfrm>
                    <a:prstGeom prst="straightConnector1">
                      <a:avLst/>
                    </a:prstGeom>
                    <a:noFill/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sp>
                  <p:nvSpPr>
                    <p:cNvPr id="33" name="Rechteck 32"/>
                    <p:cNvSpPr/>
                    <p:nvPr/>
                  </p:nvSpPr>
                  <p:spPr>
                    <a:xfrm>
                      <a:off x="1958904" y="1632792"/>
                      <a:ext cx="143378" cy="504273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41998" name="Textfeld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14873" y="1700808"/>
                      <a:ext cx="7200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>
                          <a:latin typeface="Calibri" pitchFamily="34" charset="0"/>
                        </a:rPr>
                        <a:t>Beam</a:t>
                      </a:r>
                    </a:p>
                  </p:txBody>
                </p:sp>
                <p:sp>
                  <p:nvSpPr>
                    <p:cNvPr id="35" name="Rechteck 34"/>
                    <p:cNvSpPr/>
                    <p:nvPr/>
                  </p:nvSpPr>
                  <p:spPr>
                    <a:xfrm>
                      <a:off x="6279392" y="1632792"/>
                      <a:ext cx="143378" cy="504273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36" name="Textfeld 35"/>
                    <p:cNvSpPr txBox="1"/>
                    <p:nvPr/>
                  </p:nvSpPr>
                  <p:spPr>
                    <a:xfrm>
                      <a:off x="1165540" y="2204039"/>
                      <a:ext cx="2590382" cy="458967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dirty="0">
                          <a:latin typeface="+mn-lt"/>
                          <a:cs typeface="+mn-cs"/>
                        </a:rPr>
                        <a:t>Corrector Magnet 1</a:t>
                      </a:r>
                    </a:p>
                  </p:txBody>
                </p:sp>
                <p:sp>
                  <p:nvSpPr>
                    <p:cNvPr id="37" name="Textfeld 36"/>
                    <p:cNvSpPr txBox="1"/>
                    <p:nvPr/>
                  </p:nvSpPr>
                  <p:spPr>
                    <a:xfrm>
                      <a:off x="5336913" y="2204039"/>
                      <a:ext cx="2598029" cy="458967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dirty="0">
                          <a:latin typeface="+mn-lt"/>
                          <a:cs typeface="+mn-cs"/>
                        </a:rPr>
                        <a:t>Corrector Magnet 2</a:t>
                      </a:r>
                    </a:p>
                  </p:txBody>
                </p:sp>
                <p:sp>
                  <p:nvSpPr>
                    <p:cNvPr id="38" name="Textfeld 37"/>
                    <p:cNvSpPr txBox="1"/>
                    <p:nvPr/>
                  </p:nvSpPr>
                  <p:spPr>
                    <a:xfrm rot="16200000">
                      <a:off x="-652640" y="1457175"/>
                      <a:ext cx="2472122" cy="368961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kern="0" dirty="0">
                          <a:solidFill>
                            <a:prstClr val="black"/>
                          </a:solidFill>
                          <a:latin typeface="+mn-lt"/>
                          <a:cs typeface="+mn-cs"/>
                        </a:rPr>
                        <a:t>Horizontal displacement</a:t>
                      </a:r>
                    </a:p>
                  </p:txBody>
                </p:sp>
                <p:cxnSp>
                  <p:nvCxnSpPr>
                    <p:cNvPr id="39" name="Gerade Verbindung mit Pfeil 38"/>
                    <p:cNvCxnSpPr/>
                    <p:nvPr/>
                  </p:nvCxnSpPr>
                  <p:spPr>
                    <a:xfrm flipV="1">
                      <a:off x="890252" y="588788"/>
                      <a:ext cx="0" cy="2119524"/>
                    </a:xfrm>
                    <a:prstGeom prst="straightConnector1">
                      <a:avLst/>
                    </a:prstGeom>
                    <a:noFill/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3380354" y="212333"/>
                    <a:ext cx="2401121" cy="458967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dirty="0">
                        <a:latin typeface="+mn-lt"/>
                        <a:cs typeface="+mn-cs"/>
                      </a:rPr>
                      <a:t>Rogowski coil BPM</a:t>
                    </a:r>
                  </a:p>
                </p:txBody>
              </p:sp>
            </p:grpSp>
          </p:grpSp>
          <p:grpSp>
            <p:nvGrpSpPr>
              <p:cNvPr id="42005" name="Gruppieren 11"/>
              <p:cNvGrpSpPr>
                <a:grpSpLocks/>
              </p:cNvGrpSpPr>
              <p:nvPr/>
            </p:nvGrpSpPr>
            <p:grpSpPr bwMode="auto">
              <a:xfrm>
                <a:off x="698879" y="3501008"/>
                <a:ext cx="7617537" cy="4391862"/>
                <a:chOff x="698879" y="3284984"/>
                <a:chExt cx="7617537" cy="4391862"/>
              </a:xfrm>
            </p:grpSpPr>
            <p:grpSp>
              <p:nvGrpSpPr>
                <p:cNvPr id="42006" name="Gruppieren 15"/>
                <p:cNvGrpSpPr>
                  <a:grpSpLocks/>
                </p:cNvGrpSpPr>
                <p:nvPr/>
              </p:nvGrpSpPr>
              <p:grpSpPr bwMode="auto">
                <a:xfrm>
                  <a:off x="698879" y="3284984"/>
                  <a:ext cx="7617537" cy="4391862"/>
                  <a:chOff x="397798" y="3907574"/>
                  <a:chExt cx="7617537" cy="4391862"/>
                </a:xfrm>
              </p:grpSpPr>
              <p:sp>
                <p:nvSpPr>
                  <p:cNvPr id="18" name="Rechteck 17"/>
                  <p:cNvSpPr/>
                  <p:nvPr/>
                </p:nvSpPr>
                <p:spPr>
                  <a:xfrm>
                    <a:off x="2037385" y="5332891"/>
                    <a:ext cx="145291" cy="50427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42008" name="Textfeld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5266" y="5400658"/>
                    <a:ext cx="720069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>
                        <a:latin typeface="Calibri" pitchFamily="34" charset="0"/>
                      </a:rPr>
                      <a:t>Beam</a:t>
                    </a:r>
                  </a:p>
                </p:txBody>
              </p:sp>
              <p:sp>
                <p:nvSpPr>
                  <p:cNvPr id="20" name="Rechteck 19"/>
                  <p:cNvSpPr/>
                  <p:nvPr/>
                </p:nvSpPr>
                <p:spPr>
                  <a:xfrm>
                    <a:off x="6359785" y="5332891"/>
                    <a:ext cx="143378" cy="50427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1244021" y="5912018"/>
                    <a:ext cx="2592293" cy="456998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dirty="0">
                        <a:latin typeface="+mn-lt"/>
                        <a:cs typeface="+mn-cs"/>
                      </a:rPr>
                      <a:t>Corrector Magnet 1</a:t>
                    </a:r>
                  </a:p>
                </p:txBody>
              </p:sp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5407748" y="5912018"/>
                    <a:ext cx="2504354" cy="456998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dirty="0">
                        <a:latin typeface="+mn-lt"/>
                        <a:cs typeface="+mn-cs"/>
                      </a:rPr>
                      <a:t>Corrector Magnet 2</a:t>
                    </a:r>
                  </a:p>
                </p:txBody>
              </p:sp>
              <p:sp>
                <p:nvSpPr>
                  <p:cNvPr id="23" name="Textfeld 22"/>
                  <p:cNvSpPr txBox="1"/>
                  <p:nvPr/>
                </p:nvSpPr>
                <p:spPr>
                  <a:xfrm rot="16200000">
                    <a:off x="-655435" y="4959308"/>
                    <a:ext cx="2474090" cy="3689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kern="0" dirty="0">
                        <a:solidFill>
                          <a:prstClr val="black"/>
                        </a:solidFill>
                        <a:latin typeface="+mn-lt"/>
                        <a:cs typeface="+mn-cs"/>
                      </a:rPr>
                      <a:t>Horizontal displacement</a:t>
                    </a:r>
                  </a:p>
                </p:txBody>
              </p:sp>
              <p:cxnSp>
                <p:nvCxnSpPr>
                  <p:cNvPr id="24" name="Gerade Verbindung mit Pfeil 23"/>
                  <p:cNvCxnSpPr/>
                  <p:nvPr/>
                </p:nvCxnSpPr>
                <p:spPr>
                  <a:xfrm flipV="1">
                    <a:off x="970645" y="4070238"/>
                    <a:ext cx="0" cy="2121494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25" name="Gerade Verbindung mit Pfeil 24"/>
                  <p:cNvCxnSpPr/>
                  <p:nvPr/>
                </p:nvCxnSpPr>
                <p:spPr>
                  <a:xfrm>
                    <a:off x="6430518" y="5585028"/>
                    <a:ext cx="77042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Bogen 25"/>
                  <p:cNvSpPr/>
                  <p:nvPr/>
                </p:nvSpPr>
                <p:spPr>
                  <a:xfrm>
                    <a:off x="1404606" y="5013781"/>
                    <a:ext cx="5738985" cy="3285655"/>
                  </a:xfrm>
                  <a:prstGeom prst="arc">
                    <a:avLst>
                      <a:gd name="adj1" fmla="val 12388401"/>
                      <a:gd name="adj2" fmla="val 20028241"/>
                    </a:avLst>
                  </a:prstGeom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27" name="Rechteck 26"/>
                  <p:cNvSpPr/>
                  <p:nvPr/>
                </p:nvSpPr>
                <p:spPr>
                  <a:xfrm>
                    <a:off x="4197629" y="4708459"/>
                    <a:ext cx="145291" cy="174131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17" name="Textfeld 16"/>
                <p:cNvSpPr txBox="1"/>
                <p:nvPr/>
              </p:nvSpPr>
              <p:spPr>
                <a:xfrm>
                  <a:off x="3263738" y="3500834"/>
                  <a:ext cx="2615234" cy="456998"/>
                </a:xfrm>
                <a:prstGeom prst="rect">
                  <a:avLst/>
                </a:prstGeom>
                <a:noFill/>
                <a:ln w="19050"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dirty="0">
                      <a:latin typeface="+mn-lt"/>
                      <a:cs typeface="+mn-cs"/>
                    </a:rPr>
                    <a:t>Rogowski coil BPM</a:t>
                  </a:r>
                </a:p>
              </p:txBody>
            </p:sp>
          </p:grpSp>
          <p:cxnSp>
            <p:nvCxnSpPr>
              <p:cNvPr id="13" name="Gerade Verbindung 12"/>
              <p:cNvCxnSpPr/>
              <p:nvPr/>
            </p:nvCxnSpPr>
            <p:spPr>
              <a:xfrm>
                <a:off x="1558484" y="5174522"/>
                <a:ext cx="86792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19" name="Textfeld 13"/>
              <p:cNvSpPr txBox="1">
                <a:spLocks noChangeArrowheads="1"/>
              </p:cNvSpPr>
              <p:nvPr/>
            </p:nvSpPr>
            <p:spPr bwMode="auto">
              <a:xfrm>
                <a:off x="333072" y="1700351"/>
                <a:ext cx="3658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Calibri" pitchFamily="34" charset="0"/>
                  </a:rPr>
                  <a:t>a)</a:t>
                </a:r>
              </a:p>
            </p:txBody>
          </p:sp>
          <p:sp>
            <p:nvSpPr>
              <p:cNvPr id="42020" name="Textfeld 14"/>
              <p:cNvSpPr txBox="1">
                <a:spLocks noChangeArrowheads="1"/>
              </p:cNvSpPr>
              <p:nvPr/>
            </p:nvSpPr>
            <p:spPr bwMode="auto">
              <a:xfrm>
                <a:off x="333072" y="4994092"/>
                <a:ext cx="3770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Calibri" pitchFamily="34" charset="0"/>
                  </a:rPr>
                  <a:t>b)</a:t>
                </a:r>
              </a:p>
            </p:txBody>
          </p:sp>
        </p:grpSp>
        <p:cxnSp>
          <p:nvCxnSpPr>
            <p:cNvPr id="8" name="Gerade Verbindung 7"/>
            <p:cNvCxnSpPr>
              <a:endCxn id="26" idx="2"/>
            </p:cNvCxnSpPr>
            <p:nvPr/>
          </p:nvCxnSpPr>
          <p:spPr>
            <a:xfrm>
              <a:off x="2411111" y="5174522"/>
              <a:ext cx="4339605" cy="5909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Bogen 8"/>
            <p:cNvSpPr/>
            <p:nvPr/>
          </p:nvSpPr>
          <p:spPr>
            <a:xfrm>
              <a:off x="2835513" y="4910567"/>
              <a:ext cx="216025" cy="531851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Textfeld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4795" y="4831339"/>
              <a:ext cx="388247" cy="369331"/>
            </a:xfrm>
            <a:prstGeom prst="rect">
              <a:avLst/>
            </a:prstGeom>
            <a:blipFill rotWithShape="1">
              <a:blip r:embed="rId4"/>
              <a:stretch>
                <a:fillRect r="-1887" b="-14286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pic>
        <p:nvPicPr>
          <p:cNvPr id="42024" name="Grafik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68675" y="5935663"/>
            <a:ext cx="2520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42"/>
          <p:cNvSpPr/>
          <p:nvPr/>
        </p:nvSpPr>
        <p:spPr>
          <a:xfrm>
            <a:off x="3203575" y="5876925"/>
            <a:ext cx="2835275" cy="392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trinkel\Desktop\Doktorarbeit\Doktorarbeit\Rogowski_Coil\COSY\Halved_Coil_in_COSY\Plots\Signal_oscillation_run5719_interval1.png"/>
          <p:cNvPicPr>
            <a:picLocks noChangeAspect="1" noChangeArrowheads="1"/>
          </p:cNvPicPr>
          <p:nvPr/>
        </p:nvPicPr>
        <p:blipFill>
          <a:blip r:embed="rId4"/>
          <a:srcRect l="208" t="7806"/>
          <a:stretch>
            <a:fillRect/>
          </a:stretch>
        </p:blipFill>
        <p:spPr bwMode="auto">
          <a:xfrm>
            <a:off x="574675" y="692150"/>
            <a:ext cx="83185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006850" y="920750"/>
            <a:ext cx="1130300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1. Interval</a:t>
            </a:r>
          </a:p>
        </p:txBody>
      </p:sp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30306-74E8-4C58-8691-322D5AEFC12A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Initial horizontal voltage ratio 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403350" y="1268413"/>
            <a:ext cx="662463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4466" y="4653136"/>
            <a:ext cx="7994496" cy="2031325"/>
          </a:xfrm>
          <a:prstGeom prst="rect">
            <a:avLst/>
          </a:prstGeom>
          <a:blipFill rotWithShape="1">
            <a:blip r:embed="rId5"/>
            <a:stretch>
              <a:fillRect l="-457" t="-149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4404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484813"/>
            <a:ext cx="31511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Grafik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261100" y="5949950"/>
            <a:ext cx="13319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2D30AE-63B3-401F-8DCA-AA2674F6737B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Result of the horizontal voltage ratio measurement</a:t>
            </a:r>
          </a:p>
        </p:txBody>
      </p:sp>
      <p:pic>
        <p:nvPicPr>
          <p:cNvPr id="45062" name="Picture 2" descr="C:\Users\trinkel\Desktop\Doktorarbeit\Doktorarbeit\Rogowski_Coil\COSY\Halved_Coil_in_COSY\Plots\Corrector_strength_against_DeltaU_SigmaU_residu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903288"/>
            <a:ext cx="75533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5229200"/>
            <a:ext cx="9865096" cy="1200329"/>
          </a:xfrm>
          <a:prstGeom prst="rect">
            <a:avLst/>
          </a:prstGeom>
          <a:blipFill rotWithShape="1">
            <a:blip r:embed="rId3"/>
            <a:stretch>
              <a:fillRect l="-371" t="-2538" b="-710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764D08-057D-4D97-8FF2-9A8B89A5219F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Vertical voltage ratio measurement</a:t>
            </a:r>
          </a:p>
        </p:txBody>
      </p:sp>
      <p:grpSp>
        <p:nvGrpSpPr>
          <p:cNvPr id="46086" name="Gruppieren 5"/>
          <p:cNvGrpSpPr>
            <a:grpSpLocks/>
          </p:cNvGrpSpPr>
          <p:nvPr/>
        </p:nvGrpSpPr>
        <p:grpSpPr bwMode="auto">
          <a:xfrm>
            <a:off x="296863" y="1211263"/>
            <a:ext cx="4922837" cy="2362200"/>
            <a:chOff x="1043608" y="1857481"/>
            <a:chExt cx="5078386" cy="3381011"/>
          </a:xfrm>
        </p:grpSpPr>
        <p:cxnSp>
          <p:nvCxnSpPr>
            <p:cNvPr id="7" name="Gerade Verbindung mit Pfeil 6"/>
            <p:cNvCxnSpPr/>
            <p:nvPr/>
          </p:nvCxnSpPr>
          <p:spPr>
            <a:xfrm>
              <a:off x="1620065" y="4729523"/>
              <a:ext cx="4326700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" name="Textfeld 7"/>
            <p:cNvSpPr txBox="1"/>
            <p:nvPr/>
          </p:nvSpPr>
          <p:spPr>
            <a:xfrm>
              <a:off x="5188527" y="4868125"/>
              <a:ext cx="933467" cy="370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prstClr val="black"/>
                  </a:solidFill>
                  <a:latin typeface="Calibri"/>
                  <a:cs typeface="+mn-cs"/>
                </a:rPr>
                <a:t>Time (s)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V="1">
              <a:off x="1613514" y="1857481"/>
              <a:ext cx="0" cy="287885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Gerade Verbindung 9"/>
            <p:cNvCxnSpPr/>
            <p:nvPr/>
          </p:nvCxnSpPr>
          <p:spPr>
            <a:xfrm>
              <a:off x="1954147" y="2852698"/>
              <a:ext cx="1321592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0"/>
            <p:cNvCxnSpPr/>
            <p:nvPr/>
          </p:nvCxnSpPr>
          <p:spPr>
            <a:xfrm flipV="1">
              <a:off x="3283928" y="2061978"/>
              <a:ext cx="1791601" cy="160416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V="1">
              <a:off x="2273491" y="2864058"/>
              <a:ext cx="1638" cy="61803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4366421" y="2779988"/>
              <a:ext cx="0" cy="636212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Textfeld 13"/>
            <p:cNvSpPr txBox="1"/>
            <p:nvPr/>
          </p:nvSpPr>
          <p:spPr>
            <a:xfrm>
              <a:off x="1634803" y="3404838"/>
              <a:ext cx="1280651" cy="693017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chemeClr val="tx2"/>
                  </a:solidFill>
                  <a:latin typeface="Calibri"/>
                  <a:cs typeface="+mn-cs"/>
                </a:rPr>
                <a:t>Initial beam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chemeClr val="tx2"/>
                  </a:solidFill>
                  <a:latin typeface="Calibri"/>
                  <a:cs typeface="+mn-cs"/>
                </a:rPr>
                <a:t> position 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408390" y="3420744"/>
              <a:ext cx="1916063" cy="663478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504D"/>
                  </a:solidFill>
                  <a:latin typeface="Calibri"/>
                  <a:cs typeface="+mn-cs"/>
                </a:rPr>
                <a:t>Continuous vertical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504D"/>
                  </a:solidFill>
                  <a:latin typeface="Calibri"/>
                  <a:cs typeface="+mn-cs"/>
                </a:rPr>
                <a:t>beam movement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 rot="16200000">
              <a:off x="-202812" y="3119806"/>
              <a:ext cx="2862953" cy="3701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prstClr val="black"/>
                  </a:solidFill>
                  <a:latin typeface="Calibri"/>
                  <a:cs typeface="+mn-cs"/>
                </a:rPr>
                <a:t>Vertical beam position (mm)</a:t>
              </a:r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5085355" y="2852698"/>
              <a:ext cx="103172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3275739" y="2859514"/>
              <a:ext cx="0" cy="808898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5080442" y="2039256"/>
              <a:ext cx="0" cy="808898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3285565" y="4241002"/>
              <a:ext cx="1799790" cy="22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01" name="Textfeld 20"/>
            <p:cNvSpPr txBox="1">
              <a:spLocks noChangeArrowheads="1"/>
            </p:cNvSpPr>
            <p:nvPr/>
          </p:nvSpPr>
          <p:spPr bwMode="auto">
            <a:xfrm>
              <a:off x="3070312" y="4308379"/>
              <a:ext cx="2512547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Local vertical orbit bump</a:t>
              </a:r>
            </a:p>
          </p:txBody>
        </p:sp>
      </p:grpSp>
      <p:pic>
        <p:nvPicPr>
          <p:cNvPr id="46102" name="Grafik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99038" y="4108450"/>
            <a:ext cx="31670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Textfeld 23"/>
          <p:cNvSpPr txBox="1">
            <a:spLocks noChangeArrowheads="1"/>
          </p:cNvSpPr>
          <p:nvPr/>
        </p:nvSpPr>
        <p:spPr bwMode="auto">
          <a:xfrm>
            <a:off x="4859338" y="37226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prediction:</a:t>
            </a:r>
          </a:p>
        </p:txBody>
      </p:sp>
      <p:grpSp>
        <p:nvGrpSpPr>
          <p:cNvPr id="46104" name="Gruppieren 24"/>
          <p:cNvGrpSpPr>
            <a:grpSpLocks/>
          </p:cNvGrpSpPr>
          <p:nvPr/>
        </p:nvGrpSpPr>
        <p:grpSpPr bwMode="auto">
          <a:xfrm>
            <a:off x="184150" y="3097213"/>
            <a:ext cx="4532313" cy="3373437"/>
            <a:chOff x="1388824" y="764704"/>
            <a:chExt cx="5466474" cy="4101277"/>
          </a:xfrm>
        </p:grpSpPr>
        <p:cxnSp>
          <p:nvCxnSpPr>
            <p:cNvPr id="26" name="Gerade Verbindung 25"/>
            <p:cNvCxnSpPr/>
            <p:nvPr/>
          </p:nvCxnSpPr>
          <p:spPr>
            <a:xfrm>
              <a:off x="4010051" y="1683390"/>
              <a:ext cx="0" cy="808675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819444" y="1671810"/>
              <a:ext cx="0" cy="808675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2346175" y="4358388"/>
              <a:ext cx="432722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Textfeld 28"/>
            <p:cNvSpPr txBox="1"/>
            <p:nvPr/>
          </p:nvSpPr>
          <p:spPr>
            <a:xfrm>
              <a:off x="5922838" y="4497349"/>
              <a:ext cx="932460" cy="368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prstClr val="black"/>
                  </a:solidFill>
                  <a:latin typeface="Calibri"/>
                  <a:cs typeface="+mn-cs"/>
                </a:rPr>
                <a:t>Time (s)</a:t>
              </a:r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flipV="1">
              <a:off x="2346175" y="1484598"/>
              <a:ext cx="0" cy="287957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Gerade Verbindung 30"/>
            <p:cNvCxnSpPr/>
            <p:nvPr/>
          </p:nvCxnSpPr>
          <p:spPr>
            <a:xfrm>
              <a:off x="2686992" y="2480485"/>
              <a:ext cx="1323059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 flipV="1">
              <a:off x="3131203" y="2490136"/>
              <a:ext cx="0" cy="61760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V="1">
              <a:off x="4998037" y="2849118"/>
              <a:ext cx="0" cy="634974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" name="Textfeld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11464" y="3032140"/>
              <a:ext cx="1281672" cy="694297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040686" y="3489882"/>
              <a:ext cx="1914702" cy="663924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504D"/>
                  </a:solidFill>
                  <a:latin typeface="Calibri"/>
                  <a:cs typeface="+mn-cs"/>
                </a:rPr>
                <a:t>Continuous vertical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C0504D"/>
                  </a:solidFill>
                  <a:latin typeface="Calibri"/>
                  <a:cs typeface="+mn-cs"/>
                </a:rPr>
                <a:t>beam movement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5819444" y="2480485"/>
              <a:ext cx="103394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88824" y="1365312"/>
              <a:ext cx="974082" cy="75787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38" name="Bogen 37"/>
            <p:cNvSpPr/>
            <p:nvPr/>
          </p:nvSpPr>
          <p:spPr>
            <a:xfrm rot="10800000">
              <a:off x="4013881" y="764704"/>
              <a:ext cx="1803649" cy="1721572"/>
            </a:xfrm>
            <a:prstGeom prst="arc">
              <a:avLst>
                <a:gd name="adj1" fmla="val 10951163"/>
                <a:gd name="adj2" fmla="val 21472587"/>
              </a:avLst>
            </a:prstGeom>
            <a:ln w="38100">
              <a:solidFill>
                <a:schemeClr val="accent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6118" name="Textfeld 39"/>
          <p:cNvSpPr txBox="1">
            <a:spLocks noChangeArrowheads="1"/>
          </p:cNvSpPr>
          <p:nvPr/>
        </p:nvSpPr>
        <p:spPr bwMode="auto">
          <a:xfrm>
            <a:off x="5076825" y="1503363"/>
            <a:ext cx="3608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Assumption:</a:t>
            </a:r>
          </a:p>
          <a:p>
            <a:r>
              <a:rPr lang="en-GB">
                <a:latin typeface="Calibri" pitchFamily="34" charset="0"/>
              </a:rPr>
              <a:t>Horizontal orbit stays the same</a:t>
            </a:r>
          </a:p>
        </p:txBody>
      </p:sp>
      <p:pic>
        <p:nvPicPr>
          <p:cNvPr id="46119" name="Grafik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65688" y="5259388"/>
            <a:ext cx="418623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20" name="Textfeld 40"/>
          <p:cNvSpPr txBox="1">
            <a:spLocks noChangeArrowheads="1"/>
          </p:cNvSpPr>
          <p:nvPr/>
        </p:nvSpPr>
        <p:spPr bwMode="auto">
          <a:xfrm>
            <a:off x="4865688" y="4840288"/>
            <a:ext cx="110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Calculate: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6FB2E0-6AB4-4551-BD5B-2918F62F1B51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Result of the vertical voltage ratio measurement</a:t>
            </a:r>
          </a:p>
        </p:txBody>
      </p:sp>
      <p:pic>
        <p:nvPicPr>
          <p:cNvPr id="47110" name="Picture 2" descr="C:\Users\trinkel\Desktop\Doktorarbeit\Doktorarbeit\Rogowski_Coil\COSY\Halved_Coil_in_COSY\Plots\Wedel_residu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1612900"/>
            <a:ext cx="737076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5807005"/>
            <a:ext cx="9883868" cy="646331"/>
          </a:xfrm>
          <a:prstGeom prst="rect">
            <a:avLst/>
          </a:prstGeom>
          <a:blipFill rotWithShape="1">
            <a:blip r:embed="rId4"/>
            <a:stretch>
              <a:fillRect l="-493" t="-4717" b="-1415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47112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908050"/>
            <a:ext cx="6572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BCE0AE-F8E1-4E2B-B6F3-C1E96D66B7E1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188913"/>
            <a:ext cx="7056438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Analysis of the oscillating signal</a:t>
            </a:r>
          </a:p>
        </p:txBody>
      </p:sp>
      <p:pic>
        <p:nvPicPr>
          <p:cNvPr id="48134" name="Picture 2" descr="C:\Users\trinkel\Desktop\Doktorarbeit\Doktorarbeit\Rogowski_Coil\COSY\Halved_Coil_in_COSY\Plots\Fourier_transformation_fit.png"/>
          <p:cNvPicPr>
            <a:picLocks noChangeAspect="1" noChangeArrowheads="1"/>
          </p:cNvPicPr>
          <p:nvPr/>
        </p:nvPicPr>
        <p:blipFill>
          <a:blip r:embed="rId2"/>
          <a:srcRect t="5157"/>
          <a:stretch>
            <a:fillRect/>
          </a:stretch>
        </p:blipFill>
        <p:spPr bwMode="auto">
          <a:xfrm>
            <a:off x="785813" y="639763"/>
            <a:ext cx="778986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4869160"/>
            <a:ext cx="8928992" cy="1477328"/>
          </a:xfrm>
          <a:prstGeom prst="rect">
            <a:avLst/>
          </a:prstGeom>
          <a:blipFill rotWithShape="1">
            <a:blip r:embed="rId3"/>
            <a:stretch>
              <a:fillRect l="-546" t="-2066" b="-578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C1C8B6-E86E-41A3-9A4F-3398FF1B985B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Mechanical vibrations?</a:t>
            </a:r>
          </a:p>
        </p:txBody>
      </p:sp>
      <p:pic>
        <p:nvPicPr>
          <p:cNvPr id="49158" name="Picture 2" descr="C:\Users\trinkel\Desktop\Doktorarbeit\Rogowski_Coil\Rogowski_halbierte_Spule_Einbau\20150430_105707.jpg"/>
          <p:cNvPicPr>
            <a:picLocks noChangeAspect="1" noChangeArrowheads="1"/>
          </p:cNvPicPr>
          <p:nvPr/>
        </p:nvPicPr>
        <p:blipFill>
          <a:blip r:embed="rId2"/>
          <a:srcRect l="19505" t="31360" r="19479" b="22023"/>
          <a:stretch>
            <a:fillRect/>
          </a:stretch>
        </p:blipFill>
        <p:spPr bwMode="auto">
          <a:xfrm>
            <a:off x="539750" y="1341438"/>
            <a:ext cx="25019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feld 6"/>
          <p:cNvSpPr txBox="1">
            <a:spLocks noChangeArrowheads="1"/>
          </p:cNvSpPr>
          <p:nvPr/>
        </p:nvSpPr>
        <p:spPr bwMode="auto">
          <a:xfrm>
            <a:off x="323850" y="692150"/>
            <a:ext cx="864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Beam position measurements in the horizontal plane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71550" y="2565400"/>
            <a:ext cx="2024063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1" name="Textfeld 10"/>
          <p:cNvSpPr txBox="1">
            <a:spLocks noChangeArrowheads="1"/>
          </p:cNvSpPr>
          <p:nvPr/>
        </p:nvSpPr>
        <p:spPr bwMode="auto">
          <a:xfrm>
            <a:off x="350838" y="2852738"/>
            <a:ext cx="80073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Oscillation of the setup with 6 Hz?</a:t>
            </a:r>
          </a:p>
          <a:p>
            <a:r>
              <a:rPr lang="en-GB">
                <a:latin typeface="Calibri" pitchFamily="34" charset="0"/>
              </a:rPr>
              <a:t>If the setup oscillates with such a frequency, then the frequency should also appear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in the Fourier spectra of the sum voltage 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Applying different electron cooler timings to the beam. </a:t>
            </a:r>
          </a:p>
          <a:p>
            <a:r>
              <a:rPr lang="en-GB">
                <a:latin typeface="Calibri" pitchFamily="34" charset="0"/>
              </a:rPr>
              <a:t>Influences only beam parameters and everything else stays the same</a:t>
            </a:r>
          </a:p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3132138" y="4581525"/>
          <a:ext cx="268763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</a:tblGrid>
              <a:tr h="3276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Electron</a:t>
                      </a:r>
                      <a:r>
                        <a:rPr lang="en-GB" baseline="0" dirty="0" smtClean="0"/>
                        <a:t> cooler timings (s)</a:t>
                      </a:r>
                      <a:endParaRPr lang="en-GB" dirty="0"/>
                    </a:p>
                  </a:txBody>
                  <a:tcPr/>
                </a:tc>
              </a:tr>
              <a:tr h="3276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276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276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2763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FD8705-AD9E-4FBE-AB99-E7DA677646FB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Fourier spectra sum voltage</a:t>
            </a:r>
          </a:p>
        </p:txBody>
      </p:sp>
      <p:pic>
        <p:nvPicPr>
          <p:cNvPr id="50182" name="Picture 2" descr="C:\Users\trinkel\Desktop\Doktorarbeit\Doktorarbeit\Rogowski_Coil\COSY\Halved_Coil_in_COSY\Plots\Electron_cooling_sum_sig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5613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feld 5"/>
          <p:cNvSpPr txBox="1">
            <a:spLocks noChangeArrowheads="1"/>
          </p:cNvSpPr>
          <p:nvPr/>
        </p:nvSpPr>
        <p:spPr bwMode="auto">
          <a:xfrm>
            <a:off x="900113" y="5445125"/>
            <a:ext cx="799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No frequency in the spectra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The source of the measured voltage oscillation is not from the setup itself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323850" y="6021388"/>
            <a:ext cx="576263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8415BB-0E92-436B-9C7C-6B9C38E9B2B2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Fourier spectra difference voltage</a:t>
            </a:r>
          </a:p>
        </p:txBody>
      </p:sp>
      <p:pic>
        <p:nvPicPr>
          <p:cNvPr id="51206" name="Picture 2" descr="C:\Users\trinkel\Desktop\Doktorarbeit\Doktorarbeit\Rogowski_Coil\COSY\Halved_Coil_in_COSY\Plots\Electron_cooling_dif_sig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41350"/>
            <a:ext cx="830897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feld 7"/>
          <p:cNvSpPr txBox="1">
            <a:spLocks noChangeArrowheads="1"/>
          </p:cNvSpPr>
          <p:nvPr/>
        </p:nvSpPr>
        <p:spPr bwMode="auto">
          <a:xfrm>
            <a:off x="885825" y="5214938"/>
            <a:ext cx="7991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Different frequencies are visible in the spectra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By increasing the cooling time the amplitudes for 6 and 14 Hz increase and other frequencies popping up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309563" y="5791200"/>
            <a:ext cx="576262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en-GB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March 2017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764E86-E88D-4B25-A2D9-5AAD072DD6BC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Beam Position Monitor (BPM)</a:t>
            </a:r>
          </a:p>
        </p:txBody>
      </p:sp>
      <p:pic>
        <p:nvPicPr>
          <p:cNvPr id="36870" name="Picture 2" descr="C:\Users\trinkel\Desktop\Investigation_of_the_existing_BPM_system\images\b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933575"/>
            <a:ext cx="354488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C:\Users\trinkel\Desktop\Doktorarbeit\Rogowski_Coil\Skizzen_Spulen\Neu_Bilder_gewickelte_Spule\100_Prozent_gewickelt-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1973263"/>
            <a:ext cx="23653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9752" y="908720"/>
            <a:ext cx="4737851" cy="369332"/>
          </a:xfrm>
          <a:prstGeom prst="rect">
            <a:avLst/>
          </a:prstGeom>
          <a:blipFill rotWithShape="1">
            <a:blip r:embed="rId4"/>
            <a:stretch>
              <a:fillRect l="-128" t="-6250" b="-20313"/>
            </a:stretch>
          </a:blipFill>
          <a:ln w="19050"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73" name="Textfeld 10"/>
          <p:cNvSpPr txBox="1">
            <a:spLocks noChangeArrowheads="1"/>
          </p:cNvSpPr>
          <p:nvPr/>
        </p:nvSpPr>
        <p:spPr bwMode="auto">
          <a:xfrm>
            <a:off x="1416050" y="1484313"/>
            <a:ext cx="2278063" cy="369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Conventional method:</a:t>
            </a:r>
          </a:p>
        </p:txBody>
      </p:sp>
      <p:sp>
        <p:nvSpPr>
          <p:cNvPr id="36874" name="Textfeld 13"/>
          <p:cNvSpPr txBox="1">
            <a:spLocks noChangeArrowheads="1"/>
          </p:cNvSpPr>
          <p:nvPr/>
        </p:nvSpPr>
        <p:spPr bwMode="auto">
          <a:xfrm>
            <a:off x="5884863" y="1484313"/>
            <a:ext cx="1995487" cy="369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New Development:</a:t>
            </a:r>
          </a:p>
        </p:txBody>
      </p:sp>
      <p:sp>
        <p:nvSpPr>
          <p:cNvPr id="15" name="Textfeld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5543" y="4149080"/>
            <a:ext cx="1668790" cy="369332"/>
          </a:xfrm>
          <a:prstGeom prst="rect">
            <a:avLst/>
          </a:prstGeom>
          <a:blipFill rotWithShape="1">
            <a:blip r:embed="rId5"/>
            <a:stretch>
              <a:fillRect l="-2527" t="-6349" r="-1805" b="-22222"/>
            </a:stretch>
          </a:blipFill>
          <a:ln w="19050">
            <a:solidFill>
              <a:schemeClr val="accent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Textfeld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5140" y="4149080"/>
            <a:ext cx="1574214" cy="369332"/>
          </a:xfrm>
          <a:prstGeom prst="rect">
            <a:avLst/>
          </a:prstGeom>
          <a:blipFill rotWithShape="1">
            <a:blip r:embed="rId6"/>
            <a:stretch>
              <a:fillRect l="-3065" t="-6349" r="-1533" b="-22222"/>
            </a:stretch>
          </a:blipFill>
          <a:ln w="19050">
            <a:solidFill>
              <a:schemeClr val="accent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77" name="Textfeld 12"/>
          <p:cNvSpPr txBox="1">
            <a:spLocks noChangeArrowheads="1"/>
          </p:cNvSpPr>
          <p:nvPr/>
        </p:nvSpPr>
        <p:spPr bwMode="auto">
          <a:xfrm>
            <a:off x="5159375" y="4654550"/>
            <a:ext cx="3336925" cy="3698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Excellent response to an RF signal</a:t>
            </a:r>
          </a:p>
        </p:txBody>
      </p:sp>
      <p:sp>
        <p:nvSpPr>
          <p:cNvPr id="36878" name="Textfeld 16"/>
          <p:cNvSpPr txBox="1">
            <a:spLocks noChangeArrowheads="1"/>
          </p:cNvSpPr>
          <p:nvPr/>
        </p:nvSpPr>
        <p:spPr bwMode="auto">
          <a:xfrm>
            <a:off x="1187450" y="4670425"/>
            <a:ext cx="2100263" cy="3698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Easy to manufacture</a:t>
            </a:r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3364" y="5359507"/>
            <a:ext cx="3771802" cy="923330"/>
          </a:xfrm>
          <a:prstGeom prst="rect">
            <a:avLst/>
          </a:prstGeom>
          <a:blipFill rotWithShape="1">
            <a:blip r:embed="rId7"/>
            <a:stretch>
              <a:fillRect l="-1286" t="-2581" r="-482" b="-7742"/>
            </a:stretch>
          </a:blipFill>
          <a:ln w="19050"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80" name="Textfeld 8"/>
          <p:cNvSpPr txBox="1">
            <a:spLocks noChangeArrowheads="1"/>
          </p:cNvSpPr>
          <p:nvPr/>
        </p:nvSpPr>
        <p:spPr bwMode="auto">
          <a:xfrm>
            <a:off x="4886325" y="5359400"/>
            <a:ext cx="4117975" cy="923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More precise position measurement with </a:t>
            </a:r>
          </a:p>
          <a:p>
            <a:r>
              <a:rPr lang="en-GB">
                <a:latin typeface="Calibri" pitchFamily="34" charset="0"/>
              </a:rPr>
              <a:t>Rogowski BPM System and a first step to</a:t>
            </a:r>
          </a:p>
          <a:p>
            <a:r>
              <a:rPr lang="en-GB">
                <a:latin typeface="Calibri" pitchFamily="34" charset="0"/>
              </a:rPr>
              <a:t>a SQUID-based BPM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E758D-F8F4-44EE-9DD9-9E692A465B51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Measurement with different electron cooling durations</a:t>
            </a:r>
          </a:p>
        </p:txBody>
      </p:sp>
      <p:pic>
        <p:nvPicPr>
          <p:cNvPr id="52230" name="Picture 2" descr="C:\Users\trinkel\Desktop\Doktorarbeit\Doktorarbeit\Rogowski_Coil\COSY\Halved_Coil_in_COSY\Plots\Electron_cool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33450"/>
            <a:ext cx="8686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feld 6"/>
          <p:cNvSpPr txBox="1">
            <a:spLocks noChangeArrowheads="1"/>
          </p:cNvSpPr>
          <p:nvPr/>
        </p:nvSpPr>
        <p:spPr bwMode="auto">
          <a:xfrm>
            <a:off x="971550" y="5749925"/>
            <a:ext cx="825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The source of the oscillation is the accelerator itself and not the measurement setup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309563" y="5791200"/>
            <a:ext cx="576262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25DCD4-FF7F-4F0D-9F9C-C1B223868DF9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Cryostat for Rogowski coil 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92150"/>
            <a:ext cx="42545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feld 5"/>
          <p:cNvSpPr txBox="1">
            <a:spLocks noChangeArrowheads="1"/>
          </p:cNvSpPr>
          <p:nvPr/>
        </p:nvSpPr>
        <p:spPr bwMode="auto">
          <a:xfrm>
            <a:off x="4859338" y="1084263"/>
            <a:ext cx="40338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Cryostat for the Rogowski coil to test the setup with low temperatures in the laboratory</a:t>
            </a:r>
          </a:p>
          <a:p>
            <a:pPr marL="285750" indent="-285750">
              <a:buFont typeface="Arial" charset="0"/>
              <a:buChar char="•"/>
            </a:pPr>
            <a:endParaRPr lang="en-GB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Next step to a SQUID-based Rogowski coil BPM to measure the position of clockwise and counter clockwise rotating beams</a:t>
            </a:r>
          </a:p>
          <a:p>
            <a:pPr marL="285750" indent="-285750">
              <a:buFont typeface="Arial" charset="0"/>
              <a:buChar char="•"/>
            </a:pPr>
            <a:endParaRPr lang="en-GB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Installation in the accelerator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227539-2A82-4D2B-B372-1413C8D9EF38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Summary and outlook</a:t>
            </a:r>
          </a:p>
        </p:txBody>
      </p:sp>
      <p:sp>
        <p:nvSpPr>
          <p:cNvPr id="54278" name="Textfeld 5"/>
          <p:cNvSpPr txBox="1">
            <a:spLocks noChangeArrowheads="1"/>
          </p:cNvSpPr>
          <p:nvPr/>
        </p:nvSpPr>
        <p:spPr bwMode="auto">
          <a:xfrm>
            <a:off x="250825" y="836613"/>
            <a:ext cx="8785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>
                <a:latin typeface="Calibri" pitchFamily="34" charset="0"/>
              </a:rPr>
              <a:t>Test of the theory on data measured in the accelerator</a:t>
            </a:r>
          </a:p>
          <a:p>
            <a:pPr marL="285750" indent="-285750">
              <a:buFont typeface="Arial" charset="0"/>
              <a:buChar char="•"/>
            </a:pPr>
            <a:endParaRPr lang="de-DE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>
                <a:latin typeface="Calibri" pitchFamily="34" charset="0"/>
              </a:rPr>
              <a:t>Good agreement with the prediction and the measurement</a:t>
            </a:r>
          </a:p>
          <a:p>
            <a:pPr marL="285750" indent="-285750">
              <a:buFont typeface="Arial" charset="0"/>
              <a:buChar char="•"/>
            </a:pPr>
            <a:endParaRPr lang="de-DE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>
                <a:latin typeface="Calibri" pitchFamily="34" charset="0"/>
              </a:rPr>
              <a:t>Analysis of the oscillating voltage with different beam cooling settings</a:t>
            </a:r>
          </a:p>
          <a:p>
            <a:pPr marL="285750" indent="-285750">
              <a:buFont typeface="Arial" charset="0"/>
              <a:buChar char="•"/>
            </a:pPr>
            <a:endParaRPr lang="de-DE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>
                <a:latin typeface="Calibri" pitchFamily="34" charset="0"/>
              </a:rPr>
              <a:t>Reanalyse the data taken in December 2015 with the extended theory for two Rogowski coil BPMs, which were parted into four segments</a:t>
            </a:r>
            <a:endParaRPr lang="en-GB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GB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GB">
              <a:latin typeface="Calibri" pitchFamily="34" charset="0"/>
            </a:endParaRPr>
          </a:p>
        </p:txBody>
      </p:sp>
      <p:pic>
        <p:nvPicPr>
          <p:cNvPr id="54279" name="Inhaltsplatzhalt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3213100"/>
            <a:ext cx="3519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469900" y="3657600"/>
            <a:ext cx="442913" cy="7683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524250" y="3962400"/>
            <a:ext cx="444500" cy="7683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schweifte Klammer rechts 9"/>
          <p:cNvSpPr/>
          <p:nvPr/>
        </p:nvSpPr>
        <p:spPr>
          <a:xfrm rot="5837386">
            <a:off x="2012156" y="2958307"/>
            <a:ext cx="219075" cy="330676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83" name="Textfeld 11"/>
          <p:cNvSpPr txBox="1">
            <a:spLocks noChangeArrowheads="1"/>
          </p:cNvSpPr>
          <p:nvPr/>
        </p:nvSpPr>
        <p:spPr bwMode="auto">
          <a:xfrm>
            <a:off x="558800" y="6083300"/>
            <a:ext cx="2176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E- and B- Field region</a:t>
            </a:r>
          </a:p>
        </p:txBody>
      </p:sp>
      <p:cxnSp>
        <p:nvCxnSpPr>
          <p:cNvPr id="13" name="Gerade Verbindung mit Pfeil 12"/>
          <p:cNvCxnSpPr>
            <a:stCxn id="54283" idx="1"/>
          </p:cNvCxnSpPr>
          <p:nvPr/>
        </p:nvCxnSpPr>
        <p:spPr>
          <a:xfrm flipV="1">
            <a:off x="558800" y="4292600"/>
            <a:ext cx="1420813" cy="1976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85" name="Textfeld 13"/>
          <p:cNvSpPr txBox="1">
            <a:spLocks noChangeArrowheads="1"/>
          </p:cNvSpPr>
          <p:nvPr/>
        </p:nvSpPr>
        <p:spPr bwMode="auto">
          <a:xfrm rot="422952">
            <a:off x="1546225" y="4824413"/>
            <a:ext cx="1074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1200 mm</a:t>
            </a:r>
          </a:p>
        </p:txBody>
      </p:sp>
      <p:pic>
        <p:nvPicPr>
          <p:cNvPr id="54286" name="Picture 2" descr="C:\Users\trinkel\Desktop\Doktorarbeit\Rogowski_Coil\Skizzen_Spulen\Rogowski_Spule_viertel_Verfahrbar\Spulen_im_Target_eingebau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3357563"/>
            <a:ext cx="391795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795A7A-377A-4FA9-815B-C52B29FB476F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Data acquisition</a:t>
            </a:r>
          </a:p>
        </p:txBody>
      </p:sp>
      <p:grpSp>
        <p:nvGrpSpPr>
          <p:cNvPr id="40966" name="Gruppieren 5"/>
          <p:cNvGrpSpPr>
            <a:grpSpLocks/>
          </p:cNvGrpSpPr>
          <p:nvPr/>
        </p:nvGrpSpPr>
        <p:grpSpPr bwMode="auto">
          <a:xfrm>
            <a:off x="612775" y="903288"/>
            <a:ext cx="5327650" cy="4973637"/>
            <a:chOff x="2346173" y="470899"/>
            <a:chExt cx="5327159" cy="4974325"/>
          </a:xfrm>
        </p:grpSpPr>
        <p:pic>
          <p:nvPicPr>
            <p:cNvPr id="40967" name="Picture 2" descr="C:\Users\trinkel\Desktop\Doktorarbeit\Rogowski_Coil\Skizzen_Spulen\Gewickelte_Spule_halb_gewickelt\Bild_2_2x50_Prozent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226895">
              <a:off x="3832304" y="470899"/>
              <a:ext cx="1507006" cy="168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2" descr="C:\Users\trinkel\Desktop\Doktorarbeit\Doktorarbeit\Rogowski_Coil\COSY\Halved_Coil_in_COSY\Plots\Zhinst_Grafik_02_HF2LI_front_-1.png"/>
            <p:cNvPicPr>
              <a:picLocks noChangeAspect="1" noChangeArrowheads="1"/>
            </p:cNvPicPr>
            <p:nvPr/>
          </p:nvPicPr>
          <p:blipFill>
            <a:blip r:embed="rId3"/>
            <a:srcRect l="10345" t="32709" r="16795" b="36497"/>
            <a:stretch>
              <a:fillRect/>
            </a:stretch>
          </p:blipFill>
          <p:spPr bwMode="auto">
            <a:xfrm>
              <a:off x="2915400" y="3544423"/>
              <a:ext cx="3297511" cy="985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Gerade Verbindung mit Pfeil 8"/>
            <p:cNvCxnSpPr/>
            <p:nvPr/>
          </p:nvCxnSpPr>
          <p:spPr>
            <a:xfrm>
              <a:off x="6054231" y="1256820"/>
              <a:ext cx="0" cy="8478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>
              <a:off x="3890669" y="2469837"/>
              <a:ext cx="1352425" cy="60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COSY RF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(Lock signal)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3060482" y="1275872"/>
              <a:ext cx="0" cy="8335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>
              <a:stCxn id="10" idx="2"/>
            </p:cNvCxnSpPr>
            <p:nvPr/>
          </p:nvCxnSpPr>
          <p:spPr>
            <a:xfrm flipH="1">
              <a:off x="4563707" y="3079522"/>
              <a:ext cx="3175" cy="51918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4563707" y="4473540"/>
              <a:ext cx="3175" cy="4270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/>
            <p:cNvSpPr/>
            <p:nvPr/>
          </p:nvSpPr>
          <p:spPr>
            <a:xfrm>
              <a:off x="3423987" y="4911750"/>
              <a:ext cx="2296900" cy="5334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Data Acquisition (PC)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876349" y="947215"/>
              <a:ext cx="369854" cy="311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870098" y="944039"/>
              <a:ext cx="368266" cy="312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GB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43097" y="2103075"/>
              <a:ext cx="1430206" cy="647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Preamplifier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(13.5 dB)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346173" y="2109426"/>
              <a:ext cx="1430206" cy="6493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Preamplifier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(13.5 dB)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212967" y="3828925"/>
              <a:ext cx="1460365" cy="41598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Zurich Instruments HFL2I Lock-in amplifier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6057406" y="2769917"/>
              <a:ext cx="0" cy="8478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3060482" y="2781031"/>
              <a:ext cx="0" cy="8351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1532241"/>
            <a:ext cx="3096344" cy="2889252"/>
          </a:xfrm>
          <a:prstGeom prst="rect">
            <a:avLst/>
          </a:prstGeom>
          <a:blipFill rotWithShape="1">
            <a:blip r:embed="rId4"/>
            <a:stretch>
              <a:fillRect l="-1181" t="-1266" b="-232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Grafik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620713"/>
            <a:ext cx="2671763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fld id="{31B56AEF-35B4-43AE-9A3F-FBFB3D6BED1E}" type="datetime4">
              <a:rPr lang="en-GB"/>
              <a:pPr>
                <a:defRPr/>
              </a:pPr>
              <a:t>08 March 2017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8C60E275-278F-4805-A474-759043296EB2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173" name="Inhaltsplatzhalter 4"/>
          <p:cNvSpPr>
            <a:spLocks noGrp="1"/>
          </p:cNvSpPr>
          <p:nvPr>
            <p:ph idx="17"/>
          </p:nvPr>
        </p:nvSpPr>
        <p:spPr bwMode="auto">
          <a:xfrm>
            <a:off x="323850" y="76200"/>
            <a:ext cx="7056438" cy="57626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Magnetic field of particle beam</a:t>
            </a:r>
          </a:p>
        </p:txBody>
      </p:sp>
      <p:sp>
        <p:nvSpPr>
          <p:cNvPr id="6" name="Textfeld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317" y="1124744"/>
            <a:ext cx="6035883" cy="707886"/>
          </a:xfrm>
          <a:prstGeom prst="rect">
            <a:avLst/>
          </a:prstGeom>
          <a:blipFill rotWithShape="1">
            <a:blip r:embed="rId3"/>
            <a:stretch>
              <a:fillRect l="-906" t="-3361" b="-12605"/>
            </a:stretch>
          </a:blipFill>
          <a:ln w="19050">
            <a:solidFill>
              <a:schemeClr val="accent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Rechteck 7"/>
          <p:cNvSpPr/>
          <p:nvPr/>
        </p:nvSpPr>
        <p:spPr>
          <a:xfrm>
            <a:off x="684213" y="2997200"/>
            <a:ext cx="1958975" cy="566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Particle Beam</a:t>
            </a:r>
          </a:p>
        </p:txBody>
      </p:sp>
      <p:sp>
        <p:nvSpPr>
          <p:cNvPr id="9" name="Rechteck 8"/>
          <p:cNvSpPr/>
          <p:nvPr/>
        </p:nvSpPr>
        <p:spPr>
          <a:xfrm>
            <a:off x="4498975" y="3068638"/>
            <a:ext cx="1619250" cy="469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Pickup-Coil</a:t>
            </a:r>
          </a:p>
        </p:txBody>
      </p:sp>
      <p:sp>
        <p:nvSpPr>
          <p:cNvPr id="7177" name="Textfeld 9"/>
          <p:cNvSpPr txBox="1">
            <a:spLocks noChangeArrowheads="1"/>
          </p:cNvSpPr>
          <p:nvPr/>
        </p:nvSpPr>
        <p:spPr bwMode="auto">
          <a:xfrm>
            <a:off x="1039813" y="3978275"/>
            <a:ext cx="1287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Current: </a:t>
            </a:r>
          </a:p>
        </p:txBody>
      </p:sp>
      <p:sp>
        <p:nvSpPr>
          <p:cNvPr id="11" name="Textfeld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3090" y="3962173"/>
            <a:ext cx="1525097" cy="50642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179" name="Textfeld 11"/>
          <p:cNvSpPr txBox="1">
            <a:spLocks noChangeArrowheads="1"/>
          </p:cNvSpPr>
          <p:nvPr/>
        </p:nvSpPr>
        <p:spPr bwMode="auto">
          <a:xfrm>
            <a:off x="539750" y="5013325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Beam Position:</a:t>
            </a:r>
          </a:p>
        </p:txBody>
      </p:sp>
      <p:sp>
        <p:nvSpPr>
          <p:cNvPr id="13" name="Textfeld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3090" y="4686571"/>
            <a:ext cx="1655710" cy="104689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Textfeld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4" y="4695204"/>
            <a:ext cx="1425583" cy="104689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182" name="Textfeld 14"/>
          <p:cNvSpPr txBox="1">
            <a:spLocks noChangeArrowheads="1"/>
          </p:cNvSpPr>
          <p:nvPr/>
        </p:nvSpPr>
        <p:spPr bwMode="auto">
          <a:xfrm>
            <a:off x="4572000" y="4906963"/>
            <a:ext cx="1268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Position:</a:t>
            </a:r>
          </a:p>
        </p:txBody>
      </p:sp>
      <p:sp>
        <p:nvSpPr>
          <p:cNvPr id="7183" name="Textfeld 15"/>
          <p:cNvSpPr txBox="1">
            <a:spLocks noChangeArrowheads="1"/>
          </p:cNvSpPr>
          <p:nvPr/>
        </p:nvSpPr>
        <p:spPr bwMode="auto">
          <a:xfrm>
            <a:off x="1042988" y="588010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Magnetic Field:</a:t>
            </a:r>
          </a:p>
        </p:txBody>
      </p:sp>
      <p:sp>
        <p:nvSpPr>
          <p:cNvPr id="17" name="Textfeld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4036" y="5812776"/>
            <a:ext cx="2398927" cy="64056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600" y="620713"/>
            <a:ext cx="2671763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Magnetic field of particle beam</a:t>
            </a:r>
          </a:p>
        </p:txBody>
      </p:sp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219200"/>
            <a:ext cx="30956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hteck 7"/>
          <p:cNvSpPr/>
          <p:nvPr/>
        </p:nvSpPr>
        <p:spPr>
          <a:xfrm>
            <a:off x="395288" y="630238"/>
            <a:ext cx="3168650" cy="566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>
                <a:solidFill>
                  <a:schemeClr val="tx1"/>
                </a:solidFill>
                <a:cs typeface="Arial" charset="0"/>
              </a:rPr>
              <a:t>Vector potential</a:t>
            </a:r>
          </a:p>
        </p:txBody>
      </p:sp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205038"/>
            <a:ext cx="4824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755650" y="3524250"/>
          <a:ext cx="7777163" cy="1633538"/>
        </p:xfrm>
        <a:graphic>
          <a:graphicData uri="http://schemas.openxmlformats.org/presentationml/2006/ole">
            <p:oleObj spid="_x0000_s34837" name="Formel" r:id="rId6" imgW="43688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986234-6EFA-4397-938D-EDAE902DB387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de-DE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Deviations from linear model</a:t>
            </a:r>
            <a:endParaRPr lang="en-GB" sz="2800" b="1" smtClean="0">
              <a:solidFill>
                <a:srgbClr val="005B82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Textfeld 10"/>
          <p:cNvSpPr txBox="1">
            <a:spLocks noChangeArrowheads="1"/>
          </p:cNvSpPr>
          <p:nvPr/>
        </p:nvSpPr>
        <p:spPr bwMode="auto">
          <a:xfrm>
            <a:off x="6227763" y="404177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246" name="Rechteck 11"/>
          <p:cNvSpPr>
            <a:spLocks noChangeArrowheads="1"/>
          </p:cNvSpPr>
          <p:nvPr/>
        </p:nvSpPr>
        <p:spPr bwMode="auto">
          <a:xfrm>
            <a:off x="5580063" y="6237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765175"/>
            <a:ext cx="6840538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8. März 2017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B72ADB-05BF-4B3A-A4B2-C9BF34A51C18}" type="slidenum">
              <a:rPr lang="de-DE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de-DE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Linear model</a:t>
            </a:r>
            <a:endParaRPr lang="en-GB" sz="2800" b="1" smtClean="0">
              <a:solidFill>
                <a:srgbClr val="005B82"/>
              </a:solidFill>
              <a:latin typeface="Arial" charset="0"/>
              <a:cs typeface="Arial" charset="0"/>
            </a:endParaRPr>
          </a:p>
        </p:txBody>
      </p:sp>
      <p:sp>
        <p:nvSpPr>
          <p:cNvPr id="63494" name="Textfeld 10"/>
          <p:cNvSpPr txBox="1">
            <a:spLocks noChangeArrowheads="1"/>
          </p:cNvSpPr>
          <p:nvPr/>
        </p:nvSpPr>
        <p:spPr bwMode="auto">
          <a:xfrm>
            <a:off x="6227763" y="404177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3495" name="Rechteck 11"/>
          <p:cNvSpPr>
            <a:spLocks noChangeArrowheads="1"/>
          </p:cNvSpPr>
          <p:nvPr/>
        </p:nvSpPr>
        <p:spPr bwMode="auto">
          <a:xfrm>
            <a:off x="5580063" y="6237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63496" name="Grafik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8325" y="620713"/>
            <a:ext cx="55499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6550" y="2733675"/>
            <a:ext cx="7010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Inhaltsplatzhalter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2162200"/>
            <a:ext cx="8640960" cy="432048"/>
          </a:xfrm>
          <a:prstGeom prst="rect">
            <a:avLst/>
          </a:prstGeom>
          <a:blipFill rotWithShape="1">
            <a:blip r:embed="rId7"/>
            <a:stretch>
              <a:fillRect l="-1058" t="-88732" b="-86338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4652963"/>
            <a:ext cx="3798887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en-GB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March 2017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FEAD0D-210D-4F23-AF02-D81F9027A68A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323850" y="76200"/>
            <a:ext cx="705643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Rogowski coil configurations </a:t>
            </a:r>
          </a:p>
        </p:txBody>
      </p:sp>
      <p:sp>
        <p:nvSpPr>
          <p:cNvPr id="71686" name="Textfeld 10"/>
          <p:cNvSpPr txBox="1">
            <a:spLocks noChangeArrowheads="1"/>
          </p:cNvSpPr>
          <p:nvPr/>
        </p:nvSpPr>
        <p:spPr bwMode="auto">
          <a:xfrm>
            <a:off x="6227763" y="404177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1687" name="Rechteck 11"/>
          <p:cNvSpPr>
            <a:spLocks noChangeArrowheads="1"/>
          </p:cNvSpPr>
          <p:nvPr/>
        </p:nvSpPr>
        <p:spPr bwMode="auto">
          <a:xfrm>
            <a:off x="5580063" y="6237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500336" y="62068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5"/>
                      <a:stretch>
                        <a:fillRect t="-8197" r="-100200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Rogowski </a:t>
                      </a:r>
                      <a:r>
                        <a:rPr lang="de-DE" dirty="0" err="1" smtClean="0"/>
                        <a:t>coil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configuration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5"/>
                      <a:stretch>
                        <a:fillRect t="-108197" r="-100200" b="-2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Full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segmentation</a:t>
                      </a:r>
                      <a:r>
                        <a:rPr lang="de-DE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5"/>
                      <a:stretch>
                        <a:fillRect t="-211667" r="-100200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Halved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segmentation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5"/>
                      <a:stretch>
                        <a:fillRect t="-306557" r="-100200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Quartered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segmentation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9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4225" y="2636838"/>
            <a:ext cx="56292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0" name="Rechteck 13"/>
          <p:cNvSpPr>
            <a:spLocks noChangeArrowheads="1"/>
          </p:cNvSpPr>
          <p:nvPr/>
        </p:nvSpPr>
        <p:spPr bwMode="auto">
          <a:xfrm>
            <a:off x="2124075" y="6351588"/>
            <a:ext cx="621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† “Mutual inductances comparison in Rogowski coil with circular and rectangular cross-sections and its improvement” http://dx.doi.org/10.1109/ICIEA.2008.4582770</a:t>
            </a:r>
          </a:p>
        </p:txBody>
      </p:sp>
      <p:sp>
        <p:nvSpPr>
          <p:cNvPr id="71691" name="Rechteck 8"/>
          <p:cNvSpPr>
            <a:spLocks noChangeArrowheads="1"/>
          </p:cNvSpPr>
          <p:nvPr/>
        </p:nvSpPr>
        <p:spPr bwMode="auto">
          <a:xfrm>
            <a:off x="3563938" y="5724525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†</a:t>
            </a:r>
          </a:p>
        </p:txBody>
      </p:sp>
      <p:pic>
        <p:nvPicPr>
          <p:cNvPr id="71692" name="Grafi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2289175"/>
            <a:ext cx="3362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/>
        </p:nvSpPr>
        <p:spPr>
          <a:xfrm>
            <a:off x="720725" y="6356350"/>
            <a:ext cx="2133600" cy="365125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B56AEF-35B4-43AE-9A3F-FBFB3D6BED1E}" type="datetime4">
              <a:rPr lang="en-GB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08 March 2017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ußzeilenplatzhalt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FEDEA0-108D-413D-B3B5-7586EA2FC3F4}" type="slidenum">
              <a:rPr lang="en-GB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Inhaltsplatzhalter 4"/>
          <p:cNvSpPr>
            <a:spLocks noGrp="1"/>
          </p:cNvSpPr>
          <p:nvPr>
            <p:ph idx="4294967295"/>
          </p:nvPr>
        </p:nvSpPr>
        <p:spPr bwMode="auto">
          <a:xfrm>
            <a:off x="277813" y="76200"/>
            <a:ext cx="72009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eaLnBrk="1" hangingPunct="1">
              <a:buClr>
                <a:srgbClr val="005B82"/>
              </a:buClr>
              <a:buSzPct val="80000"/>
              <a:buFontTx/>
              <a:buNone/>
            </a:pPr>
            <a:r>
              <a:rPr lang="en-GB" sz="2800" b="1" smtClean="0">
                <a:solidFill>
                  <a:srgbClr val="005B82"/>
                </a:solidFill>
                <a:latin typeface="Arial" charset="0"/>
                <a:cs typeface="Arial" charset="0"/>
              </a:rPr>
              <a:t>Position determination and sensitivities</a:t>
            </a:r>
          </a:p>
        </p:txBody>
      </p:sp>
      <p:sp>
        <p:nvSpPr>
          <p:cNvPr id="37894" name="Textfeld 10"/>
          <p:cNvSpPr txBox="1">
            <a:spLocks noChangeArrowheads="1"/>
          </p:cNvSpPr>
          <p:nvPr/>
        </p:nvSpPr>
        <p:spPr bwMode="auto">
          <a:xfrm>
            <a:off x="6188075" y="29956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895" name="Rechteck 11"/>
          <p:cNvSpPr>
            <a:spLocks noChangeArrowheads="1"/>
          </p:cNvSpPr>
          <p:nvPr/>
        </p:nvSpPr>
        <p:spPr bwMode="auto">
          <a:xfrm>
            <a:off x="5580063" y="62372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7896" name="Grafik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84313" y="2636838"/>
            <a:ext cx="63404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5771" y="1902876"/>
            <a:ext cx="1669880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3" name="Textfeld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2708" y="1912825"/>
            <a:ext cx="1385636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7899" name="Textfeld 23"/>
          <p:cNvSpPr txBox="1">
            <a:spLocks noChangeArrowheads="1"/>
          </p:cNvSpPr>
          <p:nvPr/>
        </p:nvSpPr>
        <p:spPr bwMode="auto">
          <a:xfrm>
            <a:off x="1630363" y="1901825"/>
            <a:ext cx="324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Coil parameters for sensitivities: </a:t>
            </a:r>
          </a:p>
        </p:txBody>
      </p:sp>
      <p:sp>
        <p:nvSpPr>
          <p:cNvPr id="28" name="Textfeld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2190" y="1268760"/>
            <a:ext cx="8830058" cy="369332"/>
          </a:xfrm>
          <a:prstGeom prst="rect">
            <a:avLst/>
          </a:prstGeom>
          <a:blipFill rotWithShape="1">
            <a:blip r:embed="rId8"/>
            <a:stretch>
              <a:fillRect l="-552" t="-8197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0" name="Textfeld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0291" y="5085184"/>
            <a:ext cx="6207113" cy="923330"/>
          </a:xfrm>
          <a:prstGeom prst="rect">
            <a:avLst/>
          </a:prstGeom>
          <a:blipFill rotWithShape="1">
            <a:blip r:embed="rId9"/>
            <a:stretch>
              <a:fillRect l="-785" t="-3289" b="-921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7902" name="Grafi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36538" y="592138"/>
            <a:ext cx="8899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18"/>
          <p:cNvSpPr/>
          <p:nvPr/>
        </p:nvSpPr>
        <p:spPr>
          <a:xfrm>
            <a:off x="1619250" y="1844675"/>
            <a:ext cx="5981700" cy="488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,6"/>
  <p:tag name="ORIGINALWIDTH" val="2116,2"/>
  <p:tag name="LATEXADDIN" val="\documentclass{article}&#10;\usepackage{amsmath}&#10;\pagestyle{empty}&#10;\begin{document}&#10;\begin{align*}&#10;\begin{split}&#10;U_{\text{ind}} =&amp; -\text{N} \frac{d\Phi}{d\text{t}} \\&#10;    =&amp; -\text{N}  \frac{d}{d\text{t}} \frac{\int_{\varphi_{1}}^{\varphi_{2}} \int_{-\text{a}}^{\text{a}} \int_{\text{R}-\sqrt{\text{a}^2-\text{z}^2}}^{\text{R}+\sqrt{\text{a}^2-\text{z}^2}} \text{B}(\text{r},\varphi)d\text{r} d\text{z} \text{R} d\varphi}{\int_{\varphi_{1}}^{\varphi_{2}}\text{R} d\varphi}&#10;\end{split}&#10;\end{align*}&#10;&#10;&#10;&#10;\end{document}"/>
  <p:tag name="IGUANATEXSIZE" val="20"/>
  <p:tag name="IGUANATEXCURSOR" val="454"/>
  <p:tag name="TRANSPARENCY" val="Wahr"/>
  <p:tag name="FILENAME" val=""/>
  <p:tag name="LATEXENGINEID" val="0"/>
  <p:tag name="TEMPFOLDER" val="c:\temp\"/>
  <p:tag name="LATEXFORMHEIGHT" val="312"/>
  <p:tag name="LATEXFORMWIDTH" val="727,8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,4"/>
  <p:tag name="ORIGINALWIDTH" val="655,2"/>
  <p:tag name="LATEXADDIN" val="\documentclass{article}&#10;\usepackage{amsmath}&#10;\pagestyle{empty}&#10;\begin{document}&#10;&#10;&#10;\begin{align*}&#10; \frac{\Delta U}{\Sigma U} = A_2 -A_1&#10;\end{align*}&#10;&#10;\end{document}"/>
  <p:tag name="IGUANATEXSIZE" val="20"/>
  <p:tag name="IGUANATEXCURSOR" val="113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"/>
  <p:tag name="ORIGINALWIDTH" val="1201,8"/>
  <p:tag name="LATEXADDIN" val="\documentclass{article}&#10;\usepackage{amsmath}&#10;\pagestyle{empty}&#10;\begin{document}&#10;&#10;\begin{align*}&#10;\frac{\Delta U_{1/2}}{\Sigma U} = \text{const}+ \text{const}_{2}\cdot y^2 &#10;\end{align*}&#10;&#10;&#10;\end{document}"/>
  <p:tag name="IGUANATEXSIZE" val="20"/>
  <p:tag name="IGUANATEXCURSOR" val="160"/>
  <p:tag name="TRANSPARENCY" val="Wahr"/>
  <p:tag name="FILENAME" val=""/>
  <p:tag name="LATEXENGINEID" val="0"/>
  <p:tag name="TEMPFOLDER" val="c:\temp\"/>
  <p:tag name="LATEXFORMHEIGHT" val="691,2"/>
  <p:tag name="LATEXFORMWIDTH" val="576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"/>
  <p:tag name="ORIGINALWIDTH" val="1621,2"/>
  <p:tag name="LATEXADDIN" val="\documentclass{article}&#10;\usepackage{amsmath}&#10;\pagestyle{empty}&#10;\begin{document}&#10;&#10;\begin{align*}&#10;\frac{\Delta U}{\Sigma U} = \frac{\Delta U_{1/2,\text{movement}}}{\Sigma U} - \frac{\Delta U_{1/2,\text{initial}}}{\Sigma U} &#10;\end{align*}&#10;&#10;&#10;\end{document}"/>
  <p:tag name="IGUANATEXSIZE" val="20"/>
  <p:tag name="IGUANATEXCURSOR" val="21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969"/>
  <p:tag name="ORIGINALWIDTH" val="720,6893"/>
  <p:tag name="LATEXADDIN" val="\documentclass{article}&#10;\usepackage{amsmath}&#10;\pagestyle{empty}&#10;\begin{document}&#10;&#10;\begin{align*}&#10;\frac{\Delta U}{\Sigma U}(t) &amp;=  \underbrace{\frac{\Delta U_{1/2,\text{sin}}}{\Sigma U} \sin\left( 2\pi f t+ \varphi \right)}_{\text{hor. beam oscillation}} + \underbrace{b \left( t - t_{0} \right)^2}_{\begin{subarray}{l}\text{hor. displacement caused}\\&#10;    \text{by changing ver. orbit bump}\end{subarray}}&#10;\end{align*}&#10;&#10;&#10;\end{document}"/>
  <p:tag name="IGUANATEXSIZE" val="20"/>
  <p:tag name="IGUANATEXCURSOR" val="41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3,6"/>
  <p:tag name="ORIGINALWIDTH" val="2457,6"/>
  <p:tag name="LATEXADDIN" val="\documentclass{article}&#10;\usepackage{amsmath}&#10;\pagestyle{empty}&#10;\begin{document}&#10;\begin{align*}&#10;\begin{split}&#10;U_{\text{ind},1/1} =&amp; \frac{d\text{I}_0}{dt}\text{N}\mu_0\left[ R-\sqrt{R^2-a^2}\right] \\&#10;U_{\text{ind},1/2} =&amp; \frac{d\text{I}_0}{dt}\frac{\text{N}}{2}\mu_0\left[R-\sqrt{R^2-a^2}\right]\left(1-\frac{2}{\pi \sqrt{R^2-a^2}}x_0 \right)&#10;\end{split}&#10;\end{align*}&#10;&#10;&#10;&#10;\end{document}"/>
  <p:tag name="IGUANATEXSIZE" val="20"/>
  <p:tag name="IGUANATEXCURSOR" val="25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5,9129"/>
  <p:tag name="ORIGINALWIDTH" val="719,3802"/>
  <p:tag name="LATEXADDIN" val="\documentclass{article}&#10;\usepackage{amsmath}&#10;\pagestyle{empty}&#10;\begin{document}&#10;\begin{align*}&#10; \begin{split}&#10;  U_{\text{ind},1/1} &amp;= \frac{\text{N}\mu_0}{2 \cdot 2\pi} \frac{d\text{I}_{0}}{d\text{t}} \left[2 \cdot 2\pi \left(\text{R}- \sqrt{\text{R}^2-\text{a}^2}\right) \right. \\&#10;  &amp; + \text{r}_0\cdot 2  \left[ \sin\left( \Psi-\varphi_0+2\pi\right) -\sin\left(\Psi-\varphi_0\right) \right] \frac{\text{R} - \sqrt{\text{R}^2-\text{a}^2}}{\sqrt{\text{R}^2-\text{a}^2}} \\&#10;  &amp; + \frac{\text{r}_0^2}{2} \left[ \sin\left(2(\Psi-\varphi_0 +2\pi)\right) -\sin\left(2(\Psi-\varphi_0)\right) \right]\frac{\text{a}^2}{(\text{R}^2-\text{a}^2)^{3/2}} \\&#10;  &amp;+ \left. \frac{r_0^3}{3} [ \sin \left(3(\Psi- \varphi_0  +2\pi) \right)-\sin \left(3(\Psi - \varphi_0) \right)]\frac{a^2R}{(R^2-a^2)^{5/2}} \right. \\&#10;  &amp;+ \left. \frac{r_0^4}{4}[ \sin \left(4(\Psi- \varphi_0 + 2\pi ) \right)-\sin \left(4(\Psi - \varphi_0) \right)] \frac{a(a^2+4R^2)}{(R^2-a^2)^{7/2}} \right. \\&#10;  &amp;+ \left.  \frac{r_0^5}{5}[ \sin \left(5(\Psi- \varphi_0 + 2\pi ) \right)-\sin \left(5(\Psi - \varphi_0) \right)] \frac{a^2R(3a^2+4R^2)}{4(R^2-a^2)^{9/2}}  \right] \\&#10;  &amp;=\text{N}\mu_0 \frac{d\text{I}_0}{dt} \left(R-\sqrt{R^2-a^2} \right)&#10; \end{split} &#10;\end{align*}&#10;&#10;&#10;&#10;\end{document}"/>
  <p:tag name="IGUANATEXSIZE" val="20"/>
  <p:tag name="IGUANATEXCURSOR" val="123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,8"/>
  <p:tag name="ORIGINALWIDTH" val="1204,2"/>
  <p:tag name="LATEXADDIN" val="\documentclass{article}&#10;\usepackage{amsmath}&#10;\pagestyle{empty}&#10;\begin{document}&#10;&#10;Full segmentation $\Delta \Psi = 2\pi$&#10;&#10;&#10;\end{document}"/>
  <p:tag name="IGUANATEXSIZE" val="20"/>
  <p:tag name="IGUANATEXCURSOR" val="9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3"/>
  <p:tag name="ORIGINALWIDTH" val="2553,6"/>
  <p:tag name="LATEXADDIN" val="\documentclass{article}&#10;\usepackage{amsmath}&#10;\pagestyle{empty}&#10;\begin{document}&#10;&#10;\begin{align*}&#10; c_1 = \frac{2}{\pi\sqrt{R^2-a^2}} &amp;\approx 0.01604\frac{1}{\text{mm}}\\&#10;c_3 = \frac{a^2R}{3\pi (R^2-a^2)^{5/2}(R-\sqrt{R^2-a^2})} &amp;\approx 3.4353 \cdot 10^{-6}\frac{1}{\text{mm}^3}\\&#10;c_4 = \frac{a^2R(4R^2+3a^2)}{20\pi (R^2-a^2)^{9/2}(R-\sqrt{R^2-a^2})} &amp;\approx 1.3451\cdot10^{-9}\frac{1}{\text{mm}^5} &#10;\end{align*}&#10;&#10;&#10;\end{document}"/>
  <p:tag name="IGUANATEXSIZE" val="20"/>
  <p:tag name="IGUANATEXCURSOR" val="28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,07512"/>
  <p:tag name="ORIGINALWIDTH" val="720,0347"/>
  <p:tag name="LATEXADDIN" val="\documentclass{article}&#10;\usepackage{amsmath}&#10;\pagestyle{empty}&#10;\begin{document}&#10;\begin{align*}&#10; \begin{split}&#10;       \frac{\Delta U_x}{\Sigma U} &amp;= \frac{(U_{1,mod}-U_{2,mod})}{U_{1,mod}+U_{2,mod}}  =c_1x_0  -c_3\left(x_0^3-3y_0^2x_0\right) +c_4\left(x_0^5-10y_0^2x_0^3+5y_0^4x_0\right)  &#10; \end{split}&#10;\end{align*}&#10;&#10;&#10;&#10;\end{document}"/>
  <p:tag name="IGUANATEXSIZE" val="20"/>
  <p:tag name="IGUANATEXCURSOR" val="198"/>
  <p:tag name="TRANSPARENCY" val="Wahr"/>
  <p:tag name="FILENAME" val=""/>
  <p:tag name="LATEXENGINEID" val="0"/>
  <p:tag name="TEMPFOLDER" val="c:\temp\"/>
  <p:tag name="LATEXFORMHEIGHT" val="747,6"/>
  <p:tag name="LATEXFORMWIDTH" val="768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"/>
  <p:tag name="ORIGINALWIDTH" val="1394,4"/>
  <p:tag name="LATEXADDIN" val="\documentclass{article}&#10;\usepackage{amsmath}&#10;\pagestyle{empty}&#10;\begin{document}&#10;&#10;\begin{align*}&#10;\frac{\Delta U_{1/2}}{\Sigma U} = c_1\cdot x+ c_3\cdot x^3 + c_4\cdot x^5 &#10;\end{align*}&#10;&#10;&#10;&#10;\end{document}"/>
  <p:tag name="IGUANATEXSIZE" val="20"/>
  <p:tag name="IGUANATEXCURSOR" val="16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,8"/>
  <p:tag name="ORIGINALWIDTH" val="838,2"/>
  <p:tag name="LATEXADDIN" val="\documentclass{article}&#10;\usepackage{amsmath}&#10;\pagestyle{empty}&#10;\begin{document}&#10;&#10;\begin{align*}&#10;x = \text{const}\cdot I_{\text{corrector}}&#10;\end{align*}&#10;&#10;&#10;\end{document}"/>
  <p:tag name="IGUANATEXSIZE" val="20"/>
  <p:tag name="IGUANATEXCURSOR" val="97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,4"/>
  <p:tag name="ORIGINALWIDTH" val="1705,8"/>
  <p:tag name="LATEXADDIN" val="\documentclass{article}&#10;\usepackage{amsmath}&#10;\pagestyle{empty}&#10;\begin{document}&#10;&#10;\begin{align*}&#10;\frac{\Delta U}{\Sigma U}_{\text{1.interval}} = A_{1} + A_{\text{sine}} \sin \left(2\pi f t+ \varphi \right)&#10;\end{align*}&#10;&#10;&#10;\end{document}"/>
  <p:tag name="IGUANATEXSIZE" val="20"/>
  <p:tag name="IGUANATEXCURSOR" val="19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On-screen Show (4:3)</PresentationFormat>
  <Paragraphs>165</Paragraphs>
  <Slides>22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Larissa</vt:lpstr>
      <vt:lpstr>Larissa</vt:lpstr>
      <vt:lpstr>Microsoft Formel-Editor 3.0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Soltner</cp:lastModifiedBy>
  <cp:revision>797</cp:revision>
  <cp:lastPrinted>2011-05-13T10:04:16Z</cp:lastPrinted>
  <dcterms:created xsi:type="dcterms:W3CDTF">2011-04-21T10:53:40Z</dcterms:created>
  <dcterms:modified xsi:type="dcterms:W3CDTF">2017-03-08T16:06:24Z</dcterms:modified>
</cp:coreProperties>
</file>