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2" r:id="rId3"/>
    <p:sldId id="351" r:id="rId4"/>
    <p:sldId id="284" r:id="rId5"/>
    <p:sldId id="283" r:id="rId6"/>
    <p:sldId id="314" r:id="rId7"/>
    <p:sldId id="323" r:id="rId8"/>
    <p:sldId id="343" r:id="rId9"/>
    <p:sldId id="344" r:id="rId10"/>
    <p:sldId id="306" r:id="rId11"/>
    <p:sldId id="312" r:id="rId12"/>
    <p:sldId id="319" r:id="rId13"/>
    <p:sldId id="320" r:id="rId14"/>
    <p:sldId id="295" r:id="rId15"/>
    <p:sldId id="296" r:id="rId16"/>
    <p:sldId id="300" r:id="rId17"/>
    <p:sldId id="298" r:id="rId18"/>
    <p:sldId id="286" r:id="rId19"/>
    <p:sldId id="299" r:id="rId20"/>
    <p:sldId id="301" r:id="rId21"/>
    <p:sldId id="302" r:id="rId22"/>
    <p:sldId id="303" r:id="rId23"/>
    <p:sldId id="321" r:id="rId24"/>
    <p:sldId id="325" r:id="rId25"/>
    <p:sldId id="313" r:id="rId26"/>
    <p:sldId id="326" r:id="rId27"/>
    <p:sldId id="334" r:id="rId28"/>
    <p:sldId id="331" r:id="rId29"/>
    <p:sldId id="349" r:id="rId30"/>
    <p:sldId id="327" r:id="rId31"/>
    <p:sldId id="330" r:id="rId32"/>
    <p:sldId id="348" r:id="rId33"/>
    <p:sldId id="335" r:id="rId34"/>
    <p:sldId id="333" r:id="rId35"/>
    <p:sldId id="332" r:id="rId36"/>
    <p:sldId id="338" r:id="rId37"/>
    <p:sldId id="337" r:id="rId38"/>
    <p:sldId id="339" r:id="rId39"/>
    <p:sldId id="340" r:id="rId40"/>
    <p:sldId id="341" r:id="rId41"/>
    <p:sldId id="346" r:id="rId42"/>
    <p:sldId id="342" r:id="rId43"/>
    <p:sldId id="347" r:id="rId44"/>
    <p:sldId id="350" r:id="rId4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80B1"/>
    <a:srgbClr val="37B1C9"/>
    <a:srgbClr val="1CE4DA"/>
    <a:srgbClr val="EE6112"/>
    <a:srgbClr val="2ACED6"/>
    <a:srgbClr val="00CCFF"/>
    <a:srgbClr val="FF99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21.06.2015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21.06.2015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21.06.2015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21.06.2015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21.06.2015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21.06.2015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21.06.2015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 txBox="1"/>
          <p:nvPr/>
        </p:nvSpPr>
        <p:spPr>
          <a:xfrm>
            <a:off x="1311139" y="2213282"/>
            <a:ext cx="652172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 smtClean="0">
                <a:solidFill>
                  <a:srgbClr val="3480B1"/>
                </a:solidFill>
              </a:rPr>
              <a:t>Schicksal der Antimaterie –</a:t>
            </a:r>
          </a:p>
          <a:p>
            <a:pPr algn="ctr"/>
            <a:r>
              <a:rPr lang="de-DE" sz="4400" b="1" dirty="0" smtClean="0">
                <a:solidFill>
                  <a:srgbClr val="3480B1"/>
                </a:solidFill>
              </a:rPr>
              <a:t>Wieso existieren wir?</a:t>
            </a:r>
          </a:p>
          <a:p>
            <a:pPr algn="ctr"/>
            <a:endParaRPr lang="de-DE" sz="4400" b="1" dirty="0" smtClean="0">
              <a:solidFill>
                <a:srgbClr val="3480B1"/>
              </a:solidFill>
            </a:endParaRPr>
          </a:p>
          <a:p>
            <a:pPr algn="ctr"/>
            <a:r>
              <a:rPr lang="de-DE" sz="2000" dirty="0">
                <a:solidFill>
                  <a:srgbClr val="3480B1"/>
                </a:solidFill>
              </a:rPr>
              <a:t>Hans </a:t>
            </a:r>
            <a:r>
              <a:rPr lang="de-DE" sz="2000" dirty="0" err="1">
                <a:solidFill>
                  <a:srgbClr val="3480B1"/>
                </a:solidFill>
              </a:rPr>
              <a:t>Ströher|Forschungszentrum</a:t>
            </a:r>
            <a:r>
              <a:rPr lang="de-DE" sz="2000" dirty="0">
                <a:solidFill>
                  <a:srgbClr val="3480B1"/>
                </a:solidFill>
              </a:rPr>
              <a:t> Jülich </a:t>
            </a:r>
          </a:p>
        </p:txBody>
      </p:sp>
    </p:spTree>
    <p:extLst>
      <p:ext uri="{BB962C8B-B14F-4D97-AF65-F5344CB8AC3E}">
        <p14:creationId xmlns:p14="http://schemas.microsoft.com/office/powerpoint/2010/main" val="127427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4"/>
          <a:stretch/>
        </p:blipFill>
        <p:spPr bwMode="auto">
          <a:xfrm>
            <a:off x="-6561" y="1"/>
            <a:ext cx="9163662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16024" y="6021288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http://www.fz-juelich.de/SharedDocs/Meldungen/PORTAL/DE/2015/15-04-02effzett.html</a:t>
            </a:r>
          </a:p>
        </p:txBody>
      </p:sp>
    </p:spTree>
    <p:extLst>
      <p:ext uri="{BB962C8B-B14F-4D97-AF65-F5344CB8AC3E}">
        <p14:creationId xmlns:p14="http://schemas.microsoft.com/office/powerpoint/2010/main" val="4990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itechdaily.com/images/A-Solution-to-the-Puzzle-of-the-Origin-of-Matter-in-the-Univer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1" r="5649" b="13027"/>
          <a:stretch/>
        </p:blipFill>
        <p:spPr bwMode="auto">
          <a:xfrm>
            <a:off x="3446" y="0"/>
            <a:ext cx="914055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34930" y="836712"/>
            <a:ext cx="8449108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 Wieso gibt es Materie?</a:t>
            </a:r>
          </a:p>
          <a:p>
            <a:pPr algn="ctr"/>
            <a:endParaRPr lang="de-DE" sz="6600" b="1" dirty="0">
              <a:solidFill>
                <a:schemeClr val="bg1"/>
              </a:solidFill>
            </a:endParaRPr>
          </a:p>
          <a:p>
            <a:pPr algn="ctr"/>
            <a:endParaRPr lang="de-DE" sz="6600" b="1" dirty="0" smtClean="0">
              <a:solidFill>
                <a:schemeClr val="bg1"/>
              </a:solidFill>
            </a:endParaRPr>
          </a:p>
          <a:p>
            <a:pPr algn="ctr"/>
            <a:endParaRPr lang="de-DE" sz="6600" b="1" dirty="0">
              <a:solidFill>
                <a:schemeClr val="bg1"/>
              </a:solidFill>
            </a:endParaRPr>
          </a:p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Rätsel unserer Existenz!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6" t="50000" r="3747" b="6525"/>
          <a:stretch/>
        </p:blipFill>
        <p:spPr bwMode="auto">
          <a:xfrm>
            <a:off x="3203848" y="2093505"/>
            <a:ext cx="2726215" cy="267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9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itechdaily.com/images/A-Solution-to-the-Puzzle-of-the-Origin-of-Matter-in-the-Univer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1" r="5649" b="13027"/>
          <a:stretch/>
        </p:blipFill>
        <p:spPr bwMode="auto">
          <a:xfrm>
            <a:off x="3446" y="0"/>
            <a:ext cx="914055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55876" y="836712"/>
            <a:ext cx="760721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 Lokale oder</a:t>
            </a:r>
          </a:p>
          <a:p>
            <a:pPr algn="ctr"/>
            <a:endParaRPr lang="de-DE" sz="6600" b="1" dirty="0">
              <a:solidFill>
                <a:schemeClr val="bg1"/>
              </a:solidFill>
            </a:endParaRPr>
          </a:p>
          <a:p>
            <a:pPr algn="ctr"/>
            <a:endParaRPr lang="de-DE" sz="6600" b="1" dirty="0" smtClean="0">
              <a:solidFill>
                <a:schemeClr val="bg1"/>
              </a:solidFill>
            </a:endParaRPr>
          </a:p>
          <a:p>
            <a:pPr algn="ctr"/>
            <a:endParaRPr lang="de-DE" sz="6600" b="1" dirty="0">
              <a:solidFill>
                <a:schemeClr val="bg1"/>
              </a:solidFill>
            </a:endParaRPr>
          </a:p>
          <a:p>
            <a:pPr algn="ctr"/>
            <a:r>
              <a:rPr lang="de-DE" sz="6600" b="1" dirty="0">
                <a:solidFill>
                  <a:schemeClr val="bg1"/>
                </a:solidFill>
              </a:rPr>
              <a:t>g</a:t>
            </a:r>
            <a:r>
              <a:rPr lang="de-DE" sz="6600" b="1" dirty="0" smtClean="0">
                <a:solidFill>
                  <a:schemeClr val="bg1"/>
                </a:solidFill>
              </a:rPr>
              <a:t>lobale Asymmetrie?</a:t>
            </a:r>
          </a:p>
        </p:txBody>
      </p:sp>
      <p:pic>
        <p:nvPicPr>
          <p:cNvPr id="6" name="Picture 2" descr="http://www.research.vt.edu/resmag/sciencecol/images/bigba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9" r="-2183"/>
          <a:stretch/>
        </p:blipFill>
        <p:spPr bwMode="auto">
          <a:xfrm>
            <a:off x="3203848" y="2077894"/>
            <a:ext cx="2726215" cy="26860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hteck 1"/>
          <p:cNvSpPr/>
          <p:nvPr/>
        </p:nvSpPr>
        <p:spPr>
          <a:xfrm>
            <a:off x="3275856" y="2392424"/>
            <a:ext cx="1080120" cy="432048"/>
          </a:xfrm>
          <a:prstGeom prst="rect">
            <a:avLst/>
          </a:prstGeom>
          <a:solidFill>
            <a:srgbClr val="C00000">
              <a:alpha val="40000"/>
            </a:srgb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698438" y="3933056"/>
            <a:ext cx="881674" cy="432048"/>
          </a:xfrm>
          <a:prstGeom prst="rect">
            <a:avLst/>
          </a:prstGeom>
          <a:solidFill>
            <a:srgbClr val="00B050">
              <a:alpha val="40000"/>
            </a:srgb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xplosion 1 7"/>
          <p:cNvSpPr/>
          <p:nvPr/>
        </p:nvSpPr>
        <p:spPr>
          <a:xfrm>
            <a:off x="3626784" y="2206883"/>
            <a:ext cx="1859548" cy="2592288"/>
          </a:xfrm>
          <a:prstGeom prst="irregularSeal1">
            <a:avLst/>
          </a:prstGeom>
          <a:solidFill>
            <a:srgbClr val="FFC000">
              <a:alpha val="7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13322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4"/>
          <p:cNvSpPr txBox="1">
            <a:spLocks noChangeArrowheads="1"/>
          </p:cNvSpPr>
          <p:nvPr/>
        </p:nvSpPr>
        <p:spPr bwMode="auto">
          <a:xfrm>
            <a:off x="2351942" y="2640542"/>
            <a:ext cx="44326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smtClean="0">
                <a:solidFill>
                  <a:srgbClr val="3480B1"/>
                </a:solidFill>
              </a:rPr>
              <a:t>Hintergrund:</a:t>
            </a:r>
          </a:p>
          <a:p>
            <a:pPr algn="ctr" eaLnBrk="1" hangingPunct="1"/>
            <a:endParaRPr lang="de-DE" altLang="de-DE" b="1" dirty="0">
              <a:solidFill>
                <a:srgbClr val="3480B1"/>
              </a:solidFill>
            </a:endParaRPr>
          </a:p>
          <a:p>
            <a:pPr algn="ctr" eaLnBrk="1" hangingPunct="1"/>
            <a:r>
              <a:rPr lang="de-DE" altLang="de-DE" b="1" dirty="0" smtClean="0">
                <a:solidFill>
                  <a:srgbClr val="3480B1"/>
                </a:solidFill>
              </a:rPr>
              <a:t>Anti-Teilchen/-Materie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5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323850" y="692696"/>
            <a:ext cx="8569325" cy="4537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pic>
        <p:nvPicPr>
          <p:cNvPr id="6" name="Picture 6" descr="http://www.maths.cam.ac.uk/friends/newsletters/news15/dira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692696"/>
            <a:ext cx="5651500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4"/>
          <p:cNvSpPr txBox="1">
            <a:spLocks noChangeArrowheads="1"/>
          </p:cNvSpPr>
          <p:nvPr/>
        </p:nvSpPr>
        <p:spPr bwMode="auto">
          <a:xfrm>
            <a:off x="2945137" y="105746"/>
            <a:ext cx="3268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smtClean="0">
                <a:solidFill>
                  <a:srgbClr val="3480B1"/>
                </a:solidFill>
              </a:rPr>
              <a:t>Paul A.M. Dirac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6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4572000" y="692150"/>
            <a:ext cx="4318000" cy="5580063"/>
          </a:xfrm>
          <a:prstGeom prst="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9" name="Picture 6" descr="http://www.maths.cam.ac.uk/friends/newsletters/news15/dira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5651500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1"/>
          <p:cNvSpPr>
            <a:spLocks noChangeArrowheads="1"/>
          </p:cNvSpPr>
          <p:nvPr/>
        </p:nvSpPr>
        <p:spPr bwMode="auto">
          <a:xfrm>
            <a:off x="323850" y="647700"/>
            <a:ext cx="8569325" cy="5724525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1" name="Picture 2" descr="http://3.bp.blogspot.com/_3Yi34O67M6o/S6FzDHc_FEI/AAAAAAAAAzU/6J57W60m2w4/s320/antimatte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20" r="-2"/>
          <a:stretch>
            <a:fillRect/>
          </a:stretch>
        </p:blipFill>
        <p:spPr bwMode="auto">
          <a:xfrm>
            <a:off x="4559300" y="1609725"/>
            <a:ext cx="3121025" cy="417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23850" y="5191125"/>
            <a:ext cx="8569325" cy="11080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Erfinder der Antimaterie</a:t>
            </a:r>
            <a:endParaRPr lang="de-DE" sz="6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Dirac's equ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703263"/>
            <a:ext cx="43338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1"/>
          <p:cNvSpPr txBox="1">
            <a:spLocks noChangeArrowheads="1"/>
          </p:cNvSpPr>
          <p:nvPr/>
        </p:nvSpPr>
        <p:spPr bwMode="auto">
          <a:xfrm>
            <a:off x="8037513" y="2846388"/>
            <a:ext cx="514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altLang="de-DE" sz="4400" b="1">
                <a:solidFill>
                  <a:srgbClr val="C00000"/>
                </a:solidFill>
              </a:rPr>
              <a:t>-</a:t>
            </a:r>
          </a:p>
          <a:p>
            <a:pPr algn="ctr" eaLnBrk="1" hangingPunct="1"/>
            <a:endParaRPr lang="de-DE" altLang="de-DE" sz="1000" b="1">
              <a:solidFill>
                <a:srgbClr val="C00000"/>
              </a:solidFill>
            </a:endParaRPr>
          </a:p>
          <a:p>
            <a:pPr algn="ctr" eaLnBrk="1" hangingPunct="1"/>
            <a:r>
              <a:rPr lang="de-DE" altLang="de-DE" sz="4400" b="1">
                <a:solidFill>
                  <a:srgbClr val="C00000"/>
                </a:solidFill>
              </a:rPr>
              <a:t>+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98" b="-2740"/>
          <a:stretch>
            <a:fillRect/>
          </a:stretch>
        </p:blipFill>
        <p:spPr bwMode="auto">
          <a:xfrm>
            <a:off x="4567238" y="704850"/>
            <a:ext cx="4324350" cy="4497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Gerade Verbindung mit Pfeil 9"/>
          <p:cNvCxnSpPr>
            <a:cxnSpLocks noChangeShapeType="1"/>
          </p:cNvCxnSpPr>
          <p:nvPr/>
        </p:nvCxnSpPr>
        <p:spPr bwMode="auto">
          <a:xfrm>
            <a:off x="5792788" y="1052513"/>
            <a:ext cx="228600" cy="4318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feld 14"/>
          <p:cNvSpPr txBox="1">
            <a:spLocks noChangeArrowheads="1"/>
          </p:cNvSpPr>
          <p:nvPr/>
        </p:nvSpPr>
        <p:spPr bwMode="auto">
          <a:xfrm>
            <a:off x="2945137" y="105746"/>
            <a:ext cx="3268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smtClean="0">
                <a:solidFill>
                  <a:srgbClr val="3480B1"/>
                </a:solidFill>
              </a:rPr>
              <a:t>Paul A.M. Dirac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1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://www.maths.cam.ac.uk/friends/newsletters/news15/dira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5651500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2"/>
          <p:cNvSpPr>
            <a:spLocks noChangeArrowheads="1"/>
          </p:cNvSpPr>
          <p:nvPr/>
        </p:nvSpPr>
        <p:spPr bwMode="auto">
          <a:xfrm>
            <a:off x="4597400" y="2276475"/>
            <a:ext cx="4284663" cy="3995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9" name="Rechteck 3"/>
          <p:cNvSpPr>
            <a:spLocks noChangeArrowheads="1"/>
          </p:cNvSpPr>
          <p:nvPr/>
        </p:nvSpPr>
        <p:spPr bwMode="auto">
          <a:xfrm>
            <a:off x="4597400" y="2276475"/>
            <a:ext cx="4284663" cy="3744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" name="Rechteck 1"/>
          <p:cNvSpPr>
            <a:spLocks noChangeArrowheads="1"/>
          </p:cNvSpPr>
          <p:nvPr/>
        </p:nvSpPr>
        <p:spPr bwMode="auto">
          <a:xfrm>
            <a:off x="323850" y="615950"/>
            <a:ext cx="8569325" cy="5724525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692150"/>
            <a:ext cx="430688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1"/>
          <p:cNvSpPr txBox="1">
            <a:spLocks noChangeArrowheads="1"/>
          </p:cNvSpPr>
          <p:nvPr/>
        </p:nvSpPr>
        <p:spPr bwMode="auto">
          <a:xfrm>
            <a:off x="4643438" y="2894013"/>
            <a:ext cx="4362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400">
                <a:solidFill>
                  <a:srgbClr val="3A6F8A"/>
                </a:solidFill>
              </a:rPr>
              <a:t>…, we must regard it rather </a:t>
            </a:r>
          </a:p>
          <a:p>
            <a:pPr eaLnBrk="1" hangingPunct="1"/>
            <a:r>
              <a:rPr lang="de-DE" altLang="de-DE" sz="2400">
                <a:solidFill>
                  <a:srgbClr val="3A6F8A"/>
                </a:solidFill>
              </a:rPr>
              <a:t>as an accident that the Earth </a:t>
            </a:r>
          </a:p>
          <a:p>
            <a:pPr eaLnBrk="1" hangingPunct="1"/>
            <a:r>
              <a:rPr lang="de-DE" altLang="de-DE" sz="2400">
                <a:solidFill>
                  <a:srgbClr val="3A6F8A"/>
                </a:solidFill>
              </a:rPr>
              <a:t>(and presumably the whole</a:t>
            </a:r>
          </a:p>
          <a:p>
            <a:pPr eaLnBrk="1" hangingPunct="1"/>
            <a:r>
              <a:rPr lang="de-DE" altLang="de-DE" sz="2400">
                <a:solidFill>
                  <a:srgbClr val="3A6F8A"/>
                </a:solidFill>
              </a:rPr>
              <a:t>solar system), contains a </a:t>
            </a:r>
          </a:p>
          <a:p>
            <a:pPr eaLnBrk="1" hangingPunct="1"/>
            <a:r>
              <a:rPr lang="de-DE" altLang="de-DE" sz="2400">
                <a:solidFill>
                  <a:srgbClr val="3A6F8A"/>
                </a:solidFill>
              </a:rPr>
              <a:t>preponderance of </a:t>
            </a:r>
            <a:r>
              <a:rPr lang="de-DE" altLang="de-DE" sz="2400">
                <a:solidFill>
                  <a:srgbClr val="C00000"/>
                </a:solidFill>
              </a:rPr>
              <a:t>negative </a:t>
            </a:r>
          </a:p>
          <a:p>
            <a:pPr eaLnBrk="1" hangingPunct="1"/>
            <a:r>
              <a:rPr lang="de-DE" altLang="de-DE" sz="2400">
                <a:solidFill>
                  <a:srgbClr val="C00000"/>
                </a:solidFill>
              </a:rPr>
              <a:t>electrons</a:t>
            </a:r>
            <a:r>
              <a:rPr lang="de-DE" altLang="de-DE" sz="2400">
                <a:solidFill>
                  <a:srgbClr val="3A6F8A"/>
                </a:solidFill>
              </a:rPr>
              <a:t> and </a:t>
            </a:r>
            <a:r>
              <a:rPr lang="de-DE" altLang="de-DE" sz="2400">
                <a:solidFill>
                  <a:srgbClr val="C00000"/>
                </a:solidFill>
              </a:rPr>
              <a:t>positive protons</a:t>
            </a:r>
            <a:r>
              <a:rPr lang="de-DE" altLang="de-DE" sz="2400">
                <a:solidFill>
                  <a:srgbClr val="3A6F8A"/>
                </a:solidFill>
              </a:rPr>
              <a:t>.</a:t>
            </a:r>
          </a:p>
        </p:txBody>
      </p:sp>
      <p:pic>
        <p:nvPicPr>
          <p:cNvPr id="23" name="Picture 9" descr="http://1sentencediary.files.wordpress.com/2010/08/quotation-marks-e12827045716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2246313"/>
            <a:ext cx="866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eck 10"/>
          <p:cNvSpPr>
            <a:spLocks noChangeArrowheads="1"/>
          </p:cNvSpPr>
          <p:nvPr/>
        </p:nvSpPr>
        <p:spPr bwMode="auto">
          <a:xfrm>
            <a:off x="4572000" y="692150"/>
            <a:ext cx="4318000" cy="5580063"/>
          </a:xfrm>
          <a:prstGeom prst="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25" name="Rechteck 24"/>
          <p:cNvSpPr>
            <a:spLocks noChangeArrowheads="1"/>
          </p:cNvSpPr>
          <p:nvPr/>
        </p:nvSpPr>
        <p:spPr bwMode="auto">
          <a:xfrm>
            <a:off x="323850" y="5240338"/>
            <a:ext cx="85693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" name="Textfeld 25"/>
          <p:cNvSpPr txBox="1"/>
          <p:nvPr/>
        </p:nvSpPr>
        <p:spPr>
          <a:xfrm>
            <a:off x="506413" y="5191125"/>
            <a:ext cx="8126412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Materie</a:t>
            </a:r>
            <a:endParaRPr lang="de-DE" sz="6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4"/>
          <p:cNvSpPr txBox="1">
            <a:spLocks noChangeArrowheads="1"/>
          </p:cNvSpPr>
          <p:nvPr/>
        </p:nvSpPr>
        <p:spPr bwMode="auto">
          <a:xfrm>
            <a:off x="2945137" y="105746"/>
            <a:ext cx="3268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smtClean="0">
                <a:solidFill>
                  <a:srgbClr val="3480B1"/>
                </a:solidFill>
              </a:rPr>
              <a:t>Paul A.M. Dirac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://www.maths.cam.ac.uk/friends/newsletters/news15/dira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5651500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3"/>
          <p:cNvSpPr>
            <a:spLocks noChangeArrowheads="1"/>
          </p:cNvSpPr>
          <p:nvPr/>
        </p:nvSpPr>
        <p:spPr bwMode="auto">
          <a:xfrm>
            <a:off x="4597400" y="2527300"/>
            <a:ext cx="4284663" cy="3744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9" name="Rechteck 1"/>
          <p:cNvSpPr>
            <a:spLocks noChangeArrowheads="1"/>
          </p:cNvSpPr>
          <p:nvPr/>
        </p:nvSpPr>
        <p:spPr bwMode="auto">
          <a:xfrm>
            <a:off x="323850" y="647700"/>
            <a:ext cx="8569325" cy="5724525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692150"/>
            <a:ext cx="430688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1"/>
          <p:cNvSpPr txBox="1">
            <a:spLocks noChangeArrowheads="1"/>
          </p:cNvSpPr>
          <p:nvPr/>
        </p:nvSpPr>
        <p:spPr bwMode="auto">
          <a:xfrm>
            <a:off x="4643438" y="2708275"/>
            <a:ext cx="41354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400">
                <a:solidFill>
                  <a:srgbClr val="3A6F8A"/>
                </a:solidFill>
              </a:rPr>
              <a:t>It is quite possible that for </a:t>
            </a:r>
          </a:p>
          <a:p>
            <a:pPr eaLnBrk="1" hangingPunct="1"/>
            <a:r>
              <a:rPr lang="de-DE" altLang="de-DE" sz="2400">
                <a:solidFill>
                  <a:srgbClr val="3A6F8A"/>
                </a:solidFill>
              </a:rPr>
              <a:t>some of the stars it is the </a:t>
            </a:r>
          </a:p>
          <a:p>
            <a:pPr eaLnBrk="1" hangingPunct="1"/>
            <a:r>
              <a:rPr lang="de-DE" altLang="de-DE" sz="2400">
                <a:solidFill>
                  <a:srgbClr val="3A6F8A"/>
                </a:solidFill>
              </a:rPr>
              <a:t>other way about, these stars </a:t>
            </a:r>
          </a:p>
          <a:p>
            <a:pPr eaLnBrk="1" hangingPunct="1"/>
            <a:r>
              <a:rPr lang="de-DE" altLang="de-DE" sz="2400">
                <a:solidFill>
                  <a:srgbClr val="3A6F8A"/>
                </a:solidFill>
              </a:rPr>
              <a:t>being built up mainly of </a:t>
            </a:r>
          </a:p>
          <a:p>
            <a:pPr eaLnBrk="1" hangingPunct="1"/>
            <a:r>
              <a:rPr lang="de-DE" altLang="de-DE" sz="2400">
                <a:solidFill>
                  <a:srgbClr val="C00000"/>
                </a:solidFill>
              </a:rPr>
              <a:t>positrons</a:t>
            </a:r>
            <a:r>
              <a:rPr lang="de-DE" altLang="de-DE" sz="2400">
                <a:solidFill>
                  <a:srgbClr val="3A6F8A"/>
                </a:solidFill>
              </a:rPr>
              <a:t> and </a:t>
            </a:r>
            <a:r>
              <a:rPr lang="de-DE" altLang="de-DE" sz="2400">
                <a:solidFill>
                  <a:srgbClr val="C00000"/>
                </a:solidFill>
              </a:rPr>
              <a:t>negative </a:t>
            </a:r>
          </a:p>
          <a:p>
            <a:pPr eaLnBrk="1" hangingPunct="1"/>
            <a:r>
              <a:rPr lang="de-DE" altLang="de-DE" sz="2400">
                <a:solidFill>
                  <a:srgbClr val="C00000"/>
                </a:solidFill>
              </a:rPr>
              <a:t>protons</a:t>
            </a:r>
            <a:r>
              <a:rPr lang="de-DE" altLang="de-DE" sz="2400">
                <a:solidFill>
                  <a:srgbClr val="3A6F8A"/>
                </a:solidFill>
              </a:rPr>
              <a:t>. </a:t>
            </a:r>
          </a:p>
        </p:txBody>
      </p:sp>
      <p:sp>
        <p:nvSpPr>
          <p:cNvPr id="22" name="Rechteck 2"/>
          <p:cNvSpPr>
            <a:spLocks noChangeArrowheads="1"/>
          </p:cNvSpPr>
          <p:nvPr/>
        </p:nvSpPr>
        <p:spPr bwMode="auto">
          <a:xfrm>
            <a:off x="4597400" y="2527300"/>
            <a:ext cx="428466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3" name="Picture 9" descr="http://1sentencediary.files.wordpress.com/2010/08/quotation-marks-e12827045716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579938"/>
            <a:ext cx="8667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eck 1"/>
          <p:cNvSpPr>
            <a:spLocks noChangeArrowheads="1"/>
          </p:cNvSpPr>
          <p:nvPr/>
        </p:nvSpPr>
        <p:spPr bwMode="auto">
          <a:xfrm>
            <a:off x="4564063" y="692150"/>
            <a:ext cx="4318000" cy="5580063"/>
          </a:xfrm>
          <a:prstGeom prst="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25" name="Rechteck 11"/>
          <p:cNvSpPr>
            <a:spLocks noChangeArrowheads="1"/>
          </p:cNvSpPr>
          <p:nvPr/>
        </p:nvSpPr>
        <p:spPr bwMode="auto">
          <a:xfrm>
            <a:off x="312738" y="5240338"/>
            <a:ext cx="85693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" name="Textfeld 25"/>
          <p:cNvSpPr txBox="1"/>
          <p:nvPr/>
        </p:nvSpPr>
        <p:spPr>
          <a:xfrm>
            <a:off x="2275968" y="5187950"/>
            <a:ext cx="457618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Anti-Materie</a:t>
            </a:r>
            <a:endParaRPr lang="de-DE" sz="6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4"/>
          <p:cNvSpPr txBox="1">
            <a:spLocks noChangeArrowheads="1"/>
          </p:cNvSpPr>
          <p:nvPr/>
        </p:nvSpPr>
        <p:spPr bwMode="auto">
          <a:xfrm>
            <a:off x="2945137" y="105746"/>
            <a:ext cx="3268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smtClean="0">
                <a:solidFill>
                  <a:srgbClr val="3480B1"/>
                </a:solidFill>
              </a:rPr>
              <a:t>Paul A.M. Dirac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nasa.gov/images/content/530501main_01_ting_AMS%20intr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r="12393"/>
          <a:stretch/>
        </p:blipFill>
        <p:spPr bwMode="auto">
          <a:xfrm>
            <a:off x="-10886" y="-5612"/>
            <a:ext cx="916800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3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maths.cam.ac.uk/friends/newsletters/news15/dira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5651500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4597400" y="2527300"/>
            <a:ext cx="4284663" cy="3744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hteck 1"/>
          <p:cNvSpPr>
            <a:spLocks noChangeArrowheads="1"/>
          </p:cNvSpPr>
          <p:nvPr/>
        </p:nvSpPr>
        <p:spPr bwMode="auto">
          <a:xfrm>
            <a:off x="323850" y="647700"/>
            <a:ext cx="8569325" cy="5724525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692150"/>
            <a:ext cx="430688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http://1sentencediary.files.wordpress.com/2010/08/quotation-marks-e12827045716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583113"/>
            <a:ext cx="8667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ttp://1sentencediary.files.wordpress.com/2010/08/quotation-marks-e128270457160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2205038"/>
            <a:ext cx="866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4643438" y="2781300"/>
            <a:ext cx="44608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400">
                <a:solidFill>
                  <a:srgbClr val="3A6F8A"/>
                </a:solidFill>
              </a:rPr>
              <a:t>If we accept the view of</a:t>
            </a:r>
          </a:p>
          <a:p>
            <a:pPr eaLnBrk="1" hangingPunct="1"/>
            <a:r>
              <a:rPr lang="de-DE" altLang="de-DE" sz="2400">
                <a:solidFill>
                  <a:srgbClr val="C00000"/>
                </a:solidFill>
              </a:rPr>
              <a:t>complete symmetry </a:t>
            </a:r>
            <a:r>
              <a:rPr lang="de-DE" altLang="de-DE" sz="2400">
                <a:solidFill>
                  <a:srgbClr val="3A6F8A"/>
                </a:solidFill>
              </a:rPr>
              <a:t>between</a:t>
            </a:r>
          </a:p>
          <a:p>
            <a:pPr eaLnBrk="1" hangingPunct="1"/>
            <a:r>
              <a:rPr lang="de-DE" altLang="de-DE" sz="2400">
                <a:solidFill>
                  <a:srgbClr val="3A6F8A"/>
                </a:solidFill>
              </a:rPr>
              <a:t>positive and negative electric</a:t>
            </a:r>
          </a:p>
          <a:p>
            <a:pPr eaLnBrk="1" hangingPunct="1"/>
            <a:r>
              <a:rPr lang="de-DE" altLang="de-DE" sz="2400">
                <a:solidFill>
                  <a:srgbClr val="3A6F8A"/>
                </a:solidFill>
              </a:rPr>
              <a:t>charge as far as concerns the </a:t>
            </a:r>
          </a:p>
          <a:p>
            <a:pPr eaLnBrk="1" hangingPunct="1"/>
            <a:r>
              <a:rPr lang="de-DE" altLang="de-DE" sz="2400">
                <a:solidFill>
                  <a:srgbClr val="3A6F8A"/>
                </a:solidFill>
              </a:rPr>
              <a:t>fundamental laws of Nature, ... </a:t>
            </a:r>
          </a:p>
        </p:txBody>
      </p:sp>
      <p:sp>
        <p:nvSpPr>
          <p:cNvPr id="11" name="Rechteck 2"/>
          <p:cNvSpPr>
            <a:spLocks noChangeArrowheads="1"/>
          </p:cNvSpPr>
          <p:nvPr/>
        </p:nvSpPr>
        <p:spPr bwMode="auto">
          <a:xfrm>
            <a:off x="4597400" y="2527300"/>
            <a:ext cx="428466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4572000" y="692150"/>
            <a:ext cx="4318000" cy="5580063"/>
          </a:xfrm>
          <a:prstGeom prst="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323850" y="5240338"/>
            <a:ext cx="85693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" name="Textfeld 13"/>
          <p:cNvSpPr txBox="1"/>
          <p:nvPr/>
        </p:nvSpPr>
        <p:spPr>
          <a:xfrm>
            <a:off x="344130" y="5187950"/>
            <a:ext cx="843987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Symmetrie in der Natur</a:t>
            </a:r>
            <a:endParaRPr lang="de-DE" sz="6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4"/>
          <p:cNvSpPr txBox="1">
            <a:spLocks noChangeArrowheads="1"/>
          </p:cNvSpPr>
          <p:nvPr/>
        </p:nvSpPr>
        <p:spPr bwMode="auto">
          <a:xfrm>
            <a:off x="2945137" y="105746"/>
            <a:ext cx="3268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smtClean="0">
                <a:solidFill>
                  <a:srgbClr val="3480B1"/>
                </a:solidFill>
              </a:rPr>
              <a:t>Paul A.M. Dirac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733" y="930492"/>
            <a:ext cx="4732645" cy="49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4561114" y="5498180"/>
            <a:ext cx="2042512" cy="324267"/>
          </a:xfrm>
          <a:prstGeom prst="rect">
            <a:avLst/>
          </a:prstGeom>
          <a:solidFill>
            <a:srgbClr val="C00000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de-DE" altLang="de-DE" sz="3200">
              <a:solidFill>
                <a:srgbClr val="C00000"/>
              </a:solidFill>
            </a:endParaRPr>
          </a:p>
        </p:txBody>
      </p:sp>
      <p:sp>
        <p:nvSpPr>
          <p:cNvPr id="5" name="Textfeld 14"/>
          <p:cNvSpPr txBox="1">
            <a:spLocks noChangeArrowheads="1"/>
          </p:cNvSpPr>
          <p:nvPr/>
        </p:nvSpPr>
        <p:spPr bwMode="auto">
          <a:xfrm>
            <a:off x="2620114" y="105746"/>
            <a:ext cx="39180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smtClean="0">
                <a:solidFill>
                  <a:srgbClr val="3480B1"/>
                </a:solidFill>
              </a:rPr>
              <a:t>Zusammenfassung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444500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692150"/>
            <a:ext cx="413702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509414" y="5187950"/>
            <a:ext cx="813152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Symmetrische </a:t>
            </a:r>
            <a:r>
              <a:rPr lang="de-DE" sz="6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bjekte</a:t>
            </a:r>
            <a:endParaRPr lang="de-DE" sz="6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feld 1"/>
          <p:cNvSpPr txBox="1">
            <a:spLocks noChangeArrowheads="1"/>
          </p:cNvSpPr>
          <p:nvPr/>
        </p:nvSpPr>
        <p:spPr bwMode="auto">
          <a:xfrm>
            <a:off x="3347864" y="4562475"/>
            <a:ext cx="2422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000" b="1" dirty="0">
                <a:solidFill>
                  <a:srgbClr val="3A6F8A"/>
                </a:solidFill>
              </a:rPr>
              <a:t>– </a:t>
            </a:r>
            <a:r>
              <a:rPr lang="de-DE" altLang="de-DE" sz="2000" b="1" dirty="0" smtClean="0">
                <a:solidFill>
                  <a:srgbClr val="3A6F8A"/>
                </a:solidFill>
              </a:rPr>
              <a:t>Schneeflocken </a:t>
            </a:r>
            <a:r>
              <a:rPr lang="de-DE" altLang="de-DE" sz="2000" b="1" dirty="0">
                <a:solidFill>
                  <a:srgbClr val="3A6F8A"/>
                </a:solidFill>
              </a:rPr>
              <a:t>–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323850" y="692150"/>
            <a:ext cx="8569325" cy="4537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cxnSp>
        <p:nvCxnSpPr>
          <p:cNvPr id="21" name="Gerade Verbindung 2"/>
          <p:cNvCxnSpPr>
            <a:cxnSpLocks noChangeShapeType="1"/>
          </p:cNvCxnSpPr>
          <p:nvPr/>
        </p:nvCxnSpPr>
        <p:spPr bwMode="auto">
          <a:xfrm>
            <a:off x="323850" y="2619375"/>
            <a:ext cx="8589963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Gerade Verbindung 2"/>
          <p:cNvCxnSpPr/>
          <p:nvPr/>
        </p:nvCxnSpPr>
        <p:spPr>
          <a:xfrm>
            <a:off x="7236296" y="692150"/>
            <a:ext cx="0" cy="3852863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14"/>
          <p:cNvSpPr txBox="1">
            <a:spLocks noChangeArrowheads="1"/>
          </p:cNvSpPr>
          <p:nvPr/>
        </p:nvSpPr>
        <p:spPr bwMode="auto">
          <a:xfrm>
            <a:off x="3312605" y="105746"/>
            <a:ext cx="2533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smtClean="0">
                <a:solidFill>
                  <a:srgbClr val="3480B1"/>
                </a:solidFill>
              </a:rPr>
              <a:t>Symmetrien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8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4"/>
          <p:cNvSpPr>
            <a:spLocks noChangeArrowheads="1"/>
          </p:cNvSpPr>
          <p:nvPr/>
        </p:nvSpPr>
        <p:spPr bwMode="auto">
          <a:xfrm>
            <a:off x="282575" y="671513"/>
            <a:ext cx="8712200" cy="5603875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7" name="Picture 9" descr="http://1sentencediary.files.wordpress.com/2010/08/quotation-marks-e12827045716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764704"/>
            <a:ext cx="8667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feld 1"/>
          <p:cNvSpPr txBox="1">
            <a:spLocks noChangeArrowheads="1"/>
          </p:cNvSpPr>
          <p:nvPr/>
        </p:nvSpPr>
        <p:spPr bwMode="auto">
          <a:xfrm>
            <a:off x="1039813" y="685800"/>
            <a:ext cx="6992937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 sz="1600">
              <a:solidFill>
                <a:srgbClr val="3A6F8A"/>
              </a:solidFill>
            </a:endParaRPr>
          </a:p>
          <a:p>
            <a:pPr lvl="1" eaLnBrk="1" hangingPunct="1"/>
            <a:r>
              <a:rPr lang="de-DE" altLang="de-DE" sz="2400">
                <a:solidFill>
                  <a:srgbClr val="3A6F8A"/>
                </a:solidFill>
              </a:rPr>
              <a:t>Fundamental symmetry principles … </a:t>
            </a:r>
          </a:p>
          <a:p>
            <a:pPr lvl="1" eaLnBrk="1" hangingPunct="1"/>
            <a:r>
              <a:rPr lang="de-DE" altLang="de-DE" sz="2400">
                <a:solidFill>
                  <a:srgbClr val="3A6F8A"/>
                </a:solidFill>
              </a:rPr>
              <a:t>	- dictate the basic </a:t>
            </a:r>
            <a:r>
              <a:rPr lang="de-DE" altLang="de-DE" sz="2400" b="1">
                <a:solidFill>
                  <a:srgbClr val="3A6F8A"/>
                </a:solidFill>
              </a:rPr>
              <a:t>laws of physics</a:t>
            </a:r>
            <a:r>
              <a:rPr lang="de-DE" altLang="de-DE" sz="2400">
                <a:solidFill>
                  <a:srgbClr val="3A6F8A"/>
                </a:solidFill>
              </a:rPr>
              <a:t>,</a:t>
            </a:r>
          </a:p>
          <a:p>
            <a:pPr lvl="1" eaLnBrk="1" hangingPunct="1"/>
            <a:r>
              <a:rPr lang="de-DE" altLang="de-DE" sz="2400">
                <a:solidFill>
                  <a:srgbClr val="3A6F8A"/>
                </a:solidFill>
              </a:rPr>
              <a:t>	- control the </a:t>
            </a:r>
            <a:r>
              <a:rPr lang="de-DE" altLang="de-DE" sz="2400" b="1">
                <a:solidFill>
                  <a:srgbClr val="3A6F8A"/>
                </a:solidFill>
              </a:rPr>
              <a:t>structure of matter</a:t>
            </a:r>
            <a:r>
              <a:rPr lang="de-DE" altLang="de-DE" sz="2400">
                <a:solidFill>
                  <a:srgbClr val="3A6F8A"/>
                </a:solidFill>
              </a:rPr>
              <a:t>, and</a:t>
            </a:r>
          </a:p>
          <a:p>
            <a:pPr lvl="1" eaLnBrk="1" hangingPunct="1"/>
            <a:r>
              <a:rPr lang="de-DE" altLang="de-DE" sz="2400">
                <a:solidFill>
                  <a:srgbClr val="3A6F8A"/>
                </a:solidFill>
              </a:rPr>
              <a:t>	- define the </a:t>
            </a:r>
            <a:r>
              <a:rPr lang="de-DE" altLang="de-DE" sz="2400" b="1">
                <a:solidFill>
                  <a:srgbClr val="3A6F8A"/>
                </a:solidFill>
              </a:rPr>
              <a:t>fundamental forces </a:t>
            </a:r>
            <a:r>
              <a:rPr lang="de-DE" altLang="de-DE" sz="2400">
                <a:solidFill>
                  <a:srgbClr val="3A6F8A"/>
                </a:solidFill>
              </a:rPr>
              <a:t>in Nature.</a:t>
            </a:r>
          </a:p>
          <a:p>
            <a:pPr lvl="1" eaLnBrk="1" hangingPunct="1"/>
            <a:r>
              <a:rPr lang="de-DE" altLang="de-DE" sz="2400">
                <a:solidFill>
                  <a:srgbClr val="3A6F8A"/>
                </a:solidFill>
              </a:rPr>
              <a:t>	</a:t>
            </a:r>
            <a:r>
              <a:rPr lang="de-DE" altLang="de-DE" sz="1800">
                <a:solidFill>
                  <a:srgbClr val="3A6F8A"/>
                </a:solidFill>
              </a:rPr>
              <a:t>(Leon Lederman)</a:t>
            </a:r>
          </a:p>
        </p:txBody>
      </p:sp>
      <p:pic>
        <p:nvPicPr>
          <p:cNvPr id="32" name="Picture 9" descr="http://1sentencediary.files.wordpress.com/2010/08/quotation-marks-e12827045716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946275"/>
            <a:ext cx="8667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hteck 15"/>
          <p:cNvSpPr>
            <a:spLocks noChangeArrowheads="1"/>
          </p:cNvSpPr>
          <p:nvPr/>
        </p:nvSpPr>
        <p:spPr bwMode="auto">
          <a:xfrm>
            <a:off x="323850" y="692150"/>
            <a:ext cx="8712200" cy="5603875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4" name="Textfeld 33"/>
          <p:cNvSpPr txBox="1"/>
          <p:nvPr/>
        </p:nvSpPr>
        <p:spPr>
          <a:xfrm>
            <a:off x="887916" y="5187950"/>
            <a:ext cx="737451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Diskrete Symmetrien</a:t>
            </a:r>
            <a:endParaRPr lang="de-DE" sz="6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12" descr="cp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0088" y="2708275"/>
            <a:ext cx="4392612" cy="21431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6" name="Picture 2" descr="http://www.quantumdiaries.org/wp-content/uploads/2009/09/c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9450" y="701675"/>
            <a:ext cx="4418013" cy="2152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6076950" y="4181475"/>
            <a:ext cx="1268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Theorem</a:t>
            </a: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4176713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78"/>
          <a:stretch>
            <a:fillRect/>
          </a:stretch>
        </p:blipFill>
        <p:spPr bwMode="auto">
          <a:xfrm>
            <a:off x="323850" y="3357563"/>
            <a:ext cx="41767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feld 39"/>
          <p:cNvSpPr txBox="1">
            <a:spLocks noChangeArrowheads="1"/>
          </p:cNvSpPr>
          <p:nvPr/>
        </p:nvSpPr>
        <p:spPr bwMode="auto">
          <a:xfrm>
            <a:off x="839788" y="3357563"/>
            <a:ext cx="32464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altLang="de-DE" sz="1900"/>
              <a:t>Mirror Reflection + Inversion</a:t>
            </a:r>
          </a:p>
        </p:txBody>
      </p:sp>
      <p:sp>
        <p:nvSpPr>
          <p:cNvPr id="41" name="Rechteck 40"/>
          <p:cNvSpPr/>
          <p:nvPr/>
        </p:nvSpPr>
        <p:spPr bwMode="auto">
          <a:xfrm>
            <a:off x="323850" y="692150"/>
            <a:ext cx="8569325" cy="4537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1480821" y="4787900"/>
            <a:ext cx="6225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altLang="de-DE" sz="2400" dirty="0" smtClean="0">
                <a:solidFill>
                  <a:srgbClr val="C00000"/>
                </a:solidFill>
                <a:sym typeface="Wingdings" pitchFamily="2" charset="2"/>
              </a:rPr>
              <a:t>CP ist die </a:t>
            </a:r>
            <a:r>
              <a:rPr lang="de-DE" altLang="de-DE" sz="2400" b="1" dirty="0" smtClean="0">
                <a:solidFill>
                  <a:srgbClr val="C00000"/>
                </a:solidFill>
                <a:sym typeface="Wingdings" pitchFamily="2" charset="2"/>
              </a:rPr>
              <a:t>Teilchen-Antiteilchen</a:t>
            </a:r>
            <a:r>
              <a:rPr lang="de-DE" altLang="de-DE" sz="2400" dirty="0" smtClean="0">
                <a:solidFill>
                  <a:srgbClr val="C00000"/>
                </a:solidFill>
                <a:sym typeface="Wingdings" pitchFamily="2" charset="2"/>
              </a:rPr>
              <a:t> Symmetrie</a:t>
            </a:r>
            <a:endParaRPr lang="de-DE" altLang="de-DE" sz="2400" b="1" dirty="0">
              <a:solidFill>
                <a:srgbClr val="C00000"/>
              </a:solidFill>
            </a:endParaRPr>
          </a:p>
        </p:txBody>
      </p:sp>
      <p:sp>
        <p:nvSpPr>
          <p:cNvPr id="16" name="Textfeld 14"/>
          <p:cNvSpPr txBox="1">
            <a:spLocks noChangeArrowheads="1"/>
          </p:cNvSpPr>
          <p:nvPr/>
        </p:nvSpPr>
        <p:spPr bwMode="auto">
          <a:xfrm>
            <a:off x="1327707" y="105746"/>
            <a:ext cx="65028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smtClean="0">
                <a:solidFill>
                  <a:srgbClr val="3480B1"/>
                </a:solidFill>
              </a:rPr>
              <a:t>Warum Symmetrien wichtig sind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4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7" grpId="0"/>
      <p:bldP spid="40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http://1sentencediary.files.wordpress.com/2010/08/quotation-marks-e12827045716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076700"/>
            <a:ext cx="8667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"/>
          <p:cNvSpPr txBox="1">
            <a:spLocks noChangeArrowheads="1"/>
          </p:cNvSpPr>
          <p:nvPr/>
        </p:nvSpPr>
        <p:spPr bwMode="auto">
          <a:xfrm>
            <a:off x="1039813" y="685800"/>
            <a:ext cx="6992937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 sz="1600">
              <a:solidFill>
                <a:srgbClr val="3A6F8A"/>
              </a:solidFill>
            </a:endParaRPr>
          </a:p>
          <a:p>
            <a:pPr lvl="1" eaLnBrk="1" hangingPunct="1"/>
            <a:r>
              <a:rPr lang="de-DE" altLang="de-DE" sz="2400">
                <a:solidFill>
                  <a:srgbClr val="3A6F8A"/>
                </a:solidFill>
              </a:rPr>
              <a:t>Fundamental symmetry principles … </a:t>
            </a:r>
          </a:p>
          <a:p>
            <a:pPr lvl="1" eaLnBrk="1" hangingPunct="1"/>
            <a:r>
              <a:rPr lang="de-DE" altLang="de-DE" sz="2400">
                <a:solidFill>
                  <a:srgbClr val="3A6F8A"/>
                </a:solidFill>
              </a:rPr>
              <a:t>	- dictate the basic </a:t>
            </a:r>
            <a:r>
              <a:rPr lang="de-DE" altLang="de-DE" sz="2400" b="1">
                <a:solidFill>
                  <a:srgbClr val="3A6F8A"/>
                </a:solidFill>
              </a:rPr>
              <a:t>laws of physics</a:t>
            </a:r>
            <a:r>
              <a:rPr lang="de-DE" altLang="de-DE" sz="2400">
                <a:solidFill>
                  <a:srgbClr val="3A6F8A"/>
                </a:solidFill>
              </a:rPr>
              <a:t>,</a:t>
            </a:r>
          </a:p>
          <a:p>
            <a:pPr lvl="1" eaLnBrk="1" hangingPunct="1"/>
            <a:r>
              <a:rPr lang="de-DE" altLang="de-DE" sz="2400">
                <a:solidFill>
                  <a:srgbClr val="3A6F8A"/>
                </a:solidFill>
              </a:rPr>
              <a:t>	- control the </a:t>
            </a:r>
            <a:r>
              <a:rPr lang="de-DE" altLang="de-DE" sz="2400" b="1">
                <a:solidFill>
                  <a:srgbClr val="3A6F8A"/>
                </a:solidFill>
              </a:rPr>
              <a:t>structure of matter</a:t>
            </a:r>
            <a:r>
              <a:rPr lang="de-DE" altLang="de-DE" sz="2400">
                <a:solidFill>
                  <a:srgbClr val="3A6F8A"/>
                </a:solidFill>
              </a:rPr>
              <a:t>, and</a:t>
            </a:r>
          </a:p>
          <a:p>
            <a:pPr lvl="1" eaLnBrk="1" hangingPunct="1"/>
            <a:r>
              <a:rPr lang="de-DE" altLang="de-DE" sz="2400">
                <a:solidFill>
                  <a:srgbClr val="3A6F8A"/>
                </a:solidFill>
              </a:rPr>
              <a:t>	- define the </a:t>
            </a:r>
            <a:r>
              <a:rPr lang="de-DE" altLang="de-DE" sz="2400" b="1">
                <a:solidFill>
                  <a:srgbClr val="3A6F8A"/>
                </a:solidFill>
              </a:rPr>
              <a:t>fundamental forces </a:t>
            </a:r>
            <a:r>
              <a:rPr lang="de-DE" altLang="de-DE" sz="2400">
                <a:solidFill>
                  <a:srgbClr val="3A6F8A"/>
                </a:solidFill>
              </a:rPr>
              <a:t>in Nature.</a:t>
            </a:r>
          </a:p>
          <a:p>
            <a:pPr lvl="1" eaLnBrk="1" hangingPunct="1"/>
            <a:r>
              <a:rPr lang="de-DE" altLang="de-DE" sz="2400">
                <a:solidFill>
                  <a:srgbClr val="3A6F8A"/>
                </a:solidFill>
              </a:rPr>
              <a:t>	</a:t>
            </a:r>
            <a:r>
              <a:rPr lang="de-DE" altLang="de-DE" sz="1800">
                <a:solidFill>
                  <a:srgbClr val="3A6F8A"/>
                </a:solidFill>
              </a:rPr>
              <a:t>(Leon Lederman)</a:t>
            </a:r>
          </a:p>
        </p:txBody>
      </p:sp>
      <p:pic>
        <p:nvPicPr>
          <p:cNvPr id="19" name="Picture 9" descr="http://1sentencediary.files.wordpress.com/2010/08/quotation-marks-e12827045716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997200"/>
            <a:ext cx="8667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3"/>
          <p:cNvSpPr txBox="1">
            <a:spLocks noChangeArrowheads="1"/>
          </p:cNvSpPr>
          <p:nvPr/>
        </p:nvSpPr>
        <p:spPr bwMode="auto">
          <a:xfrm>
            <a:off x="1039813" y="3013075"/>
            <a:ext cx="653256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endParaRPr lang="de-DE" altLang="de-DE" sz="1400">
              <a:solidFill>
                <a:srgbClr val="3A6F8A"/>
              </a:solidFill>
            </a:endParaRPr>
          </a:p>
          <a:p>
            <a:pPr lvl="1" eaLnBrk="1" hangingPunct="1"/>
            <a:r>
              <a:rPr lang="de-DE" altLang="de-DE" sz="2400">
                <a:solidFill>
                  <a:srgbClr val="3A6F8A"/>
                </a:solidFill>
              </a:rPr>
              <a:t>The fundamental theories of physics are </a:t>
            </a:r>
          </a:p>
          <a:p>
            <a:pPr lvl="1" eaLnBrk="1" hangingPunct="1"/>
            <a:r>
              <a:rPr lang="de-DE" altLang="de-DE" sz="2400">
                <a:solidFill>
                  <a:srgbClr val="3A6F8A"/>
                </a:solidFill>
              </a:rPr>
              <a:t>	based on symmetry considerations, yet:</a:t>
            </a:r>
          </a:p>
          <a:p>
            <a:pPr lvl="1" eaLnBrk="1" hangingPunct="1"/>
            <a:r>
              <a:rPr lang="de-DE" altLang="de-DE" sz="2400">
                <a:solidFill>
                  <a:srgbClr val="3A6F8A"/>
                </a:solidFill>
              </a:rPr>
              <a:t>	</a:t>
            </a:r>
            <a:r>
              <a:rPr lang="de-DE" altLang="de-DE" sz="2400" b="1">
                <a:solidFill>
                  <a:srgbClr val="3A6F8A"/>
                </a:solidFill>
              </a:rPr>
              <a:t>our world is filled with asymmetry</a:t>
            </a:r>
            <a:r>
              <a:rPr lang="de-DE" altLang="de-DE" sz="2400">
                <a:solidFill>
                  <a:srgbClr val="3A6F8A"/>
                </a:solidFill>
              </a:rPr>
              <a:t>.</a:t>
            </a:r>
          </a:p>
          <a:p>
            <a:pPr lvl="1" eaLnBrk="1" hangingPunct="1"/>
            <a:r>
              <a:rPr lang="de-DE" altLang="de-DE" sz="2400">
                <a:solidFill>
                  <a:srgbClr val="3A6F8A"/>
                </a:solidFill>
              </a:rPr>
              <a:t>	</a:t>
            </a:r>
            <a:r>
              <a:rPr lang="de-DE" altLang="de-DE" sz="1800">
                <a:solidFill>
                  <a:srgbClr val="3A6F8A"/>
                </a:solidFill>
              </a:rPr>
              <a:t>(Tsung-Dao Lee)</a:t>
            </a:r>
          </a:p>
        </p:txBody>
      </p:sp>
      <p:sp>
        <p:nvSpPr>
          <p:cNvPr id="21" name="Rechteck 13"/>
          <p:cNvSpPr>
            <a:spLocks noChangeArrowheads="1"/>
          </p:cNvSpPr>
          <p:nvPr/>
        </p:nvSpPr>
        <p:spPr bwMode="auto">
          <a:xfrm>
            <a:off x="323850" y="692150"/>
            <a:ext cx="8712200" cy="2160588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323850" y="2925763"/>
            <a:ext cx="8712200" cy="338296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" name="Textfeld 22"/>
          <p:cNvSpPr txBox="1"/>
          <p:nvPr/>
        </p:nvSpPr>
        <p:spPr>
          <a:xfrm>
            <a:off x="236688" y="5187950"/>
            <a:ext cx="8676992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Asymmetrie in der Natur</a:t>
            </a:r>
            <a:endParaRPr lang="de-DE" sz="6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hteck 23"/>
          <p:cNvSpPr>
            <a:spLocks noChangeArrowheads="1"/>
          </p:cNvSpPr>
          <p:nvPr/>
        </p:nvSpPr>
        <p:spPr bwMode="auto">
          <a:xfrm>
            <a:off x="323850" y="701675"/>
            <a:ext cx="8582025" cy="415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cxnSp>
        <p:nvCxnSpPr>
          <p:cNvPr id="25" name="Gerade Verbindung 24"/>
          <p:cNvCxnSpPr/>
          <p:nvPr/>
        </p:nvCxnSpPr>
        <p:spPr bwMode="auto">
          <a:xfrm>
            <a:off x="4643438" y="1289050"/>
            <a:ext cx="0" cy="266382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Gerade Verbindung 25"/>
          <p:cNvCxnSpPr>
            <a:cxnSpLocks noChangeShapeType="1"/>
          </p:cNvCxnSpPr>
          <p:nvPr/>
        </p:nvCxnSpPr>
        <p:spPr bwMode="auto">
          <a:xfrm>
            <a:off x="8721725" y="981075"/>
            <a:ext cx="0" cy="3275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8751888" y="981075"/>
            <a:ext cx="0" cy="3275013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 Verbindung 27"/>
          <p:cNvCxnSpPr/>
          <p:nvPr/>
        </p:nvCxnSpPr>
        <p:spPr bwMode="auto">
          <a:xfrm flipV="1">
            <a:off x="4643438" y="981075"/>
            <a:ext cx="4078287" cy="30797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Gerade Verbindung 28"/>
          <p:cNvCxnSpPr/>
          <p:nvPr/>
        </p:nvCxnSpPr>
        <p:spPr bwMode="auto">
          <a:xfrm>
            <a:off x="4643438" y="3952875"/>
            <a:ext cx="4078287" cy="30321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Pfeil nach links 42"/>
          <p:cNvSpPr>
            <a:spLocks noChangeArrowheads="1"/>
          </p:cNvSpPr>
          <p:nvPr/>
        </p:nvSpPr>
        <p:spPr bwMode="auto">
          <a:xfrm>
            <a:off x="6797675" y="2430463"/>
            <a:ext cx="1295400" cy="396875"/>
          </a:xfrm>
          <a:prstGeom prst="leftArrow">
            <a:avLst>
              <a:gd name="adj1" fmla="val 60491"/>
              <a:gd name="adj2" fmla="val 49867"/>
            </a:avLst>
          </a:prstGeom>
          <a:solidFill>
            <a:srgbClr val="0099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8145463" y="2420938"/>
            <a:ext cx="56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rgbClr val="0099CC"/>
                </a:solidFill>
              </a:rPr>
              <a:t>K</a:t>
            </a:r>
            <a:r>
              <a:rPr lang="de-DE" altLang="de-DE" sz="2000" b="1" baseline="-25000" dirty="0" smtClean="0">
                <a:solidFill>
                  <a:srgbClr val="0099CC"/>
                </a:solidFill>
              </a:rPr>
              <a:t>L</a:t>
            </a:r>
            <a:r>
              <a:rPr lang="de-DE" altLang="de-DE" sz="2000" b="1" baseline="30000" dirty="0" smtClean="0">
                <a:solidFill>
                  <a:srgbClr val="0099CC"/>
                </a:solidFill>
              </a:rPr>
              <a:t>0</a:t>
            </a:r>
            <a:endParaRPr lang="de-DE" altLang="de-DE" sz="2000" b="1" baseline="-25000" dirty="0">
              <a:solidFill>
                <a:srgbClr val="0099CC"/>
              </a:solidFill>
            </a:endParaRPr>
          </a:p>
        </p:txBody>
      </p:sp>
      <p:cxnSp>
        <p:nvCxnSpPr>
          <p:cNvPr id="45" name="Gerade Verbindung mit Pfeil 44"/>
          <p:cNvCxnSpPr>
            <a:cxnSpLocks noChangeShapeType="1"/>
          </p:cNvCxnSpPr>
          <p:nvPr/>
        </p:nvCxnSpPr>
        <p:spPr bwMode="auto">
          <a:xfrm>
            <a:off x="5192713" y="1773238"/>
            <a:ext cx="1604962" cy="855662"/>
          </a:xfrm>
          <a:prstGeom prst="straightConnector1">
            <a:avLst/>
          </a:prstGeom>
          <a:noFill/>
          <a:ln w="38100" algn="ctr">
            <a:solidFill>
              <a:srgbClr val="0099CC"/>
            </a:solidFill>
            <a:prstDash val="sys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4840288" y="1444625"/>
            <a:ext cx="423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0099CC"/>
                </a:solidFill>
                <a:latin typeface="Symbol" pitchFamily="18" charset="2"/>
              </a:rPr>
              <a:t>p</a:t>
            </a:r>
            <a:r>
              <a:rPr lang="de-DE" altLang="de-DE" sz="2000" b="1" baseline="30000">
                <a:solidFill>
                  <a:srgbClr val="0099CC"/>
                </a:solidFill>
              </a:rPr>
              <a:t>+</a:t>
            </a:r>
          </a:p>
        </p:txBody>
      </p:sp>
      <p:cxnSp>
        <p:nvCxnSpPr>
          <p:cNvPr id="47" name="Gerade Verbindung mit Pfeil 46"/>
          <p:cNvCxnSpPr>
            <a:cxnSpLocks noChangeShapeType="1"/>
            <a:endCxn id="43" idx="1"/>
          </p:cNvCxnSpPr>
          <p:nvPr/>
        </p:nvCxnSpPr>
        <p:spPr bwMode="auto">
          <a:xfrm>
            <a:off x="5192713" y="2420938"/>
            <a:ext cx="1604962" cy="207962"/>
          </a:xfrm>
          <a:prstGeom prst="straightConnector1">
            <a:avLst/>
          </a:prstGeom>
          <a:noFill/>
          <a:ln w="38100" algn="ctr">
            <a:solidFill>
              <a:srgbClr val="0099CC"/>
            </a:solidFill>
            <a:prstDash val="sys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4859338" y="2165350"/>
            <a:ext cx="38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0099CC"/>
                </a:solidFill>
              </a:rPr>
              <a:t>e</a:t>
            </a:r>
            <a:r>
              <a:rPr lang="de-DE" altLang="de-DE" sz="2000" b="1" baseline="30000">
                <a:solidFill>
                  <a:srgbClr val="0099CC"/>
                </a:solidFill>
              </a:rPr>
              <a:t>-</a:t>
            </a:r>
          </a:p>
        </p:txBody>
      </p:sp>
      <p:cxnSp>
        <p:nvCxnSpPr>
          <p:cNvPr id="49" name="Gerade Verbindung mit Pfeil 48"/>
          <p:cNvCxnSpPr>
            <a:cxnSpLocks noChangeShapeType="1"/>
          </p:cNvCxnSpPr>
          <p:nvPr/>
        </p:nvCxnSpPr>
        <p:spPr bwMode="auto">
          <a:xfrm flipV="1">
            <a:off x="5192713" y="2628900"/>
            <a:ext cx="1604962" cy="871538"/>
          </a:xfrm>
          <a:prstGeom prst="straightConnector1">
            <a:avLst/>
          </a:prstGeom>
          <a:noFill/>
          <a:ln w="38100" algn="ctr">
            <a:solidFill>
              <a:srgbClr val="0099CC"/>
            </a:solidFill>
            <a:prstDash val="sys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feld 49"/>
          <p:cNvSpPr txBox="1">
            <a:spLocks noChangeArrowheads="1"/>
          </p:cNvSpPr>
          <p:nvPr/>
        </p:nvSpPr>
        <p:spPr bwMode="auto">
          <a:xfrm>
            <a:off x="4840288" y="3343275"/>
            <a:ext cx="411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0099CC"/>
                </a:solidFill>
                <a:latin typeface="Symbol" pitchFamily="18" charset="2"/>
              </a:rPr>
              <a:t>n</a:t>
            </a:r>
            <a:r>
              <a:rPr lang="de-DE" altLang="de-DE" sz="2000" b="1" baseline="-25000">
                <a:solidFill>
                  <a:srgbClr val="0099CC"/>
                </a:solidFill>
              </a:rPr>
              <a:t>e</a:t>
            </a:r>
          </a:p>
        </p:txBody>
      </p:sp>
      <p:sp>
        <p:nvSpPr>
          <p:cNvPr id="51" name="Rechteck 50"/>
          <p:cNvSpPr/>
          <p:nvPr/>
        </p:nvSpPr>
        <p:spPr bwMode="auto">
          <a:xfrm>
            <a:off x="468313" y="1196975"/>
            <a:ext cx="4103687" cy="29527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52" name="Pfeil nach links 51"/>
          <p:cNvSpPr>
            <a:spLocks noChangeArrowheads="1"/>
          </p:cNvSpPr>
          <p:nvPr/>
        </p:nvSpPr>
        <p:spPr bwMode="auto">
          <a:xfrm rot="10800000">
            <a:off x="889000" y="2405063"/>
            <a:ext cx="1296988" cy="396875"/>
          </a:xfrm>
          <a:prstGeom prst="leftArrow">
            <a:avLst>
              <a:gd name="adj1" fmla="val 60491"/>
              <a:gd name="adj2" fmla="val 49928"/>
            </a:avLst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3" name="Textfeld 52"/>
          <p:cNvSpPr txBox="1">
            <a:spLocks noChangeArrowheads="1"/>
          </p:cNvSpPr>
          <p:nvPr/>
        </p:nvSpPr>
        <p:spPr bwMode="auto">
          <a:xfrm>
            <a:off x="362878" y="2411413"/>
            <a:ext cx="56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rgbClr val="336699"/>
                </a:solidFill>
              </a:rPr>
              <a:t>K</a:t>
            </a:r>
            <a:r>
              <a:rPr lang="de-DE" altLang="de-DE" sz="2000" b="1" baseline="-25000" dirty="0" smtClean="0">
                <a:solidFill>
                  <a:srgbClr val="336699"/>
                </a:solidFill>
              </a:rPr>
              <a:t>L</a:t>
            </a:r>
            <a:r>
              <a:rPr lang="de-DE" altLang="de-DE" sz="2000" b="1" baseline="30000" dirty="0" smtClean="0">
                <a:solidFill>
                  <a:srgbClr val="336699"/>
                </a:solidFill>
              </a:rPr>
              <a:t>0</a:t>
            </a:r>
            <a:endParaRPr lang="de-DE" altLang="de-DE" sz="2000" b="1" baseline="-25000" dirty="0">
              <a:solidFill>
                <a:srgbClr val="336699"/>
              </a:solidFill>
            </a:endParaRPr>
          </a:p>
        </p:txBody>
      </p:sp>
      <p:sp>
        <p:nvSpPr>
          <p:cNvPr id="54" name="Textfeld 53"/>
          <p:cNvSpPr txBox="1">
            <a:spLocks noChangeArrowheads="1"/>
          </p:cNvSpPr>
          <p:nvPr/>
        </p:nvSpPr>
        <p:spPr bwMode="auto">
          <a:xfrm>
            <a:off x="4116388" y="1444625"/>
            <a:ext cx="38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336699"/>
                </a:solidFill>
                <a:latin typeface="Symbol" pitchFamily="18" charset="2"/>
              </a:rPr>
              <a:t>p</a:t>
            </a:r>
            <a:r>
              <a:rPr lang="de-DE" altLang="de-DE" sz="2000" b="1" baseline="30000">
                <a:solidFill>
                  <a:srgbClr val="336699"/>
                </a:solidFill>
              </a:rPr>
              <a:t>-</a:t>
            </a:r>
          </a:p>
        </p:txBody>
      </p:sp>
      <p:sp>
        <p:nvSpPr>
          <p:cNvPr id="55" name="Textfeld 54"/>
          <p:cNvSpPr txBox="1">
            <a:spLocks noChangeArrowheads="1"/>
          </p:cNvSpPr>
          <p:nvPr/>
        </p:nvSpPr>
        <p:spPr bwMode="auto">
          <a:xfrm>
            <a:off x="4089400" y="2174875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336699"/>
                </a:solidFill>
              </a:rPr>
              <a:t>e</a:t>
            </a:r>
            <a:r>
              <a:rPr lang="de-DE" altLang="de-DE" sz="2000" b="1" baseline="30000">
                <a:solidFill>
                  <a:srgbClr val="336699"/>
                </a:solidFill>
              </a:rPr>
              <a:t>+</a:t>
            </a:r>
          </a:p>
        </p:txBody>
      </p:sp>
      <p:sp>
        <p:nvSpPr>
          <p:cNvPr id="56" name="Textfeld 55"/>
          <p:cNvSpPr txBox="1">
            <a:spLocks noChangeArrowheads="1"/>
          </p:cNvSpPr>
          <p:nvPr/>
        </p:nvSpPr>
        <p:spPr bwMode="auto">
          <a:xfrm>
            <a:off x="4097338" y="3314700"/>
            <a:ext cx="41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336699"/>
                </a:solidFill>
                <a:latin typeface="Symbol" pitchFamily="18" charset="2"/>
              </a:rPr>
              <a:t>n</a:t>
            </a:r>
            <a:r>
              <a:rPr lang="de-DE" altLang="de-DE" sz="2000" b="1" baseline="-25000">
                <a:solidFill>
                  <a:srgbClr val="336699"/>
                </a:solidFill>
              </a:rPr>
              <a:t>e</a:t>
            </a:r>
          </a:p>
        </p:txBody>
      </p:sp>
      <p:cxnSp>
        <p:nvCxnSpPr>
          <p:cNvPr id="57" name="Gerade Verbindung mit Pfeil 56"/>
          <p:cNvCxnSpPr>
            <a:cxnSpLocks noChangeShapeType="1"/>
          </p:cNvCxnSpPr>
          <p:nvPr/>
        </p:nvCxnSpPr>
        <p:spPr bwMode="auto">
          <a:xfrm flipH="1">
            <a:off x="2185988" y="1735138"/>
            <a:ext cx="1906587" cy="855662"/>
          </a:xfrm>
          <a:prstGeom prst="straightConnector1">
            <a:avLst/>
          </a:prstGeom>
          <a:noFill/>
          <a:ln w="38100" algn="ctr">
            <a:solidFill>
              <a:srgbClr val="3366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Gerade Verbindung mit Pfeil 57"/>
          <p:cNvCxnSpPr>
            <a:cxnSpLocks noChangeShapeType="1"/>
            <a:endCxn id="52" idx="1"/>
          </p:cNvCxnSpPr>
          <p:nvPr/>
        </p:nvCxnSpPr>
        <p:spPr bwMode="auto">
          <a:xfrm flipH="1">
            <a:off x="2185988" y="2405063"/>
            <a:ext cx="1906587" cy="198437"/>
          </a:xfrm>
          <a:prstGeom prst="straightConnector1">
            <a:avLst/>
          </a:prstGeom>
          <a:noFill/>
          <a:ln w="38100" algn="ctr">
            <a:solidFill>
              <a:srgbClr val="3366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Gerade Verbindung mit Pfeil 58"/>
          <p:cNvCxnSpPr>
            <a:cxnSpLocks noChangeShapeType="1"/>
          </p:cNvCxnSpPr>
          <p:nvPr/>
        </p:nvCxnSpPr>
        <p:spPr bwMode="auto">
          <a:xfrm flipH="1" flipV="1">
            <a:off x="2185988" y="2603500"/>
            <a:ext cx="1906587" cy="896938"/>
          </a:xfrm>
          <a:prstGeom prst="straightConnector1">
            <a:avLst/>
          </a:prstGeom>
          <a:noFill/>
          <a:ln w="38100" algn="ctr">
            <a:solidFill>
              <a:srgbClr val="3366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Textfeld 59"/>
          <p:cNvSpPr txBox="1"/>
          <p:nvPr/>
        </p:nvSpPr>
        <p:spPr>
          <a:xfrm rot="240000">
            <a:off x="7093648" y="3659465"/>
            <a:ext cx="11685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CP-Spiegel</a:t>
            </a:r>
            <a:endParaRPr lang="de-DE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feld 60"/>
          <p:cNvSpPr txBox="1">
            <a:spLocks noChangeArrowheads="1"/>
          </p:cNvSpPr>
          <p:nvPr/>
        </p:nvSpPr>
        <p:spPr bwMode="auto">
          <a:xfrm>
            <a:off x="1549400" y="1455738"/>
            <a:ext cx="15211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400" dirty="0" smtClean="0">
                <a:solidFill>
                  <a:srgbClr val="336699"/>
                </a:solidFill>
              </a:rPr>
              <a:t>„Teilchen“</a:t>
            </a:r>
            <a:endParaRPr lang="de-DE" altLang="de-DE" sz="3600" dirty="0">
              <a:solidFill>
                <a:srgbClr val="336699"/>
              </a:solidFill>
            </a:endParaRPr>
          </a:p>
        </p:txBody>
      </p:sp>
      <p:sp>
        <p:nvSpPr>
          <p:cNvPr id="62" name="Textfeld 61"/>
          <p:cNvSpPr txBox="1">
            <a:spLocks noChangeArrowheads="1"/>
          </p:cNvSpPr>
          <p:nvPr/>
        </p:nvSpPr>
        <p:spPr bwMode="auto">
          <a:xfrm>
            <a:off x="6156325" y="1455738"/>
            <a:ext cx="2154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400" dirty="0">
                <a:solidFill>
                  <a:srgbClr val="0099CC"/>
                </a:solidFill>
              </a:rPr>
              <a:t>„</a:t>
            </a:r>
            <a:r>
              <a:rPr lang="de-DE" altLang="de-DE" sz="2400" dirty="0" smtClean="0">
                <a:solidFill>
                  <a:srgbClr val="0099CC"/>
                </a:solidFill>
              </a:rPr>
              <a:t>Anti-Teilchen“</a:t>
            </a:r>
            <a:endParaRPr lang="de-DE" altLang="de-DE" sz="3600" dirty="0">
              <a:solidFill>
                <a:srgbClr val="0099CC"/>
              </a:solidFill>
            </a:endParaRPr>
          </a:p>
        </p:txBody>
      </p:sp>
      <p:cxnSp>
        <p:nvCxnSpPr>
          <p:cNvPr id="63" name="Gerade Verbindung 62"/>
          <p:cNvCxnSpPr>
            <a:cxnSpLocks noChangeShapeType="1"/>
          </p:cNvCxnSpPr>
          <p:nvPr/>
        </p:nvCxnSpPr>
        <p:spPr bwMode="auto">
          <a:xfrm>
            <a:off x="4911725" y="3470275"/>
            <a:ext cx="179388" cy="0"/>
          </a:xfrm>
          <a:prstGeom prst="line">
            <a:avLst/>
          </a:prstGeom>
          <a:noFill/>
          <a:ln w="28575" algn="ctr">
            <a:solidFill>
              <a:srgbClr val="00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Rechteck 63"/>
          <p:cNvSpPr/>
          <p:nvPr/>
        </p:nvSpPr>
        <p:spPr bwMode="auto">
          <a:xfrm>
            <a:off x="323850" y="692150"/>
            <a:ext cx="8569325" cy="4537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65" name="Textfeld 64"/>
          <p:cNvSpPr txBox="1">
            <a:spLocks noChangeArrowheads="1"/>
          </p:cNvSpPr>
          <p:nvPr/>
        </p:nvSpPr>
        <p:spPr bwMode="auto">
          <a:xfrm>
            <a:off x="1345596" y="4406900"/>
            <a:ext cx="64956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altLang="de-DE" sz="2400" dirty="0" smtClean="0">
                <a:solidFill>
                  <a:srgbClr val="C00000"/>
                </a:solidFill>
              </a:rPr>
              <a:t>Linker Zerfall findet häufiger statt !! (ca. 0.3%) </a:t>
            </a:r>
            <a:endParaRPr lang="de-DE" altLang="de-DE" sz="2400" dirty="0">
              <a:solidFill>
                <a:srgbClr val="C00000"/>
              </a:solidFill>
            </a:endParaRPr>
          </a:p>
          <a:p>
            <a:pPr algn="ctr" eaLnBrk="1" hangingPunct="1"/>
            <a:r>
              <a:rPr lang="de-DE" altLang="de-DE" sz="2400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de-DE" altLang="de-DE" sz="2400" dirty="0" smtClean="0">
                <a:solidFill>
                  <a:srgbClr val="C00000"/>
                </a:solidFill>
                <a:sym typeface="Wingdings" pitchFamily="2" charset="2"/>
              </a:rPr>
              <a:t>CP-Symmetrie </a:t>
            </a:r>
            <a:r>
              <a:rPr lang="de-DE" altLang="de-DE" sz="2400" b="1" dirty="0" smtClean="0">
                <a:solidFill>
                  <a:srgbClr val="C00000"/>
                </a:solidFill>
                <a:sym typeface="Wingdings" pitchFamily="2" charset="2"/>
              </a:rPr>
              <a:t>ist</a:t>
            </a:r>
            <a:r>
              <a:rPr lang="de-DE" altLang="de-DE" sz="2400" dirty="0" smtClean="0">
                <a:solidFill>
                  <a:srgbClr val="C00000"/>
                </a:solidFill>
                <a:sym typeface="Wingdings" pitchFamily="2" charset="2"/>
              </a:rPr>
              <a:t> „verletzt“</a:t>
            </a:r>
            <a:endParaRPr lang="de-DE" altLang="de-DE" sz="2400" b="1" dirty="0">
              <a:solidFill>
                <a:srgbClr val="C00000"/>
              </a:solidFill>
            </a:endParaRPr>
          </a:p>
        </p:txBody>
      </p:sp>
      <p:sp>
        <p:nvSpPr>
          <p:cNvPr id="39" name="Textfeld 14"/>
          <p:cNvSpPr txBox="1">
            <a:spLocks noChangeArrowheads="1"/>
          </p:cNvSpPr>
          <p:nvPr/>
        </p:nvSpPr>
        <p:spPr bwMode="auto">
          <a:xfrm>
            <a:off x="1327707" y="105746"/>
            <a:ext cx="65028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smtClean="0">
                <a:solidFill>
                  <a:srgbClr val="3480B1"/>
                </a:solidFill>
              </a:rPr>
              <a:t>Warum Symmetrien wichtig sind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43" grpId="0" animBg="1"/>
      <p:bldP spid="44" grpId="0"/>
      <p:bldP spid="46" grpId="0"/>
      <p:bldP spid="48" grpId="0"/>
      <p:bldP spid="50" grpId="0"/>
      <p:bldP spid="51" grpId="0" animBg="1"/>
      <p:bldP spid="52" grpId="0" animBg="1"/>
      <p:bldP spid="53" grpId="0"/>
      <p:bldP spid="54" grpId="0"/>
      <p:bldP spid="55" grpId="0"/>
      <p:bldP spid="56" grpId="0"/>
      <p:bldP spid="60" grpId="0"/>
      <p:bldP spid="61" grpId="0"/>
      <p:bldP spid="62" grpId="0"/>
      <p:bldP spid="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323850" y="692150"/>
            <a:ext cx="8569325" cy="4537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39" y="3356991"/>
            <a:ext cx="4816189" cy="286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feld 14"/>
          <p:cNvSpPr txBox="1">
            <a:spLocks noChangeArrowheads="1"/>
          </p:cNvSpPr>
          <p:nvPr/>
        </p:nvSpPr>
        <p:spPr bwMode="auto">
          <a:xfrm>
            <a:off x="3565077" y="105746"/>
            <a:ext cx="20281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smtClean="0">
                <a:solidFill>
                  <a:srgbClr val="C00000"/>
                </a:solidFill>
              </a:rPr>
              <a:t>Einschub</a:t>
            </a:r>
            <a:endParaRPr lang="de-DE" altLang="de-DE" b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3"/>
          <a:stretch/>
        </p:blipFill>
        <p:spPr bwMode="auto">
          <a:xfrm>
            <a:off x="2051720" y="908720"/>
            <a:ext cx="4263838" cy="25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56" y="1706426"/>
            <a:ext cx="761971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160538" y="1772816"/>
            <a:ext cx="1763389" cy="1725690"/>
          </a:xfrm>
          <a:prstGeom prst="rect">
            <a:avLst/>
          </a:prstGeom>
          <a:solidFill>
            <a:srgbClr val="C00000">
              <a:alpha val="40000"/>
            </a:srgb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152360" y="1772816"/>
            <a:ext cx="1824368" cy="1843330"/>
          </a:xfrm>
          <a:prstGeom prst="rect">
            <a:avLst/>
          </a:prstGeom>
          <a:solidFill>
            <a:srgbClr val="00B050">
              <a:alpha val="40000"/>
            </a:srgb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xplosion 1 7"/>
          <p:cNvSpPr/>
          <p:nvPr/>
        </p:nvSpPr>
        <p:spPr>
          <a:xfrm>
            <a:off x="3042232" y="2996952"/>
            <a:ext cx="3022312" cy="3600400"/>
          </a:xfrm>
          <a:prstGeom prst="irregularSeal1">
            <a:avLst/>
          </a:prstGeom>
          <a:solidFill>
            <a:srgbClr val="FFC000">
              <a:alpha val="44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146564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feld 14"/>
          <p:cNvSpPr txBox="1">
            <a:spLocks noChangeArrowheads="1"/>
          </p:cNvSpPr>
          <p:nvPr/>
        </p:nvSpPr>
        <p:spPr bwMode="auto">
          <a:xfrm>
            <a:off x="1327707" y="105746"/>
            <a:ext cx="65028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smtClean="0">
                <a:solidFill>
                  <a:srgbClr val="3480B1"/>
                </a:solidFill>
              </a:rPr>
              <a:t>Warum Symmetrien wichtig sind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-66219" y="5187950"/>
            <a:ext cx="9282798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 Physik - jenseits SM</a:t>
            </a:r>
            <a:endParaRPr lang="de-DE" sz="6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feld 7"/>
          <p:cNvSpPr txBox="1">
            <a:spLocks noChangeArrowheads="1"/>
          </p:cNvSpPr>
          <p:nvPr/>
        </p:nvSpPr>
        <p:spPr bwMode="auto">
          <a:xfrm>
            <a:off x="244115" y="4797425"/>
            <a:ext cx="867801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altLang="de-DE" sz="2400" dirty="0">
                <a:solidFill>
                  <a:srgbClr val="C00000"/>
                </a:solidFill>
              </a:rPr>
              <a:t> </a:t>
            </a:r>
            <a:r>
              <a:rPr lang="de-DE" altLang="de-DE" sz="2400" dirty="0" smtClean="0">
                <a:solidFill>
                  <a:srgbClr val="C00000"/>
                </a:solidFill>
              </a:rPr>
              <a:t>Diese Standard Modell (SM) </a:t>
            </a:r>
            <a:r>
              <a:rPr lang="de-DE" altLang="de-DE" sz="2400" b="1" dirty="0" smtClean="0">
                <a:solidFill>
                  <a:srgbClr val="C00000"/>
                </a:solidFill>
              </a:rPr>
              <a:t>CP-Verletzung ist viel zu klein</a:t>
            </a:r>
            <a:r>
              <a:rPr lang="de-DE" altLang="de-DE" sz="800" b="1" dirty="0" smtClean="0">
                <a:solidFill>
                  <a:srgbClr val="C00000"/>
                </a:solidFill>
              </a:rPr>
              <a:t> </a:t>
            </a:r>
            <a:r>
              <a:rPr lang="de-DE" altLang="de-DE" sz="2400" dirty="0" smtClean="0">
                <a:solidFill>
                  <a:srgbClr val="C00000"/>
                </a:solidFill>
              </a:rPr>
              <a:t>!</a:t>
            </a:r>
            <a:endParaRPr lang="de-DE" altLang="de-DE" sz="2400" b="1" dirty="0">
              <a:solidFill>
                <a:srgbClr val="C00000"/>
              </a:solidFill>
            </a:endParaRPr>
          </a:p>
        </p:txBody>
      </p:sp>
      <p:sp>
        <p:nvSpPr>
          <p:cNvPr id="69" name="Rechteck 68"/>
          <p:cNvSpPr/>
          <p:nvPr/>
        </p:nvSpPr>
        <p:spPr bwMode="auto">
          <a:xfrm>
            <a:off x="323850" y="692150"/>
            <a:ext cx="8569325" cy="4537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pic>
        <p:nvPicPr>
          <p:cNvPr id="10" name="Picture 2" descr="http://www.fnal.gov/pub/today/archive/archive_2013/images/ROW_Figure01_131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08720"/>
            <a:ext cx="4371975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220072" y="3439886"/>
            <a:ext cx="12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Materie</a:t>
            </a:r>
            <a:endParaRPr lang="de-DE" sz="2000" b="1" dirty="0"/>
          </a:p>
        </p:txBody>
      </p:sp>
      <p:sp>
        <p:nvSpPr>
          <p:cNvPr id="13" name="Rechteck 12"/>
          <p:cNvSpPr/>
          <p:nvPr/>
        </p:nvSpPr>
        <p:spPr>
          <a:xfrm>
            <a:off x="5227842" y="3394404"/>
            <a:ext cx="1296000" cy="432048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2350638" y="2708920"/>
            <a:ext cx="141838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 Anti-Mat. </a:t>
            </a:r>
            <a:endParaRPr lang="de-DE" sz="2000" b="1" dirty="0"/>
          </a:p>
        </p:txBody>
      </p:sp>
      <p:sp>
        <p:nvSpPr>
          <p:cNvPr id="16" name="Rechteck 15"/>
          <p:cNvSpPr/>
          <p:nvPr/>
        </p:nvSpPr>
        <p:spPr>
          <a:xfrm>
            <a:off x="2411760" y="2680456"/>
            <a:ext cx="1296000" cy="432048"/>
          </a:xfrm>
          <a:prstGeom prst="rect">
            <a:avLst/>
          </a:prstGeom>
          <a:solidFill>
            <a:srgbClr val="C00000">
              <a:alpha val="40000"/>
            </a:srgb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6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854" b="-41942"/>
          <a:stretch/>
        </p:blipFill>
        <p:spPr bwMode="auto">
          <a:xfrm>
            <a:off x="0" y="0"/>
            <a:ext cx="91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cxnSp>
        <p:nvCxnSpPr>
          <p:cNvPr id="5" name="Gerade Verbindung mit Pfeil 4"/>
          <p:cNvCxnSpPr/>
          <p:nvPr/>
        </p:nvCxnSpPr>
        <p:spPr>
          <a:xfrm>
            <a:off x="683568" y="1916832"/>
            <a:ext cx="7704856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816184" y="836712"/>
            <a:ext cx="34865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Zeitachse</a:t>
            </a:r>
          </a:p>
        </p:txBody>
      </p:sp>
      <p:sp>
        <p:nvSpPr>
          <p:cNvPr id="10" name="Geschweifte Klammer rechts 9"/>
          <p:cNvSpPr/>
          <p:nvPr/>
        </p:nvSpPr>
        <p:spPr>
          <a:xfrm rot="5400000">
            <a:off x="4373977" y="1790817"/>
            <a:ext cx="396045" cy="7200800"/>
          </a:xfrm>
          <a:prstGeom prst="rightBrace">
            <a:avLst>
              <a:gd name="adj1" fmla="val 0"/>
              <a:gd name="adj2" fmla="val 50302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505564" y="5561364"/>
            <a:ext cx="2106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</a:rPr>
              <a:t>„Materie“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665990" y="1910140"/>
            <a:ext cx="0" cy="1080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971600" y="3789040"/>
            <a:ext cx="0" cy="1296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33332" y="3094926"/>
            <a:ext cx="3600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de-DE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88640" y="12687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0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734469" y="1268760"/>
            <a:ext cx="1086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Heute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00202" y="5498068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10</a:t>
            </a:r>
            <a:r>
              <a:rPr lang="de-DE" sz="2800" b="1" baseline="30000" dirty="0" smtClean="0">
                <a:solidFill>
                  <a:schemeClr val="bg1"/>
                </a:solidFill>
              </a:rPr>
              <a:t>-6 </a:t>
            </a:r>
            <a:r>
              <a:rPr lang="de-DE" sz="2800" b="1" dirty="0" smtClean="0">
                <a:solidFill>
                  <a:schemeClr val="bg1"/>
                </a:solidFill>
              </a:rPr>
              <a:t>s</a:t>
            </a:r>
            <a:endParaRPr lang="de-DE" sz="28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495864" y="5506346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4x10</a:t>
            </a:r>
            <a:r>
              <a:rPr lang="de-DE" sz="2800" b="1" baseline="30000" dirty="0" smtClean="0">
                <a:solidFill>
                  <a:schemeClr val="bg1"/>
                </a:solidFill>
              </a:rPr>
              <a:t>17</a:t>
            </a:r>
            <a:r>
              <a:rPr lang="de-DE" sz="2800" b="1" dirty="0" smtClean="0">
                <a:solidFill>
                  <a:schemeClr val="bg1"/>
                </a:solidFill>
              </a:rPr>
              <a:t> s</a:t>
            </a:r>
            <a:endParaRPr lang="de-DE" sz="2800" b="1" baseline="30000" dirty="0">
              <a:solidFill>
                <a:schemeClr val="bg1"/>
              </a:solidFill>
            </a:endParaRPr>
          </a:p>
        </p:txBody>
      </p:sp>
      <p:pic>
        <p:nvPicPr>
          <p:cNvPr id="18" name="Picture 2" descr="http://www.weltmaschine.de/sites/site_weltmaschine/content/e5/e108295/e108297/2011-02-10_Forme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560"/>
          <a:stretch/>
        </p:blipFill>
        <p:spPr bwMode="auto">
          <a:xfrm>
            <a:off x="2843808" y="2420888"/>
            <a:ext cx="3429899" cy="2016223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" name="Gerade Verbindung 2"/>
          <p:cNvCxnSpPr/>
          <p:nvPr/>
        </p:nvCxnSpPr>
        <p:spPr>
          <a:xfrm flipV="1">
            <a:off x="665990" y="2450140"/>
            <a:ext cx="2177818" cy="644786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72344" y="3741257"/>
            <a:ext cx="2171464" cy="623847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993372" y="2852936"/>
            <a:ext cx="1850436" cy="24199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993372" y="3741257"/>
            <a:ext cx="1850436" cy="191799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3286742" y="3385488"/>
            <a:ext cx="864000" cy="288000"/>
          </a:xfrm>
          <a:prstGeom prst="rect">
            <a:avLst/>
          </a:prstGeom>
          <a:solidFill>
            <a:srgbClr val="C00000">
              <a:alpha val="40000"/>
            </a:srgb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3275856" y="3140968"/>
            <a:ext cx="864000" cy="288000"/>
          </a:xfrm>
          <a:prstGeom prst="rect">
            <a:avLst/>
          </a:prstGeom>
          <a:solidFill>
            <a:srgbClr val="00B050">
              <a:alpha val="40000"/>
            </a:srgb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5647974" y="3594788"/>
            <a:ext cx="432000" cy="288000"/>
          </a:xfrm>
          <a:prstGeom prst="rect">
            <a:avLst/>
          </a:prstGeom>
          <a:solidFill>
            <a:srgbClr val="00B050">
              <a:alpha val="40000"/>
            </a:srgb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4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 bwMode="auto">
          <a:xfrm>
            <a:off x="323850" y="692150"/>
            <a:ext cx="8569325" cy="4537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" name="Textfeld 14"/>
          <p:cNvSpPr txBox="1">
            <a:spLocks noChangeArrowheads="1"/>
          </p:cNvSpPr>
          <p:nvPr/>
        </p:nvSpPr>
        <p:spPr bwMode="auto">
          <a:xfrm>
            <a:off x="1988944" y="105746"/>
            <a:ext cx="51803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smtClean="0">
                <a:solidFill>
                  <a:srgbClr val="3480B1"/>
                </a:solidFill>
              </a:rPr>
              <a:t>Schicksal der Antimaterie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258507"/>
              </p:ext>
            </p:extLst>
          </p:nvPr>
        </p:nvGraphicFramePr>
        <p:xfrm>
          <a:off x="1531140" y="1740878"/>
          <a:ext cx="6096000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rgbClr val="3480B1"/>
                          </a:solidFill>
                        </a:rPr>
                        <a:t>e</a:t>
                      </a:r>
                      <a:r>
                        <a:rPr lang="de-DE" sz="2800" b="1" baseline="30000" dirty="0" smtClean="0">
                          <a:solidFill>
                            <a:srgbClr val="3480B1"/>
                          </a:solidFill>
                          <a:latin typeface="+mn-lt"/>
                        </a:rPr>
                        <a:t>-</a:t>
                      </a:r>
                      <a:endParaRPr lang="de-DE" sz="2800" b="1" baseline="30000" dirty="0">
                        <a:solidFill>
                          <a:srgbClr val="3480B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de-DE" sz="2800" b="1" baseline="300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de-DE" sz="28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rgbClr val="3480B1"/>
                          </a:solidFill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de-DE" sz="2800" b="1" baseline="-25000" dirty="0" smtClean="0">
                          <a:solidFill>
                            <a:srgbClr val="3480B1"/>
                          </a:solidFill>
                        </a:rPr>
                        <a:t>e</a:t>
                      </a:r>
                      <a:endParaRPr lang="de-DE" sz="2800" b="1" baseline="-25000" dirty="0">
                        <a:solidFill>
                          <a:srgbClr val="3480B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de-DE" sz="2800" b="1" baseline="-2500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de-DE" sz="28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rgbClr val="3480B1"/>
                          </a:solidFill>
                        </a:rPr>
                        <a:t>u</a:t>
                      </a:r>
                      <a:endParaRPr lang="de-DE" sz="2800" b="1" dirty="0">
                        <a:solidFill>
                          <a:srgbClr val="3480B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bg1"/>
                          </a:solidFill>
                        </a:rPr>
                        <a:t>u</a:t>
                      </a:r>
                      <a:endParaRPr lang="de-DE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rgbClr val="3480B1"/>
                          </a:solidFill>
                        </a:rPr>
                        <a:t>d</a:t>
                      </a:r>
                      <a:endParaRPr lang="de-DE" sz="2800" b="1" dirty="0">
                        <a:solidFill>
                          <a:srgbClr val="3480B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de-DE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rgbClr val="3480B1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de-DE" sz="2800" b="1" baseline="30000" dirty="0" smtClean="0">
                          <a:solidFill>
                            <a:srgbClr val="3480B1"/>
                          </a:solidFill>
                          <a:latin typeface="+mn-lt"/>
                        </a:rPr>
                        <a:t>-</a:t>
                      </a:r>
                      <a:endParaRPr lang="de-DE" sz="2800" b="1" baseline="30000" dirty="0">
                        <a:solidFill>
                          <a:srgbClr val="3480B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de-DE" sz="2800" b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+</a:t>
                      </a:r>
                      <a:endParaRPr lang="de-DE" sz="2800" b="1" baseline="30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err="1" smtClean="0">
                          <a:solidFill>
                            <a:srgbClr val="3480B1"/>
                          </a:solidFill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de-DE" sz="2800" b="1" baseline="-25000" dirty="0" err="1" smtClean="0">
                          <a:solidFill>
                            <a:srgbClr val="3480B1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endParaRPr lang="de-DE" sz="2800" b="1" baseline="-25000" dirty="0">
                        <a:solidFill>
                          <a:srgbClr val="3480B1"/>
                        </a:solidFill>
                        <a:latin typeface="Symbol" panose="05050102010706020507" pitchFamily="18" charset="2"/>
                      </a:endParaRPr>
                    </a:p>
                  </a:txBody>
                  <a:tcPr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err="1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de-DE" sz="2800" b="1" baseline="-25000" dirty="0" err="1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endParaRPr lang="de-DE" sz="2800" b="1" baseline="-25000" dirty="0">
                        <a:solidFill>
                          <a:schemeClr val="bg1"/>
                        </a:solidFill>
                        <a:latin typeface="Symbol" panose="05050102010706020507" pitchFamily="18" charset="2"/>
                      </a:endParaRPr>
                    </a:p>
                  </a:txBody>
                  <a:tcPr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rgbClr val="3480B1"/>
                          </a:solidFill>
                        </a:rPr>
                        <a:t>c</a:t>
                      </a:r>
                      <a:endParaRPr lang="de-DE" sz="2800" b="1" dirty="0">
                        <a:solidFill>
                          <a:srgbClr val="3480B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de-DE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rgbClr val="3480B1"/>
                          </a:solidFill>
                        </a:rPr>
                        <a:t>s</a:t>
                      </a:r>
                      <a:endParaRPr lang="de-DE" sz="2800" b="1" dirty="0">
                        <a:solidFill>
                          <a:srgbClr val="3480B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de-DE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rgbClr val="3480B1"/>
                          </a:solidFill>
                          <a:latin typeface="Symbol" panose="05050102010706020507" pitchFamily="18" charset="2"/>
                        </a:rPr>
                        <a:t>t</a:t>
                      </a:r>
                      <a:r>
                        <a:rPr lang="de-DE" sz="2800" b="1" baseline="30000" dirty="0" smtClean="0">
                          <a:solidFill>
                            <a:srgbClr val="3480B1"/>
                          </a:solidFill>
                          <a:latin typeface="+mn-lt"/>
                        </a:rPr>
                        <a:t>-</a:t>
                      </a:r>
                      <a:endParaRPr lang="de-DE" sz="2800" b="1" baseline="30000" dirty="0">
                        <a:solidFill>
                          <a:srgbClr val="3480B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t</a:t>
                      </a:r>
                      <a:r>
                        <a:rPr lang="de-DE" sz="2800" b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+</a:t>
                      </a:r>
                      <a:endParaRPr lang="de-DE" sz="2800" b="1" baseline="30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err="1" smtClean="0">
                          <a:solidFill>
                            <a:srgbClr val="3480B1"/>
                          </a:solidFill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de-DE" sz="2800" b="1" baseline="-25000" dirty="0" err="1" smtClean="0">
                          <a:solidFill>
                            <a:srgbClr val="3480B1"/>
                          </a:solidFill>
                          <a:latin typeface="Symbol" panose="05050102010706020507" pitchFamily="18" charset="2"/>
                        </a:rPr>
                        <a:t>t</a:t>
                      </a:r>
                      <a:endParaRPr lang="de-DE" sz="2800" b="1" baseline="-25000" dirty="0">
                        <a:solidFill>
                          <a:srgbClr val="3480B1"/>
                        </a:solidFill>
                        <a:latin typeface="Symbol" panose="05050102010706020507" pitchFamily="18" charset="2"/>
                      </a:endParaRPr>
                    </a:p>
                  </a:txBody>
                  <a:tcPr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err="1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de-DE" sz="2800" b="1" baseline="-25000" dirty="0" err="1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t</a:t>
                      </a:r>
                      <a:endParaRPr lang="de-DE" sz="2800" b="1" baseline="-25000" dirty="0">
                        <a:solidFill>
                          <a:schemeClr val="bg1"/>
                        </a:solidFill>
                        <a:latin typeface="Symbol" panose="05050102010706020507" pitchFamily="18" charset="2"/>
                      </a:endParaRPr>
                    </a:p>
                  </a:txBody>
                  <a:tcPr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rgbClr val="3480B1"/>
                          </a:solidFill>
                        </a:rPr>
                        <a:t>t</a:t>
                      </a:r>
                      <a:endParaRPr lang="de-DE" sz="2800" b="1" dirty="0">
                        <a:solidFill>
                          <a:srgbClr val="3480B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de-DE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rgbClr val="3480B1"/>
                          </a:solidFill>
                        </a:rPr>
                        <a:t>b</a:t>
                      </a:r>
                      <a:endParaRPr lang="de-DE" sz="2800" b="1" dirty="0">
                        <a:solidFill>
                          <a:srgbClr val="3480B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de-DE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2" name="Gerade Verbindung 11"/>
          <p:cNvCxnSpPr/>
          <p:nvPr/>
        </p:nvCxnSpPr>
        <p:spPr>
          <a:xfrm>
            <a:off x="4024400" y="1852236"/>
            <a:ext cx="2160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017708" y="2356292"/>
            <a:ext cx="2160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035286" y="2882120"/>
            <a:ext cx="2160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608576" y="1852236"/>
            <a:ext cx="2160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612770" y="2345406"/>
            <a:ext cx="2160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601884" y="2871234"/>
            <a:ext cx="2160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7142516" y="1841350"/>
            <a:ext cx="2160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7146710" y="2356292"/>
            <a:ext cx="2160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7135824" y="2864542"/>
            <a:ext cx="2160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515006" y="3354393"/>
            <a:ext cx="298543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Anti-</a:t>
            </a:r>
            <a:r>
              <a:rPr lang="de-DE" sz="2000" b="1" dirty="0" err="1" smtClean="0">
                <a:solidFill>
                  <a:srgbClr val="3480B1"/>
                </a:solidFill>
              </a:rPr>
              <a:t>Leptonen</a:t>
            </a:r>
            <a:endParaRPr lang="de-DE" sz="2000" b="1" dirty="0">
              <a:solidFill>
                <a:srgbClr val="3480B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611349" y="3356992"/>
            <a:ext cx="301646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Anti-</a:t>
            </a:r>
            <a:r>
              <a:rPr lang="de-DE" sz="2000" b="1" dirty="0" smtClean="0">
                <a:solidFill>
                  <a:srgbClr val="3480B1"/>
                </a:solidFill>
              </a:rPr>
              <a:t>Quarks</a:t>
            </a:r>
            <a:endParaRPr lang="de-DE" sz="2000" b="1" dirty="0">
              <a:solidFill>
                <a:srgbClr val="3480B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515006" y="1268760"/>
            <a:ext cx="6145465" cy="430887"/>
          </a:xfrm>
          <a:prstGeom prst="rect">
            <a:avLst/>
          </a:prstGeom>
          <a:solidFill>
            <a:srgbClr val="3480B1"/>
          </a:solidFill>
        </p:spPr>
        <p:txBody>
          <a:bodyPr wrap="none" rtlCol="0">
            <a:spAutoFit/>
          </a:bodyPr>
          <a:lstStyle/>
          <a:p>
            <a:r>
              <a:rPr lang="de-DE" sz="2200" b="1" dirty="0" smtClean="0">
                <a:solidFill>
                  <a:schemeClr val="bg1"/>
                </a:solidFill>
              </a:rPr>
              <a:t>Bausteine des Standardmodells der Teilchenphysik </a:t>
            </a:r>
            <a:endParaRPr lang="de-DE" sz="2200" b="1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40330" y="4138194"/>
            <a:ext cx="8469691" cy="212365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Suche nach neuer CPV –</a:t>
            </a:r>
          </a:p>
          <a:p>
            <a:pPr algn="ctr">
              <a:defRPr/>
            </a:pPr>
            <a:r>
              <a:rPr lang="de-DE" sz="6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 </a:t>
            </a:r>
            <a:r>
              <a:rPr lang="de-DE" sz="66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Leptonen</a:t>
            </a: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Quarks</a:t>
            </a:r>
            <a:endParaRPr lang="de-DE" sz="6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94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4"/>
          <p:cNvSpPr txBox="1">
            <a:spLocks noChangeArrowheads="1"/>
          </p:cNvSpPr>
          <p:nvPr/>
        </p:nvSpPr>
        <p:spPr bwMode="auto">
          <a:xfrm>
            <a:off x="2313471" y="2640542"/>
            <a:ext cx="45095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err="1" smtClean="0">
                <a:solidFill>
                  <a:srgbClr val="3480B1"/>
                </a:solidFill>
              </a:rPr>
              <a:t>Leptonischer</a:t>
            </a:r>
            <a:r>
              <a:rPr lang="de-DE" altLang="de-DE" b="1" dirty="0" smtClean="0">
                <a:solidFill>
                  <a:srgbClr val="3480B1"/>
                </a:solidFill>
              </a:rPr>
              <a:t> Bereich:</a:t>
            </a:r>
          </a:p>
          <a:p>
            <a:pPr algn="ctr" eaLnBrk="1" hangingPunct="1"/>
            <a:endParaRPr lang="de-DE" altLang="de-DE" b="1" dirty="0">
              <a:solidFill>
                <a:srgbClr val="3480B1"/>
              </a:solidFill>
            </a:endParaRPr>
          </a:p>
          <a:p>
            <a:pPr algn="ctr" eaLnBrk="1" hangingPunct="1"/>
            <a:r>
              <a:rPr lang="de-DE" altLang="de-DE" b="1" dirty="0" smtClean="0">
                <a:solidFill>
                  <a:srgbClr val="3480B1"/>
                </a:solidFill>
              </a:rPr>
              <a:t>„</a:t>
            </a:r>
            <a:r>
              <a:rPr lang="de-DE" altLang="de-DE" b="1" dirty="0" err="1" smtClean="0">
                <a:solidFill>
                  <a:srgbClr val="3480B1"/>
                </a:solidFill>
              </a:rPr>
              <a:t>Leptogenese</a:t>
            </a:r>
            <a:r>
              <a:rPr lang="de-DE" altLang="de-DE" b="1" dirty="0" smtClean="0">
                <a:solidFill>
                  <a:srgbClr val="3480B1"/>
                </a:solidFill>
              </a:rPr>
              <a:t>“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ek.com/wp-content/uploads/2014/02/neutri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35568" y="836712"/>
            <a:ext cx="8247835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Neutrinos</a:t>
            </a:r>
          </a:p>
          <a:p>
            <a:pPr algn="ctr"/>
            <a:endParaRPr lang="de-DE" sz="1000" b="1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b="1" dirty="0" smtClean="0">
                <a:solidFill>
                  <a:schemeClr val="bg1"/>
                </a:solidFill>
              </a:rPr>
              <a:t>Häufigste Teilchensorte im Kosmos:</a:t>
            </a:r>
          </a:p>
          <a:p>
            <a:r>
              <a:rPr lang="de-DE" sz="4000" b="1" dirty="0">
                <a:solidFill>
                  <a:schemeClr val="bg1"/>
                </a:solidFill>
              </a:rPr>
              <a:t> </a:t>
            </a:r>
            <a:r>
              <a:rPr lang="de-DE" sz="4000" b="1" dirty="0" smtClean="0">
                <a:solidFill>
                  <a:schemeClr val="bg1"/>
                </a:solidFill>
              </a:rPr>
              <a:t>    ca. 110 pro cm</a:t>
            </a:r>
            <a:r>
              <a:rPr lang="de-DE" sz="4000" b="1" baseline="30000" dirty="0" smtClean="0">
                <a:solidFill>
                  <a:schemeClr val="bg1"/>
                </a:solidFill>
              </a:rPr>
              <a:t>3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b="1" dirty="0" smtClean="0">
                <a:solidFill>
                  <a:schemeClr val="bg1"/>
                </a:solidFill>
              </a:rPr>
              <a:t>entstehen bei nuklearen Zerfalls-  </a:t>
            </a:r>
          </a:p>
          <a:p>
            <a:r>
              <a:rPr lang="de-DE" sz="4000" b="1" dirty="0" smtClean="0">
                <a:solidFill>
                  <a:schemeClr val="bg1"/>
                </a:solidFill>
              </a:rPr>
              <a:t>     und Fusions-Reaktionen: bspw. in</a:t>
            </a:r>
          </a:p>
          <a:p>
            <a:r>
              <a:rPr lang="de-DE" sz="4000" b="1" dirty="0" smtClean="0">
                <a:solidFill>
                  <a:schemeClr val="bg1"/>
                </a:solidFill>
              </a:rPr>
              <a:t>     Kernreaktoren, Sonne, …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b="1" dirty="0">
                <a:solidFill>
                  <a:schemeClr val="bg1"/>
                </a:solidFill>
              </a:rPr>
              <a:t>s</a:t>
            </a:r>
            <a:r>
              <a:rPr lang="de-DE" sz="4000" b="1" dirty="0" smtClean="0">
                <a:solidFill>
                  <a:schemeClr val="bg1"/>
                </a:solidFill>
              </a:rPr>
              <a:t>ehr schwierig nachweisbar 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1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ek.com/wp-content/uploads/2014/02/neutri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stro.desy.de/sites2009/site_astro/content/e56235/e168857/e168859/oscanim-web_e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21" y="2162674"/>
            <a:ext cx="2447999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physics.metu.edu.tr/uploads/HighEnergyPhysics.NeutrinoPhysics/neutrino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1" r="-12785"/>
          <a:stretch/>
        </p:blipFill>
        <p:spPr bwMode="auto">
          <a:xfrm>
            <a:off x="1547664" y="2181267"/>
            <a:ext cx="3075729" cy="24137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hteck 1"/>
          <p:cNvSpPr/>
          <p:nvPr/>
        </p:nvSpPr>
        <p:spPr>
          <a:xfrm>
            <a:off x="7430548" y="2162674"/>
            <a:ext cx="360040" cy="24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649556" y="2492896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8225389">
            <a:off x="3088200" y="3179389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 rot="3316649">
            <a:off x="2223823" y="3215974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2723084" y="836712"/>
            <a:ext cx="367280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Neutrinos</a:t>
            </a:r>
          </a:p>
          <a:p>
            <a:pPr algn="ctr"/>
            <a:endParaRPr lang="de-DE" sz="6600" b="1" dirty="0">
              <a:solidFill>
                <a:schemeClr val="bg1"/>
              </a:solidFill>
            </a:endParaRPr>
          </a:p>
          <a:p>
            <a:pPr algn="ctr"/>
            <a:endParaRPr lang="de-DE" sz="6600" b="1" dirty="0" smtClean="0">
              <a:solidFill>
                <a:schemeClr val="bg1"/>
              </a:solidFill>
            </a:endParaRPr>
          </a:p>
          <a:p>
            <a:pPr algn="ctr"/>
            <a:endParaRPr lang="de-DE" sz="6600" b="1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951958" y="836712"/>
            <a:ext cx="7215052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Neutrinos</a:t>
            </a:r>
          </a:p>
          <a:p>
            <a:pPr algn="ctr"/>
            <a:endParaRPr lang="de-DE" sz="6600" b="1" dirty="0">
              <a:solidFill>
                <a:schemeClr val="bg1"/>
              </a:solidFill>
            </a:endParaRPr>
          </a:p>
          <a:p>
            <a:pPr algn="ctr"/>
            <a:endParaRPr lang="de-DE" sz="6600" b="1" dirty="0" smtClean="0">
              <a:solidFill>
                <a:schemeClr val="bg1"/>
              </a:solidFill>
            </a:endParaRPr>
          </a:p>
          <a:p>
            <a:pPr algn="ctr"/>
            <a:endParaRPr lang="de-DE" sz="6600" b="1" dirty="0">
              <a:solidFill>
                <a:schemeClr val="bg1"/>
              </a:solidFill>
            </a:endParaRPr>
          </a:p>
          <a:p>
            <a:pPr algn="ctr"/>
            <a:r>
              <a:rPr lang="de-DE" sz="6600" b="1" dirty="0" err="1" smtClean="0">
                <a:solidFill>
                  <a:schemeClr val="bg1"/>
                </a:solidFill>
              </a:rPr>
              <a:t>Flavor</a:t>
            </a:r>
            <a:r>
              <a:rPr lang="de-DE" sz="6600" b="1" dirty="0" smtClean="0">
                <a:solidFill>
                  <a:schemeClr val="bg1"/>
                </a:solidFill>
              </a:rPr>
              <a:t>-Oszillationen</a:t>
            </a:r>
          </a:p>
        </p:txBody>
      </p:sp>
      <p:sp>
        <p:nvSpPr>
          <p:cNvPr id="3" name="Rechteck 2"/>
          <p:cNvSpPr/>
          <p:nvPr/>
        </p:nvSpPr>
        <p:spPr>
          <a:xfrm>
            <a:off x="5364088" y="2181267"/>
            <a:ext cx="2088232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4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4" grpId="0" animBg="1"/>
      <p:bldP spid="1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4"/>
          <p:cNvSpPr txBox="1">
            <a:spLocks noChangeArrowheads="1"/>
          </p:cNvSpPr>
          <p:nvPr/>
        </p:nvSpPr>
        <p:spPr bwMode="auto">
          <a:xfrm>
            <a:off x="1003019" y="2640542"/>
            <a:ext cx="71304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smtClean="0">
                <a:solidFill>
                  <a:srgbClr val="3480B1"/>
                </a:solidFill>
              </a:rPr>
              <a:t>Einführung:</a:t>
            </a:r>
          </a:p>
          <a:p>
            <a:pPr algn="ctr" eaLnBrk="1" hangingPunct="1"/>
            <a:endParaRPr lang="de-DE" altLang="de-DE" b="1" dirty="0" smtClean="0">
              <a:solidFill>
                <a:srgbClr val="3480B1"/>
              </a:solidFill>
            </a:endParaRPr>
          </a:p>
          <a:p>
            <a:pPr algn="ctr" eaLnBrk="1" hangingPunct="1"/>
            <a:r>
              <a:rPr lang="de-DE" altLang="de-DE" b="1" dirty="0" smtClean="0">
                <a:solidFill>
                  <a:srgbClr val="3480B1"/>
                </a:solidFill>
              </a:rPr>
              <a:t>Das Rätsel des Materie-Universums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507864" y="5187950"/>
            <a:ext cx="2134623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CPV ?</a:t>
            </a:r>
            <a:endParaRPr lang="de-DE" sz="6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feld 14"/>
          <p:cNvSpPr txBox="1">
            <a:spLocks noChangeArrowheads="1"/>
          </p:cNvSpPr>
          <p:nvPr/>
        </p:nvSpPr>
        <p:spPr bwMode="auto">
          <a:xfrm>
            <a:off x="2392483" y="105746"/>
            <a:ext cx="4373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err="1" smtClean="0">
                <a:solidFill>
                  <a:srgbClr val="3480B1"/>
                </a:solidFill>
              </a:rPr>
              <a:t>Leptonischer</a:t>
            </a:r>
            <a:r>
              <a:rPr lang="de-DE" altLang="de-DE" b="1" dirty="0" smtClean="0">
                <a:solidFill>
                  <a:srgbClr val="3480B1"/>
                </a:solidFill>
              </a:rPr>
              <a:t> Bereich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639541" cy="37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feld 7"/>
          <p:cNvSpPr txBox="1">
            <a:spLocks noChangeArrowheads="1"/>
          </p:cNvSpPr>
          <p:nvPr/>
        </p:nvSpPr>
        <p:spPr bwMode="auto">
          <a:xfrm>
            <a:off x="418850" y="4797425"/>
            <a:ext cx="832856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altLang="de-DE" sz="2400" dirty="0">
                <a:solidFill>
                  <a:srgbClr val="C00000"/>
                </a:solidFill>
              </a:rPr>
              <a:t> </a:t>
            </a:r>
            <a:r>
              <a:rPr lang="de-DE" altLang="de-DE" sz="2400" dirty="0" smtClean="0">
                <a:solidFill>
                  <a:srgbClr val="C00000"/>
                </a:solidFill>
              </a:rPr>
              <a:t>Vergleich von </a:t>
            </a:r>
            <a:r>
              <a:rPr lang="de-DE" altLang="de-DE" sz="2400" b="1" dirty="0" smtClean="0">
                <a:solidFill>
                  <a:srgbClr val="C00000"/>
                </a:solidFill>
              </a:rPr>
              <a:t>Neutrino-</a:t>
            </a:r>
            <a:r>
              <a:rPr lang="de-DE" altLang="de-DE" sz="2400" dirty="0" smtClean="0">
                <a:solidFill>
                  <a:srgbClr val="C00000"/>
                </a:solidFill>
              </a:rPr>
              <a:t> und </a:t>
            </a:r>
            <a:r>
              <a:rPr lang="de-DE" altLang="de-DE" sz="2400" b="1" dirty="0" smtClean="0">
                <a:solidFill>
                  <a:srgbClr val="C00000"/>
                </a:solidFill>
              </a:rPr>
              <a:t>Anti-Neutrino</a:t>
            </a:r>
            <a:r>
              <a:rPr lang="de-DE" altLang="de-DE" sz="2400" dirty="0" smtClean="0">
                <a:solidFill>
                  <a:srgbClr val="C00000"/>
                </a:solidFill>
              </a:rPr>
              <a:t> – Oszillationen</a:t>
            </a:r>
            <a:endParaRPr lang="de-DE" altLang="de-DE" sz="2400" b="1" dirty="0">
              <a:solidFill>
                <a:srgbClr val="C00000"/>
              </a:solidFill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323850" y="692150"/>
            <a:ext cx="8569325" cy="4537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79712" y="1124744"/>
            <a:ext cx="1584176" cy="576064"/>
          </a:xfrm>
          <a:prstGeom prst="rect">
            <a:avLst/>
          </a:prstGeom>
          <a:solidFill>
            <a:srgbClr val="00B05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652120" y="1124744"/>
            <a:ext cx="1584176" cy="576064"/>
          </a:xfrm>
          <a:prstGeom prst="rect">
            <a:avLst/>
          </a:prstGeom>
          <a:solidFill>
            <a:srgbClr val="C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652120" y="3717032"/>
            <a:ext cx="1584176" cy="576064"/>
          </a:xfrm>
          <a:prstGeom prst="rect">
            <a:avLst/>
          </a:prstGeom>
          <a:solidFill>
            <a:srgbClr val="C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051720" y="3717032"/>
            <a:ext cx="1584176" cy="576064"/>
          </a:xfrm>
          <a:prstGeom prst="rect">
            <a:avLst/>
          </a:prstGeom>
          <a:solidFill>
            <a:srgbClr val="00B05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4"/>
          <p:cNvSpPr txBox="1">
            <a:spLocks noChangeArrowheads="1"/>
          </p:cNvSpPr>
          <p:nvPr/>
        </p:nvSpPr>
        <p:spPr bwMode="auto">
          <a:xfrm>
            <a:off x="2392483" y="105746"/>
            <a:ext cx="4373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err="1" smtClean="0">
                <a:solidFill>
                  <a:srgbClr val="3480B1"/>
                </a:solidFill>
              </a:rPr>
              <a:t>Leptonischer</a:t>
            </a:r>
            <a:r>
              <a:rPr lang="de-DE" altLang="de-DE" b="1" dirty="0" smtClean="0">
                <a:solidFill>
                  <a:srgbClr val="3480B1"/>
                </a:solidFill>
              </a:rPr>
              <a:t> Bereich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  <p:sp>
        <p:nvSpPr>
          <p:cNvPr id="5" name="Textfeld 7"/>
          <p:cNvSpPr txBox="1">
            <a:spLocks noChangeArrowheads="1"/>
          </p:cNvSpPr>
          <p:nvPr/>
        </p:nvSpPr>
        <p:spPr bwMode="auto">
          <a:xfrm>
            <a:off x="50961" y="4797425"/>
            <a:ext cx="906434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altLang="de-DE" sz="2400" dirty="0">
                <a:solidFill>
                  <a:srgbClr val="C00000"/>
                </a:solidFill>
              </a:rPr>
              <a:t> </a:t>
            </a:r>
            <a:r>
              <a:rPr lang="de-DE" altLang="de-DE" sz="2400" dirty="0" smtClean="0">
                <a:solidFill>
                  <a:srgbClr val="C00000"/>
                </a:solidFill>
              </a:rPr>
              <a:t>Unterschied zw. Oszillationen von </a:t>
            </a:r>
            <a:r>
              <a:rPr lang="de-DE" altLang="de-DE" sz="2400" b="1" dirty="0" smtClean="0">
                <a:solidFill>
                  <a:srgbClr val="C00000"/>
                </a:solidFill>
              </a:rPr>
              <a:t>Neutrino-</a:t>
            </a:r>
            <a:r>
              <a:rPr lang="de-DE" altLang="de-DE" sz="2400" dirty="0" smtClean="0">
                <a:solidFill>
                  <a:srgbClr val="C00000"/>
                </a:solidFill>
              </a:rPr>
              <a:t> u. </a:t>
            </a:r>
            <a:r>
              <a:rPr lang="de-DE" altLang="de-DE" sz="2400" b="1" dirty="0" smtClean="0">
                <a:solidFill>
                  <a:srgbClr val="C00000"/>
                </a:solidFill>
              </a:rPr>
              <a:t>Anti-Neutrino</a:t>
            </a:r>
            <a:r>
              <a:rPr lang="de-DE" altLang="de-DE" sz="2400" dirty="0" smtClean="0">
                <a:solidFill>
                  <a:srgbClr val="C00000"/>
                </a:solidFill>
              </a:rPr>
              <a:t>?</a:t>
            </a:r>
            <a:endParaRPr lang="de-DE" altLang="de-DE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hyperphysics.phy-astr.gsu.edu/hbase/particles/imgpar/mulep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102306" y="980728"/>
            <a:ext cx="378341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4427984" y="1063622"/>
            <a:ext cx="720000" cy="720000"/>
          </a:xfrm>
          <a:prstGeom prst="rect">
            <a:avLst/>
          </a:prstGeom>
          <a:solidFill>
            <a:srgbClr val="C00000">
              <a:alpha val="40000"/>
            </a:srgb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461866" y="3002842"/>
            <a:ext cx="720000" cy="72000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2" descr="http://hyperphysics.phy-astr.gsu.edu/hbase/particles/imgpar/mulep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380872" y="2882294"/>
            <a:ext cx="378341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3707904" y="1783622"/>
            <a:ext cx="0" cy="1098672"/>
          </a:xfrm>
          <a:prstGeom prst="line">
            <a:avLst/>
          </a:prstGeom>
          <a:ln w="28575">
            <a:solidFill>
              <a:srgbClr val="3480B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671328" y="2054156"/>
            <a:ext cx="2088232" cy="461665"/>
          </a:xfrm>
          <a:prstGeom prst="rect">
            <a:avLst/>
          </a:prstGeom>
          <a:solidFill>
            <a:schemeClr val="bg1"/>
          </a:solidFill>
          <a:ln>
            <a:solidFill>
              <a:srgbClr val="3480B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3480B1"/>
                </a:solidFill>
              </a:rPr>
              <a:t>n</a:t>
            </a:r>
            <a:r>
              <a:rPr lang="de-DE" sz="2400" b="1" dirty="0" smtClean="0">
                <a:solidFill>
                  <a:srgbClr val="3480B1"/>
                </a:solidFill>
              </a:rPr>
              <a:t>ach etwa 2 µs</a:t>
            </a:r>
            <a:endParaRPr lang="de-DE" sz="2400" b="1" dirty="0">
              <a:solidFill>
                <a:srgbClr val="3480B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06061" y="5187950"/>
            <a:ext cx="8338245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Experimente in Planung</a:t>
            </a:r>
            <a:endParaRPr lang="de-DE" sz="6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323850" y="692150"/>
            <a:ext cx="8569325" cy="4537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07127" y="3989984"/>
            <a:ext cx="3536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3480B1"/>
                </a:solidFill>
              </a:rPr>
              <a:t>(… entsprechend für </a:t>
            </a:r>
            <a:r>
              <a:rPr lang="de-DE" sz="2400" b="1" dirty="0" smtClean="0">
                <a:solidFill>
                  <a:srgbClr val="3480B1"/>
                </a:solidFill>
                <a:latin typeface="Symbol" panose="05050102010706020507" pitchFamily="18" charset="2"/>
              </a:rPr>
              <a:t>p</a:t>
            </a:r>
            <a:r>
              <a:rPr lang="de-DE" sz="2400" b="1" baseline="30000" dirty="0" smtClean="0">
                <a:solidFill>
                  <a:srgbClr val="3480B1"/>
                </a:solidFill>
              </a:rPr>
              <a:t>+</a:t>
            </a:r>
            <a:r>
              <a:rPr lang="de-DE" sz="2400" b="1" dirty="0" smtClean="0">
                <a:solidFill>
                  <a:srgbClr val="3480B1"/>
                </a:solidFill>
              </a:rPr>
              <a:t> …)</a:t>
            </a:r>
            <a:endParaRPr lang="de-DE" sz="2400" b="1" dirty="0">
              <a:solidFill>
                <a:srgbClr val="348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4"/>
          <p:cNvSpPr txBox="1">
            <a:spLocks noChangeArrowheads="1"/>
          </p:cNvSpPr>
          <p:nvPr/>
        </p:nvSpPr>
        <p:spPr bwMode="auto">
          <a:xfrm>
            <a:off x="2392483" y="105746"/>
            <a:ext cx="4373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err="1" smtClean="0">
                <a:solidFill>
                  <a:srgbClr val="3480B1"/>
                </a:solidFill>
              </a:rPr>
              <a:t>Leptonischer</a:t>
            </a:r>
            <a:r>
              <a:rPr lang="de-DE" altLang="de-DE" b="1" dirty="0" smtClean="0">
                <a:solidFill>
                  <a:srgbClr val="3480B1"/>
                </a:solidFill>
              </a:rPr>
              <a:t> Bereich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31194" y="5187950"/>
            <a:ext cx="4087979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Ein Beispiel</a:t>
            </a:r>
            <a:endParaRPr lang="de-DE" sz="6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323850" y="692150"/>
            <a:ext cx="8569325" cy="4537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72" y="908720"/>
            <a:ext cx="2938521" cy="30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t="10996" b="15978"/>
          <a:stretch/>
        </p:blipFill>
        <p:spPr bwMode="auto">
          <a:xfrm>
            <a:off x="467544" y="908721"/>
            <a:ext cx="285179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300358" y="908720"/>
                <a:ext cx="2498504" cy="24929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2400" b="1" dirty="0" smtClean="0">
                    <a:solidFill>
                      <a:srgbClr val="C00000"/>
                    </a:solidFill>
                    <a:effectLst/>
                  </a:rPr>
                  <a:t>Neutrinos </a:t>
                </a:r>
              </a:p>
              <a:p>
                <a:pPr algn="ctr"/>
                <a:r>
                  <a:rPr lang="de-DE" sz="2000" b="1" dirty="0" smtClean="0">
                    <a:solidFill>
                      <a:srgbClr val="C00000"/>
                    </a:solidFill>
                    <a:effectLst/>
                  </a:rPr>
                  <a:t>von Kernreaktoren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de-DE" sz="2000" b="1" i="1" smtClean="0">
                        <a:solidFill>
                          <a:srgbClr val="C00000"/>
                        </a:solidFill>
                        <a:effectLst/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de-DE" sz="2000" b="1" dirty="0" smtClean="0">
                    <a:solidFill>
                      <a:srgbClr val="C00000"/>
                    </a:solidFill>
                    <a:effectLst/>
                  </a:rPr>
                  <a:t>53 km entfernt</a:t>
                </a:r>
              </a:p>
              <a:p>
                <a:pPr algn="ctr"/>
                <a:endParaRPr lang="de-DE" sz="2000" b="1" dirty="0" smtClean="0">
                  <a:solidFill>
                    <a:srgbClr val="C00000"/>
                  </a:solidFill>
                  <a:effectLst/>
                </a:endParaRPr>
              </a:p>
              <a:p>
                <a:pPr algn="ctr"/>
                <a:endParaRPr lang="de-DE" sz="2000" b="1" dirty="0">
                  <a:solidFill>
                    <a:srgbClr val="C00000"/>
                  </a:solidFill>
                  <a:effectLst/>
                </a:endParaRPr>
              </a:p>
              <a:p>
                <a:pPr algn="ctr"/>
                <a:endParaRPr lang="de-DE" sz="2000" b="1" dirty="0" smtClean="0">
                  <a:solidFill>
                    <a:srgbClr val="C00000"/>
                  </a:solidFill>
                  <a:effectLst/>
                </a:endParaRPr>
              </a:p>
              <a:p>
                <a:pPr algn="ctr"/>
                <a:endParaRPr lang="de-DE" sz="1200" b="1" dirty="0">
                  <a:solidFill>
                    <a:srgbClr val="C00000"/>
                  </a:solidFill>
                  <a:effectLst/>
                </a:endParaRPr>
              </a:p>
              <a:p>
                <a:pPr algn="ctr"/>
                <a:r>
                  <a:rPr lang="de-DE" sz="2000" b="1" dirty="0" smtClean="0">
                    <a:solidFill>
                      <a:srgbClr val="C00000"/>
                    </a:solidFill>
                    <a:effectLst/>
                  </a:rPr>
                  <a:t> und aus dem Kosmos</a:t>
                </a:r>
                <a:endParaRPr lang="de-DE" sz="2000" b="1" dirty="0">
                  <a:solidFill>
                    <a:srgbClr val="C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358" y="908720"/>
                <a:ext cx="2498504" cy="2492990"/>
              </a:xfrm>
              <a:prstGeom prst="rect">
                <a:avLst/>
              </a:prstGeom>
              <a:blipFill rotWithShape="1">
                <a:blip r:embed="rId4"/>
                <a:stretch>
                  <a:fillRect t="-1956" r="-2439" b="-342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8"/>
          <p:cNvCxnSpPr/>
          <p:nvPr/>
        </p:nvCxnSpPr>
        <p:spPr>
          <a:xfrm flipV="1">
            <a:off x="2411760" y="2060848"/>
            <a:ext cx="3528392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2219038" y="2559022"/>
            <a:ext cx="3660878" cy="2796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2564160" y="2386127"/>
            <a:ext cx="3159968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3779912" y="3320818"/>
            <a:ext cx="2312640" cy="5760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863530" y="3933056"/>
            <a:ext cx="29295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3480B1"/>
                </a:solidFill>
              </a:rPr>
              <a:t>20.000 t </a:t>
            </a:r>
            <a:r>
              <a:rPr lang="de-DE" sz="2000" b="1" dirty="0" err="1" smtClean="0">
                <a:solidFill>
                  <a:srgbClr val="3480B1"/>
                </a:solidFill>
              </a:rPr>
              <a:t>Flüssigszintillator</a:t>
            </a:r>
            <a:endParaRPr lang="de-DE" sz="2000" b="1" dirty="0" smtClean="0">
              <a:solidFill>
                <a:srgbClr val="3480B1"/>
              </a:solidFill>
            </a:endParaRPr>
          </a:p>
          <a:p>
            <a:pPr algn="ctr"/>
            <a:r>
              <a:rPr lang="de-DE" sz="2000" b="1" dirty="0" smtClean="0">
                <a:solidFill>
                  <a:srgbClr val="3480B1"/>
                </a:solidFill>
              </a:rPr>
              <a:t>15.000 </a:t>
            </a:r>
            <a:r>
              <a:rPr lang="de-DE" sz="2000" b="1" dirty="0" err="1" smtClean="0">
                <a:solidFill>
                  <a:srgbClr val="3480B1"/>
                </a:solidFill>
              </a:rPr>
              <a:t>Photomultiplier</a:t>
            </a:r>
            <a:endParaRPr lang="de-DE" sz="2000" b="1" dirty="0" smtClean="0">
              <a:solidFill>
                <a:srgbClr val="3480B1"/>
              </a:solidFill>
            </a:endParaRPr>
          </a:p>
          <a:p>
            <a:pPr algn="ctr"/>
            <a:r>
              <a:rPr lang="de-DE" sz="2000" b="1" dirty="0" smtClean="0">
                <a:solidFill>
                  <a:srgbClr val="3480B1"/>
                </a:solidFill>
              </a:rPr>
              <a:t>700 m unter der Erde</a:t>
            </a:r>
          </a:p>
          <a:p>
            <a:pPr algn="ctr"/>
            <a:r>
              <a:rPr lang="de-DE" sz="2000" b="1" dirty="0" smtClean="0">
                <a:solidFill>
                  <a:srgbClr val="3480B1"/>
                </a:solidFill>
              </a:rPr>
              <a:t>Konstruktion 2015 – 2019</a:t>
            </a:r>
            <a:endParaRPr lang="de-DE" sz="2000" b="1" dirty="0">
              <a:solidFill>
                <a:srgbClr val="3480B1"/>
              </a:solidFill>
            </a:endParaRP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899592" y="4005064"/>
            <a:ext cx="37385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400" b="1" dirty="0" err="1" smtClean="0">
                <a:solidFill>
                  <a:srgbClr val="3480B1"/>
                </a:solidFill>
              </a:rPr>
              <a:t>Jiangmen</a:t>
            </a:r>
            <a:r>
              <a:rPr lang="de-DE" altLang="de-DE" sz="2400" b="1" dirty="0" smtClean="0">
                <a:solidFill>
                  <a:srgbClr val="3480B1"/>
                </a:solidFill>
              </a:rPr>
              <a:t> Underground </a:t>
            </a:r>
          </a:p>
          <a:p>
            <a:pPr algn="ctr" eaLnBrk="1" hangingPunct="1"/>
            <a:r>
              <a:rPr lang="de-DE" altLang="de-DE" sz="2400" b="1" dirty="0" smtClean="0">
                <a:solidFill>
                  <a:srgbClr val="3480B1"/>
                </a:solidFill>
              </a:rPr>
              <a:t>Neutrino Observatory</a:t>
            </a:r>
          </a:p>
          <a:p>
            <a:pPr algn="ctr" eaLnBrk="1" hangingPunct="1"/>
            <a:r>
              <a:rPr lang="de-DE" altLang="de-DE" sz="2400" b="1" dirty="0" smtClean="0">
                <a:solidFill>
                  <a:srgbClr val="3480B1"/>
                </a:solidFill>
              </a:rPr>
              <a:t>(JUNO), China</a:t>
            </a:r>
            <a:endParaRPr lang="de-DE" altLang="de-DE" sz="2400" b="1" dirty="0">
              <a:solidFill>
                <a:srgbClr val="348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4"/>
          <p:cNvSpPr txBox="1">
            <a:spLocks noChangeArrowheads="1"/>
          </p:cNvSpPr>
          <p:nvPr/>
        </p:nvSpPr>
        <p:spPr bwMode="auto">
          <a:xfrm>
            <a:off x="2278205" y="2640542"/>
            <a:ext cx="45801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err="1" smtClean="0">
                <a:solidFill>
                  <a:srgbClr val="3480B1"/>
                </a:solidFill>
              </a:rPr>
              <a:t>Hadronischer</a:t>
            </a:r>
            <a:r>
              <a:rPr lang="de-DE" altLang="de-DE" b="1" dirty="0" smtClean="0">
                <a:solidFill>
                  <a:srgbClr val="3480B1"/>
                </a:solidFill>
              </a:rPr>
              <a:t> Bereich:</a:t>
            </a:r>
          </a:p>
          <a:p>
            <a:pPr algn="ctr" eaLnBrk="1" hangingPunct="1"/>
            <a:endParaRPr lang="de-DE" altLang="de-DE" b="1" dirty="0">
              <a:solidFill>
                <a:srgbClr val="3480B1"/>
              </a:solidFill>
            </a:endParaRPr>
          </a:p>
          <a:p>
            <a:pPr algn="ctr" eaLnBrk="1" hangingPunct="1"/>
            <a:r>
              <a:rPr lang="de-DE" altLang="de-DE" b="1" dirty="0" smtClean="0">
                <a:solidFill>
                  <a:srgbClr val="3480B1"/>
                </a:solidFill>
              </a:rPr>
              <a:t>„</a:t>
            </a:r>
            <a:r>
              <a:rPr lang="de-DE" altLang="de-DE" b="1" dirty="0" err="1" smtClean="0">
                <a:solidFill>
                  <a:srgbClr val="3480B1"/>
                </a:solidFill>
              </a:rPr>
              <a:t>Baryogenese</a:t>
            </a:r>
            <a:r>
              <a:rPr lang="de-DE" altLang="de-DE" b="1" dirty="0" smtClean="0">
                <a:solidFill>
                  <a:srgbClr val="3480B1"/>
                </a:solidFill>
              </a:rPr>
              <a:t>“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5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ek.com/wp-content/uploads/2014/02/neutri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45992" y="836712"/>
            <a:ext cx="8226996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Nukleonen</a:t>
            </a:r>
          </a:p>
          <a:p>
            <a:pPr algn="ctr"/>
            <a:endParaRPr lang="de-DE" sz="1000" b="1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b="1" dirty="0" smtClean="0">
                <a:solidFill>
                  <a:schemeClr val="bg1"/>
                </a:solidFill>
              </a:rPr>
              <a:t>Protonen (p</a:t>
            </a:r>
            <a:r>
              <a:rPr lang="de-DE" sz="4000" b="1" baseline="30000" dirty="0" smtClean="0">
                <a:solidFill>
                  <a:schemeClr val="bg1"/>
                </a:solidFill>
              </a:rPr>
              <a:t>+</a:t>
            </a:r>
            <a:r>
              <a:rPr lang="de-DE" sz="4000" b="1" dirty="0" smtClean="0">
                <a:solidFill>
                  <a:schemeClr val="bg1"/>
                </a:solidFill>
              </a:rPr>
              <a:t>) und Neutronen (n</a:t>
            </a:r>
            <a:r>
              <a:rPr lang="de-DE" sz="4000" b="1" baseline="30000" dirty="0" smtClean="0">
                <a:solidFill>
                  <a:schemeClr val="bg1"/>
                </a:solidFill>
              </a:rPr>
              <a:t>0</a:t>
            </a:r>
            <a:r>
              <a:rPr lang="de-DE" sz="4000" b="1" dirty="0" smtClean="0">
                <a:solidFill>
                  <a:schemeClr val="bg1"/>
                </a:solidFill>
              </a:rPr>
              <a:t>) 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b="1" dirty="0" smtClean="0">
                <a:solidFill>
                  <a:schemeClr val="bg1"/>
                </a:solidFill>
              </a:rPr>
              <a:t>Nicht fundamental (3 Quarks)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b="1" dirty="0" smtClean="0">
                <a:solidFill>
                  <a:schemeClr val="bg1"/>
                </a:solidFill>
              </a:rPr>
              <a:t>Bausteine der Atomkerne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b="1" dirty="0" smtClean="0">
                <a:solidFill>
                  <a:schemeClr val="bg1"/>
                </a:solidFill>
              </a:rPr>
              <a:t>Lebensdauer p größer 10</a:t>
            </a:r>
            <a:r>
              <a:rPr lang="de-DE" sz="4000" b="1" baseline="30000" dirty="0" smtClean="0">
                <a:solidFill>
                  <a:schemeClr val="bg1"/>
                </a:solidFill>
              </a:rPr>
              <a:t>33</a:t>
            </a:r>
            <a:r>
              <a:rPr lang="de-DE" sz="4000" b="1" dirty="0" smtClean="0">
                <a:solidFill>
                  <a:schemeClr val="bg1"/>
                </a:solidFill>
              </a:rPr>
              <a:t> Jahre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b="1" dirty="0" smtClean="0">
                <a:solidFill>
                  <a:schemeClr val="bg1"/>
                </a:solidFill>
              </a:rPr>
              <a:t>Lebensdauer n etwa 11 Minuten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de-DE" sz="1200" b="1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b="1" dirty="0" smtClean="0">
                <a:solidFill>
                  <a:schemeClr val="bg1"/>
                </a:solidFill>
              </a:rPr>
              <a:t>Anti-Nukleonen (p</a:t>
            </a:r>
            <a:r>
              <a:rPr lang="de-DE" sz="4000" b="1" baseline="30000" dirty="0" smtClean="0">
                <a:solidFill>
                  <a:schemeClr val="bg1"/>
                </a:solidFill>
              </a:rPr>
              <a:t>-</a:t>
            </a:r>
            <a:r>
              <a:rPr lang="de-DE" sz="4000" b="1" dirty="0" smtClean="0">
                <a:solidFill>
                  <a:schemeClr val="bg1"/>
                </a:solidFill>
              </a:rPr>
              <a:t>, n</a:t>
            </a:r>
            <a:r>
              <a:rPr lang="de-DE" sz="4000" b="1" baseline="30000" dirty="0" smtClean="0">
                <a:solidFill>
                  <a:schemeClr val="bg1"/>
                </a:solidFill>
              </a:rPr>
              <a:t>0</a:t>
            </a:r>
            <a:r>
              <a:rPr lang="de-DE" sz="4000" b="1" dirty="0" smtClean="0">
                <a:solidFill>
                  <a:schemeClr val="bg1"/>
                </a:solidFill>
              </a:rPr>
              <a:t>)</a:t>
            </a:r>
            <a:endParaRPr lang="de-DE" sz="4000" b="1" dirty="0">
              <a:solidFill>
                <a:schemeClr val="bg1"/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>
          <a:xfrm>
            <a:off x="4788024" y="5373216"/>
            <a:ext cx="16556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5392772" y="5373216"/>
            <a:ext cx="16556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95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-16429" y="5187950"/>
            <a:ext cx="9183220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Elektrisches Dipolmoment</a:t>
            </a:r>
            <a:endParaRPr lang="de-DE" sz="6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323850" y="692150"/>
            <a:ext cx="8569325" cy="4537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" name="Textfeld 14"/>
          <p:cNvSpPr txBox="1">
            <a:spLocks noChangeArrowheads="1"/>
          </p:cNvSpPr>
          <p:nvPr/>
        </p:nvSpPr>
        <p:spPr bwMode="auto">
          <a:xfrm>
            <a:off x="2357217" y="105746"/>
            <a:ext cx="4443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err="1" smtClean="0">
                <a:solidFill>
                  <a:srgbClr val="3480B1"/>
                </a:solidFill>
              </a:rPr>
              <a:t>Hadronischer</a:t>
            </a:r>
            <a:r>
              <a:rPr lang="de-DE" altLang="de-DE" b="1" dirty="0" smtClean="0">
                <a:solidFill>
                  <a:srgbClr val="3480B1"/>
                </a:solidFill>
              </a:rPr>
              <a:t> Bereich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  <p:pic>
        <p:nvPicPr>
          <p:cNvPr id="3074" name="Picture 2" descr="http://www.fz-juelich.de/SharedDocs/Bilder/PORTAL/DE/pressebilder/PM2015/15-01-22Dipolmoment.png%3F__blob%3D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72" y="699388"/>
            <a:ext cx="4535999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mit Pfeil 3"/>
          <p:cNvCxnSpPr/>
          <p:nvPr/>
        </p:nvCxnSpPr>
        <p:spPr>
          <a:xfrm>
            <a:off x="7164288" y="2359766"/>
            <a:ext cx="0" cy="115200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7380312" y="2780928"/>
            <a:ext cx="869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400" b="1" dirty="0">
                <a:solidFill>
                  <a:srgbClr val="C00000"/>
                </a:solidFill>
              </a:rPr>
              <a:t>EDM</a:t>
            </a:r>
          </a:p>
        </p:txBody>
      </p:sp>
    </p:spTree>
    <p:extLst>
      <p:ext uri="{BB962C8B-B14F-4D97-AF65-F5344CB8AC3E}">
        <p14:creationId xmlns:p14="http://schemas.microsoft.com/office/powerpoint/2010/main" val="5048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1159022" y="5187950"/>
            <a:ext cx="6832320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EDM verletzt T (CP)</a:t>
            </a:r>
            <a:endParaRPr lang="de-DE" sz="6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323850" y="692150"/>
            <a:ext cx="8569325" cy="4537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" name="Textfeld 14"/>
          <p:cNvSpPr txBox="1">
            <a:spLocks noChangeArrowheads="1"/>
          </p:cNvSpPr>
          <p:nvPr/>
        </p:nvSpPr>
        <p:spPr bwMode="auto">
          <a:xfrm>
            <a:off x="2357217" y="105746"/>
            <a:ext cx="4443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err="1" smtClean="0">
                <a:solidFill>
                  <a:srgbClr val="3480B1"/>
                </a:solidFill>
              </a:rPr>
              <a:t>Hadronischer</a:t>
            </a:r>
            <a:r>
              <a:rPr lang="de-DE" altLang="de-DE" b="1" dirty="0" smtClean="0">
                <a:solidFill>
                  <a:srgbClr val="3480B1"/>
                </a:solidFill>
              </a:rPr>
              <a:t> Bereich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13"/>
          <a:stretch>
            <a:fillRect/>
          </a:stretch>
        </p:blipFill>
        <p:spPr bwMode="auto">
          <a:xfrm>
            <a:off x="663575" y="1268413"/>
            <a:ext cx="20542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"/>
          <p:cNvSpPr txBox="1">
            <a:spLocks noChangeArrowheads="1"/>
          </p:cNvSpPr>
          <p:nvPr/>
        </p:nvSpPr>
        <p:spPr bwMode="auto">
          <a:xfrm>
            <a:off x="858838" y="3738563"/>
            <a:ext cx="741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336699"/>
                </a:solidFill>
              </a:rPr>
              <a:t>Spin</a:t>
            </a:r>
          </a:p>
        </p:txBody>
      </p:sp>
      <p:sp>
        <p:nvSpPr>
          <p:cNvPr id="21" name="Textfeld 1"/>
          <p:cNvSpPr txBox="1">
            <a:spLocks noChangeArrowheads="1"/>
          </p:cNvSpPr>
          <p:nvPr/>
        </p:nvSpPr>
        <p:spPr bwMode="auto">
          <a:xfrm>
            <a:off x="903717" y="4335463"/>
            <a:ext cx="15199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altLang="de-DE" sz="2400" dirty="0" smtClean="0">
                <a:solidFill>
                  <a:srgbClr val="3A6F8A"/>
                </a:solidFill>
              </a:rPr>
              <a:t>„Kugel“:</a:t>
            </a:r>
            <a:endParaRPr lang="de-DE" altLang="de-DE" sz="2400" dirty="0">
              <a:solidFill>
                <a:srgbClr val="3A6F8A"/>
              </a:solidFill>
            </a:endParaRPr>
          </a:p>
          <a:p>
            <a:pPr algn="ctr" eaLnBrk="1" hangingPunct="1"/>
            <a:r>
              <a:rPr lang="de-DE" altLang="de-DE" sz="2400" dirty="0" smtClean="0">
                <a:solidFill>
                  <a:srgbClr val="3A6F8A"/>
                </a:solidFill>
              </a:rPr>
              <a:t>kein </a:t>
            </a:r>
            <a:r>
              <a:rPr lang="de-DE" altLang="de-DE" sz="2400" dirty="0">
                <a:solidFill>
                  <a:srgbClr val="3A6F8A"/>
                </a:solidFill>
              </a:rPr>
              <a:t>EDM</a:t>
            </a:r>
          </a:p>
        </p:txBody>
      </p:sp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r="35384"/>
          <a:stretch>
            <a:fillRect/>
          </a:stretch>
        </p:blipFill>
        <p:spPr bwMode="auto">
          <a:xfrm>
            <a:off x="3533775" y="1268413"/>
            <a:ext cx="204628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3687763" y="3738563"/>
            <a:ext cx="741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336699"/>
                </a:solidFill>
              </a:rPr>
              <a:t>Spin</a:t>
            </a: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4716463" y="3738563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CC3300"/>
                </a:solidFill>
              </a:rPr>
              <a:t>EDM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399644" y="2268538"/>
            <a:ext cx="38985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448857" y="2628900"/>
            <a:ext cx="30970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9" r="179"/>
          <a:stretch>
            <a:fillRect/>
          </a:stretch>
        </p:blipFill>
        <p:spPr bwMode="auto">
          <a:xfrm>
            <a:off x="6413500" y="1268413"/>
            <a:ext cx="206216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7243763" y="2276475"/>
            <a:ext cx="38985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292975" y="2636838"/>
            <a:ext cx="30970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31" name="Pfeil nach rechts 30"/>
          <p:cNvSpPr>
            <a:spLocks noChangeArrowheads="1"/>
          </p:cNvSpPr>
          <p:nvPr/>
        </p:nvSpPr>
        <p:spPr bwMode="auto">
          <a:xfrm>
            <a:off x="5508625" y="2260600"/>
            <a:ext cx="1008063" cy="1023938"/>
          </a:xfrm>
          <a:prstGeom prst="rightArrow">
            <a:avLst>
              <a:gd name="adj1" fmla="val 56804"/>
              <a:gd name="adj2" fmla="val 51903"/>
            </a:avLst>
          </a:prstGeom>
          <a:solidFill>
            <a:schemeClr val="bg1">
              <a:lumMod val="50000"/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2" name="Textfeld 31"/>
          <p:cNvSpPr txBox="1">
            <a:spLocks noChangeArrowheads="1"/>
          </p:cNvSpPr>
          <p:nvPr/>
        </p:nvSpPr>
        <p:spPr bwMode="auto">
          <a:xfrm>
            <a:off x="5688692" y="2481489"/>
            <a:ext cx="434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3" name="Textfeld 1"/>
          <p:cNvSpPr txBox="1">
            <a:spLocks noChangeArrowheads="1"/>
          </p:cNvSpPr>
          <p:nvPr/>
        </p:nvSpPr>
        <p:spPr bwMode="auto">
          <a:xfrm>
            <a:off x="4785353" y="4344988"/>
            <a:ext cx="2464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altLang="de-DE" sz="2400" dirty="0" smtClean="0">
                <a:solidFill>
                  <a:srgbClr val="3A6F8A"/>
                </a:solidFill>
              </a:rPr>
              <a:t>Unterschiedliche</a:t>
            </a:r>
            <a:endParaRPr lang="de-DE" altLang="de-DE" sz="2400" dirty="0">
              <a:solidFill>
                <a:srgbClr val="3A6F8A"/>
              </a:solidFill>
            </a:endParaRPr>
          </a:p>
          <a:p>
            <a:pPr algn="ctr" eaLnBrk="1" hangingPunct="1"/>
            <a:r>
              <a:rPr lang="de-DE" altLang="de-DE" sz="2400" dirty="0" smtClean="0">
                <a:solidFill>
                  <a:srgbClr val="3A6F8A"/>
                </a:solidFill>
              </a:rPr>
              <a:t>Zustände</a:t>
            </a:r>
            <a:endParaRPr lang="de-DE" altLang="de-DE" sz="2400" dirty="0">
              <a:solidFill>
                <a:srgbClr val="3A6F8A"/>
              </a:solidFill>
            </a:endParaRPr>
          </a:p>
        </p:txBody>
      </p: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6532563" y="3738563"/>
            <a:ext cx="741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336699"/>
                </a:solidFill>
              </a:rPr>
              <a:t>Spin</a:t>
            </a: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7561263" y="3738563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000" b="1" dirty="0">
                <a:solidFill>
                  <a:srgbClr val="CC3300"/>
                </a:solidFill>
              </a:rPr>
              <a:t>EDM</a:t>
            </a:r>
          </a:p>
        </p:txBody>
      </p:sp>
    </p:spTree>
    <p:extLst>
      <p:ext uri="{BB962C8B-B14F-4D97-AF65-F5344CB8AC3E}">
        <p14:creationId xmlns:p14="http://schemas.microsoft.com/office/powerpoint/2010/main" val="33844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24" grpId="0"/>
      <p:bldP spid="26" grpId="0"/>
      <p:bldP spid="27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8"/>
          <p:cNvCxnSpPr/>
          <p:nvPr/>
        </p:nvCxnSpPr>
        <p:spPr bwMode="auto">
          <a:xfrm flipH="1">
            <a:off x="371475" y="2973388"/>
            <a:ext cx="6588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576908" y="5187950"/>
            <a:ext cx="7996548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Präzisionsexperiment</a:t>
            </a:r>
            <a:r>
              <a:rPr lang="de-DE" sz="9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!</a:t>
            </a:r>
            <a:endParaRPr lang="de-DE" sz="6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323850" y="692150"/>
            <a:ext cx="8569325" cy="4537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" name="Textfeld 14"/>
          <p:cNvSpPr txBox="1">
            <a:spLocks noChangeArrowheads="1"/>
          </p:cNvSpPr>
          <p:nvPr/>
        </p:nvSpPr>
        <p:spPr bwMode="auto">
          <a:xfrm>
            <a:off x="2357217" y="105746"/>
            <a:ext cx="4443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err="1" smtClean="0">
                <a:solidFill>
                  <a:srgbClr val="3480B1"/>
                </a:solidFill>
              </a:rPr>
              <a:t>Hadronischer</a:t>
            </a:r>
            <a:r>
              <a:rPr lang="de-DE" altLang="de-DE" b="1" dirty="0" smtClean="0">
                <a:solidFill>
                  <a:srgbClr val="3480B1"/>
                </a:solidFill>
              </a:rPr>
              <a:t> Bereich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  <p:sp>
        <p:nvSpPr>
          <p:cNvPr id="20" name="Legende mit Pfeil nach links und rechts 2"/>
          <p:cNvSpPr>
            <a:spLocks noChangeArrowheads="1"/>
          </p:cNvSpPr>
          <p:nvPr/>
        </p:nvSpPr>
        <p:spPr bwMode="auto">
          <a:xfrm rot="5400000">
            <a:off x="6971506" y="2323533"/>
            <a:ext cx="1512888" cy="1295400"/>
          </a:xfrm>
          <a:prstGeom prst="leftRightArrowCallout">
            <a:avLst>
              <a:gd name="adj1" fmla="val 30481"/>
              <a:gd name="adj2" fmla="val 24986"/>
              <a:gd name="adj3" fmla="val 14009"/>
              <a:gd name="adj4" fmla="val 35750"/>
            </a:avLst>
          </a:prstGeom>
          <a:noFill/>
          <a:ln>
            <a:solidFill>
              <a:srgbClr val="C00000"/>
            </a:solidFill>
          </a:ln>
        </p:spPr>
        <p:txBody>
          <a:bodyPr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930275"/>
            <a:ext cx="43561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74913"/>
            <a:ext cx="10795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5"/>
          <p:cNvSpPr txBox="1">
            <a:spLocks noChangeArrowheads="1"/>
          </p:cNvSpPr>
          <p:nvPr/>
        </p:nvSpPr>
        <p:spPr bwMode="auto">
          <a:xfrm>
            <a:off x="1114425" y="2724150"/>
            <a:ext cx="8175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3A6F8A"/>
                </a:solidFill>
              </a:rPr>
              <a:t>1 fm</a:t>
            </a:r>
          </a:p>
        </p:txBody>
      </p:sp>
      <p:sp>
        <p:nvSpPr>
          <p:cNvPr id="24" name="Textfeld 11"/>
          <p:cNvSpPr txBox="1">
            <a:spLocks noChangeArrowheads="1"/>
          </p:cNvSpPr>
          <p:nvPr/>
        </p:nvSpPr>
        <p:spPr bwMode="auto">
          <a:xfrm>
            <a:off x="7037775" y="1528763"/>
            <a:ext cx="136447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altLang="de-DE" sz="4400" b="1" dirty="0">
                <a:solidFill>
                  <a:srgbClr val="C00000"/>
                </a:solidFill>
              </a:rPr>
              <a:t>+</a:t>
            </a:r>
            <a:endParaRPr lang="de-DE" altLang="de-DE" sz="4400" b="1" dirty="0">
              <a:solidFill>
                <a:schemeClr val="bg1"/>
              </a:solidFill>
            </a:endParaRPr>
          </a:p>
          <a:p>
            <a:pPr algn="ctr" eaLnBrk="1" hangingPunct="1"/>
            <a:endParaRPr lang="de-DE" altLang="de-DE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de-DE" altLang="de-DE" sz="2800" b="1" dirty="0">
                <a:solidFill>
                  <a:srgbClr val="C00000"/>
                </a:solidFill>
              </a:rPr>
              <a:t>&lt;10</a:t>
            </a:r>
            <a:r>
              <a:rPr lang="de-DE" altLang="de-DE" sz="1200" b="1" dirty="0">
                <a:solidFill>
                  <a:srgbClr val="C00000"/>
                </a:solidFill>
              </a:rPr>
              <a:t> </a:t>
            </a:r>
            <a:r>
              <a:rPr lang="de-DE" altLang="de-DE" sz="2800" b="1" dirty="0" smtClean="0">
                <a:solidFill>
                  <a:srgbClr val="C00000"/>
                </a:solidFill>
              </a:rPr>
              <a:t>µm</a:t>
            </a:r>
            <a:endParaRPr lang="de-DE" altLang="de-DE" sz="2800" b="1" dirty="0">
              <a:solidFill>
                <a:srgbClr val="C00000"/>
              </a:solidFill>
            </a:endParaRPr>
          </a:p>
          <a:p>
            <a:pPr algn="ctr" eaLnBrk="1" hangingPunct="1"/>
            <a:endParaRPr lang="de-DE" altLang="de-DE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de-DE" altLang="de-DE" sz="4400" b="1" dirty="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27" name="Textfeld 1"/>
          <p:cNvSpPr txBox="1">
            <a:spLocks noChangeArrowheads="1"/>
          </p:cNvSpPr>
          <p:nvPr/>
        </p:nvSpPr>
        <p:spPr bwMode="auto">
          <a:xfrm>
            <a:off x="1014413" y="1835150"/>
            <a:ext cx="1068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altLang="de-DE" sz="1800" b="1" dirty="0">
                <a:solidFill>
                  <a:srgbClr val="3A6F8A"/>
                </a:solidFill>
              </a:rPr>
              <a:t>Neutron</a:t>
            </a:r>
          </a:p>
        </p:txBody>
      </p:sp>
      <p:pic>
        <p:nvPicPr>
          <p:cNvPr id="28" name="Picture 4" descr="http://www.geo.oregonstate.edu/~nolina/GEO444_544/earth_from_sp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700088"/>
            <a:ext cx="44640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10"/>
          <p:cNvSpPr txBox="1">
            <a:spLocks noChangeArrowheads="1"/>
          </p:cNvSpPr>
          <p:nvPr/>
        </p:nvSpPr>
        <p:spPr bwMode="auto">
          <a:xfrm>
            <a:off x="4010025" y="2733675"/>
            <a:ext cx="12176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3A6F8A"/>
                </a:solidFill>
              </a:rPr>
              <a:t>10</a:t>
            </a:r>
            <a:r>
              <a:rPr lang="de-DE" altLang="de-DE" sz="2400" b="1" baseline="30000">
                <a:solidFill>
                  <a:srgbClr val="3A6F8A"/>
                </a:solidFill>
              </a:rPr>
              <a:t>22</a:t>
            </a:r>
            <a:r>
              <a:rPr lang="de-DE" altLang="de-DE" sz="2400" b="1">
                <a:solidFill>
                  <a:srgbClr val="3A6F8A"/>
                </a:solidFill>
              </a:rPr>
              <a:t> fm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323850" y="692150"/>
            <a:ext cx="8569325" cy="4537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0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3" grpId="0" animBg="1"/>
      <p:bldP spid="24" grpId="0"/>
      <p:bldP spid="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294203" y="5187950"/>
            <a:ext cx="8561959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Bisher: nur Obergrenzen</a:t>
            </a:r>
            <a:endParaRPr lang="de-DE" sz="6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323850" y="692150"/>
            <a:ext cx="8569325" cy="4537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" name="Textfeld 14"/>
          <p:cNvSpPr txBox="1">
            <a:spLocks noChangeArrowheads="1"/>
          </p:cNvSpPr>
          <p:nvPr/>
        </p:nvSpPr>
        <p:spPr bwMode="auto">
          <a:xfrm>
            <a:off x="2357217" y="105746"/>
            <a:ext cx="4443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err="1" smtClean="0">
                <a:solidFill>
                  <a:srgbClr val="3480B1"/>
                </a:solidFill>
              </a:rPr>
              <a:t>Hadronischer</a:t>
            </a:r>
            <a:r>
              <a:rPr lang="de-DE" altLang="de-DE" b="1" dirty="0" smtClean="0">
                <a:solidFill>
                  <a:srgbClr val="3480B1"/>
                </a:solidFill>
              </a:rPr>
              <a:t> Bereich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23850" y="692150"/>
            <a:ext cx="8569325" cy="4537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5" name="Textfeld 1"/>
          <p:cNvSpPr txBox="1">
            <a:spLocks noChangeArrowheads="1"/>
          </p:cNvSpPr>
          <p:nvPr/>
        </p:nvSpPr>
        <p:spPr bwMode="auto">
          <a:xfrm>
            <a:off x="7676058" y="4198938"/>
            <a:ext cx="1197571" cy="461665"/>
          </a:xfrm>
          <a:prstGeom prst="rect">
            <a:avLst/>
          </a:prstGeom>
          <a:solidFill>
            <a:srgbClr val="3A6F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de-DE" altLang="de-DE" sz="1200" b="1" dirty="0" smtClean="0">
                <a:solidFill>
                  <a:schemeClr val="bg1"/>
                </a:solidFill>
              </a:rPr>
              <a:t>Nach Nature</a:t>
            </a:r>
            <a:r>
              <a:rPr lang="de-DE" altLang="de-DE" sz="1200" b="1" dirty="0">
                <a:solidFill>
                  <a:schemeClr val="bg1"/>
                </a:solidFill>
              </a:rPr>
              <a:t>, </a:t>
            </a:r>
          </a:p>
          <a:p>
            <a:pPr algn="ctr" eaLnBrk="1" hangingPunct="1">
              <a:spcBef>
                <a:spcPct val="0"/>
              </a:spcBef>
              <a:buClrTx/>
            </a:pPr>
            <a:r>
              <a:rPr lang="de-DE" altLang="de-DE" sz="1200" b="1" dirty="0" err="1">
                <a:solidFill>
                  <a:schemeClr val="bg1"/>
                </a:solidFill>
              </a:rPr>
              <a:t>Vol</a:t>
            </a:r>
            <a:r>
              <a:rPr lang="de-DE" altLang="de-DE" sz="1200" b="1" dirty="0">
                <a:solidFill>
                  <a:schemeClr val="bg1"/>
                </a:solidFill>
              </a:rPr>
              <a:t> 482 (2012)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2" r="29541"/>
          <a:stretch>
            <a:fillRect/>
          </a:stretch>
        </p:blipFill>
        <p:spPr bwMode="auto">
          <a:xfrm>
            <a:off x="1595438" y="704850"/>
            <a:ext cx="5969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llipse 2"/>
          <p:cNvSpPr>
            <a:spLocks noChangeArrowheads="1"/>
          </p:cNvSpPr>
          <p:nvPr/>
        </p:nvSpPr>
        <p:spPr bwMode="auto">
          <a:xfrm>
            <a:off x="2741613" y="1484313"/>
            <a:ext cx="360362" cy="360362"/>
          </a:xfrm>
          <a:prstGeom prst="ellipse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de-DE" altLang="de-DE" sz="3200"/>
          </a:p>
        </p:txBody>
      </p:sp>
      <p:sp>
        <p:nvSpPr>
          <p:cNvPr id="36" name="Ellipse 35"/>
          <p:cNvSpPr>
            <a:spLocks noChangeArrowheads="1"/>
          </p:cNvSpPr>
          <p:nvPr/>
        </p:nvSpPr>
        <p:spPr bwMode="auto">
          <a:xfrm>
            <a:off x="1669908" y="3378764"/>
            <a:ext cx="359370" cy="1004094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de-DE" altLang="de-DE" sz="3200"/>
          </a:p>
        </p:txBody>
      </p:sp>
      <p:sp>
        <p:nvSpPr>
          <p:cNvPr id="2" name="Textfeld 1"/>
          <p:cNvSpPr txBox="1"/>
          <p:nvPr/>
        </p:nvSpPr>
        <p:spPr>
          <a:xfrm>
            <a:off x="6577338" y="330415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37B1C9"/>
                </a:solidFill>
              </a:rPr>
              <a:t>(    )</a:t>
            </a:r>
            <a:endParaRPr lang="de-DE" b="1" dirty="0">
              <a:solidFill>
                <a:srgbClr val="37B1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9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398652" y="5187950"/>
            <a:ext cx="8353056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Neu:</a:t>
            </a:r>
            <a:r>
              <a:rPr lang="de-DE" sz="6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geladene Teilchen </a:t>
            </a:r>
            <a:endParaRPr lang="de-DE" sz="66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323850" y="692150"/>
            <a:ext cx="8569325" cy="4537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" name="Textfeld 14"/>
          <p:cNvSpPr txBox="1">
            <a:spLocks noChangeArrowheads="1"/>
          </p:cNvSpPr>
          <p:nvPr/>
        </p:nvSpPr>
        <p:spPr bwMode="auto">
          <a:xfrm>
            <a:off x="2357217" y="105746"/>
            <a:ext cx="4443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dirty="0" err="1" smtClean="0">
                <a:solidFill>
                  <a:srgbClr val="3480B1"/>
                </a:solidFill>
              </a:rPr>
              <a:t>Hadronischer</a:t>
            </a:r>
            <a:r>
              <a:rPr lang="de-DE" altLang="de-DE" b="1" dirty="0" smtClean="0">
                <a:solidFill>
                  <a:srgbClr val="3480B1"/>
                </a:solidFill>
              </a:rPr>
              <a:t> Bereich</a:t>
            </a:r>
            <a:endParaRPr lang="de-DE" altLang="de-DE" b="1" dirty="0">
              <a:solidFill>
                <a:srgbClr val="3480B1"/>
              </a:solidFill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23850" y="692150"/>
            <a:ext cx="8569325" cy="4537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776"/>
            <a:ext cx="811688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9"/>
          <p:cNvSpPr txBox="1">
            <a:spLocks noChangeArrowheads="1"/>
          </p:cNvSpPr>
          <p:nvPr/>
        </p:nvSpPr>
        <p:spPr bwMode="auto">
          <a:xfrm>
            <a:off x="676122" y="908050"/>
            <a:ext cx="7799699" cy="38164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altLang="de-DE" sz="2200" dirty="0" smtClean="0">
                <a:solidFill>
                  <a:srgbClr val="3A6F8A"/>
                </a:solidFill>
              </a:rPr>
              <a:t>Teilchen (p, d) in Speicherring; </a:t>
            </a:r>
            <a:r>
              <a:rPr lang="de-DE" altLang="de-DE" sz="2200" dirty="0" smtClean="0">
                <a:solidFill>
                  <a:srgbClr val="C00000"/>
                </a:solidFill>
              </a:rPr>
              <a:t>radiales elektrisches Feld </a:t>
            </a:r>
            <a:r>
              <a:rPr lang="de-DE" altLang="de-DE" sz="2200" dirty="0">
                <a:solidFill>
                  <a:srgbClr val="3A6F8A"/>
                </a:solidFill>
              </a:rPr>
              <a:t>(E):</a:t>
            </a:r>
          </a:p>
          <a:p>
            <a:pPr algn="ctr" eaLnBrk="1" hangingPunct="1"/>
            <a:endParaRPr lang="de-DE" altLang="de-DE" sz="2400" dirty="0">
              <a:solidFill>
                <a:srgbClr val="3A6F8A"/>
              </a:solidFill>
            </a:endParaRPr>
          </a:p>
          <a:p>
            <a:pPr algn="ctr" eaLnBrk="1" hangingPunct="1"/>
            <a:endParaRPr lang="de-DE" altLang="de-DE" sz="2000" dirty="0">
              <a:solidFill>
                <a:srgbClr val="3A6F8A"/>
              </a:solidFill>
            </a:endParaRPr>
          </a:p>
          <a:p>
            <a:pPr algn="ctr" eaLnBrk="1" hangingPunct="1"/>
            <a:endParaRPr lang="de-DE" altLang="de-DE" sz="2400" dirty="0">
              <a:solidFill>
                <a:srgbClr val="3A6F8A"/>
              </a:solidFill>
            </a:endParaRPr>
          </a:p>
          <a:p>
            <a:pPr algn="ctr" eaLnBrk="1" hangingPunct="1"/>
            <a:endParaRPr lang="de-DE" altLang="de-DE" sz="2400" dirty="0">
              <a:solidFill>
                <a:srgbClr val="3A6F8A"/>
              </a:solidFill>
            </a:endParaRPr>
          </a:p>
          <a:p>
            <a:pPr algn="ctr" eaLnBrk="1" hangingPunct="1"/>
            <a:endParaRPr lang="de-DE" altLang="de-DE" sz="2400" dirty="0">
              <a:solidFill>
                <a:srgbClr val="3A6F8A"/>
              </a:solidFill>
            </a:endParaRPr>
          </a:p>
          <a:p>
            <a:pPr algn="ctr" eaLnBrk="1" hangingPunct="1"/>
            <a:endParaRPr lang="de-DE" altLang="de-DE" sz="2400" dirty="0" smtClean="0">
              <a:solidFill>
                <a:srgbClr val="3A6F8A"/>
              </a:solidFill>
            </a:endParaRPr>
          </a:p>
          <a:p>
            <a:pPr algn="ctr" eaLnBrk="1" hangingPunct="1"/>
            <a:endParaRPr lang="de-DE" altLang="de-DE" sz="2400" dirty="0">
              <a:solidFill>
                <a:srgbClr val="3A6F8A"/>
              </a:solidFill>
            </a:endParaRPr>
          </a:p>
          <a:p>
            <a:pPr algn="ctr" eaLnBrk="1" hangingPunct="1"/>
            <a:endParaRPr lang="de-DE" altLang="de-DE" sz="2400" dirty="0">
              <a:solidFill>
                <a:srgbClr val="3A6F8A"/>
              </a:solidFill>
            </a:endParaRPr>
          </a:p>
          <a:p>
            <a:pPr algn="ctr" eaLnBrk="1" hangingPunct="1"/>
            <a:r>
              <a:rPr lang="de-DE" altLang="de-DE" sz="2400" dirty="0">
                <a:solidFill>
                  <a:srgbClr val="3A6F8A"/>
                </a:solidFill>
              </a:rPr>
              <a:t> </a:t>
            </a:r>
            <a:endParaRPr lang="de-DE" altLang="de-DE" sz="4400" dirty="0">
              <a:solidFill>
                <a:srgbClr val="3A6F8A"/>
              </a:solidFill>
            </a:endParaRPr>
          </a:p>
          <a:p>
            <a:pPr algn="ctr" eaLnBrk="1" hangingPunct="1"/>
            <a:endParaRPr lang="de-DE" altLang="de-DE" sz="800" b="1" dirty="0">
              <a:solidFill>
                <a:srgbClr val="C00000"/>
              </a:solidFill>
            </a:endParaRPr>
          </a:p>
        </p:txBody>
      </p:sp>
      <p:sp>
        <p:nvSpPr>
          <p:cNvPr id="19" name="Textfeld 9"/>
          <p:cNvSpPr txBox="1">
            <a:spLocks noChangeArrowheads="1"/>
          </p:cNvSpPr>
          <p:nvPr/>
        </p:nvSpPr>
        <p:spPr bwMode="auto">
          <a:xfrm>
            <a:off x="327858" y="908050"/>
            <a:ext cx="8496236" cy="418576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de-DE" altLang="de-DE" sz="2400" dirty="0" smtClean="0">
              <a:solidFill>
                <a:srgbClr val="3A6F8A"/>
              </a:solidFill>
            </a:endParaRPr>
          </a:p>
          <a:p>
            <a:pPr algn="ctr" eaLnBrk="1" hangingPunct="1"/>
            <a:endParaRPr lang="de-DE" altLang="de-DE" sz="2400" dirty="0">
              <a:solidFill>
                <a:srgbClr val="3A6F8A"/>
              </a:solidFill>
            </a:endParaRPr>
          </a:p>
          <a:p>
            <a:pPr algn="ctr" eaLnBrk="1" hangingPunct="1"/>
            <a:endParaRPr lang="de-DE" altLang="de-DE" sz="2000" dirty="0">
              <a:solidFill>
                <a:srgbClr val="3A6F8A"/>
              </a:solidFill>
            </a:endParaRPr>
          </a:p>
          <a:p>
            <a:pPr algn="ctr" eaLnBrk="1" hangingPunct="1"/>
            <a:endParaRPr lang="de-DE" altLang="de-DE" sz="2400" dirty="0">
              <a:solidFill>
                <a:srgbClr val="3A6F8A"/>
              </a:solidFill>
            </a:endParaRPr>
          </a:p>
          <a:p>
            <a:pPr algn="ctr" eaLnBrk="1" hangingPunct="1"/>
            <a:endParaRPr lang="de-DE" altLang="de-DE" sz="2400" dirty="0">
              <a:solidFill>
                <a:srgbClr val="3A6F8A"/>
              </a:solidFill>
            </a:endParaRPr>
          </a:p>
          <a:p>
            <a:pPr algn="ctr" eaLnBrk="1" hangingPunct="1"/>
            <a:endParaRPr lang="de-DE" altLang="de-DE" sz="2400" dirty="0">
              <a:solidFill>
                <a:srgbClr val="3A6F8A"/>
              </a:solidFill>
            </a:endParaRPr>
          </a:p>
          <a:p>
            <a:pPr algn="ctr" eaLnBrk="1" hangingPunct="1"/>
            <a:endParaRPr lang="de-DE" altLang="de-DE" sz="2400" dirty="0" smtClean="0">
              <a:solidFill>
                <a:srgbClr val="3A6F8A"/>
              </a:solidFill>
            </a:endParaRPr>
          </a:p>
          <a:p>
            <a:pPr algn="ctr" eaLnBrk="1" hangingPunct="1"/>
            <a:endParaRPr lang="de-DE" altLang="de-DE" sz="2400" dirty="0">
              <a:solidFill>
                <a:srgbClr val="3A6F8A"/>
              </a:solidFill>
            </a:endParaRPr>
          </a:p>
          <a:p>
            <a:pPr algn="ctr" eaLnBrk="1" hangingPunct="1"/>
            <a:endParaRPr lang="de-DE" altLang="de-DE" sz="2400" dirty="0">
              <a:solidFill>
                <a:srgbClr val="3A6F8A"/>
              </a:solidFill>
            </a:endParaRPr>
          </a:p>
          <a:p>
            <a:pPr algn="ctr" eaLnBrk="1" hangingPunct="1"/>
            <a:r>
              <a:rPr lang="de-DE" altLang="de-DE" sz="2400" dirty="0">
                <a:solidFill>
                  <a:srgbClr val="3A6F8A"/>
                </a:solidFill>
              </a:rPr>
              <a:t> </a:t>
            </a:r>
            <a:endParaRPr lang="de-DE" altLang="de-DE" sz="4400" dirty="0">
              <a:solidFill>
                <a:srgbClr val="3A6F8A"/>
              </a:solidFill>
            </a:endParaRPr>
          </a:p>
          <a:p>
            <a:pPr algn="ctr" eaLnBrk="1" hangingPunct="1"/>
            <a:r>
              <a:rPr lang="de-DE" altLang="de-DE" sz="800" b="1" dirty="0" smtClean="0">
                <a:solidFill>
                  <a:srgbClr val="C00000"/>
                </a:solidFill>
              </a:rPr>
              <a:t>        </a:t>
            </a:r>
            <a:endParaRPr lang="de-DE" altLang="de-DE" sz="8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de-DE" altLang="de-DE" sz="2200" b="1" dirty="0" smtClean="0">
                <a:solidFill>
                  <a:srgbClr val="C00000"/>
                </a:solidFill>
              </a:rPr>
              <a:t>Bei EDM = 0: </a:t>
            </a:r>
            <a:r>
              <a:rPr lang="de-DE" altLang="de-DE" sz="2200" b="1" dirty="0" smtClean="0">
                <a:solidFill>
                  <a:srgbClr val="3A6F8A"/>
                </a:solidFill>
                <a:sym typeface="Wingdings" panose="05000000000000000000" pitchFamily="2" charset="2"/>
              </a:rPr>
              <a:t>Drehmoment: </a:t>
            </a:r>
            <a:r>
              <a:rPr lang="de-DE" altLang="de-DE" sz="2200" b="1" dirty="0" smtClean="0">
                <a:solidFill>
                  <a:srgbClr val="3A6F8A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de-DE" altLang="de-DE" sz="1600" b="1" dirty="0" smtClean="0">
                <a:solidFill>
                  <a:srgbClr val="3A6F8A"/>
                </a:solidFill>
                <a:sym typeface="Wingdings" panose="05000000000000000000" pitchFamily="2" charset="2"/>
              </a:rPr>
              <a:t>  </a:t>
            </a:r>
            <a:r>
              <a:rPr lang="de-DE" altLang="de-DE" sz="2200" b="1" dirty="0" smtClean="0">
                <a:solidFill>
                  <a:srgbClr val="3A6F8A"/>
                </a:solidFill>
                <a:sym typeface="Wingdings" panose="05000000000000000000" pitchFamily="2" charset="2"/>
              </a:rPr>
              <a:t>~ </a:t>
            </a:r>
            <a:r>
              <a:rPr lang="de-DE" altLang="de-DE" sz="2200" b="1" i="1" dirty="0" smtClean="0">
                <a:solidFill>
                  <a:srgbClr val="3A6F8A"/>
                </a:solidFill>
                <a:sym typeface="Wingdings" panose="05000000000000000000" pitchFamily="2" charset="2"/>
              </a:rPr>
              <a:t>d</a:t>
            </a:r>
            <a:r>
              <a:rPr lang="de-DE" altLang="de-DE" sz="2200" b="1" dirty="0" smtClean="0">
                <a:solidFill>
                  <a:srgbClr val="3A6F8A"/>
                </a:solidFill>
                <a:sym typeface="Wingdings" panose="05000000000000000000" pitchFamily="2" charset="2"/>
              </a:rPr>
              <a:t> x </a:t>
            </a:r>
            <a:r>
              <a:rPr lang="de-DE" altLang="de-DE" sz="2200" b="1" i="1" dirty="0" smtClean="0">
                <a:solidFill>
                  <a:srgbClr val="3A6F8A"/>
                </a:solidFill>
                <a:sym typeface="Wingdings" panose="05000000000000000000" pitchFamily="2" charset="2"/>
              </a:rPr>
              <a:t>E</a:t>
            </a:r>
            <a:r>
              <a:rPr lang="de-DE" altLang="de-DE" sz="2200" b="1" dirty="0" smtClean="0">
                <a:solidFill>
                  <a:srgbClr val="C00000"/>
                </a:solidFill>
                <a:latin typeface="Symbol" pitchFamily="18" charset="2"/>
              </a:rPr>
              <a:t> </a:t>
            </a:r>
            <a:r>
              <a:rPr lang="de-DE" altLang="de-DE" sz="2200" b="1" dirty="0" smtClean="0">
                <a:solidFill>
                  <a:srgbClr val="3A6F8A"/>
                </a:solidFill>
                <a:sym typeface="Wingdings" panose="05000000000000000000" pitchFamily="2" charset="2"/>
              </a:rPr>
              <a:t> </a:t>
            </a:r>
            <a:r>
              <a:rPr lang="de-DE" altLang="de-DE" sz="22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Spin dreht aus Ebene</a:t>
            </a:r>
            <a:endParaRPr lang="de-DE" altLang="de-DE" sz="2200" b="1" dirty="0">
              <a:solidFill>
                <a:srgbClr val="C00000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 flipH="1">
            <a:off x="1775880" y="4702707"/>
            <a:ext cx="72008" cy="28869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2"/>
          <p:cNvCxnSpPr>
            <a:cxnSpLocks noChangeShapeType="1"/>
          </p:cNvCxnSpPr>
          <p:nvPr/>
        </p:nvCxnSpPr>
        <p:spPr bwMode="auto">
          <a:xfrm>
            <a:off x="4666108" y="4674682"/>
            <a:ext cx="215900" cy="0"/>
          </a:xfrm>
          <a:prstGeom prst="straightConnector1">
            <a:avLst/>
          </a:prstGeom>
          <a:noFill/>
          <a:ln w="28575" algn="ctr">
            <a:solidFill>
              <a:srgbClr val="3A6F8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Gerade Verbindung mit Pfeil 23"/>
          <p:cNvCxnSpPr>
            <a:cxnSpLocks noChangeShapeType="1"/>
          </p:cNvCxnSpPr>
          <p:nvPr/>
        </p:nvCxnSpPr>
        <p:spPr bwMode="auto">
          <a:xfrm>
            <a:off x="5170480" y="4663569"/>
            <a:ext cx="215900" cy="0"/>
          </a:xfrm>
          <a:prstGeom prst="straightConnector1">
            <a:avLst/>
          </a:prstGeom>
          <a:noFill/>
          <a:ln w="28575" algn="ctr">
            <a:solidFill>
              <a:srgbClr val="3A6F8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Gerade Verbindung mit Pfeil 24"/>
          <p:cNvCxnSpPr>
            <a:cxnSpLocks noChangeShapeType="1"/>
          </p:cNvCxnSpPr>
          <p:nvPr/>
        </p:nvCxnSpPr>
        <p:spPr bwMode="auto">
          <a:xfrm>
            <a:off x="4179651" y="4685794"/>
            <a:ext cx="215900" cy="0"/>
          </a:xfrm>
          <a:prstGeom prst="straightConnector1">
            <a:avLst/>
          </a:prstGeom>
          <a:noFill/>
          <a:ln w="28575" algn="ctr">
            <a:solidFill>
              <a:srgbClr val="3A6F8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Explosion 1 3"/>
          <p:cNvSpPr>
            <a:spLocks noChangeArrowheads="1"/>
          </p:cNvSpPr>
          <p:nvPr/>
        </p:nvSpPr>
        <p:spPr bwMode="auto">
          <a:xfrm>
            <a:off x="5148264" y="1268760"/>
            <a:ext cx="3327558" cy="3301157"/>
          </a:xfrm>
          <a:prstGeom prst="irregularSeal1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de-DE" altLang="de-DE" sz="3200"/>
          </a:p>
        </p:txBody>
      </p:sp>
      <p:sp>
        <p:nvSpPr>
          <p:cNvPr id="22" name="Textfeld 1"/>
          <p:cNvSpPr txBox="1">
            <a:spLocks noChangeArrowheads="1"/>
          </p:cNvSpPr>
          <p:nvPr/>
        </p:nvSpPr>
        <p:spPr bwMode="auto">
          <a:xfrm>
            <a:off x="5473080" y="2381979"/>
            <a:ext cx="2627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de-DE" altLang="de-DE" sz="2400" b="1" dirty="0" smtClean="0">
                <a:solidFill>
                  <a:schemeClr val="bg1"/>
                </a:solidFill>
              </a:rPr>
              <a:t>Ziel:</a:t>
            </a:r>
            <a:endParaRPr lang="de-DE" altLang="de-DE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</a:pPr>
            <a:r>
              <a:rPr lang="de-DE" altLang="de-DE" sz="2400" b="1" dirty="0">
                <a:solidFill>
                  <a:schemeClr val="bg1"/>
                </a:solidFill>
              </a:rPr>
              <a:t>10</a:t>
            </a:r>
            <a:r>
              <a:rPr lang="de-DE" altLang="de-DE" sz="2400" b="1" baseline="30000" dirty="0">
                <a:solidFill>
                  <a:schemeClr val="bg1"/>
                </a:solidFill>
              </a:rPr>
              <a:t>-29</a:t>
            </a:r>
            <a:r>
              <a:rPr lang="de-DE" altLang="de-DE" sz="2400" b="1" dirty="0">
                <a:solidFill>
                  <a:schemeClr val="bg1"/>
                </a:solidFill>
              </a:rPr>
              <a:t> e </a:t>
            </a:r>
            <a:r>
              <a:rPr lang="de-DE" altLang="de-DE" sz="2400" b="1" dirty="0" smtClean="0">
                <a:solidFill>
                  <a:schemeClr val="bg1"/>
                </a:solidFill>
              </a:rPr>
              <a:t>cm</a:t>
            </a:r>
            <a:endParaRPr lang="de-DE" alt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854" b="-41942"/>
          <a:stretch/>
        </p:blipFill>
        <p:spPr bwMode="auto">
          <a:xfrm>
            <a:off x="0" y="0"/>
            <a:ext cx="91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cxnSp>
        <p:nvCxnSpPr>
          <p:cNvPr id="5" name="Gerade Verbindung mit Pfeil 4"/>
          <p:cNvCxnSpPr/>
          <p:nvPr/>
        </p:nvCxnSpPr>
        <p:spPr>
          <a:xfrm>
            <a:off x="683568" y="1916832"/>
            <a:ext cx="7704856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816184" y="836712"/>
            <a:ext cx="34865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Zeitachse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665990" y="1910140"/>
            <a:ext cx="0" cy="1080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88640" y="12687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0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734469" y="1268760"/>
            <a:ext cx="1086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Heute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496" y="764704"/>
            <a:ext cx="3724674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e-DE" sz="6600" b="1" dirty="0" smtClean="0">
              <a:solidFill>
                <a:schemeClr val="bg1"/>
              </a:solidFill>
            </a:endParaRPr>
          </a:p>
          <a:p>
            <a:pPr algn="ctr"/>
            <a:endParaRPr lang="de-DE" sz="6600" b="1" dirty="0">
              <a:solidFill>
                <a:schemeClr val="bg1"/>
              </a:solidFill>
            </a:endParaRPr>
          </a:p>
          <a:p>
            <a:pPr algn="ctr"/>
            <a:endParaRPr lang="de-DE" sz="6600" b="1" dirty="0" smtClean="0">
              <a:solidFill>
                <a:schemeClr val="bg1"/>
              </a:solidFill>
            </a:endParaRPr>
          </a:p>
          <a:p>
            <a:pPr algn="ctr"/>
            <a:endParaRPr lang="de-DE" sz="6600" b="1" dirty="0">
              <a:solidFill>
                <a:schemeClr val="bg1"/>
              </a:solidFill>
            </a:endParaRPr>
          </a:p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„Urknall“</a:t>
            </a:r>
          </a:p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(vor ca. 14 Mrd. Jahren)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661796" y="3789040"/>
            <a:ext cx="0" cy="1080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z-juelich.de/portal/DE/Presse/Kurznachrichten/2010/Bilder/03136_cosy__470x470_JPG.jpg%3F__blob%3Dpos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61" b="4570"/>
          <a:stretch/>
        </p:blipFill>
        <p:spPr bwMode="auto">
          <a:xfrm>
            <a:off x="0" y="5274"/>
            <a:ext cx="9185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839571" y="836712"/>
            <a:ext cx="7439857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COSY-Jülich</a:t>
            </a:r>
          </a:p>
          <a:p>
            <a:pPr algn="ctr"/>
            <a:endParaRPr lang="de-DE" sz="1000" b="1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b="1" dirty="0" smtClean="0">
                <a:solidFill>
                  <a:schemeClr val="bg1"/>
                </a:solidFill>
              </a:rPr>
              <a:t>Konventioneller Speicherring</a:t>
            </a:r>
          </a:p>
          <a:p>
            <a:r>
              <a:rPr lang="de-DE" sz="4000" b="1" dirty="0">
                <a:solidFill>
                  <a:schemeClr val="bg1"/>
                </a:solidFill>
              </a:rPr>
              <a:t> </a:t>
            </a:r>
            <a:r>
              <a:rPr lang="de-DE" sz="4000" b="1" dirty="0" smtClean="0">
                <a:solidFill>
                  <a:schemeClr val="bg1"/>
                </a:solidFill>
              </a:rPr>
              <a:t>    für polarisierte Protonen- und </a:t>
            </a:r>
          </a:p>
          <a:p>
            <a:r>
              <a:rPr lang="de-DE" sz="4000" b="1" dirty="0">
                <a:solidFill>
                  <a:schemeClr val="bg1"/>
                </a:solidFill>
              </a:rPr>
              <a:t> </a:t>
            </a:r>
            <a:r>
              <a:rPr lang="de-DE" sz="4000" b="1" dirty="0" smtClean="0">
                <a:solidFill>
                  <a:schemeClr val="bg1"/>
                </a:solidFill>
              </a:rPr>
              <a:t>    Deuteronen-Strahlen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b="1" dirty="0" smtClean="0">
                <a:solidFill>
                  <a:schemeClr val="bg1"/>
                </a:solidFill>
              </a:rPr>
              <a:t>Ideale Test- und Entwicklungs-</a:t>
            </a:r>
          </a:p>
          <a:p>
            <a:r>
              <a:rPr lang="de-DE" sz="4000" b="1" dirty="0" smtClean="0">
                <a:solidFill>
                  <a:schemeClr val="bg1"/>
                </a:solidFill>
              </a:rPr>
              <a:t>     </a:t>
            </a:r>
            <a:r>
              <a:rPr lang="de-DE" sz="4000" b="1" dirty="0" err="1" smtClean="0">
                <a:solidFill>
                  <a:schemeClr val="bg1"/>
                </a:solidFill>
              </a:rPr>
              <a:t>maschine</a:t>
            </a:r>
            <a:r>
              <a:rPr lang="de-DE" sz="4000" b="1" dirty="0" smtClean="0">
                <a:solidFill>
                  <a:schemeClr val="bg1"/>
                </a:solidFill>
              </a:rPr>
              <a:t> für Speicherring-EDM</a:t>
            </a:r>
          </a:p>
          <a:p>
            <a:r>
              <a:rPr lang="de-DE" sz="4000" b="1" dirty="0">
                <a:solidFill>
                  <a:schemeClr val="bg1"/>
                </a:solidFill>
              </a:rPr>
              <a:t> </a:t>
            </a:r>
            <a:r>
              <a:rPr lang="de-DE" sz="4000" b="1" dirty="0" smtClean="0">
                <a:solidFill>
                  <a:schemeClr val="bg1"/>
                </a:solidFill>
              </a:rPr>
              <a:t>    Projekt</a:t>
            </a:r>
          </a:p>
        </p:txBody>
      </p:sp>
    </p:spTree>
    <p:extLst>
      <p:ext uri="{BB962C8B-B14F-4D97-AF65-F5344CB8AC3E}">
        <p14:creationId xmlns:p14="http://schemas.microsoft.com/office/powerpoint/2010/main" val="31949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fz-juelich.de/portal/DE/Presse/Kurznachrichten/2010/Bilder/03136_cosy__470x470_JPG.jpg%3F__blob%3Dpos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61" b="4570"/>
          <a:stretch/>
        </p:blipFill>
        <p:spPr bwMode="auto">
          <a:xfrm>
            <a:off x="0" y="5274"/>
            <a:ext cx="9185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40" y="2000696"/>
            <a:ext cx="423665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49238" y="836712"/>
            <a:ext cx="8020529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COSY-Jülich</a:t>
            </a:r>
          </a:p>
          <a:p>
            <a:pPr algn="ctr"/>
            <a:r>
              <a:rPr lang="de-DE" sz="6600" b="1" dirty="0">
                <a:solidFill>
                  <a:schemeClr val="bg1"/>
                </a:solidFill>
              </a:rPr>
              <a:t> </a:t>
            </a:r>
            <a:endParaRPr lang="de-DE" sz="6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6600" b="1" dirty="0">
                <a:solidFill>
                  <a:schemeClr val="bg1"/>
                </a:solidFill>
              </a:rPr>
              <a:t> </a:t>
            </a:r>
            <a:endParaRPr lang="de-DE" sz="6600" b="1" dirty="0" smtClean="0">
              <a:solidFill>
                <a:schemeClr val="bg1"/>
              </a:solidFill>
            </a:endParaRPr>
          </a:p>
          <a:p>
            <a:pPr algn="ctr"/>
            <a:endParaRPr lang="de-DE" sz="5400" b="1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b="1" dirty="0" err="1" smtClean="0">
                <a:solidFill>
                  <a:schemeClr val="bg1"/>
                </a:solidFill>
              </a:rPr>
              <a:t>JARA|</a:t>
            </a:r>
            <a:r>
              <a:rPr lang="de-DE" sz="4000" dirty="0" err="1" smtClean="0">
                <a:solidFill>
                  <a:schemeClr val="bg1"/>
                </a:solidFill>
              </a:rPr>
              <a:t>Fame</a:t>
            </a:r>
            <a:r>
              <a:rPr lang="de-DE" sz="4000" dirty="0" smtClean="0">
                <a:solidFill>
                  <a:schemeClr val="bg1"/>
                </a:solidFill>
              </a:rPr>
              <a:t> („</a:t>
            </a:r>
            <a:r>
              <a:rPr lang="de-DE" sz="4000" dirty="0" err="1" smtClean="0">
                <a:solidFill>
                  <a:schemeClr val="bg1"/>
                </a:solidFill>
              </a:rPr>
              <a:t>Fate</a:t>
            </a: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 err="1" smtClean="0">
                <a:solidFill>
                  <a:schemeClr val="bg1"/>
                </a:solidFill>
              </a:rPr>
              <a:t>of</a:t>
            </a:r>
            <a:r>
              <a:rPr lang="de-DE" sz="4000" dirty="0" smtClean="0">
                <a:solidFill>
                  <a:schemeClr val="bg1"/>
                </a:solidFill>
              </a:rPr>
              <a:t> Antimatter“)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b="1" dirty="0" smtClean="0">
                <a:solidFill>
                  <a:schemeClr val="bg1"/>
                </a:solidFill>
              </a:rPr>
              <a:t>Projektstufen: R&amp;D, … finaler Ring</a:t>
            </a:r>
          </a:p>
        </p:txBody>
      </p:sp>
    </p:spTree>
    <p:extLst>
      <p:ext uri="{BB962C8B-B14F-4D97-AF65-F5344CB8AC3E}">
        <p14:creationId xmlns:p14="http://schemas.microsoft.com/office/powerpoint/2010/main" val="13017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fz-juelich.de/portal/DE/Presse/Kurznachrichten/2010/Bilder/03136_cosy__470x470_JPG.jpg%3F__blob%3Dpos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61" b="4570"/>
          <a:stretch/>
        </p:blipFill>
        <p:spPr bwMode="auto">
          <a:xfrm>
            <a:off x="0" y="5274"/>
            <a:ext cx="9185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13517" y="836712"/>
            <a:ext cx="8091959" cy="7048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Präzisionsspeicherring</a:t>
            </a:r>
          </a:p>
          <a:p>
            <a:pPr algn="ctr"/>
            <a:endParaRPr lang="de-DE" sz="6600" b="1" dirty="0">
              <a:solidFill>
                <a:schemeClr val="bg1"/>
              </a:solidFill>
            </a:endParaRPr>
          </a:p>
          <a:p>
            <a:pPr algn="ctr"/>
            <a:endParaRPr lang="de-DE" sz="6600" b="1" dirty="0" smtClean="0">
              <a:solidFill>
                <a:schemeClr val="bg1"/>
              </a:solidFill>
            </a:endParaRPr>
          </a:p>
          <a:p>
            <a:pPr algn="ctr"/>
            <a:endParaRPr lang="de-DE" sz="5400" b="1" dirty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b="1" dirty="0" smtClean="0">
                <a:solidFill>
                  <a:schemeClr val="bg1"/>
                </a:solidFill>
              </a:rPr>
              <a:t>Herausforderungen auf höchstem </a:t>
            </a:r>
          </a:p>
          <a:p>
            <a:r>
              <a:rPr lang="de-DE" sz="4000" b="1" dirty="0">
                <a:solidFill>
                  <a:schemeClr val="bg1"/>
                </a:solidFill>
              </a:rPr>
              <a:t> </a:t>
            </a:r>
            <a:r>
              <a:rPr lang="de-DE" sz="4000" b="1" dirty="0" smtClean="0">
                <a:solidFill>
                  <a:schemeClr val="bg1"/>
                </a:solidFill>
              </a:rPr>
              <a:t>    Niveau </a:t>
            </a:r>
            <a:r>
              <a:rPr lang="de-DE" sz="4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– ein Projekt für die HGF</a:t>
            </a:r>
          </a:p>
          <a:p>
            <a:pPr algn="ctr"/>
            <a:r>
              <a:rPr lang="de-DE" sz="4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„EDM @ COSY“</a:t>
            </a:r>
            <a:endParaRPr lang="de-DE" sz="4000" b="1" dirty="0" smtClean="0">
              <a:solidFill>
                <a:schemeClr val="bg1"/>
              </a:solidFill>
            </a:endParaRPr>
          </a:p>
          <a:p>
            <a:pPr algn="ctr"/>
            <a:endParaRPr lang="de-DE" sz="4000" b="1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sz="4000" b="1" dirty="0" smtClean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059832" y="2000696"/>
            <a:ext cx="3024336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8" descr="http://cdn1.iconfinder.com/data/icons/iconslandarrow/PNG/256x256/Rotate270AntiClockwise3Gre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2358752"/>
            <a:ext cx="26336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cdn1.iconfinder.com/data/icons/iconslandarrow/PNG/256x256/Rotate270AntiClockwise3Gre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555750"/>
            <a:ext cx="2633662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5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4"/>
          <a:stretch/>
        </p:blipFill>
        <p:spPr bwMode="auto">
          <a:xfrm>
            <a:off x="-6561" y="1"/>
            <a:ext cx="9163662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24115" y="205477"/>
            <a:ext cx="8695778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Schicksal der Antimaterie –</a:t>
            </a:r>
          </a:p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Weshalb existieren wir?</a:t>
            </a:r>
            <a:endParaRPr lang="de-DE" sz="4400" b="1" dirty="0">
              <a:solidFill>
                <a:schemeClr val="bg1"/>
              </a:solidFill>
            </a:endParaRPr>
          </a:p>
          <a:p>
            <a:pPr algn="ctr"/>
            <a:endParaRPr lang="de-DE" sz="4400" b="1" dirty="0">
              <a:solidFill>
                <a:schemeClr val="bg1"/>
              </a:solidFill>
            </a:endParaRPr>
          </a:p>
          <a:p>
            <a:r>
              <a:rPr lang="de-DE" sz="4400" b="1" dirty="0" smtClean="0">
                <a:solidFill>
                  <a:schemeClr val="bg1"/>
                </a:solidFill>
              </a:rPr>
              <a:t>Suche nach </a:t>
            </a:r>
          </a:p>
          <a:p>
            <a:r>
              <a:rPr lang="de-DE" sz="4400" b="1" dirty="0" smtClean="0">
                <a:solidFill>
                  <a:schemeClr val="bg1"/>
                </a:solidFill>
              </a:rPr>
              <a:t>neuer </a:t>
            </a:r>
          </a:p>
          <a:p>
            <a:r>
              <a:rPr lang="de-DE" sz="4400" b="1" dirty="0" smtClean="0">
                <a:solidFill>
                  <a:schemeClr val="bg1"/>
                </a:solidFill>
              </a:rPr>
              <a:t>CP-Verletzung</a:t>
            </a:r>
          </a:p>
          <a:p>
            <a:endParaRPr lang="de-DE" sz="60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Neu: EDM von geladenen Teilchen – </a:t>
            </a:r>
          </a:p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Präzision; Entdeckungspotenzial</a:t>
            </a:r>
          </a:p>
        </p:txBody>
      </p:sp>
    </p:spTree>
    <p:extLst>
      <p:ext uri="{BB962C8B-B14F-4D97-AF65-F5344CB8AC3E}">
        <p14:creationId xmlns:p14="http://schemas.microsoft.com/office/powerpoint/2010/main" val="141783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24115" y="205477"/>
            <a:ext cx="8695778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Schicksal der Antimaterie –</a:t>
            </a:r>
          </a:p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Weshalb existieren wir?</a:t>
            </a:r>
            <a:endParaRPr lang="de-DE" sz="4400" b="1" dirty="0">
              <a:solidFill>
                <a:schemeClr val="bg1"/>
              </a:solidFill>
            </a:endParaRPr>
          </a:p>
          <a:p>
            <a:pPr algn="ctr"/>
            <a:endParaRPr lang="de-DE" sz="4400" b="1" dirty="0">
              <a:solidFill>
                <a:schemeClr val="bg1"/>
              </a:solidFill>
            </a:endParaRPr>
          </a:p>
          <a:p>
            <a:r>
              <a:rPr lang="de-DE" sz="4400" b="1" dirty="0" smtClean="0">
                <a:solidFill>
                  <a:schemeClr val="bg1"/>
                </a:solidFill>
              </a:rPr>
              <a:t>Suche nach </a:t>
            </a:r>
          </a:p>
          <a:p>
            <a:r>
              <a:rPr lang="de-DE" sz="4400" b="1" dirty="0" smtClean="0">
                <a:solidFill>
                  <a:schemeClr val="bg1"/>
                </a:solidFill>
              </a:rPr>
              <a:t>neuer </a:t>
            </a:r>
          </a:p>
          <a:p>
            <a:r>
              <a:rPr lang="de-DE" sz="4400" b="1" dirty="0" smtClean="0">
                <a:solidFill>
                  <a:schemeClr val="bg1"/>
                </a:solidFill>
              </a:rPr>
              <a:t>CP-Verletzung</a:t>
            </a:r>
          </a:p>
          <a:p>
            <a:endParaRPr lang="de-DE" sz="60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Neu: EDM von geladenen Teilchen – </a:t>
            </a:r>
          </a:p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Präzision; Entdeckungspotenzial</a:t>
            </a:r>
          </a:p>
        </p:txBody>
      </p:sp>
      <p:sp>
        <p:nvSpPr>
          <p:cNvPr id="4" name="Textfeld 2"/>
          <p:cNvSpPr txBox="1"/>
          <p:nvPr/>
        </p:nvSpPr>
        <p:spPr>
          <a:xfrm>
            <a:off x="2375691" y="2213282"/>
            <a:ext cx="43926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 smtClean="0">
                <a:solidFill>
                  <a:srgbClr val="3480B1"/>
                </a:solidFill>
              </a:rPr>
              <a:t>Vielen Dank!</a:t>
            </a:r>
          </a:p>
          <a:p>
            <a:pPr algn="ctr"/>
            <a:endParaRPr lang="de-DE" sz="4400" b="1" dirty="0" smtClean="0">
              <a:solidFill>
                <a:srgbClr val="3480B1"/>
              </a:solidFill>
            </a:endParaRPr>
          </a:p>
          <a:p>
            <a:pPr algn="ctr"/>
            <a:r>
              <a:rPr lang="de-DE" sz="2000" dirty="0">
                <a:solidFill>
                  <a:srgbClr val="3480B1"/>
                </a:solidFill>
              </a:rPr>
              <a:t>Hans </a:t>
            </a:r>
            <a:r>
              <a:rPr lang="de-DE" sz="2000" dirty="0" err="1">
                <a:solidFill>
                  <a:srgbClr val="3480B1"/>
                </a:solidFill>
              </a:rPr>
              <a:t>Ströher|Forschungszentrum</a:t>
            </a:r>
            <a:r>
              <a:rPr lang="de-DE" sz="2000" dirty="0">
                <a:solidFill>
                  <a:srgbClr val="3480B1"/>
                </a:solidFill>
              </a:rPr>
              <a:t> Jülich </a:t>
            </a:r>
          </a:p>
        </p:txBody>
      </p:sp>
    </p:spTree>
    <p:extLst>
      <p:ext uri="{BB962C8B-B14F-4D97-AF65-F5344CB8AC3E}">
        <p14:creationId xmlns:p14="http://schemas.microsoft.com/office/powerpoint/2010/main" val="354231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.wp.com/www.universetoday.com/wp-content/uploads/2011/08/speed-of-ligh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r="803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chtungspfeil 5"/>
          <p:cNvSpPr/>
          <p:nvPr/>
        </p:nvSpPr>
        <p:spPr>
          <a:xfrm rot="1923342">
            <a:off x="4919959" y="4144268"/>
            <a:ext cx="3600000" cy="1260000"/>
          </a:xfrm>
          <a:prstGeom prst="homePlate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ichtungspfeil 7"/>
          <p:cNvSpPr/>
          <p:nvPr/>
        </p:nvSpPr>
        <p:spPr>
          <a:xfrm rot="12549972">
            <a:off x="101107" y="1447859"/>
            <a:ext cx="3600000" cy="1260000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 rot="1677036">
            <a:off x="960163" y="1845804"/>
            <a:ext cx="1924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Anti-Teilchen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1" name="Richtungspfeil 10"/>
          <p:cNvSpPr/>
          <p:nvPr/>
        </p:nvSpPr>
        <p:spPr>
          <a:xfrm rot="19493107">
            <a:off x="4518810" y="1685436"/>
            <a:ext cx="3600000" cy="1260000"/>
          </a:xfrm>
          <a:prstGeom prst="homePlate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ichtungspfeil 11"/>
          <p:cNvSpPr/>
          <p:nvPr/>
        </p:nvSpPr>
        <p:spPr>
          <a:xfrm rot="5400000">
            <a:off x="2646056" y="4311368"/>
            <a:ext cx="3600000" cy="1260000"/>
          </a:xfrm>
          <a:prstGeom prst="homePlate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ichtungspfeil 12"/>
          <p:cNvSpPr/>
          <p:nvPr/>
        </p:nvSpPr>
        <p:spPr>
          <a:xfrm rot="8698870">
            <a:off x="893155" y="4078183"/>
            <a:ext cx="3600000" cy="1260000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ichtungspfeil 13"/>
          <p:cNvSpPr/>
          <p:nvPr/>
        </p:nvSpPr>
        <p:spPr>
          <a:xfrm rot="16200000">
            <a:off x="2767444" y="1170000"/>
            <a:ext cx="3600000" cy="1260000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xplosion 1 9"/>
          <p:cNvSpPr/>
          <p:nvPr/>
        </p:nvSpPr>
        <p:spPr>
          <a:xfrm>
            <a:off x="2280404" y="1052736"/>
            <a:ext cx="4574080" cy="4752528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 smtClean="0"/>
              <a:t>Energie</a:t>
            </a:r>
            <a:endParaRPr lang="de-DE" sz="5400" b="1" dirty="0"/>
          </a:p>
        </p:txBody>
      </p:sp>
      <p:sp>
        <p:nvSpPr>
          <p:cNvPr id="7" name="Textfeld 6"/>
          <p:cNvSpPr txBox="1"/>
          <p:nvPr/>
        </p:nvSpPr>
        <p:spPr>
          <a:xfrm rot="1861655">
            <a:off x="6180386" y="4535769"/>
            <a:ext cx="1230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Teilchen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7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08520" y="0"/>
            <a:ext cx="9361040" cy="6879772"/>
          </a:xfrm>
          <a:prstGeom prst="rect">
            <a:avLst/>
          </a:prstGeom>
          <a:solidFill>
            <a:schemeClr val="tx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9" descr="170001i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16200000">
            <a:off x="1793755" y="-1120982"/>
            <a:ext cx="5556491" cy="8928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0" name="Textfeld 9"/>
          <p:cNvSpPr txBox="1"/>
          <p:nvPr/>
        </p:nvSpPr>
        <p:spPr>
          <a:xfrm>
            <a:off x="2654792" y="836712"/>
            <a:ext cx="3809376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Paarweise</a:t>
            </a:r>
          </a:p>
          <a:p>
            <a:pPr algn="ctr"/>
            <a:endParaRPr lang="de-DE" sz="6600" b="1" dirty="0" smtClean="0">
              <a:solidFill>
                <a:schemeClr val="bg1"/>
              </a:solidFill>
            </a:endParaRPr>
          </a:p>
          <a:p>
            <a:pPr algn="ctr"/>
            <a:endParaRPr lang="de-DE" sz="6600" b="1" dirty="0">
              <a:solidFill>
                <a:schemeClr val="bg1"/>
              </a:solidFill>
            </a:endParaRPr>
          </a:p>
          <a:p>
            <a:pPr algn="ctr"/>
            <a:endParaRPr lang="de-DE" sz="6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Erzeugung</a:t>
            </a:r>
            <a:endParaRPr lang="de-DE" sz="6600" b="1" dirty="0">
              <a:solidFill>
                <a:schemeClr val="bg1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179632" y="3418114"/>
            <a:ext cx="1080000" cy="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4572000" y="3717032"/>
            <a:ext cx="1080000" cy="123234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51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.wp.com/www.universetoday.com/wp-content/uploads/2011/08/speed-of-ligh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r="803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68402" y="836712"/>
            <a:ext cx="838216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Im Urknall:</a:t>
            </a:r>
          </a:p>
          <a:p>
            <a:pPr algn="ctr"/>
            <a:r>
              <a:rPr lang="de-DE" sz="6600" b="1" dirty="0">
                <a:solidFill>
                  <a:schemeClr val="bg1"/>
                </a:solidFill>
              </a:rPr>
              <a:t>a</a:t>
            </a:r>
            <a:r>
              <a:rPr lang="de-DE" sz="6600" b="1" dirty="0" smtClean="0">
                <a:solidFill>
                  <a:schemeClr val="bg1"/>
                </a:solidFill>
              </a:rPr>
              <a:t>us Energie entstanden</a:t>
            </a:r>
          </a:p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Teilchen</a:t>
            </a:r>
            <a:endParaRPr lang="de-DE" sz="6600" b="1" dirty="0">
              <a:solidFill>
                <a:schemeClr val="bg1"/>
              </a:solidFill>
            </a:endParaRPr>
          </a:p>
          <a:p>
            <a:pPr algn="ctr"/>
            <a:r>
              <a:rPr lang="de-DE" sz="6600" b="1" dirty="0">
                <a:solidFill>
                  <a:schemeClr val="bg1"/>
                </a:solidFill>
              </a:rPr>
              <a:t>u</a:t>
            </a:r>
            <a:r>
              <a:rPr lang="de-DE" sz="6600" b="1" dirty="0" smtClean="0">
                <a:solidFill>
                  <a:schemeClr val="bg1"/>
                </a:solidFill>
              </a:rPr>
              <a:t>nd </a:t>
            </a:r>
            <a:r>
              <a:rPr lang="de-DE" sz="6600" b="1" u="sng" dirty="0" smtClean="0">
                <a:solidFill>
                  <a:schemeClr val="bg1"/>
                </a:solidFill>
              </a:rPr>
              <a:t>gleichviele</a:t>
            </a:r>
            <a:endParaRPr lang="de-DE" sz="6600" b="1" u="sng" dirty="0">
              <a:solidFill>
                <a:schemeClr val="bg1"/>
              </a:solidFill>
            </a:endParaRPr>
          </a:p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Anti-Teilchen</a:t>
            </a:r>
          </a:p>
        </p:txBody>
      </p:sp>
    </p:spTree>
    <p:extLst>
      <p:ext uri="{BB962C8B-B14F-4D97-AF65-F5344CB8AC3E}">
        <p14:creationId xmlns:p14="http://schemas.microsoft.com/office/powerpoint/2010/main" val="41352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.wp.com/www.universetoday.com/wp-content/uploads/2011/08/speed-of-ligh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r="803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9078" y="836712"/>
            <a:ext cx="788081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… und daraus Materie</a:t>
            </a:r>
            <a:endParaRPr lang="de-DE" sz="6600" b="1" dirty="0">
              <a:solidFill>
                <a:schemeClr val="bg1"/>
              </a:solidFill>
            </a:endParaRPr>
          </a:p>
          <a:p>
            <a:pPr algn="ctr"/>
            <a:endParaRPr lang="de-DE" sz="6600" b="1" dirty="0" smtClean="0">
              <a:solidFill>
                <a:schemeClr val="bg1"/>
              </a:solidFill>
            </a:endParaRPr>
          </a:p>
          <a:p>
            <a:pPr algn="ctr"/>
            <a:endParaRPr lang="de-DE" sz="6600" b="1" dirty="0">
              <a:solidFill>
                <a:schemeClr val="bg1"/>
              </a:solidFill>
            </a:endParaRPr>
          </a:p>
          <a:p>
            <a:pPr algn="ctr"/>
            <a:endParaRPr lang="de-DE" sz="6600" b="1" dirty="0">
              <a:solidFill>
                <a:schemeClr val="bg1"/>
              </a:solidFill>
            </a:endParaRPr>
          </a:p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bzw. Anti-Materie</a:t>
            </a:r>
          </a:p>
        </p:txBody>
      </p:sp>
      <p:pic>
        <p:nvPicPr>
          <p:cNvPr id="8" name="Picture 2" descr="http://www.physicsoftheuniverse.com/images/bigbang_antimat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t="-19615" r="-197" b="62517"/>
          <a:stretch/>
        </p:blipFill>
        <p:spPr bwMode="auto">
          <a:xfrm>
            <a:off x="1441711" y="617036"/>
            <a:ext cx="6251019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361524" y="2370366"/>
            <a:ext cx="11915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Wasserstoff</a:t>
            </a:r>
            <a:endParaRPr lang="de-DE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169836" y="2359766"/>
            <a:ext cx="1654492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Anti- Wasserstoff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539023" y="2874422"/>
            <a:ext cx="10167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Elektron (-)</a:t>
            </a:r>
            <a:endParaRPr lang="de-DE" sz="1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051191" y="4129335"/>
            <a:ext cx="9341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Proton (+)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6579583" y="2870514"/>
            <a:ext cx="1050031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Positron (+)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179888" y="4129335"/>
            <a:ext cx="1264320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Anti-Proton (-)</a:t>
            </a:r>
            <a:endParaRPr lang="de-D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08520" y="0"/>
            <a:ext cx="9361040" cy="6879772"/>
          </a:xfrm>
          <a:prstGeom prst="rect">
            <a:avLst/>
          </a:prstGeom>
          <a:solidFill>
            <a:schemeClr val="tx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9" descr="170001i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16200000">
            <a:off x="1793755" y="-1120982"/>
            <a:ext cx="5556491" cy="8928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7" name="Textfeld 6"/>
          <p:cNvSpPr txBox="1"/>
          <p:nvPr/>
        </p:nvSpPr>
        <p:spPr>
          <a:xfrm>
            <a:off x="2343136" y="836712"/>
            <a:ext cx="4432688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Paarweise</a:t>
            </a:r>
          </a:p>
          <a:p>
            <a:pPr algn="ctr"/>
            <a:endParaRPr lang="de-DE" sz="6600" b="1" dirty="0" smtClean="0">
              <a:solidFill>
                <a:schemeClr val="bg1"/>
              </a:solidFill>
            </a:endParaRPr>
          </a:p>
          <a:p>
            <a:pPr algn="ctr"/>
            <a:endParaRPr lang="de-DE" sz="6600" b="1" dirty="0">
              <a:solidFill>
                <a:schemeClr val="bg1"/>
              </a:solidFill>
            </a:endParaRPr>
          </a:p>
          <a:p>
            <a:pPr algn="ctr"/>
            <a:endParaRPr lang="de-DE" sz="6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6600" b="1" dirty="0" smtClean="0">
                <a:solidFill>
                  <a:schemeClr val="bg1"/>
                </a:solidFill>
              </a:rPr>
              <a:t>Vernichtung</a:t>
            </a:r>
            <a:endParaRPr lang="de-DE" sz="66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www.physicsoftheuniverse.com/images/bigbang_antimat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146" b="15483"/>
          <a:stretch/>
        </p:blipFill>
        <p:spPr bwMode="auto">
          <a:xfrm>
            <a:off x="3002404" y="2055300"/>
            <a:ext cx="3132000" cy="27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105181" y="4345359"/>
            <a:ext cx="10347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/>
              <a:t>   Teilchen   </a:t>
            </a:r>
            <a:endParaRPr lang="de-DE" sz="1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3081604" y="2204864"/>
            <a:ext cx="1159741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Anti-Teilchen</a:t>
            </a:r>
            <a:endParaRPr lang="de-DE" sz="14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www.physicsoftheuniverse.com/images/bigbang_antimat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t="23542" r="50378" b="73663"/>
          <a:stretch/>
        </p:blipFill>
        <p:spPr bwMode="auto">
          <a:xfrm>
            <a:off x="3070870" y="3301667"/>
            <a:ext cx="1368000" cy="27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physicsoftheuniverse.com/images/bigbang_antimat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2" t="23542" r="50378" b="73663"/>
          <a:stretch/>
        </p:blipFill>
        <p:spPr bwMode="auto">
          <a:xfrm>
            <a:off x="4724400" y="4309779"/>
            <a:ext cx="999728" cy="27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868598" y="3205131"/>
            <a:ext cx="78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Licht</a:t>
            </a:r>
            <a:endParaRPr lang="de-DE" sz="2400" b="1" dirty="0"/>
          </a:p>
        </p:txBody>
      </p:sp>
      <p:pic>
        <p:nvPicPr>
          <p:cNvPr id="20" name="Picture 2" descr="http://www.nature.com/nrc/journal/v4/n6/images/nrc1368-i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" b="53003"/>
          <a:stretch/>
        </p:blipFill>
        <p:spPr bwMode="auto">
          <a:xfrm>
            <a:off x="2621092" y="2050114"/>
            <a:ext cx="3899901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5104548" y="3617868"/>
            <a:ext cx="96051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4000" b="1" dirty="0" smtClean="0"/>
              <a:t>PET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1939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Bildschirmpräsentation (4:3)</PresentationFormat>
  <Paragraphs>333</Paragraphs>
  <Slides>44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5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stahl</dc:creator>
  <cp:lastModifiedBy>Prof. Stroeher</cp:lastModifiedBy>
  <cp:revision>179</cp:revision>
  <dcterms:created xsi:type="dcterms:W3CDTF">2015-02-12T07:13:48Z</dcterms:created>
  <dcterms:modified xsi:type="dcterms:W3CDTF">2015-06-21T10:04:30Z</dcterms:modified>
</cp:coreProperties>
</file>