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9" r:id="rId2"/>
    <p:sldId id="302" r:id="rId3"/>
    <p:sldId id="304" r:id="rId4"/>
    <p:sldId id="306" r:id="rId5"/>
    <p:sldId id="303" r:id="rId6"/>
    <p:sldId id="305" r:id="rId7"/>
    <p:sldId id="308" r:id="rId8"/>
    <p:sldId id="315" r:id="rId9"/>
    <p:sldId id="311" r:id="rId10"/>
    <p:sldId id="312" r:id="rId11"/>
    <p:sldId id="309" r:id="rId12"/>
    <p:sldId id="313" r:id="rId13"/>
    <p:sldId id="314" r:id="rId1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29" autoAdjust="0"/>
    <p:restoredTop sz="94660"/>
  </p:normalViewPr>
  <p:slideViewPr>
    <p:cSldViewPr showGuides="1">
      <p:cViewPr varScale="1">
        <p:scale>
          <a:sx n="92" d="100"/>
          <a:sy n="92" d="100"/>
        </p:scale>
        <p:origin x="-1110" y="-102"/>
      </p:cViewPr>
      <p:guideLst>
        <p:guide orient="horz" pos="1026"/>
        <p:guide pos="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1"/>
        <p:guide orient="horz" pos="3129"/>
        <p:guide pos="215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19.11.2018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19.11.2018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537344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444192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088740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xmlns="" id="{DC15E2CB-FE35-41B2-9C4C-4679F5475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261CF04-8600-4D27-A32A-58BDC5EC7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pos="530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9144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537344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2660216"/>
            <a:ext cx="77057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1160748"/>
            <a:ext cx="7705726" cy="136180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5A5BA46-025C-436B-9A80-CB512831C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8F8EE7F0-8372-4AD2-9D64-4F3514C26B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633688"/>
            <a:ext cx="7705725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70822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185084"/>
            <a:ext cx="77057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CCA27721-1E41-417D-8DF5-46DDCB233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D9A45DC4-1F08-4D94-9B1D-CF530DF4BB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8999"/>
            <a:ext cx="9144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41312"/>
            <a:ext cx="84264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3633688"/>
            <a:ext cx="77057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911514"/>
            <a:ext cx="77057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7" y="4250010"/>
            <a:ext cx="77057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638BB4E3-787B-47B4-88F3-9120850BA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xmlns="" id="{6C0541F1-A415-46B8-A4AB-03EBF2975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pos="530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1657B79E-8199-4451-A0F9-E82023AB3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578310"/>
            <a:ext cx="84264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86E38AD-6ACC-4BA6-A4EE-B3E932DD2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1628774"/>
            <a:ext cx="3925888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4900254"/>
            <a:ext cx="3925888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57559" y="1628774"/>
            <a:ext cx="3927666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7559" y="4900254"/>
            <a:ext cx="3927666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4DDBDFEF-0700-4FD7-BDE1-FAD27F1C03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69A04336-9297-4D3E-8FB4-C1D6EA074C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938786"/>
            <a:ext cx="8424672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563142"/>
            <a:ext cx="8424672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7904" y="6381328"/>
            <a:ext cx="1549996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92" y="6381328"/>
            <a:ext cx="1006544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663" y="322022"/>
            <a:ext cx="8425562" cy="11267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F2B40BD-2E84-45F1-85D7-C908895E91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88" y="6005352"/>
            <a:ext cx="1881980" cy="54885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8F9C05EC-278F-48BF-80BE-EDD0FE4E35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5534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2699" userDrawn="1">
          <p15:clr>
            <a:srgbClr val="F26B43"/>
          </p15:clr>
        </p15:guide>
        <p15:guide id="7" pos="306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jpeg"/><Relationship Id="rId7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3633688"/>
            <a:ext cx="8101335" cy="623404"/>
          </a:xfrm>
        </p:spPr>
        <p:txBody>
          <a:bodyPr/>
          <a:lstStyle/>
          <a:p>
            <a:r>
              <a:rPr lang="de-DE" dirty="0" err="1" smtClean="0"/>
              <a:t>Charged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EDM (CPEDM)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20.11.2018  </a:t>
            </a:r>
            <a:r>
              <a:rPr lang="de-DE" dirty="0"/>
              <a:t>I  </a:t>
            </a:r>
            <a:r>
              <a:rPr lang="de-DE" dirty="0" err="1" smtClean="0"/>
              <a:t>hans</a:t>
            </a:r>
            <a:r>
              <a:rPr lang="de-DE" dirty="0" smtClean="0"/>
              <a:t> </a:t>
            </a:r>
            <a:r>
              <a:rPr lang="de-DE" dirty="0" err="1" smtClean="0"/>
              <a:t>ströher</a:t>
            </a:r>
            <a:r>
              <a:rPr lang="de-DE" dirty="0" smtClean="0"/>
              <a:t> (IKP, </a:t>
            </a:r>
            <a:r>
              <a:rPr lang="de-DE" dirty="0" err="1" smtClean="0"/>
              <a:t>forschungszentrum</a:t>
            </a:r>
            <a:r>
              <a:rPr lang="de-DE" dirty="0" smtClean="0"/>
              <a:t> </a:t>
            </a:r>
            <a:r>
              <a:rPr lang="de-DE" dirty="0" err="1" smtClean="0"/>
              <a:t>jülich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ESPP Update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6ADB9AB2-F1DB-421F-8416-AD5CDB324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20811" r="10117" b="19397"/>
          <a:stretch/>
        </p:blipFill>
        <p:spPr bwMode="auto">
          <a:xfrm>
            <a:off x="207818" y="351311"/>
            <a:ext cx="3572094" cy="305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056095" y="3081975"/>
            <a:ext cx="62068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COSY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67884" y="764704"/>
            <a:ext cx="5261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JEDI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130937" y="1032470"/>
            <a:ext cx="360943" cy="4523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Bildergebnis für rf wien filter co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694" y="351310"/>
            <a:ext cx="5097734" cy="30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5460342" y="306896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EDM RF Wien Filter</a:t>
            </a:r>
            <a:endParaRPr lang="de-D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Step</a:t>
            </a:r>
            <a:r>
              <a:rPr lang="de-DE" dirty="0" smtClean="0">
                <a:solidFill>
                  <a:srgbClr val="C00000"/>
                </a:solidFill>
              </a:rPr>
              <a:t> 2: Prototype Storage Ring</a:t>
            </a:r>
            <a:endParaRPr lang="de-DE" dirty="0"/>
          </a:p>
          <a:p>
            <a:endParaRPr lang="de-DE" dirty="0"/>
          </a:p>
        </p:txBody>
      </p:sp>
      <p:pic>
        <p:nvPicPr>
          <p:cNvPr id="15" name="Picture 2" descr="E:\4_PICTURES\PHYSICS\COSY\COSY\COS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16" y="1730386"/>
            <a:ext cx="6480000" cy="396130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6" name="Rechteck 15"/>
          <p:cNvSpPr/>
          <p:nvPr/>
        </p:nvSpPr>
        <p:spPr>
          <a:xfrm>
            <a:off x="1063661" y="1974277"/>
            <a:ext cx="6984776" cy="364454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23" name="Textfeld 22"/>
          <p:cNvSpPr txBox="1"/>
          <p:nvPr/>
        </p:nvSpPr>
        <p:spPr>
          <a:xfrm>
            <a:off x="302746" y="1484784"/>
            <a:ext cx="382027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Demonstrate</a:t>
            </a:r>
            <a:r>
              <a:rPr lang="de-DE" sz="1600" dirty="0" smtClean="0">
                <a:solidFill>
                  <a:srgbClr val="002060"/>
                </a:solidFill>
              </a:rPr>
              <a:t>/</a:t>
            </a:r>
            <a:r>
              <a:rPr lang="de-DE" sz="1600" dirty="0" err="1" smtClean="0">
                <a:solidFill>
                  <a:srgbClr val="002060"/>
                </a:solidFill>
              </a:rPr>
              <a:t>establish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key</a:t>
            </a:r>
            <a:r>
              <a:rPr lang="de-DE" sz="1600" dirty="0" smtClean="0">
                <a:solidFill>
                  <a:srgbClr val="002060"/>
                </a:solidFill>
              </a:rPr>
              <a:t>-technologies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" b="3393"/>
          <a:stretch/>
        </p:blipFill>
        <p:spPr bwMode="auto">
          <a:xfrm rot="14528038">
            <a:off x="1576858" y="2676938"/>
            <a:ext cx="1903852" cy="2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528784" y="2636912"/>
            <a:ext cx="243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4479561" y="4221088"/>
            <a:ext cx="5445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3707904" y="4149080"/>
            <a:ext cx="1409716" cy="391212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779912" y="2276872"/>
            <a:ext cx="3050835" cy="27238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C00000"/>
                </a:solidFill>
              </a:rPr>
              <a:t>30 </a:t>
            </a:r>
            <a:r>
              <a:rPr lang="de-DE" sz="2000" dirty="0" err="1" smtClean="0">
                <a:solidFill>
                  <a:srgbClr val="C00000"/>
                </a:solidFill>
              </a:rPr>
              <a:t>MeV</a:t>
            </a:r>
            <a:r>
              <a:rPr lang="de-DE" sz="2000" dirty="0" smtClean="0">
                <a:solidFill>
                  <a:srgbClr val="C00000"/>
                </a:solidFill>
              </a:rPr>
              <a:t> all-</a:t>
            </a:r>
            <a:r>
              <a:rPr lang="de-DE" sz="2000" dirty="0" err="1" smtClean="0">
                <a:solidFill>
                  <a:srgbClr val="C00000"/>
                </a:solidFill>
              </a:rPr>
              <a:t>electric</a:t>
            </a:r>
            <a:r>
              <a:rPr lang="de-DE" sz="2000" dirty="0" smtClean="0">
                <a:solidFill>
                  <a:srgbClr val="C00000"/>
                </a:solidFill>
              </a:rPr>
              <a:t> p ring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Storage time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CW/CCW </a:t>
            </a:r>
            <a:r>
              <a:rPr lang="de-DE" sz="2000" dirty="0" err="1" smtClean="0"/>
              <a:t>operation</a:t>
            </a:r>
            <a:endParaRPr lang="de-DE" sz="20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Spin </a:t>
            </a:r>
            <a:r>
              <a:rPr lang="de-DE" sz="2000" dirty="0" err="1" smtClean="0"/>
              <a:t>coherence</a:t>
            </a:r>
            <a:r>
              <a:rPr lang="de-DE" sz="2000" dirty="0" smtClean="0"/>
              <a:t> time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Polarimetry</a:t>
            </a:r>
            <a:endParaRPr lang="de-DE" sz="20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Stochastic</a:t>
            </a:r>
            <a:r>
              <a:rPr lang="de-DE" sz="2000" dirty="0" smtClean="0"/>
              <a:t> </a:t>
            </a:r>
            <a:r>
              <a:rPr lang="de-DE" sz="2000" dirty="0" err="1" smtClean="0"/>
              <a:t>cooling</a:t>
            </a:r>
            <a:endParaRPr lang="de-DE" sz="2000" dirty="0" smtClean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Symbol" panose="05050102010706020507" pitchFamily="18" charset="2"/>
              </a:rPr>
              <a:t>m</a:t>
            </a:r>
            <a:r>
              <a:rPr lang="de-DE" sz="2000" baseline="-25000" dirty="0" smtClean="0"/>
              <a:t>p</a:t>
            </a:r>
            <a:r>
              <a:rPr lang="de-DE" sz="2000" dirty="0" smtClean="0"/>
              <a:t> </a:t>
            </a:r>
            <a:r>
              <a:rPr lang="de-DE" sz="2000" dirty="0" err="1" smtClean="0"/>
              <a:t>effects</a:t>
            </a:r>
            <a:endParaRPr lang="de-DE" sz="2000" dirty="0" smtClean="0"/>
          </a:p>
          <a:p>
            <a:pPr algn="l">
              <a:lnSpc>
                <a:spcPct val="95000"/>
              </a:lnSpc>
            </a:pPr>
            <a:r>
              <a:rPr lang="de-DE" sz="2000" dirty="0" smtClean="0">
                <a:solidFill>
                  <a:srgbClr val="C00000"/>
                </a:solidFill>
              </a:rPr>
              <a:t>45 </a:t>
            </a:r>
            <a:r>
              <a:rPr lang="de-DE" sz="2000" dirty="0" err="1" smtClean="0">
                <a:solidFill>
                  <a:srgbClr val="C00000"/>
                </a:solidFill>
              </a:rPr>
              <a:t>MeV</a:t>
            </a:r>
            <a:r>
              <a:rPr lang="de-DE" sz="2000" dirty="0" smtClean="0">
                <a:solidFill>
                  <a:srgbClr val="C00000"/>
                </a:solidFill>
              </a:rPr>
              <a:t> E/B p ring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pEDM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</a:t>
            </a:r>
            <a:endParaRPr lang="de-DE" sz="20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115616" y="2060848"/>
            <a:ext cx="2048959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>
                <a:solidFill>
                  <a:srgbClr val="002060"/>
                </a:solidFill>
              </a:rPr>
              <a:t>Conceptual</a:t>
            </a:r>
            <a:r>
              <a:rPr lang="de-DE" sz="1400" b="1" dirty="0" smtClean="0">
                <a:solidFill>
                  <a:srgbClr val="002060"/>
                </a:solidFill>
              </a:rPr>
              <a:t> design:</a:t>
            </a:r>
            <a:endParaRPr lang="de-DE" sz="1400" b="1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400" dirty="0" smtClean="0">
                <a:solidFill>
                  <a:srgbClr val="002060"/>
                </a:solidFill>
              </a:rPr>
              <a:t>E-</a:t>
            </a:r>
            <a:r>
              <a:rPr lang="de-DE" sz="1400" dirty="0" err="1" smtClean="0">
                <a:solidFill>
                  <a:srgbClr val="002060"/>
                </a:solidFill>
              </a:rPr>
              <a:t>field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~</a:t>
            </a:r>
            <a:r>
              <a:rPr lang="de-DE" sz="800" dirty="0" smtClean="0">
                <a:solidFill>
                  <a:srgbClr val="002060"/>
                </a:solidFill>
              </a:rPr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6 </a:t>
            </a:r>
            <a:r>
              <a:rPr lang="de-DE" sz="1400" dirty="0" smtClean="0">
                <a:solidFill>
                  <a:srgbClr val="002060"/>
                </a:solidFill>
              </a:rPr>
              <a:t>MV/M</a:t>
            </a:r>
          </a:p>
          <a:p>
            <a:pPr algn="l">
              <a:lnSpc>
                <a:spcPct val="95000"/>
              </a:lnSpc>
            </a:pPr>
            <a:r>
              <a:rPr lang="de-DE" sz="1400" dirty="0" err="1" smtClean="0">
                <a:solidFill>
                  <a:srgbClr val="002060"/>
                </a:solidFill>
              </a:rPr>
              <a:t>Circumference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~</a:t>
            </a:r>
            <a:r>
              <a:rPr lang="de-DE" sz="800" dirty="0" smtClean="0">
                <a:solidFill>
                  <a:srgbClr val="002060"/>
                </a:solidFill>
              </a:rPr>
              <a:t> </a:t>
            </a:r>
            <a:r>
              <a:rPr lang="de-DE" sz="1400" dirty="0" smtClean="0">
                <a:solidFill>
                  <a:srgbClr val="002060"/>
                </a:solidFill>
              </a:rPr>
              <a:t>100 </a:t>
            </a:r>
            <a:r>
              <a:rPr lang="de-DE" sz="1400" dirty="0" smtClean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525834" y="5085184"/>
            <a:ext cx="3534430" cy="32624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Option: </a:t>
            </a:r>
            <a:r>
              <a:rPr lang="de-DE" sz="1600" b="1" dirty="0" err="1" smtClean="0">
                <a:solidFill>
                  <a:schemeClr val="bg1"/>
                </a:solidFill>
              </a:rPr>
              <a:t>build</a:t>
            </a:r>
            <a:r>
              <a:rPr lang="de-DE" sz="1600" b="1" dirty="0" smtClean="0">
                <a:solidFill>
                  <a:schemeClr val="bg1"/>
                </a:solidFill>
              </a:rPr>
              <a:t> at COSY (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 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injector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8" y="5651982"/>
            <a:ext cx="2322303" cy="6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5107"/>
          <a:stretch/>
        </p:blipFill>
        <p:spPr>
          <a:xfrm>
            <a:off x="1132609" y="1995060"/>
            <a:ext cx="6885383" cy="35984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Step-3: Final </a:t>
            </a:r>
            <a:r>
              <a:rPr lang="de-DE" dirty="0" err="1" smtClean="0">
                <a:solidFill>
                  <a:srgbClr val="C00000"/>
                </a:solidFill>
              </a:rPr>
              <a:t>pEDM</a:t>
            </a:r>
            <a:r>
              <a:rPr lang="de-DE" dirty="0" smtClean="0">
                <a:solidFill>
                  <a:srgbClr val="C00000"/>
                </a:solidFill>
              </a:rPr>
              <a:t> Storage Ring</a:t>
            </a:r>
            <a:endParaRPr lang="de-DE" dirty="0"/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8" y="5651982"/>
            <a:ext cx="2322303" cy="6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063661" y="1974277"/>
            <a:ext cx="6984776" cy="364454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302746" y="1484784"/>
            <a:ext cx="853470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02060"/>
                </a:solidFill>
              </a:rPr>
              <a:t>A</a:t>
            </a:r>
            <a:r>
              <a:rPr lang="de-DE" sz="1600" dirty="0" smtClean="0">
                <a:solidFill>
                  <a:srgbClr val="002060"/>
                </a:solidFill>
              </a:rPr>
              <a:t>ll-</a:t>
            </a:r>
            <a:r>
              <a:rPr lang="de-DE" sz="1600" dirty="0" err="1" smtClean="0">
                <a:solidFill>
                  <a:srgbClr val="002060"/>
                </a:solidFill>
              </a:rPr>
              <a:t>electric</a:t>
            </a:r>
            <a:r>
              <a:rPr lang="de-DE" sz="1600" dirty="0" smtClean="0">
                <a:solidFill>
                  <a:srgbClr val="002060"/>
                </a:solidFill>
              </a:rPr>
              <a:t> CW/CCW </a:t>
            </a:r>
            <a:r>
              <a:rPr lang="de-DE" sz="1600" dirty="0" err="1" smtClean="0">
                <a:solidFill>
                  <a:srgbClr val="002060"/>
                </a:solidFill>
              </a:rPr>
              <a:t>proton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precision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storage</a:t>
            </a:r>
            <a:r>
              <a:rPr lang="de-DE" sz="1600" dirty="0" smtClean="0">
                <a:solidFill>
                  <a:srgbClr val="002060"/>
                </a:solidFill>
              </a:rPr>
              <a:t> ring, </a:t>
            </a:r>
            <a:r>
              <a:rPr lang="de-DE" sz="1600" dirty="0" err="1" smtClean="0">
                <a:solidFill>
                  <a:srgbClr val="002060"/>
                </a:solidFill>
              </a:rPr>
              <a:t>running</a:t>
            </a:r>
            <a:r>
              <a:rPr lang="de-DE" sz="1600" dirty="0" smtClean="0">
                <a:solidFill>
                  <a:srgbClr val="002060"/>
                </a:solidFill>
              </a:rPr>
              <a:t> at </a:t>
            </a:r>
            <a:r>
              <a:rPr lang="de-DE" sz="1600" dirty="0" err="1" smtClean="0">
                <a:solidFill>
                  <a:srgbClr val="002060"/>
                </a:solidFill>
              </a:rPr>
              <a:t>magic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momentum</a:t>
            </a:r>
            <a:r>
              <a:rPr lang="de-DE" sz="1600" dirty="0" smtClean="0">
                <a:solidFill>
                  <a:srgbClr val="002060"/>
                </a:solidFill>
              </a:rPr>
              <a:t> (0,7 </a:t>
            </a:r>
            <a:r>
              <a:rPr lang="de-DE" sz="1600" dirty="0" err="1" smtClean="0">
                <a:solidFill>
                  <a:srgbClr val="002060"/>
                </a:solidFill>
              </a:rPr>
              <a:t>GeV</a:t>
            </a:r>
            <a:r>
              <a:rPr lang="de-DE" sz="1600" dirty="0" smtClean="0">
                <a:solidFill>
                  <a:srgbClr val="002060"/>
                </a:solidFill>
              </a:rPr>
              <a:t>/c)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88413" y="5085184"/>
            <a:ext cx="4750019" cy="32624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Option: </a:t>
            </a:r>
            <a:r>
              <a:rPr lang="de-DE" sz="1600" b="1" dirty="0" err="1" smtClean="0">
                <a:solidFill>
                  <a:schemeClr val="bg1"/>
                </a:solidFill>
              </a:rPr>
              <a:t>build</a:t>
            </a:r>
            <a:r>
              <a:rPr lang="de-DE" sz="1600" b="1" dirty="0" smtClean="0">
                <a:solidFill>
                  <a:schemeClr val="bg1"/>
                </a:solidFill>
              </a:rPr>
              <a:t> at CERN (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infrastructure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required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84237" y="3861048"/>
            <a:ext cx="1338828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~</a:t>
            </a:r>
            <a:r>
              <a:rPr lang="de-DE" sz="10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500</a:t>
            </a:r>
            <a:r>
              <a:rPr lang="de-DE" sz="8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m ring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Add-on: </a:t>
            </a:r>
            <a:r>
              <a:rPr lang="de-DE" dirty="0" err="1" smtClean="0">
                <a:solidFill>
                  <a:srgbClr val="C00000"/>
                </a:solidFill>
              </a:rPr>
              <a:t>oscillating</a:t>
            </a:r>
            <a:r>
              <a:rPr lang="de-DE" dirty="0" smtClean="0">
                <a:solidFill>
                  <a:srgbClr val="C00000"/>
                </a:solidFill>
              </a:rPr>
              <a:t> EDMs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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axion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search</a:t>
            </a:r>
            <a:endParaRPr lang="de-DE" dirty="0"/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8" y="5651982"/>
            <a:ext cx="2322303" cy="6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1063661" y="1974277"/>
            <a:ext cx="6984776" cy="364454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302746" y="1484784"/>
            <a:ext cx="5603585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Use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EDM </a:t>
            </a:r>
            <a:r>
              <a:rPr lang="de-DE" sz="1600" dirty="0" err="1" smtClean="0">
                <a:solidFill>
                  <a:srgbClr val="002060"/>
                </a:solidFill>
              </a:rPr>
              <a:t>storage</a:t>
            </a:r>
            <a:r>
              <a:rPr lang="de-DE" sz="1600" dirty="0" smtClean="0">
                <a:solidFill>
                  <a:srgbClr val="002060"/>
                </a:solidFill>
              </a:rPr>
              <a:t> rings (e.g. COSY, prototype, final ring)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52" y="2521872"/>
            <a:ext cx="3240000" cy="15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93880"/>
            <a:ext cx="3240000" cy="15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187624" y="2060848"/>
            <a:ext cx="6492483" cy="348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02060"/>
                </a:solidFill>
                <a:latin typeface="Symbol" panose="05050102010706020507" pitchFamily="18" charset="2"/>
              </a:rPr>
              <a:t>m</a:t>
            </a:r>
            <a:r>
              <a:rPr lang="de-DE" sz="1600" dirty="0" smtClean="0">
                <a:solidFill>
                  <a:srgbClr val="002060"/>
                </a:solidFill>
              </a:rPr>
              <a:t>-</a:t>
            </a:r>
            <a:r>
              <a:rPr lang="de-DE" sz="1600" dirty="0" err="1" smtClean="0">
                <a:solidFill>
                  <a:srgbClr val="002060"/>
                </a:solidFill>
              </a:rPr>
              <a:t>precession</a:t>
            </a:r>
            <a:r>
              <a:rPr lang="de-DE" sz="1600" dirty="0" smtClean="0">
                <a:solidFill>
                  <a:srgbClr val="002060"/>
                </a:solidFill>
              </a:rPr>
              <a:t> (variable!) at </a:t>
            </a:r>
            <a:r>
              <a:rPr lang="de-DE" sz="1600" dirty="0" err="1" smtClean="0">
                <a:solidFill>
                  <a:srgbClr val="002060"/>
                </a:solidFill>
              </a:rPr>
              <a:t>the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right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frequency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build-up</a:t>
            </a:r>
            <a:r>
              <a:rPr lang="de-DE" sz="1600" dirty="0" smtClean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effect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800" dirty="0" smtClean="0">
              <a:solidFill>
                <a:srgbClr val="002060"/>
              </a:solidFill>
            </a:endParaRPr>
          </a:p>
          <a:p>
            <a:pPr algn="l">
              <a:lnSpc>
                <a:spcPct val="95000"/>
              </a:lnSpc>
            </a:pPr>
            <a:endParaRPr lang="de-DE" sz="1600" dirty="0">
              <a:solidFill>
                <a:srgbClr val="002060"/>
              </a:solidFill>
            </a:endParaRP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</a:rPr>
              <a:t>Proof-</a:t>
            </a:r>
            <a:r>
              <a:rPr lang="de-DE" sz="1600" b="1" dirty="0" err="1" smtClean="0">
                <a:solidFill>
                  <a:srgbClr val="002060"/>
                </a:solidFill>
              </a:rPr>
              <a:t>of</a:t>
            </a:r>
            <a:r>
              <a:rPr lang="de-DE" sz="1600" b="1" dirty="0" smtClean="0">
                <a:solidFill>
                  <a:srgbClr val="002060"/>
                </a:solidFill>
              </a:rPr>
              <a:t>-</a:t>
            </a:r>
            <a:r>
              <a:rPr lang="de-DE" sz="1600" b="1" dirty="0" err="1" smtClean="0">
                <a:solidFill>
                  <a:srgbClr val="002060"/>
                </a:solidFill>
              </a:rPr>
              <a:t>principle</a:t>
            </a:r>
            <a:r>
              <a:rPr lang="de-DE" sz="1600" dirty="0" smtClean="0">
                <a:solidFill>
                  <a:srgbClr val="002060"/>
                </a:solidFill>
              </a:rPr>
              <a:t>: at </a:t>
            </a:r>
            <a:r>
              <a:rPr lang="de-DE" sz="1600" dirty="0" err="1" smtClean="0">
                <a:solidFill>
                  <a:srgbClr val="002060"/>
                </a:solidFill>
              </a:rPr>
              <a:t>one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frequency</a:t>
            </a:r>
            <a:r>
              <a:rPr lang="de-DE" sz="1600" dirty="0" smtClean="0">
                <a:solidFill>
                  <a:srgbClr val="002060"/>
                </a:solidFill>
              </a:rPr>
              <a:t> (</a:t>
            </a:r>
            <a:r>
              <a:rPr lang="de-DE" sz="1600" dirty="0" err="1" smtClean="0">
                <a:solidFill>
                  <a:srgbClr val="002060"/>
                </a:solidFill>
              </a:rPr>
              <a:t>axion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mass</a:t>
            </a:r>
            <a:r>
              <a:rPr lang="de-DE" sz="1600" dirty="0" smtClean="0">
                <a:solidFill>
                  <a:srgbClr val="002060"/>
                </a:solidFill>
              </a:rPr>
              <a:t>) (</a:t>
            </a:r>
            <a:r>
              <a:rPr lang="de-DE" sz="1600" dirty="0" err="1" smtClean="0">
                <a:solidFill>
                  <a:srgbClr val="002060"/>
                </a:solidFill>
              </a:rPr>
              <a:t>for</a:t>
            </a:r>
            <a:r>
              <a:rPr lang="de-DE" sz="1600" dirty="0" smtClean="0">
                <a:solidFill>
                  <a:srgbClr val="002060"/>
                </a:solidFill>
              </a:rPr>
              <a:t> p </a:t>
            </a:r>
            <a:r>
              <a:rPr lang="de-DE" sz="1600" dirty="0" err="1" smtClean="0">
                <a:solidFill>
                  <a:srgbClr val="002060"/>
                </a:solidFill>
              </a:rPr>
              <a:t>and</a:t>
            </a:r>
            <a:r>
              <a:rPr lang="de-DE" sz="1600" dirty="0" smtClean="0">
                <a:solidFill>
                  <a:srgbClr val="002060"/>
                </a:solidFill>
              </a:rPr>
              <a:t>/</a:t>
            </a:r>
            <a:r>
              <a:rPr lang="de-DE" sz="1600" dirty="0" err="1" smtClean="0">
                <a:solidFill>
                  <a:srgbClr val="002060"/>
                </a:solidFill>
              </a:rPr>
              <a:t>or</a:t>
            </a:r>
            <a:r>
              <a:rPr lang="de-DE" sz="1600" dirty="0" smtClean="0">
                <a:solidFill>
                  <a:srgbClr val="002060"/>
                </a:solidFill>
              </a:rPr>
              <a:t> d)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</a:rPr>
              <a:t>Scan</a:t>
            </a:r>
            <a:r>
              <a:rPr lang="de-DE" sz="1600" dirty="0" smtClean="0">
                <a:solidFill>
                  <a:srgbClr val="002060"/>
                </a:solidFill>
              </a:rPr>
              <a:t> (</a:t>
            </a:r>
            <a:r>
              <a:rPr lang="de-DE" sz="1600" dirty="0" err="1" smtClean="0">
                <a:solidFill>
                  <a:srgbClr val="002060"/>
                </a:solidFill>
              </a:rPr>
              <a:t>only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for</a:t>
            </a:r>
            <a:r>
              <a:rPr lang="de-DE" sz="1600" dirty="0" smtClean="0">
                <a:solidFill>
                  <a:srgbClr val="002060"/>
                </a:solidFill>
              </a:rPr>
              <a:t> a </a:t>
            </a:r>
            <a:r>
              <a:rPr lang="de-DE" sz="1600" dirty="0" err="1" smtClean="0">
                <a:solidFill>
                  <a:srgbClr val="002060"/>
                </a:solidFill>
              </a:rPr>
              <a:t>very</a:t>
            </a:r>
            <a:r>
              <a:rPr lang="de-DE" sz="1600" dirty="0" smtClean="0">
                <a:solidFill>
                  <a:srgbClr val="002060"/>
                </a:solidFill>
              </a:rPr>
              <a:t> limited </a:t>
            </a:r>
            <a:r>
              <a:rPr lang="de-DE" sz="1600" dirty="0" err="1" smtClean="0">
                <a:solidFill>
                  <a:srgbClr val="002060"/>
                </a:solidFill>
              </a:rPr>
              <a:t>mass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range</a:t>
            </a:r>
            <a:r>
              <a:rPr lang="de-DE" sz="16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rgbClr val="002060"/>
                </a:solidFill>
              </a:rPr>
              <a:t>Dedicated</a:t>
            </a:r>
            <a:r>
              <a:rPr lang="de-DE" sz="1600" b="1" dirty="0" smtClean="0">
                <a:solidFill>
                  <a:srgbClr val="002060"/>
                </a:solidFill>
              </a:rPr>
              <a:t> </a:t>
            </a:r>
            <a:r>
              <a:rPr lang="de-DE" sz="1600" b="1" dirty="0" err="1" smtClean="0">
                <a:solidFill>
                  <a:srgbClr val="002060"/>
                </a:solidFill>
              </a:rPr>
              <a:t>searches</a:t>
            </a:r>
            <a:endParaRPr lang="de-DE" sz="1600" b="1" dirty="0" smtClean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55" r="-20974"/>
          <a:stretch/>
        </p:blipFill>
        <p:spPr bwMode="auto">
          <a:xfrm>
            <a:off x="1187624" y="2398928"/>
            <a:ext cx="6492483" cy="32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9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Feasibility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S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tudy </a:t>
            </a:r>
            <a:r>
              <a:rPr lang="de-DE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for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 an EDM Storage Ring</a:t>
            </a:r>
            <a:endParaRPr lang="de-DE" dirty="0"/>
          </a:p>
          <a:p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88" y="5651982"/>
            <a:ext cx="2322303" cy="6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platzhalter 4"/>
          <p:cNvSpPr txBox="1">
            <a:spLocks/>
          </p:cNvSpPr>
          <p:nvPr/>
        </p:nvSpPr>
        <p:spPr>
          <a:xfrm>
            <a:off x="467544" y="1505566"/>
            <a:ext cx="8192774" cy="3473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smtClean="0">
                <a:solidFill>
                  <a:srgbClr val="023D6B"/>
                </a:solidFill>
                <a:latin typeface="Arial"/>
              </a:rPr>
              <a:t>Electrostatic storage rings offer a unique possibility to search for important new </a:t>
            </a:r>
            <a:r>
              <a:rPr lang="en-US" dirty="0" smtClean="0">
                <a:solidFill>
                  <a:srgbClr val="023D6B"/>
                </a:solidFill>
                <a:latin typeface="Arial"/>
              </a:rPr>
              <a:t>physics (EDM, DM)</a:t>
            </a:r>
            <a:endParaRPr lang="en-US" dirty="0" smtClean="0">
              <a:solidFill>
                <a:srgbClr val="023D6B"/>
              </a:solidFill>
              <a:latin typeface="Arial"/>
            </a:endParaRPr>
          </a:p>
          <a:p>
            <a:pPr marL="285750" indent="-285750" defTabSz="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23D6B"/>
                </a:solidFill>
              </a:rPr>
              <a:t>Ongoing: </a:t>
            </a:r>
            <a:r>
              <a:rPr lang="en-US" b="1" dirty="0">
                <a:solidFill>
                  <a:srgbClr val="023D6B"/>
                </a:solidFill>
              </a:rPr>
              <a:t>precursor experiment </a:t>
            </a:r>
            <a:r>
              <a:rPr lang="en-US" dirty="0">
                <a:solidFill>
                  <a:srgbClr val="023D6B"/>
                </a:solidFill>
              </a:rPr>
              <a:t>at </a:t>
            </a:r>
            <a:r>
              <a:rPr lang="en-US" dirty="0" smtClean="0">
                <a:solidFill>
                  <a:srgbClr val="023D6B"/>
                </a:solidFill>
              </a:rPr>
              <a:t>COSY (RF Wien filter)</a:t>
            </a:r>
            <a:endParaRPr lang="en-US" dirty="0">
              <a:solidFill>
                <a:srgbClr val="023D6B"/>
              </a:solidFill>
            </a:endParaRPr>
          </a:p>
          <a:p>
            <a:pPr marL="285750" indent="-285750" defTabSz="4572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23D6B"/>
                </a:solidFill>
              </a:rPr>
              <a:t>Next step: </a:t>
            </a:r>
            <a:r>
              <a:rPr lang="en-US" b="1" dirty="0">
                <a:solidFill>
                  <a:srgbClr val="023D6B"/>
                </a:solidFill>
              </a:rPr>
              <a:t>prototype ring </a:t>
            </a:r>
            <a:r>
              <a:rPr lang="en-US" dirty="0">
                <a:solidFill>
                  <a:srgbClr val="023D6B"/>
                </a:solidFill>
              </a:rPr>
              <a:t>(design study under preparation)</a:t>
            </a:r>
            <a:endParaRPr lang="en-US" dirty="0">
              <a:solidFill>
                <a:srgbClr val="C00000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</a:rPr>
              <a:t>Long-term vision: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</a:rPr>
              <a:t>precision storage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</a:rPr>
              <a:t> ring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</a:rPr>
              <a:t> (CW/CCW, magic momentum)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smtClean="0">
                <a:solidFill>
                  <a:srgbClr val="023D6B"/>
                </a:solidFill>
                <a:latin typeface="Arial"/>
              </a:rPr>
              <a:t>Projects </a:t>
            </a:r>
            <a:r>
              <a:rPr lang="en-US" dirty="0" smtClean="0">
                <a:solidFill>
                  <a:srgbClr val="023D6B"/>
                </a:solidFill>
                <a:latin typeface="Arial"/>
              </a:rPr>
              <a:t>discussed in the framework of </a:t>
            </a:r>
            <a:r>
              <a:rPr lang="en-US" b="1" dirty="0" smtClean="0">
                <a:solidFill>
                  <a:srgbClr val="023D6B"/>
                </a:solidFill>
                <a:latin typeface="Arial"/>
              </a:rPr>
              <a:t>Physics Beyond </a:t>
            </a:r>
            <a:r>
              <a:rPr lang="en-US" b="1" dirty="0" smtClean="0">
                <a:solidFill>
                  <a:srgbClr val="023D6B"/>
                </a:solidFill>
                <a:latin typeface="Arial"/>
              </a:rPr>
              <a:t>Colliders (PBC)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smtClean="0">
                <a:solidFill>
                  <a:srgbClr val="023D6B"/>
                </a:solidFill>
                <a:latin typeface="Arial"/>
              </a:rPr>
              <a:t>Prepare input for u</a:t>
            </a:r>
            <a:r>
              <a:rPr lang="en-US" dirty="0" smtClean="0">
                <a:solidFill>
                  <a:srgbClr val="023D6B"/>
                </a:solidFill>
                <a:latin typeface="Arial"/>
              </a:rPr>
              <a:t>pdate of </a:t>
            </a:r>
            <a:r>
              <a:rPr lang="en-US" b="1" dirty="0" smtClean="0">
                <a:solidFill>
                  <a:srgbClr val="023D6B"/>
                </a:solidFill>
                <a:latin typeface="Arial"/>
              </a:rPr>
              <a:t>European Strategy for Particle </a:t>
            </a:r>
            <a:r>
              <a:rPr lang="en-US" b="1" dirty="0" smtClean="0">
                <a:solidFill>
                  <a:srgbClr val="023D6B"/>
                </a:solidFill>
                <a:latin typeface="Arial"/>
              </a:rPr>
              <a:t>Physics (ESPP)</a:t>
            </a:r>
            <a:endParaRPr lang="en-US" b="1" dirty="0" smtClean="0">
              <a:solidFill>
                <a:srgbClr val="023D6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5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T- (</a:t>
            </a:r>
            <a:r>
              <a:rPr lang="de-DE" dirty="0" err="1" smtClean="0">
                <a:solidFill>
                  <a:srgbClr val="C00000"/>
                </a:solidFill>
              </a:rPr>
              <a:t>and</a:t>
            </a:r>
            <a:r>
              <a:rPr lang="de-DE" dirty="0" smtClean="0">
                <a:solidFill>
                  <a:srgbClr val="C00000"/>
                </a:solidFill>
              </a:rPr>
              <a:t> CP-) </a:t>
            </a:r>
            <a:r>
              <a:rPr lang="de-DE" dirty="0" err="1" smtClean="0">
                <a:solidFill>
                  <a:srgbClr val="C00000"/>
                </a:solidFill>
              </a:rPr>
              <a:t>Invariance</a:t>
            </a:r>
            <a:r>
              <a:rPr lang="de-DE" dirty="0" smtClean="0">
                <a:solidFill>
                  <a:srgbClr val="C00000"/>
                </a:solidFill>
              </a:rPr>
              <a:t>, </a:t>
            </a:r>
            <a:r>
              <a:rPr lang="de-DE" i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q</a:t>
            </a:r>
            <a:r>
              <a:rPr lang="de-DE" sz="800" i="1" dirty="0">
                <a:solidFill>
                  <a:srgbClr val="C00000"/>
                </a:solidFill>
              </a:rPr>
              <a:t> </a:t>
            </a:r>
            <a:r>
              <a:rPr lang="de-DE" baseline="-25000" dirty="0" smtClean="0">
                <a:solidFill>
                  <a:srgbClr val="C00000"/>
                </a:solidFill>
              </a:rPr>
              <a:t>QCD</a:t>
            </a:r>
            <a:r>
              <a:rPr lang="de-DE" i="1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parameter</a:t>
            </a:r>
            <a:r>
              <a:rPr lang="de-DE" dirty="0" smtClean="0">
                <a:solidFill>
                  <a:srgbClr val="C00000"/>
                </a:solidFill>
              </a:rPr>
              <a:t>; [matter-antimatter </a:t>
            </a:r>
            <a:r>
              <a:rPr lang="de-DE" dirty="0" err="1" smtClean="0">
                <a:solidFill>
                  <a:srgbClr val="C00000"/>
                </a:solidFill>
              </a:rPr>
              <a:t>asymmetry</a:t>
            </a:r>
            <a:r>
              <a:rPr lang="de-DE" dirty="0" smtClean="0">
                <a:solidFill>
                  <a:srgbClr val="C00000"/>
                </a:solidFill>
              </a:rPr>
              <a:t>]</a:t>
            </a:r>
            <a:endParaRPr lang="de-DE" dirty="0"/>
          </a:p>
          <a:p>
            <a:endParaRPr lang="de-D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628800"/>
            <a:ext cx="734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502050"/>
            <a:ext cx="73437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490328" y="6012316"/>
            <a:ext cx="215251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rgbClr val="002060"/>
                </a:solidFill>
              </a:rPr>
              <a:t>A</a:t>
            </a:r>
            <a:r>
              <a:rPr lang="de-DE" sz="1400" dirty="0" err="1" smtClean="0">
                <a:solidFill>
                  <a:srgbClr val="002060"/>
                </a:solidFill>
              </a:rPr>
              <a:t>dopted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from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b="1" dirty="0" smtClean="0">
                <a:solidFill>
                  <a:srgbClr val="002060"/>
                </a:solidFill>
              </a:rPr>
              <a:t>F. Wilczek</a:t>
            </a:r>
          </a:p>
        </p:txBody>
      </p:sp>
    </p:spTree>
    <p:extLst>
      <p:ext uri="{BB962C8B-B14F-4D97-AF65-F5344CB8AC3E}">
        <p14:creationId xmlns:p14="http://schemas.microsoft.com/office/powerpoint/2010/main" val="19413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Worldwide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EDM </a:t>
            </a:r>
            <a:r>
              <a:rPr lang="de-DE" dirty="0" err="1" smtClean="0">
                <a:solidFill>
                  <a:srgbClr val="C00000"/>
                </a:solidFill>
              </a:rPr>
              <a:t>Efforts</a:t>
            </a:r>
            <a:endParaRPr lang="de-DE" dirty="0"/>
          </a:p>
        </p:txBody>
      </p:sp>
      <p:pic>
        <p:nvPicPr>
          <p:cNvPr id="7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/>
          <a:stretch>
            <a:fillRect/>
          </a:stretch>
        </p:blipFill>
        <p:spPr bwMode="auto">
          <a:xfrm>
            <a:off x="1515486" y="1484784"/>
            <a:ext cx="61150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1"/>
          <p:cNvSpPr>
            <a:spLocks noChangeArrowheads="1"/>
          </p:cNvSpPr>
          <p:nvPr/>
        </p:nvSpPr>
        <p:spPr bwMode="auto">
          <a:xfrm>
            <a:off x="3234748" y="2781771"/>
            <a:ext cx="2592388" cy="20161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1" name="Rechteck 3"/>
          <p:cNvSpPr>
            <a:spLocks noChangeArrowheads="1"/>
          </p:cNvSpPr>
          <p:nvPr/>
        </p:nvSpPr>
        <p:spPr bwMode="auto">
          <a:xfrm>
            <a:off x="1723448" y="1511771"/>
            <a:ext cx="1366838" cy="358775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650423" y="5374159"/>
            <a:ext cx="1008063" cy="360362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5971598" y="5436071"/>
            <a:ext cx="1658938" cy="358775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6622473" y="1578446"/>
            <a:ext cx="684213" cy="360363"/>
          </a:xfrm>
          <a:prstGeom prst="rect">
            <a:avLst/>
          </a:prstGeom>
          <a:solidFill>
            <a:srgbClr val="FFFF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5" name="Rechteck 3"/>
          <p:cNvSpPr>
            <a:spLocks noChangeArrowheads="1"/>
          </p:cNvSpPr>
          <p:nvPr/>
        </p:nvSpPr>
        <p:spPr bwMode="auto">
          <a:xfrm>
            <a:off x="3371273" y="2010246"/>
            <a:ext cx="1019175" cy="468313"/>
          </a:xfrm>
          <a:prstGeom prst="rect">
            <a:avLst/>
          </a:prstGeom>
          <a:solidFill>
            <a:srgbClr val="C000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de-DE" altLang="de-DE" sz="3200"/>
          </a:p>
        </p:txBody>
      </p:sp>
      <p:sp>
        <p:nvSpPr>
          <p:cNvPr id="16" name="Textfeld 15"/>
          <p:cNvSpPr txBox="1"/>
          <p:nvPr/>
        </p:nvSpPr>
        <p:spPr>
          <a:xfrm>
            <a:off x="3345738" y="6012316"/>
            <a:ext cx="2441694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rgbClr val="002060"/>
                </a:solidFill>
              </a:rPr>
              <a:t>A</a:t>
            </a:r>
            <a:r>
              <a:rPr lang="de-DE" sz="1400" dirty="0" err="1" smtClean="0">
                <a:solidFill>
                  <a:srgbClr val="002060"/>
                </a:solidFill>
              </a:rPr>
              <a:t>dopted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from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b="1" dirty="0" smtClean="0">
                <a:solidFill>
                  <a:srgbClr val="002060"/>
                </a:solidFill>
              </a:rPr>
              <a:t>K. Jungmann</a:t>
            </a:r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3523673" y="2997671"/>
            <a:ext cx="2084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B82"/>
              </a:buClr>
              <a:buFont typeface="Wingdings" pitchFamily="2" charset="2"/>
              <a:buChar char="§"/>
              <a:defRPr sz="22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EE0"/>
              </a:buCl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>
                <a:solidFill>
                  <a:srgbClr val="C00000"/>
                </a:solidFill>
              </a:rPr>
              <a:t>A </a:t>
            </a:r>
            <a:r>
              <a:rPr lang="de-DE" altLang="de-DE" sz="2400" b="1" dirty="0" err="1">
                <a:solidFill>
                  <a:srgbClr val="C00000"/>
                </a:solidFill>
              </a:rPr>
              <a:t>huge</a:t>
            </a:r>
            <a:r>
              <a:rPr lang="de-DE" altLang="de-DE" sz="2400" b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 err="1">
                <a:solidFill>
                  <a:srgbClr val="C00000"/>
                </a:solidFill>
              </a:rPr>
              <a:t>ongoing</a:t>
            </a:r>
            <a:endParaRPr lang="de-DE" altLang="de-DE" sz="24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>
                <a:solidFill>
                  <a:srgbClr val="C00000"/>
                </a:solidFill>
              </a:rPr>
              <a:t>experimental</a:t>
            </a:r>
          </a:p>
          <a:p>
            <a:pPr algn="ctr" eaLnBrk="1" hangingPunct="1">
              <a:spcBef>
                <a:spcPct val="0"/>
              </a:spcBef>
              <a:buClrTx/>
            </a:pPr>
            <a:r>
              <a:rPr lang="de-DE" altLang="de-DE" sz="2400" b="1" dirty="0" err="1">
                <a:solidFill>
                  <a:srgbClr val="C00000"/>
                </a:solidFill>
              </a:rPr>
              <a:t>effort</a:t>
            </a:r>
            <a:r>
              <a:rPr lang="de-DE" altLang="de-DE" sz="2400" b="1" dirty="0">
                <a:solidFill>
                  <a:srgbClr val="C00000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5033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Worldwide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EDM </a:t>
            </a:r>
            <a:r>
              <a:rPr lang="de-DE" dirty="0" err="1" smtClean="0">
                <a:solidFill>
                  <a:srgbClr val="C00000"/>
                </a:solidFill>
              </a:rPr>
              <a:t>Efforts</a:t>
            </a:r>
            <a:endParaRPr lang="de-DE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60"/>
          <a:stretch/>
        </p:blipFill>
        <p:spPr bwMode="auto">
          <a:xfrm>
            <a:off x="107504" y="1760741"/>
            <a:ext cx="2267196" cy="33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r="58994"/>
          <a:stretch/>
        </p:blipFill>
        <p:spPr bwMode="auto">
          <a:xfrm>
            <a:off x="2379860" y="1760741"/>
            <a:ext cx="1329071" cy="33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r="40689"/>
          <a:stretch/>
        </p:blipFill>
        <p:spPr bwMode="auto">
          <a:xfrm>
            <a:off x="3707903" y="1760741"/>
            <a:ext cx="1318438" cy="33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9" r="-768"/>
          <a:stretch/>
        </p:blipFill>
        <p:spPr bwMode="auto">
          <a:xfrm>
            <a:off x="5004047" y="1760741"/>
            <a:ext cx="2352717" cy="338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>
            <a:off x="6660232" y="2195892"/>
            <a:ext cx="792000" cy="0"/>
          </a:xfrm>
          <a:prstGeom prst="line">
            <a:avLst/>
          </a:prstGeom>
          <a:ln w="127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6692131" y="3553411"/>
            <a:ext cx="79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6660232" y="4284124"/>
            <a:ext cx="792000" cy="0"/>
          </a:xfrm>
          <a:prstGeom prst="line">
            <a:avLst/>
          </a:prstGeom>
          <a:ln w="127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468740" y="1792344"/>
            <a:ext cx="1507144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600" u="sng" dirty="0" smtClean="0">
                <a:solidFill>
                  <a:srgbClr val="FF0066"/>
                </a:solidFill>
              </a:rPr>
              <a:t>Experiment</a:t>
            </a:r>
            <a:r>
              <a:rPr lang="de-DE" sz="1600" dirty="0" smtClean="0">
                <a:solidFill>
                  <a:srgbClr val="FF0066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de-DE" sz="1600" dirty="0" err="1">
                <a:solidFill>
                  <a:srgbClr val="FF0066"/>
                </a:solidFill>
              </a:rPr>
              <a:t>u</a:t>
            </a:r>
            <a:r>
              <a:rPr lang="de-DE" sz="1600" dirty="0" err="1" smtClean="0">
                <a:solidFill>
                  <a:srgbClr val="FF0066"/>
                </a:solidFill>
              </a:rPr>
              <a:t>p</a:t>
            </a:r>
            <a:r>
              <a:rPr lang="de-DE" sz="1600" dirty="0" smtClean="0">
                <a:solidFill>
                  <a:srgbClr val="FF0066"/>
                </a:solidFill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</a:rPr>
              <a:t>to</a:t>
            </a:r>
            <a:r>
              <a:rPr lang="de-DE" sz="1600" dirty="0" smtClean="0">
                <a:solidFill>
                  <a:srgbClr val="FF0066"/>
                </a:solidFill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</a:rPr>
              <a:t>now</a:t>
            </a:r>
            <a:r>
              <a:rPr lang="de-DE" sz="1600" dirty="0" smtClean="0">
                <a:solidFill>
                  <a:srgbClr val="FF0066"/>
                </a:solidFill>
              </a:rPr>
              <a:t> </a:t>
            </a:r>
            <a:r>
              <a:rPr lang="de-DE" sz="1600" dirty="0" err="1" smtClean="0">
                <a:solidFill>
                  <a:srgbClr val="FF0066"/>
                </a:solidFill>
              </a:rPr>
              <a:t>only</a:t>
            </a:r>
            <a:endParaRPr lang="de-DE" sz="1600" dirty="0">
              <a:solidFill>
                <a:srgbClr val="FF0066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b="1" dirty="0" err="1" smtClean="0">
                <a:solidFill>
                  <a:srgbClr val="FF0066"/>
                </a:solidFill>
              </a:rPr>
              <a:t>upper</a:t>
            </a:r>
            <a:r>
              <a:rPr lang="de-DE" sz="1600" b="1" dirty="0" smtClean="0">
                <a:solidFill>
                  <a:srgbClr val="FF0066"/>
                </a:solidFill>
              </a:rPr>
              <a:t> </a:t>
            </a:r>
            <a:r>
              <a:rPr lang="de-DE" sz="1600" b="1" dirty="0" err="1" smtClean="0">
                <a:solidFill>
                  <a:srgbClr val="FF0066"/>
                </a:solidFill>
              </a:rPr>
              <a:t>limits</a:t>
            </a:r>
            <a:endParaRPr lang="de-DE" sz="1600" b="1" dirty="0" smtClean="0">
              <a:solidFill>
                <a:srgbClr val="FF0066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62953" y="3318027"/>
            <a:ext cx="83869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q</a:t>
            </a:r>
            <a:r>
              <a:rPr lang="de-DE" sz="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de-DE" sz="2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QCD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462953" y="4056950"/>
            <a:ext cx="141577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smtClean="0">
                <a:solidFill>
                  <a:srgbClr val="990099"/>
                </a:solidFill>
              </a:rPr>
              <a:t>CKM SM</a:t>
            </a:r>
          </a:p>
        </p:txBody>
      </p:sp>
      <p:cxnSp>
        <p:nvCxnSpPr>
          <p:cNvPr id="26" name="Gerade Verbindung mit Pfeil 25"/>
          <p:cNvCxnSpPr>
            <a:endCxn id="17" idx="0"/>
          </p:cNvCxnSpPr>
          <p:nvPr/>
        </p:nvCxnSpPr>
        <p:spPr>
          <a:xfrm>
            <a:off x="3044395" y="1547820"/>
            <a:ext cx="1" cy="212921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3894451" y="1547820"/>
            <a:ext cx="1" cy="212921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3033761" y="1547820"/>
            <a:ext cx="86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1259632" y="1425070"/>
            <a:ext cx="1" cy="324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6526848" y="1429211"/>
            <a:ext cx="1" cy="3240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1248999" y="1425070"/>
            <a:ext cx="5292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568554" y="6012316"/>
            <a:ext cx="199605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rgbClr val="002060"/>
                </a:solidFill>
              </a:rPr>
              <a:t>A</a:t>
            </a:r>
            <a:r>
              <a:rPr lang="de-DE" sz="1400" dirty="0" err="1" smtClean="0">
                <a:solidFill>
                  <a:srgbClr val="002060"/>
                </a:solidFill>
              </a:rPr>
              <a:t>dopted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from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b="1" dirty="0" smtClean="0">
                <a:solidFill>
                  <a:srgbClr val="002060"/>
                </a:solidFill>
              </a:rPr>
              <a:t>K. Kirch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15006" y="1488612"/>
            <a:ext cx="134844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>
                <a:solidFill>
                  <a:srgbClr val="00B050"/>
                </a:solidFill>
              </a:rPr>
              <a:t>i</a:t>
            </a:r>
            <a:r>
              <a:rPr lang="de-DE" sz="1400" b="1" dirty="0" err="1" smtClean="0">
                <a:solidFill>
                  <a:srgbClr val="00B050"/>
                </a:solidFill>
              </a:rPr>
              <a:t>ndirect</a:t>
            </a:r>
            <a:r>
              <a:rPr lang="de-DE" sz="1400" b="1" dirty="0" smtClean="0">
                <a:solidFill>
                  <a:srgbClr val="00B050"/>
                </a:solidFill>
              </a:rPr>
              <a:t> </a:t>
            </a:r>
            <a:r>
              <a:rPr lang="de-DE" sz="1400" b="1" dirty="0" err="1" smtClean="0">
                <a:solidFill>
                  <a:srgbClr val="00B050"/>
                </a:solidFill>
              </a:rPr>
              <a:t>limits</a:t>
            </a:r>
            <a:endParaRPr lang="de-DE" sz="1400" b="1" dirty="0" smtClean="0">
              <a:solidFill>
                <a:srgbClr val="00B050"/>
              </a:solidFill>
            </a:endParaRPr>
          </a:p>
        </p:txBody>
      </p:sp>
      <p:sp>
        <p:nvSpPr>
          <p:cNvPr id="34" name="Pfeil nach unten 33"/>
          <p:cNvSpPr/>
          <p:nvPr/>
        </p:nvSpPr>
        <p:spPr>
          <a:xfrm rot="10800000">
            <a:off x="2811910" y="5177694"/>
            <a:ext cx="484412" cy="36004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35" name="Textfeld 34"/>
          <p:cNvSpPr txBox="1"/>
          <p:nvPr/>
        </p:nvSpPr>
        <p:spPr>
          <a:xfrm>
            <a:off x="1159652" y="5537736"/>
            <a:ext cx="3802644" cy="32624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err="1">
                <a:solidFill>
                  <a:schemeClr val="bg1"/>
                </a:solidFill>
              </a:rPr>
              <a:t>d</a:t>
            </a:r>
            <a:r>
              <a:rPr lang="de-DE" sz="1600" b="1" dirty="0" err="1" smtClean="0">
                <a:solidFill>
                  <a:schemeClr val="bg1"/>
                </a:solidFill>
              </a:rPr>
              <a:t>irect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measurement</a:t>
            </a:r>
            <a:r>
              <a:rPr lang="de-DE" sz="1600" b="1" dirty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 (also: </a:t>
            </a:r>
            <a:r>
              <a:rPr lang="de-DE" sz="1600" b="1" dirty="0" err="1" smtClean="0">
                <a:solidFill>
                  <a:schemeClr val="bg1"/>
                </a:solidFill>
              </a:rPr>
              <a:t>deuteron</a:t>
            </a:r>
            <a:r>
              <a:rPr lang="de-DE" sz="1600" b="1" dirty="0" smtClean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105225" y="3665806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Science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Need </a:t>
            </a:r>
            <a:r>
              <a:rPr lang="de-DE" dirty="0" err="1" smtClean="0">
                <a:solidFill>
                  <a:srgbClr val="C00000"/>
                </a:solidFill>
              </a:rPr>
              <a:t>for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charged</a:t>
            </a:r>
            <a:r>
              <a:rPr lang="de-DE" dirty="0" err="1">
                <a:solidFill>
                  <a:srgbClr val="C00000"/>
                </a:solidFill>
              </a:rPr>
              <a:t>-</a:t>
            </a:r>
            <a:r>
              <a:rPr lang="de-DE" dirty="0" err="1" smtClean="0">
                <a:solidFill>
                  <a:srgbClr val="C00000"/>
                </a:solidFill>
              </a:rPr>
              <a:t>particle</a:t>
            </a:r>
            <a:r>
              <a:rPr lang="de-DE" dirty="0" smtClean="0">
                <a:solidFill>
                  <a:srgbClr val="C00000"/>
                </a:solidFill>
              </a:rPr>
              <a:t> EDMs (CPEDM)</a:t>
            </a:r>
            <a:endParaRPr lang="de-DE" dirty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/>
          <a:stretch/>
        </p:blipFill>
        <p:spPr bwMode="auto">
          <a:xfrm>
            <a:off x="1449512" y="1807290"/>
            <a:ext cx="6218832" cy="399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469299" y="6012316"/>
            <a:ext cx="219457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rgbClr val="002060"/>
                </a:solidFill>
              </a:rPr>
              <a:t>A</a:t>
            </a:r>
            <a:r>
              <a:rPr lang="de-DE" sz="1400" dirty="0" err="1" smtClean="0">
                <a:solidFill>
                  <a:srgbClr val="002060"/>
                </a:solidFill>
              </a:rPr>
              <a:t>dopted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dirty="0" err="1" smtClean="0">
                <a:solidFill>
                  <a:srgbClr val="002060"/>
                </a:solidFill>
              </a:rPr>
              <a:t>from</a:t>
            </a:r>
            <a:r>
              <a:rPr lang="de-DE" sz="1400" dirty="0" smtClean="0">
                <a:solidFill>
                  <a:srgbClr val="002060"/>
                </a:solidFill>
              </a:rPr>
              <a:t> </a:t>
            </a:r>
            <a:r>
              <a:rPr lang="de-DE" sz="1400" b="1" dirty="0" smtClean="0">
                <a:solidFill>
                  <a:srgbClr val="002060"/>
                </a:solidFill>
              </a:rPr>
              <a:t>J. de Vries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47664" y="1484784"/>
            <a:ext cx="615482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Exp</a:t>
            </a:r>
            <a:r>
              <a:rPr lang="de-DE" sz="1600" dirty="0" smtClean="0">
                <a:solidFill>
                  <a:srgbClr val="002060"/>
                </a:solidFill>
              </a:rPr>
              <a:t>. </a:t>
            </a:r>
            <a:r>
              <a:rPr lang="de-DE" sz="1600" dirty="0" err="1" smtClean="0">
                <a:solidFill>
                  <a:srgbClr val="002060"/>
                </a:solidFill>
              </a:rPr>
              <a:t>input</a:t>
            </a:r>
            <a:r>
              <a:rPr lang="de-DE" sz="1600" dirty="0" smtClean="0">
                <a:solidFill>
                  <a:srgbClr val="002060"/>
                </a:solidFill>
              </a:rPr>
              <a:t>     </a:t>
            </a:r>
            <a:r>
              <a:rPr lang="de-DE" sz="1600" dirty="0" err="1" smtClean="0">
                <a:solidFill>
                  <a:srgbClr val="002060"/>
                </a:solidFill>
              </a:rPr>
              <a:t>Theoretical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Backgd</a:t>
            </a:r>
            <a:r>
              <a:rPr lang="de-DE" sz="1600" dirty="0" smtClean="0">
                <a:solidFill>
                  <a:srgbClr val="002060"/>
                </a:solidFill>
              </a:rPr>
              <a:t>.         EDM </a:t>
            </a:r>
            <a:r>
              <a:rPr lang="de-DE" sz="1600" dirty="0" err="1" smtClean="0">
                <a:solidFill>
                  <a:srgbClr val="002060"/>
                </a:solidFill>
              </a:rPr>
              <a:t>sources</a:t>
            </a:r>
            <a:r>
              <a:rPr lang="de-DE" sz="1600" dirty="0" smtClean="0">
                <a:solidFill>
                  <a:srgbClr val="002060"/>
                </a:solidFill>
              </a:rPr>
              <a:t>      </a:t>
            </a:r>
            <a:r>
              <a:rPr lang="de-DE" sz="1600" dirty="0" err="1" smtClean="0">
                <a:solidFill>
                  <a:srgbClr val="002060"/>
                </a:solidFill>
              </a:rPr>
              <a:t>Theory</a:t>
            </a:r>
            <a:r>
              <a:rPr lang="de-DE" sz="1600" dirty="0" smtClean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98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Charged-particle</a:t>
            </a:r>
            <a:r>
              <a:rPr lang="de-DE" dirty="0" smtClean="0">
                <a:solidFill>
                  <a:srgbClr val="C00000"/>
                </a:solidFill>
              </a:rPr>
              <a:t> EDMs – Measurement </a:t>
            </a:r>
            <a:r>
              <a:rPr lang="de-DE" dirty="0" err="1" smtClean="0">
                <a:solidFill>
                  <a:srgbClr val="C00000"/>
                </a:solidFill>
              </a:rPr>
              <a:t>Principle</a:t>
            </a:r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940620"/>
            <a:ext cx="653256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6444208" y="1772816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4" name="Rechteck 3"/>
          <p:cNvSpPr/>
          <p:nvPr/>
        </p:nvSpPr>
        <p:spPr>
          <a:xfrm>
            <a:off x="7596336" y="4725144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7" name="Rechteck 6"/>
          <p:cNvSpPr/>
          <p:nvPr/>
        </p:nvSpPr>
        <p:spPr>
          <a:xfrm>
            <a:off x="7596336" y="3212976"/>
            <a:ext cx="24115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75" y="3140968"/>
            <a:ext cx="2200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043608" y="5377774"/>
            <a:ext cx="1548822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>
                <a:solidFill>
                  <a:srgbClr val="002060"/>
                </a:solidFill>
              </a:rPr>
              <a:t>„</a:t>
            </a:r>
            <a:r>
              <a:rPr lang="de-DE" dirty="0" err="1" smtClean="0">
                <a:solidFill>
                  <a:srgbClr val="002060"/>
                </a:solidFill>
              </a:rPr>
              <a:t>Frozen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spin</a:t>
            </a:r>
            <a:r>
              <a:rPr lang="de-DE" dirty="0" smtClean="0">
                <a:solidFill>
                  <a:srgbClr val="002060"/>
                </a:solidFill>
              </a:rPr>
              <a:t>“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876256" y="4797152"/>
            <a:ext cx="155683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 smtClean="0">
                <a:solidFill>
                  <a:srgbClr val="002060"/>
                </a:solidFill>
              </a:rPr>
              <a:t>Radial E-</a:t>
            </a:r>
            <a:r>
              <a:rPr lang="de-DE" dirty="0" err="1" smtClean="0">
                <a:solidFill>
                  <a:srgbClr val="002060"/>
                </a:solidFill>
              </a:rPr>
              <a:t>field</a:t>
            </a: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2746" y="1484784"/>
            <a:ext cx="734354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Vertical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polarization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build-up</a:t>
            </a:r>
            <a:r>
              <a:rPr lang="de-DE" sz="1600" dirty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of</a:t>
            </a:r>
            <a:r>
              <a:rPr lang="de-DE" sz="1600" dirty="0" smtClean="0">
                <a:solidFill>
                  <a:srgbClr val="002060"/>
                </a:solidFill>
              </a:rPr>
              <a:t> a </a:t>
            </a:r>
            <a:r>
              <a:rPr lang="de-DE" sz="1600" dirty="0" err="1" smtClean="0">
                <a:solidFill>
                  <a:srgbClr val="002060"/>
                </a:solidFill>
              </a:rPr>
              <a:t>horizontally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polarized</a:t>
            </a:r>
            <a:r>
              <a:rPr lang="de-DE" sz="1600" dirty="0" smtClean="0">
                <a:solidFill>
                  <a:srgbClr val="002060"/>
                </a:solidFill>
              </a:rPr>
              <a:t> beam in a </a:t>
            </a:r>
            <a:r>
              <a:rPr lang="de-DE" sz="1600" dirty="0" err="1" smtClean="0">
                <a:solidFill>
                  <a:srgbClr val="002060"/>
                </a:solidFill>
              </a:rPr>
              <a:t>storage</a:t>
            </a:r>
            <a:r>
              <a:rPr lang="de-DE" sz="1600" dirty="0" smtClean="0">
                <a:solidFill>
                  <a:srgbClr val="002060"/>
                </a:solidFill>
              </a:rPr>
              <a:t> ring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0" y="1844100"/>
            <a:ext cx="8280000" cy="35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17756" y="5395893"/>
            <a:ext cx="8086692" cy="32624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Challenge: </a:t>
            </a:r>
            <a:r>
              <a:rPr lang="de-DE" sz="1600" b="1" dirty="0" err="1">
                <a:solidFill>
                  <a:schemeClr val="bg1"/>
                </a:solidFill>
              </a:rPr>
              <a:t>s</a:t>
            </a:r>
            <a:r>
              <a:rPr lang="de-DE" sz="1600" b="1" dirty="0" err="1" smtClean="0">
                <a:solidFill>
                  <a:schemeClr val="bg1"/>
                </a:solidFill>
              </a:rPr>
              <a:t>ystematic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uncertainties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to</a:t>
            </a:r>
            <a:r>
              <a:rPr lang="de-DE" sz="1600" b="1" dirty="0" smtClean="0">
                <a:solidFill>
                  <a:schemeClr val="bg1"/>
                </a:solidFill>
              </a:rPr>
              <a:t> same </a:t>
            </a:r>
            <a:r>
              <a:rPr lang="de-DE" sz="1600" b="1" dirty="0" err="1" smtClean="0">
                <a:solidFill>
                  <a:schemeClr val="bg1"/>
                </a:solidFill>
              </a:rPr>
              <a:t>level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stepwise</a:t>
            </a:r>
            <a:r>
              <a:rPr lang="de-DE" sz="1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approach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Charged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Particle</a:t>
            </a:r>
            <a:r>
              <a:rPr lang="de-DE" dirty="0" smtClean="0">
                <a:solidFill>
                  <a:srgbClr val="C00000"/>
                </a:solidFill>
              </a:rPr>
              <a:t> EDMs – </a:t>
            </a:r>
            <a:r>
              <a:rPr lang="de-DE" dirty="0" err="1" smtClean="0">
                <a:solidFill>
                  <a:srgbClr val="C00000"/>
                </a:solidFill>
              </a:rPr>
              <a:t>Strategy</a:t>
            </a:r>
            <a:endParaRPr lang="de-DE" dirty="0"/>
          </a:p>
          <a:p>
            <a:endParaRPr lang="de-DE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1988839"/>
            <a:ext cx="8238053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02746" y="1484784"/>
            <a:ext cx="1532792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3 </a:t>
            </a:r>
            <a:r>
              <a:rPr lang="de-DE" sz="1600" dirty="0" err="1" smtClean="0">
                <a:solidFill>
                  <a:srgbClr val="002060"/>
                </a:solidFill>
              </a:rPr>
              <a:t>major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steps</a:t>
            </a:r>
            <a:r>
              <a:rPr lang="de-DE" sz="1600" dirty="0" smtClean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51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Step-1: </a:t>
            </a:r>
            <a:r>
              <a:rPr lang="de-DE" dirty="0" err="1" smtClean="0">
                <a:solidFill>
                  <a:srgbClr val="C00000"/>
                </a:solidFill>
              </a:rPr>
              <a:t>Precursor</a:t>
            </a:r>
            <a:r>
              <a:rPr lang="de-DE" dirty="0" smtClean="0">
                <a:solidFill>
                  <a:srgbClr val="C00000"/>
                </a:solidFill>
              </a:rPr>
              <a:t> Experiment at COSY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2746" y="1484784"/>
            <a:ext cx="519462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rgbClr val="002060"/>
                </a:solidFill>
              </a:rPr>
              <a:t>Spin-motion in E- </a:t>
            </a:r>
            <a:r>
              <a:rPr lang="de-DE" sz="1600" dirty="0" err="1" smtClean="0">
                <a:solidFill>
                  <a:srgbClr val="002060"/>
                </a:solidFill>
              </a:rPr>
              <a:t>and</a:t>
            </a:r>
            <a:r>
              <a:rPr lang="de-DE" sz="1600" dirty="0" smtClean="0">
                <a:solidFill>
                  <a:srgbClr val="002060"/>
                </a:solidFill>
              </a:rPr>
              <a:t> B-</a:t>
            </a:r>
            <a:r>
              <a:rPr lang="de-DE" sz="1600" dirty="0" err="1" smtClean="0">
                <a:solidFill>
                  <a:srgbClr val="002060"/>
                </a:solidFill>
              </a:rPr>
              <a:t>fields</a:t>
            </a:r>
            <a:r>
              <a:rPr lang="de-DE" sz="1600" dirty="0" smtClean="0">
                <a:solidFill>
                  <a:srgbClr val="002060"/>
                </a:solidFill>
              </a:rPr>
              <a:t>: Thomas-BMT </a:t>
            </a:r>
            <a:r>
              <a:rPr lang="de-DE" sz="1600" dirty="0" err="1" smtClean="0">
                <a:solidFill>
                  <a:srgbClr val="002060"/>
                </a:solidFill>
              </a:rPr>
              <a:t>equation</a:t>
            </a:r>
            <a:r>
              <a:rPr lang="de-DE" sz="1600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/>
          <a:stretch/>
        </p:blipFill>
        <p:spPr bwMode="auto">
          <a:xfrm>
            <a:off x="1083714" y="1984714"/>
            <a:ext cx="6948000" cy="363497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C:\Users\STRHER~1\AppData\Local\Temp\WienFil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r="7591"/>
          <a:stretch/>
        </p:blipFill>
        <p:spPr bwMode="auto">
          <a:xfrm>
            <a:off x="1094834" y="1984714"/>
            <a:ext cx="4603482" cy="36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0" y="1984713"/>
            <a:ext cx="3386123" cy="36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195736" y="5229200"/>
            <a:ext cx="1519776" cy="32624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RF-Wien </a:t>
            </a:r>
            <a:r>
              <a:rPr lang="de-DE" sz="1600" b="1" dirty="0" err="1" smtClean="0">
                <a:solidFill>
                  <a:schemeClr val="bg1"/>
                </a:solidFill>
              </a:rPr>
              <a:t>filter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74" y="5650906"/>
            <a:ext cx="918000" cy="64919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Bildergebnis für erc gran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9"/>
          <a:stretch/>
        </p:blipFill>
        <p:spPr bwMode="auto">
          <a:xfrm>
            <a:off x="4048384" y="5650857"/>
            <a:ext cx="773411" cy="648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3" y="5650929"/>
            <a:ext cx="1196897" cy="648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 descr="http://inspirehep.net/record/1426153/files/suppo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1394"/>
            <a:ext cx="1813627" cy="1135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9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CPedm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359441E-698B-4D24-B9BE-3F3AECF48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938786"/>
            <a:ext cx="8424672" cy="509994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Step-1: </a:t>
            </a:r>
            <a:r>
              <a:rPr lang="de-DE" dirty="0" err="1" smtClean="0">
                <a:solidFill>
                  <a:srgbClr val="C00000"/>
                </a:solidFill>
              </a:rPr>
              <a:t>Precursor</a:t>
            </a:r>
            <a:r>
              <a:rPr lang="de-DE" dirty="0" smtClean="0">
                <a:solidFill>
                  <a:srgbClr val="C00000"/>
                </a:solidFill>
              </a:rPr>
              <a:t> Experiment at COSY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2746" y="1484784"/>
            <a:ext cx="227177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>
                <a:solidFill>
                  <a:srgbClr val="002060"/>
                </a:solidFill>
              </a:rPr>
              <a:t>Recent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</a:rPr>
              <a:t>achievements</a:t>
            </a:r>
            <a:r>
              <a:rPr lang="de-DE" sz="1600" dirty="0" smtClean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74" y="5650906"/>
            <a:ext cx="918000" cy="64919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 descr="Bildergebnis für erc gra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59"/>
          <a:stretch/>
        </p:blipFill>
        <p:spPr bwMode="auto">
          <a:xfrm>
            <a:off x="4048384" y="5650857"/>
            <a:ext cx="773411" cy="648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3" y="5650929"/>
            <a:ext cx="1196897" cy="648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2" y="2191199"/>
            <a:ext cx="6234997" cy="296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1063661" y="1974277"/>
            <a:ext cx="6984776" cy="364454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475656" y="5085184"/>
            <a:ext cx="5182637" cy="32624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600" b="1" dirty="0" smtClean="0">
                <a:solidFill>
                  <a:schemeClr val="bg1"/>
                </a:solidFill>
              </a:rPr>
              <a:t>First </a:t>
            </a:r>
            <a:r>
              <a:rPr lang="de-DE" sz="1600" b="1" dirty="0" err="1" smtClean="0">
                <a:solidFill>
                  <a:schemeClr val="bg1"/>
                </a:solidFill>
              </a:rPr>
              <a:t>dEDM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measurement</a:t>
            </a:r>
            <a:r>
              <a:rPr lang="de-DE" sz="1600" b="1" dirty="0" smtClean="0">
                <a:solidFill>
                  <a:schemeClr val="bg1"/>
                </a:solidFill>
              </a:rPr>
              <a:t> w/ RF Wien </a:t>
            </a:r>
            <a:r>
              <a:rPr lang="de-DE" sz="1600" b="1" dirty="0" err="1" smtClean="0">
                <a:solidFill>
                  <a:schemeClr val="bg1"/>
                </a:solidFill>
              </a:rPr>
              <a:t>filter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ongoing</a:t>
            </a:r>
            <a:endParaRPr lang="de-DE" sz="16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6" descr="Bildergebnis für picture rf wien filter cos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r="8184"/>
          <a:stretch/>
        </p:blipFill>
        <p:spPr bwMode="auto">
          <a:xfrm>
            <a:off x="3943980" y="4036237"/>
            <a:ext cx="1008000" cy="8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13" y="1984668"/>
            <a:ext cx="1008000" cy="78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Bildergebnis für picture rf wien filter cos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8721" r="9494" b="18507"/>
          <a:stretch/>
        </p:blipFill>
        <p:spPr bwMode="auto">
          <a:xfrm>
            <a:off x="5039276" y="4032888"/>
            <a:ext cx="1260916" cy="8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1438634" y="3861048"/>
            <a:ext cx="901118" cy="288032"/>
          </a:xfrm>
          <a:prstGeom prst="round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339752" y="4005064"/>
            <a:ext cx="2699524" cy="44596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63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theme/theme1.xml><?xml version="1.0" encoding="utf-8"?>
<a:theme xmlns:a="http://schemas.openxmlformats.org/drawingml/2006/main" name="Juelich_PowerPoint_4x3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4x3.potx" id="{E196826F-6C0F-445C-BD8C-22FE7C2F280E}" vid="{14111AE6-F94B-48C2-BAEC-A344D78BDC25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Juelich_PowerPoint_4x3</Template>
  <TotalTime>0</TotalTime>
  <Words>463</Words>
  <Application>Microsoft Office PowerPoint</Application>
  <PresentationFormat>Bildschirmpräsentation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Juelich_PowerPoint_4x3</vt:lpstr>
      <vt:lpstr>Charged Particle EDM (CPEDM)</vt:lpstr>
      <vt:lpstr>Science case for edm</vt:lpstr>
      <vt:lpstr>Science case for edm</vt:lpstr>
      <vt:lpstr>Science case for edm</vt:lpstr>
      <vt:lpstr>Science case for edm</vt:lpstr>
      <vt:lpstr>CPEDM</vt:lpstr>
      <vt:lpstr>CPedm</vt:lpstr>
      <vt:lpstr>CPedm</vt:lpstr>
      <vt:lpstr>CPedm</vt:lpstr>
      <vt:lpstr>CPedm</vt:lpstr>
      <vt:lpstr>CPedm</vt:lpstr>
      <vt:lpstr>CPedm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Ströher</dc:creator>
  <cp:lastModifiedBy>Ströher</cp:lastModifiedBy>
  <cp:revision>118</cp:revision>
  <cp:lastPrinted>2018-11-14T08:15:12Z</cp:lastPrinted>
  <dcterms:created xsi:type="dcterms:W3CDTF">2018-01-02T14:27:08Z</dcterms:created>
  <dcterms:modified xsi:type="dcterms:W3CDTF">2018-11-19T13:48:01Z</dcterms:modified>
</cp:coreProperties>
</file>