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51" r:id="rId1"/>
    <p:sldMasterId id="2147483677" r:id="rId2"/>
  </p:sldMasterIdLst>
  <p:notesMasterIdLst>
    <p:notesMasterId r:id="rId27"/>
  </p:notesMasterIdLst>
  <p:handoutMasterIdLst>
    <p:handoutMasterId r:id="rId28"/>
  </p:handoutMasterIdLst>
  <p:sldIdLst>
    <p:sldId id="969" r:id="rId3"/>
    <p:sldId id="1119" r:id="rId4"/>
    <p:sldId id="1120" r:id="rId5"/>
    <p:sldId id="1098" r:id="rId6"/>
    <p:sldId id="1099" r:id="rId7"/>
    <p:sldId id="1100" r:id="rId8"/>
    <p:sldId id="1117" r:id="rId9"/>
    <p:sldId id="1101" r:id="rId10"/>
    <p:sldId id="1102" r:id="rId11"/>
    <p:sldId id="1107" r:id="rId12"/>
    <p:sldId id="1123" r:id="rId13"/>
    <p:sldId id="1108" r:id="rId14"/>
    <p:sldId id="1116" r:id="rId15"/>
    <p:sldId id="1103" r:id="rId16"/>
    <p:sldId id="1114" r:id="rId17"/>
    <p:sldId id="1110" r:id="rId18"/>
    <p:sldId id="1111" r:id="rId19"/>
    <p:sldId id="1122" r:id="rId20"/>
    <p:sldId id="1124" r:id="rId21"/>
    <p:sldId id="1112" r:id="rId22"/>
    <p:sldId id="1109" r:id="rId23"/>
    <p:sldId id="1118" r:id="rId24"/>
    <p:sldId id="1121" r:id="rId25"/>
    <p:sldId id="1092" r:id="rId26"/>
  </p:sldIdLst>
  <p:sldSz cx="9144000" cy="6858000" type="screen4x3"/>
  <p:notesSz cx="7099300" cy="10234613"/>
  <p:embeddedFontLst>
    <p:embeddedFont>
      <p:font typeface="ＭＳ Ｐゴシック" panose="020B0600070205080204" pitchFamily="34" charset="-128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di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99"/>
    <a:srgbClr val="008000"/>
    <a:srgbClr val="FF9900"/>
    <a:srgbClr val="006666"/>
    <a:srgbClr val="663300"/>
    <a:srgbClr val="0033CC"/>
    <a:srgbClr val="FF3300"/>
    <a:srgbClr val="FF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7" autoAdjust="0"/>
    <p:restoredTop sz="92385" autoAdjust="0"/>
  </p:normalViewPr>
  <p:slideViewPr>
    <p:cSldViewPr snapToGrid="0" showGuides="1">
      <p:cViewPr varScale="1">
        <p:scale>
          <a:sx n="63" d="100"/>
          <a:sy n="63" d="100"/>
        </p:scale>
        <p:origin x="-1413" y="-57"/>
      </p:cViewPr>
      <p:guideLst>
        <p:guide orient="horz" pos="2155"/>
        <p:guide orient="horz" pos="1253"/>
        <p:guide orient="horz" pos="144"/>
        <p:guide orient="horz" pos="4065"/>
        <p:guide orient="horz" pos="3067"/>
        <p:guide pos="5759"/>
        <p:guide pos="476"/>
        <p:guide pos="4694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>
            <a:lvl1pPr defTabSz="942975">
              <a:defRPr sz="13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3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b" anchorCtr="0" compatLnSpc="1">
            <a:prstTxWarp prst="textNoShape">
              <a:avLst/>
            </a:prstTxWarp>
          </a:bodyPr>
          <a:lstStyle>
            <a:lvl1pPr defTabSz="942975">
              <a:defRPr sz="13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300"/>
            </a:lvl1pPr>
          </a:lstStyle>
          <a:p>
            <a:fld id="{BED8670D-4810-481F-9A9B-9F79CCD1FB1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454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>
            <a:lvl1pPr defTabSz="942975">
              <a:defRPr sz="13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3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b" anchorCtr="0" compatLnSpc="1">
            <a:prstTxWarp prst="textNoShape">
              <a:avLst/>
            </a:prstTxWarp>
          </a:bodyPr>
          <a:lstStyle>
            <a:lvl1pPr defTabSz="942975">
              <a:defRPr sz="13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6" tIns="47158" rIns="94316" bIns="4715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300"/>
            </a:lvl1pPr>
          </a:lstStyle>
          <a:p>
            <a:fld id="{441027FB-934D-4029-823B-A11BE2F7AF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58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AF1A8-6E53-49DF-97B8-1E5162EBE4E0}" type="slidenum">
              <a:rPr lang="de-DE"/>
              <a:pPr/>
              <a:t>1</a:t>
            </a:fld>
            <a:endParaRPr lang="de-DE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spin buildup for closed orbit deuterons in an ideal ring, as</a:t>
            </a:r>
            <a:r>
              <a:rPr lang="en-US" baseline="0" dirty="0" smtClean="0"/>
              <a:t> </a:t>
            </a:r>
            <a:r>
              <a:rPr lang="en-US" dirty="0" smtClean="0"/>
              <a:t>well as for quadrupole misalignments for two different randomization seeds.</a:t>
            </a:r>
          </a:p>
          <a:p>
            <a:r>
              <a:rPr lang="en-US" dirty="0" smtClean="0"/>
              <a:t>The black dots show tracking results, the colored lines are analytical estimates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27FB-934D-4029-823B-A11BE2F7AF0B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 4-Tesla C2075 GPU cluster2, with 2 six-cores Xeon E53 and RAM capacity of 94GB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27FB-934D-4029-823B-A11BE2F7AF0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80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spin buildup for closed orbit deuterons in an ideal ring, as</a:t>
            </a:r>
            <a:r>
              <a:rPr lang="en-US" baseline="0" dirty="0" smtClean="0"/>
              <a:t> </a:t>
            </a:r>
            <a:r>
              <a:rPr lang="en-US" dirty="0" smtClean="0"/>
              <a:t>well as for quadrupole misalignments for two different randomization seeds.</a:t>
            </a:r>
          </a:p>
          <a:p>
            <a:r>
              <a:rPr lang="en-US" dirty="0" smtClean="0"/>
              <a:t>The black dots show tracking results, the colored lines are analytical estimates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27FB-934D-4029-823B-A11BE2F7AF0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spin buildup for closed orbit deuterons in an ideal ring, as</a:t>
            </a:r>
            <a:r>
              <a:rPr lang="en-US" baseline="0" dirty="0" smtClean="0"/>
              <a:t> </a:t>
            </a:r>
            <a:r>
              <a:rPr lang="en-US" dirty="0" smtClean="0"/>
              <a:t>well as for quadrupole misalignments for two different randomization seeds.</a:t>
            </a:r>
          </a:p>
          <a:p>
            <a:r>
              <a:rPr lang="en-US" dirty="0" smtClean="0"/>
              <a:t>The black dots show tracking results, the colored lines are analytical estimates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27FB-934D-4029-823B-A11BE2F7AF0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spin buildup for closed orbit deuterons in an ideal ring, as</a:t>
            </a:r>
            <a:r>
              <a:rPr lang="en-US" baseline="0" dirty="0" smtClean="0"/>
              <a:t> </a:t>
            </a:r>
            <a:r>
              <a:rPr lang="en-US" dirty="0" smtClean="0"/>
              <a:t>well as for quadrupole misalignments for two different randomization seeds.</a:t>
            </a:r>
          </a:p>
          <a:p>
            <a:r>
              <a:rPr lang="en-US" dirty="0" smtClean="0"/>
              <a:t>The black dots show tracking results, the colored lines are analytical estimates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27FB-934D-4029-823B-A11BE2F7AF0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spin buildup for closed orbit deuterons in an ideal ring, as</a:t>
            </a:r>
            <a:r>
              <a:rPr lang="en-US" baseline="0" dirty="0" smtClean="0"/>
              <a:t> </a:t>
            </a:r>
            <a:r>
              <a:rPr lang="en-US" dirty="0" smtClean="0"/>
              <a:t>well as for quadrupole misalignments for two different randomization seeds.</a:t>
            </a:r>
          </a:p>
          <a:p>
            <a:r>
              <a:rPr lang="en-US" dirty="0" smtClean="0"/>
              <a:t>The black dots show tracking results, the colored lines are analytical estimates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27FB-934D-4029-823B-A11BE2F7AF0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spin buildup for closed orbit deuterons in an ideal ring, as</a:t>
            </a:r>
            <a:r>
              <a:rPr lang="en-US" baseline="0" dirty="0" smtClean="0"/>
              <a:t> </a:t>
            </a:r>
            <a:r>
              <a:rPr lang="en-US" dirty="0" smtClean="0"/>
              <a:t>well as for quadrupole misalignments for two different randomization seeds.</a:t>
            </a:r>
          </a:p>
          <a:p>
            <a:r>
              <a:rPr lang="en-US" dirty="0" smtClean="0"/>
              <a:t>The black dots show tracking results, the colored lines are analytical estimates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27FB-934D-4029-823B-A11BE2F7AF0B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2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spin buildup for closed orbit deuterons in an ideal ring, as</a:t>
            </a:r>
            <a:r>
              <a:rPr lang="en-US" baseline="0" dirty="0" smtClean="0"/>
              <a:t> </a:t>
            </a:r>
            <a:r>
              <a:rPr lang="en-US" dirty="0" smtClean="0"/>
              <a:t>well as for quadrupole misalignments for two different randomization seeds.</a:t>
            </a:r>
          </a:p>
          <a:p>
            <a:r>
              <a:rPr lang="en-US" dirty="0" smtClean="0"/>
              <a:t>The black dots show tracking results, the colored lines are analytical estimates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27FB-934D-4029-823B-A11BE2F7AF0B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2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spin buildup for closed orbit deuterons in an ideal ring, as</a:t>
            </a:r>
            <a:r>
              <a:rPr lang="en-US" baseline="0" dirty="0" smtClean="0"/>
              <a:t> </a:t>
            </a:r>
            <a:r>
              <a:rPr lang="en-US" dirty="0" smtClean="0"/>
              <a:t>well as for quadrupole misalignments for two different randomization seeds.</a:t>
            </a:r>
          </a:p>
          <a:p>
            <a:r>
              <a:rPr lang="en-US" dirty="0" smtClean="0"/>
              <a:t>The black dots show tracking results, the colored lines are analytical estimates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027FB-934D-4029-823B-A11BE2F7AF0B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113668" name="Rectangle 4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3669" name="Rectangle 5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3670" name="Rectangle 6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3671" name="Rectangle 7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3672" name="Rectangle 8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3673" name="Text Box 9"/>
          <p:cNvSpPr txBox="1">
            <a:spLocks noChangeArrowheads="1"/>
          </p:cNvSpPr>
          <p:nvPr userDrawn="1"/>
        </p:nvSpPr>
        <p:spPr bwMode="auto">
          <a:xfrm rot="-5400000">
            <a:off x="-1089025" y="941387"/>
            <a:ext cx="24780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13674" name="Picture 10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254000"/>
            <a:ext cx="2320925" cy="814388"/>
          </a:xfrm>
          <a:prstGeom prst="rect">
            <a:avLst/>
          </a:prstGeom>
          <a:noFill/>
        </p:spPr>
      </p:pic>
      <p:sp>
        <p:nvSpPr>
          <p:cNvPr id="1136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33413" y="2498725"/>
            <a:ext cx="7173912" cy="1101725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652463" y="3873500"/>
            <a:ext cx="5908675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13677" name="Picture 13" descr="Logo_FZ_Jülich_NEU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43098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55889" y="6356350"/>
            <a:ext cx="4783203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1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915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28915" y="6356350"/>
            <a:ext cx="5002281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50274" y="6356350"/>
            <a:ext cx="876312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8915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35168" y="6356350"/>
            <a:ext cx="4673664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1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199056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9772" y="6448251"/>
            <a:ext cx="5652628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Commissioning of the waveguide RF Wien Filter at COSY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69449" y="6448251"/>
            <a:ext cx="657137" cy="365125"/>
          </a:xfrm>
          <a:prstGeom prst="rect">
            <a:avLst/>
          </a:prstGeom>
        </p:spPr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501111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854186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35976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35735"/>
            <a:ext cx="7772400" cy="46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34" charset="-128"/>
            </a:endParaRPr>
          </a:p>
        </p:txBody>
      </p:sp>
      <p:pic>
        <p:nvPicPr>
          <p:cNvPr id="112653" name="Picture 13" descr="Logo_FZ_Jülich_NEU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60258" y="114784"/>
            <a:ext cx="1447800" cy="469900"/>
          </a:xfrm>
          <a:prstGeom prst="rect">
            <a:avLst/>
          </a:prstGeom>
          <a:noFill/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2402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7273" y="6356350"/>
            <a:ext cx="5111819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07386" y="6356350"/>
            <a:ext cx="1219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  <p:sldLayoutId id="2147483675" r:id="rId13"/>
    <p:sldLayoutId id="2147483676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f.rathmann@fz-juelich.de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Commissioning of the waveguide RF Wien Filter at COSY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C8C8-98E1-4AA1-9790-A76A8360503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9979" y="2540000"/>
            <a:ext cx="8690094" cy="2313007"/>
          </a:xfrm>
          <a:noFill/>
          <a:ln w="22225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3200" dirty="0" smtClean="0"/>
              <a:t>Commissioning of the Waveguide </a:t>
            </a:r>
            <a:r>
              <a:rPr lang="en-US" sz="3200" dirty="0"/>
              <a:t>RF Wien </a:t>
            </a:r>
            <a:r>
              <a:rPr lang="en-US" sz="3200" dirty="0" smtClean="0"/>
              <a:t>Filter at COSY</a:t>
            </a:r>
            <a:endParaRPr lang="de-DE" sz="2400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75556" y="5912836"/>
            <a:ext cx="8220821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chemeClr val="bg1"/>
                </a:solidFill>
              </a:rPr>
              <a:t>Dezember 19, 2016                                      Alexander Nass (on behalf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JEDI)</a:t>
            </a:r>
          </a:p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CBAC Meeting, Bad </a:t>
            </a:r>
            <a:r>
              <a:rPr lang="en-US" dirty="0" err="1" smtClean="0">
                <a:solidFill>
                  <a:schemeClr val="bg1"/>
                </a:solidFill>
              </a:rPr>
              <a:t>Honnef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3" y="463147"/>
            <a:ext cx="2240973" cy="12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41" y="3975864"/>
            <a:ext cx="4112723" cy="15967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784" y="113455"/>
            <a:ext cx="7772400" cy="691662"/>
          </a:xfrm>
        </p:spPr>
        <p:txBody>
          <a:bodyPr/>
          <a:lstStyle/>
          <a:p>
            <a:r>
              <a:rPr lang="de-DE" dirty="0" err="1" smtClean="0"/>
              <a:t>Driving</a:t>
            </a:r>
            <a:r>
              <a:rPr lang="de-DE" dirty="0" smtClean="0"/>
              <a:t> </a:t>
            </a:r>
            <a:r>
              <a:rPr lang="de-DE" dirty="0" err="1" smtClean="0"/>
              <a:t>circuit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549973" y="766652"/>
            <a:ext cx="758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Realization as a strip line with a load resistor and tuning elements (L/C). </a:t>
            </a:r>
            <a:endParaRPr lang="en-US" dirty="0"/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397122" y="5699839"/>
            <a:ext cx="8349756" cy="705531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en-US" sz="1800" dirty="0" smtClean="0">
                <a:solidFill>
                  <a:schemeClr val="bg1"/>
                </a:solidFill>
              </a:rPr>
              <a:t>Design layout using 4 separate power amplifiers of circuit. Circuit is supposed to be finished by beginning of </a:t>
            </a:r>
            <a:r>
              <a:rPr lang="en-US" sz="1800" dirty="0" err="1" smtClean="0">
                <a:solidFill>
                  <a:schemeClr val="bg1"/>
                </a:solidFill>
              </a:rPr>
              <a:t>february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2" y="1278305"/>
            <a:ext cx="8656193" cy="2630415"/>
          </a:xfrm>
          <a:prstGeom prst="rect">
            <a:avLst/>
          </a:prstGeom>
          <a:ln>
            <a:noFill/>
          </a:ln>
        </p:spPr>
      </p:pic>
      <p:sp>
        <p:nvSpPr>
          <p:cNvPr id="10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061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784" y="113455"/>
            <a:ext cx="7772400" cy="691662"/>
          </a:xfrm>
        </p:spPr>
        <p:txBody>
          <a:bodyPr/>
          <a:lstStyle/>
          <a:p>
            <a:r>
              <a:rPr lang="de-DE" dirty="0" smtClean="0"/>
              <a:t>„Mock“ </a:t>
            </a:r>
            <a:r>
              <a:rPr lang="de-DE" dirty="0" err="1" smtClean="0"/>
              <a:t>system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549973" y="766652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Setup of a low-power system (1 W) to verify simulations. </a:t>
            </a:r>
            <a:endParaRPr lang="en-US" dirty="0"/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397122" y="5699839"/>
            <a:ext cx="8349756" cy="705531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en-US" sz="1800" dirty="0" smtClean="0">
                <a:solidFill>
                  <a:schemeClr val="bg1"/>
                </a:solidFill>
              </a:rPr>
              <a:t>Test successful, magnetic field values agree with simulations.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1" y="1319291"/>
            <a:ext cx="4660343" cy="213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80" y="1319292"/>
            <a:ext cx="3460397" cy="23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01" y="2575387"/>
            <a:ext cx="3542797" cy="301743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529144" y="5315826"/>
            <a:ext cx="2531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Courtesy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J.Slim</a:t>
            </a:r>
            <a:r>
              <a:rPr lang="de-DE" sz="1200" dirty="0" smtClean="0"/>
              <a:t>, RWTH Aachen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338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784" y="113455"/>
            <a:ext cx="7772400" cy="691662"/>
          </a:xfrm>
        </p:spPr>
        <p:txBody>
          <a:bodyPr/>
          <a:lstStyle/>
          <a:p>
            <a:r>
              <a:rPr lang="en-US" dirty="0" smtClean="0"/>
              <a:t>Feed back loops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397121" y="5590489"/>
            <a:ext cx="8349756" cy="705531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en-US" sz="1800" dirty="0" smtClean="0">
                <a:solidFill>
                  <a:schemeClr val="bg1"/>
                </a:solidFill>
              </a:rPr>
              <a:t>Feedback loops involve components of the whole COSY ring.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5" y="1211319"/>
            <a:ext cx="7713069" cy="387447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47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784" y="113455"/>
            <a:ext cx="7772400" cy="691662"/>
          </a:xfrm>
        </p:spPr>
        <p:txBody>
          <a:bodyPr/>
          <a:lstStyle/>
          <a:p>
            <a:r>
              <a:rPr lang="en-US" dirty="0" smtClean="0"/>
              <a:t>LABVIEW Control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397122" y="5802086"/>
            <a:ext cx="8349756" cy="705531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en-US" sz="1800" dirty="0" smtClean="0">
                <a:solidFill>
                  <a:schemeClr val="bg1"/>
                </a:solidFill>
              </a:rPr>
              <a:t>Control and data transfer to COSY and DAQ using LABVIEW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>
            <a:spLocks/>
          </p:cNvSpPr>
          <p:nvPr/>
        </p:nvSpPr>
        <p:spPr>
          <a:xfrm>
            <a:off x="3508542" y="2709521"/>
            <a:ext cx="2160000" cy="1080000"/>
          </a:xfrm>
          <a:prstGeom prst="rect">
            <a:avLst/>
          </a:prstGeom>
          <a:solidFill>
            <a:srgbClr val="0000FF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        LABVIEW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>
            <a:spLocks/>
          </p:cNvSpPr>
          <p:nvPr/>
        </p:nvSpPr>
        <p:spPr>
          <a:xfrm>
            <a:off x="3696813" y="1008675"/>
            <a:ext cx="1783458" cy="369332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</a:t>
            </a:r>
            <a:r>
              <a:rPr lang="de-DE" dirty="0" smtClean="0">
                <a:solidFill>
                  <a:schemeClr val="bg1"/>
                </a:solidFill>
              </a:rPr>
              <a:t>RF Generator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6761613" y="1008676"/>
            <a:ext cx="1621418" cy="369332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  Polarimeter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491207" y="272808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feld 13"/>
          <p:cNvSpPr txBox="1">
            <a:spLocks/>
          </p:cNvSpPr>
          <p:nvPr/>
        </p:nvSpPr>
        <p:spPr>
          <a:xfrm>
            <a:off x="6941919" y="5108087"/>
            <a:ext cx="1339349" cy="369332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COSYLAB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491207" y="1008675"/>
            <a:ext cx="1783458" cy="369332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  </a:t>
            </a:r>
            <a:r>
              <a:rPr lang="de-DE" dirty="0" err="1" smtClean="0">
                <a:solidFill>
                  <a:schemeClr val="bg1"/>
                </a:solidFill>
              </a:rPr>
              <a:t>Driving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circuit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>
            <a:spLocks/>
          </p:cNvSpPr>
          <p:nvPr/>
        </p:nvSpPr>
        <p:spPr>
          <a:xfrm>
            <a:off x="3514171" y="5108087"/>
            <a:ext cx="1966100" cy="369332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Rogowski </a:t>
            </a:r>
            <a:r>
              <a:rPr lang="de-DE" dirty="0" err="1" smtClean="0">
                <a:solidFill>
                  <a:schemeClr val="bg1"/>
                </a:solidFill>
              </a:rPr>
              <a:t>BPM‘s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491207" y="3064854"/>
            <a:ext cx="1685216" cy="369332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 Lorentz BPM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5906731" y="1334584"/>
            <a:ext cx="638966" cy="1431810"/>
            <a:chOff x="5906731" y="1334584"/>
            <a:chExt cx="638966" cy="1431810"/>
          </a:xfrm>
        </p:grpSpPr>
        <p:sp>
          <p:nvSpPr>
            <p:cNvPr id="24" name="Pfeil nach unten 23"/>
            <p:cNvSpPr/>
            <p:nvPr/>
          </p:nvSpPr>
          <p:spPr bwMode="auto">
            <a:xfrm rot="2511913">
              <a:off x="5906731" y="1334584"/>
              <a:ext cx="638966" cy="1431810"/>
            </a:xfrm>
            <a:prstGeom prst="downArrow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 rot="18739306">
              <a:off x="5904043" y="1724288"/>
              <a:ext cx="859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loop</a:t>
              </a:r>
              <a:r>
                <a:rPr lang="de-DE" dirty="0" smtClean="0"/>
                <a:t> 1</a:t>
              </a:r>
              <a:endParaRPr lang="de-DE" dirty="0"/>
            </a:p>
          </p:txBody>
        </p:sp>
      </p:grpSp>
      <p:sp>
        <p:nvSpPr>
          <p:cNvPr id="26" name="Textfeld 25"/>
          <p:cNvSpPr txBox="1">
            <a:spLocks/>
          </p:cNvSpPr>
          <p:nvPr/>
        </p:nvSpPr>
        <p:spPr>
          <a:xfrm>
            <a:off x="7061602" y="3064853"/>
            <a:ext cx="1099984" cy="369332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   DAQ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5788574" y="2939035"/>
            <a:ext cx="1130420" cy="663679"/>
            <a:chOff x="5788574" y="2939035"/>
            <a:chExt cx="1130420" cy="663679"/>
          </a:xfrm>
        </p:grpSpPr>
        <p:sp>
          <p:nvSpPr>
            <p:cNvPr id="63" name="Pfeil nach links und rechts 62"/>
            <p:cNvSpPr/>
            <p:nvPr/>
          </p:nvSpPr>
          <p:spPr bwMode="auto">
            <a:xfrm>
              <a:off x="5788574" y="2939035"/>
              <a:ext cx="1130420" cy="663679"/>
            </a:xfrm>
            <a:prstGeom prst="left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027574" y="3090467"/>
              <a:ext cx="70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Data</a:t>
              </a:r>
              <a:endParaRPr lang="de-DE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5668542" y="4960913"/>
            <a:ext cx="1130420" cy="663679"/>
            <a:chOff x="5668542" y="4960913"/>
            <a:chExt cx="1130420" cy="663679"/>
          </a:xfrm>
        </p:grpSpPr>
        <p:sp>
          <p:nvSpPr>
            <p:cNvPr id="29" name="Pfeil nach links und rechts 28"/>
            <p:cNvSpPr/>
            <p:nvPr/>
          </p:nvSpPr>
          <p:spPr bwMode="auto">
            <a:xfrm>
              <a:off x="5668542" y="4960913"/>
              <a:ext cx="1130420" cy="663679"/>
            </a:xfrm>
            <a:prstGeom prst="left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827230" y="5116094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loop</a:t>
              </a:r>
              <a:r>
                <a:rPr lang="de-DE" dirty="0" smtClean="0"/>
                <a:t> 4</a:t>
              </a:r>
              <a:endParaRPr lang="de-DE" dirty="0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3883764" y="1479659"/>
            <a:ext cx="663680" cy="1121992"/>
            <a:chOff x="3736591" y="1517444"/>
            <a:chExt cx="663680" cy="1121992"/>
          </a:xfrm>
        </p:grpSpPr>
        <p:sp>
          <p:nvSpPr>
            <p:cNvPr id="32" name="Pfeil nach unten 31"/>
            <p:cNvSpPr/>
            <p:nvPr/>
          </p:nvSpPr>
          <p:spPr bwMode="auto">
            <a:xfrm rot="10800000">
              <a:off x="3736591" y="1517444"/>
              <a:ext cx="663680" cy="1121992"/>
            </a:xfrm>
            <a:prstGeom prst="downArrow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 rot="16200000">
              <a:off x="3661909" y="1978875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loop</a:t>
              </a:r>
              <a:r>
                <a:rPr lang="de-DE" dirty="0" smtClean="0"/>
                <a:t> 1</a:t>
              </a:r>
              <a:endParaRPr lang="de-DE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625568" y="1479659"/>
            <a:ext cx="663679" cy="1130420"/>
            <a:chOff x="4625568" y="1517444"/>
            <a:chExt cx="663679" cy="1130420"/>
          </a:xfrm>
        </p:grpSpPr>
        <p:sp>
          <p:nvSpPr>
            <p:cNvPr id="68" name="Pfeil nach links und rechts 67"/>
            <p:cNvSpPr/>
            <p:nvPr/>
          </p:nvSpPr>
          <p:spPr bwMode="auto">
            <a:xfrm rot="16200000">
              <a:off x="4392198" y="1750814"/>
              <a:ext cx="1130420" cy="663679"/>
            </a:xfrm>
            <a:prstGeom prst="left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 rot="16200000">
              <a:off x="4587560" y="1840205"/>
              <a:ext cx="739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Data</a:t>
              </a:r>
              <a:endParaRPr lang="de-DE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2318366" y="2917681"/>
            <a:ext cx="1121992" cy="663680"/>
            <a:chOff x="2436925" y="2894156"/>
            <a:chExt cx="1121992" cy="663680"/>
          </a:xfrm>
        </p:grpSpPr>
        <p:sp>
          <p:nvSpPr>
            <p:cNvPr id="34" name="Pfeil nach unten 33"/>
            <p:cNvSpPr/>
            <p:nvPr/>
          </p:nvSpPr>
          <p:spPr bwMode="auto">
            <a:xfrm rot="16200000">
              <a:off x="2666081" y="2665000"/>
              <a:ext cx="663680" cy="1121992"/>
            </a:xfrm>
            <a:prstGeom prst="downArrow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507228" y="3062684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loop</a:t>
              </a:r>
              <a:r>
                <a:rPr lang="de-DE" dirty="0" smtClean="0"/>
                <a:t> 2</a:t>
              </a:r>
              <a:endParaRPr lang="de-DE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702410" y="1006598"/>
            <a:ext cx="663679" cy="1747637"/>
            <a:chOff x="2702410" y="1006598"/>
            <a:chExt cx="663679" cy="1747637"/>
          </a:xfrm>
        </p:grpSpPr>
        <p:sp>
          <p:nvSpPr>
            <p:cNvPr id="67" name="Pfeil nach links und rechts 66"/>
            <p:cNvSpPr/>
            <p:nvPr/>
          </p:nvSpPr>
          <p:spPr bwMode="auto">
            <a:xfrm rot="2736961">
              <a:off x="2160431" y="1548577"/>
              <a:ext cx="1747637" cy="663679"/>
            </a:xfrm>
            <a:prstGeom prst="left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 rot="2707348">
              <a:off x="2604895" y="1788491"/>
              <a:ext cx="1077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loop</a:t>
              </a:r>
              <a:r>
                <a:rPr lang="de-DE" dirty="0" smtClean="0"/>
                <a:t> 3</a:t>
              </a:r>
              <a:endParaRPr lang="de-DE" dirty="0"/>
            </a:p>
          </p:txBody>
        </p:sp>
      </p:grpSp>
      <p:sp>
        <p:nvSpPr>
          <p:cNvPr id="45" name="Textfeld 44"/>
          <p:cNvSpPr txBox="1">
            <a:spLocks/>
          </p:cNvSpPr>
          <p:nvPr/>
        </p:nvSpPr>
        <p:spPr>
          <a:xfrm>
            <a:off x="540327" y="5108318"/>
            <a:ext cx="1734337" cy="369332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Motor, Position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608739" y="1709980"/>
            <a:ext cx="1597121" cy="1077278"/>
            <a:chOff x="1608739" y="1709980"/>
            <a:chExt cx="1597121" cy="1077278"/>
          </a:xfrm>
        </p:grpSpPr>
        <p:sp>
          <p:nvSpPr>
            <p:cNvPr id="42" name="Pfeil nach unten 41"/>
            <p:cNvSpPr/>
            <p:nvPr/>
          </p:nvSpPr>
          <p:spPr bwMode="auto">
            <a:xfrm rot="8048103">
              <a:off x="2089524" y="1279879"/>
              <a:ext cx="635552" cy="1597121"/>
            </a:xfrm>
            <a:prstGeom prst="downArrow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 rot="2707348">
              <a:off x="2044990" y="2063953"/>
              <a:ext cx="1077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loop</a:t>
              </a:r>
              <a:r>
                <a:rPr lang="de-DE" dirty="0" smtClean="0"/>
                <a:t> 2</a:t>
              </a:r>
              <a:endParaRPr lang="de-DE" dirty="0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2188866" y="4094030"/>
            <a:ext cx="1449969" cy="675280"/>
            <a:chOff x="2188866" y="4094030"/>
            <a:chExt cx="1449969" cy="675280"/>
          </a:xfrm>
        </p:grpSpPr>
        <p:sp>
          <p:nvSpPr>
            <p:cNvPr id="47" name="Pfeil nach links und rechts 46"/>
            <p:cNvSpPr/>
            <p:nvPr/>
          </p:nvSpPr>
          <p:spPr bwMode="auto">
            <a:xfrm rot="18944763">
              <a:off x="2188866" y="4094030"/>
              <a:ext cx="1449969" cy="675280"/>
            </a:xfrm>
            <a:prstGeom prst="left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 rot="18993134">
              <a:off x="2383673" y="4222016"/>
              <a:ext cx="1077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Rotation</a:t>
              </a:r>
              <a:endParaRPr lang="de-DE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7240483" y="3581360"/>
            <a:ext cx="663679" cy="1436503"/>
            <a:chOff x="7240483" y="3581360"/>
            <a:chExt cx="663679" cy="1436503"/>
          </a:xfrm>
        </p:grpSpPr>
        <p:sp>
          <p:nvSpPr>
            <p:cNvPr id="64" name="Pfeil nach links und rechts 63"/>
            <p:cNvSpPr/>
            <p:nvPr/>
          </p:nvSpPr>
          <p:spPr bwMode="auto">
            <a:xfrm rot="16200000">
              <a:off x="6854071" y="3967772"/>
              <a:ext cx="1436503" cy="663679"/>
            </a:xfrm>
            <a:prstGeom prst="left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 rot="16200000">
              <a:off x="7220147" y="4107387"/>
              <a:ext cx="70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Data</a:t>
              </a:r>
              <a:endParaRPr lang="de-DE" dirty="0"/>
            </a:p>
          </p:txBody>
        </p:sp>
      </p:grpSp>
      <p:sp>
        <p:nvSpPr>
          <p:cNvPr id="4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57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6" name="Rechteck 1390595"/>
          <p:cNvSpPr/>
          <p:nvPr/>
        </p:nvSpPr>
        <p:spPr bwMode="auto">
          <a:xfrm>
            <a:off x="362174" y="2771220"/>
            <a:ext cx="635353" cy="111808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069806" y="2771222"/>
            <a:ext cx="1693069" cy="1118081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0593" name="Rechteck 1390592"/>
          <p:cNvSpPr/>
          <p:nvPr/>
        </p:nvSpPr>
        <p:spPr bwMode="auto">
          <a:xfrm>
            <a:off x="997527" y="2771220"/>
            <a:ext cx="5366747" cy="1118083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805" y="161406"/>
            <a:ext cx="7772400" cy="691662"/>
          </a:xfrm>
        </p:spPr>
        <p:txBody>
          <a:bodyPr/>
          <a:lstStyle/>
          <a:p>
            <a:r>
              <a:rPr lang="de-DE" dirty="0" smtClean="0"/>
              <a:t>Time plan 2017 / 2018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62174" y="5721175"/>
            <a:ext cx="8641724" cy="792980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en-US" sz="2000" dirty="0" smtClean="0">
                <a:solidFill>
                  <a:schemeClr val="bg1"/>
                </a:solidFill>
              </a:rPr>
              <a:t>This time plan is necessary in order to achieve our goals.</a:t>
            </a:r>
          </a:p>
        </p:txBody>
      </p:sp>
      <p:pic>
        <p:nvPicPr>
          <p:cNvPr id="1030" name="Picture 6" descr="C:\Users\AlexanderNass\AppData\Local\Microsoft\Windows\INetCache\IE\HTKQALON\1024px-Arrow_Blue_Right_0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95" y="2380463"/>
            <a:ext cx="1892403" cy="18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62174" y="238046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2016</a:t>
            </a:r>
            <a:endParaRPr lang="de-DE" dirty="0"/>
          </a:p>
        </p:txBody>
      </p:sp>
      <p:cxnSp>
        <p:nvCxnSpPr>
          <p:cNvPr id="28" name="Gerade Verbindung 27"/>
          <p:cNvCxnSpPr/>
          <p:nvPr/>
        </p:nvCxnSpPr>
        <p:spPr bwMode="auto">
          <a:xfrm>
            <a:off x="997527" y="2771222"/>
            <a:ext cx="0" cy="111088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6364274" y="2771221"/>
            <a:ext cx="0" cy="111088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feld 50"/>
          <p:cNvSpPr txBox="1"/>
          <p:nvPr/>
        </p:nvSpPr>
        <p:spPr>
          <a:xfrm>
            <a:off x="3332086" y="23796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2017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6436874" y="238046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2018</a:t>
            </a:r>
            <a:endParaRPr lang="de-DE" dirty="0"/>
          </a:p>
        </p:txBody>
      </p:sp>
      <p:cxnSp>
        <p:nvCxnSpPr>
          <p:cNvPr id="53" name="Gerade Verbindung 52"/>
          <p:cNvCxnSpPr/>
          <p:nvPr/>
        </p:nvCxnSpPr>
        <p:spPr bwMode="auto">
          <a:xfrm>
            <a:off x="3681272" y="2771220"/>
            <a:ext cx="0" cy="111088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2354853" y="2778420"/>
            <a:ext cx="0" cy="111088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5026604" y="2778420"/>
            <a:ext cx="0" cy="111088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1435699" y="2778420"/>
            <a:ext cx="0" cy="1110883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1873850" y="2782456"/>
            <a:ext cx="0" cy="1110883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Gerade Verbindung 59"/>
          <p:cNvCxnSpPr/>
          <p:nvPr/>
        </p:nvCxnSpPr>
        <p:spPr bwMode="auto">
          <a:xfrm>
            <a:off x="2788248" y="2771219"/>
            <a:ext cx="0" cy="1110883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Gerade Verbindung 60"/>
          <p:cNvCxnSpPr/>
          <p:nvPr/>
        </p:nvCxnSpPr>
        <p:spPr bwMode="auto">
          <a:xfrm>
            <a:off x="3231163" y="2778420"/>
            <a:ext cx="0" cy="1110883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4116986" y="2782456"/>
            <a:ext cx="0" cy="1110883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4559898" y="2778420"/>
            <a:ext cx="0" cy="1110883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5460012" y="2782456"/>
            <a:ext cx="0" cy="1110883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5902923" y="2782456"/>
            <a:ext cx="0" cy="1110883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0597" name="Textfeld 1390596"/>
          <p:cNvSpPr txBox="1"/>
          <p:nvPr/>
        </p:nvSpPr>
        <p:spPr>
          <a:xfrm rot="16200000">
            <a:off x="1230085" y="3009968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Phase 0</a:t>
            </a:r>
          </a:p>
          <a:p>
            <a:r>
              <a:rPr lang="de-DE" dirty="0" smtClean="0"/>
              <a:t>Laboratory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 rot="16200000">
            <a:off x="2683577" y="300520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Phase 1</a:t>
            </a:r>
          </a:p>
          <a:p>
            <a:r>
              <a:rPr lang="de-DE" dirty="0" err="1" smtClean="0"/>
              <a:t>Commis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8" name="Textfeld 67"/>
          <p:cNvSpPr txBox="1"/>
          <p:nvPr/>
        </p:nvSpPr>
        <p:spPr>
          <a:xfrm rot="16200000">
            <a:off x="4012312" y="301236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Phase 2</a:t>
            </a:r>
          </a:p>
          <a:p>
            <a:r>
              <a:rPr lang="de-DE" dirty="0" err="1" smtClean="0"/>
              <a:t>Commis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9" name="Textfeld 68"/>
          <p:cNvSpPr txBox="1"/>
          <p:nvPr/>
        </p:nvSpPr>
        <p:spPr>
          <a:xfrm rot="16200000">
            <a:off x="5354600" y="304465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Phase 3</a:t>
            </a:r>
          </a:p>
          <a:p>
            <a:r>
              <a:rPr lang="de-DE" dirty="0" smtClean="0"/>
              <a:t>1</a:t>
            </a:r>
            <a:r>
              <a:rPr lang="de-DE" baseline="30000" dirty="0" smtClean="0"/>
              <a:t>st</a:t>
            </a:r>
            <a:r>
              <a:rPr lang="de-DE" dirty="0" smtClean="0"/>
              <a:t> </a:t>
            </a:r>
            <a:r>
              <a:rPr lang="de-DE" dirty="0" err="1" smtClean="0"/>
              <a:t>Expt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390598" name="Textfeld 1390597"/>
          <p:cNvSpPr txBox="1"/>
          <p:nvPr/>
        </p:nvSpPr>
        <p:spPr>
          <a:xfrm rot="16200000">
            <a:off x="1927138" y="314199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Installation</a:t>
            </a:r>
            <a:endParaRPr lang="de-DE" dirty="0"/>
          </a:p>
        </p:txBody>
      </p:sp>
      <p:cxnSp>
        <p:nvCxnSpPr>
          <p:cNvPr id="73" name="Gerade Verbindung 72"/>
          <p:cNvCxnSpPr/>
          <p:nvPr/>
        </p:nvCxnSpPr>
        <p:spPr bwMode="auto">
          <a:xfrm>
            <a:off x="564161" y="2771222"/>
            <a:ext cx="0" cy="1110883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2715637" y="4433700"/>
            <a:ext cx="103105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2 </a:t>
            </a:r>
            <a:r>
              <a:rPr lang="de-DE" dirty="0" err="1" smtClean="0"/>
              <a:t>weeks</a:t>
            </a:r>
            <a:endParaRPr lang="de-DE" dirty="0" smtClean="0"/>
          </a:p>
          <a:p>
            <a:r>
              <a:rPr lang="de-DE" dirty="0" smtClean="0"/>
              <a:t> +1 MD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4044372" y="4433700"/>
            <a:ext cx="103105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2 </a:t>
            </a:r>
            <a:r>
              <a:rPr lang="de-DE" dirty="0" err="1" smtClean="0"/>
              <a:t>weeks</a:t>
            </a:r>
            <a:endParaRPr lang="de-DE" dirty="0" smtClean="0"/>
          </a:p>
          <a:p>
            <a:r>
              <a:rPr lang="de-DE" dirty="0" smtClean="0"/>
              <a:t> +1 MD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5387397" y="4433700"/>
            <a:ext cx="103105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2 </a:t>
            </a:r>
            <a:r>
              <a:rPr lang="de-DE" dirty="0" err="1" smtClean="0"/>
              <a:t>weeks</a:t>
            </a:r>
            <a:endParaRPr lang="de-DE" dirty="0" smtClean="0"/>
          </a:p>
          <a:p>
            <a:r>
              <a:rPr lang="de-DE" dirty="0" smtClean="0"/>
              <a:t> +1 MD</a:t>
            </a:r>
            <a:endParaRPr lang="de-DE" dirty="0"/>
          </a:p>
        </p:txBody>
      </p:sp>
      <p:sp>
        <p:nvSpPr>
          <p:cNvPr id="38" name="Pfeil nach oben 37"/>
          <p:cNvSpPr/>
          <p:nvPr/>
        </p:nvSpPr>
        <p:spPr bwMode="auto">
          <a:xfrm>
            <a:off x="3157774" y="3995027"/>
            <a:ext cx="146775" cy="388667"/>
          </a:xfrm>
          <a:prstGeom prst="up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Pfeil nach oben 38"/>
          <p:cNvSpPr/>
          <p:nvPr/>
        </p:nvSpPr>
        <p:spPr bwMode="auto">
          <a:xfrm>
            <a:off x="4486509" y="3995027"/>
            <a:ext cx="146775" cy="388667"/>
          </a:xfrm>
          <a:prstGeom prst="up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Pfeil nach oben 39"/>
          <p:cNvSpPr/>
          <p:nvPr/>
        </p:nvSpPr>
        <p:spPr bwMode="auto">
          <a:xfrm>
            <a:off x="5829534" y="3995027"/>
            <a:ext cx="146775" cy="388667"/>
          </a:xfrm>
          <a:prstGeom prst="up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90597" grpId="0"/>
      <p:bldP spid="67" grpId="0"/>
      <p:bldP spid="68" grpId="0"/>
      <p:bldP spid="69" grpId="0"/>
      <p:bldP spid="1390598" grpId="0"/>
      <p:bldP spid="3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805" y="161406"/>
            <a:ext cx="7772400" cy="691662"/>
          </a:xfrm>
        </p:spPr>
        <p:txBody>
          <a:bodyPr/>
          <a:lstStyle/>
          <a:p>
            <a:r>
              <a:rPr lang="de-DE" dirty="0" smtClean="0"/>
              <a:t>Laboratory - Phase 0 (</a:t>
            </a:r>
            <a:r>
              <a:rPr lang="de-DE" dirty="0" err="1" smtClean="0"/>
              <a:t>February</a:t>
            </a:r>
            <a:r>
              <a:rPr lang="de-DE" dirty="0" smtClean="0"/>
              <a:t>/March)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62174" y="5721175"/>
            <a:ext cx="8641724" cy="792980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/>
            <a:r>
              <a:rPr lang="en-US" sz="2000" dirty="0" smtClean="0">
                <a:solidFill>
                  <a:schemeClr val="bg1"/>
                </a:solidFill>
              </a:rPr>
              <a:t>Phase will be minimized adjusting C</a:t>
            </a:r>
            <a:r>
              <a:rPr lang="en-US" sz="2000" baseline="-25000" dirty="0" smtClean="0">
                <a:solidFill>
                  <a:schemeClr val="bg1"/>
                </a:solidFill>
              </a:rPr>
              <a:t>p1</a:t>
            </a:r>
            <a:r>
              <a:rPr lang="en-US" sz="2000" dirty="0" smtClean="0">
                <a:solidFill>
                  <a:schemeClr val="bg1"/>
                </a:solidFill>
              </a:rPr>
              <a:t> and C</a:t>
            </a:r>
            <a:r>
              <a:rPr lang="en-US" sz="2000" baseline="-25000" dirty="0" smtClean="0">
                <a:solidFill>
                  <a:schemeClr val="bg1"/>
                </a:solidFill>
              </a:rPr>
              <a:t>p2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indent="0" algn="ctr"/>
            <a:r>
              <a:rPr lang="en-US" sz="2000" dirty="0" smtClean="0">
                <a:solidFill>
                  <a:schemeClr val="bg1"/>
                </a:solidFill>
              </a:rPr>
              <a:t>LABVIEW control.</a:t>
            </a:r>
          </a:p>
        </p:txBody>
      </p:sp>
      <p:sp>
        <p:nvSpPr>
          <p:cNvPr id="1390607" name="Textfeld 1390606"/>
          <p:cNvSpPr txBox="1"/>
          <p:nvPr/>
        </p:nvSpPr>
        <p:spPr>
          <a:xfrm>
            <a:off x="1280346" y="940083"/>
            <a:ext cx="4743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Setting up the driving circuit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Implementation of Loop #3 – E &amp; B phase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2" y="2147363"/>
            <a:ext cx="8656193" cy="2630415"/>
          </a:xfrm>
          <a:prstGeom prst="rect">
            <a:avLst/>
          </a:prstGeom>
          <a:ln>
            <a:noFill/>
          </a:ln>
        </p:spPr>
      </p:pic>
      <p:sp>
        <p:nvSpPr>
          <p:cNvPr id="8" name="Ellipse 7"/>
          <p:cNvSpPr/>
          <p:nvPr/>
        </p:nvSpPr>
        <p:spPr bwMode="auto">
          <a:xfrm flipH="1">
            <a:off x="1064418" y="2234977"/>
            <a:ext cx="123824" cy="117156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 flipH="1">
            <a:off x="1062037" y="2911787"/>
            <a:ext cx="123824" cy="117156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 flipH="1">
            <a:off x="1057275" y="3892484"/>
            <a:ext cx="123824" cy="117156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 flipH="1">
            <a:off x="1062037" y="4532276"/>
            <a:ext cx="123824" cy="117156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 flipH="1">
            <a:off x="5396731" y="2278380"/>
            <a:ext cx="123824" cy="117156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 flipH="1">
            <a:off x="5487217" y="2934603"/>
            <a:ext cx="123824" cy="117156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 flipH="1">
            <a:off x="5487217" y="3780090"/>
            <a:ext cx="123824" cy="117156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 flipH="1">
            <a:off x="5430885" y="4431787"/>
            <a:ext cx="123824" cy="117156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" name="Picture 2" descr="C:\Users\AlexanderNass\AppData\Local\Microsoft\Windows\INetCache\IE\HTKQALON\long-arrow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22" y="5221850"/>
            <a:ext cx="718388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AlexanderNass\AppData\Local\Microsoft\Windows\INetCache\IE\HTKQALON\long-arrow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862">
            <a:off x="7162450" y="5050383"/>
            <a:ext cx="718388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lexanderNass\AppData\Local\Microsoft\Windows\INetCache\IE\HTKQALON\long-arrow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00" y="5221850"/>
            <a:ext cx="718388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lexanderNass\AppData\Local\Microsoft\Windows\INetCache\IE\HTKQALON\long-arrow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23" y="5221850"/>
            <a:ext cx="718388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lexanderNass\AppData\Local\Microsoft\Windows\INetCache\IE\HTKQALON\long-arrow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552">
            <a:off x="5428267" y="4776703"/>
            <a:ext cx="718388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lexanderNass\AppData\Local\Microsoft\Windows\INetCache\IE\HTKQALON\long-arrow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2771">
            <a:off x="1232491" y="4875358"/>
            <a:ext cx="718388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lexanderNass\AppData\Local\Microsoft\Windows\INetCache\IE\HTKQALON\long-arrow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7385">
            <a:off x="8128092" y="4688680"/>
            <a:ext cx="718388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lexanderNass\AppData\Local\Microsoft\Windows\INetCache\IE\HTKQALON\long-arrow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816">
            <a:off x="8045361" y="2368856"/>
            <a:ext cx="718388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604701" y="192704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U, I, </a:t>
            </a:r>
            <a:r>
              <a:rPr lang="el-GR" dirty="0" smtClean="0">
                <a:solidFill>
                  <a:srgbClr val="0000FF"/>
                </a:solidFill>
              </a:rPr>
              <a:t>θ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2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  <p:pic>
        <p:nvPicPr>
          <p:cNvPr id="30" name="Picture 2" descr="C:\Users\AlexanderNass\AppData\Local\Microsoft\Windows\INetCache\IE\HTKQALON\long-arrow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78" y="5221850"/>
            <a:ext cx="718388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805" y="161406"/>
            <a:ext cx="7772400" cy="691662"/>
          </a:xfrm>
        </p:spPr>
        <p:txBody>
          <a:bodyPr/>
          <a:lstStyle/>
          <a:p>
            <a:r>
              <a:rPr lang="de-DE" dirty="0" smtClean="0"/>
              <a:t>COSY – Phase 1 (Mai/June) - MD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62174" y="5721175"/>
            <a:ext cx="8641724" cy="576690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en-US" sz="2000" dirty="0" smtClean="0">
                <a:solidFill>
                  <a:schemeClr val="bg1"/>
                </a:solidFill>
              </a:rPr>
              <a:t>COSYLAB orbit control will use this data to control local orbit bump.</a:t>
            </a:r>
          </a:p>
        </p:txBody>
      </p:sp>
      <p:sp>
        <p:nvSpPr>
          <p:cNvPr id="1390607" name="Textfeld 1390606"/>
          <p:cNvSpPr txBox="1"/>
          <p:nvPr/>
        </p:nvSpPr>
        <p:spPr>
          <a:xfrm>
            <a:off x="362174" y="896295"/>
            <a:ext cx="852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Implementation of Loop #4 - beam positioning on axis inside the RF Wien filter: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33" y="1255002"/>
            <a:ext cx="5908973" cy="443173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586427" y="5153891"/>
            <a:ext cx="19119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  COSYLAB</a:t>
            </a:r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20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805" y="161406"/>
            <a:ext cx="7772400" cy="691662"/>
          </a:xfrm>
        </p:spPr>
        <p:txBody>
          <a:bodyPr/>
          <a:lstStyle/>
          <a:p>
            <a:r>
              <a:rPr lang="de-DE" dirty="0" smtClean="0"/>
              <a:t>COSY – Phase 1 (Mai/June) - beam time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62174" y="5622426"/>
            <a:ext cx="8641724" cy="816159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/>
            <a:r>
              <a:rPr lang="en-US" sz="2000" dirty="0" smtClean="0">
                <a:solidFill>
                  <a:schemeClr val="bg1"/>
                </a:solidFill>
              </a:rPr>
              <a:t>BPM signal at RF Wien filter frequency used to minimize Lorentz force.</a:t>
            </a:r>
          </a:p>
          <a:p>
            <a:pPr indent="0" algn="ctr"/>
            <a:r>
              <a:rPr lang="en-US" sz="2000" dirty="0" smtClean="0">
                <a:solidFill>
                  <a:schemeClr val="bg1"/>
                </a:solidFill>
              </a:rPr>
              <a:t>LABVIEW control, 90° (</a:t>
            </a:r>
            <a:r>
              <a:rPr lang="en-US" sz="2000" dirty="0" err="1" smtClean="0">
                <a:solidFill>
                  <a:schemeClr val="bg1"/>
                </a:solidFill>
              </a:rPr>
              <a:t>B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000" dirty="0" smtClean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1390607" name="Textfeld 1390606"/>
          <p:cNvSpPr txBox="1"/>
          <p:nvPr/>
        </p:nvSpPr>
        <p:spPr>
          <a:xfrm>
            <a:off x="362174" y="896295"/>
            <a:ext cx="602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Implementation of Loop #2 – Minimizing Lorentz force: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3" cstate="print"/>
          <a:srcRect l="-991" r="1"/>
          <a:stretch/>
        </p:blipFill>
        <p:spPr bwMode="auto">
          <a:xfrm>
            <a:off x="973842" y="1616511"/>
            <a:ext cx="7418387" cy="37607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5" name="Picture 2" descr="C:\Users\AlexanderNass\AppData\Local\Microsoft\Windows\INetCache\IE\HTKQALON\long-arrow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1103">
            <a:off x="3370036" y="3295114"/>
            <a:ext cx="718388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lexanderNass\AppData\Local\Microsoft\Windows\INetCache\IE\HTKQALON\long-arrow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9350">
            <a:off x="3967145" y="4090845"/>
            <a:ext cx="718388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lexanderNass\AppData\Local\Microsoft\Windows\INetCache\IE\HTKQALON\long-arrow-righ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2054">
            <a:off x="2797818" y="2464826"/>
            <a:ext cx="718388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4632038" y="4265867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00FF"/>
                </a:solidFill>
              </a:rPr>
              <a:t> C</a:t>
            </a:r>
            <a:r>
              <a:rPr lang="en-US" baseline="-25000" dirty="0" smtClean="0">
                <a:solidFill>
                  <a:srgbClr val="0000FF"/>
                </a:solidFill>
              </a:rPr>
              <a:t>m1</a:t>
            </a:r>
            <a:r>
              <a:rPr lang="en-US" dirty="0" smtClean="0">
                <a:solidFill>
                  <a:srgbClr val="0000FF"/>
                </a:solidFill>
              </a:rPr>
              <a:t>, C</a:t>
            </a:r>
            <a:r>
              <a:rPr lang="en-US" baseline="-25000" dirty="0" smtClean="0">
                <a:solidFill>
                  <a:srgbClr val="0000FF"/>
                </a:solidFill>
              </a:rPr>
              <a:t>m2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443476" y="2347541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x,y</a:t>
            </a:r>
            <a:r>
              <a:rPr lang="en-US" dirty="0" smtClean="0">
                <a:solidFill>
                  <a:srgbClr val="0000FF"/>
                </a:solidFill>
              </a:rPr>
              <a:t> @ </a:t>
            </a:r>
            <a:r>
              <a:rPr lang="en-US" dirty="0" err="1" smtClean="0">
                <a:solidFill>
                  <a:srgbClr val="0000FF"/>
                </a:solidFill>
              </a:rPr>
              <a:t>f</a:t>
            </a:r>
            <a:r>
              <a:rPr lang="en-US" baseline="-25000" dirty="0" err="1" smtClean="0">
                <a:solidFill>
                  <a:srgbClr val="0000FF"/>
                </a:solidFill>
              </a:rPr>
              <a:t>RF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38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805" y="161406"/>
            <a:ext cx="7772400" cy="691662"/>
          </a:xfrm>
        </p:spPr>
        <p:txBody>
          <a:bodyPr/>
          <a:lstStyle/>
          <a:p>
            <a:r>
              <a:rPr lang="de-DE" dirty="0" smtClean="0"/>
              <a:t>COSY – Phase 1 (Mai/June) - beam time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90607" name="Textfeld 1390606"/>
          <p:cNvSpPr txBox="1"/>
          <p:nvPr/>
        </p:nvSpPr>
        <p:spPr>
          <a:xfrm>
            <a:off x="362174" y="896295"/>
            <a:ext cx="726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 of Lorentz-force kick on particles and response in BPM:</a:t>
            </a:r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2" y="1351376"/>
            <a:ext cx="3915406" cy="3211982"/>
          </a:xfrm>
          <a:prstGeom prst="rect">
            <a:avLst/>
          </a:prstGeom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21" y="1351376"/>
            <a:ext cx="3925756" cy="321198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375178" y="479115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Single </a:t>
            </a:r>
            <a:r>
              <a:rPr lang="de-DE" dirty="0" err="1" smtClean="0"/>
              <a:t>particle</a:t>
            </a:r>
            <a:r>
              <a:rPr lang="de-DE" dirty="0" smtClean="0"/>
              <a:t>, E-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/>
          </a:p>
        </p:txBody>
      </p:sp>
      <p:sp>
        <p:nvSpPr>
          <p:cNvPr id="10" name="Pfeil nach unten 9"/>
          <p:cNvSpPr/>
          <p:nvPr/>
        </p:nvSpPr>
        <p:spPr bwMode="auto">
          <a:xfrm rot="10800000">
            <a:off x="2217954" y="4459143"/>
            <a:ext cx="144247" cy="521435"/>
          </a:xfrm>
          <a:prstGeom prst="downArrow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79923" y="5082215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00FF"/>
                </a:solidFill>
              </a:rPr>
              <a:t>f</a:t>
            </a:r>
            <a:r>
              <a:rPr lang="de-DE" sz="1400" baseline="-25000" dirty="0" err="1" smtClean="0">
                <a:solidFill>
                  <a:srgbClr val="0000FF"/>
                </a:solidFill>
              </a:rPr>
              <a:t>WF</a:t>
            </a:r>
            <a:endParaRPr lang="de-DE" sz="14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7" y="1322673"/>
            <a:ext cx="4006143" cy="327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805" y="161406"/>
            <a:ext cx="7772400" cy="691662"/>
          </a:xfrm>
        </p:spPr>
        <p:txBody>
          <a:bodyPr/>
          <a:lstStyle/>
          <a:p>
            <a:r>
              <a:rPr lang="de-DE" dirty="0" smtClean="0"/>
              <a:t>COSY – Phase 1 (Mai/June) - beam time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62174" y="5622426"/>
            <a:ext cx="8641724" cy="816159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lIns="0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/>
            <a:r>
              <a:rPr lang="en-US" sz="2000" dirty="0" smtClean="0">
                <a:solidFill>
                  <a:schemeClr val="bg1"/>
                </a:solidFill>
              </a:rPr>
              <a:t>Relative BPM sensitivity ~10nm </a:t>
            </a:r>
          </a:p>
          <a:p>
            <a:pPr indent="0" algn="ctr"/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Fields can be adjusted better than 1%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3285033" y="479115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</a:t>
            </a:r>
            <a:r>
              <a:rPr lang="de-DE" dirty="0" smtClean="0"/>
              <a:t>0000 </a:t>
            </a:r>
            <a:r>
              <a:rPr lang="de-DE" dirty="0" err="1" smtClean="0"/>
              <a:t>particles</a:t>
            </a:r>
            <a:r>
              <a:rPr lang="de-DE" dirty="0" smtClean="0"/>
              <a:t>, E-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2174" y="896295"/>
            <a:ext cx="726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 of Lorentz-force kick on particles and response in BPM:</a:t>
            </a:r>
          </a:p>
        </p:txBody>
      </p:sp>
      <p:sp>
        <p:nvSpPr>
          <p:cNvPr id="14" name="Pfeil nach unten 13"/>
          <p:cNvSpPr/>
          <p:nvPr/>
        </p:nvSpPr>
        <p:spPr bwMode="auto">
          <a:xfrm rot="10800000">
            <a:off x="2268024" y="4504509"/>
            <a:ext cx="144247" cy="521435"/>
          </a:xfrm>
          <a:prstGeom prst="downArrow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122790" y="5058400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00FF"/>
                </a:solidFill>
              </a:rPr>
              <a:t>f</a:t>
            </a:r>
            <a:r>
              <a:rPr lang="de-DE" sz="1400" baseline="-25000" dirty="0" err="1" smtClean="0">
                <a:solidFill>
                  <a:srgbClr val="0000FF"/>
                </a:solidFill>
              </a:rPr>
              <a:t>WF</a:t>
            </a:r>
            <a:endParaRPr lang="de-DE" sz="1400" baseline="-25000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04" y="1322673"/>
            <a:ext cx="3975921" cy="327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234406" y="6544383"/>
            <a:ext cx="4201706" cy="275333"/>
          </a:xfrm>
        </p:spPr>
        <p:txBody>
          <a:bodyPr/>
          <a:lstStyle/>
          <a:p>
            <a:r>
              <a:rPr lang="en-US" dirty="0" smtClean="0"/>
              <a:t>Commissioning of the waveguide RF Wien Filter at COSY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 txBox="1">
                <a:spLocks noChangeArrowheads="1"/>
              </p:cNvSpPr>
              <p:nvPr/>
            </p:nvSpPr>
            <p:spPr bwMode="auto">
              <a:xfrm>
                <a:off x="701333" y="5121185"/>
                <a:ext cx="8076918" cy="855069"/>
              </a:xfrm>
              <a:prstGeom prst="rect">
                <a:avLst/>
              </a:prstGeom>
              <a:solidFill>
                <a:srgbClr val="C00000">
                  <a:alpha val="74901"/>
                </a:srgbClr>
              </a:solidFill>
              <a:ln>
                <a:noFill/>
              </a:ln>
              <a:extLst/>
            </p:spPr>
            <p:txBody>
              <a:bodyPr anchor="ctr"/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EE0"/>
                  </a:buClr>
                  <a:defRPr/>
                </a:pPr>
                <a:r>
                  <a:rPr lang="de-DE" sz="2000" dirty="0" err="1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Use</a:t>
                </a:r>
                <a:r>
                  <a:rPr lang="de-DE" sz="2000" dirty="0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COSY for a </a:t>
                </a:r>
                <a:r>
                  <a:rPr lang="de-DE" sz="2000" dirty="0" err="1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first</a:t>
                </a:r>
                <a:r>
                  <a:rPr lang="de-DE" sz="2000" dirty="0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direct</a:t>
                </a:r>
                <a:r>
                  <a:rPr lang="de-DE" sz="2000" dirty="0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de-DE" sz="2000" dirty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and</a:t>
                </a:r>
                <a:r>
                  <a:rPr lang="de-DE" sz="2000" dirty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chemeClr val="bg1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lang="de-DE" sz="2000" dirty="0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EDM </a:t>
                </a:r>
                <a:r>
                  <a:rPr lang="de-DE" sz="2000" dirty="0" err="1" smtClean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measuremen</a:t>
                </a:r>
                <a:r>
                  <a:rPr lang="de-DE" sz="2000" dirty="0" err="1">
                    <a:solidFill>
                      <a:schemeClr val="bg1"/>
                    </a:solidFill>
                    <a:sym typeface="Wingdings" pitchFamily="2" charset="2"/>
                  </a:rPr>
                  <a:t>t</a:t>
                </a:r>
                <a:endParaRPr lang="de-DE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333" y="5121185"/>
                <a:ext cx="8076918" cy="8550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934195" y="1983408"/>
            <a:ext cx="7722713" cy="21005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In a magnetic machine, the spin is not frozen, </a:t>
            </a:r>
            <a:r>
              <a:rPr lang="en-US" sz="2400" b="1" dirty="0" smtClean="0">
                <a:solidFill>
                  <a:srgbClr val="C00000"/>
                </a:solidFill>
              </a:rPr>
              <a:t>therefore we will u</a:t>
            </a:r>
            <a:r>
              <a:rPr lang="de-DE" sz="2400" b="1" dirty="0" smtClean="0">
                <a:solidFill>
                  <a:srgbClr val="C00000"/>
                </a:solidFill>
              </a:rPr>
              <a:t>se an RF </a:t>
            </a:r>
            <a:r>
              <a:rPr lang="de-DE" sz="2400" b="1" dirty="0" err="1" smtClean="0">
                <a:solidFill>
                  <a:srgbClr val="C00000"/>
                </a:solidFill>
              </a:rPr>
              <a:t>technique</a:t>
            </a:r>
            <a:r>
              <a:rPr lang="de-DE" sz="2400" b="1" dirty="0" smtClean="0">
                <a:solidFill>
                  <a:srgbClr val="C00000"/>
                </a:solidFill>
              </a:rPr>
              <a:t>: </a:t>
            </a:r>
          </a:p>
          <a:p>
            <a:endParaRPr lang="de-DE" sz="105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 smtClean="0"/>
              <a:t>RF </a:t>
            </a:r>
            <a:r>
              <a:rPr lang="de-DE" sz="2400" b="1" dirty="0" err="1" smtClean="0"/>
              <a:t>device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operates</a:t>
            </a:r>
            <a:r>
              <a:rPr lang="de-DE" sz="2400" b="1" dirty="0" smtClean="0"/>
              <a:t> on </a:t>
            </a:r>
            <a:r>
              <a:rPr lang="de-DE" sz="2400" b="1" dirty="0" err="1" smtClean="0"/>
              <a:t>some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harmonic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the </a:t>
            </a:r>
            <a:r>
              <a:rPr lang="de-DE" sz="2400" b="1" dirty="0" err="1" smtClean="0"/>
              <a:t>spin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precession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frequency</a:t>
            </a:r>
            <a:endParaRPr lang="de-DE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accumulate</a:t>
            </a:r>
            <a:r>
              <a:rPr lang="de-DE" sz="2400" b="1" dirty="0" smtClean="0"/>
              <a:t> EDM </a:t>
            </a:r>
            <a:r>
              <a:rPr lang="de-DE" sz="2400" b="1" dirty="0" err="1" smtClean="0"/>
              <a:t>signal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time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49589" y="986197"/>
            <a:ext cx="8290379" cy="68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Idea for </a:t>
            </a:r>
            <a:r>
              <a:rPr lang="en-US" sz="2400" dirty="0"/>
              <a:t>p</a:t>
            </a:r>
            <a:r>
              <a:rPr lang="en-US" sz="2400" dirty="0" smtClean="0"/>
              <a:t>roof-of-principle </a:t>
            </a:r>
            <a:r>
              <a:rPr lang="en-US" sz="2400" dirty="0" err="1" smtClean="0"/>
              <a:t>srEDM</a:t>
            </a:r>
            <a:r>
              <a:rPr lang="en-US" sz="2400" dirty="0" smtClean="0"/>
              <a:t> experiment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01805" y="228956"/>
            <a:ext cx="7772400" cy="691662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kern="0" dirty="0" err="1" smtClean="0"/>
              <a:t>Introduction</a:t>
            </a:r>
            <a:endParaRPr lang="en-US" kern="0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6463" y="6538936"/>
            <a:ext cx="1673882" cy="254830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a.nass@fz-juelich.de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1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805" y="161406"/>
            <a:ext cx="7772400" cy="691662"/>
          </a:xfrm>
        </p:spPr>
        <p:txBody>
          <a:bodyPr/>
          <a:lstStyle/>
          <a:p>
            <a:r>
              <a:rPr lang="de-DE" dirty="0" smtClean="0"/>
              <a:t>COSY – Phase 2 (September)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62174" y="5622426"/>
            <a:ext cx="8641724" cy="816159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/>
            <a:r>
              <a:rPr lang="en-US" sz="2000" dirty="0" smtClean="0">
                <a:solidFill>
                  <a:schemeClr val="bg1"/>
                </a:solidFill>
              </a:rPr>
              <a:t>Phase lock of RF Wien filter frequency to spin precession frequency.</a:t>
            </a:r>
          </a:p>
          <a:p>
            <a:pPr indent="0" algn="ctr"/>
            <a:r>
              <a:rPr lang="en-US" sz="2000" dirty="0" smtClean="0">
                <a:solidFill>
                  <a:schemeClr val="bg1"/>
                </a:solidFill>
              </a:rPr>
              <a:t>LABVIEW control, </a:t>
            </a:r>
            <a:r>
              <a:rPr lang="en-US" sz="2000" dirty="0">
                <a:solidFill>
                  <a:schemeClr val="bg1"/>
                </a:solidFill>
              </a:rPr>
              <a:t>90°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B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000" dirty="0">
                <a:solidFill>
                  <a:schemeClr val="bg1"/>
                </a:solidFill>
              </a:rPr>
              <a:t>) and </a:t>
            </a:r>
            <a:r>
              <a:rPr lang="en-US" sz="2000" dirty="0" smtClean="0">
                <a:solidFill>
                  <a:schemeClr val="bg1"/>
                </a:solidFill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° </a:t>
            </a:r>
            <a:r>
              <a:rPr lang="en-US" sz="2000" dirty="0" smtClean="0">
                <a:solidFill>
                  <a:schemeClr val="bg1"/>
                </a:solidFill>
              </a:rPr>
              <a:t>(B</a:t>
            </a:r>
            <a:r>
              <a:rPr lang="en-US" sz="2000" baseline="-25000" dirty="0" smtClean="0">
                <a:solidFill>
                  <a:schemeClr val="bg1"/>
                </a:solidFill>
              </a:rPr>
              <a:t>y</a:t>
            </a:r>
            <a:r>
              <a:rPr lang="en-US" sz="2000" dirty="0" smtClean="0">
                <a:solidFill>
                  <a:schemeClr val="bg1"/>
                </a:solidFill>
              </a:rPr>
              <a:t>, -E</a:t>
            </a:r>
            <a:r>
              <a:rPr lang="en-US" sz="2000" baseline="-25000" dirty="0" smtClean="0">
                <a:solidFill>
                  <a:schemeClr val="bg1"/>
                </a:solidFill>
              </a:rPr>
              <a:t>x</a:t>
            </a:r>
            <a:r>
              <a:rPr lang="en-US" sz="2000" dirty="0" smtClean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1390607" name="Textfeld 1390606"/>
          <p:cNvSpPr txBox="1"/>
          <p:nvPr/>
        </p:nvSpPr>
        <p:spPr>
          <a:xfrm>
            <a:off x="362174" y="896295"/>
            <a:ext cx="550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Implementation of Loop #1 – Spin tune feedback: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37" y="1692773"/>
            <a:ext cx="3980531" cy="324699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14574" y="4944627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Rotation of the device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49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0206" y="1623437"/>
            <a:ext cx="2811214" cy="691662"/>
          </a:xfrm>
        </p:spPr>
        <p:txBody>
          <a:bodyPr/>
          <a:lstStyle/>
          <a:p>
            <a:r>
              <a:rPr lang="de-DE" dirty="0" smtClean="0"/>
              <a:t>Publications: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368809" y="2651000"/>
            <a:ext cx="86507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Electromagnetic </a:t>
            </a:r>
            <a:r>
              <a:rPr lang="en-US" b="1" dirty="0"/>
              <a:t>Simulation and Design of a Novel Waveguide </a:t>
            </a:r>
            <a:r>
              <a:rPr lang="en-US" b="1" dirty="0" smtClean="0"/>
              <a:t>RF </a:t>
            </a:r>
            <a:r>
              <a:rPr lang="en-US" b="1" dirty="0"/>
              <a:t>Wien Filter </a:t>
            </a:r>
            <a:endParaRPr lang="en-US" b="1" dirty="0" smtClean="0"/>
          </a:p>
          <a:p>
            <a:pPr algn="ctr"/>
            <a:r>
              <a:rPr lang="en-US" b="1" dirty="0" smtClean="0"/>
              <a:t>for </a:t>
            </a:r>
            <a:r>
              <a:rPr lang="en-US" b="1" dirty="0"/>
              <a:t>Electric Dipole Moment Measurements of Protons and Deuterons</a:t>
            </a:r>
          </a:p>
          <a:p>
            <a:pPr algn="ctr"/>
            <a:r>
              <a:rPr lang="de-DE" dirty="0" err="1" smtClean="0"/>
              <a:t>J.Slim</a:t>
            </a:r>
            <a:r>
              <a:rPr lang="de-DE" dirty="0" smtClean="0"/>
              <a:t> et al., </a:t>
            </a:r>
            <a:r>
              <a:rPr lang="de-DE" dirty="0" err="1" smtClean="0"/>
              <a:t>Nucl</a:t>
            </a:r>
            <a:r>
              <a:rPr lang="de-DE" dirty="0" smtClean="0"/>
              <a:t>. </a:t>
            </a:r>
            <a:r>
              <a:rPr lang="de-DE" dirty="0" err="1" smtClean="0"/>
              <a:t>Instr</a:t>
            </a:r>
            <a:r>
              <a:rPr lang="de-DE" dirty="0" smtClean="0"/>
              <a:t>. Meth. A</a:t>
            </a:r>
            <a:r>
              <a:rPr lang="fr-FR" dirty="0"/>
              <a:t> </a:t>
            </a:r>
            <a:r>
              <a:rPr lang="fr-FR" dirty="0" smtClean="0"/>
              <a:t>828, (2016), 116–124</a:t>
            </a:r>
          </a:p>
          <a:p>
            <a:pPr algn="ctr"/>
            <a:endParaRPr lang="fr-FR" dirty="0"/>
          </a:p>
          <a:p>
            <a:pPr algn="ctr"/>
            <a:r>
              <a:rPr lang="fr-FR" b="1" dirty="0" err="1" smtClean="0"/>
              <a:t>Systematic</a:t>
            </a:r>
            <a:r>
              <a:rPr lang="fr-FR" b="1" dirty="0" smtClean="0"/>
              <a:t> Evaluation and Quantification of Fields’ </a:t>
            </a:r>
            <a:r>
              <a:rPr lang="fr-FR" b="1" dirty="0" err="1" smtClean="0"/>
              <a:t>Homogeneities</a:t>
            </a:r>
            <a:r>
              <a:rPr lang="fr-FR" b="1" dirty="0" smtClean="0"/>
              <a:t> of the </a:t>
            </a:r>
          </a:p>
          <a:p>
            <a:pPr algn="ctr"/>
            <a:r>
              <a:rPr lang="fr-FR" b="1" dirty="0" err="1" smtClean="0"/>
              <a:t>Novel</a:t>
            </a:r>
            <a:r>
              <a:rPr lang="fr-FR" b="1" dirty="0" smtClean="0"/>
              <a:t> </a:t>
            </a:r>
            <a:r>
              <a:rPr lang="fr-FR" b="1" dirty="0" err="1" smtClean="0"/>
              <a:t>Waveguide</a:t>
            </a:r>
            <a:r>
              <a:rPr lang="fr-FR" b="1" dirty="0" smtClean="0"/>
              <a:t> RF Wien </a:t>
            </a:r>
            <a:r>
              <a:rPr lang="fr-FR" b="1" dirty="0" err="1" smtClean="0"/>
              <a:t>Filter</a:t>
            </a:r>
            <a:r>
              <a:rPr lang="fr-FR" b="1" dirty="0" smtClean="0"/>
              <a:t> </a:t>
            </a:r>
            <a:r>
              <a:rPr lang="fr-FR" b="1" dirty="0" err="1" smtClean="0"/>
              <a:t>Using</a:t>
            </a:r>
            <a:r>
              <a:rPr lang="fr-FR" b="1" dirty="0" smtClean="0"/>
              <a:t> the Polynomial Chaos Expansion.</a:t>
            </a:r>
          </a:p>
          <a:p>
            <a:pPr algn="ctr"/>
            <a:r>
              <a:rPr lang="fr-FR" dirty="0" smtClean="0"/>
              <a:t>In </a:t>
            </a:r>
            <a:r>
              <a:rPr lang="fr-FR" dirty="0" err="1" smtClean="0"/>
              <a:t>preparation</a:t>
            </a:r>
            <a:endParaRPr lang="de-DE" dirty="0" smtClean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57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805" y="161406"/>
            <a:ext cx="7772400" cy="691662"/>
          </a:xfrm>
        </p:spPr>
        <p:txBody>
          <a:bodyPr/>
          <a:lstStyle/>
          <a:p>
            <a:r>
              <a:rPr lang="de-DE" dirty="0" smtClean="0"/>
              <a:t>COSY Beam time </a:t>
            </a:r>
            <a:r>
              <a:rPr lang="de-DE" dirty="0" err="1" smtClean="0"/>
              <a:t>request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67" y="846386"/>
            <a:ext cx="3589906" cy="5437278"/>
          </a:xfrm>
          <a:prstGeom prst="rect">
            <a:avLst/>
          </a:prstGeom>
        </p:spPr>
      </p:pic>
      <p:sp>
        <p:nvSpPr>
          <p:cNvPr id="11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26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6413" y="3032752"/>
            <a:ext cx="2713019" cy="691662"/>
          </a:xfrm>
        </p:spPr>
        <p:txBody>
          <a:bodyPr/>
          <a:lstStyle/>
          <a:p>
            <a:r>
              <a:rPr lang="de-DE" dirty="0" smtClean="0"/>
              <a:t>Back-up </a:t>
            </a:r>
            <a:r>
              <a:rPr lang="de-DE" dirty="0" err="1" smtClean="0"/>
              <a:t>slides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58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el 1"/>
              <p:cNvSpPr txBox="1">
                <a:spLocks/>
              </p:cNvSpPr>
              <p:nvPr/>
            </p:nvSpPr>
            <p:spPr bwMode="auto">
              <a:xfrm>
                <a:off x="545000" y="315623"/>
                <a:ext cx="8290818" cy="605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600" b="1">
                    <a:solidFill>
                      <a:srgbClr val="005B8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lvl="2"/>
                <a:r>
                  <a:rPr lang="de-DE" kern="0" dirty="0" smtClean="0">
                    <a:solidFill>
                      <a:srgbClr val="006699"/>
                    </a:solidFill>
                  </a:rPr>
                  <a:t>RF </a:t>
                </a:r>
                <a14:m>
                  <m:oMath xmlns:m="http://schemas.openxmlformats.org/officeDocument/2006/math">
                    <m:r>
                      <a:rPr lang="de-DE" sz="2800" kern="0">
                        <a:solidFill>
                          <a:srgbClr val="006699"/>
                        </a:solidFill>
                        <a:latin typeface="Cambria Math"/>
                        <a:ea typeface="Cambria Math"/>
                      </a:rPr>
                      <m:t>𝐄</m:t>
                    </m:r>
                    <m:r>
                      <a:rPr lang="de-DE" sz="2800" kern="0">
                        <a:solidFill>
                          <a:srgbClr val="006699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de-DE" sz="2800" kern="0">
                        <a:solidFill>
                          <a:srgbClr val="006699"/>
                        </a:solidFill>
                        <a:latin typeface="Cambria Math"/>
                        <a:ea typeface="Cambria Math"/>
                      </a:rPr>
                      <m:t>𝐁</m:t>
                    </m:r>
                  </m:oMath>
                </a14:m>
                <a:r>
                  <a:rPr lang="de-DE" sz="2800" kern="0" dirty="0">
                    <a:solidFill>
                      <a:srgbClr val="006699"/>
                    </a:solidFill>
                  </a:rPr>
                  <a:t> </a:t>
                </a:r>
                <a:r>
                  <a:rPr lang="de-DE" kern="0" dirty="0">
                    <a:solidFill>
                      <a:srgbClr val="006699"/>
                    </a:solidFill>
                  </a:rPr>
                  <a:t>Wien </a:t>
                </a:r>
                <a:r>
                  <a:rPr lang="de-DE" kern="0" dirty="0" smtClean="0">
                    <a:solidFill>
                      <a:srgbClr val="006699"/>
                    </a:solidFill>
                  </a:rPr>
                  <a:t>Filter: </a:t>
                </a:r>
                <a:r>
                  <a:rPr lang="de-DE" kern="0" dirty="0" err="1" smtClean="0">
                    <a:solidFill>
                      <a:srgbClr val="C00000"/>
                    </a:solidFill>
                  </a:rPr>
                  <a:t>Resonance</a:t>
                </a:r>
                <a:r>
                  <a:rPr lang="de-DE" kern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kern="0" dirty="0" err="1" smtClean="0">
                    <a:solidFill>
                      <a:srgbClr val="C00000"/>
                    </a:solidFill>
                  </a:rPr>
                  <a:t>conditions</a:t>
                </a:r>
                <a:endParaRPr lang="en-US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000" y="315623"/>
                <a:ext cx="8290818" cy="605389"/>
              </a:xfrm>
              <a:prstGeom prst="rect">
                <a:avLst/>
              </a:prstGeom>
              <a:blipFill rotWithShape="1">
                <a:blip r:embed="rId2"/>
                <a:stretch>
                  <a:fillRect l="-1250" b="-171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50078" y="939297"/>
                <a:ext cx="4332083" cy="52322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2800" b="0" i="1" smtClean="0">
                            <a:latin typeface="Cambria Math"/>
                          </a:rPr>
                          <m:t>𝑅𝐹</m:t>
                        </m:r>
                      </m:sub>
                    </m:sSub>
                    <m:r>
                      <a:rPr lang="de-DE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/>
                          </a:rPr>
                          <m:t>rev</m:t>
                        </m:r>
                      </m:sub>
                    </m:sSub>
                    <m:r>
                      <a:rPr lang="de-DE" sz="2800" b="0" i="1" smtClean="0">
                        <a:latin typeface="Cambria Math"/>
                      </a:rPr>
                      <m:t>(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𝐺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de-DE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/>
                      </a:rPr>
                      <m:t>𝐾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de-DE" sz="2800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78" y="939297"/>
                <a:ext cx="433208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227" b="-2954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3287309" y="5180444"/>
            <a:ext cx="575029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Frequency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range</a:t>
            </a:r>
            <a:r>
              <a:rPr lang="de-DE" dirty="0" smtClean="0">
                <a:solidFill>
                  <a:srgbClr val="0000FF"/>
                </a:solidFill>
              </a:rPr>
              <a:t> RF </a:t>
            </a:r>
            <a:r>
              <a:rPr lang="de-DE" dirty="0">
                <a:solidFill>
                  <a:srgbClr val="0000FF"/>
                </a:solidFill>
              </a:rPr>
              <a:t>W</a:t>
            </a:r>
            <a:r>
              <a:rPr lang="de-DE" dirty="0" smtClean="0">
                <a:solidFill>
                  <a:srgbClr val="0000FF"/>
                </a:solidFill>
              </a:rPr>
              <a:t>ien </a:t>
            </a:r>
            <a:r>
              <a:rPr lang="de-DE" dirty="0" err="1" smtClean="0">
                <a:solidFill>
                  <a:srgbClr val="0000FF"/>
                </a:solidFill>
              </a:rPr>
              <a:t>filter</a:t>
            </a:r>
            <a:r>
              <a:rPr lang="de-DE" dirty="0" smtClean="0">
                <a:solidFill>
                  <a:srgbClr val="0000FF"/>
                </a:solidFill>
              </a:rPr>
              <a:t> prototype (Gebel/Mey)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5072652"/>
                  </p:ext>
                </p:extLst>
              </p:nvPr>
            </p:nvGraphicFramePr>
            <p:xfrm>
              <a:off x="755648" y="3467785"/>
              <a:ext cx="7869820" cy="1499628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680893"/>
                    <a:gridCol w="808464"/>
                    <a:gridCol w="847493"/>
                    <a:gridCol w="808463"/>
                    <a:gridCol w="836341"/>
                    <a:gridCol w="719254"/>
                    <a:gridCol w="719254"/>
                    <a:gridCol w="702527"/>
                    <a:gridCol w="747131"/>
                  </a:tblGrid>
                  <a:tr h="3586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6693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0" smtClean="0"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de-DE" sz="1800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800" smtClean="0">
                                        <a:latin typeface="Cambria Math"/>
                                      </a:rPr>
                                      <m:t>𝑅𝐹</m:t>
                                    </m:r>
                                  </m:sub>
                                </m:sSub>
                                <m:r>
                                  <a:rPr lang="de-DE" sz="1800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de-DE" sz="1800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800" smtClean="0">
                                    <a:latin typeface="Cambria Math"/>
                                  </a:rPr>
                                  <m:t>kHz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1621.2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871.0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120.8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629.4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1379.6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66934">
                    <a:tc vMerge="1">
                      <a:txBody>
                        <a:bodyPr/>
                        <a:lstStyle/>
                        <a:p>
                          <a:pPr algn="ctr"/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1545.6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752.6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40.3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833.2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1626.2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5072652"/>
                  </p:ext>
                </p:extLst>
              </p:nvPr>
            </p:nvGraphicFramePr>
            <p:xfrm>
              <a:off x="755648" y="3467785"/>
              <a:ext cx="7869820" cy="1499628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680893"/>
                    <a:gridCol w="808464"/>
                    <a:gridCol w="847493"/>
                    <a:gridCol w="808463"/>
                    <a:gridCol w="836341"/>
                    <a:gridCol w="719254"/>
                    <a:gridCol w="719254"/>
                    <a:gridCol w="702527"/>
                    <a:gridCol w="74713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62" t="-1667" r="-367754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94245" t="-1667" r="-535252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12030" t="-1667" r="-459398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7080" t="-1667" r="-345985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93220" t="-1667" r="-301695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793220" t="-1667" r="-201695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16522" t="-1667" r="-106957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50407" t="-1667" b="-310000"/>
                          </a:stretch>
                        </a:blipFill>
                      </a:tcPr>
                    </a:tc>
                  </a:tr>
                  <a:tr h="56693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62" t="-32796" r="-367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9848" t="-65591" r="-6689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7080" t="-65591" r="-3459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93220" t="-65591" r="-30169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793220" t="-65591" r="-20169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16522" t="-65591" r="-10695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50407" t="-65591" b="-100000"/>
                          </a:stretch>
                        </a:blipFill>
                      </a:tcPr>
                    </a:tc>
                  </a:tr>
                  <a:tr h="566934">
                    <a:tc vMerge="1">
                      <a:txBody>
                        <a:bodyPr/>
                        <a:lstStyle/>
                        <a:p>
                          <a:pPr algn="ctr"/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9848" t="-165591" r="-668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94245" t="-165591" r="-535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12030" t="-165591" r="-45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7080" t="-165591" r="-345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93220" t="-165591" r="-3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793220" t="-165591" r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Rechteck 12"/>
          <p:cNvSpPr/>
          <p:nvPr/>
        </p:nvSpPr>
        <p:spPr bwMode="auto">
          <a:xfrm>
            <a:off x="4889807" y="3457994"/>
            <a:ext cx="3746814" cy="936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5739151" y="3457994"/>
            <a:ext cx="720000" cy="936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6699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7179607" y="3459842"/>
            <a:ext cx="684000" cy="936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6699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260205"/>
                  </p:ext>
                </p:extLst>
              </p:nvPr>
            </p:nvGraphicFramePr>
            <p:xfrm>
              <a:off x="748441" y="1699252"/>
              <a:ext cx="5735885" cy="1499628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578446"/>
                    <a:gridCol w="864220"/>
                    <a:gridCol w="1115121"/>
                    <a:gridCol w="830766"/>
                    <a:gridCol w="702527"/>
                    <a:gridCol w="763859"/>
                    <a:gridCol w="880946"/>
                  </a:tblGrid>
                  <a:tr h="358618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de-DE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rev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de-DE" b="0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kHz</m:t>
                                </m:r>
                              </m:oMath>
                            </m:oMathPara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669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970</m:t>
                                </m:r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.0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750.2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−0.143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0.459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1.126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−0.161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5669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521.1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752.6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1.793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0.486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1.144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2.051</m:t>
                                </m:r>
                              </m:oMath>
                            </m:oMathPara>
                          </a14:m>
                          <a:endParaRPr lang="de-DE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260205"/>
                  </p:ext>
                </p:extLst>
              </p:nvPr>
            </p:nvGraphicFramePr>
            <p:xfrm>
              <a:off x="748441" y="1699252"/>
              <a:ext cx="5735885" cy="1499628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578446"/>
                    <a:gridCol w="864220"/>
                    <a:gridCol w="1115121"/>
                    <a:gridCol w="830766"/>
                    <a:gridCol w="702527"/>
                    <a:gridCol w="763859"/>
                    <a:gridCol w="880946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67606" t="-1667" r="-495775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30055" t="-1667" r="-284699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09559" t="-1667" r="-283088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84348" t="-1667" r="-234783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37600" t="-1667" r="-1160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49655" t="-1667" b="-310000"/>
                          </a:stretch>
                        </a:blipFill>
                      </a:tcPr>
                    </a:tc>
                  </a:tr>
                  <a:tr h="5669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53" t="-65591" r="-89052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67606" t="-65591" r="-4957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30055" t="-65591" r="-28469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09559" t="-65591" r="-28308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84348" t="-65591" r="-23478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37600" t="-65591" r="-116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49655" t="-65591" b="-100000"/>
                          </a:stretch>
                        </a:blipFill>
                      </a:tcPr>
                    </a:tc>
                  </a:tr>
                  <a:tr h="5669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53" t="-165591" r="-8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67606" t="-165591" r="-495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30055" t="-165591" r="-284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09559" t="-165591" r="-283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84348" t="-165591" r="-2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37600" t="-165591" r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49655" t="-1655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Rechteck 24"/>
          <p:cNvSpPr/>
          <p:nvPr/>
        </p:nvSpPr>
        <p:spPr bwMode="auto">
          <a:xfrm>
            <a:off x="748984" y="2054799"/>
            <a:ext cx="5724000" cy="576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5"/>
              <p:cNvSpPr txBox="1">
                <a:spLocks noChangeArrowheads="1"/>
              </p:cNvSpPr>
              <p:nvPr/>
            </p:nvSpPr>
            <p:spPr bwMode="auto">
              <a:xfrm>
                <a:off x="612464" y="5760248"/>
                <a:ext cx="8136000" cy="648000"/>
              </a:xfrm>
              <a:prstGeom prst="rect">
                <a:avLst/>
              </a:prstGeom>
              <a:solidFill>
                <a:srgbClr val="C00000">
                  <a:alpha val="74901"/>
                </a:srgbClr>
              </a:solidFill>
              <a:ln>
                <a:noFill/>
              </a:ln>
              <a:extLst/>
            </p:spPr>
            <p:txBody>
              <a:bodyPr anchor="ctr"/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 algn="ctr"/>
                <a:r>
                  <a:rPr lang="de-DE" sz="2000" dirty="0" smtClean="0">
                    <a:solidFill>
                      <a:schemeClr val="bg1"/>
                    </a:solidFill>
                  </a:rPr>
                  <a:t>New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waveguide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RF </a:t>
                </a:r>
                <a:r>
                  <a:rPr lang="de-DE" sz="2000" dirty="0">
                    <a:solidFill>
                      <a:schemeClr val="bg1"/>
                    </a:solidFill>
                  </a:rPr>
                  <a:t>W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ien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filter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will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provide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resonance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conditions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:br>
                  <a:rPr lang="de-DE" sz="2000" dirty="0" smtClean="0">
                    <a:solidFill>
                      <a:schemeClr val="bg1"/>
                    </a:solidFill>
                  </a:rPr>
                </a:br>
                <a:r>
                  <a:rPr lang="de-DE" sz="2000" dirty="0" smtClean="0">
                    <a:solidFill>
                      <a:schemeClr val="bg1"/>
                    </a:solidFill>
                  </a:rPr>
                  <a:t>for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deuterons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and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protons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for a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number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chemeClr val="bg1"/>
                    </a:solidFill>
                  </a:rPr>
                  <a:t>harmonics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𝐾</m:t>
                    </m:r>
                    <m:r>
                      <a:rPr lang="de-DE" sz="2000" i="1" dirty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de-DE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464" y="5760248"/>
                <a:ext cx="8136000" cy="648000"/>
              </a:xfrm>
              <a:prstGeom prst="rect">
                <a:avLst/>
              </a:prstGeom>
              <a:blipFill rotWithShape="1">
                <a:blip r:embed="rId6"/>
                <a:stretch>
                  <a:fillRect t="-7547" b="-2264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745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56671" y="260648"/>
            <a:ext cx="7772400" cy="6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400" b="1" dirty="0" err="1" smtClean="0">
                <a:solidFill>
                  <a:srgbClr val="006666"/>
                </a:solidFill>
              </a:rPr>
              <a:t>Direct</a:t>
            </a:r>
            <a:r>
              <a:rPr lang="de-DE" sz="2400" b="1" dirty="0" smtClean="0">
                <a:solidFill>
                  <a:srgbClr val="006666"/>
                </a:solidFill>
              </a:rPr>
              <a:t> EDM </a:t>
            </a:r>
            <a:r>
              <a:rPr lang="de-DE" sz="2400" b="1" dirty="0" err="1" smtClean="0">
                <a:solidFill>
                  <a:srgbClr val="006666"/>
                </a:solidFill>
              </a:rPr>
              <a:t>measurement</a:t>
            </a:r>
            <a:r>
              <a:rPr lang="de-DE" sz="2400" b="1" dirty="0" smtClean="0">
                <a:solidFill>
                  <a:srgbClr val="006666"/>
                </a:solidFill>
              </a:rPr>
              <a:t> :</a:t>
            </a:r>
            <a:r>
              <a:rPr lang="de-DE" sz="2400" b="1" kern="0" dirty="0" smtClean="0">
                <a:solidFill>
                  <a:srgbClr val="006699"/>
                </a:solidFill>
              </a:rPr>
              <a:t>  </a:t>
            </a:r>
            <a:br>
              <a:rPr lang="de-DE" sz="2400" b="1" kern="0" dirty="0" smtClean="0">
                <a:solidFill>
                  <a:srgbClr val="006699"/>
                </a:solidFill>
              </a:rPr>
            </a:br>
            <a:r>
              <a:rPr lang="de-DE" sz="2400" b="1" kern="0" dirty="0" err="1" smtClean="0">
                <a:solidFill>
                  <a:srgbClr val="C00000"/>
                </a:solidFill>
              </a:rPr>
              <a:t>Resonance</a:t>
            </a:r>
            <a:r>
              <a:rPr lang="de-DE" sz="2400" b="1" kern="0" dirty="0" smtClean="0">
                <a:solidFill>
                  <a:srgbClr val="C00000"/>
                </a:solidFill>
              </a:rPr>
              <a:t> </a:t>
            </a:r>
            <a:r>
              <a:rPr lang="de-DE" sz="2400" b="1" kern="0" dirty="0" err="1" smtClean="0">
                <a:solidFill>
                  <a:srgbClr val="C00000"/>
                </a:solidFill>
              </a:rPr>
              <a:t>Method</a:t>
            </a:r>
            <a:r>
              <a:rPr lang="de-DE" sz="2400" b="1" kern="0" dirty="0" smtClean="0">
                <a:solidFill>
                  <a:srgbClr val="C00000"/>
                </a:solidFill>
              </a:rPr>
              <a:t> </a:t>
            </a:r>
            <a:r>
              <a:rPr lang="de-DE" sz="2400" b="1" kern="0" dirty="0" err="1" smtClean="0">
                <a:solidFill>
                  <a:srgbClr val="C00000"/>
                </a:solidFill>
              </a:rPr>
              <a:t>with</a:t>
            </a:r>
            <a:r>
              <a:rPr lang="de-DE" sz="2400" b="1" kern="0" dirty="0">
                <a:solidFill>
                  <a:srgbClr val="C00000"/>
                </a:solidFill>
              </a:rPr>
              <a:t> </a:t>
            </a:r>
            <a:r>
              <a:rPr lang="de-DE" sz="2400" b="1" kern="0" dirty="0" smtClean="0">
                <a:solidFill>
                  <a:srgbClr val="C00000"/>
                </a:solidFill>
              </a:rPr>
              <a:t>„</a:t>
            </a:r>
            <a:r>
              <a:rPr lang="de-DE" sz="2400" b="1" kern="0" dirty="0" err="1" smtClean="0">
                <a:solidFill>
                  <a:srgbClr val="C00000"/>
                </a:solidFill>
              </a:rPr>
              <a:t>magic</a:t>
            </a:r>
            <a:r>
              <a:rPr lang="de-DE" sz="2400" b="1" kern="0" dirty="0" smtClean="0">
                <a:solidFill>
                  <a:srgbClr val="C00000"/>
                </a:solidFill>
              </a:rPr>
              <a:t>“ RF Wien </a:t>
            </a:r>
            <a:r>
              <a:rPr lang="de-DE" sz="2400" b="1" kern="0" dirty="0" err="1" smtClean="0">
                <a:solidFill>
                  <a:srgbClr val="C00000"/>
                </a:solidFill>
              </a:rPr>
              <a:t>filter</a:t>
            </a:r>
            <a:endParaRPr lang="de-DE" sz="2400" b="1" kern="0" dirty="0" smtClean="0">
              <a:solidFill>
                <a:srgbClr val="C0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03548" y="1196752"/>
            <a:ext cx="8462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006666"/>
                </a:solidFill>
              </a:rPr>
              <a:t>Avoids</a:t>
            </a:r>
            <a:r>
              <a:rPr lang="de-DE" sz="2000" dirty="0">
                <a:solidFill>
                  <a:srgbClr val="006666"/>
                </a:solidFill>
              </a:rPr>
              <a:t> </a:t>
            </a:r>
            <a:r>
              <a:rPr lang="de-DE" sz="2000" dirty="0" err="1">
                <a:solidFill>
                  <a:srgbClr val="006666"/>
                </a:solidFill>
              </a:rPr>
              <a:t>coherent</a:t>
            </a:r>
            <a:r>
              <a:rPr lang="de-DE" sz="2000" dirty="0">
                <a:solidFill>
                  <a:srgbClr val="006666"/>
                </a:solidFill>
              </a:rPr>
              <a:t> </a:t>
            </a:r>
            <a:r>
              <a:rPr lang="de-DE" sz="2000" dirty="0" err="1" smtClean="0">
                <a:solidFill>
                  <a:srgbClr val="006666"/>
                </a:solidFill>
              </a:rPr>
              <a:t>betatron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r>
              <a:rPr lang="de-DE" sz="2000" dirty="0" err="1">
                <a:solidFill>
                  <a:srgbClr val="006666"/>
                </a:solidFill>
              </a:rPr>
              <a:t>oscillations</a:t>
            </a:r>
            <a:r>
              <a:rPr lang="de-DE" sz="2000" dirty="0">
                <a:solidFill>
                  <a:srgbClr val="006666"/>
                </a:solidFill>
              </a:rPr>
              <a:t> </a:t>
            </a:r>
            <a:r>
              <a:rPr lang="de-DE" sz="2000" dirty="0" err="1">
                <a:solidFill>
                  <a:srgbClr val="006666"/>
                </a:solidFill>
              </a:rPr>
              <a:t>of</a:t>
            </a:r>
            <a:r>
              <a:rPr lang="de-DE" sz="2000" dirty="0">
                <a:solidFill>
                  <a:srgbClr val="006666"/>
                </a:solidFill>
              </a:rPr>
              <a:t> beam. </a:t>
            </a:r>
          </a:p>
          <a:p>
            <a:r>
              <a:rPr lang="de-DE" sz="2000" dirty="0" smtClean="0">
                <a:solidFill>
                  <a:srgbClr val="C00000"/>
                </a:solidFill>
              </a:rPr>
              <a:t>Radial RF-E </a:t>
            </a:r>
            <a:r>
              <a:rPr lang="de-DE" sz="2000" dirty="0" err="1" smtClean="0">
                <a:solidFill>
                  <a:srgbClr val="C00000"/>
                </a:solidFill>
              </a:rPr>
              <a:t>and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vertical</a:t>
            </a:r>
            <a:r>
              <a:rPr lang="de-DE" sz="2000" dirty="0" smtClean="0">
                <a:solidFill>
                  <a:srgbClr val="C00000"/>
                </a:solidFill>
              </a:rPr>
              <a:t> RF-B </a:t>
            </a:r>
            <a:r>
              <a:rPr lang="de-DE" sz="2000" dirty="0" err="1" smtClean="0">
                <a:solidFill>
                  <a:srgbClr val="C00000"/>
                </a:solidFill>
              </a:rPr>
              <a:t>fields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to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observe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spin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rotation</a:t>
            </a:r>
            <a:r>
              <a:rPr lang="de-DE" sz="2000" dirty="0" smtClean="0">
                <a:solidFill>
                  <a:srgbClr val="C00000"/>
                </a:solidFill>
              </a:rPr>
              <a:t> due </a:t>
            </a:r>
            <a:r>
              <a:rPr lang="de-DE" sz="2000" dirty="0" err="1" smtClean="0">
                <a:solidFill>
                  <a:srgbClr val="C00000"/>
                </a:solidFill>
              </a:rPr>
              <a:t>to</a:t>
            </a:r>
            <a:r>
              <a:rPr lang="de-DE" sz="2000" dirty="0" smtClean="0">
                <a:solidFill>
                  <a:srgbClr val="C00000"/>
                </a:solidFill>
              </a:rPr>
              <a:t> EDM.</a:t>
            </a:r>
          </a:p>
          <a:p>
            <a:r>
              <a:rPr lang="de-DE" sz="2000" b="1" dirty="0" smtClean="0">
                <a:solidFill>
                  <a:srgbClr val="006666"/>
                </a:solidFill>
              </a:rPr>
              <a:t>Approach </a:t>
            </a:r>
            <a:r>
              <a:rPr lang="de-DE" sz="2000" b="1" dirty="0" err="1">
                <a:solidFill>
                  <a:srgbClr val="006666"/>
                </a:solidFill>
              </a:rPr>
              <a:t>pursued</a:t>
            </a:r>
            <a:r>
              <a:rPr lang="de-DE" sz="2000" b="1" dirty="0">
                <a:solidFill>
                  <a:srgbClr val="006666"/>
                </a:solidFill>
              </a:rPr>
              <a:t> </a:t>
            </a:r>
            <a:r>
              <a:rPr lang="de-DE" sz="2000" b="1" dirty="0" err="1">
                <a:solidFill>
                  <a:srgbClr val="006666"/>
                </a:solidFill>
              </a:rPr>
              <a:t>for</a:t>
            </a:r>
            <a:r>
              <a:rPr lang="de-DE" sz="2000" b="1" dirty="0">
                <a:solidFill>
                  <a:srgbClr val="006666"/>
                </a:solidFill>
              </a:rPr>
              <a:t> a </a:t>
            </a:r>
            <a:r>
              <a:rPr lang="de-DE" sz="2000" b="1" dirty="0" err="1">
                <a:solidFill>
                  <a:srgbClr val="006666"/>
                </a:solidFill>
              </a:rPr>
              <a:t>first</a:t>
            </a:r>
            <a:r>
              <a:rPr lang="de-DE" sz="2000" b="1" dirty="0">
                <a:solidFill>
                  <a:srgbClr val="006666"/>
                </a:solidFill>
              </a:rPr>
              <a:t> </a:t>
            </a:r>
            <a:r>
              <a:rPr lang="de-DE" sz="2000" b="1" dirty="0" err="1">
                <a:solidFill>
                  <a:srgbClr val="006666"/>
                </a:solidFill>
              </a:rPr>
              <a:t>direct</a:t>
            </a:r>
            <a:r>
              <a:rPr lang="de-DE" sz="2000" b="1" dirty="0">
                <a:solidFill>
                  <a:srgbClr val="006666"/>
                </a:solidFill>
              </a:rPr>
              <a:t> </a:t>
            </a:r>
            <a:r>
              <a:rPr lang="de-DE" sz="2000" b="1" dirty="0" err="1">
                <a:solidFill>
                  <a:srgbClr val="006666"/>
                </a:solidFill>
              </a:rPr>
              <a:t>measurement</a:t>
            </a:r>
            <a:r>
              <a:rPr lang="de-DE" sz="2000" b="1" dirty="0">
                <a:solidFill>
                  <a:srgbClr val="006666"/>
                </a:solidFill>
              </a:rPr>
              <a:t> </a:t>
            </a:r>
            <a:r>
              <a:rPr lang="de-DE" sz="2000" b="1" dirty="0" err="1">
                <a:solidFill>
                  <a:srgbClr val="006666"/>
                </a:solidFill>
              </a:rPr>
              <a:t>at</a:t>
            </a:r>
            <a:r>
              <a:rPr lang="de-DE" sz="2000" b="1" dirty="0">
                <a:solidFill>
                  <a:srgbClr val="006666"/>
                </a:solidFill>
              </a:rPr>
              <a:t> COSY</a:t>
            </a:r>
            <a:r>
              <a:rPr lang="de-DE" sz="2000" b="1" dirty="0" smtClean="0">
                <a:solidFill>
                  <a:srgbClr val="006666"/>
                </a:solidFill>
              </a:rPr>
              <a:t>.</a:t>
            </a:r>
            <a:endParaRPr lang="de-DE" sz="2000" b="1" dirty="0">
              <a:solidFill>
                <a:srgbClr val="0066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683568" y="2399399"/>
                <a:ext cx="8064896" cy="67710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de-DE" sz="2000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de-DE" sz="2000" b="1" dirty="0" smtClean="0">
                    <a:solidFill>
                      <a:srgbClr val="000000"/>
                    </a:solidFill>
                    <a:sym typeface="Symbol"/>
                  </a:rPr>
                  <a:t>  </a:t>
                </a:r>
                <a14:m>
                  <m:oMath xmlns:m="http://schemas.openxmlformats.org/officeDocument/2006/math"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𝑬</m:t>
                    </m:r>
                    <m:r>
                      <a:rPr lang="de-DE" sz="2000" b="1" i="1" baseline="-25000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𝑹</m:t>
                    </m:r>
                    <m:r>
                      <a:rPr lang="de-DE" sz="2000" b="1" i="1" baseline="-25000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=−</m:t>
                    </m:r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</m:t>
                    </m:r>
                    <m:r>
                      <a:rPr lang="de-DE" sz="2000" b="1" i="1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𝑩</m:t>
                    </m:r>
                    <m:r>
                      <a:rPr lang="de-DE" sz="2000" b="1" i="1" baseline="-2500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𝒚</m:t>
                    </m:r>
                    <m:r>
                      <a:rPr lang="de-DE" sz="20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    </m:t>
                    </m:r>
                  </m:oMath>
                </a14:m>
                <a:r>
                  <a:rPr lang="de-DE" dirty="0" smtClean="0">
                    <a:solidFill>
                      <a:srgbClr val="006666"/>
                    </a:solidFill>
                  </a:rPr>
                  <a:t>„</a:t>
                </a:r>
                <a:r>
                  <a:rPr lang="de-DE" b="1" dirty="0" smtClean="0">
                    <a:solidFill>
                      <a:srgbClr val="006666"/>
                    </a:solidFill>
                  </a:rPr>
                  <a:t>Magic RF Wien Filter“</a:t>
                </a:r>
                <a:r>
                  <a:rPr lang="de-DE" b="1" dirty="0" smtClean="0">
                    <a:solidFill>
                      <a:srgbClr val="0000FF"/>
                    </a:solidFill>
                  </a:rPr>
                  <a:t>     </a:t>
                </a:r>
                <a:r>
                  <a:rPr lang="de-DE" dirty="0" err="1" smtClean="0">
                    <a:solidFill>
                      <a:srgbClr val="C00000"/>
                    </a:solidFill>
                    <a:sym typeface="Symbol"/>
                  </a:rPr>
                  <a:t>no</a:t>
                </a:r>
                <a:r>
                  <a:rPr lang="de-DE" dirty="0" smtClean="0">
                    <a:solidFill>
                      <a:srgbClr val="C00000"/>
                    </a:solidFill>
                    <a:sym typeface="Symbol"/>
                  </a:rPr>
                  <a:t> Lorentz </a:t>
                </a:r>
                <a:r>
                  <a:rPr lang="de-DE" dirty="0" err="1" smtClean="0">
                    <a:solidFill>
                      <a:srgbClr val="C00000"/>
                    </a:solidFill>
                    <a:sym typeface="Symbol"/>
                  </a:rPr>
                  <a:t>force</a:t>
                </a:r>
                <a:endParaRPr lang="de-DE" dirty="0" smtClean="0">
                  <a:solidFill>
                    <a:srgbClr val="C00000"/>
                  </a:solidFill>
                  <a:sym typeface="Symbol"/>
                </a:endParaRPr>
              </a:p>
              <a:p>
                <a:r>
                  <a:rPr lang="de-DE" b="1" dirty="0" smtClean="0">
                    <a:solidFill>
                      <a:srgbClr val="C00000"/>
                    </a:solidFill>
                    <a:ea typeface="Cambria Math"/>
                    <a:sym typeface="Symbol"/>
                  </a:rPr>
                  <a:t>						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sym typeface="Symbol"/>
                      </a:rPr>
                      <m:t>→</m:t>
                    </m:r>
                  </m:oMath>
                </a14:m>
                <a:r>
                  <a:rPr lang="de-DE" b="1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de-DE" b="1" dirty="0" err="1">
                    <a:solidFill>
                      <a:srgbClr val="C00000"/>
                    </a:solidFill>
                    <a:sym typeface="Symbol"/>
                  </a:rPr>
                  <a:t>Indirect</a:t>
                </a:r>
                <a:r>
                  <a:rPr lang="de-DE" dirty="0">
                    <a:solidFill>
                      <a:srgbClr val="C00000"/>
                    </a:solidFill>
                    <a:sym typeface="Symbol"/>
                  </a:rPr>
                  <a:t> EDM </a:t>
                </a:r>
                <a:r>
                  <a:rPr lang="de-DE" dirty="0" err="1" smtClean="0">
                    <a:solidFill>
                      <a:srgbClr val="C00000"/>
                    </a:solidFill>
                    <a:sym typeface="Symbol"/>
                  </a:rPr>
                  <a:t>effect</a:t>
                </a:r>
                <a:endParaRPr lang="de-D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99399"/>
                <a:ext cx="8064896" cy="677108"/>
              </a:xfrm>
              <a:prstGeom prst="rect">
                <a:avLst/>
              </a:prstGeom>
              <a:blipFill rotWithShape="1">
                <a:blip r:embed="rId2"/>
                <a:stretch>
                  <a:fillRect t="-3540" b="-1238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6063113" y="3560819"/>
            <a:ext cx="2962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Observable:</a:t>
            </a:r>
          </a:p>
          <a:p>
            <a:r>
              <a:rPr lang="de-DE" sz="2000" dirty="0" err="1">
                <a:solidFill>
                  <a:srgbClr val="006666"/>
                </a:solidFill>
              </a:rPr>
              <a:t>A</a:t>
            </a:r>
            <a:r>
              <a:rPr lang="de-DE" sz="2000" dirty="0" err="1" smtClean="0">
                <a:solidFill>
                  <a:srgbClr val="006666"/>
                </a:solidFill>
              </a:rPr>
              <a:t>ccumulation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r>
              <a:rPr lang="de-DE" sz="2000" dirty="0" err="1" smtClean="0">
                <a:solidFill>
                  <a:srgbClr val="006666"/>
                </a:solidFill>
              </a:rPr>
              <a:t>of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r>
              <a:rPr lang="de-DE" sz="2000" dirty="0" err="1" smtClean="0">
                <a:solidFill>
                  <a:srgbClr val="006666"/>
                </a:solidFill>
              </a:rPr>
              <a:t>vertical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br>
              <a:rPr lang="de-DE" sz="2000" dirty="0" smtClean="0">
                <a:solidFill>
                  <a:srgbClr val="006666"/>
                </a:solidFill>
              </a:rPr>
            </a:br>
            <a:r>
              <a:rPr lang="de-DE" sz="2000" dirty="0" err="1" smtClean="0">
                <a:solidFill>
                  <a:srgbClr val="006666"/>
                </a:solidFill>
              </a:rPr>
              <a:t>polarization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r>
              <a:rPr lang="de-DE" sz="2000" dirty="0" err="1" smtClean="0">
                <a:solidFill>
                  <a:srgbClr val="006666"/>
                </a:solidFill>
              </a:rPr>
              <a:t>during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r>
              <a:rPr lang="de-DE" sz="2000" dirty="0" err="1" smtClean="0">
                <a:solidFill>
                  <a:srgbClr val="006666"/>
                </a:solidFill>
              </a:rPr>
              <a:t>spin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br>
              <a:rPr lang="de-DE" sz="2000" dirty="0" smtClean="0">
                <a:solidFill>
                  <a:srgbClr val="006666"/>
                </a:solidFill>
              </a:rPr>
            </a:br>
            <a:r>
              <a:rPr lang="de-DE" sz="2000" dirty="0" err="1" smtClean="0">
                <a:solidFill>
                  <a:srgbClr val="006666"/>
                </a:solidFill>
              </a:rPr>
              <a:t>coherence</a:t>
            </a:r>
            <a:r>
              <a:rPr lang="de-DE" sz="2000" dirty="0" smtClean="0">
                <a:solidFill>
                  <a:srgbClr val="006666"/>
                </a:solidFill>
              </a:rPr>
              <a:t> time</a:t>
            </a:r>
            <a:endParaRPr lang="de-DE" sz="2000" dirty="0">
              <a:solidFill>
                <a:srgbClr val="006666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683568" y="3289748"/>
            <a:ext cx="3399459" cy="1332288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DE" sz="1600" dirty="0" smtClean="0">
              <a:solidFill>
                <a:srgbClr val="000000"/>
              </a:solidFill>
            </a:endParaRPr>
          </a:p>
        </p:txBody>
      </p:sp>
      <p:sp>
        <p:nvSpPr>
          <p:cNvPr id="10" name="Flussdiagramm: Verbindungsstelle 9"/>
          <p:cNvSpPr/>
          <p:nvPr/>
        </p:nvSpPr>
        <p:spPr bwMode="auto">
          <a:xfrm>
            <a:off x="2298311" y="4533356"/>
            <a:ext cx="169973" cy="177639"/>
          </a:xfrm>
          <a:prstGeom prst="flowChartConnector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16995" y="4744681"/>
            <a:ext cx="2132606" cy="328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Polarimeter </a:t>
            </a:r>
            <a:r>
              <a:rPr lang="de-DE" sz="1400" dirty="0" smtClean="0">
                <a:solidFill>
                  <a:srgbClr val="000000"/>
                </a:solidFill>
              </a:rPr>
              <a:t>(</a:t>
            </a:r>
            <a:r>
              <a:rPr lang="de-DE" sz="1400" dirty="0" err="1" smtClean="0">
                <a:solidFill>
                  <a:srgbClr val="000000"/>
                </a:solidFill>
              </a:rPr>
              <a:t>dp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elastic</a:t>
            </a:r>
            <a:r>
              <a:rPr lang="de-DE" sz="1400" dirty="0" smtClean="0">
                <a:solidFill>
                  <a:srgbClr val="000000"/>
                </a:solidFill>
              </a:rPr>
              <a:t>)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04893" y="4080329"/>
            <a:ext cx="2356810" cy="32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err="1" smtClean="0">
                <a:solidFill>
                  <a:srgbClr val="0000FF"/>
                </a:solidFill>
              </a:rPr>
              <a:t>stored</a:t>
            </a:r>
            <a:r>
              <a:rPr lang="de-DE" dirty="0" smtClean="0">
                <a:solidFill>
                  <a:srgbClr val="0000FF"/>
                </a:solidFill>
              </a:rPr>
              <a:t> d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 rot="5400000">
            <a:off x="2093344" y="3289013"/>
            <a:ext cx="448064" cy="14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1945867" y="3568255"/>
            <a:ext cx="1078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0000"/>
                </a:solidFill>
              </a:rPr>
              <a:t>RF E(B)-</a:t>
            </a:r>
            <a:r>
              <a:rPr lang="de-DE" sz="1200" dirty="0" err="1" smtClean="0">
                <a:solidFill>
                  <a:srgbClr val="000000"/>
                </a:solidFill>
              </a:rPr>
              <a:t>field</a:t>
            </a:r>
            <a:endParaRPr lang="de-DE" sz="1200" dirty="0">
              <a:solidFill>
                <a:srgbClr val="000000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rot="16200000" flipV="1">
            <a:off x="2258514" y="3279479"/>
            <a:ext cx="448064" cy="14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4191038" y="3632245"/>
            <a:ext cx="1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In-plane </a:t>
            </a:r>
            <a:r>
              <a:rPr lang="de-DE" dirty="0" err="1" smtClean="0">
                <a:solidFill>
                  <a:srgbClr val="000000"/>
                </a:solidFill>
              </a:rPr>
              <a:t>polarization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 rot="16200000" flipV="1">
            <a:off x="3376881" y="4595611"/>
            <a:ext cx="448064" cy="14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5"/>
              <p:cNvSpPr txBox="1">
                <a:spLocks noChangeArrowheads="1"/>
              </p:cNvSpPr>
              <p:nvPr/>
            </p:nvSpPr>
            <p:spPr bwMode="auto">
              <a:xfrm>
                <a:off x="313784" y="5367981"/>
                <a:ext cx="8712000" cy="972000"/>
              </a:xfrm>
              <a:prstGeom prst="rect">
                <a:avLst/>
              </a:prstGeom>
              <a:solidFill>
                <a:srgbClr val="C00000">
                  <a:alpha val="74901"/>
                </a:srgbClr>
              </a:solidFill>
              <a:ln>
                <a:noFill/>
              </a:ln>
              <a:extLst/>
            </p:spPr>
            <p:txBody>
              <a:bodyPr anchor="ctr"/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lvl="0" indent="0" eaLnBrk="1" hangingPunct="1"/>
                <a:r>
                  <a:rPr lang="de-DE" sz="1800" b="1" dirty="0" smtClean="0">
                    <a:solidFill>
                      <a:schemeClr val="bg1"/>
                    </a:solidFill>
                    <a:cs typeface="Arial"/>
                  </a:rPr>
                  <a:t>Statistical </a:t>
                </a:r>
                <a:r>
                  <a:rPr lang="de-DE" sz="1800" b="1" dirty="0" err="1">
                    <a:solidFill>
                      <a:schemeClr val="bg1"/>
                    </a:solidFill>
                    <a:cs typeface="Arial"/>
                  </a:rPr>
                  <a:t>sensitivity</a:t>
                </a:r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>
                    <a:solidFill>
                      <a:schemeClr val="bg1"/>
                    </a:solidFill>
                    <a:cs typeface="Arial"/>
                  </a:rPr>
                  <a:t>for</a:t>
                </a:r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1" i="1" dirty="0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de-DE" sz="1800" b="1" i="1" baseline="-25000" dirty="0" err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in </a:t>
                </a:r>
                <a:r>
                  <a:rPr lang="de-DE" sz="1800" b="1" dirty="0" err="1">
                    <a:solidFill>
                      <a:schemeClr val="bg1"/>
                    </a:solidFill>
                    <a:cs typeface="Arial"/>
                  </a:rPr>
                  <a:t>the</a:t>
                </a:r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>
                    <a:solidFill>
                      <a:schemeClr val="bg1"/>
                    </a:solidFill>
                    <a:cs typeface="Arial"/>
                  </a:rPr>
                  <a:t>range</a:t>
                </a:r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𝟐𝟑</m:t>
                        </m:r>
                      </m:sup>
                    </m:sSup>
                  </m:oMath>
                </a14:m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de-DE" sz="18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𝟐𝟒</m:t>
                        </m:r>
                      </m:sup>
                    </m:sSup>
                    <m:r>
                      <a:rPr lang="de-DE" sz="1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de-DE" sz="1800" b="1" dirty="0" err="1">
                        <a:solidFill>
                          <a:schemeClr val="bg1"/>
                        </a:solidFill>
                        <a:latin typeface="Cambria Math"/>
                      </a:rPr>
                      <m:t>𝐞</m:t>
                    </m:r>
                    <m:r>
                      <a:rPr lang="de-DE" sz="1800" b="1" dirty="0" err="1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</m:t>
                    </m:r>
                    <m:r>
                      <a:rPr lang="de-DE" sz="1800" b="1" dirty="0" err="1">
                        <a:solidFill>
                          <a:schemeClr val="bg1"/>
                        </a:solidFill>
                        <a:latin typeface="Cambria Math"/>
                      </a:rPr>
                      <m:t>𝐜𝐦</m:t>
                    </m:r>
                  </m:oMath>
                </a14:m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>
                    <a:solidFill>
                      <a:schemeClr val="bg1"/>
                    </a:solidFill>
                    <a:cs typeface="Arial"/>
                  </a:rPr>
                  <a:t>range</a:t>
                </a:r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b="1" dirty="0" err="1">
                    <a:solidFill>
                      <a:schemeClr val="bg1"/>
                    </a:solidFill>
                    <a:cs typeface="Arial"/>
                  </a:rPr>
                  <a:t>possible</a:t>
                </a:r>
                <a:r>
                  <a:rPr lang="de-DE" sz="1800" b="1" dirty="0">
                    <a:solidFill>
                      <a:schemeClr val="bg1"/>
                    </a:solidFill>
                    <a:cs typeface="Arial"/>
                  </a:rPr>
                  <a:t>.</a:t>
                </a:r>
              </a:p>
              <a:p>
                <a:pPr marL="685800" lvl="1" eaLnBrk="1" hangingPunct="1">
                  <a:buFont typeface="Arial" pitchFamily="34" charset="0"/>
                  <a:buChar char="•"/>
                </a:pPr>
                <a:r>
                  <a:rPr lang="de-DE" sz="1800" dirty="0" err="1" smtClean="0">
                    <a:solidFill>
                      <a:schemeClr val="bg1"/>
                    </a:solidFill>
                    <a:cs typeface="Arial"/>
                  </a:rPr>
                  <a:t>Alignment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, </a:t>
                </a:r>
                <a:r>
                  <a:rPr lang="de-DE" sz="1800" dirty="0" err="1" smtClean="0">
                    <a:solidFill>
                      <a:schemeClr val="bg1"/>
                    </a:solidFill>
                    <a:cs typeface="Arial"/>
                  </a:rPr>
                  <a:t>field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  <a:cs typeface="Arial"/>
                  </a:rPr>
                  <a:t>stability</a:t>
                </a:r>
                <a:r>
                  <a:rPr lang="de-DE" sz="1800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  <a:cs typeface="Arial"/>
                  </a:rPr>
                  <a:t>of</a:t>
                </a:r>
                <a:r>
                  <a:rPr lang="de-DE" sz="1800" dirty="0">
                    <a:solidFill>
                      <a:schemeClr val="bg1"/>
                    </a:solidFill>
                    <a:cs typeface="Arial"/>
                  </a:rPr>
                  <a:t> ring </a:t>
                </a:r>
                <a:r>
                  <a:rPr lang="de-DE" sz="1800" dirty="0" err="1" smtClean="0">
                    <a:solidFill>
                      <a:schemeClr val="bg1"/>
                    </a:solidFill>
                    <a:cs typeface="Arial"/>
                  </a:rPr>
                  <a:t>magnets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, </a:t>
                </a:r>
                <a:r>
                  <a:rPr lang="de-DE" sz="1800" dirty="0" err="1" smtClean="0">
                    <a:solidFill>
                      <a:schemeClr val="bg1"/>
                    </a:solidFill>
                    <a:cs typeface="Arial"/>
                  </a:rPr>
                  <a:t>magnet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dirty="0" err="1" smtClean="0">
                    <a:solidFill>
                      <a:schemeClr val="bg1"/>
                    </a:solidFill>
                    <a:cs typeface="Arial"/>
                  </a:rPr>
                  <a:t>imperfections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, etc.</a:t>
                </a:r>
                <a:endParaRPr lang="de-DE" sz="1800" dirty="0">
                  <a:solidFill>
                    <a:schemeClr val="bg1"/>
                  </a:solidFill>
                  <a:cs typeface="Arial"/>
                </a:endParaRPr>
              </a:p>
              <a:p>
                <a:pPr marL="685800" lvl="1" eaLnBrk="1" hangingPunct="1">
                  <a:buFont typeface="Arial" pitchFamily="34" charset="0"/>
                  <a:buChar char="•"/>
                </a:pPr>
                <a:r>
                  <a:rPr lang="de-DE" sz="1800" dirty="0" err="1">
                    <a:solidFill>
                      <a:schemeClr val="bg1"/>
                    </a:solidFill>
                    <a:cs typeface="Arial"/>
                  </a:rPr>
                  <a:t>Imperfection</a:t>
                </a:r>
                <a:r>
                  <a:rPr lang="de-DE" sz="1800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  <a:cs typeface="Arial"/>
                  </a:rPr>
                  <a:t>of</a:t>
                </a:r>
                <a:r>
                  <a:rPr lang="de-DE" sz="1800" dirty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RF-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chemeClr val="bg1"/>
                        </a:solidFill>
                        <a:latin typeface="Cambria Math"/>
                        <a:cs typeface="Arial"/>
                      </a:rPr>
                      <m:t>𝐸</m:t>
                    </m:r>
                    <m:r>
                      <a:rPr lang="de-DE" sz="200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/>
                      </a:rPr>
                      <m:t>×</m:t>
                    </m:r>
                    <m:r>
                      <a:rPr lang="de-DE" sz="2000" i="1" dirty="0" smtClean="0">
                        <a:solidFill>
                          <a:schemeClr val="bg1"/>
                        </a:solidFill>
                        <a:latin typeface="Cambria Math"/>
                        <a:cs typeface="Arial"/>
                      </a:rPr>
                      <m:t>𝐵</m:t>
                    </m:r>
                  </m:oMath>
                </a14:m>
                <a:r>
                  <a:rPr lang="de-DE" sz="2000" dirty="0" smtClean="0">
                    <a:solidFill>
                      <a:schemeClr val="bg1"/>
                    </a:solidFill>
                    <a:cs typeface="Arial"/>
                  </a:rPr>
                  <a:t> </a:t>
                </a:r>
                <a:r>
                  <a:rPr lang="de-DE" sz="1800" dirty="0">
                    <a:solidFill>
                      <a:schemeClr val="bg1"/>
                    </a:solidFill>
                    <a:cs typeface="Arial"/>
                  </a:rPr>
                  <a:t>W</a:t>
                </a:r>
                <a:r>
                  <a:rPr lang="de-DE" sz="1800" dirty="0" smtClean="0">
                    <a:solidFill>
                      <a:schemeClr val="bg1"/>
                    </a:solidFill>
                    <a:cs typeface="Arial"/>
                  </a:rPr>
                  <a:t>ien </a:t>
                </a:r>
                <a:r>
                  <a:rPr lang="de-DE" sz="1800" dirty="0" err="1" smtClean="0">
                    <a:solidFill>
                      <a:schemeClr val="bg1"/>
                    </a:solidFill>
                    <a:cs typeface="Arial"/>
                  </a:rPr>
                  <a:t>filter</a:t>
                </a:r>
                <a:endParaRPr lang="de-DE" sz="1800" dirty="0">
                  <a:solidFill>
                    <a:schemeClr val="bg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27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784" y="5367981"/>
                <a:ext cx="8712000" cy="972000"/>
              </a:xfrm>
              <a:prstGeom prst="rect">
                <a:avLst/>
              </a:prstGeom>
              <a:blipFill rotWithShape="1">
                <a:blip r:embed="rId3"/>
                <a:stretch>
                  <a:fillRect l="-559" t="-1258" b="-8805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302419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  <p:sp>
        <p:nvSpPr>
          <p:cNvPr id="30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6463" y="6554050"/>
            <a:ext cx="1673882" cy="254830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a.nass@fz-juelich.de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75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95840"/>
            <a:ext cx="7772400" cy="691662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waveguide</a:t>
            </a:r>
            <a:r>
              <a:rPr lang="de-DE" dirty="0" smtClean="0"/>
              <a:t> </a:t>
            </a:r>
            <a:r>
              <a:rPr lang="en-US" sz="2800" dirty="0"/>
              <a:t>RF Wien Filter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926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5829"/>
            <a:ext cx="3240000" cy="23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06" y="3178346"/>
            <a:ext cx="456599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133320" y="5467398"/>
            <a:ext cx="6877360" cy="651435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Device will be installed in PAX low-𝛽 section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5649" y="1099491"/>
            <a:ext cx="7571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Device </a:t>
            </a:r>
            <a:r>
              <a:rPr lang="de-DE" sz="1600" dirty="0" err="1" smtClean="0"/>
              <a:t>developed</a:t>
            </a:r>
            <a:r>
              <a:rPr lang="de-DE" sz="1600" dirty="0" smtClean="0"/>
              <a:t> at IKP in </a:t>
            </a:r>
            <a:r>
              <a:rPr lang="de-DE" sz="1600" dirty="0" err="1" smtClean="0"/>
              <a:t>cooperation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: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de-DE" sz="1600" b="1" dirty="0" smtClean="0"/>
              <a:t>RWTH </a:t>
            </a:r>
            <a:r>
              <a:rPr lang="de-DE" sz="1600" b="1" dirty="0"/>
              <a:t>A</a:t>
            </a:r>
            <a:r>
              <a:rPr lang="de-DE" sz="1600" b="1" dirty="0" smtClean="0"/>
              <a:t>achen, </a:t>
            </a:r>
            <a:r>
              <a:rPr lang="en-US" sz="1600" b="1" dirty="0" smtClean="0"/>
              <a:t>Institute </a:t>
            </a:r>
            <a:r>
              <a:rPr lang="en-US" sz="1600" b="1" dirty="0"/>
              <a:t>of High Frequency </a:t>
            </a:r>
            <a:r>
              <a:rPr lang="en-US" sz="1600" b="1" dirty="0" smtClean="0"/>
              <a:t>Technology</a:t>
            </a:r>
            <a:r>
              <a:rPr lang="en-US" sz="1600" dirty="0" smtClean="0"/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dirty="0" smtClean="0"/>
              <a:t>Dirk </a:t>
            </a:r>
            <a:r>
              <a:rPr lang="de-DE" sz="1600" dirty="0" err="1" smtClean="0"/>
              <a:t>Heberling</a:t>
            </a:r>
            <a:r>
              <a:rPr lang="de-DE" sz="1600" dirty="0" smtClean="0"/>
              <a:t>, </a:t>
            </a:r>
            <a:r>
              <a:rPr lang="en-US" sz="1600" dirty="0"/>
              <a:t>Dominik </a:t>
            </a:r>
            <a:r>
              <a:rPr lang="en-US" sz="1600" dirty="0" err="1" smtClean="0"/>
              <a:t>Hölscher</a:t>
            </a:r>
            <a:r>
              <a:rPr lang="en-US" sz="1600" dirty="0" smtClean="0"/>
              <a:t>,  and PhD Student </a:t>
            </a:r>
            <a:r>
              <a:rPr lang="en-US" sz="1600" b="1" dirty="0" smtClean="0">
                <a:solidFill>
                  <a:srgbClr val="C00000"/>
                </a:solidFill>
              </a:rPr>
              <a:t>Jamal Slim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ZEA-1 </a:t>
            </a:r>
            <a:r>
              <a:rPr lang="en-US" sz="1600" b="1" dirty="0"/>
              <a:t>of </a:t>
            </a:r>
            <a:r>
              <a:rPr lang="en-US" sz="1600" b="1" dirty="0" smtClean="0"/>
              <a:t>Jülich</a:t>
            </a:r>
            <a:r>
              <a:rPr lang="en-US" sz="1600" dirty="0" smtClean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err="1" smtClean="0"/>
              <a:t>Ghaleb</a:t>
            </a:r>
            <a:r>
              <a:rPr lang="en-US" sz="1600" dirty="0" smtClean="0"/>
              <a:t> </a:t>
            </a:r>
            <a:r>
              <a:rPr lang="en-US" sz="1600" dirty="0" err="1" smtClean="0"/>
              <a:t>Natour</a:t>
            </a:r>
            <a:r>
              <a:rPr lang="en-US" sz="1600" dirty="0" smtClean="0"/>
              <a:t>, Helmut Soltner</a:t>
            </a:r>
            <a:r>
              <a:rPr lang="en-US" sz="1600" dirty="0"/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Lars </a:t>
            </a:r>
            <a:r>
              <a:rPr lang="en-US" sz="1600" b="1" dirty="0" err="1" smtClean="0">
                <a:solidFill>
                  <a:srgbClr val="C00000"/>
                </a:solidFill>
              </a:rPr>
              <a:t>Reifferscheidt</a:t>
            </a:r>
            <a:r>
              <a:rPr lang="en-US" sz="1600" b="1" dirty="0">
                <a:solidFill>
                  <a:srgbClr val="C00000"/>
                </a:solidFill>
              </a:rPr>
              <a:t>,</a:t>
            </a:r>
            <a:r>
              <a:rPr lang="en-US" sz="1600" b="1" dirty="0" smtClean="0">
                <a:solidFill>
                  <a:srgbClr val="C00000"/>
                </a:solidFill>
              </a:rPr>
              <a:t> Heidi </a:t>
            </a:r>
            <a:r>
              <a:rPr lang="en-US" sz="1600" b="1" dirty="0" err="1" smtClean="0">
                <a:solidFill>
                  <a:srgbClr val="C00000"/>
                </a:solidFill>
              </a:rPr>
              <a:t>Straatmann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50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35" y="100701"/>
            <a:ext cx="7772400" cy="691662"/>
          </a:xfrm>
        </p:spPr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the </a:t>
            </a:r>
            <a:r>
              <a:rPr lang="de-DE" dirty="0" err="1" smtClean="0"/>
              <a:t>new</a:t>
            </a:r>
            <a:r>
              <a:rPr lang="de-DE" dirty="0" smtClean="0"/>
              <a:t> RF Wien </a:t>
            </a:r>
            <a:r>
              <a:rPr lang="de-DE" dirty="0" err="1" smtClean="0"/>
              <a:t>filter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510306" y="774228"/>
                <a:ext cx="5278561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>
                    <a:solidFill>
                      <a:srgbClr val="C00000"/>
                    </a:solidFill>
                  </a:rPr>
                  <a:t>Waveguide design </a:t>
                </a:r>
                <a:r>
                  <a:rPr lang="de-DE" sz="2000" dirty="0" err="1">
                    <a:solidFill>
                      <a:srgbClr val="C00000"/>
                    </a:solidFill>
                  </a:rPr>
                  <a:t>provides</a:t>
                </a:r>
                <a:r>
                  <a:rPr lang="de-DE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de-DE" sz="2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de-DE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by design.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06" y="774228"/>
                <a:ext cx="5278561" cy="437492"/>
              </a:xfrm>
              <a:prstGeom prst="rect">
                <a:avLst/>
              </a:prstGeom>
              <a:blipFill rotWithShape="1">
                <a:blip r:embed="rId2"/>
                <a:stretch>
                  <a:fillRect l="-1270" r="-11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 bwMode="auto">
          <a:xfrm>
            <a:off x="576875" y="2830381"/>
            <a:ext cx="65901" cy="65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Gerade Verbindung mit Pfeil 11"/>
          <p:cNvCxnSpPr>
            <a:stCxn id="13" idx="1"/>
            <a:endCxn id="14" idx="0"/>
          </p:cNvCxnSpPr>
          <p:nvPr/>
        </p:nvCxnSpPr>
        <p:spPr bwMode="auto">
          <a:xfrm flipH="1">
            <a:off x="4615331" y="2008527"/>
            <a:ext cx="468098" cy="76266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5083429" y="1870027"/>
            <a:ext cx="956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Ferrit </a:t>
            </a:r>
            <a:r>
              <a:rPr lang="de-DE" sz="1200" dirty="0" err="1" smtClean="0"/>
              <a:t>cage</a:t>
            </a:r>
            <a:endParaRPr lang="de-DE" sz="1200" dirty="0" smtClean="0"/>
          </a:p>
        </p:txBody>
      </p:sp>
      <p:sp>
        <p:nvSpPr>
          <p:cNvPr id="14" name="Rechteck 13"/>
          <p:cNvSpPr/>
          <p:nvPr/>
        </p:nvSpPr>
        <p:spPr bwMode="auto">
          <a:xfrm>
            <a:off x="4582380" y="2771192"/>
            <a:ext cx="65901" cy="65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44089" y="4037508"/>
            <a:ext cx="65901" cy="65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Gerade Verbindung mit Pfeil 17"/>
          <p:cNvCxnSpPr>
            <a:stCxn id="19" idx="0"/>
            <a:endCxn id="20" idx="0"/>
          </p:cNvCxnSpPr>
          <p:nvPr/>
        </p:nvCxnSpPr>
        <p:spPr bwMode="auto">
          <a:xfrm flipH="1" flipV="1">
            <a:off x="5930152" y="3488985"/>
            <a:ext cx="707642" cy="38359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6161995" y="3872578"/>
            <a:ext cx="95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Mechanical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err="1" smtClean="0"/>
              <a:t>support</a:t>
            </a:r>
            <a:r>
              <a:rPr lang="de-DE" sz="1200" dirty="0" smtClean="0"/>
              <a:t> 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5897201" y="3488985"/>
            <a:ext cx="65901" cy="65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44604" y="1714728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RF </a:t>
            </a:r>
          </a:p>
          <a:p>
            <a:pPr algn="ctr"/>
            <a:r>
              <a:rPr lang="de-DE" sz="1200" dirty="0" err="1" smtClean="0"/>
              <a:t>feedthrough</a:t>
            </a:r>
            <a:endParaRPr lang="de-DE" sz="1200" dirty="0" smtClean="0"/>
          </a:p>
        </p:txBody>
      </p:sp>
      <p:sp>
        <p:nvSpPr>
          <p:cNvPr id="22" name="Rechteck 21"/>
          <p:cNvSpPr/>
          <p:nvPr/>
        </p:nvSpPr>
        <p:spPr bwMode="auto">
          <a:xfrm>
            <a:off x="5936972" y="2830381"/>
            <a:ext cx="65901" cy="65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" name="Gerade Verbindung mit Pfeil 22"/>
          <p:cNvCxnSpPr>
            <a:stCxn id="21" idx="2"/>
            <a:endCxn id="22" idx="3"/>
          </p:cNvCxnSpPr>
          <p:nvPr/>
        </p:nvCxnSpPr>
        <p:spPr bwMode="auto">
          <a:xfrm flipH="1">
            <a:off x="6002873" y="2176393"/>
            <a:ext cx="545787" cy="6869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Gerade Verbindung mit Pfeil 23"/>
          <p:cNvCxnSpPr>
            <a:stCxn id="25" idx="0"/>
            <a:endCxn id="26" idx="0"/>
          </p:cNvCxnSpPr>
          <p:nvPr/>
        </p:nvCxnSpPr>
        <p:spPr bwMode="auto">
          <a:xfrm flipV="1">
            <a:off x="5876580" y="3800079"/>
            <a:ext cx="78151" cy="80031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5198063" y="4600392"/>
                <a:ext cx="1357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/>
                  <a:t>Device </a:t>
                </a:r>
                <a:r>
                  <a:rPr lang="de-DE" sz="1200" dirty="0" err="1" smtClean="0"/>
                  <a:t>rotatable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by</a:t>
                </a:r>
                <a:r>
                  <a:rPr lang="de-DE" sz="1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de-DE" sz="12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de-DE" sz="1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sz="1200" dirty="0"/>
                  <a:t>i</a:t>
                </a:r>
                <a:r>
                  <a:rPr lang="de-DE" sz="1200" dirty="0" smtClean="0"/>
                  <a:t>n situ</a:t>
                </a: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063" y="4600392"/>
                <a:ext cx="1357033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333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hteck 25"/>
          <p:cNvSpPr/>
          <p:nvPr/>
        </p:nvSpPr>
        <p:spPr bwMode="auto">
          <a:xfrm>
            <a:off x="5921780" y="3800079"/>
            <a:ext cx="65901" cy="65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936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55" y="1485081"/>
            <a:ext cx="67500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38743" y="2458526"/>
            <a:ext cx="12949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BPM</a:t>
            </a:r>
          </a:p>
          <a:p>
            <a:pPr algn="ctr"/>
            <a:r>
              <a:rPr lang="de-DE" sz="1200" dirty="0" smtClean="0"/>
              <a:t>(Rogowski </a:t>
            </a:r>
            <a:r>
              <a:rPr lang="de-DE" sz="1200" dirty="0" err="1" smtClean="0"/>
              <a:t>coil</a:t>
            </a:r>
            <a:r>
              <a:rPr lang="de-DE" sz="1200" dirty="0" smtClean="0"/>
              <a:t>)</a:t>
            </a:r>
            <a:endParaRPr lang="en-US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761559" y="3343485"/>
            <a:ext cx="8915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 smtClean="0"/>
              <a:t>Copper</a:t>
            </a:r>
            <a:endParaRPr lang="de-DE" sz="1200" dirty="0"/>
          </a:p>
          <a:p>
            <a:pPr algn="ctr"/>
            <a:r>
              <a:rPr lang="de-DE" sz="1200" dirty="0" err="1" smtClean="0"/>
              <a:t>electrodes</a:t>
            </a:r>
            <a:endParaRPr lang="de-DE" sz="1200" dirty="0" smtClean="0"/>
          </a:p>
        </p:txBody>
      </p:sp>
      <p:sp>
        <p:nvSpPr>
          <p:cNvPr id="32" name="Textfeld 31"/>
          <p:cNvSpPr txBox="1"/>
          <p:nvPr/>
        </p:nvSpPr>
        <p:spPr>
          <a:xfrm>
            <a:off x="450761" y="4005287"/>
            <a:ext cx="15726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 smtClean="0"/>
              <a:t>Vacuum</a:t>
            </a:r>
            <a:r>
              <a:rPr lang="de-DE" sz="1200" dirty="0" smtClean="0"/>
              <a:t> </a:t>
            </a:r>
            <a:r>
              <a:rPr lang="de-DE" sz="1200" dirty="0" err="1" smtClean="0"/>
              <a:t>vessel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err="1" smtClean="0"/>
              <a:t>small</a:t>
            </a:r>
            <a:r>
              <a:rPr lang="de-DE" sz="1200" dirty="0" smtClean="0"/>
              <a:t> angle </a:t>
            </a:r>
            <a:r>
              <a:rPr lang="de-DE" sz="1200" dirty="0" err="1" smtClean="0"/>
              <a:t>rotator</a:t>
            </a:r>
            <a:endParaRPr lang="de-DE" sz="1200" dirty="0" smtClean="0"/>
          </a:p>
        </p:txBody>
      </p:sp>
      <p:sp>
        <p:nvSpPr>
          <p:cNvPr id="33" name="Textfeld 32"/>
          <p:cNvSpPr txBox="1"/>
          <p:nvPr/>
        </p:nvSpPr>
        <p:spPr>
          <a:xfrm>
            <a:off x="4161323" y="5362019"/>
            <a:ext cx="20120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 smtClean="0"/>
              <a:t>Clamps</a:t>
            </a:r>
            <a:r>
              <a:rPr lang="de-DE" sz="1200" dirty="0" smtClean="0"/>
              <a:t> for the Ferrit </a:t>
            </a:r>
            <a:r>
              <a:rPr lang="de-DE" sz="1200" dirty="0" err="1" smtClean="0"/>
              <a:t>cage</a:t>
            </a:r>
            <a:endParaRPr lang="de-DE" sz="1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6961213" y="4268503"/>
                <a:ext cx="187743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dirty="0" smtClean="0"/>
                  <a:t>Belt </a:t>
                </a:r>
                <a:r>
                  <a:rPr lang="de-DE" sz="1200" dirty="0" err="1" smtClean="0"/>
                  <a:t>drive</a:t>
                </a:r>
                <a:r>
                  <a:rPr lang="de-DE" sz="1200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200" b="0" i="1" dirty="0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de-DE" sz="1200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de-DE" sz="12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sz="1200" dirty="0" err="1" smtClean="0"/>
                  <a:t>rotation</a:t>
                </a:r>
                <a:endParaRPr lang="de-DE" sz="1200" dirty="0" smtClean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213" y="4268503"/>
                <a:ext cx="1877437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104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7442361" y="3461831"/>
            <a:ext cx="91884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Ferrit </a:t>
            </a:r>
            <a:r>
              <a:rPr lang="de-DE" sz="1200" dirty="0" err="1" smtClean="0"/>
              <a:t>cage</a:t>
            </a:r>
            <a:endParaRPr lang="de-DE" sz="1200" dirty="0" smtClean="0"/>
          </a:p>
        </p:txBody>
      </p:sp>
      <p:sp>
        <p:nvSpPr>
          <p:cNvPr id="36" name="Textfeld 35"/>
          <p:cNvSpPr txBox="1"/>
          <p:nvPr/>
        </p:nvSpPr>
        <p:spPr>
          <a:xfrm>
            <a:off x="7385184" y="3070675"/>
            <a:ext cx="156645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Beam </a:t>
            </a:r>
            <a:r>
              <a:rPr lang="de-DE" sz="1200" dirty="0" err="1" smtClean="0"/>
              <a:t>pipe</a:t>
            </a:r>
            <a:r>
              <a:rPr lang="de-DE" sz="1200" dirty="0" smtClean="0"/>
              <a:t> (CF 100)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004511" y="1353246"/>
            <a:ext cx="14061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Support </a:t>
            </a:r>
            <a:r>
              <a:rPr lang="de-DE" sz="1200" dirty="0" err="1" smtClean="0"/>
              <a:t>structure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smtClean="0"/>
              <a:t>for </a:t>
            </a:r>
            <a:r>
              <a:rPr lang="de-DE" sz="1200" dirty="0" err="1" smtClean="0"/>
              <a:t>electrodes</a:t>
            </a:r>
            <a:endParaRPr lang="de-DE" sz="1200" dirty="0" smtClean="0"/>
          </a:p>
        </p:txBody>
      </p:sp>
      <p:sp>
        <p:nvSpPr>
          <p:cNvPr id="38" name="Textfeld 37"/>
          <p:cNvSpPr txBox="1"/>
          <p:nvPr/>
        </p:nvSpPr>
        <p:spPr>
          <a:xfrm>
            <a:off x="2732804" y="1408362"/>
            <a:ext cx="1132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 smtClean="0"/>
              <a:t>Inner</a:t>
            </a:r>
            <a:r>
              <a:rPr lang="de-DE" sz="1200" dirty="0" smtClean="0"/>
              <a:t> </a:t>
            </a:r>
            <a:r>
              <a:rPr lang="de-DE" sz="1200" dirty="0" err="1" smtClean="0"/>
              <a:t>support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err="1" smtClean="0"/>
              <a:t>tube</a:t>
            </a:r>
            <a:endParaRPr lang="de-DE" sz="1200" dirty="0" smtClean="0"/>
          </a:p>
        </p:txBody>
      </p:sp>
      <p:cxnSp>
        <p:nvCxnSpPr>
          <p:cNvPr id="39" name="Gerade Verbindung 38"/>
          <p:cNvCxnSpPr/>
          <p:nvPr/>
        </p:nvCxnSpPr>
        <p:spPr bwMode="auto">
          <a:xfrm flipV="1">
            <a:off x="3072169" y="5708960"/>
            <a:ext cx="3420000" cy="24035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diamond" w="lg" len="lg"/>
            <a:tailEnd type="diamond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 rot="21369404">
                <a:off x="4453695" y="5834710"/>
                <a:ext cx="7913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/>
                        </a:rPr>
                        <m:t>~1 </m:t>
                      </m:r>
                      <m:r>
                        <m:rPr>
                          <m:sty m:val="p"/>
                        </m:rPr>
                        <a:rPr lang="de-DE" i="0" dirty="0" smtClean="0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69404">
                <a:off x="4453695" y="5834710"/>
                <a:ext cx="79137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Gerade Verbindung 47"/>
          <p:cNvCxnSpPr/>
          <p:nvPr/>
        </p:nvCxnSpPr>
        <p:spPr bwMode="auto">
          <a:xfrm>
            <a:off x="3071723" y="4595639"/>
            <a:ext cx="0" cy="13612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>
            <a:off x="6491659" y="4340991"/>
            <a:ext cx="0" cy="13612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/>
          <p:nvPr/>
        </p:nvCxnSpPr>
        <p:spPr bwMode="auto">
          <a:xfrm>
            <a:off x="5932339" y="1485081"/>
            <a:ext cx="1" cy="66194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Ellipse 52"/>
          <p:cNvSpPr>
            <a:spLocks noChangeAspect="1"/>
          </p:cNvSpPr>
          <p:nvPr/>
        </p:nvSpPr>
        <p:spPr bwMode="auto">
          <a:xfrm>
            <a:off x="5900972" y="2140393"/>
            <a:ext cx="72000" cy="7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807066" y="1227712"/>
            <a:ext cx="16434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/>
              <a:t>Support for </a:t>
            </a:r>
            <a:r>
              <a:rPr lang="de-DE" sz="1200" dirty="0" err="1" smtClean="0"/>
              <a:t>geodetics</a:t>
            </a:r>
            <a:endParaRPr lang="de-DE" sz="1200" dirty="0" smtClean="0"/>
          </a:p>
        </p:txBody>
      </p:sp>
      <p:sp>
        <p:nvSpPr>
          <p:cNvPr id="56" name="Rectangle 5"/>
          <p:cNvSpPr txBox="1">
            <a:spLocks noChangeArrowheads="1"/>
          </p:cNvSpPr>
          <p:nvPr/>
        </p:nvSpPr>
        <p:spPr bwMode="auto">
          <a:xfrm>
            <a:off x="729146" y="5754037"/>
            <a:ext cx="7956884" cy="684887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Aim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is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to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build</a:t>
            </a:r>
            <a:r>
              <a:rPr lang="de-DE" sz="2000" dirty="0" smtClean="0">
                <a:solidFill>
                  <a:schemeClr val="bg1"/>
                </a:solidFill>
              </a:rPr>
              <a:t> the </a:t>
            </a:r>
            <a:r>
              <a:rPr lang="de-DE" sz="2000" dirty="0" err="1" smtClean="0">
                <a:solidFill>
                  <a:schemeClr val="bg1"/>
                </a:solidFill>
              </a:rPr>
              <a:t>best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possible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device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with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respect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to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electromagnetic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performance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</a:rPr>
              <a:t>mechanical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tolerances</a:t>
            </a:r>
            <a:r>
              <a:rPr lang="de-DE" sz="2000" dirty="0" smtClean="0">
                <a:solidFill>
                  <a:schemeClr val="bg1"/>
                </a:solidFill>
              </a:rPr>
              <a:t>, etc.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52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532" y="228600"/>
            <a:ext cx="7772400" cy="691662"/>
          </a:xfrm>
        </p:spPr>
        <p:txBody>
          <a:bodyPr/>
          <a:lstStyle/>
          <a:p>
            <a:r>
              <a:rPr lang="de-DE" dirty="0" smtClean="0"/>
              <a:t>Internal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the </a:t>
            </a:r>
            <a:r>
              <a:rPr lang="de-DE" dirty="0" err="1" smtClean="0"/>
              <a:t>device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946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20165" r="5823"/>
          <a:stretch/>
        </p:blipFill>
        <p:spPr bwMode="auto">
          <a:xfrm>
            <a:off x="1904060" y="1313141"/>
            <a:ext cx="637292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82717" y="2289898"/>
            <a:ext cx="12949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eramic insulators</a:t>
            </a:r>
            <a:endParaRPr lang="en-US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891419" y="2867123"/>
            <a:ext cx="17451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copper electrodes with the trapezium shaping at the edges</a:t>
            </a:r>
            <a:endParaRPr lang="en-US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1005021" y="3660726"/>
            <a:ext cx="17451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Sliding</a:t>
            </a:r>
            <a:r>
              <a:rPr lang="de-DE" sz="1200" dirty="0" smtClean="0"/>
              <a:t> </a:t>
            </a:r>
            <a:r>
              <a:rPr lang="de-DE" sz="1200" dirty="0" err="1" smtClean="0"/>
              <a:t>connector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err="1" smtClean="0"/>
              <a:t>to</a:t>
            </a:r>
            <a:r>
              <a:rPr lang="de-DE" sz="1200" dirty="0" smtClean="0"/>
              <a:t> RF</a:t>
            </a:r>
            <a:endParaRPr lang="en-US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750187" y="4766555"/>
            <a:ext cx="17451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Mechanical</a:t>
            </a:r>
            <a:r>
              <a:rPr lang="de-DE" sz="1200" dirty="0" smtClean="0"/>
              <a:t> </a:t>
            </a:r>
            <a:r>
              <a:rPr lang="de-DE" sz="1200" dirty="0" err="1" smtClean="0"/>
              <a:t>support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smtClean="0"/>
              <a:t>for </a:t>
            </a:r>
            <a:r>
              <a:rPr lang="de-DE" sz="1200" dirty="0" err="1" smtClean="0"/>
              <a:t>electrodes</a:t>
            </a:r>
            <a:endParaRPr lang="en-US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619874" y="4766555"/>
            <a:ext cx="12540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Clamps</a:t>
            </a:r>
            <a:r>
              <a:rPr lang="de-DE" sz="1200" dirty="0" smtClean="0"/>
              <a:t> </a:t>
            </a:r>
            <a:r>
              <a:rPr lang="de-DE" sz="1200" dirty="0" err="1" smtClean="0"/>
              <a:t>supporting</a:t>
            </a:r>
            <a:r>
              <a:rPr lang="de-DE" sz="1200" dirty="0" smtClean="0"/>
              <a:t> the Ferrit </a:t>
            </a:r>
            <a:r>
              <a:rPr lang="de-DE" sz="1200" dirty="0" err="1" smtClean="0"/>
              <a:t>cage</a:t>
            </a:r>
            <a:endParaRPr lang="en-US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6026295" y="4674221"/>
            <a:ext cx="12540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Inner</a:t>
            </a:r>
            <a:r>
              <a:rPr lang="de-DE" sz="1200" dirty="0" smtClean="0"/>
              <a:t> </a:t>
            </a:r>
            <a:r>
              <a:rPr lang="de-DE" sz="1200" dirty="0" err="1" smtClean="0"/>
              <a:t>support</a:t>
            </a:r>
            <a:r>
              <a:rPr lang="de-DE" sz="1200" dirty="0" smtClean="0"/>
              <a:t> </a:t>
            </a:r>
            <a:r>
              <a:rPr lang="de-DE" sz="1200" dirty="0" err="1" smtClean="0"/>
              <a:t>tube</a:t>
            </a:r>
            <a:endParaRPr lang="en-US" sz="1200" dirty="0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938379" y="5720574"/>
            <a:ext cx="7267243" cy="657924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Design </a:t>
            </a:r>
            <a:r>
              <a:rPr lang="de-DE" sz="2000" dirty="0" err="1" smtClean="0">
                <a:solidFill>
                  <a:schemeClr val="bg1"/>
                </a:solidFill>
              </a:rPr>
              <a:t>completed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</a:rPr>
              <a:t>manifacturing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of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parts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finished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assembly</a:t>
            </a:r>
            <a:r>
              <a:rPr lang="de-DE" sz="2000" dirty="0" smtClean="0">
                <a:solidFill>
                  <a:schemeClr val="bg1"/>
                </a:solidFill>
              </a:rPr>
              <a:t> in ZEA clean </a:t>
            </a:r>
            <a:r>
              <a:rPr lang="de-DE" sz="2000" dirty="0" err="1" smtClean="0">
                <a:solidFill>
                  <a:schemeClr val="bg1"/>
                </a:solidFill>
              </a:rPr>
              <a:t>room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started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53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532" y="228600"/>
            <a:ext cx="7772400" cy="691662"/>
          </a:xfrm>
        </p:spPr>
        <p:txBody>
          <a:bodyPr/>
          <a:lstStyle/>
          <a:p>
            <a:r>
              <a:rPr lang="en-US" dirty="0" smtClean="0"/>
              <a:t>Produced Parts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938379" y="5720574"/>
            <a:ext cx="7267243" cy="657924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Design </a:t>
            </a:r>
            <a:r>
              <a:rPr lang="de-DE" sz="2000" dirty="0" err="1" smtClean="0">
                <a:solidFill>
                  <a:schemeClr val="bg1"/>
                </a:solidFill>
              </a:rPr>
              <a:t>completed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</a:rPr>
              <a:t>manifacturing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of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parts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finished</a:t>
            </a:r>
            <a:r>
              <a:rPr lang="de-DE" sz="20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assembly</a:t>
            </a:r>
            <a:r>
              <a:rPr lang="de-DE" sz="2000" dirty="0" smtClean="0">
                <a:solidFill>
                  <a:schemeClr val="bg1"/>
                </a:solidFill>
              </a:rPr>
              <a:t> in ZEA clean </a:t>
            </a:r>
            <a:r>
              <a:rPr lang="de-DE" sz="2000" dirty="0" err="1" smtClean="0">
                <a:solidFill>
                  <a:schemeClr val="bg1"/>
                </a:solidFill>
              </a:rPr>
              <a:t>room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started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6" y="899286"/>
            <a:ext cx="4254605" cy="319095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6" y="1163781"/>
            <a:ext cx="4254605" cy="319095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70" y="1414422"/>
            <a:ext cx="4254605" cy="319095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28" y="1663804"/>
            <a:ext cx="4254605" cy="319095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3" y="1921685"/>
            <a:ext cx="4254605" cy="319095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77" y="2224912"/>
            <a:ext cx="4254605" cy="3190953"/>
          </a:xfrm>
          <a:prstGeom prst="rect">
            <a:avLst/>
          </a:prstGeom>
        </p:spPr>
      </p:pic>
      <p:sp>
        <p:nvSpPr>
          <p:cNvPr id="1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79" y="2494760"/>
            <a:ext cx="4254604" cy="31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289" y="228600"/>
            <a:ext cx="7772400" cy="691662"/>
          </a:xfrm>
        </p:spPr>
        <p:txBody>
          <a:bodyPr/>
          <a:lstStyle/>
          <a:p>
            <a:r>
              <a:rPr lang="de-DE" dirty="0" err="1" smtClean="0"/>
              <a:t>Electromagnetic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957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15840" r="4530" b="3588"/>
          <a:stretch/>
        </p:blipFill>
        <p:spPr bwMode="auto">
          <a:xfrm>
            <a:off x="579079" y="2141461"/>
            <a:ext cx="8080247" cy="2844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79079" y="926889"/>
                <a:ext cx="82616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</a:t>
                </a:r>
                <a:r>
                  <a:rPr lang="en-US" dirty="0" smtClean="0"/>
                  <a:t>ull-wave simulation with </a:t>
                </a:r>
                <a:r>
                  <a:rPr lang="en-US" dirty="0"/>
                  <a:t>CST Microwave </a:t>
                </a:r>
                <a:r>
                  <a:rPr lang="en-US" dirty="0" smtClean="0"/>
                  <a:t>Studio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Each simulation </a:t>
                </a:r>
                <a:r>
                  <a:rPr lang="en-US" dirty="0"/>
                  <a:t>required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~12 </m:t>
                    </m:r>
                  </m:oMath>
                </a14:m>
                <a:r>
                  <a:rPr lang="en-US" dirty="0"/>
                  <a:t>hours of computer </a:t>
                </a:r>
                <a:r>
                  <a:rPr lang="en-US" dirty="0" smtClean="0"/>
                  <a:t>time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9" y="926889"/>
                <a:ext cx="826162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1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377043" y="5452535"/>
            <a:ext cx="6389914" cy="657924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/>
        </p:spPr>
        <p:txBody>
          <a:bodyPr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Excellent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cooperation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with</a:t>
            </a:r>
            <a:r>
              <a:rPr lang="de-DE" sz="2000" dirty="0" smtClean="0">
                <a:solidFill>
                  <a:schemeClr val="bg1"/>
                </a:solidFill>
              </a:rPr>
              <a:t> RWTH </a:t>
            </a:r>
            <a:r>
              <a:rPr lang="de-DE" sz="2000" dirty="0" err="1" smtClean="0">
                <a:solidFill>
                  <a:schemeClr val="bg1"/>
                </a:solidFill>
              </a:rPr>
              <a:t>and</a:t>
            </a:r>
            <a:r>
              <a:rPr lang="de-DE" sz="2000" dirty="0" smtClean="0">
                <a:solidFill>
                  <a:schemeClr val="bg1"/>
                </a:solidFill>
              </a:rPr>
              <a:t> ZEA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9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784" y="113455"/>
            <a:ext cx="7772400" cy="691662"/>
          </a:xfrm>
        </p:spPr>
        <p:txBody>
          <a:bodyPr/>
          <a:lstStyle/>
          <a:p>
            <a:r>
              <a:rPr lang="de-DE" dirty="0" smtClean="0"/>
              <a:t>Lorentz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compensation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a.nass@fz-juelich.de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345" r="-729" b="-1117"/>
          <a:stretch/>
        </p:blipFill>
        <p:spPr bwMode="auto">
          <a:xfrm>
            <a:off x="4527660" y="1089818"/>
            <a:ext cx="3767254" cy="2938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feld 7"/>
          <p:cNvSpPr txBox="1"/>
          <p:nvPr/>
        </p:nvSpPr>
        <p:spPr>
          <a:xfrm>
            <a:off x="549973" y="766652"/>
            <a:ext cx="866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Providing minimal integral Lorentz </a:t>
            </a:r>
            <a:r>
              <a:rPr lang="de-DE" dirty="0" err="1" smtClean="0"/>
              <a:t>force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careful</a:t>
            </a:r>
            <a:r>
              <a:rPr lang="de-DE" dirty="0" smtClean="0"/>
              <a:t> </a:t>
            </a:r>
            <a:r>
              <a:rPr lang="de-DE" dirty="0" err="1" smtClean="0"/>
              <a:t>shaping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electrodes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all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60082" r="73054" b="29814"/>
          <a:stretch/>
        </p:blipFill>
        <p:spPr bwMode="auto">
          <a:xfrm>
            <a:off x="744759" y="1488045"/>
            <a:ext cx="302855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895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7347" r="15646" b="17077"/>
          <a:stretch/>
        </p:blipFill>
        <p:spPr bwMode="auto">
          <a:xfrm>
            <a:off x="3452330" y="4974763"/>
            <a:ext cx="3633671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31597" y="3522103"/>
                <a:ext cx="2709716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r>
                        <a:rPr lang="de-DE" sz="2400" b="0" i="1" smtClean="0">
                          <a:latin typeface="Cambria Math"/>
                        </a:rPr>
                        <m:t>𝑞</m:t>
                      </m:r>
                      <m:r>
                        <a:rPr lang="de-DE" sz="24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de-DE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de-DE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7" y="3522103"/>
                <a:ext cx="2709716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89128" y="4223648"/>
                <a:ext cx="31938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Lorentz </a:t>
                </a:r>
                <a:r>
                  <a:rPr lang="de-DE" dirty="0" err="1" smtClean="0"/>
                  <a:t>force</a:t>
                </a:r>
                <a:r>
                  <a:rPr lang="de-DE" dirty="0" smtClean="0"/>
                  <a:t> integral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 along Wien filter axis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8" y="4223648"/>
                <a:ext cx="3193805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718" t="-12264" r="-267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895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30" y="4074763"/>
            <a:ext cx="5108334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5"/>
              <p:cNvSpPr txBox="1">
                <a:spLocks noChangeArrowheads="1"/>
              </p:cNvSpPr>
              <p:nvPr/>
            </p:nvSpPr>
            <p:spPr bwMode="auto">
              <a:xfrm>
                <a:off x="329109" y="5885213"/>
                <a:ext cx="8746878" cy="530701"/>
              </a:xfrm>
              <a:prstGeom prst="rect">
                <a:avLst/>
              </a:prstGeom>
              <a:solidFill>
                <a:srgbClr val="C00000">
                  <a:alpha val="74901"/>
                </a:srgbClr>
              </a:solidFill>
              <a:ln>
                <a:noFill/>
              </a:ln>
              <a:extLst/>
            </p:spPr>
            <p:txBody>
              <a:bodyPr lIns="0" rIns="0" anchor="ctr"/>
              <a:lstStyle>
                <a:lvl1pPr marL="342900" indent="-3429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de-DE" sz="1800" dirty="0" err="1" smtClean="0">
                    <a:solidFill>
                      <a:schemeClr val="bg1"/>
                    </a:solidFill>
                  </a:rPr>
                  <a:t>Continued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bg1"/>
                    </a:solidFill>
                  </a:rPr>
                  <a:t>work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 on RF </a:t>
                </a:r>
                <a:r>
                  <a:rPr lang="de-DE" sz="1800" dirty="0" err="1" smtClean="0">
                    <a:solidFill>
                      <a:schemeClr val="bg1"/>
                    </a:solidFill>
                  </a:rPr>
                  <a:t>driving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chemeClr val="bg1"/>
                    </a:solidFill>
                  </a:rPr>
                  <a:t>circuit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de-DE" sz="1800" dirty="0" smtClean="0">
                    <a:solidFill>
                      <a:schemeClr val="bg1"/>
                    </a:solidFill>
                  </a:rPr>
                  <a:t> to </a:t>
                </a:r>
                <a:r>
                  <a:rPr lang="de-DE" sz="1800" dirty="0" err="1" smtClean="0">
                    <a:solidFill>
                      <a:schemeClr val="bg1"/>
                    </a:solidFill>
                  </a:rPr>
                  <a:t>reach</a:t>
                </a:r>
                <a:r>
                  <a:rPr lang="de-DE" sz="1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1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de-DE" sz="1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𝐵𝑑𝑙</m:t>
                        </m:r>
                        <m:r>
                          <a:rPr lang="de-DE" sz="1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~0.2 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Tmm</m:t>
                        </m:r>
                      </m:e>
                    </m:nary>
                  </m:oMath>
                </a14:m>
                <a:r>
                  <a:rPr lang="en-US" sz="1800" dirty="0" smtClean="0">
                    <a:solidFill>
                      <a:schemeClr val="bg1"/>
                    </a:solidFill>
                  </a:rPr>
                  <a:t> seems possible.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109" y="5885213"/>
                <a:ext cx="8746878" cy="530701"/>
              </a:xfrm>
              <a:prstGeom prst="rect">
                <a:avLst/>
              </a:prstGeom>
              <a:blipFill rotWithShape="1">
                <a:blip r:embed="rId8"/>
                <a:stretch>
                  <a:fillRect t="-91954" b="-13908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3234406" y="6544383"/>
            <a:ext cx="4201706" cy="275333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Commissioning of the waveguide RF Wien Filter at COSY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95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1692</Words>
  <Application>Microsoft Office PowerPoint</Application>
  <PresentationFormat>Bildschirmpräsentation (4:3)</PresentationFormat>
  <Paragraphs>312</Paragraphs>
  <Slides>24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Arial</vt:lpstr>
      <vt:lpstr>ＭＳ Ｐゴシック</vt:lpstr>
      <vt:lpstr>Symbol</vt:lpstr>
      <vt:lpstr>Arial MT Bd</vt:lpstr>
      <vt:lpstr>Calibri</vt:lpstr>
      <vt:lpstr>Courier New</vt:lpstr>
      <vt:lpstr>Wingdings</vt:lpstr>
      <vt:lpstr>Cambria Math</vt:lpstr>
      <vt:lpstr>2_Standarddesign</vt:lpstr>
      <vt:lpstr>Benutzerdefiniertes Design</vt:lpstr>
      <vt:lpstr>Commissioning of the Waveguide RF Wien Filter at COSY</vt:lpstr>
      <vt:lpstr>PowerPoint-Präsentation</vt:lpstr>
      <vt:lpstr>PowerPoint-Präsentation</vt:lpstr>
      <vt:lpstr>The waveguide RF Wien Filter </vt:lpstr>
      <vt:lpstr>Some features of the new RF Wien filter</vt:lpstr>
      <vt:lpstr>Internal structure of the device</vt:lpstr>
      <vt:lpstr>Produced Parts</vt:lpstr>
      <vt:lpstr>Electromagnetic field simulations</vt:lpstr>
      <vt:lpstr>Lorentz force compensation</vt:lpstr>
      <vt:lpstr>Driving circuit</vt:lpstr>
      <vt:lpstr>„Mock“ system</vt:lpstr>
      <vt:lpstr>Feed back loops</vt:lpstr>
      <vt:lpstr>LABVIEW Control</vt:lpstr>
      <vt:lpstr>Time plan 2017 / 2018</vt:lpstr>
      <vt:lpstr>Laboratory - Phase 0 (February/March)</vt:lpstr>
      <vt:lpstr>COSY – Phase 1 (Mai/June) - MD</vt:lpstr>
      <vt:lpstr>COSY – Phase 1 (Mai/June) - beam time</vt:lpstr>
      <vt:lpstr>COSY – Phase 1 (Mai/June) - beam time</vt:lpstr>
      <vt:lpstr>COSY – Phase 1 (Mai/June) - beam time</vt:lpstr>
      <vt:lpstr>COSY – Phase 2 (September)</vt:lpstr>
      <vt:lpstr>Publications:</vt:lpstr>
      <vt:lpstr>COSY Beam time request</vt:lpstr>
      <vt:lpstr>Back-up slides</vt:lpstr>
      <vt:lpstr>PowerPoint-Präsentation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AlexanderNass</cp:lastModifiedBy>
  <cp:revision>1441</cp:revision>
  <cp:lastPrinted>2014-12-15T09:42:55Z</cp:lastPrinted>
  <dcterms:created xsi:type="dcterms:W3CDTF">2006-01-19T12:56:44Z</dcterms:created>
  <dcterms:modified xsi:type="dcterms:W3CDTF">2016-12-19T09:18:32Z</dcterms:modified>
</cp:coreProperties>
</file>