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51" r:id="rId1"/>
    <p:sldMasterId id="2147483677" r:id="rId2"/>
  </p:sldMasterIdLst>
  <p:notesMasterIdLst>
    <p:notesMasterId r:id="rId19"/>
  </p:notesMasterIdLst>
  <p:handoutMasterIdLst>
    <p:handoutMasterId r:id="rId20"/>
  </p:handoutMasterIdLst>
  <p:sldIdLst>
    <p:sldId id="969" r:id="rId3"/>
    <p:sldId id="1087" r:id="rId4"/>
    <p:sldId id="1088" r:id="rId5"/>
    <p:sldId id="1089" r:id="rId6"/>
    <p:sldId id="1090" r:id="rId7"/>
    <p:sldId id="1091" r:id="rId8"/>
    <p:sldId id="1098" r:id="rId9"/>
    <p:sldId id="1099" r:id="rId10"/>
    <p:sldId id="1100" r:id="rId11"/>
    <p:sldId id="1101" r:id="rId12"/>
    <p:sldId id="1102" r:id="rId13"/>
    <p:sldId id="1092" r:id="rId14"/>
    <p:sldId id="1103" r:id="rId15"/>
    <p:sldId id="1104" r:id="rId16"/>
    <p:sldId id="1105" r:id="rId17"/>
    <p:sldId id="1106" r:id="rId18"/>
  </p:sldIdLst>
  <p:sldSz cx="9144000" cy="6858000" type="screen4x3"/>
  <p:notesSz cx="7099300" cy="10234613"/>
  <p:embeddedFontLst>
    <p:embeddedFont>
      <p:font typeface="ＭＳ Ｐゴシック" panose="020B0500000000000000" charset="-128"/>
      <p:regular r:id="rId21"/>
    </p:embeddedFont>
    <p:embeddedFont>
      <p:font typeface="Cambria Math" panose="02040503050406030204" pitchFamily="18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di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99"/>
    <a:srgbClr val="008000"/>
    <a:srgbClr val="FF9900"/>
    <a:srgbClr val="006666"/>
    <a:srgbClr val="663300"/>
    <a:srgbClr val="0033CC"/>
    <a:srgbClr val="FF3300"/>
    <a:srgbClr val="FF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902" autoAdjust="0"/>
    <p:restoredTop sz="92385" autoAdjust="0"/>
  </p:normalViewPr>
  <p:slideViewPr>
    <p:cSldViewPr snapToGrid="0" showGuides="1">
      <p:cViewPr varScale="1">
        <p:scale>
          <a:sx n="70" d="100"/>
          <a:sy n="70" d="100"/>
        </p:scale>
        <p:origin x="-1214" y="-82"/>
      </p:cViewPr>
      <p:guideLst>
        <p:guide orient="horz" pos="2155"/>
        <p:guide orient="horz" pos="1253"/>
        <p:guide orient="horz" pos="144"/>
        <p:guide orient="horz" pos="4065"/>
        <p:guide orient="horz" pos="3067"/>
        <p:guide pos="5759"/>
        <p:guide pos="476"/>
        <p:guide pos="4694"/>
        <p:guide pos="5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>
            <a:lvl1pPr defTabSz="942975">
              <a:defRPr sz="13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3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b" anchorCtr="0" compatLnSpc="1">
            <a:prstTxWarp prst="textNoShape">
              <a:avLst/>
            </a:prstTxWarp>
          </a:bodyPr>
          <a:lstStyle>
            <a:lvl1pPr defTabSz="942975">
              <a:defRPr sz="13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300"/>
            </a:lvl1pPr>
          </a:lstStyle>
          <a:p>
            <a:fld id="{BED8670D-4810-481F-9A9B-9F79CCD1FB1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454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>
            <a:lvl1pPr defTabSz="942975">
              <a:defRPr sz="13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3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b" anchorCtr="0" compatLnSpc="1">
            <a:prstTxWarp prst="textNoShape">
              <a:avLst/>
            </a:prstTxWarp>
          </a:bodyPr>
          <a:lstStyle>
            <a:lvl1pPr defTabSz="942975">
              <a:defRPr sz="13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300"/>
            </a:lvl1pPr>
          </a:lstStyle>
          <a:p>
            <a:fld id="{441027FB-934D-4029-823B-A11BE2F7AF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58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AF1A8-6E53-49DF-97B8-1E5162EBE4E0}" type="slidenum">
              <a:rPr lang="de-DE"/>
              <a:pPr/>
              <a:t>1</a:t>
            </a:fld>
            <a:endParaRPr lang="de-DE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a 4-Tesla C2075 GPU cluster2, with 2 six-cores Xeon E53 and RAM capacity of 94GB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27FB-934D-4029-823B-A11BE2F7AF0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80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spin buildup for closed orbit deuterons in an ideal ring, as</a:t>
            </a:r>
            <a:r>
              <a:rPr lang="en-US" baseline="0" dirty="0" smtClean="0"/>
              <a:t> </a:t>
            </a:r>
            <a:r>
              <a:rPr lang="en-US" dirty="0" smtClean="0"/>
              <a:t>well as for quadrupole misalignments for two different randomization seeds.</a:t>
            </a:r>
          </a:p>
          <a:p>
            <a:r>
              <a:rPr lang="en-US" dirty="0" smtClean="0"/>
              <a:t>The black dots show tracking results, the colored lines are analytical estimates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27FB-934D-4029-823B-A11BE2F7AF0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113668" name="Rectangle 4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3669" name="Rectangle 5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3670" name="Rectangle 6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3671" name="Rectangle 7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3672" name="Rectangle 8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3673" name="Text Box 9"/>
          <p:cNvSpPr txBox="1">
            <a:spLocks noChangeArrowheads="1"/>
          </p:cNvSpPr>
          <p:nvPr userDrawn="1"/>
        </p:nvSpPr>
        <p:spPr bwMode="auto">
          <a:xfrm rot="-5400000">
            <a:off x="-1089025" y="941387"/>
            <a:ext cx="24780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13674" name="Picture 10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3" y="254000"/>
            <a:ext cx="2320925" cy="814388"/>
          </a:xfrm>
          <a:prstGeom prst="rect">
            <a:avLst/>
          </a:prstGeom>
          <a:noFill/>
        </p:spPr>
      </p:pic>
      <p:sp>
        <p:nvSpPr>
          <p:cNvPr id="1136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33413" y="2498725"/>
            <a:ext cx="7173912" cy="1101725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652463" y="3873500"/>
            <a:ext cx="5908675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13677" name="Picture 13" descr="Logo_FZ_Jülich_NEU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10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43098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55889" y="6356350"/>
            <a:ext cx="4783203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1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915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28915" y="6356350"/>
            <a:ext cx="5002281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50274" y="6356350"/>
            <a:ext cx="876312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915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5168" y="6356350"/>
            <a:ext cx="4673664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1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199056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9772" y="6448251"/>
            <a:ext cx="5652628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69449" y="6448251"/>
            <a:ext cx="657137" cy="365125"/>
          </a:xfrm>
          <a:prstGeom prst="rect">
            <a:avLst/>
          </a:prstGeom>
        </p:spPr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501111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854186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35976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35735"/>
            <a:ext cx="7772400" cy="46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pic>
        <p:nvPicPr>
          <p:cNvPr id="112653" name="Picture 13" descr="Logo_FZ_Jülich_NEU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60258" y="114784"/>
            <a:ext cx="1447800" cy="469900"/>
          </a:xfrm>
          <a:prstGeom prst="rect">
            <a:avLst/>
          </a:prstGeom>
          <a:noFill/>
        </p:spPr>
      </p:pic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4" r:id="rId12"/>
    <p:sldLayoutId id="2147483675" r:id="rId13"/>
    <p:sldLayoutId id="2147483676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991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1.png"/><Relationship Id="rId5" Type="http://schemas.openxmlformats.org/officeDocument/2006/relationships/image" Target="../media/image7.png"/><Relationship Id="rId4" Type="http://schemas.openxmlformats.org/officeDocument/2006/relationships/image" Target="../media/image81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7" Type="http://schemas.openxmlformats.org/officeDocument/2006/relationships/image" Target="../media/image88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040.png"/><Relationship Id="rId4" Type="http://schemas.openxmlformats.org/officeDocument/2006/relationships/image" Target="../media/image1030.png"/><Relationship Id="rId9" Type="http://schemas.openxmlformats.org/officeDocument/2006/relationships/image" Target="../media/image10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9979" y="2540000"/>
            <a:ext cx="8690094" cy="2313007"/>
          </a:xfrm>
          <a:noFill/>
          <a:ln w="22225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3200" dirty="0"/>
              <a:t>Commissioning of the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Waveguide </a:t>
            </a:r>
            <a:r>
              <a:rPr lang="en-US" sz="3200" dirty="0"/>
              <a:t>RF Wien Filter at COSY</a:t>
            </a:r>
            <a:endParaRPr lang="de-DE" sz="2400" dirty="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75556" y="5912836"/>
            <a:ext cx="8229656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 smtClean="0">
                <a:solidFill>
                  <a:schemeClr val="bg1"/>
                </a:solidFill>
              </a:rPr>
              <a:t>December</a:t>
            </a:r>
            <a:r>
              <a:rPr lang="de-DE" dirty="0" smtClean="0">
                <a:solidFill>
                  <a:schemeClr val="bg1"/>
                </a:solidFill>
              </a:rPr>
              <a:t> 17, 2015                                     Frank Rathmann (on behalf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JEDI)</a:t>
            </a:r>
            <a:endParaRPr lang="de-DE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CBAC Meeting, Bad </a:t>
            </a:r>
            <a:r>
              <a:rPr lang="en-US" dirty="0" err="1" smtClean="0">
                <a:solidFill>
                  <a:schemeClr val="bg1"/>
                </a:solidFill>
              </a:rPr>
              <a:t>Honnef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3" y="463147"/>
            <a:ext cx="2240973" cy="12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289" y="228600"/>
            <a:ext cx="7772400" cy="691662"/>
          </a:xfrm>
        </p:spPr>
        <p:txBody>
          <a:bodyPr/>
          <a:lstStyle/>
          <a:p>
            <a:r>
              <a:rPr lang="de-DE" dirty="0" err="1" smtClean="0"/>
              <a:t>Electromagnetic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957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15840" r="4530" b="3588"/>
          <a:stretch/>
        </p:blipFill>
        <p:spPr bwMode="auto">
          <a:xfrm>
            <a:off x="579079" y="2141461"/>
            <a:ext cx="8080247" cy="2844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79079" y="926889"/>
                <a:ext cx="82616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</a:t>
                </a:r>
                <a:r>
                  <a:rPr lang="en-US" dirty="0" smtClean="0"/>
                  <a:t>ull-wave simulation with </a:t>
                </a:r>
                <a:r>
                  <a:rPr lang="en-US" dirty="0"/>
                  <a:t>CST Microwave </a:t>
                </a:r>
                <a:r>
                  <a:rPr lang="en-US" dirty="0" smtClean="0"/>
                  <a:t>Studio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Each simulation </a:t>
                </a:r>
                <a:r>
                  <a:rPr lang="en-US" dirty="0"/>
                  <a:t>required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~12 </m:t>
                    </m:r>
                  </m:oMath>
                </a14:m>
                <a:r>
                  <a:rPr lang="en-US" dirty="0"/>
                  <a:t>hours of computer </a:t>
                </a:r>
                <a:r>
                  <a:rPr lang="en-US" dirty="0" smtClean="0"/>
                  <a:t>time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9" y="926889"/>
                <a:ext cx="8261621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51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377043" y="5452535"/>
            <a:ext cx="6389914" cy="657924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Excellent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cooperation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with</a:t>
            </a:r>
            <a:r>
              <a:rPr lang="de-DE" sz="2000" dirty="0" smtClean="0">
                <a:solidFill>
                  <a:schemeClr val="bg1"/>
                </a:solidFill>
              </a:rPr>
              <a:t> RWTH </a:t>
            </a:r>
            <a:r>
              <a:rPr lang="de-DE" sz="2000" dirty="0" err="1" smtClean="0">
                <a:solidFill>
                  <a:schemeClr val="bg1"/>
                </a:solidFill>
              </a:rPr>
              <a:t>and</a:t>
            </a:r>
            <a:r>
              <a:rPr lang="de-DE" sz="2000" dirty="0" smtClean="0">
                <a:solidFill>
                  <a:schemeClr val="bg1"/>
                </a:solidFill>
              </a:rPr>
              <a:t> ZEA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784" y="113455"/>
            <a:ext cx="7772400" cy="691662"/>
          </a:xfrm>
        </p:spPr>
        <p:txBody>
          <a:bodyPr/>
          <a:lstStyle/>
          <a:p>
            <a:r>
              <a:rPr lang="de-DE" dirty="0" smtClean="0"/>
              <a:t>Lorentz </a:t>
            </a:r>
            <a:r>
              <a:rPr lang="de-DE" dirty="0" err="1" smtClean="0"/>
              <a:t>force</a:t>
            </a:r>
            <a:r>
              <a:rPr lang="de-DE" dirty="0" smtClean="0"/>
              <a:t> </a:t>
            </a:r>
            <a:r>
              <a:rPr lang="de-DE" dirty="0" err="1" smtClean="0"/>
              <a:t>compensation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345" r="-729" b="-1117"/>
          <a:stretch/>
        </p:blipFill>
        <p:spPr bwMode="auto">
          <a:xfrm>
            <a:off x="4527660" y="1089818"/>
            <a:ext cx="3767254" cy="2938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feld 7"/>
          <p:cNvSpPr txBox="1"/>
          <p:nvPr/>
        </p:nvSpPr>
        <p:spPr>
          <a:xfrm>
            <a:off x="549973" y="766652"/>
            <a:ext cx="866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Providing minimal integral Lorentz </a:t>
            </a:r>
            <a:r>
              <a:rPr lang="de-DE" dirty="0" err="1" smtClean="0"/>
              <a:t>force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careful</a:t>
            </a:r>
            <a:r>
              <a:rPr lang="de-DE" dirty="0" smtClean="0"/>
              <a:t> </a:t>
            </a:r>
            <a:r>
              <a:rPr lang="de-DE" dirty="0" err="1" smtClean="0"/>
              <a:t>shaping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electrodes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all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60082" r="73054" b="29814"/>
          <a:stretch/>
        </p:blipFill>
        <p:spPr bwMode="auto">
          <a:xfrm>
            <a:off x="744759" y="1488045"/>
            <a:ext cx="302855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895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t="7347" r="15646" b="17077"/>
          <a:stretch/>
        </p:blipFill>
        <p:spPr bwMode="auto">
          <a:xfrm>
            <a:off x="3452330" y="4974763"/>
            <a:ext cx="3633671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31597" y="3522103"/>
                <a:ext cx="2709716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r>
                        <a:rPr lang="de-DE" sz="2400" b="0" i="1" smtClean="0">
                          <a:latin typeface="Cambria Math"/>
                        </a:rPr>
                        <m:t>𝑞</m:t>
                      </m:r>
                      <m:r>
                        <a:rPr lang="de-DE" sz="2400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de-DE" sz="24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  <m:r>
                        <a:rPr lang="de-DE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7" y="3522103"/>
                <a:ext cx="2709716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89128" y="4223648"/>
                <a:ext cx="31938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Lorentz </a:t>
                </a:r>
                <a:r>
                  <a:rPr lang="de-DE" dirty="0" err="1" smtClean="0"/>
                  <a:t>force</a:t>
                </a:r>
                <a:r>
                  <a:rPr lang="de-DE" dirty="0" smtClean="0"/>
                  <a:t> integral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 along Wien filter axis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8" y="4223648"/>
                <a:ext cx="3193805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718" t="-12264" r="-267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895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30" y="4122826"/>
            <a:ext cx="5108334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5"/>
              <p:cNvSpPr txBox="1">
                <a:spLocks noChangeArrowheads="1"/>
              </p:cNvSpPr>
              <p:nvPr/>
            </p:nvSpPr>
            <p:spPr bwMode="auto">
              <a:xfrm>
                <a:off x="397122" y="5802086"/>
                <a:ext cx="8349756" cy="705531"/>
              </a:xfrm>
              <a:prstGeom prst="rect">
                <a:avLst/>
              </a:prstGeom>
              <a:solidFill>
                <a:srgbClr val="C00000">
                  <a:alpha val="74901"/>
                </a:srgbClr>
              </a:solidFill>
              <a:ln>
                <a:noFill/>
              </a:ln>
              <a:extLst/>
            </p:spPr>
            <p:txBody>
              <a:bodyPr anchor="ctr"/>
              <a:lstStyle>
                <a:lvl1pPr marL="342900" indent="-3429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de-DE" sz="1800" dirty="0" err="1" smtClean="0">
                    <a:solidFill>
                      <a:schemeClr val="bg1"/>
                    </a:solidFill>
                  </a:rPr>
                  <a:t>Mechanical</a:t>
                </a:r>
                <a:r>
                  <a:rPr lang="de-DE" sz="1800" dirty="0" smtClean="0">
                    <a:solidFill>
                      <a:schemeClr val="bg1"/>
                    </a:solidFill>
                  </a:rPr>
                  <a:t> design </a:t>
                </a:r>
                <a:r>
                  <a:rPr lang="de-DE" sz="1800" dirty="0" err="1" smtClean="0">
                    <a:solidFill>
                      <a:schemeClr val="bg1"/>
                    </a:solidFill>
                  </a:rPr>
                  <a:t>completed</a:t>
                </a:r>
                <a:r>
                  <a:rPr lang="de-DE" sz="1800" dirty="0" smtClean="0">
                    <a:solidFill>
                      <a:schemeClr val="bg1"/>
                    </a:solidFill>
                  </a:rPr>
                  <a:t>. </a:t>
                </a:r>
                <a:r>
                  <a:rPr lang="de-DE" sz="1800" dirty="0" err="1" smtClean="0">
                    <a:solidFill>
                      <a:schemeClr val="bg1"/>
                    </a:solidFill>
                  </a:rPr>
                  <a:t>Continued</a:t>
                </a:r>
                <a:r>
                  <a:rPr lang="de-DE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bg1"/>
                    </a:solidFill>
                  </a:rPr>
                  <a:t>work</a:t>
                </a:r>
                <a:r>
                  <a:rPr lang="de-DE" sz="1800" dirty="0" smtClean="0">
                    <a:solidFill>
                      <a:schemeClr val="bg1"/>
                    </a:solidFill>
                  </a:rPr>
                  <a:t> on RF </a:t>
                </a:r>
                <a:r>
                  <a:rPr lang="de-DE" sz="1800" dirty="0" err="1" smtClean="0">
                    <a:solidFill>
                      <a:schemeClr val="bg1"/>
                    </a:solidFill>
                  </a:rPr>
                  <a:t>driving</a:t>
                </a:r>
                <a:r>
                  <a:rPr lang="de-DE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bg1"/>
                    </a:solidFill>
                  </a:rPr>
                  <a:t>circuit</a:t>
                </a:r>
                <a:r>
                  <a:rPr lang="de-DE" sz="1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de-DE" sz="1800" dirty="0" smtClean="0">
                    <a:solidFill>
                      <a:schemeClr val="bg1"/>
                    </a:solidFill>
                  </a:rPr>
                  <a:t> to </a:t>
                </a:r>
                <a:r>
                  <a:rPr lang="de-DE" sz="1800" dirty="0" err="1" smtClean="0">
                    <a:solidFill>
                      <a:schemeClr val="bg1"/>
                    </a:solidFill>
                  </a:rPr>
                  <a:t>reach</a:t>
                </a:r>
                <a:r>
                  <a:rPr lang="de-DE" sz="1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1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de-DE" sz="1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𝐵𝑑𝑙</m:t>
                        </m:r>
                        <m:r>
                          <a:rPr lang="de-DE" sz="1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~0.2 </m:t>
                        </m:r>
                        <m:r>
                          <m:rPr>
                            <m:sty m:val="p"/>
                          </m:rPr>
                          <a:rPr lang="de-DE" sz="18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Tmm</m:t>
                        </m:r>
                      </m:e>
                    </m:nary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 seems possible.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122" y="5802086"/>
                <a:ext cx="8349756" cy="705531"/>
              </a:xfrm>
              <a:prstGeom prst="rect">
                <a:avLst/>
              </a:prstGeom>
              <a:blipFill rotWithShape="1">
                <a:blip r:embed="rId8"/>
                <a:stretch>
                  <a:fillRect t="-37069" b="-11120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52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el 1"/>
              <p:cNvSpPr txBox="1">
                <a:spLocks/>
              </p:cNvSpPr>
              <p:nvPr/>
            </p:nvSpPr>
            <p:spPr bwMode="auto">
              <a:xfrm>
                <a:off x="545000" y="315623"/>
                <a:ext cx="8290818" cy="605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lvl="2"/>
                <a:r>
                  <a:rPr lang="de-DE" kern="0" dirty="0" smtClean="0">
                    <a:solidFill>
                      <a:srgbClr val="006699"/>
                    </a:solidFill>
                  </a:rPr>
                  <a:t>RF </a:t>
                </a:r>
                <a14:m>
                  <m:oMath xmlns:m="http://schemas.openxmlformats.org/officeDocument/2006/math">
                    <m:r>
                      <a:rPr lang="de-DE" sz="2800" kern="0">
                        <a:solidFill>
                          <a:srgbClr val="006699"/>
                        </a:solidFill>
                        <a:latin typeface="Cambria Math"/>
                        <a:ea typeface="Cambria Math"/>
                      </a:rPr>
                      <m:t>𝐄</m:t>
                    </m:r>
                    <m:r>
                      <a:rPr lang="de-DE" sz="2800" kern="0">
                        <a:solidFill>
                          <a:srgbClr val="006699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de-DE" sz="2800" kern="0">
                        <a:solidFill>
                          <a:srgbClr val="006699"/>
                        </a:solidFill>
                        <a:latin typeface="Cambria Math"/>
                        <a:ea typeface="Cambria Math"/>
                      </a:rPr>
                      <m:t>𝐁</m:t>
                    </m:r>
                  </m:oMath>
                </a14:m>
                <a:r>
                  <a:rPr lang="de-DE" sz="2800" kern="0" dirty="0">
                    <a:solidFill>
                      <a:srgbClr val="006699"/>
                    </a:solidFill>
                  </a:rPr>
                  <a:t> </a:t>
                </a:r>
                <a:r>
                  <a:rPr lang="de-DE" kern="0" dirty="0">
                    <a:solidFill>
                      <a:srgbClr val="006699"/>
                    </a:solidFill>
                  </a:rPr>
                  <a:t>Wien </a:t>
                </a:r>
                <a:r>
                  <a:rPr lang="de-DE" kern="0" dirty="0" smtClean="0">
                    <a:solidFill>
                      <a:srgbClr val="006699"/>
                    </a:solidFill>
                  </a:rPr>
                  <a:t>Filter: </a:t>
                </a:r>
                <a:r>
                  <a:rPr lang="de-DE" kern="0" dirty="0" err="1" smtClean="0">
                    <a:solidFill>
                      <a:srgbClr val="C00000"/>
                    </a:solidFill>
                  </a:rPr>
                  <a:t>Resonance</a:t>
                </a:r>
                <a:r>
                  <a:rPr lang="de-DE" kern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kern="0" dirty="0" err="1" smtClean="0">
                    <a:solidFill>
                      <a:srgbClr val="C00000"/>
                    </a:solidFill>
                  </a:rPr>
                  <a:t>conditions</a:t>
                </a:r>
                <a:endParaRPr lang="en-US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000" y="315623"/>
                <a:ext cx="8290818" cy="605389"/>
              </a:xfrm>
              <a:prstGeom prst="rect">
                <a:avLst/>
              </a:prstGeom>
              <a:blipFill rotWithShape="1">
                <a:blip r:embed="rId2"/>
                <a:stretch>
                  <a:fillRect l="-1250" b="-171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50078" y="939297"/>
                <a:ext cx="4332083" cy="52322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2800" b="0" i="1" smtClean="0">
                            <a:latin typeface="Cambria Math"/>
                          </a:rPr>
                          <m:t>𝑅𝐹</m:t>
                        </m:r>
                      </m:sub>
                    </m:sSub>
                    <m:r>
                      <a:rPr lang="de-DE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800" b="0" i="0" smtClean="0">
                            <a:latin typeface="Cambria Math"/>
                          </a:rPr>
                          <m:t>rev</m:t>
                        </m:r>
                      </m:sub>
                    </m:sSub>
                    <m:r>
                      <a:rPr lang="de-DE" sz="2800" b="0" i="1" smtClean="0">
                        <a:latin typeface="Cambria Math"/>
                      </a:rPr>
                      <m:t>(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𝐺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de-DE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𝐾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78" y="939297"/>
                <a:ext cx="433208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227" b="-2954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3287309" y="5180444"/>
            <a:ext cx="575029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Frequency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range</a:t>
            </a:r>
            <a:r>
              <a:rPr lang="de-DE" dirty="0" smtClean="0">
                <a:solidFill>
                  <a:srgbClr val="0000FF"/>
                </a:solidFill>
              </a:rPr>
              <a:t> RF </a:t>
            </a:r>
            <a:r>
              <a:rPr lang="de-DE" dirty="0">
                <a:solidFill>
                  <a:srgbClr val="0000FF"/>
                </a:solidFill>
              </a:rPr>
              <a:t>W</a:t>
            </a:r>
            <a:r>
              <a:rPr lang="de-DE" dirty="0" smtClean="0">
                <a:solidFill>
                  <a:srgbClr val="0000FF"/>
                </a:solidFill>
              </a:rPr>
              <a:t>ien </a:t>
            </a:r>
            <a:r>
              <a:rPr lang="de-DE" dirty="0" err="1" smtClean="0">
                <a:solidFill>
                  <a:srgbClr val="0000FF"/>
                </a:solidFill>
              </a:rPr>
              <a:t>filter</a:t>
            </a:r>
            <a:r>
              <a:rPr lang="de-DE" dirty="0" smtClean="0">
                <a:solidFill>
                  <a:srgbClr val="0000FF"/>
                </a:solidFill>
              </a:rPr>
              <a:t> prototype (Gebel/Mey)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5072652"/>
                  </p:ext>
                </p:extLst>
              </p:nvPr>
            </p:nvGraphicFramePr>
            <p:xfrm>
              <a:off x="755648" y="3467785"/>
              <a:ext cx="7869820" cy="1499628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680893"/>
                    <a:gridCol w="808464"/>
                    <a:gridCol w="847493"/>
                    <a:gridCol w="808463"/>
                    <a:gridCol w="836341"/>
                    <a:gridCol w="719254"/>
                    <a:gridCol w="719254"/>
                    <a:gridCol w="702527"/>
                    <a:gridCol w="747131"/>
                  </a:tblGrid>
                  <a:tr h="3586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6693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0" smtClean="0"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a:rPr lang="de-DE" sz="1800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800" smtClean="0">
                                        <a:latin typeface="Cambria Math"/>
                                      </a:rPr>
                                      <m:t>𝑅𝐹</m:t>
                                    </m:r>
                                  </m:sub>
                                </m:sSub>
                                <m:r>
                                  <a:rPr lang="de-DE" sz="1800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de-DE" sz="1800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800" smtClean="0">
                                    <a:latin typeface="Cambria Math"/>
                                  </a:rPr>
                                  <m:t>kHz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1621.2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871.0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120.8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629.4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1379.6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66934">
                    <a:tc vMerge="1">
                      <a:txBody>
                        <a:bodyPr/>
                        <a:lstStyle/>
                        <a:p>
                          <a:pPr algn="ctr"/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1545.6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752.6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40.3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833.2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1626.2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5072652"/>
                  </p:ext>
                </p:extLst>
              </p:nvPr>
            </p:nvGraphicFramePr>
            <p:xfrm>
              <a:off x="755648" y="3467785"/>
              <a:ext cx="7869820" cy="1499628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680893"/>
                    <a:gridCol w="808464"/>
                    <a:gridCol w="847493"/>
                    <a:gridCol w="808463"/>
                    <a:gridCol w="836341"/>
                    <a:gridCol w="719254"/>
                    <a:gridCol w="719254"/>
                    <a:gridCol w="702527"/>
                    <a:gridCol w="74713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62" t="-1667" r="-367754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94245" t="-1667" r="-535252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12030" t="-1667" r="-459398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7080" t="-1667" r="-345985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93220" t="-1667" r="-301695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793220" t="-1667" r="-201695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916522" t="-1667" r="-106957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950407" t="-1667" b="-310000"/>
                          </a:stretch>
                        </a:blipFill>
                      </a:tcPr>
                    </a:tc>
                  </a:tr>
                  <a:tr h="56693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62" t="-32796" r="-367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9848" t="-65591" r="-6689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7080" t="-65591" r="-3459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93220" t="-65591" r="-30169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793220" t="-65591" r="-20169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916522" t="-65591" r="-10695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950407" t="-65591" b="-100000"/>
                          </a:stretch>
                        </a:blipFill>
                      </a:tcPr>
                    </a:tc>
                  </a:tr>
                  <a:tr h="566934">
                    <a:tc vMerge="1">
                      <a:txBody>
                        <a:bodyPr/>
                        <a:lstStyle/>
                        <a:p>
                          <a:pPr algn="ctr"/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9848" t="-165591" r="-668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94245" t="-165591" r="-535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12030" t="-165591" r="-45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7080" t="-165591" r="-345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93220" t="-165591" r="-3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793220" t="-165591" r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Rechteck 12"/>
          <p:cNvSpPr/>
          <p:nvPr/>
        </p:nvSpPr>
        <p:spPr bwMode="auto">
          <a:xfrm>
            <a:off x="4889807" y="3457994"/>
            <a:ext cx="3746814" cy="9360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5739151" y="3457994"/>
            <a:ext cx="720000" cy="936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6699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7179607" y="3459842"/>
            <a:ext cx="684000" cy="936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6699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260205"/>
                  </p:ext>
                </p:extLst>
              </p:nvPr>
            </p:nvGraphicFramePr>
            <p:xfrm>
              <a:off x="748441" y="1699252"/>
              <a:ext cx="5735885" cy="1499628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578446"/>
                    <a:gridCol w="864220"/>
                    <a:gridCol w="1115121"/>
                    <a:gridCol w="830766"/>
                    <a:gridCol w="702527"/>
                    <a:gridCol w="763859"/>
                    <a:gridCol w="880946"/>
                  </a:tblGrid>
                  <a:tr h="358618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de-DE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rev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kHz</m:t>
                                </m:r>
                              </m:oMath>
                            </m:oMathPara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669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970</m:t>
                                </m:r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.0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750.2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−0.143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0.459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1.126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−0.161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669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521.1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752.6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1.793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0.486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1.144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2.051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260205"/>
                  </p:ext>
                </p:extLst>
              </p:nvPr>
            </p:nvGraphicFramePr>
            <p:xfrm>
              <a:off x="748441" y="1699252"/>
              <a:ext cx="5735885" cy="1499628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578446"/>
                    <a:gridCol w="864220"/>
                    <a:gridCol w="1115121"/>
                    <a:gridCol w="830766"/>
                    <a:gridCol w="702527"/>
                    <a:gridCol w="763859"/>
                    <a:gridCol w="880946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67606" t="-1667" r="-495775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30055" t="-1667" r="-284699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09559" t="-1667" r="-283088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84348" t="-1667" r="-234783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37600" t="-1667" r="-11600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49655" t="-1667" b="-310000"/>
                          </a:stretch>
                        </a:blipFill>
                      </a:tcPr>
                    </a:tc>
                  </a:tr>
                  <a:tr h="5669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53" t="-65591" r="-89052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67606" t="-65591" r="-4957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30055" t="-65591" r="-28469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09559" t="-65591" r="-28308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84348" t="-65591" r="-23478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37600" t="-65591" r="-116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49655" t="-65591" b="-100000"/>
                          </a:stretch>
                        </a:blipFill>
                      </a:tcPr>
                    </a:tc>
                  </a:tr>
                  <a:tr h="5669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53" t="-165591" r="-8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67606" t="-165591" r="-495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30055" t="-165591" r="-284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09559" t="-165591" r="-283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84348" t="-165591" r="-2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37600" t="-165591" r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49655" t="-16559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Rechteck 24"/>
          <p:cNvSpPr/>
          <p:nvPr/>
        </p:nvSpPr>
        <p:spPr bwMode="auto">
          <a:xfrm>
            <a:off x="748984" y="2054799"/>
            <a:ext cx="5724000" cy="5760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5"/>
              <p:cNvSpPr txBox="1">
                <a:spLocks noChangeArrowheads="1"/>
              </p:cNvSpPr>
              <p:nvPr/>
            </p:nvSpPr>
            <p:spPr bwMode="auto">
              <a:xfrm>
                <a:off x="612464" y="5760248"/>
                <a:ext cx="8136000" cy="648000"/>
              </a:xfrm>
              <a:prstGeom prst="rect">
                <a:avLst/>
              </a:prstGeom>
              <a:solidFill>
                <a:srgbClr val="C00000">
                  <a:alpha val="74901"/>
                </a:srgbClr>
              </a:solidFill>
              <a:ln>
                <a:noFill/>
              </a:ln>
              <a:extLst/>
            </p:spPr>
            <p:txBody>
              <a:bodyPr anchor="ctr"/>
              <a:lstStyle>
                <a:lvl1pPr marL="342900" indent="-3429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 algn="ctr"/>
                <a:r>
                  <a:rPr lang="de-DE" sz="2000" dirty="0" smtClean="0">
                    <a:solidFill>
                      <a:schemeClr val="bg1"/>
                    </a:solidFill>
                  </a:rPr>
                  <a:t>New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waveguide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RF </a:t>
                </a:r>
                <a:r>
                  <a:rPr lang="de-DE" sz="2000" dirty="0">
                    <a:solidFill>
                      <a:schemeClr val="bg1"/>
                    </a:solidFill>
                  </a:rPr>
                  <a:t>W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ien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filter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will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provide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resonance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conditions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:br>
                  <a:rPr lang="de-DE" sz="2000" dirty="0" smtClean="0">
                    <a:solidFill>
                      <a:schemeClr val="bg1"/>
                    </a:solidFill>
                  </a:rPr>
                </a:br>
                <a:r>
                  <a:rPr lang="de-DE" sz="2000" dirty="0" smtClean="0">
                    <a:solidFill>
                      <a:schemeClr val="bg1"/>
                    </a:solidFill>
                  </a:rPr>
                  <a:t>for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deuterons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and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protons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for a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number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harmonics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de-DE" sz="2000" i="1" dirty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de-DE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464" y="5760248"/>
                <a:ext cx="8136000" cy="648000"/>
              </a:xfrm>
              <a:prstGeom prst="rect">
                <a:avLst/>
              </a:prstGeom>
              <a:blipFill rotWithShape="1">
                <a:blip r:embed="rId6"/>
                <a:stretch>
                  <a:fillRect t="-7547" b="-2264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45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805" y="161406"/>
            <a:ext cx="7772400" cy="691662"/>
          </a:xfrm>
        </p:spPr>
        <p:txBody>
          <a:bodyPr/>
          <a:lstStyle/>
          <a:p>
            <a:r>
              <a:rPr lang="de-DE" dirty="0" err="1" smtClean="0"/>
              <a:t>Concept</a:t>
            </a:r>
            <a:r>
              <a:rPr lang="de-DE" dirty="0" smtClean="0"/>
              <a:t> for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62174" y="5721175"/>
            <a:ext cx="8641724" cy="576690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/>
            <a:r>
              <a:rPr lang="en-US" sz="2000" dirty="0">
                <a:solidFill>
                  <a:schemeClr val="bg1"/>
                </a:solidFill>
              </a:rPr>
              <a:t>EDM </a:t>
            </a:r>
            <a:r>
              <a:rPr lang="en-US" sz="2000" dirty="0" smtClean="0">
                <a:solidFill>
                  <a:schemeClr val="bg1"/>
                </a:solidFill>
              </a:rPr>
              <a:t>hidden </a:t>
            </a:r>
            <a:r>
              <a:rPr lang="en-US" sz="2000" dirty="0">
                <a:solidFill>
                  <a:schemeClr val="bg1"/>
                </a:solidFill>
              </a:rPr>
              <a:t>underneath </a:t>
            </a:r>
            <a:r>
              <a:rPr lang="en-US" sz="2000" dirty="0" smtClean="0">
                <a:solidFill>
                  <a:schemeClr val="bg1"/>
                </a:solidFill>
              </a:rPr>
              <a:t>imperfections from magnet misalignments.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2957937" y="1380876"/>
            <a:ext cx="6202695" cy="4221265"/>
            <a:chOff x="1364986" y="1063712"/>
            <a:chExt cx="5741600" cy="3850998"/>
          </a:xfrm>
        </p:grpSpPr>
        <p:pic>
          <p:nvPicPr>
            <p:cNvPr id="139059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" r="24438"/>
            <a:stretch/>
          </p:blipFill>
          <p:spPr bwMode="auto">
            <a:xfrm>
              <a:off x="1364986" y="1170691"/>
              <a:ext cx="5582237" cy="3744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4297804" y="1063712"/>
              <a:ext cx="2808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</a:rPr>
                <a:t>M </a:t>
              </a:r>
              <a:r>
                <a:rPr lang="de-DE" sz="1600" dirty="0">
                  <a:solidFill>
                    <a:srgbClr val="FF0000"/>
                  </a:solidFill>
                </a:rPr>
                <a:t>R</a:t>
              </a:r>
              <a:r>
                <a:rPr lang="de-DE" sz="1600" dirty="0" smtClean="0">
                  <a:solidFill>
                    <a:srgbClr val="FF0000"/>
                  </a:solidFill>
                </a:rPr>
                <a:t>osenthal et al, IBIC 2015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90605" name="Gruppieren 1390604"/>
          <p:cNvGrpSpPr/>
          <p:nvPr/>
        </p:nvGrpSpPr>
        <p:grpSpPr>
          <a:xfrm>
            <a:off x="725142" y="1984026"/>
            <a:ext cx="5188567" cy="1254801"/>
            <a:chOff x="4630925" y="425332"/>
            <a:chExt cx="5188567" cy="1254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/>
                <p:cNvSpPr txBox="1"/>
                <p:nvPr/>
              </p:nvSpPr>
              <p:spPr>
                <a:xfrm>
                  <a:off x="4630925" y="784823"/>
                  <a:ext cx="2070631" cy="89531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  <m:r>
                          <a:rPr lang="de-DE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num>
                          <m:den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𝑚𝑐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de-DE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  <m:r>
                          <a:rPr lang="de-DE" b="0" i="1" smtClean="0">
                            <a:latin typeface="Cambria Math"/>
                          </a:rPr>
                          <m:t>=5∙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−20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  <a:ea typeface="Cambria Math"/>
                          </a:rPr>
                          <m:t>e</m:t>
                        </m:r>
                        <m:r>
                          <a:rPr lang="de-DE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  <a:ea typeface="Cambria Math"/>
                          </a:rPr>
                          <m:t>cm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0925" y="784823"/>
                  <a:ext cx="2070631" cy="8953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Ellipse 14"/>
            <p:cNvSpPr/>
            <p:nvPr/>
          </p:nvSpPr>
          <p:spPr bwMode="auto">
            <a:xfrm>
              <a:off x="9279492" y="425332"/>
              <a:ext cx="540000" cy="252000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cxnSp>
          <p:nvCxnSpPr>
            <p:cNvPr id="1390595" name="Gewinkelte Verbindung 1390594"/>
            <p:cNvCxnSpPr>
              <a:stCxn id="15" idx="2"/>
              <a:endCxn id="14" idx="3"/>
            </p:cNvCxnSpPr>
            <p:nvPr/>
          </p:nvCxnSpPr>
          <p:spPr bwMode="auto">
            <a:xfrm rot="10800000" flipV="1">
              <a:off x="6701556" y="551332"/>
              <a:ext cx="2577936" cy="681146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0607" name="Textfeld 1390606"/>
              <p:cNvSpPr txBox="1"/>
              <p:nvPr/>
            </p:nvSpPr>
            <p:spPr>
              <a:xfrm>
                <a:off x="582652" y="775383"/>
                <a:ext cx="8125558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Simulations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COSY-INF. </a:t>
                </a:r>
                <a:r>
                  <a:rPr lang="de-DE" dirty="0" err="1"/>
                  <a:t>a</a:t>
                </a:r>
                <a:r>
                  <a:rPr lang="de-DE" dirty="0" err="1" smtClean="0"/>
                  <a:t>nd</a:t>
                </a:r>
                <a:r>
                  <a:rPr lang="de-DE" dirty="0" smtClean="0"/>
                  <a:t> RF Wien </a:t>
                </a:r>
                <a:r>
                  <a:rPr lang="de-DE" dirty="0" err="1" smtClean="0"/>
                  <a:t>filter</a:t>
                </a:r>
                <a:r>
                  <a:rPr lang="de-DE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dirty="0" smtClean="0"/>
                  <a:t>) in EDM </a:t>
                </a:r>
                <a:r>
                  <a:rPr lang="de-DE" dirty="0" err="1" smtClean="0"/>
                  <a:t>buildup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</a:t>
                </a:r>
                <a:r>
                  <a:rPr lang="de-DE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90607" name="Textfeld 13906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52" y="775383"/>
                <a:ext cx="8125558" cy="391261"/>
              </a:xfrm>
              <a:prstGeom prst="rect">
                <a:avLst/>
              </a:prstGeom>
              <a:blipFill rotWithShape="1">
                <a:blip r:embed="rId5"/>
                <a:stretch>
                  <a:fillRect l="-675" t="-781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9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33" y="1322316"/>
            <a:ext cx="7242684" cy="451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501805" y="161406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kern="0" smtClean="0"/>
              <a:t>Concept for first measurements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01806" y="829302"/>
                <a:ext cx="8127040" cy="68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With an RF Wien </a:t>
                </a:r>
                <a:r>
                  <a:rPr lang="de-DE" dirty="0" err="1" smtClean="0"/>
                  <a:t>filter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de-DE" b="0" i="1" smtClean="0">
                            <a:latin typeface="Cambria Math"/>
                          </a:rPr>
                          <m:t>𝐵𝑑𝑙</m:t>
                        </m:r>
                        <m:r>
                          <a:rPr lang="de-DE" b="0" i="1" smtClean="0">
                            <a:latin typeface="Cambria Math"/>
                          </a:rPr>
                          <m:t>=0.05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Tmm</m:t>
                        </m:r>
                      </m:e>
                    </m:nary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𝑠𝑡𝑎𝑡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~2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−22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e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cm</m:t>
                    </m:r>
                  </m:oMath>
                </a14:m>
                <a:r>
                  <a:rPr lang="en-US" dirty="0" smtClean="0"/>
                  <a:t> can be reached in 1000 s.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6" y="829302"/>
                <a:ext cx="8127040" cy="689163"/>
              </a:xfrm>
              <a:prstGeom prst="rect">
                <a:avLst/>
              </a:prstGeom>
              <a:blipFill rotWithShape="1">
                <a:blip r:embed="rId3"/>
                <a:stretch>
                  <a:fillRect l="-450" t="-78761" b="-7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4923970" y="1321827"/>
            <a:ext cx="3034352" cy="371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M </a:t>
            </a:r>
            <a:r>
              <a:rPr lang="de-DE" sz="1600" dirty="0">
                <a:solidFill>
                  <a:srgbClr val="FF0000"/>
                </a:solidFill>
              </a:rPr>
              <a:t>R</a:t>
            </a:r>
            <a:r>
              <a:rPr lang="de-DE" sz="1600" dirty="0" smtClean="0">
                <a:solidFill>
                  <a:srgbClr val="FF0000"/>
                </a:solidFill>
              </a:rPr>
              <a:t>osenthal et al, IBIC 2015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5"/>
              <p:cNvSpPr txBox="1">
                <a:spLocks noChangeArrowheads="1"/>
              </p:cNvSpPr>
              <p:nvPr/>
            </p:nvSpPr>
            <p:spPr bwMode="auto">
              <a:xfrm>
                <a:off x="362174" y="5721174"/>
                <a:ext cx="8641724" cy="846893"/>
              </a:xfrm>
              <a:prstGeom prst="rect">
                <a:avLst/>
              </a:prstGeom>
              <a:solidFill>
                <a:srgbClr val="C00000">
                  <a:alpha val="74901"/>
                </a:srgbClr>
              </a:solidFill>
              <a:ln>
                <a:noFill/>
              </a:ln>
              <a:extLst/>
            </p:spPr>
            <p:txBody>
              <a:bodyPr anchor="ctr"/>
              <a:lstStyle>
                <a:lvl1pPr marL="342900" indent="-3429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en-US" sz="1800" dirty="0" smtClean="0">
                    <a:solidFill>
                      <a:schemeClr val="bg1"/>
                    </a:solidFill>
                  </a:rPr>
                  <a:t>Randomized </a:t>
                </a:r>
                <a:r>
                  <a:rPr lang="en-US" sz="1800" dirty="0">
                    <a:solidFill>
                      <a:schemeClr val="bg1"/>
                    </a:solidFill>
                  </a:rPr>
                  <a:t>error 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standard deviation </a:t>
                </a:r>
                <a:r>
                  <a:rPr lang="en-US" sz="1800" dirty="0">
                    <a:solidFill>
                      <a:schemeClr val="bg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/>
                      </a:rPr>
                      <m:t>0.1</m:t>
                    </m:r>
                    <m:r>
                      <a:rPr lang="de-DE" sz="18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chemeClr val="bg1"/>
                        </a:solidFill>
                        <a:latin typeface="Cambria Math"/>
                      </a:rPr>
                      <m:t>mm</m:t>
                    </m:r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 RMS displacements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/>
                      </a:rPr>
                      <m:t>~1</m:t>
                    </m:r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chemeClr val="bg1"/>
                        </a:solidFill>
                        <a:latin typeface="Cambria Math"/>
                      </a:rPr>
                      <m:t>mm</m:t>
                    </m:r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. Contribution </a:t>
                </a:r>
                <a:r>
                  <a:rPr lang="en-US" sz="1800" dirty="0">
                    <a:solidFill>
                      <a:schemeClr val="bg1"/>
                    </a:solidFill>
                  </a:rPr>
                  <a:t>to 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buildup from </a:t>
                </a:r>
                <a:r>
                  <a:rPr lang="en-US" sz="1800" dirty="0">
                    <a:solidFill>
                      <a:schemeClr val="bg1"/>
                    </a:solidFill>
                  </a:rPr>
                  <a:t>misalignments 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similar to EDM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η</m:t>
                    </m:r>
                    <m:r>
                      <a:rPr lang="de-DE" sz="18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e-DE" sz="1800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1800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sz="1800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  <m:r>
                      <a:rPr lang="de-DE" sz="1800" b="0" i="1" smtClean="0">
                        <a:solidFill>
                          <a:schemeClr val="bg1"/>
                        </a:solidFill>
                        <a:latin typeface="Cambria Math"/>
                      </a:rPr>
                      <m:t>=5</m:t>
                    </m:r>
                    <m:sSup>
                      <m:sSupPr>
                        <m:ctrlPr>
                          <a:rPr lang="de-DE" sz="1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−19</m:t>
                        </m:r>
                      </m:sup>
                    </m:sSup>
                    <m:r>
                      <a:rPr lang="de-DE" sz="18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1800" b="0" i="0" smtClean="0">
                        <a:solidFill>
                          <a:schemeClr val="bg1"/>
                        </a:solidFill>
                        <a:latin typeface="Cambria Math"/>
                      </a:rPr>
                      <m:t>e</m:t>
                    </m:r>
                    <m:r>
                      <a:rPr lang="de-DE" sz="18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1800" b="0" i="0" smtClean="0">
                        <a:solidFill>
                          <a:schemeClr val="bg1"/>
                        </a:solidFill>
                        <a:latin typeface="Cambria Math"/>
                      </a:rPr>
                      <m:t>cm</m:t>
                    </m:r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4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174" y="5721174"/>
                <a:ext cx="8641724" cy="846893"/>
              </a:xfrm>
              <a:prstGeom prst="rect">
                <a:avLst/>
              </a:prstGeom>
              <a:blipFill rotWithShape="1">
                <a:blip r:embed="rId4"/>
                <a:stretch>
                  <a:fillRect t="-7971" b="-1594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0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712" y="240111"/>
            <a:ext cx="7772400" cy="691662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from the </a:t>
            </a:r>
            <a:r>
              <a:rPr lang="de-DE" dirty="0" err="1" smtClean="0"/>
              <a:t>ongoing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at COSY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460375" y="808469"/>
            <a:ext cx="8507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Rotate</a:t>
            </a:r>
            <a:r>
              <a:rPr lang="de-DE" dirty="0" smtClean="0"/>
              <a:t> </a:t>
            </a:r>
            <a:r>
              <a:rPr lang="de-DE" dirty="0" err="1" smtClean="0"/>
              <a:t>deuteron</a:t>
            </a:r>
            <a:r>
              <a:rPr lang="de-DE" dirty="0" smtClean="0"/>
              <a:t> </a:t>
            </a:r>
            <a:r>
              <a:rPr lang="de-DE" dirty="0" err="1" smtClean="0"/>
              <a:t>spins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ring plane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freely</a:t>
            </a:r>
            <a:r>
              <a:rPr lang="de-DE" dirty="0" smtClean="0"/>
              <a:t> </a:t>
            </a:r>
            <a:r>
              <a:rPr lang="de-DE" dirty="0" err="1" smtClean="0"/>
              <a:t>precess</a:t>
            </a:r>
            <a:r>
              <a:rPr lang="de-DE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Lock the </a:t>
            </a:r>
            <a:r>
              <a:rPr lang="de-DE" dirty="0" err="1"/>
              <a:t>solenoid</a:t>
            </a:r>
            <a:r>
              <a:rPr lang="de-DE" dirty="0"/>
              <a:t> </a:t>
            </a:r>
            <a:r>
              <a:rPr lang="de-DE" dirty="0" smtClean="0"/>
              <a:t>RF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the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the </a:t>
            </a:r>
            <a:r>
              <a:rPr lang="de-DE" dirty="0" err="1" smtClean="0"/>
              <a:t>ensemble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RF </a:t>
            </a:r>
            <a:r>
              <a:rPr lang="de-DE" dirty="0" err="1" smtClean="0"/>
              <a:t>solenoid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m</a:t>
            </a:r>
            <a:r>
              <a:rPr lang="de-DE" dirty="0" err="1" smtClean="0"/>
              <a:t>imic</a:t>
            </a:r>
            <a:r>
              <a:rPr lang="de-DE" dirty="0" smtClean="0"/>
              <a:t>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buildup</a:t>
            </a:r>
            <a:endParaRPr lang="de-DE" dirty="0"/>
          </a:p>
        </p:txBody>
      </p:sp>
      <p:sp>
        <p:nvSpPr>
          <p:cNvPr id="8" name="AutoShape 2" descr="data:image/png;base64,iVBORw0KGgoAAAANSUhEUgAAA/AAAAEkCAIAAAAHDU1JAAAAA3NCSVQICAjb4U/gAAAACXBIWXMAAA2JAAANiQFQlIIlAAAgAElEQVR4nO3dz6/dxnnw8WGRf6SAm9eSbMTZJe6CZL2KU1uWHcl2nI1dVHfVBDFqR3JVkMdWIscoLDRdSUDbTd3Ych25XryrFodcNO7SQBNLwBu4f8q8iydnMpe/Lnk4JGfI72dxcS4vz7lzeTnDh8NnZiKttQIAAAAQpj9augAAAAAAjkdADwAAAASMgB4AAAAIGAE9AAAAEDACegAAACBgBPQAAABAwL62dAEwwK1bt65fv750KQD83rVr1+xv33333aVKstvt5EWWZTP/6r/4i7/4x3/8x/r2d95552//9m+HftrNmzeVUjdu3HBQMgDYjIh56EPx/e9//5e//KVSys9/2e3bt3/84x8vXQpgVlEUVbZcvHjx008/VUo99thjjz322Icffjh1Ga5cufLxxx/bW7qbiHPnzj18+NBhMxJF0WuvvVaP6aMoevvtt/vH9C+99NJHH31kvr1w4cJvfvObjv2feuqp//3f//3qq6+GFhgA1oeUm2D8z//8z9JFaHX79u3XX3996VIAC7h48aI+uHjx4r//+79Xuu0ntdvtPv744zzPTRmUUhcuXJitAEqpxmh+qJs3b3700UfvvPOO+UN++9vfvvTSSx1v+c///M+nnnpq5O8F1ur8aebWeub2AbMhoA/Gb37zm5/97GdKqe9///v29uvXr1+6dOnSpUtmyz/8wz/YO8i3b775pny9ePGi/frixYtmz5/85Cfy9eLFi/XXxo9+9KOnn3766aefNlu++OILpdTt27eVUhLZv/7663/+53/+3nvvvffee2a3yrfAykjf/MOHD82WmzdvvvTSS5XA1FQ9qYnGpQN741tvvfX8888///zzjb/xt7/9rTqdZpPnub3Dbre7cuXKlStX2spcb0CUUm+88YZS6tlnn3322WfltXH58uXLly9XfovxzjvvvPjiiy+++GLbr2sjnfF2ps2LL75oeuh/+tOfKqVefvnll19+ufHtciQbjyqwTQ8ePHjhQB2S2ZRSX3755aLlwmQ0QiCXMfuFeO6555RSjz766KOPPqqUunbtmtba3uHVV1994okntNb/x6KUsr+a/WWLvY95/eyzz8o+jzzyiFJKvsob33///W984xtKqW984xvyIX/yJ3+ilPrud7/7yiuv2IVRSr3yyitTHytgNup0D729xXSDmehWdrArl1LqjTfeMG+UuixfZaPE2aaCX79+vVIACazPnz/fWLzLly+rQ0edUko68uWjZIdKAyIbn3nmma9//etKqWeeecYuudw2mE8zv1Qp9dprr2mt5bbhwoUL5m9/++23ex7Jd955R45V/UcmEJEsJqXUzZs3tdZ/9md/9sd//Mdaa7nlsNsrc1SBzaoEeEqpGzdumO1yW25+euPGDek4sN8id/uVZuf555+Xz4FvCOjDoJR6+eWXtdbSSf+zn/3MbH/uuefk9aOPPioB/RNPPPHqq6+aHeS1XOdk47PPPmtey7XQ7GwCd7lAymu5TGqtf/jDH1YC9O985zta6/fff9/+kMo+8uLnP/85N5BYGakmFw/sk1+CWntP88KEm6ZmSZaObLx27ZoJ6O0g/tKlS2a7TaJ2UblImyBeay1RuLYCevuXynb5fInj7Q955pln5BPsOwelVJZl2grolVJXrlyRn0pw3z+g11rb/fp2ZC8BvQTxWmt53KFrAb19a2TaMWCzOgL68+fPm7t9rbU8GXv++efPnTtn3iUNgvQpSCtk73bu3LnZ/yCcgQArAPUgXoJ7fbg2m5hevPrqq1Inf/GLX9j9guYiZwf0+nSo8eabbzbuL2HHI4888sgjj/zwQL7VtYD+u9/9rv3h0iv/+OOPP/74426OCOAHiT5N37DdW3/hwgU7Kq3fzZp+ZX2Irc09uTCXUiHftpUkz3MT2V++fFkfAn17h0pAL93z1w7kW10L6L/+9a9LQG8ieHH+/Pnvfe97+hDQv/322/UAoh7QP/XUU0899dRf/uVftv0hkrRjh/US0Fc+WdcCevNTu+0CNkspde5AXpvt8sK0CTdu3DCd7pWOfK21tD/2jyqv4Qly6AMgw2HfeuutKIpkVg2Z7kYp9eDBg+eee+7TTz+NokgqrVLqn/7pn8yLJ554wm1hfve73/3fgz77v/LKKx988IH8FT/4wQ/cFgZY3MWLFx8eSA79mftLRf7ss89MztutW7ckpn/33XejKLIz2u8fPHjwQGJxmz1b5b1797TWly9fNpPeSK+82aHyXsn1//Tg4cOH5vMl5ca5q1evfvXVV1999dV//Md/VH5k8mpu3Ljx4Ycfaq1ffPFFe9KbCsmqB9Dh3LlzkkN/48aNeuq8aRMk4e2FF16wW4xHH33UxBXSq6iU+uSTT0zSHbn4viGgD8Avf/lL0yWvDx32t27dUkpdv379/v37sl0pZWL6J5544rXXXvviiy9ee+01t4V55JFH/t9p9X3saOBf/uVflFISyjNYDRv35ptvfvbZZ5Ic8vDhQxPQK6Vu3br14MEDrfW1a9c+/fRTs+LEA0tl6KpS6t69e5U5K+7du6eU2u12Fy5csK+4JvQ35JG6/fnSSd/TEZfzu3fvfnVQ+dGHH35YGTos6fJ1Esr/zd/8zdDfDmzNJ5988s5Bx27nz5+XSP3LL780UYQ0R+fOnbt165bZaEbZ3rhx45NPPpn8D8AQBPS+k8D9X//1X80WudLLlnfffbd+jVdKffOb3/znf/5npdRf/dVfOSzM008//bvf/c58G0WRPddNm8cff/yDDz6QAbIAzFxPn332mby4dOmSmdJeqrxS6le/+pVS6q233pJvz507d//+/cpHXbly5csvv7SDdYnvsyyT7jczv829e/fs7jel1P379x8+fGjuHKIo6n7CcP78efOL5GG9Pf+9TIpnovC2cLzNY4899tFHH5l+eqVUZQp/M7/Nhx9+OPTDAXSQ+XAk6H/w4IFslBbpV7/61fXr1+2Zu+T24ObNm0csG4dpzZ/lg0Hk0lXZaOa6qfSo2Qm46jAcVjjJoddaf+c73zG/ThLozXvNLDc//vGP7dJKKP/zn//86IMA+EnVZrkx2nLope7Y00xJRbMrshn8WlkZuvEX2YNihRkIW5lcUjbWZ7mp7CCz3JjPNzn0lUJKAr22BsVKGr2Q+4qjB8Xa5bGjfNE4y435HHLoAd00bqe+XV7LrLjnLPrQUMjXS5cu6cOg2EpGPvzBSrFrIFd907Enoij6xS9+4baH3vjRj36klPr7v/97e2PbYrE/+MEPPvjgA840QEjumfTTv/nmm6bDvrEiq0MnvUljbSR95/VE+e4fdf/eRnKT0DYPvTrk4x7deyfhuz0h/U9/+lMZfkeyDTARqbCm8sqLxpbH/BS+IaBfp29+85tffPGFD//c99577yc/+ckrr7wiyfQAMIgJ6JcuCAD462tLFwDuSeqbzFm5LInmH3/8caJ5AACAidBDDwAAAASMWW4AAACAgBHQAwAAAAEjoAcAAAACRkAPAAAABIyAHgAAAAgYAT0AAAAQMAJ6AAAAIGAE9AAAAEDACOgBAACAgBHQAwAAAAH72tIFqIqiaOkiAHPTWi9dBF/QAmCDaAFsNALYoPGNgHcBvaJpw8Zw9aqgBcCm0AJ0o0HA6jlpBHwM6AEAwGYRxANDkUMPAAAABMzHHnr70QO36QAAAEAHHwN6gnhgy7ilBwBgEB8DegBbRhAPbBx39cBQBPQAAMAjBPHAUD4G9NyaAwAAAD35GNATxAMAAAA9MW3lkaLo7tJFAAAciTYcwCImanx87KEHsGUk3QEAMAgBPQC/EMQDG8ddPTCUs5SboiiO2KFxY2RxUDIAABAObVm6LEAYHAT0RVFEUZSmaRRFjQF6nudmhzzP6+9KksTen5oMrF5Rs3SJAAAIlYOUmzRNsyzL87woijRNK1F4URS73c5slPA9SZI0Tff7vYTyEuibWB/AuuV5vtvt7C1xHBPTAwBwnLE99HINllhcovPKVbkoijiOzbdy2ZZ9TMd8lmVcy4HtyPO88iCO+3kAwJrMPJWW42kr691s0nNvvi3LUnro7Y783W5XyboBsBF5nsdxTAsAwGAoHTCUgx56uwNetY+OlaT5LMvsK7dsjOPY7p+LWowsKgAP7Xa7SqNBCwBsR2PMwFA6YKixAX2SJGVZVrY07iZJ83bgLhvr+Ta6xciiAvBNkiRZllU20gIAW2BPmMEzOmAkxyk3leBeSF3VWts1Vl5rrcmdBTarLEtaAMwviu4qdcJiscva7Xb7/V5u12kKgJHGznJjBsImSWIPkDXDXuXbSkUtiqIsy/1+P/K3AwiXZM8vXQpskdZXo0hpfXXpgmxXZW4M5rkCRnLQQ7/f79M0NfkzslGmsFSHSmsnwpphsvKgTdid94tkzdJVA8xMOgKWLgWABVTmxpAJM8y3DKQBhopcZaa6ujZHkbMiDfy9dwf11gzdH2iz1Dm/uMY/fLNHAzPzpw3f+Dkv3X92D/3GDwhWo62RqW93cs47WFhK0NMGYJC29svuh+O6jpH8CdxRJ/NqmFUmgXU7JIOcTJHy53hQbHDItAH8c4eZbYDVk1v3yoQZQLjODCm1vqr1VaXuTNHLsPWAHgAAzEwSbBgIC7jiY0DPCBgAAFasPmHG4nNjAEHzMaBnKRkAwILIxpxanueVlePs3nrCAKye80bGx4AeAIAt4M4BWJ9B9dpVI0BAD8A3JzxthxOsCAtgI6YN6M8c7xLogBguEsCUmOUGbnRMKMFclgDWZKqAviiKKIpkLdjGqD3Pc7NDnuf2j/wfDTPdrEMAAGyc/2EA0G3+nt+pAvo0TbMs01rv9/s0TSs/LYpit9uZTrjdbsdoGAAAoAgDEL75e34nCeglOpd+d5mIqtJJXxRFHMfmW3vNZwAAAAD9zTEoth6v53lubynLkoXiAAA+YJQUgOBM1UNvd8Cr9sGvkmqfZVnbihIk0gHbwyw3WBKjpAAEZ5KAPkmSsiwrWxp3S9N0v99XBsXqFlMUdbwFe3HoQMJKMcsNnCEuDxF9ecBQc6TcVIJ7Ies8a63nT7YhDgYALE5ye5S6s3RBvON/Xx5wtIl6GabqoVeHNBt7gGxRFPa3lY75kRrDdGJ3AICfJLdHqZOlCwIgeFP10MtslZJUk2WZbCyKQqawlLDefqbmKriXCN5tHM9dAQCgG1cKAKrfqHqzj8N242uuPqhC0mmKorAzavI8N131He+1c+ZmftwWRXdJuAQAAMARtL4aRfL1VLBuR5hmH+WuL2CqgF4clx8/fxCvlFLqxNxHENYDizoxLR2Atap07VUmuzOvSaNHEA6d7osVYNqAPgiHO6SG2ykACzmJohPFtRwIXMeQucoq8nZlp+IjOFN0ug8yxyw3ADAE01ZiYc4fEG2wt0hybne7Xcc+zGaDjXM41dWGAvo529MNtt3AUGZMPAtFA6tE1Qa6OZzqyseAnhUlgNVLkiTLMumZK8uye6A8gOAkSZLneWXZeKMy2R0tQE90F3rFq3+HjwG9/Qxu0oPVZ2ohAFMoy9Kk1S6ywByAZcVxvN/vtdYyz7X9o6jFUkUNGkHO4ub5F/gY0M9GnnQwmQYwM7PqXJIkSZLQOYfN2uwFSCq+3MnLV3vgrG6xTFmBEGw6oJ8at8VAI7NidJ7nsvzc6Zj+hM45zINWeimV2/i2zBwgXDPfrjsL6I/rY6NnDtgs6Z+TLNvTTcEdOueAVSqKwjygs+/Sy7Ik7+5o3JfOz8Nj7iCgl2qZpmn3uJbKg3X7XZVq3NEn5+ERhOL/goEqVZ6sG4RuioXcV6koCkmXlzt5c63PsoyAHhjDQUCfpqnMVlEf1yLkqXpZlpV3yWiY+hwXQ/vkaECBsMiV29T63W7XuO4MEAozImuzOfFtiqKwa3ee5+bKXhSFRA5a60oLQK7dbIigVmNsQG9yYVXtIm1rvPMO+nacVhsYQ+7/5YIdx3HQrQGAozXWfXLtELQ+IaLzMNLxoNhaLqxSh6Fv9T2jKJLOe7VEcM9dqZ/4v2xEkiSmc458GwABWd91an1/0QY56KGvDE7veW2WEL8oirIsK59w+lnbSf25G2cesA4td/INtR4AALQZG9DXk+P79LXLsBjpmZMHam0T0NrzXYwsKoBAUOuxKixiCGBqjlNuKsF9m0ovfp85LmgKAQAhYhFD9NcW7RzmUOLOEM0c9NAra91HZeXSdE9haX+72+1CHBK3YO2iYgMA1srPWW4GXXD779xzz8McSq13hsQDG/e18R8hs1XEcVyWZZZlsrEoit1u1/bEPEmSLMtMRY3jeJ5J6w6n+4mTJkIqVRQtMOPNgr8aAIBJkW7nyqHvj2hhWlF0d/Ej7CCgl9kqZNFHs7E+s02lfsoOlXeJ03fkd/qUwZyyjRvNUbbjYO5lAT8t3iwCQCga4x9D66tE8xPpPvL9aX01ik7Gl8dBQC+Oy5lpm4DWvO7/KOpwTP9wcJ2cxw7vbn24gQP8Z9/S01EHAB1MqDO0m9JtzsIG2UGmHMyOGG+GRyXOAnofNIb1/TXebAV0d8sNA9aBIB7zsNv88Y0nze9GdEdmgy7Ey161yVmY8/jPEEyuKqAX9XumQW9USpFwBgCrF1B/zdb4/JhufacNefa2PlG+q2QbtxxPW+mnPmH96Tx7v+YX8+HW2YcyAMDRaMQCcno5Ggfm/O9PMQ3dpOX3MOzxXP8jNuechD4G9H7OV9UfE0ouiyMPYFI0MoGa5x/XMb+k87ksT+9/cggfF7CRSjH0zzxzslGHfEy5OWJQ7JnmfKJ09AgVAADQYam88zOzLJwU7OhcjvUlAmEoH3vop8ATJSAUoT+jAxC6en+ciSImDSSmi1V69jCO74ikK3MpWwnoAYTCefosgLBwV++zPiE7Yf38nKXcNC4RdZxKBZ60OtNnX8f0lwCABW3nZt7t3KlrQigylIMe+qIooihK0zSKoqIo2nZLkqTyU3P/XbkTON0/N/kTroksOzSWm2MA8EeIV7E51VeX90rjJdVJR/XQHJueM6v0/DQ44clUKA4C+jRNsyzTWu/3+zRN6zvkeZ4kSVmW9sYkSeI4lqi9LMuOO4FAkbUPAEA3eby/2+0m+vz+8wb2j9orV/bFI7nuSGPMT9GHJ/He2IBeAnG5sZaO9sbQvJ6NYwfxWus+6Tqe3AOhwtVsWfxnAWCDXOXrtpF4Syk1dQhhRykOw7uO4MeT6+bIEnryV4TO8bSVcRzXk+kl3LfvvyWUL4pCfiRd+Gd+eH06yMOLWdfrmiGvK6zUMWbLArAdLKvpVpIkjRm5LbvfOfrg97xUjbn+dv8K+8wZFL0cd5Ed9IeMPJnDCgPCCrH6GxvQF0URx3FlS8/3pmm63++LopAXJqavDYo9Obys/gPkX+LDpO9rPT+A+fm86jsQVuwSqI6Kf+bBH385PuKerc/88faZ0x29HDdSdtBfTdDSU0AHamzKTWNyfM/3SqZNnudxHNujYWqDYn//YmRRbWMy6jAdsqo2pbDY25m2EoDqcQme6GLRJyW6crXqfssRy4tONyNIcFdYnwvsVazveB76SnDf06D8OScxnycjGObnvGK4/cDN/l82KEmS1LK+YfEIAq3NmvS/HsmeR8XZ9muuVs1W2TdX+XM8/NePTbkxA2FNDpz0tcvrtkjdfpdSarfbZVnW8zfamfQeHtDFcVgQhLIs7UQ7AHCuTyaM+kOs1rxnRwZOzzcOstQVvPK3NEZZ9j4dR0OpO2PudghjjuNgUKzMVhnHcVmWJi4vimK323U8MbfnuKyk3NQdVyv8wdkJ1BHNYx7dUQg8ZAbSRNGJCSSOuJLW59Jo2021Z7R3jJro+cZ+uUMDkuanCCrOHJRofulxR8M36xvd7iCgT5JEa12Z3Ka+SEQluG98lzg9KPaOGlIrAITC1PQsy3xeUwah645C4IP6QBo1V19Y22+Zcxq9I0Zat92mzt8Busi/afwvXV+6h7NpK4/rbGt8lx36+x/BL3gerOMUxGZJyo3McyVT18n2thnrGCML4Dj23DId6j3li3cmtoWbbbepjR2gM0T5PQOSntGzD3kZwQX6juehD0JY/6GNC65GoScTncui0Xme2yvNLVYsAH7rN/nMkRf6qeck7QjNj3hjh8qdif13edVP2nG74mGBj5tOdDbrCeiPrifz8Pk8IGjG/BrT7YAg0GDOaegCSbPlUfgcdfiwWkLPsSs+R0cVZ46mWJaPAX09h76/8TlVbRtHtg6TDgOYM9WP6B/jSZqN6YmXGW+WLRIGoR3ApOxBsX3CgP4XwdN7urxodk5CP+0qUX7qOXbFq0GSE6X69Mz4GsnHgH58Dv0KasIgR6f6dV+Vj75mc7FHN0mzsQfFbqe3ntoBnMkeFNs244pSyu79PWpCm1P7d1RMJ915bj/2OFbAOusEL2PCiTmT6f1M9enJx4DerSPOBq8utz48jfJheApWRjLmSbyBz7j78kc9Ob5nVsmkOfdn/oq2+XOWOq+s25hejxTqG6cueeW3n3mfRiU11h/Qe/U05wg+ZMIFdM/qw/0P+muM5u2kOwbIAlCTXQp9uMKOMUXJ5ZgopRoD66kLFnrMtqD1B/SLCLd1CF3orTMUQTwALK2jI89cYVe2ZFvLyrjBpCc4C+gdPjofMyi2wwrONgAAVm/ooFib27kxQowcJkofatu5Es17fsQGxeinHxf4Htn/0fiPKIoiiqI0TaMoqiz2ZpMVZOrboyiqrylrjC/enMY/IeIZE7Bih6tC2NV86F9R2fOIP9+8ZfxHIQiHAOCOUnfkZBs638MR71pW/zh4Hc3IUrS+qtQdmZv/iHdNV7DxHPTQp2kqK7dXpqIz5EdlWdbfy3g438ww8GW6ISwMjoHnnKSELX6eH/1XLF5yBOfMEVyNWR9nnqKhnIeNV2Qno4GxPmMDeul0ly52ic4bc2+SJKkH9BLlx3Hc8fmckUcYMzCUHHRgBY4LnUMPuEMvP47Qc7LzQG3nityd08J0F304HhQbx3E9oJdwf7fbVXaW7vwVd9IvPi/VIr8dGOnMWW6I2+bk4dH2sEhwriPCc5XQPM9yPxCVZymVtcC6H8XMH9UEkTRf4aCHvtLF3pFGb4uiqG1tyKj1EK651m35EjXnSrfwX8/BM/5XGf9LODWvjsDQktAp6ETHhBmVaMHezQoDGgbFBtdp5VVRXRVmaO2uPEvpeLTiw41WiLNnjg3okySpdL336XE3o2DN4jJ2nW/rk1Mt/+BFbtomTTFf6ipy9NXXyawCR1cer4IGYDaTnvkTffhsy9OMF1zU6BsZViev9/t9PTYwPxX2pb9xpdh1/C+WqgJHBN9jPmHku9x+wkY4mOXG1jjytU2apmmalmVZlmVlohtvNY50djvk3B6C7cOtoQ9lAMI1cw3q/nV9CjNpgcdMFtHW0tJG+UkmzNBa7/f7SuxuhDup3dE8mS9liZ5Q7+rp4v8Ft8YG9GYgrDo9QFY63dvelee5qcNxHGdZ1jNRZzaH6a56nYLL1k8PKwkwHW+vDT0NaiiO+zPrc/YteLgc/r88iYTQR+OEGXMWgPNkPCujfVQVdl5zQ5yWdAYOBsXKzXccx2VZZlkmG4ui2O124d5zr3LgvPMnffUPPOIxfeUtazrgmML41Magc7T61OIjckWGjmPp/+HjE1d6jk4LKJlng+oTZkh8b3LlG3NyBP/QZfk2B+ghEatrMtPp+Hw2OgjokyTRWlfqap7n9eWiGt9ev2s/c44Lba3adfTB9fm/crTuK58dCTn58xcZeD7yhgH+O7MFUB5Eb2eeVxNNkiCVTrk+AiPHsVS0rKCuKgekZ93sefEm5d0rfSbMiOM4z3NZdLKyiM3plWL/oK1B4P++ceMv9CFOa1PhLIfe4eyTfZLqQnn2Oih1Z7xQDgvQYWgLMKZy9ck4P25J1Ekro/79ModjktH773nMo+1K03dmgds+v+P3ept85WGR5ldffKYSJEgcLxvlq90JaFaK1adNXm6sS//KuILwyfGg2OkEepRHXndDx4UN3nJ1cva4Jfh9QDxDdeiOcftEwNY+Zs9jmq8Zmr4tN63BaVxZ0v62e4nJuu3831f5lza2Qqv8S+fkeGEp9EcqCDAzVyse9B89MnOuZ/cAgz7DD6x9jil2n2atT7vXv3lcwYPyVbJXjq9MmKEO3fN2mk1Ak935gOBBjK/+Z36COdT+H3MfA/o+GbTYgsXzpLGgjpBu5MiZ8Zni86Rrjzn/pyvb1D0R3Z9vD6Cytkx1y0TLM0b3hBl5nhdFYS73WZateNl4TGT8HAkLjq91zseAfsVBvIedST4HzYxyw6T6nPzHVRCJSkeeur5NLuGJjgvwNg+It86cMMNMeF0P5e1BsSsOCTCzdWdG+BjQr1VlKkxP7gUHBc0+R//YGqtX5piA+7Ck/KkkbNPcm0+u73P6Q1TPW/TuulO5zJzZS33272v61R07yGd2jljte5DrO5/5rrYSetgDgqHO7Hdv3MFeKXaCQi1sBX/UioOBcP8iAvpevLqudGTrDv2ctj+qLVLpM/GlV8dqHmu96iylf+dc5Sa5v+4HtVZY/4d92hZMMPt0X+EWfNxU6dI+4ko8qPB9dq60MG2d7jyjA/x0dN2svGVQKzT0d438qOBaHgL6XtaUZWV0xDRjUo1Xeawwp6k750Z+bMsk6619+TNfFfqMSe2TyeNkKFjbxbuthVlBd8CKey4B/0W/X3Zqi71szqatPG5V58Z3RZaRpRKh/199KL8PZcCWTXRzaHW0u1nYfOalJ4aadLDs+D/cPpKBWsGfAFSEfj772Ro75yCgl4HqaZpGUdQR1pu5q+rvqqTQbWoViY2cZ0fgyGxEFEUd09XNeRq0xaODLmZ6vUtPdIfsDv/woatZre9QAyvjqpI2NkFHr3+3Mg4C+jRNsyzTWsscVfUdZG3nyroSaS0f7ngAABdhSURBVJru93uJ2pmAtqeNn6w9cXUPiJOJ6lz9xyUeVUoN6mZ2fr7ZF6cZTuae3eoSr89zr2J+S5/0oUlLgqUcHtGfuHpQD3+MeZTX2AT1bzHWbWwOvb1ghL2QRGW3SkBvlpaQb7MsOy5jxyt29udxZ9UK8kcbtcUl28xygyHtxtAVIo/WNqq1wk4xP52QM7Zu9hlHLtekIzKwj65NIweeNv7e8UPlxnwUVmALz+c3i8HuE3GWQy/iOK6H5va8s0KmpzXf7na7FawoMf4ecYreL9869adLLx75yQ6L5Nsx95OsL9MxiubQOXdivp2oJH2Sv0/XTTcnsPmQkU1Hd2E8Pxv9GW/gQxkALCj0ewwHPfSVDrZBfe2y+HMcx3bE3/aIjVv2eUw6bG66W/Owbvp5OiFJd40/MrPcKKUOs8coE/Y5P26D5nRqO80czgwzA3+KVz+e/pQNAAIytoe+nhzfv689SRLJv6/cA+gWI4u6KVwU4bM8z6UjoCgKaUAqjcBhIkhldV2f8fDKSQ/r4hVn6sl85vl1PS1+tAGsz2bHyDqeh74sy54BvexGmK4GrjeJiokGHgxauRNHKMvSjKGX3Bs7pu9YJOE4g2YHD+5/PX4AT3/dnz/PofP8H+R58YJgP6gnTkBd90oa21wMZ2xAbw+EtQfIVoa9Vki3XNsD960Z9MR/IvZNxVJXo/FD+jZVdYNmj6tJkiRJElfzXHWsoxxQRtbQco7868bl7k/SaITyn8JECOIx3lonGmnjYFCszFZp8mdkoyTHt71Fwn2ZhF7Yob/zhaXcmuFKY4WnMw0Xa8tq8GfIGtD/bDzijPV5hkQ/K+CKZ9wHcCYPK37lGrG1BspByo1MWVOZrbI+s419w13/adueoVhqlOfUy4yH1a+JENWH0Zs7+Sg6Ma2B/SCr/iFz9sRMVNmPe+PWuqD6IEEO2I7KkPp6ssPUYZI/nOXQr2DeyTr///1eBdxHxBbbqWnoz8xy0/+scJ5zPymHySrdf3gQ9cuHsgVxoAAcwaswaVKOB8XCc4cLv7MuvTNvjnuU5+yadpjvcvBFd87Bglhc97ntzwnQ9rTBeVjZUb98GDbjj+1c8j3UuBglg2LRpm2U1Pwl8U3AAT3/v0Z9UoEDHUV6xEV3ous0z/T9JP9upVRAd3H2uTTmdD1iHK1qT2FCH7QDI9lj7fb7vR3WE8SvGxVnCo5XinXC80GxR1j83F0kcF/HgNrQy79BZiBUKBk43TyvRyF2DcATMpGG1lqm1li6OEDYfOyh38Kt+RaGsoWV1owgdM89PGdJZkM2yCBk2YXCnufanv96wSJhNbZZ930M6LeAYBdo0zjLDdAH9z+BiuOYgB6LWE1zQUAPr62mpqG/MUH8Bk+YDf7JWIGiKOI4rmwxr9sSbrnDB9rMkUNfn2d6y0K/+oZe/sXxTGYG8y/NdgQfqpKTMnh+nOGnJEnKsqxsMa91i7lLCYRj2oC+KIooimRF2I6wPkmSyq35ygbFem7oRd1cv7mEcwR8FuIygT0WknP5gU6EeJzrZis/jUajSnAPHKetIh8iljV3PUwb0J85hj3P8/ptup+3455crtyekd1/VNtP7VlEjvjYlVl9G4Hp9Dx5NlWhsBFmIKw6PUAWmMIhYgm+66HDhAF94xj2+m4Mghlk9WdkcPiP+M/b2y1OninMczx5UDme9PQlSSJ9f0sXB6u1kTZ2vkGxjWPYJdzf7XazFcMrrDfeiDUsAXiO6XTGS5JEa81KsYATEwb03WPYO2xnePugS8IWpq4XrGG5cQ6v5ZxCgOcan9Kv73IPTG3CgD5JkkrXe8/sGmpyo0Cnrm98CmH3wQMVtADB4cYJAJY1X8pNWZarT5cff1Vze130oVO/8SmE3Qfvw/2Jw9ynoR/lw5+/biS2AcA2barZn7aHXh0Wc7YHyMrr1Qf3PvCnU3+etPijP9lhOmyfj/LhRms71pHrzMASAECHaXvoZQx7HMdlWZox7EVR7HY7nqpvykRp8VF0N8Tgxg4xF7/XwrJ6nsAMLMGmMCgWGGragL5xDHue55XpZivVlZqM6fS5B6gkaZCzAWA8HrP0x6UfGGqOHPqh2TXbrMm070dzfugqSRqVDnX+U1Pjlh6rxGMWANOZdqVYYEFks/ivcSpbP9eKBgDAWwT0Xpu5I6fx1621M2nqcJ/biW55nkdRlKZpFEVTL/m+1nMYs2mszpxXAPxBQB+80C8qoZcfx5GR8Vrr/X6/2bWiATSKLEuXBQjDfPPQ90cGbbimiM6Z5HF97GWk7fltFywSAH9w6QeG8jGgl5rM6MPphHVg6/OIDzo3nP+xTHoznlmboigKFqboj1MOANDIx4Aebtk93AQE/dlzzNnaFipqu83g1rRDmqZKKbNIhWh7yE6nHQAAjQjo12/BlTKDDmTtOeYY4TqRw+O4KEkS00lP4A4AwCDOBsU2Tj830bvWIehgFxijKAp7Zps4jrfcFGBTttbyd1Tt4jT7RwyKBYZyENAXRWGmn2usurKDMDvY76qkzx7q8Ak1GVgre2absizJocc8eNo2mzNjg/Q0+0csRgEM5SCgT9M0yzKZfq5SJ80O+/1ea51lmdnBbNRal2Vp1/ZDHb5DTcbKHMYzbD2kSJIkjmO5mY+iKI5jAnp4i2p7nDNjA0XgDrgzNqCXQFyenpvp5+o7yI9kN7MDl3CEK4ruHnGZ1/qqUne29sy9UVEUWus8z7XW5NvAZ1TbI5wZGwBwy/HCUvVcWHvC6cqeskKkVHWC+7BwbdP6Kpf58RorPumzwMo0xgbKquyE+8BIDnroK/F6Y6U1TK02vfVlWVY+wc6h59JeRwTpG/4jbvEUHgjdmbGBUiqOY8m8refkRC2mLjbWbd0X67EBfZIkZVlWtnR8K6PfiqJI01Qetcs1257yws6h59KOOU2XJksCLoD1SZqofrGBWR/aTsoVusXEfw0QMMfz0DfOVlGp1ap2p26Wjdygdd8vjsGRAQDP9bx212MDE82LxtRcAP056KFXhypdyaWxvxVmgGylYu92O3Lo+yDGBQD478zYQCa1NPszdy0wkoNBsZL9liSJzFElGyWpRl5nWSbz08lUlUqpJElko4jj2I77sTJt9yE+3J8smwkj8+QodWfBMgDAFLpjgzzPZW4MkWUZAT0whoOAPkkSM/2cicvlW/u1fDU1Vr6VATGNS8SxsJQTPgTNQXB4oPp/lMyTo9SJq1+9DoyBg2+OaB8YNnNmbCCD6CQMoFMPGMlZDv2Z99aNOzRulNoeRXcJRlfG7T/0MA18kDctIZZ5Ngx9w0RMo6Gog3M5Ljawb+ZpEIA+HA+KBWaj9dWh0bx9OQewNUc0GlgEQTwwFAE9tkKe+ZjLefcD8colX+urh/25HwAAAH4hoMc6OU/IOdwG2MH92b8dADAUObfAUD4G9CZ5LopOeO6G43Q/W5864O7/KAAAAGAkB7PcOGevFLt0WbBOMr0MPUAA4KUTproCBvExoAewZUxbCWzeHX2wdEmAMPiYcqMCn5EQztmnAenpq8clHACAQZwF9EVRuFrmzeqWO1GKgB6n+JCeXr/PbJvfmtsPAAAwNQcpN0VRRFGUpmkURZU1X+0dhL2D2Vi5EyCH3jkedByt56EzSfn1+S5J1ge25nAnz4B4ADNxENCnaZplmSzgnKZp4w6ytnOWZWaHJEniOJbYvSzLxjsBAACOs2A8zZ38aAyKBYYZG9BLIJ7nuTos4FwJzeVb+ZHsJlvsIF5r7SpdBwCANgTZgWBQLDCM41lu4jiuB/RxHFd2k30k7T5JErrnARjMcgMAwCAOeugr8XpjD71hR/xpmuZ5niRJmqb13Hr7iRuXdqwGHYRn0palywIAQADGBvRJkpRlWdnS8W1ZlmaLZNrkeR7HsWTjmO1mUCyXdviM6Hwkns7BK8el3TP4FcDiHKfcVIL7jo02EujhAzMxBZfnGeR5bmbHogUAcBqDYoFhHPTQKysnXlkjX+1vhRkgWxk+u9vtuKJjcW1TT47HrULdbreTya9kniu7oQCweQyKBYZx0EMvs1VKKnyWZbKxKAozQ2WWZdIJJ/NX2u+S++9Kyg2wMtPdKgTKnvxKNQ2mB9aNe/uKPM8JA4AxHAT0SZJorfM8l6+yUb61X8tXcwmXd0kXXeVabg+KHV88AL6R6m++tYfWqNOz3DAsHlg3me9ut9stXRAgbM5y6M/MmWncoXEjK8ViHmTCLE6WkW4cFl+3XDEBTIicW2C8ry1dAGAxWl+NooVnqtH6ahSdLFiABckcWfv9nss5nDvcri9Wwcmv66llOZqTxoaRG3ugDQE9gAVIxzyXZ0xkttv1xe8cVuoOxxMYxMeA3iTLRtEJ13t0oMUPlD0vFhA0Hx70+a/xKRwtAOCQjwG9BPFRdJcmEq7Qi+YVuZDb41yZ6AZYMWo3MDUfA3rAOVe9aNwPONE9RZ0d6POMDutj+hcUTQoARwjosVrdV8qpr6Ncp49GEI91I0unhz8MiqVBAPogoAcAgI7zJdVychgUCwzjLKCXtSGcfBSDYgEAM6PjHEC4HCwsJUvDpGkaRVHjwBfZQdR3iKKolk17h4WlAABB4B4AwOIcBPRpmmZZprXe7/dpmjbusN/vtdZZllV26OjUp4lEGz/PDT9LBQAAVm9sQC897tLFLtF5pQ9evpUfyW5mh6IoyrKM43hkGQCfEegPFVmWLguARZzQCACDOOiht9Unky6Koi1kT9OUpBoAFdqydFkQME/upaPo7tJFCNQdGgGgPwc99JV4vbGH3jARfxRF+/2+5VNPoiYjiwoAgA88udnwGLPcAMOMDeiTJCnLsrKl49uyLJMkMaNgzQrwp+P+O7rJyKICAAAA6+N4HnqJ1+sbG3e2B8jmec7S0AAAAMBQDnroldXRrqyRr/a3wgyQzfPc9LvHcZxlGdE8AABQSjEoFhjKwaBYma0ySRKZv1I2FkVhOuCzLIuiSHZoz5sHAABQdubt0iUBwhC5qi1nrhTbcynZyu04lRmuRNHd+iirxo2z/fbDj5xVwxWgBcCCpmgQzvxMWoCKKIoYFItNcdIIOJu28sxgvU80f8CtOdaGi1N/DIUHAGAQx/PQAwCwSswoD8Bbjme5AQAgUDxJm1NlMozTj/FPouhEXvGkDujDz4CemoyZcP0GgOnITHf2fHeGPXW1ql7uyaEHhvE25YY1nwEAAYuiu1F0V6mTbebqyEwYu92uYx8GzACu+NlDz605sF32RDdc5hEuuZBF0XafBNbXkgcwET8DegDbRRAPrECSJEmStK0aKdvN3ft+vx8yFR6AKm9TbgDHNttJBgAeiuN4v99rrWV5yqWLA4TNWQ99z3Wj+r2LQbHAhnQMmwPgs8brfluvfOWNZjf5kDzPrUbgD2GAjZAAaOOgh74oiiiK0jSNoqixGssOwuxgv6vWIrCwFLAJfYbNAfBW0aTnG+1v4zg+/fM7uomrYgPr4yCgT9M0y7KOp2ZpmspjtSzLzA5mo9a6LEs654BtInEW2A4T8UunntleliVNATDG2IBeaqaE41IbK7fd8q15oKas+mxqb5ZlPe/pAaxJkiR5nlc656IWSxUSUL9fJvbkMBMljlQUhfTrScU3tTvLMgJ6YAzHs9zEcVxJiy+KovYoTSVJYj872+12WZa5LQmAQPFgHR7S+uqWJ6A8WqW3zk6UN131hPLAeA566CvxemMPvSERv/3TKIriOD6dcnNC/xwAAKvXEs2fcOkHBhkb0NeXjahUzsq3dp5ckiSSf1/Lt2E0DAAAm8XcGMAwjlNuGse1NC4UJ7tRVwEAAIAxHPTQKysTTtVGvtq5NGYsbFEUzGwDAFg90u4BzMDBtJUyW6XJn5GNZiS7UirLMplsXqaqVIfIXiahF6f79UmeAzakKAr79p6RMwAADBK5Sno5c6B6z5HsURQpdYcuDWxHFDmrhivA0YC3oujuFNcmzvmKyp08Bwer56QRcNBDL84M1pmXCgAA9MCgWGAYZwG9Q3TPAwAAAD1596SPh4/YGs55G0cDW8M5X8EBwdY4OecdT1vphJ0/R60GAAAAOvgY0BPEA1vGLT2wcTQCwFA+BvQAtmzO6zcP92fDoUZ/NAKrxKGelI+DYufERNez4VADAABMYeGAXlaYAgAAAHCcxQL6oiiiKJLFYithPetEAkAbGsbZcKjhJ87M2QR0qBcL6NM0zbJMa73f79M0tX+kLUsVz3MBnWFB4zgDwPzo1wOGWmaAQlEUaZqaXx1F0X6/l6VkZx4zEegQjRCLTZmX/S2hoAU4U4hlVmEWmxZgETQCZwqxzCrMYgfUCHgxKDaOY5LpAQg65wAAGGSZaSuLoojjuLLFvJ75Kh5o0BBisSkzhprh+If4Lw6xzCrMYodY5hUgDDhTiGVWYRY7lDIvE9AnSbLb7Spb5EVwj2MAOEQLAGwcjQBwBC8WlirL0gT0AIDVsJ++0s4DG0QjMI9lcujlPyr/Y/ma5/kiJcEMCsvSZcFG5XleaWRMmr69PUkS2chV5ziV45zneWoxP+I4Y2a0ALOhEViMXsh+v1dKSSa9zF85qSzLKr/FHAF7u8nsj+N46iKtVeVQZ1lmn2/mRxxqzGO/39fbmTiOzYmnlNrv9/pwrpqNM7RLa9J2nOuHkeOMOdECzIZGYFmLzXKTJInWOs9z+TrdLyqKojFl31Tm3W5nnhKUZSkby7LkocFQjYe6KAq7rspR5VBjTvUeIPusi+NYXsu5Khv3+33lTMaZeva0cZwxM1qA2dAILGjhaSvnedRCZZ4NlRm+SZIkz/PKtFrKOlfNCwbzjNF4nMuy3O12lQfrHGfMiRZgNjQCy/JiHvpJUZlnQ2VGEOpjOcqyrGzh/HTFPKBrfBbHccb8aAFmRiMwj/UH9HVU5plRmeGV+ilXv+FnALcTdkZllmX1Z3EcZ8yPFmBONAKz2WJAT2WeE5UZfmo88Tgb3Wqbro7jjMXRAsyDRmA2WwzoBZV5HlRmeCiOY3MG7nY7uee0bzjzPK9M0IQjpGlqjrM5pBxnLI4WYDY0AvOZbP4cv1QmTrK/VU1TVjVOtIQ+KofOHF77RxxqzKx+mqnDozl74lT7Yd3MJVyHynG2r9McZyyIFmA2NAJLifQ21lhOkkSGbJotURTFcVyWpX2nniSJyaffyJFxrnKo8zw3N+IcanhFJlqtb1QM7XCK4ww/cWbOhkM9g60E9I04w2bDoQYAAJjIpgN6AAAAIHTbHRQLAAAArAABPQAAABAwAnoAAKbCFL3Als3WAhDQA9O6f//+0kUAMK0kSdou2/XlsQGsjA8tAAE94MCTTz75ySefNP7o7/7u72YuDICZmUl4K/I8J6AHVs+HFoCAHnDg888/b9z+xhtv/PVf//XMhQEwJ5l7114R06jP2FsURXRArA+sgCctAAE9MNaTTz6plPre975X76T/9a9/fenSJXvLxx9/bCrz66+/Pl8pAUxDruL7/b7Pqhppmsp6mfv93iy6ByBcnrQABPTAWL/+9a+VUv/2b//2wgsvnLnzlStXvvWtb2mt7927d/v27elLB2AZ3U/bkyRhHRhgxWZuAQjogal059tcvnyZyzmwYo0rZO/3e6VUFEUdo+gArMDMLQABPTCVer6NUurevXtKqSiKvv3tb3/88cdLlAvAYuQqrrVOkqQx6RbAik3XAhDQA7O6fPny559/rrX+9re/feXKFWJ6YJUaO+eUUlEUySVcnsUT0AOrNH8LQEAPTOL+/fsyWLYiiiIJ4t9//33VPj0OgIDEcVzpbGtLn82yLE3TJEmiKFLMUg+sgg8tQEQWLzDek08++fnnn9vjYv/0T//0v/7rv+p7vv7667dv3/7Wt7713//930opKiCwDpUOubb+OfNTdZjtDsAKLN4CENADAAAAASPlBgAAAAgYAT0AAAAQMAJ6AAAAIGAE9AAAAEDACOgBAACAgBHQAwAAAAEjoAcAAAAC9v8BcDMZUb8Oly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data:image/png;base64,iVBORw0KGgoAAAANSUhEUgAABBsAAAQpCAYAAACA8AViAAAABHNCSVQICAgIfAhkiAAAAAlwSFlzAAANiQAADYkBUJSCJQAAIABJREFUeJzs3XuQK9ld4PnfyZRUpar77Pd1P25jt21oM36OB8MMSMIGDGMWMOtgTMAuDLgvZmGCnQj/Qf8xkv7hj3HExm7sY6YdC8TOxjKzzEAEY2CGxVjSDB7A4NeY7nY/3O7b9/brdvd9VpVKUmae/aPu0T3KykylVCkpJX0/Eeq+JaWOTqZSec755XmIAAAAAAAAAAAAAAAAAAAAAAAAAAAAAAAAAAAAAAAAAAAAAAAAAAAAAAAAAAAAAAAAAAAAAAAAAAAAAAAAAAAAAAAAAAAAAAAAAMgjtegMxMhrvgAAAAAAyBu96AyE5aVRn5d8AAAAAACw7BYefFhkI58AAwAAAAAAs7WQwMMiGvwEGQAAAAAAmK+5Bh3m2fCf5LMitv0YQQoAAAAAwJr7t1FBg0kCCXMJOsyjAZ/mM6xtCCoAAAAAADCZkSBEmoDCTIMOs27Yj0v/5usJAYaPZZcZAAAAAABWwr9NfNEEEsYFFGYWcJhlsCEp7fggA8EFAAAAAAAmExl8SBV0mEnAYRbBhhRBBpGRQEM4wHDp0sFrOzsMqQAAAAAAIMqxYweBgrvuGg0YjAQeUg+vyDTokHVjPi698UGGUIDh4e6bCTQAAAAAAJDgifJzB0GCqMDD5EGHzAIOWTboJw80jAswvENk99IlJ8M8AgAAAACw9LbvuiuQx0efiww8LCjgkFWwIX2gwQ4yiIi89przsLxj+Gf/gRtq0O0qkQdHEvJ7e/R0AAAAAACsNXdjKxQMeF6K5bIuvXB8+PwT8rjInXcGw01Ggg7zCThk0YAfE2iI6c1gBRn6/RtqcO+tAIMJLPiDrhJ5UwZZBAAAAABglbwkbrGsRewAxPNSfLGsS6WDwMNI0CG+l8NMAg6zCjYk92i4GWiwgwzhAENw262eDEG/R68GAAAAAABExCltDAMBzuUtfTjwcCvoEB9wGNvDYaHBhnSBhoo1N0O3q+xAg9+7axhkCAanlNxtggt3ym2D/ZH0/RMEHQAAAAAA68m9vjESALhc3NQirx0EH14VcYpX9a2gwyU9EnAol/VwLoeOmURydgGHozTepwo0PNR/QMlDIvtXjzsih4MMtw2OKxGRwdYNR+S0HGxzEGTQ/oBgAwAAAABgLSm3eBBIKJqgwxUp7h0PREQuF2/oqKDD5qkbgTwr8mzpBT3PgMO0jfdMAg2DvauO3H23iIh4uyXntNdTwYlt5Q966iCwcFLk5K1Ujw36BBsAAAAAAGtpp1i61fC/dvAf5Ra1W9zQzvVdfaWwoQvb/YMhE6++KsWtU4HIYgIOhUnfECMiCDAu0LDhyN13i7d73TntHVfBiRtqMNhSen9HycmTsrW/44jsiOyfkKA8UIE3UH0WwQQAAAAArKmSvy9OoaidblHLxnURcWVvcyvwrl1TqlzUJ4s3tHOtpK4UbujC3XcHg1fFKW71gv2rx53Nh24EDz37gHpWXjhI7NgxfdBuvyscSFCyoNUo0vdqsAMNIrJ/hx1okGGgYVAuONofDIMMgVdWQXmgAn+gRI5NkUUAAAAAAFbZjjjuQeDBKXT13uaxQK4d9HQodr3gSuGGLmyfCORVkeJW76CHw+s3ApFQD4cZ9W7IItgQH2gQkYeu3emIiOzfcdURuV8Ge1ed4PQp5XdvOKf848o/tqW0P1DBVllt9VzHK+05IscO5mfY3pbA95TIlsi2iPY8hlEAAAAAANaSKhS07IqI7InjFrTs7t6cx2FHCv2tYG/DD5y9rlZuUbs7e/qqe0O75eOBc+WqPhhScUE2Xz8YWvHsydcOhlukDzhMFGyYdBhFisb+pVvbXLvmiNyZGGjwe3tOsL2pjvVc5ZX2HO1vKNkuSeAfU6XghitqS7TfU+JNmFMAAAAAAFaJ54sEIsrd0BLsSX/ztO+4fZHdDfFKe85Wb0t2Nlzt7O5pObYVnNoRudq94cjpU8HgylWnuHV/sH/HBWfz9VOBXLvmyMmTBwGH6OEUYRMNr5i0p8CYXg2XlFRkZJ6GwaCr/DN3KX/QVV637ASneupkb8OxAw1bvYLjlxxHRCTY3FAl5bsiWxIU9h1/oBzt+2pzc1MCj1kbAAAAAADrySmUgv39fVGuq92iDhxvMxDZk752fWe/d7BSRT8I9ja8wNnd1+7GVuDu7OlrG73AubqhC+Vu4BbL2n35ki4Wy3p0OIXIQcAhm94Nk/RsSBeYuDl8Qvr9m4GGnjpY3rKnglOOCnobjn+sr/yejAYatkW87qa7EfQcv+A4/mDPKYnjaOW7JaegRHniFok1AAAAAADWlSdlpyB95WnHc/y+txe4RR0U/b7qOZtBobzv++I4W72C7G1vBrK758ixfhDsbDhyqhcEO72D9vqZnsjLIiJ9kXJZH7Tjj6UJJKTu3XCU1ShCwQdr+ES3qx6Sh2QgXfEHdygRkcA7pYLeFee0bIjnb6tg270ZaOg6ItsHgYaC4wSFLcft3ijIZsl1i45SnusMCoFbckV0UGDOBgAAAADAWlKOp/sFkYIu+k5BK1cC7XYHvl8+7m2Ill53Uwqy7/ulrrPVK8ve9mbg9IrqtAz0ld6eE3intVPsan9wh3Llhn5IHpJnuy8oKZdvBhAuhYMJU69MMUnjffwQivfd7NVw7ZpzdnCvkgdF+jvHHa97wwlOnVQnexuOVy46Xm/P2dooOn7JPQg0ONrdKDiO55TcQuAVfBW4BVV0C65yPL9f1IWCciVwA0fRtQEAAAAAsJacQAe+OL7yPF1wSwPP14GnB76rHd9zCl4h6Ps9LwgKgfJFdsXt+8FebxAUNraCQncQHAynuKYL5eNB6diNQJ4XOV98UQ/nbvjSMZ3VUIq0PRsSAg0h3e7wtf7OjiNyXAL/pAp6e47IhgTeQOmtsgr6rhLZEL/oOiXddwfad4vdvutvllxXuwVRg1I/EFe5UtS97mZf+0VH+QQbAAAAAABrydNu4Ch3IKXifj/ou46I72q37ytfCt0dGZSUKjnKH7gl7Q62g8DvKb1VUEFvcDDioLfniH8yEAmkv7PjlOTYQZCh27V6NxwyVW+HowyjsFwaCT6cHdx78+8zEgx6Sm4vi/ROi1fec4JeUZX7nqPLGyrwXRVIwdFOSQX+/q1Agww2RHTJ0f6Gv9/b9v1gUwV+aaCDYjb5BQAAAABguTjKGXiO23cDZ98tbuyKuD2RQLm6KP5mSYL9vmh3IwgC5Sjf007Zk3K35+z7WnvlgSPd04Hc3pNgp6ec4hktckPODu5V50uvWcGDQ0MpppJRsEFE5NbEkCIi/pmeksFx8Xq7jt501WnZkL63pQ7mXdgXEZGg6DobTs8Z+P1CwXHdgtKuePslT+miE3hbfr93Qgfettb+lucFWxJ45dtOnChevn59kF2+AQAAAADIP98pdN2Cs+d77l4w8EpuaeN6IAVd0L4uFAtaHC2e3tEbhZLuO652AvFFRHRQVoFXVKdF5KrXV15v1ykVN3z/TE+5L29o6fdv9mxIPVHkWNkFG94nI0Mo/MFABYOeErlDRPrie30VOErpsijxtyXwXRX4Pcd3NpwgcBy14Tje/qAoyi9KQTaCwf4xf9A7qSU47ve6d7f/zW/94pvP3n+373mONyDWAAAAAABYD4ViUZTrBs+9cOHl7/9Hv/Bb7kb5VeV7BeXoQIplz/NFy74OgoKjg552/MBxgqCnA9kIXCloXe6poDdQvqeVuKJF7pBg0FUiA3Fl4yC40O0qeV9Zy5cyynOKbcbN1zD692Aw8rf2+0r7ntKBq0QORkHosqeCfc+R4jEJBnuudrQqDBx3oPyCkqCgev6WN+gfl8A77vW79z7+p3/wT65feX37W88+LTrIJMgCAAAAAMDSKJSKzlahcO9//ZPf/x//zg/++P9aKJVfHPSUVwgKfe26nhbxiwPX97TvB4N9V9wtPxjsOE5ZtPQPhkXowFPa99RBfwfLYKCkVEqal2HieRsy6NlQUcMhFDf5fu/mcpd9JVKWwBsokQ3RgXcr4BD4Sm94Sg98VZSCE6i+66rAFa0KA69XFt8r+97gZOd3f/vnblx5fbu7u3v0rB6R1lq01qKUEqVYhRMAAAAAFm2W7bQ8pe13PemJiAT6WOvf/NbPff/HH/nf3ILa91SvXHQ290T5XiC+W3Rdx3e9QBc9pXu+EnEPPi/wbrbTB8qVgg68vnKKon2/d7O3g7GjRCoi0jnSnf6Zre4QhHo4eJv7jvY9VR7sO4HvH+zkoO+IiOggUFoHKvDE9XVQVHpQCrS/oX1/+9vuv/+efr8f+Rl+EMj5Cxfl/IWL8sLFF+X69Rux+bl+Y0fOX7gofhBMth9BIPv7+3JjZ0e8QEtpc0u8QMuNnR3Z39+XYML0AAAAAABHM8t2Wt7T7vf78pazZ+/Wvr8daH9D6UHJ10Ex8MTVOlA6CEba24Hvq/LgoD3ube6PxADC7fYsZTdngzVfwyQODoQj2vcdrcUR0Y4OfFcHgXvy2FbZ932lYw74jRs7cvzkKdnY2BARkRcvXpTt7S1xXXdku16vJxdfellOnDwpu7u7cuL48VR5GwwGcmNnV97y1ofkzjvvEqWU+IEW11GitZZLr74q33z2WTlx/JgUiyyUAQAAAACzNst22jKkHehAfH/gnDy+vXW923P1wYSIjg6UI1ocUe5BO9txY9OI1e0qkdglMCcys54NWbh244aXNBnkqZMn5OKFC3L92jW5fPmylLe25Jmnn5GN55+TwuuXhtv97ZNPSXlrS159+aXUgYZ+vy9Xrl2Xd73nPXLq9G3S6/dlf39fBv2e7O/vS6/fl9O33y7ves975fKVqxLX+wIAAAAAkI1ZttOWKW1vMJBrOV+lMdfBhjS+/a1vkRcuXBDPe0X29vZkt9eXHf8VcTeviojIN55+Rra2+/K1r35V3vvud6VK0/d9ufTaJfnOd3ynaC2y3+1Kv9eTfr9/69HryX63K0qJvOOd75RXL70qvh+eZQMAAAAAkIVZttPmmXZ3by8y7e7e3kq1L7MbRrEgW73r8g/++j/IX373B8X3tQRBIO0X+vKhN79V3njjDbn40sty/fqL8iM/9B4p7N4Q/9iJsWne2NmR226/Q9xiUfa7e4nbDvp9KZY25OSp2+TGzo6cOnkyq10DAAAAANw0y3ZaUtp7ezuytXUss7T/wx//kWwdOybf973fN5wY8otf/Ct58eJF+YmP/uTKtC+XumeDu3NdHuj8jGy9/R1y7WpXbly7KlevXhXxPfnaf/26/OVf/aVcufyGPHDv22Vz4+2yufe4OHvJJ2UQBHL58hty9z33yH53R/r93tjH/t6unHnTGbl8+Q0mjAQArLT/8zd/c/gAAGBeotppV69clv397mjbbL8rly+/MVE7LakN+OSTT8hj//Jfyle+8uWp2oBRaVdqNXn6qaek3fq89Hr78hd/8V/kS3/zJfngD/zASrUvl7pnw51//b+IqGNyrfZj8l27u/In//GPpRc4orUWV3zp7u7IG5evycc++hMiIrJ399+VjRvflH359tg0fd+XG9dvSKlUkr2dnUOvv/baa3LHHXeMLE3iKSXlrW25cf2G+L4vjrPUMRwAAGJ9+n/6n0VE5FP/9NcWnBMAwDqJaqf9+Z//uezv78sP/uAPiuu6orWWVuvz0u8P5MMf/nDqdlpcG/Bb33peWp//vPzQD/+IfP5znxMdBPL2t79dRNK3AaPSPnb8uJz75C/LY//i/5BXXnlFrl69Kp/4pU/KRrEo169dXZn25XLm+qat7S/IjvsBERHZ3t6Wt33Hw+LtXRM32JeXX3lVLl16Vc4++MBwe62LEmxvJaY58DzRItLv7Ut/0D/0+OJff1G6odd6N6NbgdYy8LxZ7jIAAHNz5coV+fef/az81m//9rAnw1OPf12eevzrC84ZAGDdRLXTfuQjH5GB58mf/Ml/lN3unvzZn31OLl+5Kj/2Ex+dqJ0Wlfaz33xGPv/5P5Of+umPy3d/99+Xn/25n5cvfOEL8vgTjx857cuX35BBvyfvfs975JVXXpXvePhhcR0lr79+aaXal0vds6FQuiKBNQfD5/70/5MXnnta7jh1Qr76zIsiIvLSxRfk7/3d98vtt99+sJHjiIxZyKO3vy+D/kC8wUC0Ht34Fz5xTr717NMysGYHdRwlvV5P+r1eNjsGAEAO/Oc//3N53/v/nnzv91WkWCwSZAAALFS4nba3uyufOPdJ+cy/+N/l9//d78lmuSy/9Mu/IpdfvySDfn+idlo47WtXr8tPffyn5d5775VnnnpC7jlzr/x3P/fz8qW//uKR0xYR6bRb8tQ3npaf/8VfkH/3u/+v7O/tyXve+x5RSq1M+3KpezYEp+6QY96LopQnf/EXfymvPPd12Sxvyn1veVjuOqHE8bvyyksX5fd/9/8Zvsca/RCpWCjIZnlTXn7lJfED79D8DM8+9cShcUGBH8grL78sm+VNKRaWOn4DAMDQlStX5O1ve5t865mnCDQAABYqqp129cobcvH8c/KL5z4pJ06elE+c+yW59MqLcvmN1yZqp0Wl/f0f+pCcOXNGvvXNZ6Tf78kL55+TEyeOyw//w48cOe3H//Zx+caT35BfPHdO7rj9DvnEuU/KCxcuyFe+8pWVal8udbDh2u4PSPkf3yf+s/9ZvvDZ35TbNpX840/8qvzMz/ysvPnB+6Xk9GXgdeWl578sX/7yl8RVOxJIKTFNx3Xl5IlT8vWvfl0KblEG/f7IY29399BzjuvK1776NTl54pQ4rjunvQcAYLbuOXNGvviXfyHeEnfhBACshrh22pXLb8j5556Rf/Jr/1Ree+UleeO1SxO306LS/ubT35BvPv3kSLvv+W8+I08/+bdHTvvY8WPyyC99Urz+vjzzjcfl+tXLcu6X/we57bbbVqp9udTBhivv+u9l9yvflOOv/mu5Z2NH/v4P/yN56C1vFsdx5Kd+9lfkO99yWgpOT15544p89Qv/twSDCzII7kpM03UcOX36lBRKRfmbL31ZNspbo+ufhh6b5S35m7/5kmxsbsjp06fEXdLJOwAACPuxH/9x+dbzz8v/9a/+1XDOBnslClalAADMS1I77fIbr8sXOn8mr77y8lTttKi09/f3I9t/+/v7R077Pe99n3T3duWF578l/X5fXrp4QS6/fkne/10fWKn25fL2yRARzzst//qv3iFv8v69/Lc/fUZOv/XbZF/7opUr9977JvlA7aMy+LPflGPHi7JZekX+6A//i/zIj3/H2HSPHz8uDzxwvzz++BPy5b/5knzn3/lOGfT64g364ge+OI4rpVJJCqWSfPGLX5SdnV15xzseluPHj89hrwEAmA/t+/LLv/KrsrFZFqWUPPX414erUdgYYgEAmIdZttMWkXbg+cO037h0Sa5dvSpf+9rXVqZ9udTBhpcvviDOK38kr25sy70P/DPxVU8Kgz0ZFA++lO+pfESuX/xP8uyLT8qrl0tS3vicvHTxQ/Km+84mpus4jtx9193ieYE8981n5XN/+jl581veIvfcc48M+p5sbLrywoWL8uxzz8mpEyfk7W//drn7rruXdkkSAACi9Pb35fxz3xx5jsACAGBRZtlOW9a082ypgw3l8ob87eWH5X2V/0Y2N8riqNekV7x7+HqhUJD73/0zcvHaH4uIyCvXRTa3yqnSLhaLct+9b5Lt7S155ZVX5LVLl+T5b33rYDWLIJBjx47JWx96SO655x45feqUFJZ44g4AAAAAWAazbKcta9p5tdR7cOr2u+UTv/bPREQkEJFe8FbRoV1617veK+9613unSr9QKMgdt98uJ0+elPvvv1/29/fF8zwpFAqyubkpW1tbUiwURI1b4gIAAAAAkIlZttOWNe08WupgQ1g40JAFpZSUikUpnTwpcvJk5ukDAAAAACYzy3basqadN8s9CAQAAAAAAOQOwQYAAAAAAJApgg0AAAAAACBTSzNnw9aJU4vOAgAAAAAAC9Xb21l0FlKhZwMAAAAAAMgUwQYAAAAAAJCpJQg26EVnAAAAAACA/FiCZvISBBsAAAAAAMAyIdgAAAAAAAAyRbABAAAAAABkammWvgx78MEHDz33/PPPp3rPuO1mmZ8HH3xwJp8/7nPm9blJ7GO06LxkZZrzcFxaq3JsAAAAgHUwTdtrHer+S92z4fnnnx952LJsBGaRnzhR+Yx6Lmvz+Izw59nHJs3nJ20z7/zHsb/rSb73uLQAAAAArL51qPsvdbAhybJ8eYvK57IcnzjLnn8AAAAAWGVLO4wiyaRdUmbdvT/uLnxUPs1z8xjykdQbxLw26+EY4WNjf25cXqfJf1I6UWllIS79ST93FYefAAAAAOtgkrp8XNtoWS11sCHui0vbTd+kkVVjOm1jPSmf5rmjnlh2OuH0oj53kXM8RH1u0nGYNP9R/55HECUq/Uk/d5HfCwAAAIB04obHT1qXT7u9njyLc7fUwYasGl1Zjf9f9kbguDkSlnX/xgUsTHAjj5YlnwAAAMA6i7vBnJe55hZhqYMNWaEBd2DdjkNc75O8WZZ8AgAAABi1zvX3lZ0gclp5izwdJT9HGZIxz+Pw4IMPDh9xec06P+OGs+TFsuQTAAAAQLI0dfk0baNlsZI9G8yXGDdfgv18uAF3lC80av6FpAZiXD7DXeezNslxSJr7YRJJxzkuzbjjkMX3mOX3Pkn6SZ876/MTAAAAwPxMWvcPb7Ps1BTbhP6uOCI7Sh7uHjy/u+vc559Rg9v2nMA7rfx+2fG3u852qeAGg6JT3ig6weam8nvieuVioRAMiq4UCqL7Za2lLI7eCvq7d/qed4ce9O5/5j/90adeuvCCbGwfz2SHkS+rELEDAAAAgKNK2zbq7e3ImXvvl7dV/uGnVXHjglsovO6Utl+TQO0pJV1Rpa4vnuc5xUGhO/DcDfGd/X3d7Q0CpzgIdvue7+6WA7fUDZzCFV28vBVcdF/Wsr0diIjIE2UtckyLdILQR4fnpUycp3JpezbE9RZYVMOV/CRb1e7/eTvOAAAAAOaLNkG0pQ025O2LIz/J8pafrKzqfgEAAABIJ6s2waq1LZggEgAAAAAAZIpgAwAAAAAAyBTBBgAAAAAAkKmlmbPhd37ndxadBQAAAAAAFubXf/3X5eknH190NlJZmmCDiMijjz666CwAAAAAADB3yzaB5FIFG0REtE5cyhMAAAAAgJVz/vz5RWdhIszZAAAAAADAUsn/TXiCDQAAAAAAIFMEGwAAAAAAQKYINgAAAAAAgEwRbAAAAAAAAJki2AAAAAAAADJFsAEAAAAAAGSKYAMAAAAAAMhU/oMN+V8+FAAAAAAAWPIfbAAAAAAAAEulsOgMzINSatFZALAmtKY7VhKux/OXh3OS7x0AblnkdZnr8fzloRxelLUINois95cMYD4owNPJ+nrcbrdH/q5WqxO9J7x9OL2wNOnnRZ7OScphAMjHdTmr63FSWYoDefi+F4lhFACApVWtVqVWq408lFKilJJGo3Fo+3a7LUqpQ9vbFaZweuHHJBWqarU6zE/4c2yNRiPxdQAA8iKuLJ0m4BAuJ8Nld/h185iEKWOT6gf2fsW9jsmtTc+GSST9UKrV6vCRpNFoSLvdlk6nIyIilUpFqtXqoZPXbJc2X2lO/rSfPY12uz1Mp9FoHDmKaadn5zeLtBet3W4Pv9s054x5j9k+rXHbpj1nF8E+J5POz2mOpXlf3LardPca0ZrNpojcOrfa7bbUarXIbWu1mrRarUy/92q1Oryu2Z8TvqPUaDSGecWovJQR5rOyKkunMUnZbh+3VQ9g2fWoSfY1bbmSlOZRz8FZ1temPS5xzDkVzmte6xeTsI/3LOtrq8QuSyuVyvC86HQ6Uq1WU59z9jllhMvu8OuTiipjm83moe86qY6A2VKhhzP6qBRE3leUhx8uycMPl+Ts2c377vtA+e53vnP7zocrx2576MMnTr6rcupN7//g7fe8+8N3ftt3/ejdZysfu+e+D3zs3ntqP332vsrHHjpb+fi3n/2+n3zPA9/7k9/zQOWjH7rvu3/o42fe/8Ffvefd/+Cf37h2TT/1+Nf1b/zGb2gR0dOY5H2tVkvLwRoYiY9KpTL1+1ut1kjeJnmk2dekR71eT30sotTr9czSqlQqEx/jer0+fByFScP+LrKSdA6Mk3a7qPfM+rvPkn0ejctj3Hkybn/M++K2O+pvLS5NJMv6GJnvOXy9iHo+7toSl4b9nml+P+FrfvicjPodZH1Nyss5OU0+pikjZuWo14YsP39cvULr0WM3i3IuT+x9TSOu/Ik6n8adg9OatK44jSzPgXF5nVV9rdVqLaS+Nu7aYr9vGou+Lh/18+P2P+m4mO8y/D2Gy1j792lvU6lUdKvVGnmkFfcZ5nuOOg+yrDNn/X0///zzWmutn3rib/X1a1f1Pe/+B//8zPs/+Kv3ffcPffyBykc/9MD3/uT3nP2+n3zP2crHv/2+ysceuqf202fv+8DH7j1b+dg93/ZdP3r3Pe/+8J1vev8Hbz/5rsqp2x768Ik7H64cu/ud79y+774PlOXs2c1hm17eVzxo54fb/odiA4kYRjGlTqdzKPKcNiI2bdSsUqkkvh7uUlSpVA69p9ls5uIuRziSafJq59dER23NZnP4OAqTxizuUCV9v0l3TmY9pisv33273Y79/sJ5jLozHLetLSpSjvVmnyvh82YW14Gocazm//YdsajrNKYvI1ZRmrKBu3HpJPUiijqfZlWOhL+vqOvAUb/TrH4b4XSi8hpVJzb1rKPWO7JKJ0rcMY7aH4O736PCZV29Xpd6vT7yuhlu0Ww2h8Mtwuxe01Hp2+XntL1pTNrmvVFlDLJHsGEMrfXIo9VqDV8LF1jhi0/4vTZzwoe3sX+glUpl5LWkC639mnmf6SKotR75AR2lYt1oNIb5OUo69rGz89put0eO8bI0JzGYAAAgAElEQVQ1GKO+B/u7D++PGYeWVcEVPp/C510egg32vkb9ruzzyu6uGbVP4WEYZizeJMGoVqsV+cBy6XQ6I+MxzbmTphtxtVode42dln3tDVdwTFfTPPwu82ZVy4hJhSvUrVZr5FoYdX4hnn1e2cfSiDuf6vV6ZuWEXW7Nq752lHPDPibhvNp11mUbCmYf23q9fuhcsPfHNHCzrK8tM/t8sudqMMPb7GNrHy/7fAm3g4y48tAEKprN5pHnNwr/HuyymIBD9gg2TCjtmL5wIy/8XNYX5ai7aHGv28zF00QZ7b/j0oma6Cz8HjudSS8K5m5f+HPjLg7hbcITyERtY8TdGQunk7bAj5uDIOoCaz5/1sIRZiPpe47a76RzZZoLv50v09izG3x2euHjb84P+/hN8vnh30vUA6tpXhUJAgizE1VG2KLKgrhruB2knPR6H5dG1PXD3sZUatNMpmZf46LmFLHPs6TyJJzHNHWCuONh1wPMvADj6g5JdYSkYzBtWTyOmW/AiConw2VQVuVEUtkW95zI5McwfM5FpTPuuwvfQEmT17h61rj6WnibRqMxkr4ZYx/1WdOcI3Y9PBwAstO39wO3hINtnU5nGBAw35N9/MxNSvO+qHZQo9EYBifMdnYa9Xp9+P2kDfpQFi8ewYYJxV14x12QjVndObUvwHHdzaJ6SNgXz2qoy7q5UxguIKL+HX5P1KRoceIKq3F3HDqdzkiloFarRRYGtVptZKKscelE5d9EUscJH0/D3kf7uNnnwzwaQVEVkqQCNO25InJwnMdd1MPBC/MZUe+z8xp+3e7xYG9jjqVdcYxi0qtUKtK+OemVPZkWlk+lUhn5/s25ET7n51VhJGCVnbRlhNk2qiyIaqhUq9XICm/a672IRPakiio7o/I4Tvj9cefUuHpF1NCBqOt1VNknEn3s7DyGj3fS8JaoOoJ5LpzuUcricSb9fWZZTtifHfU92MH3qHN/kmOYpNPpRH53djrhoEFUfsK9DuPqWUbcb9Tkx66PTZNO0vmaRlR9rVqt0vMxxD5Pw/Uuu16d9L7w8+Y6ZQdWzbE3v4dx7ZCoz8NiEWwYIxzhtysIcSf8uCj9LO6chtMLd2tK84PsdDpSqVQONdSmuZMQHrMVTsduJJrKg53fMHOxsbVareG24W5a4QufPbNtOF/2Rc1OJyoIMIvvLcvzwTTczSNcyczqrlCn0xn7HafJq71sUtQdCTsCbo6TXRGKqqSlOZ7mfaZyY8aETrqsIfLFfPf2Nc8eshDHnIuzmDeFu2HTmbSMsLc1TFlg2I2lcEMm6no2SfDUBLvsNJLGg6eR9ibGuOtemrI9vC/h4xGXZzvt8HwaScaVH+PK9Gmv03GNePu8iborGy4njnKtyKK+JjL+GKY1yblvfotJebXvXht2PSvqNxo1dCRcXzO/MTsvdvp2OklzLoSlvdEzq/r7MrKDbyIyPB/ihkOMO8b2DazwsJ+oY27S4wbR6mA1iohHeJbSrGb9tWdhnXSm7TR5D6eZ9jWzT3GrUdjbxuUpbgb4pEfcrLXhz4mbTT5u+6g82XkNf79x6YQlbTcujUln1I5KN4tjab8WNZP/pGnF7eM0+Uz6DdqSvsuoNMP5mnaW+2mvUesk62MU9dtvtVqRv6dx16JZrUYR/pykc5LVKG6Z9HqRtFpS+LuPmvE8KY2oa1zcdS8qjfAKCGkk7c849rFLU56FZ2ePSscc63BdY9z2cZ8Zt49J1++o3/W0ZWfU++39jyoXwufftNLU15K+tzTfaRbfRdR7oh5J1864elmafYg7F+y8TlsfictfUr110s9I+uxFOurnJ606YX8vUduFr73j2k9J1+O05WV4+7jrv50fVqPIbjWKwrgN1l3UjLsit4Yq5CmqZrom2Xe2o7qgVUPj4oxwFLherx95bolxdxPN50blVSR6TfqktMy/p/luwtvHRcXbEfNHrJus9t98t6Yrrsjod27fPTJjbM25cpTfYNwQKPN53I1ePlHdiEVGx2K3Wq1ht9uk2bCzUrm59nj4s9b9+pHWpGWE/VuO6yVlv273cogrM9NKKi/Cxg3zylqa823a4xHeF/sOZZRwncruOm13nzfMHdQoWZTF44YeRN1BDfeumyYPdn2tEbN6kt0jMyz8nLnWTJKnpO8iLE3dUimVqr5m/17Nfkxa14yq82F+7PMrrpdP+BxUSo2cp+baYZ9LURPtm7ZI1Ep0aX97Jo1w+vO+Fq8rgg1jRF3A7AaJuajbBeyiG6PhLkfhwiyuIhDOc7gSMKt9CheaUV3/0zQCjtoF2v6uZzmr8iznZghXqNvtW8tMpg3czJL9O7HzWq1WRwohkcMTbNp/HzUoEFcxsQNsi/4d4+jC540ZjhXVvT1q8r2jarcPL2lbr9c5ryaUtoxIuh5EHfNwOpMIX0NmUWZENcRnaVygYF7sfe10OrF5Oso12g5wi9yavycuH7Ysy4nwzZ9wfS3tEt3z+O6i6pZ2HcM8l2YY41FXdLD3dZb1Na7V8fTN4Q5R551dv9NaH6qzVSqV1EOG4oLNk9Rno9IwecDs5T7YsNimUbRxBU3Sj8eueGbZ8LMju+EfjynMJg2IzLJyY4/zCuejcXPWZ1MYpclH+A64SWPaAER4puplkRQwWjZJdynnERQg2LAcJr1O2XcU7efiHPU6bX/WLD9n1WRdRkSlHx47bj5n0oZQUnkR9fw015WkhmQW9Ypwo8Ecj3Bjch7svEx6bNMIN3YnDTQetVxNU1+btO4yq/qandfwb9H+e5LyOBzkOWp97ah3p/MQYFtW5twYV8bFlYOmPM7qc8alkabcp5dM9nIfbMijqJPVrrjYPR5s4QmYss7TUScCDOc5bWV8GiavzWZz7IVmkqBI1N2JtOwKjin8JhXXCA7fXc2zWV5okypp41bFiDs3J2XuHIkc/p5nec4jX47y/YYrLXHpm8/gXJrcNGVEUldyc303ZYT9/dnppy07k8r3rER9Rvhzsrpe29ffaY7HrExbFscJBxqSzi3792sfh6OWE3bPhahgWhrh8ztuJaws2HWaNNe9JEk9Fidh/9azSMO2TPW1vEhznLI4llFpjPv+KYsXj2DDGOECJnxhsk9c+8JVq9VG7pRkEQxIYjfiosb5hbuYRv3garXaMMIf3tdZ/kBNQW4fK7syMMlnx3XDT5sP+9jZhWraO0dxaczyu8+CqbiEj33W7O/SPt+iAnF28CfLc3NW6WJ9pL3byzmUjbRlRDhgbN89Dq9KYv/W7YbbNHeso+oF9nCxo5wHdgDb/D+uXpH1+OOoOs882Ddvpi2L44TLt6jy2DRO7KGn5rnwMTffhZ3ncTc9wmVQ1HCvNPth9n+WN7LCAY1wwCvcQygq70nDYJLel6TRuLV8rJ2nSYNJ9nXBBFOoByyPNGVxmiAZFk/JAlejuJ7T1SgkZqbSNO9Lmun+KKtRhGe7jnvEzUqcZj8nXY3Cfi1u5YdJjlXcvqRJK00642Y/TzM77bTffRarUYx73f7u08z0HrcaxaR5sI07T+PSneT7GLcaxbh9n3ZFgEm/u3XEMZqvvBzvSfORVRkRd31JU16OK+PG5dHOW9Ls+eOkuVaHj2/SDO9R75lk5Y+k62vcfsZ9X3Ez/4/7fuzPnaTsTHMco2asH5eHSetuab/TSetrcWX8pN9F3L6lPR5R+Q2vTpDmXA5vH1cnGXcs4kyyP3Hvm8a078vKoj9/3WR9vJdtNQpn3AY4rHJzrd+oiLjWOjGyXK/XZxZha4TWJI6SdJclPLmgyNG6uSWpVquRnxf+7PCxCu+feT1qv+uhdb/TRP/b7Xbsa2mPhY6JpB9liMdRxB2DuLzMenbeRqMRe4zD50TS7+ko5+a475m7GcBiTVtGJF0z7PTirh32NuPumCXlMcvrfbvdTrwu1+v1I8/5EXU8TF0naZtZSarPTHvtn/T7mEUe7Lwkfafm2MeVRVHvncUktyLp6pZRxyPqd1itVmPzHrVKVHh/wsN9kn7raY5F0u83j71QgWWUZjaW8DahvyuOyI6Sh7sHz+/uOvf5Z9Tgtj0n8E4rv192/O2us10quMGg6JQ3ik6wuan8nrheuVgoBIOiK4WC6H5ZaymLo7eC/u6dvufdoQe9+5/u/NGnXr74gvzeH3xWHn300akK1LTL8WTNdN1ZxFghc6Ee9/lRXRLt8ezzkDav9vZ291ib6Wqb5ljb30/U9uNeT5u+yPTjMufhqPs5r8+eVT6zTHdR15plctRVYzC5PJyTR/ltTFpG2O8b99vO6vc/r+vorMuVRZYHcfKQp7R5MMv7TRLYSPudhutrizgu09bXwnmcNO/zrK/No+676LoC5fD8Zfl9nz9/Xs6ePStPP/m4nLn3Pnlb5SOfVsWNC26h8LpT2n5NArWnlHRFlbq+eJ7nFAeF7sBzN8R39vd1tzcInOIg2O17vrtbDtxSN3AKV3Tx8lZw0X1Zy/Z2ICIiT5S1yDEt0gnCuzPm7xEEG9bcrFbHANYR15rxOEbzlZfjnZd8ALPSvjlfwKx6GFBfWx2Lvh4u+vPXTdbHe9mCDQyjAAAAAKZkAg3Lumw2AMzKEgQbiLwBAAAgv1qtVmbzdADAqmDpyzU3bgIuAJi1uAr6Ue8Q2uOKl8Uy5hlYd/P4zVJfwyxRDmNWlqBnA2bJTKbDhQDAIpjux1GPcarVauxkXmYd9jzOKN5ut0UpNVK5q1aropSSWq02fK3RaIhS6tDDVN7CzwNYXdTXMCvrVg5HlcHh8jZMKRX52zPb520f84SeDQCAXIi6c2ffFQn/214GzX49/H/7dZHDd2rins+aqdBFPd/pdIbjvZvN5nCiObsyZPbXzqdZ+o0GCADgqFa5HE4qg5vN5kgZbPKeFMgnwJDO2gQbuOsDAPkVN7FaVMVAaz18vtPpDN9nV3rq9bp0Op2R5dDCa7SLHC4bZjWTvFGpVCIrZyK3lu5tNpsiIsPKjtmmVqsN16i3gxPLcreTchgA8msdyuG0ZbDZxgT0w+8RkWGAIuo13LIWwyi01jy0HkYrzd+VSmXheeLBY9UemE6n0xnpwhi+Y1Cv14eFfqPRGLn7Eh5rahrkRqPRkE6nI/V6ffg+uyFfqVSGz8/yToX5zKj8aa0P5clmKnV2/jqdzrAXRN6DDYv+XfLgwYNHnh55tOrlcFwZnDSxqxnSGJWWCL0b0libng04+EHYUUtmTQaQJ3YFIDxUoNFojHSBNK+HG+XmjohdATDXumazOew1YN+J6HQ6w2XrFnldbDQaw/yFx5KKjHZvrdfrwztFSinurAAAjmzdy+E0zPCRer0+0vsQ0Qg2rBn7x6GUym10FcB6MRWZo0q6wx++m1GtVofzIphuk4u6LppAQ71eP3Qc7GEVhj10wnTjZNZvAMC01rUcDg/vGMcOnBgLK4OXoBm3FsMoVlF4FlXDnqU86oS3I5NmewBYNDPmc9I5CNJUEMKN9GazOewaae7QLHJZOVPJMv+O2n/7zpG5s2S6uUZNHAkAwCTWtRy2h0SYYEu4t4bNDCFptVrD4EncfBegZ8NSSoo6mh+sudNlRwfticfmNfs6AKQ17VCAcdcxE2C1u2+Gu3Sa58N3XeYhasWJ8Gvhilq9Xh/J9yKDJQCA1bCO5bBdppr9H3cz1t5fs3oFoqWZGjq8TejviiOyo+Th7sHzu7vOff4ZNbhtzwm808rvlx1/u+tslwpuMCg65Y2iE2xuKr8nrlcuFgrBoOhKoSC6X9ZayuLoraC/e6fveXfoQe/+pzt/+KmXL16Q3/uDz8qjjz661t3+7fG8IodnazXdgOxjpJQa6ZZrdxWK6q4LALOUdffISbstxm2/rEMQxuWb4XIAABvlcLxZ5CHr433+/Hk5e/asPP3k43LmTffJ26of+bQqblxwC4XXndL2axKoPaWkK6rU9cXzPKc4KHQHnrshvrO/r7u9QeAUB8Fu3/Pd3XLglrqBU7iii5e3govuy1q2twMREXmirEWOaZFOEMpCeGcSd45hFDlhD20IMye9ibzFde0xS6HZKpXKSICi3W4PZ8Il0ABg2U1aKYjbftEVnGkta74BAKthlcrhPORh1TCMIicajYYopQ71VjDPidyaEMyeCTaMHwkAAAAAYNHo2ZAjWmup1WrDHg5RwQcAAAAAAPKOng05o7UWpQ6mvyDQAAAAAABYRvRsWDEsZQkAAAAAWDSCDTljhk6Eh1SkFV6yJmrSSAAAAAAAZolgQ46E52iYNOBgJpI0q0yE/w8AAAAAwDwwZ0NONBqNyDkatNbDFSjGMUtjNpvN4XKX9XqdeR8AAAAAAHNFsCEnknofhAMN1WpVtNax6TQaDWm32wQZACwFc42zr1n2dY9rmXBNBwDMzDqXw3HlK+VuNhhGsaL4cQBYBo1GQ2q1mtRqtWHQtd1uH3pumSmlRh7m+txoNEaej2K2qdVqopSSdrst7Xb7UJpKqZU4VgCA+VqHctiUm/a+VKvVQ+WrSHS5G4XyNx16NuRIXGUTANaBKdDjCvaoOy9xz9vP5eHuhD1Rr8lLs9mUSqUi1WpVms1m5JA5e0hcs9mUWq0mWuuR9MzEwIvex1VAOQxgna1aOWyCJlHPm0n0TRlsytdw2Wyet5l9qdfr0m63pdlsEnCIQbAhZ+KGRwDAKkhqzJlGc1Qlp1qtjqy2Y+a4CT9fr9eHd2nCFnF9DVfATJ5NpcT8u9lsHlpNqN1uS6VSkUajMaz0hNMVOTimpmKEo6McBrDK1q0crlQqkeWriBwqX5PKXZsdqDAPRGMYBQAgV6IqBZ1OR+r1+nDVHbNSjynwzfPhikG9Xh/2AljkXQczcW94haGkCord08FUDuv1+qFtROLvQgEAMKlVKYdNORouOxuNxqFJ+E3wIFzumv0K63Q6w6Emiwo2LENonGDDGOExteZhV+xM1yB7LG5SOlQKAWBUuCJiDxMwz5nGulGtVkcqPVHMpLkii2uQm8rZuLwmMccj3LvBVP4AADiKVS6H49g9MMJ5M/sf3i97u1arNew5kbd9ywuCDWPY0S77YavVasOoXqfTOdQ9yXTDMe8N39kCgHVnz2Ng/22rVCpSr9eHDzMWM+8N7qRulkllgT3G1XTttN9jKm+MEwUAHNUql8NRzBDGSqUyHN4RV+7azOv2MArEI9gwhgkimBnAzcMefytyMAap3W4PT1Y7gmd+gOa9JuAAALglahJF+9+mUDdDEuxgcF6ZiphdITHjQc3r4btI9uoUpptmo9E4NBFkuJsrAABHsYrlcBQzqaNhl9FR5a7IaNlstjMBC5MGDiPYMIGoO1AmGGGrVCojE42IjN55YowtABxmN8ZtjUZjeF01gdpWqzW8rnY6ndjJExfNzmN44q16vT6S93C+q9Xq8E6RvSoFAACzsIrlcBQ7f6Z87nQ6keVu1JwN4fkpKJvjpVnjKbxN6O+KI7Kj5OHuwfO7u859/hk1uG3PCbzTyu+XHX+762yXCm4wKDrljaITbG4qvyeuVy4WCsGg6EqhILpf1lrK4uitoL97p+95d+hB7/6nO3/4qZcvXpDf+4PPyqOPPjr3WUyjZmw1s6ya1+2/RW7N1momHjH/NsydLjOLq/1ZzIINYJUd9ToXtXzWopbUmkRSHtPkf9p9pFyZTNws7RxDAKtiXcvhSWVVNmddDp8/f17Onj0rTz/5uNzzpvvk7dWPfFoVNy64hcLrTmn7NQnUnlLSFVXq+uJ5nlMcFLoDz90Q39nf193eIHCKg2C37/nubjlwS93AKVzRxctbwUX3ZS3b24GIiDxR1iLHtEgnCGUhvDOJO0fPhgThCUDMJCB2t6Fxkrq55j3qBwB5E1WoL0MFZ9yqE0d5P7KltT70AAAcWNZyeFKUzdkoLDoDeVatVg9VMtrttiilpNFopAoWRK3taqcflrT2bRgVIAAAAABYR/lvCxJsmJIdQMiyhwIBBAAAAADAsmMYRYJGoxHb08CeOCXcc8GeNDJpqTO63gAAAAAAVhHBhgT2Mi/hJS/NhJBmNtLweufh/9srUJg1XQEAAAAAWEUMo0hQrVal1WpJrVYbLvMicrAahR2IqNfrw/Vmw6+LyDANu5cEk0MCAAAAAFYVwYYxzCSRSUMfGo3GcMLIuBlax6UBAAAAAMCqINiQUhbLnxBkAAAg36LmamLyZgAAJkewAQCwUFHDyuzgbFSvMPs99pw4podZHoO7cb3fjvLeo6SJaAQWAKybdSiHKS8XI/8TRK5xma/UZ0Spzyw6GwAwM+12ezgvjv0wd5cbjcbwOTPhrv0eexLeWq0mzWZz+P68zI1TrVZFKXVo7p4oSilRSo3sq/3ecc8DADCJVS+Ho8pg81z4Ec5v1HZRrxPEiJf/YAMAYC20Wi2p1+vDv8MNaFMJCD/faDSGSw7baeShAW7nzeQrrlIS9byZnNisfGQmIjbPmzSbzWYuKnUAgOW1auVwXBncaDSkUqkMH0Zc+Wy2s49Nu92WTqcz0/yvAoZRAAAWrlKpjHS7bDabw2WHDVOoJxXueey6KXJQ4alWq8NgQZiptFQqlUP7ZypCrVZrZN8qlcqwIheXLgAAaaxyOWyXwZ1OZ2S/TEDCBPVtplw2+2TvV61WiyyzMYqeDTkz2k3n3M0HAKy2TqczvPY1m81h4Z6GaXDbabTb7YXfURG5lbdwl9QwU2mJGg/b6XSG3VXN6/YKRybQkLfKHQBgeaxiOdxoNERrPezNICIjPRlEZOy+djqd4dAQs41Ja9H7twwINuSM1nr4EHns5gMA1kvc3f24yoLWWur1+vB5U+FZNDu/cd1K7fGuJoAQHhJh7rjYx8XM22C/DgBAFlalHBY5yLMJKkRNbBkXNKjX69JqtYYTB5tj0mw2pV6vM3wxBYINS4BJIgGsukqlMgy0hiswIrcqBFF38U33SNNYz9NqAnbwwL7zE7WN6d4Z3qZer0u1Wh0GK8xs32beBnPXBgCAaa1qOWyGT0QFB0xZmzSXknnNHBO7zDbHotPp0MshBsGGnDIBBq0fGfkbANZFuFKQNImTGWrQaDRyVeCbfNpdOEVu9UowFbNWqyWtVmu4jybAIHJQoTF3ZUxaJtBgjyXlDgsAIEvLXg7bkziGl+Q0+xYOrNjDQOwVn+zAhCmzzU0Aew4ljGKCyBwzgQatHxkug2meA4BVVa1WpdPpRC5BZSZrstmTJNoTJeZhaEGj0RhWdkxFJSpfdlDC7tXQarWGS4lFvZeJqQAAWVuVctgOAMSVl0m9Gur1+sg+mf2x38MEzcnSDKQJbxP6u+KI7Ch5uHvw/O6uc59/Rg1u23MC77Ty+2XH3+4626WCGwyKTnmj6ASbm8rvieuVi4VCMCi6UiiI7pe1lrI4eivo797pe94detC7/+n2H37q5RcvyO/9wWfl0UcfzVW3nKwppYb7FxVYCPd2AIBlY1/nZsHcucijo+Rt2vfO+nivGo4XJhHudUr9DMtgncvhaR1ln7I+3ufPn5ezZ8/K008+Lve86V55e/VHP62KGxfcQuF1p7T9mgRqTynpiip1ffE8zykOCt2B526I7+zv625vEDjFQbDb93x3txy4pW7gFK7o4uWt4KL7spbt7UBERJ4oa5FjWqQThLIQ3pnEnWMYxRJhSAUAJMtzBecoecvzfq0ae1WoW6tDAQDSWMXyahX3aV4YRrFkGFIBAMDs0LMBk7LrZlGvAcC6ItiwhKIKNQozAACA+bLn1zLogQoABwg2LKlwoUbgAcCyoFs6gFVmD3ulJyryiHIY80KwYQWYng4AkHer3kWdCQaB9ZCm3kX9DHm06mUU5XC+5H6CSE6VdLR+hAkkAQAA5oQeC8slbl6NNNskvdd+7SifAawiejbkjN2tSalzIjJZBDJukiIKRAAAgPljKMVsJB3Xca+lTT/uuaheK/bfaT6D8wLrgGBDzpjAwlEuQFE9HLigAQAAzBdDKSYTt6JHXCM/6dhOM9QlfNMu/Nkm3fBzafPAnGtYNwQbVljcBY2LGQAAAOZtksZ1VG/duMZ71PNp673h1yf9e5K0416jno5VRbBhTTCfAwAAwGKs4x3suMBA3JDfKOFjFdcgjzqmy3ScqadjVRFsAAAAAGYsTSM7rtu+/bct7rUs75LHBUrsIbpJcxmMS2eSPC9TAGFaDH3GKiHYsIbopgUAADB/SY3spH9H/R33WjggMEle4t4TFygZ93eagMm4/KwT5vjAqiHYsGaiJrexnwcAAEB2JpkzYJJeDVHviRv7n7SywqR5mgb1TGA9LUGwIf2yj5hM3Ky6BCEAAADmb5rJCO1t4rZPkw531IElopejjbwEwQbMQlTBlBR0sEUtERROEwAAAMvjKIEKZIt5G7AqnEVnAPlhzxJshMcOxnXvAwAAAHA0BBmwSujZgBHhHg9JczswiQ0AYNUopQ49p5ekuyoAAHlCsCFn7EqOUudEJB+VnHFd6+ImJAIAYJnkocwFAGAVMIwiZ7TWNys6j1n/XmR+Hkk9OVHcGs8AAAAAgPVCsAEzYQINBBwAAAAAYP0QbEDmsppEMjxfBAAAAABgOTBnAzIVtT503JKaccGI8MSTLP8DAAAAAJYlmGKIYANmLmoSSfN30jYsrwkAAAAAy4lgA+YmqldD0rZJWPkCAAAAAPKLYAPm6ijBgagAQ9wQi6ihGdOkDwAAAACYHBNEIlfiltqMGn6RZngGAAAAAGD+CDYg90xQwQQiwgGJpPkeouZ9GLfKBatgAAAAYJGoi2IVMIwCSyFuaEM4qBD3WtQFO2qCynDgYpJ5JgAAAICjiqu7AsuGYAPWRlRwwTwft/wmF3oAAAAAmBzBhpxRSln/PiciIlovwSKqOZfUK2FcrwkRurIBAAAAwCQINuSMCSzErbKAxYkLODDUAgAAAABGMUEkkELUhJQGK2EAAAAAwCh6NgApJQUcDBNsiJsfIgyj8kkAACAASURBVK3w+6OW+5w2bQAAAACYNXo2ABmLCgzYk03GrYwRNUlleHsmrQQAAACwDAg2TEgpJe12e+S5drst1WpVlFJSrVYj39doNEQpFfl+rJ5wj4Nw4MAOQCQFD7R+JPYBAEiv3W5T/gIAMEcMo5iAvVKErVariYhIpVKRTqcjSqmRFSSq1ap0Oh2pVCrD7VutVmxgAssrLsgQ9VrYNL0WmEgUAMZTSg3L6Hq9Lo1GY9FZAgBg5dGzIaW4iokJGGitpd1uD4MMZvt2uz2s3Ji7KpVKZRigAIxJAhNptwGAdVetVqVSqUi73ZZWqyXNZnPRWQIAIAN6/CYLRrAhhXa7Lc1mc9gzwWb3WDAqlcqwMmO6bNrBChOgoDsnwqYZIsEcDgAQzwT62+22NBqNyLIcAABkj2BDCrVaTSqVytjeDVGiAgoMn0BWwpNQAsAqi5v3KO3cSZ1OhzIYAIA5IdgwxlF7IXQ6ndjX6NmALDBhJIB1kDTPQq1WG/Y0NHMnGaasNUMdGUYBAMB8EGxIYO6CtFqtqdNI6q4ZdXfFrFghcm7477gHEEbvBgCrxqzmFBckGDd3UqPRYPgiAAALwGoUCUylJDyZo/nbVGiyrLyYNFllAJPS+hGCDQBWjh0oiOotmDR3UqPRkEajIbVabRikr9frM88zAAAg2JCo0WiMBBJMRadSqYz0SghXfuyKj1n20mbSZNwoZsEEHAhWAVgF1WpVqtWqtNvt2JWcksrTarU67PWQptydpOegvcw1AAAYRbAhgangGKaiY3fJbLVaw+fMQ2S0+2az2RxWlJJWtgCOyp4wEgBwS9oAPwEEAACykf9gQ87L/Gq1KvV6XZrN5nA8ab1eH6nUmIBE1IRVAAAAAACsmvwHG3LEdMUMMz0a4rpo2l04zd8AACAbBPABAMgfgg0ZGhdEIMgAAED2kuZOmlTUnA0MrQCwCEwYj2XH0pfAimLeBgDrwCxPHTVn0jS01oceADBvBBmwCgg2ACuIAgrAurDnTlJKSbPZPDR3EgAAmD+CDcAKo3cDgFVh5j+KCiI0Gg3RWkur1RKt9dS9GgAAQHYINgArimUwAawbejMAAJAfBBuAFcZwCgCYjFLq0AMAgLxZhhmFWI0iZ+xKjVLnRIRZsAEAmBfKXAAAskHPhpy5NfP1Y8yCDQAAAABYSvRsANaAPW8DQysAAAAAzBo9G4AVFw4uMGEkAAAAgFmjZwOwBuyAA8EGAIgXNSEkQxoBAJgcwQYAAICbCCzkmwmYMyQQAPKPYRQAAAAAACBTBBuANcRQCgAAAACzRLABWDN0PQUALCMC5QCwXAg2AAAAYCkQMAeA5cEEkQAAADexGgUAANkg2JAzdiVHqXMiQiUHs8GM3gBwGGUuAADZYBhFzmitb1Z0HrP+DWRL60cIMgAAAACYGYINAAAAAAAgUwQbgDXH7N4AAAAAsrYEwQaGEQCzwlAKAAAAALOwBMEGAAAAAACwTAg2AGAoBQDcpJQ69MDiUU4BwPIh2ACsOTOUgoocANxaFcp+IB8Y+gcAy4VgAwAqcAAAAAAyRbABAAAAAABkimADgCGlPsNwCgBArlAuAcByItgAQEQOhlIwnAIAkEeUTwCwfAg25Mytma/PMQs2Foa7SAAAAACOgmBDztya+foxZsHGQnD3CACQdwTFASD/CovOAAAAQF5E9Sgk8L8YcQEFrR8h2AAAS4BgA4BISn2GXg4A1g6BhXyhHAKA5cUwCgCHmModd44AAAAATINgA4BIBBwAAAAATCv3wQY6MwKLQ/dVAMAiEOgGgDGWoKGc+2ADgMWj0gcAmDcC3gCw3Ag2AEhEZQ8AAADApAg2AAAAAACATBFsAAAAAAAAmSosOgMYpZSy/n1ORFjzG/lg5m1gWAUAAACAcejZkDNa65vBhcesfwOLpfUjBBkAAAAApEawAQAA4Cal1KEHACwKK4JhmRFsADARpT5DwQdgZZlehfYDABaBXqVIlv/yiWADgNTs4RQEHAAAWSOgDQCrg2ADgIkRaQcAzArzBAHAaiDYkEKj0RiO26xWq4deb7fbUq1WY18Pp9Fut2eaX2BeuAMFAAAAIApLX45RrVal0+lIpVIREZFOpyNKqZExnLVaTUREKpVK5OvhNGq1mrRardjABLAMGE4BAFgkpT5DDwgAyDF6NiRot9vS6XSkXq9Lu92Wdrst9Xp9+JqIDAMGWmtpt9vDIEOj0YhNo1KpDAMUAAAAmCx4TZABAPKPYEMKdg+EcG8Eu8eCUalUpNlsisitoIQJPthpMJwCAADgFoIIALA6CDYkqFarorWWarUq7XZbGo3GsEdCUgDCFhVQYPgEAAAAAGCVMWdDSvawBzOUIo1OpxP7mplY0qaUsv59LjFt1v5GXjBuFgAAAICNng0paa2l1WpJvV6XZrM5MiwiSXiIhS2qh4PW+mYQ4bHhv+MeQB4QZAAAAAAQRrAhgZnQ0ahWqyMTP9rbAeuOVSkAAPNG2QMA+UWwIUG73U61akR4qIQ9aWRU74XwShbAsmMZTADAvNGzDgDyjWBDAhMMMBNE2s+ZHg6tVmvk77j/2ytQNJvNxOEVwDIi4AAAAADAYILIBNVqdThHQ3iCSDsQYbYxy13ar4scBCRqtdrI5I9JQy9orGFZaf0I5y8AAAAAejaM02g0hpNDtlot0VofmhzS3ibqdbOEpp3GOHQNBAAAAAAsK3o2pJRmfoVx2zBHAwAA+Wb3QjRYAQoAgMnRswFA5hhKAWBZsdQ0AADZINgAIFP2RJEEHQAAs0ZZAwD5RLABAAAAS4k5rgAgvwg2AMic1o9QAQQAAADWGBNE5oyZmEqpc8PnGC8KAAAQzwylINANAPlBz4acOQgsPMbEVFgZjKUFAMwLZQ4A5AfBBgAzY08WCQDALNGrAQDyJf/BBm7sA0uNyh8AYJaYJwjAOlqGZnL+gw0AVgJLYQIA4lA+AMDqIdgAYOa46wQAGIdyAgBWC8EGAAAALAy9GgBgNRFsAAAAwELRqwEAVg/BBgBzxR0sAAAAYPURbAAwN9y5AgAAANYDwQYAAACsDHrQAUA+LEGwYRlWEM2OUkpEzolSavgAVg0VQQDALNCDDgDyYwmCDetFay0ij4nWevgAVompCBJwAAAAAFYXwQYAc8edJwDz1m63pd1uLzobAACsjcKiMwAAADBL9pDESqVC0AEAgDmgZwOAhWEoBYBZazQaUqlUhkMTO50OwYY1oNRnKGMAYMEINgBYCHvuBiqEANJQSkUGCtrttlSrVVFKSbVaHXmtWq1Ko9EYbmeew3qgfAGAxWEYBYBcUOozzOUAIJYJGESp1WoicjBEotPpiFJqOMGyCSw0Gg1pNptSr9dnnVUsWHgiYvN/yhgAmC+CDQAWxq74cfcJQBQTJIhjggn26k1KKWk0GsMAhZmzodVq0asBAIA5YRgFAADIrWq1KvV6XSqVSuTrnU7n0GuVSmUYoDABB601gQYAAOaIYAMAAMgtM+dC0jCKpCCCmadBKTV8MEEkAACzxzAKALnBvA0AsjZpYMFeJnMce+gG8kfrRxiiBwALRM8GALlAkAFAHpglMtM8AABAPHo25Iy5o6LUueFzVGgAAIjHsAgAAPKHng05cxBYeIw7J1hbdHkFMKlOp3Po77gJJbG+7KUwKWsAYPYINgDIDXttdCqCANJotVoicmvVifD/J2VPJGkeWH4M1QOA+WMYBYBcsQMOADCOWRqz2WwOl7us1+tTL3NJj8LVFi5bzN8EIwAgewQbAABA7lWr1dhAgFkas91uTx1kAAAA2WIYBYDconcDgEkQaECY1o/QawEAFoRgA4BcYjgFAAAAsLwINgDILe5GAZg3JohcfZQtADAfBBsA5B69GwDMi730NEtQAwAwPYINAHKNO1AAAADA8mE1CgAAAKy8cPCaXnMAMFu579mwbp0XD8aGnmOsKBBCpRAAkBV6zQFYekvQUM59sGHdHIwNfYyxooCFlSkAzAsTRK4vyhgAyBbBBgBLgbtQAOaBCSLXh9aPULYAwAwRbACwVLjzBADIGmULAGSPYAOApcEdKAAAAGA5EGwAAAAAAACZItiQQqPRGE4SVa1Wpd1uj7zebrelWq0OXx+XRvj9ACZDd1cAwCwo9RnKGADISGHRGci7arUqnU5HKpWKiIh0Oh2p1WrSarWGgYVarSYiIpVKRTqdjiilRiaUCqcRfj+A9LR+hIoggJmJWn2CSSIBAJgcPRvGMEGCdrst7XZ7WOFoNBoiIsOAgdY68vV2uy2dTkfq9fowjUqlMgxQAJgOAQcAs8BqFPPFtRwAVhfBhgRmuIMJHNg6nc7w/6bHglGpVKTZbMamYQIUDKcApsNEkQCwOrimA8BqItiQoFqtitZ6ZLiDCRDU6/WR7eJEBRQYPgFkg7G1AAAAQD4RbJhAo9EYDn+I6u0QxfSAiELPBmB6Wj/C3TAAwJFRnuD/Z+/eYyWr6oTv//a5NByaeAF6aLThxHmbiekgtGgPDd2wdwUzonQziQwvt0nEiTaRCTTtM9KIj1aVRuxuM8PFiKHHAE8iDDyZMRGaYSaPpnZptyPqa/SVITPqHxJMHMXR9w+bA30u+/3jnLV71aq1b1X7VlXfT1LpPlX7svZ1rf3b6wKgGAQbUvB9XxzHkXa7La7rZmq/aTax0NlqOKx2THVrOHJF3AcAAAD5IOgAAPki2JDA9/2wNkOn07HWRsizhsJqIONhawdVdFgFAAAAABgFBBsSNBqNsDZDVF8LZlMJvdNI2zwqOEHfDUA+6LsBQF6oSQgAGA31f/lMsCGGOYKE/lG/dTqdnmmj/tVHoFDNMQAMj2qvAPJETUIAdcMLFYyqmaoTUGeqBkJcJ4+e50mz2ZR2ux0Od9lsNntqLXQ6HWk0Gj1vR+gcEsif4xwm8AAAAMZGEOwh2ICRRc2GGL7vR/aXoAcLWq2WBEEgnU5HgiDoG6lCDaHZ6XTCaQDkiyADAAAAUB/UbMhRUh8M9NEAFI/aDQAAAED1qNkAYGwQZAAAAADqgWADgLFD20YAAACgWgQbAIwVajcAAAAA1aPPBgAAgDX6yFEKHTsDAJAdwYaaUYUcx7k1/I5CDgAA5SDPBQAgHzSjqJnVQs7DPcNsAsjOcQ7TdwMAAABQEYINAMZOEOyh7wYAAACgQgQbAAAAAABArgg2ABhrNKUAAAAAykewAcDYUk0pCDgAAAAA5ap/sIH+EQEMgb4bAAAAgPLVP9gAAAAAAABGCsEGABOBphQAAABAeQg2ABh7NKUAAAAAykWwAcDEoHYDgCSO4/R9MLkc5zB5BwAMiGADgInAyBQA0giCoO8DAACyI9hQM6tvUG7ljQpQAJpTAAAAAOUg2FAzq29QHuaNClAgajcAAAAAxRqBYAMP2wDyQ3MKAAAAjLpReEoegWADAOSL5hQAAABAsQg2AAAAAACAXBFsADCxGNIMAJAG+QUAZEewAcBECoI9NKcAAAAACkKwAcDE420VAEBHvgAAwyPYAGCiUbsBAKAjXwCAfBBsAAAAAAAAuSLYAABClVkAAAAgTwQbasZxHBG5VRzHCT8AikWVWQAAACBfBBtqJggCEXlYgiAIPwAAAAAAjBKCDQCwhqYUAPSahdQwBABgcAQbAEBONqUg4ABMNr1mITUMAQAYHMEGAFhD3w0AAABAPgg2AIDBcQ5TwwEAAAAYAsEGAIhAwAEAAAC1NAKt/Ag2AIAmCPaEHwAAyA8AYDAEGwAgBrUbAAAAgOwINgBABEaoABCFvl3GH8cXAIZDsAEAYlB9FgAmF3kAAAxupuoEAAAAAKOA2g4AkB41G2rGcRwRuVUcxwk/AKpHARMAAABIj2BDzQRBICIPSxAE4QdAtahGC0we+mQAAGA4tQ828KgNoC548ACAyWAbAplhkQEgm9oHGwCgDihgAgAAAOkRbACADKjdAEwWrnkAAAZDsCEDx3HE9/2+733fF8/zxHEc8TzPOm+r1Qo7fLQtA0D9qdoNPHwAk4EaTVA4FwAgO4a+TKnVakX+1mg0RETEdV3pdrviOE5Px46e50m32xXXdcPpO51OZGACQH0FwR6CDQAAAEACajYkUDUS2u229XcVMAiCQHzfD4MMKjjh+750u11pNpvi+774vi+u64YBCgAAAAAAxg3BhgSe50mz2QxrJZj0GguK67phcEI1mdBrRqgABc0pgNFF7QYAmEyMSgEA6RBsSOB5nrRardhmFHHNIWwBBZpPAKONQiYAAAAQj2BDwbrdbuRv1GwAAGB0UKMJAFAfQfIkFSPYULCo5hci9hoOjuOIyK3hyBVxHwDV4sEDqJdhRo0CAAD5YjSKHORZQyEIAnGcw1TTBmqOUSmAehlm1CgAAJA/ajbkwGwqoXcaaXuDooITvF0BAGA4w44aBQAAikGwYUidTkdEThZaov7VR6Bot9uxzSsAjA5qNwDVGnbUKAAAUAyaUQxJFXLa7XZYcGk2mz21FjqdjjQajZ5+FugcEhh9qikFTZ+A6nieJ57nie/7YXMJ2zQAAKBc1GxIyfM8CYLAWmBptVoSBIF0Oh0JgqCvaqaat9PphNMAGA8EGQAAAIB+BBtylPTmRL19ATB+VA0HmlUAo+3kiE+39o0QZf7/5DyHe/6f9T6gzxM1f9plch8CxhPXNUYRzSgAYEh67QYKA0D9ZGm6qGofquZRUdc0I9IAKAv3G4wqajYAQM4oEAD1EjdqFAAAKAbBBgDIEX04APWSNGoUAAAoBs0oAADA2EozapROHznKcVS/DA9HLj/PmkzUigIAjBNqNtSM2QGVXugBAAB2w4wapQuCYK3fhofDf6Onza8mE7WiAADjhmBDzegFnJMFHgAAMCxGhAIAoDz1DzYEIjxuAxg1VIcGAADAJKt/sAEARgzVoYHRdbIJ463hv4Mt53ChQccill90mgEAk4VgAwAUhII7MHqy9NmwOj3BRQAAbAg2AEABgmAPDyEAAACYWAQbAKBg1G4AAADApCHYAAAFonYDAAAAJtFM1QkAgEngOIcJPAAjYLVTSPV/1TlkfL8Nq9PG12BSv6e9D0RNX1ZNqTTpzbpNAIDJQs0GACiYKojTnAKoP7ODyNXPnth+WOijBQCAfiMQbAiqTgAADI0HEQAAAEySEQg2AAAAAACAUUKfDTWj2oqebCcqa9U5AQAAAAAYDdRsqJn+dqIEGgAAAAAAo4WaDQBQIkalAOrNNhrFMIF/85rP2lFs2ulHoQNaRq8AgMlCzQYAKAkFbKD+kmoYZhl5wpzOnJd7AgBgnBFsAICSOc7hkXgLCQAAAAyKYAMAlCjLW1EAAADAZhR69iPYAAAAAAAAckWwAQAqQlMKAAAAjCuCDQBQAdWUgv4bAAAAMI4Y+hIAAGCNGvpSDXspMtzQl3WgBzRtfcZkHV7TXEbSkL625RNkBYDxR7ABACqi124AUA9BECQ+PEfPO9iQmHmJu6cEwR7uNQCAUhFsqJlxfKMCAAAAAJgs9NlQM6uBhYclCILwA2D88cYRAAAA44RgAwBUjOYUAAAAGDcEGwCgBopqww0AAABUgWADAAAAAADIFcEGAKgRmlIAAABgHBBsAICaoCkFAAAAxgVDXwJAzTjOYQIPQEWKGIK6yBpLWZetTx8Ee6zz698NmnY1n+1eRg0uoB7irlMgD9RsAIAaYWQKoFp5D0GdpRAfNW3c93kt31yW/p3t90GpZeS5TABAPRFsAICaIeAAAACAUUewAQBqiIADAAAARhnBBgCoKaoXAwAAYFTRQWTNFNExFQAAAAAAZaJmQ83k3TEVAAAAAABlI9gAAAAAAAByRbABAGqOTiIBAAAwagg2AECNMSoFAAAARlHtgw30WABg0jEqBQAAAHqMwINy7YMN46LVaonjOOI4jnieV3VyAIwgxzlMDQegYKujQt0a5tlqlKg6yHL9q/tF3DyD3k9sy9X/jvo/gGLVvZwQlb4039d922DH0JclaLVa0m63xXVdERHpdrvieZ74vl9twgCMDJpTAOUIgkAc53CuNYryWFYQ7El9/cdNO2xabPci2/qypBcAMJ6o2VACFWjwfV9835dmsyndbrfqZAEYURTgAQAAUHcEGwqmai+0Wq3wO/V//TsASIP+GwAAADAKCDZUiGYUAAZF7QYAAADUGX02FEwFFNJ2Cqk6onKcWxOnDYIR6IIUQO5oC10f/cfh4UrSAQAAUDcEG0ri+36qgAMBBAAYLXrTltWAMU1dAAAAaEZRsLgAA0NgAhgGtRsAAAAmVf1fUhNsKJgKKOj9M2RtWgEAJjqKBAAAQJ0RbCiB67rSbrfDIEOj0RARgg0AhkftBgAAANQRwYYS6EEG1QFkp9OpMEUAxoGq3UDAAQAAAHVDB5ElCYKA5hMAcsfIFAAAAKgjgg0lIsgAoCgq4EBfDgAAAKgDmlEAwIgLgj00qQAAAECtEGwAgDFBrQYAAADUBc0oAAAA1qiOnB3n1vC7IKj/WOZ1QM0qoHhZmk2mnVa/dvW+oPT5Bl1vEc08zfSivgg2AMCYof8GYHBBEIjjHC7t+jHXE1c4j2ouZUtr0elP03SrqAcNAPmjw2kUgWBDzag3KjreqAAAAAAARgnBhpohsABgGHQUCQAAgDqgg0gAAAAAAJArgg0AAAAAACBXBBsAYEzRlAIAAABVqX+wgS4MACAz+m4AAABAleofbAAADISh5gAAAFAVgg0AAAAAACBXBBsAYMzRlAIAAABlI9gAAGOMvhsAAABQBYINADDmCDgAAACgbAQbasZxnL4PAAyLziIBAABQppmqE4BeQcBYnwAAAACA0UbNBgAAAAAAkCuCDQAwQei3AQAAAGUg2AAAE4KOIgEAAFAWgg0AMEEIOAAAAKAMBBsAYMIwMgUAAACKRrABACYUtRsAAABQFIINADCBqN2ASeQ4jvi+X3UyAACYCCMQbAiqTgAAjC3HOUwNB0yEVqtVdRIAAJgoM1UnAABQDTqLxCRotVrSbrerTgYAABOHYAMAQBznME0rMJY8zxMREd/3pdvtVpsYAAAmCMGGmnEcp++7IKApCYDiBMEeajdgbHmeJ57nie/70mg0qk4OAAATYwT6bJgsQRD0fQCgDAQcAAAAkBdqNgAAqN0ArFE1DB3n1sRpeSEAoEx6Pm02fzR/i5t3kPVFfZe2/JBmWervuGVSVhktBBsAACH6bsCkC4Kg8usgad1Fpi3rstX0UfPZvuceA2SnP4BHPYyr79MEALJ2Em1et7agQ9Ty0qSLTqvHE80oAAAiMt4PABReAAAAykXNBgDAWFOBhqi3LQAAAMgfwQYAQA+9mmbZ61Ti1p0mfeY0ZvVTNU1SdU5MHlufDfTNAABAdgQbAABWZbdbtwUBBum4Mm0AwbbsqPVVEYBBvjzPSxU0qEOfDQAAjAOCDQCAkNmz9SA1DmzTxQUA4jqZinrITwpIqO/SdpAVty3m9zyEAgAAJCPYAACIFffwn2VoqqSAQdL0adIUF/BIKykAoqcfAAAAdgQbAABWtmYHIumbKejTFj38XdLwe4MuzyaPgAbqiz4bAADIB8GGmlGFHB2FHAB1U5cH7rLXbetoEuOFPhsAAMgHwYaaIbAAoO6yPHCP4wPbOG2T4zjkOwAAjKBRyL0JNgAAMhunB24AAADkb6rqBAAAAAAAgPFCzQYAAIA1dBAJAEA+qNkAAACwZjWw8LAEQRB+AABAdgQbMnAcR3zf7/ve933xPE8cxxHP86zztlotcRwnchl1YhsRoyp1SUtd0iFCWmzqkg6R+qSlLukQqU9a6pIOIEmdztW6pKUu6RAhLTZ1SYdIfdJSl3SI1CctdUkHykMzipRarVbkb41GQ0REXNeVbrfb17u353nS7XbFdd1w+k6nExmYAAAgT3EFvKjfeKMPAACGQc2GBKpGQrvdtv6uAgZBEIjv+2HhTAUnfN+XbrcrzWZTfN8X3/fFdd0wQAEAQNH0JgFm84C43wAAAAZFsCGB53nSbDbDWgkmvcaC4rpuGJxQTSb0mhEqQFH35hQAAAAAgBoagRcDBBsSeJ4nrVYrthlFXHMIW0CB5hMAANTTarOSW8N+lmhjDADAYAg2FKzb7Ub+ZgtE6IWbpA8AAMgXo1EAAJAPgg1r9NEiHMeJrcmQRVTzCxF7DYeotrO2trU2aYIQeQQq8lhPXdJRp7TkFUTKYz3sk2LSMkrnbF3SMYppwXgat3O1LumoU1rIc4pJR17rqcs+KSst5eVJt+aynrLSkm4a1AGjUawxH/yzNHWg7wUAAAAAAE4i2LDG87yB+1Iwm0ronUaqYS91KjhB3w0AgCrRRAAAABSFZhRD6nQ6InJytImof/URKNrtdmzzCgAAAAAARtlo1Gyo8YsXNTRmu90Oh7tsNps9tRY6nY40Go2edkw0vQAAAAAAjKs0vXiY0xh/u1Mif3Bky8Lq98ePT21aPsdZPOPVqZWlNzvLJ+amltcvTK1fNzO9sjg7NXfK7NTKqac6y6/L9NLc7MzMyuLstMzMSHBiLghkTqaC01ZOHN+wvLR0VrD4+rn//n++9vFXfv1r+drTz8g999xT6yqfvu+nGgYzaho6HQOA0VfnfArxyIcBYPSNcz780ksvyfz8vPz0xRfkzA1/JBf82bVfcGZPeXl6Zua3U+vWvyIrzquOIwvirFtYlqWlpanZxZmFxaXpU2R56rXXgoXXF1emZhdXjp9YWp4+PrcyvW5hZWrm98Hs705b+eX0rwJZv35FRERenAtETg9EuitGEsydG7uzR6Nmw4hI6oMh6fdxvjAAAKg78mEAAPJDnw0AAAAAACBXBBsq1mq1xHEccRyn1NEpzPWafUioJiFlpstxnErTkbSuMtOSdF4UnRbbsUi7Xj3tefRNkjYttmnyTEuaZUSNalPWPlFpiFtXGfukzGOTx70s7+OD0VJFPlzHfCu+FAAAIABJREFUPFiEfFipOg8WqU8+XIf7fFJadGXkw3XJg+PSUtbxIQ9GHhzjM9X7cWdE3jUrW7asky1b1sn8/KmbNm2fO/vCC9dv2OKefsbmq97wxovcN71l25Vnbtx61Ya3XbL77Hn3uo2btl/31o2Nm+Y3uddtnndvfPv8Fde+87zLr73sPPcD79l06XtvPGfblbdv3Lrz0H+/8pvgP174SXDvvfcGIhKMk2azGYhI4Lpu4Lpu+P+i6etS/xeRoNPphNOo7/Tfi2RLQ5np6HQ6iesqKy1Rx6estKjz0jwWadZrS7ttOcOmJep4NZvNQtISt0/MacxruKx9EgT246NPV8Y+iTo2RaQjj3tZ3scHo6WKfLiOebC+zknPh6vOg4OgPvlwXfLguLTYpikyH65LHhyXlrLyYfLgavziF78IgiAI/vPffxL89je/DjZu3XnonG1X3r7p0vfeeJ77gfecd/m1l81fce07590b377JvW7zxsZN85u2X/fWefe6jW+7ZPfZG7deteEt2648840XuW86Y/NVb9iwxT397AsvXL9p0/Y5mZ8/NXyml3fNrj7nm8/+fbGBoRFsKIh5Q1Q3jbLXa36nLnbzdz0TyZPa7qgbYRnpMPeJulGrdZWdFn25Ki1q3xSVFv042G72Ses191nUPEWlRf8ur7QkpUMxM3bz+zL2ie3+oabNMy2Dnidqv+S5T4a9l+WZFoymKvLhuuXBQUA+HLfMsvLgIKhPPlyXPDhNWpSi8+G65MFp0lJWPkweXI1RCzbQjKIiqppQq9UKv1P/178rY71Kt9sN/3Vdt+c313XDoT3zTk+73e5bX5npsO0Tz/MkCILwuzL3SZKi0qKGcbUdizTrjdqP+m9FpkWvnpdXWpLSoTQaDes0Ze4T23UUBEHY4V3Z+yRKXunI416W5/HB6KkiH65bHqzSRD6cXpHpqEs+XJc8OE1alKLz4brkwWnSkiSPtJAHI63aBxuCqhNQgSIvMJV52zKFZrPZM10ZVOYQVbArs61qUruystKibsSe50mr1ZJGo9G3/iLSotYXV8iOW6/tvB00nUlpCYKgb316QS+vtGTZJ1FtJvNIR9q0qOlsbSfL2ifqezWdWof6Ps90DHsvy/P4YLwUlQ/XLQ8WIR82VZUHq+XWIR+uSx6cJi36sovMh+uSB6dJSxn5MHkw0qp9sGFcqQus6otKz0iLrFFhU5fopVq/yihd15Vut1vZeOv6WxyVJv3GXVcqkm1T5DH2fT88Vp1Op9S0tFot6Xa74XpNZe+TbrcbvknodrvSaDR6zqcy0qKua3X+qvXq3xeRjkHuZVWds6iHOuTDVebBIuTDNqOaB4tUc0+rMg8WqVc+XIc8WKSafJg8GFEINlSsqotJZQ6q2peq5lWWpMyhCs1mU3zfF9/3w/1RRSFUvWVS1e+azaa02+1KCqJZxFXnK/ItkMrcOp1OuJ6y0tJut6XZbEYus4p9ot44BUHQU12xrLTohc4gCMJrvKhjM8y9rIrjg/qpIh+uOg8WIR+OMqp5sEj597Sq82CR+uXDVefBIuXmw+TBSEKwoSJxF1HRF5jv+z2ZQ9pqZ3mnQWQ1U3ccJ0yP+rusdIic3N+2/a5HXctIi62Km/ouqYpiGeoUaXYcR7rdrjSbzb6qfGXQj4sasklEwrdxVeyruDa0ZdILft5a29K4NxiDqsO9DKOrqny4Luct+XC/uufBVa9bV3UeLFK/fLguebBIOflwXe5lqLeZqhMwqfSqi2Y1xqJvTipqH3cDMG9Itk5ehtFqtXrW7/t+uA59+4tOh4j9WCj6uspIS5w6pCVuvZ7n9f1e1DmtlhcVQS8jLbbl6FVuPc8rdZ/Y6NdYlWkpKh3D3suqPj6oVlX5cB3yYBHy4azqko463NPqkAdHLatO+XBd8uCi0kIejLxUOvTlb8d46Es1vIsaskakf/zZvOljEJufqKFo4sYUzos5tFTZ6TCPhfl3mWlRx8dMS1nHx3Ys0q5XpV2f3hwWKY+0qGvFdh4XkZaodJhs6yhrn6jjYZ4nZe8TdWzMayfvdOR1L8v7+GC0lJ0P1zUP1tc76flw1Xmwvo6q8+G65MFxaTEVnQ/XJQ+OS0sZ+TB5cHVGbejLNAg2FEjdEMwbQ1FUpmn76Be3OYavPgZuEZJu3mWkw9wf5rrKSovaF1WlJS5DT1qvLe15p8W2Dtv68kzLMIWcMvaJYl7fRaYlLh1x95a80pHXvSzv44PRU2Y+XNc8OAjIh5Wq82A9DVXnw3XJg6PSYlNl3ldmHpyUlqLzYfLg6oxasCFNNMKcxvjbnRL5gyNbFla/P358atPyOc7iGa9OrSy92Vk+MTe1vH5hav26memVxdmpuVNmp1ZOPdVZfl2ml+ZmZ2ZWFmenZWZGghNzQSBzMhWctnLi+IblpaWzgsXXz33h/3zt47/99a/la08/I/fcc08lnSgVrc5VhmxVGsc5HWmOxSSmJet663RO1yUtZVeXrPr4mFU2q0qHvq6q9wnqq67Hvy55sMjk5X11Sceg667LOV2XdIiU23yiDsemTvlwXfbJOHjppZdkfn5efvriC3Lmhj+SC/7s2i84s6e8PD0z89updetfkRXnVceRBXHWLSzL0tLS1OzizMLi0vQpsjz12mvBwuuLK1OziyvHTywtTx+fW5let7AyNfP7YPZ3p638cvpXgaxfvyIiIi/OBSKnByLdFSMJ5sN47MM5wQYAAAAAAGpu1IINjEYBAAAAAAByRbABAAAAAADkimADAAAAAADIFcEGAAAAAACQK4INAAAAAAAgVwQbAAAAAABAruofbGCoSwAAAAAARkr9gw0AAAAAAGCkEGwAAAAAAAC5ItgAAAAAAAByRbABAAAAAADkimADAAAAAADIFcEGAAAAAACQK4INAAAAAAAgVwQbAAAAAAAYEb/85S9leXm56mQkmqk6AQAAAAAAIJ3/5/vfk7P+6Oyqk5GImg0AAAAAAIyIK//svfLH/9fmqpORiGADAAAAAAAj4v/7/e/l1eN/qDoZiWhGAQAAAADAiKAZBQAAAAAAyBXNKAAAAAAAQK5oRgEAAAAAAHJFMwoAAAAAAJArmlEAAAAAAIBcnb5+vbz+2kLVyUhEsAEAAAAAAOSKYAMAAAAAAMgVwQYAAAAAAJArgg0AAAAAACBXBBsAAAAAAECuCDYAAAAAAIBcEWwAAAAAAAC5ItgAAAAAAAByRbABAAAAAIAREYhIEFSdimQEGwAAAAAAQK4INgAAAAAAgFwRbAAAAAAAALki2AAAAAAAAHJFsAEAAAAAAOSKYAMAAAAAAMgVwQYAAAAAAJArgg0AAAAAACBXBBsAAAAAAECuCDYAAAAAAIBcEWwAAAAAAAC5ItgAAAAAAAByRbABAAAAAADkimADAAAAAADIFcEGAAAAAACQK4INAAAAAACMlKDqBCQi2AAAAAAAAHI1U3UCyuA4TtVJAIDaCILqIuHcj8tX5fFWOO4AcBL58GSpQz5clYkINohM9kEGAKUOhYw878e+74vneYXO7/u+9fth1luWOhxvhXwYAOpxX+Z+XJ46HO8qTUywAQAwXvQMfJCCk+d50u12xXXdyIBCq9WSdrsduYxOp5Mp6GAur9lsSqvVsk7rOE7s7wAAjAqVz2bJM+PmGeUXAZOEYAMAYOSYhYxhazgMqtFopA50+L7fF7hQf+sBBd/3pdFo5JZGAACqpvK1NHmmrTaAGXxPyiepvVEPdBAJABg55tv+qLf/vu9Lq9WSVqsV+RYkrSAIwk+n0+lZRxoqjc1mU4IgkGazKSLSE4BwHIdAAwBgYkU1O2i325lq+lHDoR5qH2yoQ1Bq2AIqVvm+n+u+HGRZKg3mJ8/l5ykpjVmWUWUagLx1u10RkfCBXf2t8zxPGo2GtNttabfb0mg0cmuSMEghRqVRzWtLi+u64rruECkbX61WSxzH6fmMWhMTM/36J6+Cse/74TKHpfZ5XmnzPG/g5SXtOz2PGjTdee472zKj0ltW+mzXUJ0fyPTzJelaj9unKuistFqtxHNRTZNm3chOHRPzmOnHo9PphAF+W3BeUQF8c1pbuQDlq32woWrqLdOkdO6h3gAWodFoSKPRGPqhVWWQ+tu/NG8tW61WmAbzYxZa1UNKln2hlp+UcafZx6pAYaZxkELBoPtdZcRmGszlDPLGuMjzTGcW8uL2X9yDi16IMQtr5jy2gqVt/9juKWrZtvXbCtiTyiw0Kvp+9n2/JyChF1QGvQep81YVQpWs12Vc21MV2CPg0MvzPGshs91u1/phKYtut5v5utbvR0oRQf08Cu2qjxSdLf2D6Ha71hpBRT5spEl3VJMold4yg/hR15DtvIvLu+LkGQR0HCc8ft1uN/ZaV+dWXN87+rTtdrtn2bbtV9OodU9ynps3/UWAWdbW8239eLdarTBfTDovxyVPGBcEG2LY2gSPO/UGsK70Y6DfdNQNaxi27S7ihpVmH+vboj90dLvdUh7SW61WTyFNT4OetkH3fRnnma2QZ9t/vtbWP+oa73a7YcDB1uY+qQ1hmv0T1xEh0fleaj+pAII6P6MCD+o3Pegw6HrVRx0TvTkFiqHfj1zXlU6nI51OJzzuZd0X86RvR7PZ7LnHDlvWaLVa4bLrKK5D1rTzq+1T+09R50Fd9oG696s0m02wsp63nucNvF36Q5xKi23f1YGeFv0Y6wEFlXfrQYko+j3C3A/mOvV1m3kGD7H5UB0zK7ayj+189H1fgiDoOw6qloT6qOtumPwe+SHYEMM80aNuxPpJbr5Zs7311atzmdOkXYb+nVk9LGqeNOky/29Lny2dadabRZo06vvQ9nscvbqV3oGMvn1mVFVPlz590n6OSn/cfHo61c3VVoUs7jxQVEatP1BHnX+K/jCnp8FMY9z26NdF1PalnUdnu9aiphNZLeTpBTxb+/i4goqvvWVWyzTb3JvXh4j0nVvmuauWqQpLScEXs4BddSG6LvT9qh9H/Viot1JqHw9aYFRNHPRCUp0K6ONKHTf1kKqqNuvXpn4N6tXUzbes6ve42k5qvrgq72mmiaO2QVXRjprXll59W/X7hn6Pt9XMs6U5T2Za9W3SazVEBW+zpMfcf7a02PaBnkaVl8SdB3qtMj3fM2s2pcmP1DwqYCDSe8/S12Nbr1q3qmmor19tjz6fnkYz/1G/6XmRvjzFrH1h1rLT968+nxmEN8+9pPumWqcqu5jLUv+mCcTbyo3q/57n9ZWt1PSu64bnCNXy89XpdPrKlSKDB1pV7RPzRRb58+hwjM9U78edEXnXrGzZsk62bFkn8/Onbtq0fe7sCy9cv2GLe/oZm696wxsvct/0lm1Xnrlx61Ub3nbJ7rPn3es2btp+3Vs3Nm6a3+Ret3nevfHt81dc+87zLr/2svPcD7xn06XvvfGcbVfevnHrzkOv/PrXwX+88JPg3nvvDUQkGMQw84lI0Gw2w/+bXNcNf9OnD4Igcj79O9v8IhK4rtv3m1pup9OxzmOmVS1Hsc2nfrf9pm+DnhZ9Wtt2dTqd2P0Z9XtSGs1tM9MSdYyUuONopk1tr9rntmOl/o5Ln7k+W/rj0mn+3mw2reeBmTZ9PvO7qHls6dS3X62z2WwGnU4ndt/b9oG5fvP7qONr2y+289uUZl+Y15ltea7rhvsh7fVsO2/M7/TtNtNh7nM1v9rvw4i7Rsow7PrjrrOoayZqGvMaTlpfmu/jxJ2TJtt5M4iqj7cyTDqS8g79urAdb1ueHHXvistf1Tripkm7LbZ7a5p7or4e2+/m90qabbeJui/FTWfb91G/ZUlL3H06bt+l2QdxZSEzfbZpkso9+j08afvSnntp5osqL8TdV7IcQ33fRX0ftd+z5t+2+7VZFrFtl8pj45ZhXj96Hm1uQx7yWs6ord+2D6PO5yzLU8c0rixcpbz39y9+8YsgCILgP/79J8Erv/6vYOPWnYfO2Xbl7Zsufe+N57kfeM95l1972fwV175z3r3x7Zvc6zZvbNw0v2n7dW+dd6/b+LZLdp+9cetVG96y7coz33iR+6YzNl/1hg1b3NPPvvDC9Zs2bZ+T+flTw2d6edfs6nO++ezfFxsY2kQGG8wbi+3ENW9wtodE82/94T0IejNo24Vi/m2u1zaNuRzbQ6aeVltBLK5wpi9Lv7Hrv0cdh6SLPy6NnU6nZ7vUum3fJR1TdbxUpmKm3Szo6/NGPaDaAj1p9nHcfjD3R9T5F3Wu2PZ7mnPFVnA0M9+0xyMuKGMrCEUdk6hrLWo/2s63qHPQvC7N5Zj7zraeKFHpiJvWljbzM2gmOuh9NC/Drt+2L8zzNAjsBUbzXBwm2GAr9Ccx7ytxyyDYsCrrfjavF/2+mXTfMedXzGNhO2/S3Nf16ZLOX31a24Nw2ofqNMuKO//TBhvSpMt2Tmd5iMuy79LsAzNft+2XzlqAPS4/iRMX4DDPFfP+bjtGScEGcz7b/rftNzM/Mbc37bln27a46y4pSGN74I/Kp6OuP305tnMwzT0m7fWdVtX35arWb9vPac4h87eoe7qSV/6Zl7z396gFG2hGESGvNsGuUcVT/WtW2XPXqofqy2w2m+L7fmx16SAIeqqSqnXYqnzq/2+ttWfUt9WsXmZb1+o1I5HVx90hOjWzpVFfj1mVTm/yYPsurrp91rbX+vmg9m/ctqrjErWfzP+bzLSoKmJRnVZ2LFXSkqqj6dtizmPbPtWhleokKep4eJ4XNl3Qq2uq/Rx3DJtrYyibTRfMbVHVUJuWpi6mPKoKp1mGbX+rfeW6bk8V5yzXiXlPUPNO4vCI+r5Q9yP16ViqJatzVlW3NkeD0KcrowNOdZ6rZh20Ky2Wfg+Kulc1Lc3TFL2qvVqWTjUHUPmpPo1ezT/LPUhfR2etuZSenw3Cdo+Pqso/CFtzjbi/k5j7Lu38cfvHtg9sTQjMeaKaaaSlzg3beqI6POx0OuG2ZzlGKj/Uz2udKpNE5e1x26nSotLTakX3MWSuM8vfaQxyvg5aDlDNP0RONqtAsdT5aXbmHNVkJ86gzTKQL4INKegna9Y2wXrhUp8/zQ0ra/tFkXQP+7bRHJKYy1XpV9tje5jOSt/PKo3mfku7HD2YYNtOd8C212Y7TZthAi76svWHKH2Ztt709bSYAa64dZjz6FTwQj3U69PEnZtqP5rHMI46vuo60jt8UgU+RR1TdVyTrpNhMpukwqjObB+rF1DMDDPrw4f+IGMrNE+KuO3V96l6MFPHTvUoLpJfgdFcX9p5zIcACrDxotqd62wB9ijm9Wxei+axUPcbve28Po0eCFbXvL/Wllz/2NKhXk7o54SZX6l7nR4Yzypq3+QRiDXp6U1af5S89p2uzH1gW4fKT4Ogt1NG2wgKacoZadZpo/IQPW9XkvJqX+svIm0Hz/q2mXm3+XtaWYP1g5bJWq1WTwefk5bfVkXfz+q+qpclCc6PnpmqE1BHZhDBvKnqDz/qAUCfRkWrzTca6gLK42F0GHmt33XdsIffqDeGwyy7SOYDW1IngWVSBWfbmx29MFtkIUmvcaCfx+pcj9tX+hvhuLeGNrbjbl5rqiCvlpvlQSMr37d3upk0j/7G2vY2NMsybcdZXXuTJuntrl6zRyS5Rlma8yZuneb60jCDTVHXMQXbfrb7nqqxkvZhwLxubPOomml63iZy8kFNBYNt06j7dVIeZntjbt4n9Qcddd4MUuPG8+xDHhZxjtkeBLLmVWnyf/Mt56A1vYq+ztS2mwHnVss+zLGa1jbfMPS8TL8fqk/S/lMvcUR6hyRMmk8/9wY5N4bdF1HB/aSgvV6ut+XjKFYQBNbrI+2xUPnCJJaT6ohgg0XSg5EqcOj/qpNfneD6G0j1YKBuylXftMxMb1BqW7NGG6MelPVMSX9IyJrBqIJgEfS0FzV0o8rU2+125HbYHprUd3kEfpJ6801TGFRpT3OOqWtEL4Dr15S6zvTAS1LgQy1T7Rv9PEq7b1SaTOqaN8/NpEBD1vWLnAzeqKq1Kl1Ir4y3l2nOc/2cRnrNZrMn8K8/NKW935n5i3kfV/c0PbAada+xTWMWbvN8iDXvfVnp+0YvrwwSSLUtW9+3ZhDAXP+g6xlW1PEv+l6qnzNJD7iKee7lnRazDJZmHbZyY5rjGrWepHNDz7+VLDWD9Xn06VVtBf2462V19bd+Xxi0/IB+tjJtVDlXfR/1siBu3qQXE6ifieogMq6jGFuPtepv1+hoL6rzGXO5cR1N2TrmiUqjreMcczl6GvS0xnVIFdchj7nMpA7r9GnNj9pfSfvTtu22Tr5ssnT0ZnYuE9fJU9y+ijsutk6Z0uwr23lgHlN9W6LOA1vHeWm2N+rcNI9hmjSpfWB2hGV2Shb3e9S5ae6fuOltx6mz1gGmbbqo8zepM7Cm1it23HHXRXXqZU6X1qDz5aXq9Rch6lzL43gNqy77e9h0pN23cR0Oxt2bzA7k4u41cdOk7SDSnC6p47+o9No6OYzrnDFuWTZx95+s930znzG3O+7eqK/DnC5r54Vx+UJUGdC2r8x8zCYpL7WVDeL2c9x5ktTpYdI1ZOvU0ZZHx11/tmsh7tyLErc+m7h9EDWt+bHdA9KuP6u8ljOq6580ee9vOogccXHRZtvbATdFm2B9vqKbB8QJtAignlbbNqeN9uvbk0e0V+8MSaUhqdqUvt5BahukifDrx1oZ9Fjq50yUqM4q3bWOF23f68uL6+wyjVarFVlTRa9Cadv3ZntU/W/zDYL+1kdNpx97tR1Rv+vLNOnz6NK+NbNVv4w6D8zqqVH0qqxpRVXJtp0HqIaqTZX0weCCILBeB1H3xKRlmPdLvap2VL6u17hTiugPRC0j7l5qq50Ql6eY26Wk6WQ3DT3P0fdH0rHR1z1oLYO0b+mj8s5hxaU7Li+NKn+Z0+dVjT/qGrKtQz9Xomqj2vJ2fTr9eom67qJE5d9ZyjZReadtGfp1QM1BIF9pGv+Z0xh/u1Mif3Bky8Lq98ePT21aPsdZPOPVqZWlNzvLJ+amltcvTK1fNzO9sjg7NXfK7NTKqac6y6/L9NLc7MzMyuLstMzMSHBiLghkTqaC01ZOHN+wvLR0VrD4+rk/+dd/+vh/v/Ib+drTz8g999wzUIHNcZzCC3px1XzU991ut6dQU5WktCb9rlPVS/Nu05YlDcPMk3XZiqruP+i2Z0lr1LR6lf0gCArb/jTVB6MKGnFpiduurOtKMug8SWnIc5lp58+6TlMZ98M6r3/S1GV/55mOPK6DNMtIey8aNi1J0tw38shT8jDMvTHrPFnZ8nFVNot68E+7zCz7PWp61WROXSfD5hfDpEWfxhZASHPdRM2bNH+adOShjHMuStX35arXP2ny3t8vvfSSzM/Py3+++IKcedYGecd7/+ILzuwpL0/PzPx2at36V2TFedVxZEGcdQvLsrS0NDW7OLOwuDR9iixPvfZasPD64srU7OLK8RNLy9PH51am1y2sTM38Ppj93Wkrv5z+VSDr16+IiMiLc4HI6YFId8VIgrkxsRtHsKFg6k2mipSO08WtMmmR8douG31b1ZCR+tv3KjIrM9gApFF1IaOIISURrw73h6rPO8AcwtDX2ubX4UWQGWzA+Kr6fkg+XL5JDjbQQWTBzIfScaFv1yQMQ6PeMOgdYorkVwUVmCQUpstDoRJYpToa1TvsVt+Tj2PSkA+XZ9LzYYINBVPtvsctI/M8rxZvAspkttetetvVMQAAAPFUX1v6aApV5+O6SXhxA2DyjECwYfQjb3XKzPI0rtuVpE7bXae0AABQd3UdEq+u6QKAYYxAsAEAMM6iOmYbNphWZAdrAACMC/LhVVnTO2rbVwWGvgQAVEZ1dGr7JFGjwti0Wi1pNBq1flvo+744jmMt5DmO0zeEsuM4PR9zego8AICsJi0ftuW9Ko9tNBrWPhZUvqsPO6xPP8hoNpOCYAMAoBY6nU7PR6T3bYv5fzUGvPm7etPgum7f0Gu2AkHU90VRBR1bQc4WSBA5Ofa767rium7YvlsVkAAAGNY458NRea/aDjNvVWyBfNVZvJo+TWBmUk1MMwoKYwBQX2aBRLFl4EEQhN93u91wPvVALrJaAFCFINURnP676onbzBvK6vjWdd2e9Ojfi0jkb2pb9DRGLatuyIcBoL4mIR+Oy3tVwEMfdU4PRKj5fN8Ph9D1PK9nevSbiJoNQRDw4cOHD5+1Tx11u92eJgJmtctmsxk+iLdarZ6RWMy3IWav7q1WS7rdrjSbzXA+z/PC+VzXDb8vo7qnWret93nf9/vSoNKpht7Vq6WWXStjUFWf83z48OFTp08djXs+HJX3qu9Vsw+Rk9vTaDT6gjB6ulWghNFkok1EsAEAUH/NZjP8mG/u9SHrRE5Wa1QFH6XT6UQ+rKsHdZHety/dbjcsUNTxwd3zvLCApgqpvEkBAORtkvNh1exD/V8fJldvHqJT05MnR5uYZhQAgPpSBZlhxVW9tL3N6HQ6YbVJ9Vanjm+dzKYTAADkaVLzYVWrQdUUdBynJxCiBxJUsxAVeFFNRPTmIuhFzQYAQOVUm09bnwRJ8yUxqz+22+2+KpN6ddC6UT2Fx/X6DQDAMCY1H1b9Mph5rO/7YUeZqgaDCpaomhiqeYjI8MOEjitqNgAAamHQTg6TMnj19qHdbodvKPQqnfr3dWx3qap2drvdcB/VOTgCABhNk5gPq7TZ8li1XXrnlqppY93LDnWRpmtocxrjb3dK5A+ObFlY/f748alNy+c4i2e8OrWy9GZn+cTc1PL6han162amVxZnp+ZOmZ1aOfVUZ/l1mV6am52ZWVmcnZaZGQlOzAWBzMlUcNrKieMblpeWzgoWXz/3J//6jx//71deka89/Yzcc889tazeCgBIJ+/qkVmrLUZNPyrVH7Oms67NQgAA1SAfjpbXtujy3t8vvfSSzM/Py3+++IJgqhhgAAAgAElEQVScedYGecd7/+ILzuwpL0/PzPx2at36V2TFedVxZEGcdQvLsrS0NDW7OLOwuDR9iixPvfZasPD64srU7OLK8RNLy9PH51am1y2sTM38Ppj93Wkrv5z+VSDr16+IiMiLc4HI6YFId8VIgrkxsRtHMwoAwMjKWjCJmr7qAk5ao5JOAMBkGKd8OK9twUkEGwAAAAAAQK4INgAAAAAAgFwRbAAAAAAAALkakWADnVsBAAAAADAqRiTYMH4cxwmHfAEAAOUiHwYAoFgEGyrQarWqTgIAABOLfBgAgOLNVJ2ASdJqtaTdbledDAAAJhL5MAAA5SHYUCI1Fqvv+9LtdqtNDADUhKrKro9XrVdvZxzrk3zfZ38MgXwYAPqRD6MoNKMoked50mq1qL4JAGtarZY0Gg1pNBrhvdH3/b7vxoHneeI4jjiO01Nwa7Va4feO41jnVdM0Gg1rXwNq2YhHPgwAvSYhH/Z9XxzH6dmWqLxXz6uj8mVzXvLfaAQbasQ8afnw4cNn3D5xVPV2W6d9juOEhQXbPVP9ZvtO/02fT/3ftq6oe/SgWq2WdLtdcV1Xms2mdLvdsNDTbrfD70Xsb5DUvul0OiIi0mg0wmkdx+EtfU6qvj748OHDp+hPHJX/RnWe6/u+9Tfb9/p3VXXGq/J/lWfqovJelZ+6rtvzu7lcfRrXdYvZgDFAM4qaCQKG+QQwvpIKOiL2QonrumFhwXEc6XQ6EgSBeJ4n3W43/K3ZbPbUAhA5+WCu7q/6fdZ2z426Dw9zfzYLXO12W3zfDwMO6o17u92ODBy4riue54nruuE0ZuEIwyMfHpzjHBYRkSDYU3FKgPHkOIclCPZYrzX1m/p/1O9x+bDKS2z5sMpvlU6nI57n9X2v8mHbA34V91c9z1SS8l6V36pPFPXbONT+KAo1GwAAtWIWClT7+maz2fNmX33vum74vdn5X7PZDN84VFkY0AskqhCnb2dSe1hVWHIcJ9wX5vIAAMjDuOTDnueJ7/vW2gnqd5tutyvtdjuyGYnaP+12W9rtNn1axCDYgGKleIsJAGZBRK+SqDc30N+UeJ7X16zApLfPr/KhPGob0lIFG1VgYkQFAECexj0fTksFVFQtDFt+22w2pdlsShAE4cuAUdi2KhBsAABUTr0VUJm67S2BajupPqoDK/1Nf511Op2et0J6QS6ukKIKaapqqtpWCjYAgLxMQj5simouorY9qi8GfRpqNcQj2IDaSdOmG8D40TN1PfPWM3TP88Jqi3oHTXWn2q/qHWaptqIi0tN/g9oe1ZmXXgBUbUvV/AAA5GWc82FdVN6rgicqf9abk+gdbOojdZAnxyPYUAHP88KOzQAAq6LeJLRaLXFdt6f6ZqfTCQsIqm2lUsc3/mZaXdftqbGgb4NtWEuz+cQovkGqE/JhAOg3zvmwyZb36p0wm6NAmfOKkCenkeYVsjmN8bc7JfIHR7YsrH5//PjUpuVznMUzXp1aWXqzs3xibmp5/cLU+nUz0yuLs1Nzp8xOrZx6qrP8ukwvzc3OzKwszk7LzIwEJ+aCQOZkKjht5cTxDctLS2cFi6+f+5N//ceP//crv5GvPX1E7rnnnrHuJdpxnFK275tPPy0iIt1jx8Lv3B075Mprromd74tf/GL4/9tvvz3dyhxHJOM2lbUfAJRv2OtbFQaSvqsrvVaD7bek7ci6rdxPs2F/DYfRKIBi5TUaxSTnw6aotOeVJ+edr7z00ksyPz8v//niC3LmWRvkHe/9iy84s6e8PD0z89updetfkRXnVceRBXHWLSzL0tLS1OzizMLi0vQpsjz12mvBwuuLK1OziyvHTywtTx+fW5let7AyNfP7YPZ3p638cvpXgaxfvyIiIi/OBSKnByLdFSMJ5sbEbhxDX06Qbz79tLznz//c+ttn1/791F13yWcOHuz7/Z3vfKf86Ec/Cv9OHWwYxgCBCvti0l3kehWxKnqt16tyJU2XVtqe6pOm0dNW5VjJZpU2kZPt2KPoVdx0asimIukjEAy6rqj0J213UZ599lk5cOCAHD16tOf7u+++Wz7/+c+nWsZjjz0mDz30UM933/ve91LNa9uPo1TASTOE1qDzAwBQtFHPh01RaSdPzgfBhpqx9VeQRzTM3blTvqXVZIjy2UOH5LOHDk3cmx39IbaqG4caPqiOyxyk9/w8RT1wi0jYZtAWBInr/6PRaITt85LWrXcElJZ+Tg0a8feMsat1qr1kmdfqs88+K7t27bL+duDAATlw4ECq9Dz00EPy/e9/P+/kAbkoKh8GACBPo5A30WdDzQRB0PcZ1jeffrov0HDFjh3yqbvukk/ddZdcsWNH3zyf3r9/6PWOirgH2TIVUWMgj0BD1VFb3/cTj0+32+17y58m3bb5THoHSGnlcU7ZanHYlHl8ogINussvvzz290cffZRAA2qtiHwYAIBJRM2GCdA1Ag3f+PrX+/pnMJtYfPbQIWtzinGhHtDyrkkwDD0tRXQ0k3aZqulFXfaNGQzQC/76G0jVU79i7k/9t7j5BqE3M8lrv+nBCrMGhp7+so7TJz7xiZ6/jxw5IldffbWIrAYYVLMKs3mF6UMf+lAxCQQAAECtEGyYAGawwdYR5JXXXCOfuusu+eyhQ9lXoPWt4H/5y+L/8Ifi//CHq79dfLF4H/mItP7+762zPnP//XJU6wvi4GOPydP33Sf7b7lFjl10kcjWrbL/lltk9513xq77mc99To6+8IIce+EFERHZccEFsvOCC2T3Jz/Zn8YaPUjb6L3UD0N/OM3Svj+P/WP2FTFMPxhxQZhms9nX+7HneX01Ecx1m/PlochzatD0m/2ADHMcDhw4EP5/586dYaBBZLW/Br3Wwyc+8Qlr/w1//dd/Hf7/tttu6+u3AQAAAOODYMMESNNXg4jIZw4eFNfSpCIt713vkq4KMmi6P/yhtL/yFWl++MN9QYeDjz0mx3784/DvnVu3yjX79vVMc82+fSL79kVWZd35jneEQQbl2AsvyCER2fHkkwNuTbnMB/O8ZVlmXD8BSdT4xCY1hFDWThltQwDqzOYKo9wbcpys25R0HIbtXHLnzp09f+uBB5Ho2g0quHDbbbcNvG4AAACMBvpsmABmnwyO44TDX5quvOaa8JOF4zjWQIOu/ZWvSOsjH4mdxgw0mOsw7bzggr5Ag872mxpfvc7tcT3PE8dxxHGcgd9G2x7U0yyz1Wr17Ju0zS+iHnB1jUZjqL4p0j50m8fYZDZRGFYR51TcspL2YdJxGLbpiBlsiPpO96d/+qfh/7/0pS8NvG4AAACMBmo2TIBP33VX35CX+t9X7Ngh7tona5BBRKT14Q+LfOUrPd911t5g+mu1GpT2V74S2aRC2XHRRbL/llvk6I9+JIf+1//q+e2Z++8Pm1Q887nP9QQT7rrhBjn4D/8gIiL7b7xRDmm1GvbfcIMM2wNF1ofkQd/gm9Xju91u+EY6y0Osvkzz4VMtM2oUh0GY61C1GMwgRKPRKCzAE7ctalvN/avmiRsmNKqTyGGGtMxKpd9s5mLuSzM9em0SvdZKHn1VRDFrNjz22GNhp5CPPvpoIesEAABAvRBsmABJ/TF869gx+daxY/LZtb8/ddddmTqHbBuBBv3hx3Mc8R56SBpatelWTB8OOy66SI79+Meye98+2S0iB4Ogp0bDNfv2SbAWbDhoNJFQgQb12zGt1sOhJ5/s+X0QWYd/zNJkIO0Dv60/gihpmkJ0u91My4xizm8+4HY6nZ79l7a5Q54jdNiOn36uJvVVYfutzGYbttEpOp1O33RmHxd6+nzf77meWq1WqoDDs88+mz3BGtUp5LZt2+RDH/qQ3HLLLX3TxDWZUb/ZvtO/V8GYQYYqLcMw50vUvOPadAgAUB5beWsc82GbIvJmnESwYUJ85uBB+czBg/Lp/fsTO4H87KFD8tlDhwZ6+9z88If7vvOM9tl+THOL/bfc0teU4q4PfrCvhoOI9NVq6FvWDTfINf/zf4Z/P/O5z53sMLJEcQ9zthEMzJEH9LfRqjZC1htb0aMZJPWtYOtrwey80FTUW3ed4zg9NTCiphm2j4OiNBqNnsBOUseYIqvnglm7ocjjoHcK+b3vfc/aHEokOhik98uhjoNeW0ad22atDZFsAb8imX2LmOmKO8ei5jVrDNVlWwEAoyWuGeyo58NR/ZAFQZApH3Ucp6csbc5b13JiHRBsqBlbQTzPKuefOXRIPrO2vG8+/bR0jx2T7lrNBtOn9+9PrOHgf/nLPX97F19snc69+OKwT4e4vh1233mniBFs2Ll1a0+wQW9KoRx68smeZhMiIqIFGvLQbDYHetMeN2qAujHFHWPzbXTaYEPcMs2aBmnfcMelURf1QGlKs2/yojIWsylFkc068qQ3eYlqljLocYir1THsccjSKWSn0+k5Pua69SYvZhq73W44kotaRlzTmDK1221xXVc8z+tJV5rjoxfYGo1GeLzVOaBGJhmV83gUFJ0PA0BdjVs+bJaX9bKOykfN/NWc31Y+MuctsmnqqCPYUDNlFmjMjiDNWg/mkJk2Zi0F76MfzS+BOTv6wguye4j563ITyeOmbd58y84I0tamUA9naSUFYVS1Ps/zcg22lEVtX2A0Lyo6/eZoE2nptRoeeuihMPAQV7tB3QPb7XZfjRO9hk+UulXdVMdFpUs/Tqpz0qTrQQUqVK0UtU/0NymqX5E6bfuoIrAAYBKpvEblI+OQD+t5rgqIqICKyMkh1eNqNeg1Qs3v9bwZdgQbJsCn9+8P/+9+/etyZcR0nzl4sCfYkGbITO/ii0V/FPS//OXCAw5mrQYRkR0XXCD7LU0peuaroAmFSPRNquxllMnWl4BN1u3K8jBla0sY9XcdxaU/blpd2uOQ1dGjR2OHu0wamSKOCkSoTDxNIExV8ex2uz3z16FWg0pDu93uq1aqaqvE9QejrhG1XXo/HLaaOkCeHOewBMGeqpMBoAR6XiMyPvmwiIR5pdomPVBvNhEx5xPpf0miahXq2wo7gg0ToKe2woAjTkTxPvpREa16tP/DH4pnmU5vOuFGNLUQWW0iYTr42GOJ6dhxwQW9wQTHEVl7O+U4jgQiIkMGG7LeMKPa0duWq9/cbNNnDTSkWaZu2Idvs5rZIAGBqOWa00d1TqRPb7ZzH7U3leYDaNr0mzVB8joOJnO0CdMwwQbFPOfVQ7c6r81AlWpXqpqEqAJPXY69ChJEVdWMorZRFWxUVU21/Vk7rgUAII1xyodVms3yjmr2kbUphB6gUEEW2E1VnQAU74odO8L/f+vYsZ6aDrpvPv105HxpmSNTiKwNjamJ6tdBxB5YOPbjH4f/33HRRSf/f8EF4f/7+muQ1Q4hVcQxjEembMNuox4S0n6yPMCpm7J+E1fMv/UHyNba0Iu2Kmv6Ms20xC1zEGmaZTiOE34GrfJvvsGN2o6k9GTZ/iKj1Sp4oj4qnWZ6oiLtStR22/az53kDHQc9gGAGGz7xiU/0/P35z39eRES+9KUvSRAEPR+R1QKJ2YfDo48+Gk5j2+d6tU79b5He68D3/VoUbBT92GS9ztTxUW9bVHVPVaOh2WxKs9kM99co1NgBANST67pjmQ+LSNifhEmlO0tZT5XBVKBC5c2j0By3CtRsmACfvusuec+f/3n4txpt4lN33RV+Z+skspvw9lJpfvjDPUEGx3Gk+eEPi3fxxdK6+GLpGgGIqGEvRU4GFvZ/8IMiInLICA7s14bMM0eb2PmOd4RNKY7ecIMc0n7TAxN1Yz4g6G2vbR33mTUWbNFUc5mNRqPnQcUc/SLvYIM+SoKtmniWG7KKGiuq537bdsSlR68OaO6zuO0vsgpg1PEzJZ0TevrN0SZEekf/GKQGiojI3XffLbt27Qr/dhxH7r77bjl69GhiTYc0Hnvssb4hMW1vIFT6zVoc6i2/Os/rQqVTFWhEkgNYKkja6XR6qnjqBTy9WQVvVAAARRiHfNj2IkfVgFXp1fNRlb9GBUzUctQLQlvwBScRbJgAV15zjVyxY0dfMCFuCEw9EJGk9ZWviK+NNiGyWsPB1oq4s9ZBXBLbUJc7Lrqop7+G3Z/8pOx48slwCMxjL7zQE3zQHdWGyRzUoKNRpGGODqFqJNimS8t8SI9q153XNpnbEFW9O2s/AmaTCBH7tpjbkXWfqrfFWdNWFLMTyKj06234RfpHL9EfVuPmS3L11VfLzp07ewILBw4c6JvuyJEjqZcZRTXLsdXgsL2dsLW9FCmuz4osPM/rq2aZ9jzT59WrbKp/zX4gAADIwzjlw1G1RofJR215M8GGwTnGZ6r3486IvGtWtmxZJ1u2rJP5+VM3bdo+d/aFF67fsMU9/YzNV73hjRe5b3rLtivP3Lj1qg1vu2T32fPudRs3bb/urRsbN81vcq/bPO/e+Pb5K65953mXX3vZee4H3rPp0vfeeM62K2/fuHXnoVd+/V/Bf7zw/wb33ntvICLBOCt6+77x9a8HIhL7uWLHjnA63datW3umMxIeBEEQuBdfHLvszkMP9aVpx0UX9Uzz9H33WefdcdFF9o0SCXZccEHkOtVvKo2BmfZwMSfnaTabmfZrXjqdTvz+63T65nFdN/q4BEHQbDYjl+e6bqp0mcvIexvSMrc1zXKzpCdu+VGfuHMlzXTmvjW3Iyn9adefZb4kO3fujFzukSNHEudX59Btt92W+rzKYphzrGjDpC3uHI8z7vlm3thfvUQezjx91nkApKeuL9u1pv8d93vR97k658M2ReTNurz39y9+8YsgCILgP/79J8Fv/utXwcatOw+ds+3K2zdd+t4bz3M/8J7zLr/2svkrrn3nvHvj2ze5123e2LhpftP2694671638W2X7D5749arNrxl25VnvvEi901nbL7qDRu2uKeffeGF6zdt2j4n8/Onhs/08q7Z1ed889m/LzYQK00DdnMa4293SuQPjmxZWP3++PGpTcvnOItnvDq1svRmZ/nE3NTy+oWp9etmplcWZ6fmTpmdWjn1VGf5dZlempudmVlZnJ2WmRkJTswFgczJVHDayonjG5aXls4KFl8/9yf/+o8f/+9XfiNfe/qI3HPPPbVrA5SnUjpRcRz55te/LiK9Q1u6RseRcWnp+03rjFFEpPWRj/RM7118ceQIFTu3bu3pkyFYe5t71wc/KMd+9CPZsXWr7Ny61ToChbnu/Tfe2PPTwX/4BxHHEUdWn2YkCPrSWkfmG/ZB2nqXscwq1jfocsve/rzVcbv1fhp27twpu3btSnX/qktnUZOC/Z0N+6tX1tEoHOewiAgjWAAFUdek7VrTr9e437nPlSvv/f3SSy/J/Py8/OeLL8gZZ54lF1513Rec2VNenp6Z+e3UuvWvyIrzquPIgjjrFpZlaWlpanZxZmFxafoUWZ567bVg4fXFlanZxZXjJ5aWp4/PrUyvW1iZmvl9MPu701Z+Of2rQNavXxERkRfnApHTA5HuipEEc2NiN45gQ41EjT2f6zanfNgeJtjQtz6RyN+jgg3ByS+Sl2/7TX0/gsEGYBSlzUwp5JSL/Z1NKfnwCCHYANQLwYbRM+nBBvpsqBkufgAAqkM+DABAPgg2AABKFfX2GAAAFI98GGWZqjoBo6jVaoXj1KdtN62GKlND1429uJsYNzhgogVr43gP8sljGUV+6pi2cUQ+DACDengtb3g4ZR7ysPVf8zv1SbMM83v976T0JaVbhHy4Tmpfs6FuB0gNw6eGfOl2u7EFF9/3w+H31Ni0akzXIofNGxX7b7lFjv7oR1UnAwAwIsiHAQATr16PyJFqH2yoG1XAUYUaVeiJogoyetDEcRxpt9sUckRk9513yu6qEwEAGBnkwwAAjAaaUWSgF2wU9f8sBRb1NgYAAKRHPgwAwOgg2JCTqOqbqvDjOI60Wi3xPE+63a40m83yEgcAwJgjHwYAoF5oRpGBKsik6YxK8TwvbCOqV/McqOqm44hk7MPC2ttsyg4a43qq7fstaT1pptd/NqcbpMNJ7Xsn7bIADCxt79Zx09Wtnx7US+X5MAAASI2aDQPI0ou1eoPS6XQkCALpdDoiEl3YVr1r2z7m7wAATKKq8mFbvjwJHOdw1UkAAIwggg0ZxL1Jifqt2+2K67rh757nhVU3bYWlLEO5pNG3nIR1pBk2pu8329/qO/P/KdIgap4000f9ps0rUctKuS/48OGT/Em6f6WdDohTdT7M+QoAQHoEGzJQBRW9cDJIlc5cTdCbFQDAZKtlPgwAAKwINmTkuq602+2wcKPG7tYLQKoTKjV9t9sN//Z9P2wzWlXB6MgTT8iRJ56Qu/fuDT9Hnngicb49e/bInj175CMf+UgJqQQAoN845MNlogkEAKAqBBsy0gs3qr2mav+p/67/rQpGjuOEhSJ9nrIceeIJcURk9803y+6bb5aDDz4YfnbffLM4jiN3791rnfeP//iP5e///u/Dzzj45iOPiLttW18bXHfbtsrSpArJ5ievjsx83xfP83o+UVqtljUtWdpK50mlPeu+qXI71D7Oc11FLDOLf3rqKbns0kv79uf/uPPO1Mv4348/LpdecknPB0hrlPNhAAAmCaNRDCAIgshqm61Wq+/hR01bZVXPndu3y7Hnn0+cTgUfxt2nb7tNPvvlL1t/+9YPfiCO48g3HnlErvzQh0pLk+rEzKbdbku73R66jbAqZA+TlkajIc1ms9Se3FutVk8v8jr1htP28B3XgVuj0RDXdRMf2tVQeVmv21arFe5DFSgZVtxxKcM/PfWU/MUNN1h/+9v775e/vf/+VOfofQ8+KN/93vfyTh4myCjmw+PIcQ5LEOypOhkAgJqiZsOABnn4GGSePBx54om+QMOOSy6R/XfcIfvvuEN2WN4q7r/jjrKSV4moQIPuPX/1VyWkZJX+YBpnmPMnbXDA9/3EtOhVmIumV3mOoleRVtLsK9t8pkG2NS44MqiqAw0iEhlo0F126aWxvz/11a8SaEAuRikfnmSqGQfNOQBg8hBsmABHjUDDM48/Lke/+1058MADcuCBB+Tod78rzzz+eM8041y7wWwm8Y1HHgl7Fv/GI4/0/Pbp224rJU36g6nrupG9nQ/zsJn24des/RCVlrJqNpjriUqPuX36vmo2m6nnG4TePMVxnEKWWXWg4W/27ev5+x+ffDLcn5du3x5+/2/f/W7scq7/y78sJH3AqONhHAAwbgg2TAAz2LDrppv6ptl100251Gb4lxtukE9edplcce65csV558kV554rn7zsssjpn/nYx2T/rl3hR0Tk6X37ZP/VV8vO88+XnX/yJ/KM8ZBj88TevbL3/e+X7eefL9vPP1/2vu998kRE/xO6K9797p6mEmazie73v5+4jLyZD9dqiLZh6G/yXNdNPZ+5bv3vuIdfvemB53lDBSbMoEFc+syq0np64ubLQ7fbzTUgoGqYDLNMs4+OYY7D395/f/j/S7dvl2uvvz782+yvwQxMKPu0e8ydt98+cFqAOiFIAACAHX021Iytjfmw7fTT9NUgInLggQdk5xAdtV1x3nny7Zdf7vv+2y+/LPc6jtxz2WXyOeO3g0eOyLGf/Sz8e+fHPibX3HdfzzTX3HefyH33Re6H7eefL8///Oc93z3/85+LPPecPLh5s4jx27d+8IPw/7bOIK9497vDafRpy2JW8fU8b6g35XqziE6nE9tMwnxIT0qL2ReB7/vWfiG63a60223pdDqZqjAnpcdsrpBX3wh1MMxxTzoOw/a5cZlWk0FEVgMPWhOL70TUbrj/i18UEQINqLci8mEAACYRNRtqRq/qbavyPQizTwbHcSKHutx1002y66abZPfNN2dah+M41kCD7t7vfEc+uWNH7DRmoMFch2n75s19gQad7bdPffSj4afKkSd0ccd72OYK6qHTdd3EB/E0wYao6aMecM20DNPXQ9pAgud5sfvUbLYyLHN9eVy35jKz9JyfdBza7fZQ59WlRrAh6rue37X70H1j3EwLo6+IfLgK1LgAAFSNmg0T4O477ugLHuy++WaRte92XHKJ7Fz72JpYJPnkZZeJfOc7Pd89t1bF+tsvvyz3ar/d+53v9NVuMO04/3zZv2uXHP3pT+XQs8/2/PbMxz4mu//u70RktemEHky4433vkwf++Z9FRGTv+98vDz73XPjb3ve9Tx5Y+/9nHnpo9T+OI6L+r9FrM1zx7neH/8/6kDzMG3Y1uoJZCyHrUG36A2XRHTqaD7iqFoMZhGg0GoUV3uO2Ue1Ps7aAmqfVakXOH9VJpGouUidmevTaJHonk8MGHOKY/Tb878cfDzuFfOqrXy1knQAAAKgXgg0TYNdNN8n+55+P7PTx2PPPy7Hnn5eDIiI335y574Z7jUBDICLy1FMiQSBXOY5cfv318r6nngp//6SlOYWy4/zz5djPfia777tPdovIwSDoqdFwzX33SbAWbHhwLbCgPKD9/cBzz8nzWq2HB597Lgw2xDFrT+h9NqQdNlLJ2mRAZxudYpDlqQfrtH0UDBqQMOczH3A7nU7P/kvb3CHPAInt+OlBj6RROGy/1bHZhtnHhdnMRT/HbUME2vyTdv0OQnUKuf1P/1Su/8u/lP87Y80pYJwwXCQAYFIQbJgQauSJu/fuTRxpYpiRKO6x1HK4ynhQiWtusX/Xrr6mFHddfXVfDQcR6avVYLrj/e+Xm7VteWLvXomrt2EGGsyRKQYV9zCX5c1yo9HIFHDQpyt65IiszS9ULYK89s2gHMfpqYERNc2wfRyUJaljTJHVZiNm7YYij4PeKeS/Pf+8tTkUAAAAxg/BhlHgOCI5VTs/8OCDcmBtWUeeeEKOPv+8HF2r2WC6e+9eOfBAfH2Af9E6hRMRufzcc63TXX7uuWGQIS7YsPvv/k7ECDbs/JM/6Qk26E0plAefe04eNB9iUgZNvvnoo/Kev/qrnu++8cgjffxflz4AACAASURBVCNTNJvNgd60x3XyF/Ugp6r8i0hfE4Q0AQezU8i09Gr2WZj7Je0D5SD7ZlBBEFibUhTZrKNsgx6HuFodwx4HOoUEAACYTAQbJpjqDFIxaz2YQ2bamIGDq558crUJxaBSPhwN8nb0+Z/9rK9mg7ttW9+IE7ZAg0g5b9p1KqAQGE1J4voW0KdRkpp/OI4jrusW3qeDLm1AI+uIDElBGH0YSH2/pG1OMKnM0SbS0ms13P/FL4aBB9v1q74bl8APMG5o/gEAyIpgwwS4e+/e8P87H39cdkVMd+CBB3qCDWmGzDRrMvzLDTfIVQOlMr3dlhErLtm8We54//tj57vpgQd6ghmuNsSlyGpnkHofDXnRq61H0R/0q+gDYJDaDCLRaU1bmyLNvtFl6SMhbp/WrZ+FomTtUDStf/vud1cDEMZ3StLIFAAAABh/BBsmQE9thQFHnIhi1mT49ssvW4MNeg2IqKYWIiLP7NvX14zi4JEjiem45Pzz5eYHHzz5VlQ1PXEccWSt08q1JiGO48gVRqDhUx/96MlRKiIMOhpF0nzmaA1Vvtk1axKYD/fm23/bKAf690mS9o1tqE2zw0Pb9K1Wq2c7JuVtuXn88joOpu8Yo02YLhs22KA1HXMcp/e6lrXr2fgt75oR4bKNZmw96QEAAECkqaoTgF6O4/R9hrVDG9/+2PPP99R00B154onI+dIyR6YQWRsaUxMXbLAFFo797Gcn03T++eH/L9m8Ofy/Psyl8sTevaL2nr4Xv/HII301GpICDSKrzRGyfNI+wNk6T9TFdb6ohl5UH30e21jxQRCI67o9y9PHkc+alqhtsE2nn9ODNlkwm1TEBT/i0hM1n425v/KkgifqM2xTlqTjp6YZ5DjotRXMoS3/Zt++nr//9v77RUTkvrUAoDq/9H/NPhye+upXeYhHLRSRDwMAMIkINtSM7eFwWHcbQ1kefPBBcRxH7t67N/zs3L5ddhvD0R1NeHup3GMEExxZDTD8yw03yBXnntsXgPicJSChqMDC/quvlv1XX91XyNu/62QjELPZxCWbN8sTe/fKE3v3yt73va9nJAo9MGEGFr71gx9YC5dlFjL1B9p2uy2e54WBBLPPBTOo0O12w08aSW+79WEyu91uT1rMYRWjlqkHW8zhFkWy9X9hDtupHpLN9Oj70JYefTvMoEXcPkkaNWMYgxy/JOa5pNKuAhuD1EAREfkfd97Z87fjOPI3+/bJZZdeGgYXhsFwmKiLtPmw4xwuOWUAAIwWmlFMgF033SQ7Hnywrw+GuCEu9xsBijif+8535NvaaBMi9hoOIiLPXX99qg4kbUNd7jj//J7RKm564AF58J//ORwC8/mf/7wnwKD7rjZMptkhZFqDjkaRhvlAHvXw2Ww2C+9vwGyCEJUW8wG80+n0jZxhk7UfATM9IvZRLMxjY6YnajtUevQRQLKkrW7Mc6ndblv3V9Zz6drrr5dL77+/p1aDLcjwj08+KX8xQGeSwCgYl04Sx2U7AAD1RrBhQhx9/nk58vjjfbUXTDsuuUTuvuMO2X3zzYnDXuq+/fLLPcNb2jx3/fWJo1U8vW+fXGPpAHLH+efL0Z/+tO/7/5+9e4uR5DoPPP+dyKyqbjWHLXY31bSGVGMkimbTFumBRImW2cwsi+QYO/YaGK8AX57Nehrs0+zC2ofM9IOBnVl4Z3eeivu2O7PwYmcHsMfwwKLsyiS11lCisCNKJimSIkRRltTqC02KfamqzDj7kHWiIiMjIiMy43JO5P8HFCozMi4nryfOF9855z+/+aY8dv/9QcAh6nMpj+VVdsMy2jiO6vV6lTVuozNgxD0e1e12Fz6HLNN2Jh0vbVrOuABG3vL0+/2lsgtsDDgsev+W/Sz9zde+Jp//5V+e60Zh/Ps/+RP5LQINQCNMMzd2RISgBABgOQQb1siv/+7viv6935M//3f/TkRmp7Z8PDpwZCQo8dZbb4lI+pSTz//gByIi8j/8yq/MLL90333TIINSIn/yJ6llNDNN/Hf/9J/K//v66/IrDzwgjz/wwDSjIcF/Pup68d9GulX8L3/xF8EAkVFxA7/VrdvtitZ67gp7dDyGsGUyLbJO85i3LObxZbbLwuyzrPIUnbWSpQtUnik3zXPJc/wy3oe/+drXRGR2nIZffuwx+W9++7dzTZH5r//Nv7HyewjEWcdMAK2fyTobNQAAsQg2rCETVChyVoqwYEwG05AQWRhkiPofTTeK11+f7iMl2GD8r//pP82NWu+iIhqERVm2LGU9B9vKY7syn/f/FM1AIqMBAAAAIQwQCQAAAAAACkWwAQAAAAAAFIpgAwAAAAAATrF/zCvGbLBM3ACM9n+Mlvff//qvz84yETPlJQAAVYkfCHm38nIAAOA6gg2WiR1t3uHBDhf5jT/+Y/mN8Gj0DX6uAAD7xdXD02kgAQBAHnSjwMxVnKTbKRuXUaTVjmPWjW5DIAMAgDkEUwAAZSDYsIR+vy9KKVFKZZ5WLrxNv98vtXwAADSZzfUwDXcAAKboRpFTv9+XwWAgnU5HRERGo5F0u10ZDoeJ23S7XRmNRsE2g8Eg2BcAAMiOengxAh4AABuQ2ZCTOcEZDocyHA6l1+vJaDRKXH84HMpoNJK9vb1gm06nE5zoAACA7KiHi0FAAgBQNoINOZirJuErIeZ20tURszyc5jkcDuMHggQAAIlsqYdpqBeD1xEAmo1gQ0GS0jdN2iZjNgAAUB7qYQDAOnHh2jVjNuRgTmSyDkZljEajub6iJpUTNQtPuwkAsBr1MAAA7iDYsIThcJj7RCecrmkGqooTN92kPlquI48vkwKqREQX0MBWSpXeFUTJ9LkDABBWdT08Xb4z83/qmVxlAABgndCNIoe0E5s8Jz0mfTPuiorWeu7PLA8el+UCDSKrNd7NCVjc8fV0haX2l2RhWXMeDwDgtvrq4d25/9M/AACQhGBDDuZEJnxysiil06RshpG2CQBAfnbWwzsMdAgAQAyCDTmZ6bLMicr29raIzJ4AhQefio6CPRwOg+m28qaAAgCw7uyrh3dF6+Z2pyCQAgBYFmM25GROYszJjYjI3t7ezONh3W5Xer2eDAaDlcdbmMHAhgCANWRNPQwAAFKR2bAErbXs7e3J3t6eaK1nroz0+33RWs/NAR7dpihKhLELAABrxaZ6GAAAxCOzYUnLpF6W0W1Ci5DhAABYO7bUw0Wgq4I7lHq20d1mAKBIZDYAAAA4quhABYEPAEBRCDagFGndO+j0AQAAAADNRrDBMkqpuT8XpXXvoNMHAMBWRdTD65MdwLSfAIBkBBsso7We+wMAANWorx52seHe7Gk/AQCrIdgAAABQOxruAIBmIdgAAACQkY3ZB1WXKcvxbHydltGU5wEAdXAg2EA3ghmOjuEAAACqNW0o79RdDADAmnIg2AAAAGAb+xvx024Zu3UXAwCwpgg2uCwuy0GpwrIfVs0piRvB29XZNQAAmEUjXoRuBgCAZAQb1l2Jjf+06S8BAFhnNNIBAE1HsAEAAAAAABSqXXcBMCuum4HJDVCSo2uDUvNZBSVlMUTLNXNfqeB+1vLnWXfu2ErNbR+7v1C5ABTDfP8iC5fLcApvt+w+gCUkdfebLt6RZbtPKPUsU1sCcBoZWciLYINldNwJ9dGJj62n2tFyzdzXWnSo/Fka+HmCAEnrpZYpUi4AxdBaM2MOnBdXD5tAQd6Pd1KAgRN2AMA6sL4bBRezAAAAjhGsAAC4wPpgAwAAAAAAcAvBBgAAgMrs1F2AJbhYZgBA3Qg2AAAAVGa5ASbr5WKZAQB1I9iwDo5mXgAAAAAAoAoEG9aB1tbOZAEAAAAAaB6CDQ5QIkwnBwBAxdye9WEnpfyMwQAAKB/BBssopeb+tAhzgAIAUIFw/TttsLsa7N8VrZ9JfAwAgLIRbLCM1nrurxI2nEzZUAYAwFqbrX93q6uHAQBoGIINAAAAKJzb3VAAAKsi2LCEfr8fpFh2u91c23a7XYdTMgEAqJ9L9XDVDW4a+AAAWxBsyKnf78tgMJBOpyOdTkdGo1HmE53hcCij0ajcAgIA0GDUw8tR6lkCEQCAShFsyMmc4AyHQxkOh9Lr9TKfuGxvb5dcOjQeWTEA1hz1cF2WncFiJ/jverBjWn5m8gCArAg25DAcDkVkelXFMLfDy+KYqy6dTqf4gqG5CC4AQKDKejhrwzh5xgeXZAkELDuDxW7w3/XXalp+ZvIAgKwINhTEnADF6ff7MhqNZG9vr7oCGTRWAQBrwNp62AnuBwLKFg7GuJ6hAQBVIdiQgzmRyTMY1XA4lMFgIL1eL/cgVgAA4Bj1MAAA7mjXXQAXDYfDzCcs29vb0ul0FqZ3GnEjZOuj5U2d6VuJiCYDAwCQUZX1sFI7M/9nH8vXjYIr4i7aIUkUAJZEZkMOaSc2cY+ZKzCj0SiYossMYqWUij3x0VrP/ZnlhVqi5iwr2KFFRIp+fk3DmQ4AVFoPT/vm7wa3w8uO/9B8dDEBgGWR2ZCDOZEJX1FJS+nsdrvS6/Vmlg0GAxER0jkBAMhp3ephpZ5NbeiSKbHYotcQAFAegg05dTodGQwG0u12pdvtBtNohU96tre3pdfrSb/fn7tqYub4zprOCQAAjtlRD+8ImQ2rOZ5GkkAAADQVwYachsOhKKVm5uoOj26dNho2AABYjR31MIGGVWn9DD0EAaDhCDYsQWudmLYZdxUljGDEmpmOHlZ3KQCgUaiHAQCwH8GGJdnezxMAgCarrx4utgsF4y4AAJqK2ShgncJn3gAAoDD2dqE4DlzMT9MJAEDVCDbYqsCOjNE5w/Oul3X7o5WzrwsAQEPVm7Fgb0AEALA+6EZhGdOw15HbicgCAACgMNEAu1LMPAEAwDLIbLCM1jroRhC+DQAAyndc9+6KyG5iPaw1UzYCAJCGYAMAAAAaZ9qVhfErAKAuBBscVebICLnGaCj62BmWKVnQtSTHtk6OMMG4GHBUkb8tdf5OAelcadzmL6drM2dMs0+Su8CY5+Pa8wIAVxBscFSZnSvq7LoRd+ToMi3ZgwSLtqWTClCdIn9b6GIGe7kyvoMr5awfwQgAWA7BBgAAgJzCDVAaowAAzCPYgHqQAj2L1wMArFXFYJAuDjjpYpkBoDEcyPIk2AAAAJBBkxvX656dse7PHwDK0K67AJhlBj3TkdsAAKB80cFHldphjBBHKPVs5oAQwQUAKB+ZDZY5nt979jYcpJSbs10AwBo7rnt3RWSXergGNgQCbCgDALiOYINjaLw6RGuyUgBgjRw3UPNOK7lD4xYA0DgEGxxD47WBGBwSABrhOIU/77SSu40eDwIAsJ4INgAAADQQ2RLHASBeC6A4fJ+QFcEGlCOtjyv9X8lmAABHcFKNMDJQANjBjfYUwQZHREfHBgAAZcs79kJ5+04OeqTvJ3/jOLq/Ml+D7MoJ+uR/Dwg+AUB2BBsAAABi5R17ofx9Txu74UZy0WWM7q/M1+CYacTPP78ymeeW/XhkNgBAdgQbgLqQrQIAyGna2K0mAFCHRc8vPbMg26we8+skH+84uGBHhgcAuIRgg2WUUkGXCaVUbIN01SbqMtubMumU7atuOtNUBwAU7bge3gn9FY2Gq7FKt4TZbAiRcmf1aG6ABwDKQrDBMlpr0UcDKOqEgRRXHQ5kme1NWVTK9lUPU1Lo8cgyAABIuB7eDf0VjYZrfkWNcbHc/gAA+bXrLsCqnnjiCbl69aqIiJw7d06ef/75mkuERlJqtVk0Vt0eAACLlT9w4nGARqln5zIY8h8/GvDZOaqqGZMBAIribLDhoYcekldffXVuuVIqMSMAMm3wRq7i53m18r6ySqnlMyFyvI/hbh4rqzIwQEYFGiTt+w5gR8rMaHB5loSkskeDCseDR5aTbUKgAQCK5WQ3iqRAQ1X6/X7Qp7Pb7S5cfzgcSrfbDbbp9/vFF6qsRmtR+112PyU9r1KnEi3xvSA0AQCW1sMLNaPrRJ1BjaYPjgkAebhwgcfJzIZooOHcuXMiIkF3ijL1+30ZDAbS6XRERGQ0Gkm325XhcJi4zfb2tohIsM1gMJDhcJi6DRps2WCE1qLJhACw5qiHm2onqB6TMgyOAx07IpI9C+E4I4LMBQCoknPBhoceeii4ffHiRXnllVdmHr/77rtLPb45wTEnKOakJ4m54hLu2tHtdmU0GpVZzMayIk07qZsFgQAAKJ3r9bDWz+TKDogbn6CZ8mQs5Jsac/qaL1GkBdbnvYENXO4qhfXlZDcKIxpoEJkGIMoSPrExzO2klMy4kxlz4tPkKypldVOoPdCQF+OHALHivhlF/m6U2VWq1G5YSEU9nCTfzArVNJCLne0hvsw7oawFO9AgBIBjzgUbTJcJ2ySdsISnsoyum6WfaZlWPmFeoxPu2Gdqnn8Br4MqaD8AsK5crIeLY+M4BquVyQQRoo332aDDbqZxHPJmkmR3XD6lnp3blsADgHXnXDeK559/PmgkP/TQQ3PZDWUOHLnqyclwOAz6jfZ6vdh1ZmZVKLnxqWXayF3l2nva9kWWPk85zbrRbVZ5rnPb5XlvMqyrRciCAIAFqqyHZ5clXTlPn44RyzNdH8xrGh13oaiGfNx+su87bgYLptAEAMO5zIbwSUA0sKCUqmSQyGXSLvv9fnCCs7e3l5juGXcFpiyrBhpkwfZFPotlpueMbmNrU558BgDIp5p6eDf4M8uiy1GdpAyG2UEjkx5L2+fqjgMhx9Ny2ta9AwDq4FywoU5pV1LSHlNKyWAwkF6vJ1rr5dM2HbnyndR4tq5RbcnraUcpAMB+tdfDkreBSmMzm52E23lEAxFpwYfV35f5TJZwAGontAwA1pf9wYZIg/DSpUty8eJFOXfuXOXjN8QNKLUopdNcOUm7ioL6BWMmKHUcFInr/hB+fNXjAQByca8edqOxWX/K/27C7fixELIFC+Jf++m+Zh+b7aqRTzSD4TgDg0ATANgfbIh4/vnn5ZVXXpErV67IlStXZh6rogtCp9MJ5ucWOZ67O3wCpJQKTmjMdFz9fl+63e7MX2aWXIFvsmDMBK0XZhoU8W4s3Eck0EFwAgCmaqmHUZHjBnp6w3/1IM7qGSrhwStnMxpMwKH+IA4A1Mu5ASLrZk5izMmNyPRqSfjxOHFTbw2HQ052kEqJiFaKrhYAcKSKevj4avWiRu1OhjGAjwc1jD9OvHJmMihq8MLiB0E0A0LOL8v+OuRdP7u4z8Hu0fFU6HYJhwYAhxFsWILWOjFts9/vz6RpVjXYI9yTZYDOIOOCMxgACJRdD2dvOO5maOAudxW+nIZzUVfb67lqP3vMpGBQ1eMlxL8WZDUAgIPdKGxBCuaaSWrwx02RlrA8uowwFAAsj3q4KZYfENI06JMHaswub3Aga4ChnEwLAHCDc5kNTz755MJ1vvKVr1RQEqy7pMyEIBsBALBWaFhmMzuTw+KuKtNtkgICyd1UVpOtqwgZDACQzLlgw1/91V/VXYRSqaOr3zRV7aRkmpKrEsZRyNI1Iv0AikAFANRIxfafsKNBOT/dYrIiu2GUNxZC/LFm7c4tny1PerBidraIPBkPq3cVOT62HZ8fAKia9cGGdWt2BX1L6aNfnRyvtY78FzkOMKwcaFgVgQoAWJmph6vLUsgyEOV6WaaRnhQYqHPgRgaNBLDuGLPBYXNjAyglyiwvav8liL9qZIG46SYzlDUuAJH5kEtsc7xxtjEkAADFKjZ1fn0DDWkBgmJel/TxIPIHlJYdXwIA1pNzwYYvfOELorVO/VsXc2MDaC1airu6XtYraf17dFS+UkrJIJEA0BA0PIsSP9BjEftMD1gkjwGRpPyBJwGgSZwLNgC1OMoaKWRXRe4nFLxQMcsAAGUJNzzrCjxEj9vMAEhxDfYdWfwa7WZYZ4fBQAEgA+vHbABqEW2way06TyM+ZfyEhdkMGY8TzWyZ2y9jOABARbIMUljFcZvXJSO9q0Ve84NNpq2X9jgZCwCwmHOZDUxrmSzvWAg0Q0PKGpizwIyI6H6D/+Yv7nEAQO2a0DB15Tlo/UxhZSV7AQBW41ywAeWofSYFKW9AypWFG+5az3VdSHU0jkaVz83a1xEAgIIVGwRpZjcUAKgLwQaIiFTeIA4zx6072LGMoMwLMgmKfm4q4bYJbswtBwDAIfVkUiR3n3AlswMAbOLcmA1pXQU++clPytmzZ+VrX/tahSUqlnl+Lja8XWRDRkc0WyLTJqHtwsGFuNsAgOzizzOKG6Cweb3cdiT59dmRJo4jAQDIxrlgQ5o33nhD3njjjbqLsRJd1tgBiLV0g7zo96mAgRx1wm0AQHamHi6nv/50YMFmjQWQFkxwIdCwczSeMpkLAFA0ulGsqdQmclwDuqyBDvMoOACzaEDNYCpJI2tAIMt6Zc4SYfbNTBQAAIhIWjCBmSUAoCzOBRsee+wx0VrP/D322GPy2GOPyZkzZ+ounjNyN0NDYwE0VRBYOAqsaCk2Q6DQUEk4oBD+iz4OAFjRjiWZCNkHL6TxPIvXA66b/gYxgCnc41w3irjxGMLLHnjggSqLgwZQIqJDYx+I1qLzZFGEx1xIaeQv3fynSw0A1MiWK98udEmwix3vG7AapZ496n5Vd0mA/JzLbFjk7NmzdRcBjgkGW0ygROanu8zyi79onSqyD6iZAKAm7lyFTM7ccOc5ALawIxMKsEPjgg2vv/563UWAw+Ka5tFgxKLgBAAAzchEWP052JZdUEd5aHy6w6b3yqayAMtyrhtFUjeJa9euyfXr1ysuzRpJuUK+cJrFJaZ2zNqYTzp2dHnWqSAbFUIIjT0BlE1rvXDQVQCoU32BhrTpQdEEJjAw/Ywlv9+mS0TaY2nrAK5xLtjg+tSWK1um4Y71lHfsCQBAKeq+Qnnc4G1CtkW5TCOvqPeMvvbVW6axfvx+z06FmhQASDrGdD+7kX2KhKe8DQcmZoMUQPM0rhuF65RS+a8OFliLlX0VXEvClJM5n0O0nLVdvU/IwEh6NoumHOV8BADqdVwP74T+3DZtyMwHGuoOggA2SfqeGEnfl3CgYtG6SevMzjaxE9xnFgq4zrnMhk9+8pMiMu02YZhBIZswXoM2jVfC4PXL+l7EdFdICn4s6m5CJgIA1MvUwzTEZ5EdsTyuWuezSneC40a6pGYihI8xFe76MHt7emo2/ewf72cncnpovhvR78jO0fEk8lh4fTm6vTuTGWFmwuHUEC5zLtjQhIACGmaVIEHZA00ykCUAIMZsQyvr+iUWCGtv0XgGYeldGnbnHl9sNxSAmF1+/H8ncj9pPQmtuxuzTtz+gGZyrhvF2bNng+yGOGmPAZkV2UjXurj9ETwAgMZat2wK21LEkxq6tmUm1PE5iTtmGeWIdh9IO0b8YzvBY7OP7wTL5rsozH8G57cXMQGC+eXT7c3nJL47xuw6x/tLMlumdfttQHM4F2y4fv26vPnmm6KUig0s2DojRb/fD/qBdrvduouDPKIN/KQGf9ZAwIL1uHAEAMWrqh7W+pnCG6dpV3XnhRtD8Y0oWyzqI4+pxWMF1FuOZfYx2/A/DjLMfibmB1o0wYHodsfrJGU1pGUihLMRwv+PZ5c43uduaPnxvmYDDRK5vTO3zvztncR9Ai5zLtgQ9uabb8rnPve5uouxUL/fl8FgIJ1ORzqdjoxGIwIONrIka8COUgBAcxRRDxfdsMuaLp7f7lzDCMlca9BVlQ2SPHhh2M7cuvHbzt6OyziYmh/rYF5ccCAuKBF+fNH/aODLdHEwZYsLMKRLz3KYXSf8HKJsCg7CRva3GpwLNtx///1y5syZ4P7Xv/516wMO5gRnOBzKcDiUXq8no9Go8OPY/3FDKlc6w1ZcztyzswBARFX1MBAnvpGd3Cifv3/cIJ9tvO7MZAfEHWuVrIj5Y0aDC7ux68ftZz7bxnRfiAYOjo9nrvgnBzrCAyymdVPYnQsmhI8RH0TYlbjsguPBIZ8Nts0ShMgaqIjbp2sBMSDMuWDDG2+8IdeuXZPPfvazwbKvf/3rNZYo3XA4FJHpVRXD3A4vgyUsyW4QKbCR7VhjneACgCK5UA/TmFhf0UBBfIM9adrStIEQk6dhzHa1PC5rYTdhX/HdGuYzIqIzNswOmGgGLY0eczYoMJvNEM1GSM5uWCyuK0Tc/bxdHPh+Y51lOauPrhO53/FEPlDy0K3p8hs3vHsnP6cOz9z0/PFdanJw0pucuuWd2my3/MMN7+TWhuefOKEm+9Ian9xot/3DjZa026IPTmotJ8XTH/IPbtw9GY/P6cP9+/7LX/xf/+Lvr1+T//Bnfy5f+tKXjqeGlOlgkG+++aaIiJw5c0auXbsmZ8+enZkWs27D4VC2t7dlb29vJmVTKRVcZQkvi536UuvUxxIbk0ePzUzLmLJ+eL2k23HHjT5u9q7NY5FyRMujlJrdf7jBv6DhGbf/pDKFHwsOFT3esqZzLM3ej+47bll0H+G7IvGvS/RYecuWaRM1811bdX9Zj2mEjx18PiwKBCGeea+C7+V04cxvWPDZMp+j0Odp5jGR2d+H6Pc88rtoPj86uq9VnkukfHHHSdwO1liqHiboCQBuKaj+t93bb78tFy5ckO/+7bflw2fOyC/9V7/9r9TG1jutdvuqt3nqivjqplJyS9TmrYmMx2Nv47B963Dc2pKJd/u2vrV/6Hsbh/6Ng/GkdeOk39q85Xvtd/XG9Q/5P2z9WMupU76IiLxyUovcoUVGfqQI0Rc39cV2burLsDfeeEPOnj0r169fl+vXrwe3bWJOYrL0DdUvicg3j05wXgo98E2V+tjMfZl/TMcsiz1+httx+0n7xOmYckTLo6Pl+WboJC/puaXsP1OZko63rPD7Y+5H9x23LLqPkMRyRo+Vt2wZ6LRtlthf5mMaof3rRa8brKHDvwmRz6uO/Jfof5HZx0Rmfx+i3/PI72L0c5L6Gc76sz2szQAAIABJREFUXCLliztO7HawSp56WCQU4AQAACtxLtjwuc99Tl588cXg/rVr14IrTbYFGsKGw+HCEx31mcjVQIPMhkQ2ZzbMXN1NWU/i3leJed2XyWxYlE2Rsl3wPiY9h4Qr0rHPO9g0Ptoc7TpBZoObyGww2y19WJQoSz0sIkJmAwAAxXBuzIa48RnC4zfYJu3Ehhkp6lfm6aQV7Y2YwE3uMRHqPOkONV4BYBlL1cNai5Ld4M/cF62Dv+hj4fvRZXGPJx1j0T6Stk8qQ9Kxwo8nPc+08sTtY9Hrk1Su8Ha2/E3LLLHlW6bM858VmTtO+LEsn6lF72Hc5zP8nOKPKbH7Snq/k74D0ePkfZ34i//clLHvZctT92sz9wcrORdsiPPiiy9aG3AwJzLhPqF5UzqBVSiR+ayJuABCaFlsNsui/YavOh/NZR8+noqsG1cOHX48IXMGAPKgHsby8g0EmCZukMHocY4HQQzPxJC+v2zlC+/neCDG6PLj/zsz+48fUPJ4Rgaz3uwsCrs5yyi51wVgP+eCDeFpL8NefPFF0VrL/fffX3GJFut0OjIYDIKTm+3tbRGp5yTHxpH+62xIFjaAjMURVS3HmQFx7390mYrLJjgKFqhQkECLTKPb4YEd4woQ6iajZxZny7SI7cYBADnYVA9jveWb1nB2hoWkqRZN4CDauI82/OePuxtZLzrTQ3z5w/tEuXiN4Trngg2LZpp44403KipJduGTG9Ow2tvbq7FEcEGR4QsTPNASnz0g4WURcU37cH/8pIBNYvkTggVmPzMBiaQyxZUdABK4Ww/vyKKp+4pujNC4qUZawGH2/uJGfThwsOyxZjMqorJPH5l0HCxvPgsFcIdzA0S6SmtN2uY60Tq+MbxsBkQBmRM64fa0793x8nBgQmktOm7wzUiXC5PhEM6IMN0pJLS/6Dbh/UQHEQ2XU4WDGxmfL4rT9GmksB7Kr4d3JK3Bt5yi9weXJHdhKG7/2ZbPfw4JJlRn+jmouxTAcgg2VIggA+pgGvYLhYIOwXZy3NCPeyzL9mnbqJhypR4nEtQIAhrh/eSZrQPAWim3Hs4XGDi+Wpl/Oxp69ary9c96rCLKxOcKQNGc60YBYM1pPQ1SRIIbhP0BuGRR6nt+tqdZ214+JCEIAWBZZDZYJpjDveZywEJLXrHX0UZ5w6i4sR6ypv2TBQEgIn7Q2vnGVtkp7vmV0+WiuIYmXUIAYN0QbLBMeOC9dbT20xwmjfUQEoyZkKORHB13Ibo/iTwWHjthpstCwvrHBzrqchEdWyHyvBLf59B6So6+D0dlz/J8U8tGYAFABjr4HVsmkLAjcYEJAADWEd0oHLFKE4nmVbOYKSfzbaSP/0fGYAhmqIjZ59wUmAnLM4fGTBZCWvmTZrdQKhhQUscEZFToOaqjbI5gLbP+mgbxCsfrCIhItoH0msqurA6g+ejOAhc5l9nwmc98Rt59993g/l133SUiIi+99FJdRcIK5q6Azz5Y2HGiMzE401TKkOmQfVfZBomcmc7SNO6jU12aMpn1ze3Ivmbe33DAI5xpEZPNE2Q1xAmtp5WKHWRyZvVoOUP7mckSif5HIzGzBoBFlh28EwAq5cDpjHPBhm9+85uxy00fy49//OPyve99r8oiAcUqMMCQ9RhK5DiQEG6IRcuSMHtEdGm4MRfb7cNMexk9VkpZk6bfNP8XBR2iA0qmZXQAQB72jd9QrePGeTOuvDLVIAAUo3HdKN566626i1CYOus5ml/NFwQWsnRtiEjNPIgeZ7rz/GVLeSycnRJ0B1FqGjA5+r+IMrNaiMyvz1kmsPaqSlluQmp08TNrAACawLlgg+k2sWhZE9TZ4KepBSOu4R9eNpcNsWDblcoQ01XDCAazPApGBIGHBdTRNia7Y246zXDwImMgAwDKwfSRAAB3OBdsuH79umit5dOf/nSw7OMf//jcMuSXt1lIk2uBnA3txr6ead0jMoqfii70uIQ+v9HpYxcMLBkujzoKnCzskpE34FBlgGLZYy16jQmyABZYLXugCVkUwDriuwtXORdsMF566aUgo8GM4/DSSy8RcKgQXS3yiWusmavpIvON5SrZPmDeXPki9+cyLcKPSWQ8h5wZD7nRKAcQQiMBALCunBsgsulUtOEZZ8UBBOMG9FtZdOaBKlQxkGIB0ka/T5rFwYXnZYu5wSinC+cGlRQ56mIRynIId71IMvNYwqwWcTNqLMX2mTBsLx9QgPgsHgIGAADk5UBmQ/yJbXQKTMP1ASK11tZfZUZ+q6Sgh7MfcCz6PZkbtHLRlJjhwTHDg0suPvB02/C6Gbp5VPUe8kkBVmPq4envya7YMvBhlgwJsigAADZxINgw68yZM6KUmpkC8+Mf/3jwWFwAAqvJGvogRDK1UmAhZttVp2dsSl/7RUG4pMeD7IbQ4I5xmQxmey0LxnYw+z0aVHJmVguJBBbCmUrhAEXa/lccc2Eu6yLjtnNrNuRzA6xqlQZ8eNsyAwE2BhlsLBMAoFrOBRviggnf+973aihJMxTZnIjuK3qfjA3UyXz+kj6naVNp5hnjYS44ZFODP2l/ptxlHBNAwzAjBgAgG+eCDWFmFgpgWUVf9V84a0LFDbmmZDUsK7FbUijLITxmQ1zGg5ruKHvQIW4azbTfKVOWcIM/ab2421lFt0nLskg71pp/pgDY0a0EAGA/54INn/70p4MGRDSjwUyLCTTNskEDvg/pkl6dIOgQ191CJAgQpAUfwtNozmRNxGUwhLcz+8/D7DMyWOUqYYG0cjCOCAAAABZxLtjw0ksvxS5/6qmnKi4J1lmZGQPrno1QpsTgSyjTIVgUDTiYMRoiYyPk6WYRDEhpjhlXxug24bKlHCfumUWPE956LmAQ6WYSN1ZI2mMAAABAmHPBhocffnjm/vnz50UpJV/5yldEKUVDDc7gs1qvuDEcEjMdZDZYEF4entEiS/PbDCgZDDAZLkNk/+FGfWygIMdnaGagTEl+rjpyrLnyALBGXYMwrsvgj+vyPAGgLO26C5DXt7/9bVFKidaaxlpI0JAILws1fuIeX3a/+Xey2rSPc88rZpmLdHT6xDKPg0D09Zj7LTG3k1630PtmGu/hz2S4QR8XoIjdnyQEHCLZFTOZBaHymuMrOZ5JQ8nsZyxplopgm9Bx+cQAAABgVfZnNiRmPTcz0LBsdkZsCnUBjYdCGh0rNHYTU8Mt0dTP4boJshxC76eWlM9aeLrLo4Edk8YxyJrxsAqTARHOhAgHGtPGXkidKjM07sPcc+Czj4Yy9fD092CH33kAAJZkf7Ah4iMf+cjcsieffDJ51HnHNOV5AC5aNHPF3EPRgF7ofjRTYWYqzdULOnuMtFUj97N0GwmOETNDBs0uNJ2ph6e/B7vUyQAALMm5YMPly5flU5/6VHD/ySeflOeee27mPrAqrmStn5lMoFDXimB52swM5naoC4aOW370mMjxwJJaQoEIkeD+zO3QX3TazpkyHHWbiJY0/HjcmAx5Pu00uwAAAJCFc8EGEZGXX345uB0ONFSl3+8HKZbdbnfh+sPhULrdbrBNv9/Pdby4hm8RTWGa00BOCVkOZsDHuQEeY66IxgayohkEcVdSw90j4gaSjO4rFHiIbhO7fso4EwQYYJuq62EAAJCfcwNEGuHshrDLly+Xetx+vy+DwUA6nY6IiIxGI+l2uzIcDhO32d7eFhEJthkMBjIcDlO3CYsbSLCIk/+0UedRHjPA6dyypHWrKRaOpKVMm4wHLUdBg7hgQmQ/4WyHoEGfMiPEzGPR6TfnC5Q+doLWydNyRvd5tC8+b7BdHfXw1I5Mv/b5ZihQ6lkR2RERO2c2OC7fbt1FsQozUaDJVv9dWu73EOvHuWDDU089Jc8999xMdoNZ/vLLL8tPf/rTUo9vTnDMCYo56UlirriEGzDdbldGo1GZxSxcU2aAqEpRM6ZUNWMF4pn3MbZbxXQFOVo4v61IclcKmc82SA0o5Fme5bGsnykTUInMuAHUqb56eHepE2utn7H6Z9z28gEo3urf++V+D7F+nOxGEaeKQEP4xMYwt5NSMuNOZsyJT74rKvVa10ZGWrAg7TFzUsvAYm7L+v4lrRV0SShq4NeYrhqxy+K2y3M/bhcZ1wPKtM71MAAArmlMsKFuSScscbNLmHWz9DONYuBCe5QdSEibshD2CY97ECfpkaTvdNL7n/s3IM/n9ChwMXOMmAEnARtVVQ/bzrWrja6VFwCQnXPBhqQBIR9++OFgCsyyrHpyMhwORSklo9FIer3e0uUg4NAcae8kV5LrFf0tibsfO1VtylSZ4SyERd9i8/5X9X1PPE6WwSuBilRZDx/3aQYAwD4unJE5F2xI8txzzxU6M0V4pOvoyNXLpF32+/1ggKq9vb3EdE9zvOiy8P+59XOXJrKPktatal/h12XZfVoRwKER57zoeA6J72ik60OWz1/4tyHr5zVrN6DU7Io4fFZRgfrr4Z25++HyLFNvcBUfALBOnBsgsirRqybmftIgVGlXWcwJSa/XWzjdVtBYCZ3EmEEC4wYcLGIAwTzNhiKbGEXNhhF+DYooX1ywZ5mMmWW3g/tmvqsJs1aIHI/pEMxuEdpeJDkIEP0tSPuchQcrzfN5DM+6wacYdai9HpZpdoMJEIRv182msgAAkMS5YIM5YfjoRz8qf/d3fzfz2G/+5m/Kn/3ZnxXSwOt2u4knLma+bnPbrB/HnNTs7e01sm9oExUxi8QyrMiuQOHCgQOtdWyALRhIMnw/tGzu8QVjOUQ/w+GMiGV/H5mNAlWjHg7bYQgfAIBznO1G8aMf/aiW43Y6nWB+bpHjubvDJz3hdE9zBabf7wcnTmknUFVZ2F88rkFS11X6lOMuajjNPc8SngNBAuRRxrcoqetVlu2W3XZZqwaDyRaCK/XwqpkH0zEjDKaZAwC4x7nMhrqZkxhzciMyvVoSfjxO3NRb4SszqM+yV31XaZSFj0WwolmSpj0N3w+6TVjWcM49dgNQg2bXwzsislvJkY4HwCSIAQAoh3PBhs985jMiMu1GEfWnf/qn8uijj5ZeBq11Ytpmv9+f6Q/qzFW4FcZ+KOw5FjD+xPGusu8rb7eJOoIDZnyL6Cu9KEDCuBGWSxmLxSyLG59hlU9g0mcirhwEGWCrRtbDIlJ0oCEtG0LrZ+iaAQAolXPBhm984xsrPV4Uu66EYBWJV3NTBoqselyHLP3lCSw0Uxmfs7TgBuAK6mEAAOzm7JgNSL7qaEuTgYbv8ha9h1mnSoS90rpZhJcldctIWpbn8aR1+e4CTbYTGQ+iPIwzAQDrjWADlmPGOShx38d3Vb7jhEfwj1m+XJHca7jTYLRfNJAQDi6krR+37aLj2Ph5cPF7Bbhv+cEmCR4AAPJwrhtF0wX9tOssQ8HHV0qtvL+kMQuQPA2ijY1LZJc16JBl/fA60bEgFh2HgADWzXwXuh1+TwEAWAKZDZaJXoGs4zS/6FOqIk7SbAk0ZGl4VdVAiw4aGLcczbBoENBlt43ryrFsIANoCvM9mH7ud0v9/JMpAABoMucyG86fP79wncuXL1dQEjSRudIbvuo7NxNASuOuykZZ3NSZcQP/odnKCm7x2QEAAMAqnAs2/PSnP627CEAgS0OvrMbgon3SlQJx6BoB2GU6WOOOiJgsh/DtplqH5wgAcC7YgGS2dDVokiwN+qyijbxVGnzRzAsaj8iDIBRQvFUGXZz9Cd+Nebya2SOqs7t4FQCA86wPNkRPiT/ykY/IRz7ykVrKYjuaD8XL0m3Cloa+TWVBtQgeAAAAwDbWBxuiPvWpT8lXvvKVuotRCxqS9Qg34pPeg7QuC2W+b3wmAAAAANiI2SiAiCwN+KTpJuOEgxBFzcwR3l/WGQUAAAAAoCoEG1CYdWrgVvlc8+QurNN7gGrwmQIAAMAynOtG0fQuFObqOKf3SJNlpgkaiQCQXzRLTakdfk8BAFgCmQ2WiUuBp1++u8p67+K6TgAAVmfq4env6i6/rwAALMn5YMMTTzwhFy9elCeeeKLuogAAADhp2ak7AQBI4lw3CuPixYvy2muvBfdfe+214y4IXIXAiuIyEphaEgBQvx0R2c29FcEEAEDVnAw2RAMNcI8Su8eliAYWqgpgEdAAACTR+hmxrYogiAEASOJkN4pooOHcuXNy7ty5mkoDl5kgQp5gwjLbAAAAAMA6cS7YEB6b4dy5c6K1litXrsiVK1ca0/iLu7K9TCaA2U/aRZDoPrNcMImuk3QlPrxcTRfMPQ999Jh5POuxZ9Y/2u/CbRfsf9nPT9Gfu6Z8jtEcSb9JK+ww8+/Icru37NIvsKQ8WQNlZBik73NHlHp24T6m6+wUViYAgDuc60Zx5cqV2NvGpUuXqixOKbTWcw1v0yhfZj9pTde4xv/C/cYdJ+H4M1N5ai060siYOX7M8046ttmf2S6636TylIGGDZournvPSt+mmO9skV2I6I4EVGE3U4DDxq4fAIBqOJfZgFmcUNcvbxCDzAUAAAAATedcsOHVV18Nbl+8eDH1cRcppYoLIBCIKByBAgBoNlMPT+viHYL6AAAsyblgQ7jSjw4UqZSSq1evVl2kQmmtpynAdRdEVuyTvaYK7Xde2J4AAFmZengaXN4lyAwAwJKcCzagIg5dyVm1gR8+kVz1pLKsfQEAAADAMfvbCs4FGy5duiQPPvhgrVNd9vv9IMWy2+3m2rbb7ZKS6YgiG/tpg2gWfSwAaDrqYQAA7OdcsOH555+XV199NXaqy0uXLpXeaOv3+zIYDKTT6Uin05HRaJT5RGc4HMpoNCq1fAAANFld9XAZU0sCANBkzgUb0jz//POlH8Oc4AyHQxkOh9Lr9TKfuGxvb5dcOtiEK2cAUDzqYQAA3NCoYEPZhsOhiEyvqhjmdnhZHHPVpdPpFF8wFKqo7Ji0/dBtAgDyox4GAMAdzgUbZqekmvXMM8/UdjXZnADF6ff7MhqNZG9vr7oCoZHIlgCAeNTD9aKbCQAgyrlgQ53MiUyewaiGw6EMBgPp9Xq5B7GqwipX2Gn2AgCq1MR6GACApiLYkCA80rVSaiY9M+3qSdT29rZ0Op2F6Z1GUtZGnewqDQBgHdRdD0/r4p2Z+9G/rFy76q/Us3UXAQCwiAO9stt1FyCv3//930987Nlni6sco1c/zP3BYJBpfZHjk6HRaDR3UqKUkl6vN3fyYzINbAo4OPA5rp3WeuY9WyZjZNE29nwiAKB8ddfD03WedS5QYCteRwBYP84FGxYFFIoKOHS73cR0y+FwGDyWltLZ7Xal1+vNLDMnSVWlcyohWAAAcE9T6mEAANaVc8GGunU6HRkMBsFJkJlGK3zSs729HVwtiV4xMXN8Z03ntAVBCwCADda1Hi4TWQcAgDI4PWbDxz72MTl9+nTQd/L06dPyi7/4i6Ue01xB2d7eDlIyw6Nb5+lHimZhOksAKB/1MAAAbnA2syFuTIP3339f/vZv/7b0Y2utE9M2466ihJV9ErRKBsKq2QtKqdTtFz0OAEAWNtfDAABgyslgw+nTp+sugrX9PLUsHzRYNRCgtRZJGdhy0ePriowIAMjP1noYAABMOdmN4v333w9u/8Iv/IJorUVrLffdd1+NpQIAAAAAACJOBBtmr/qGx2S477775Dvf+U5w/wc/+AEBh5qRt1Asm6ZABQAAAICsnOtG8Z3vfCdogN15551zj8ctcwmNSwAA6hOth5Xaqb27G7NFAABc5EBmQ7Jwd4q0ZS4xXULC9+Oo0GNLhycYK6B0dZ+gAgDyMfXw9Pd7l99xAACW5Fxmw8c+9jG577775J133pF33nlHTp8+HXSdeOedd5wPNmB9cAILAAAAoKmcCza88847M/ermu4SAABg3dGlAwCQldPdKAAAAAAAgH2cy2y477775L333hORaVaDGRDy9OnTcuedd87MTgEAANA8O6IUWQYAALs5F2z4wQ9+UHcRAAAAarRLoAEAYD3ngg0///M/LyIi165dExGRs2fPBo9997vfraVMAAAAq9L6GVHq2bqLAQBAIZwLNrz++usz903QQeR4bmxG+QcAAKsiewAAgOU5F2xouiBgIiJquqDO4tRKyfR1KHpf6/uKAutNrfHvKbKL+5xwEQMAgPycCzacPXt2puuEyHF2QzjLwVXmhEYpNW0ca73cCbLWc4EK106zVz210+a101p06LUIAjkW48QWjbHsZzm8XUHfB73s7ynWyjr9/pK5ASAPfjOQl3PBhqtXr6Y+fu7cuYpK4h5OtAEAAAAAVfDqLkDRHnjggbqLgIoQOAFqtEZXf4GqTQeJ3Cll31yZBABUxbnMhkWa0JViKTHdJsKWHv9gwX7LFnfkIsZyIMsDAGCr6awUdZcCAIDV2B9syNiq/PznPy/Xrl2bm60CAAAAAIAmcSHH1P5gQwRXowEAAAAAsFvjxmwAAABwCeMoAACayLnMhjQPPPDA3LSYQBMwxgQAAAAAlzgXbGj6/NfRBiUNTAAAqhNX7zb93AMAgDI4F2xoOnNCU0aQgcAFAADpCCwAAFAMxmywXJEnPZxAAQBgN8ZvAAA0BcGGJfT7fVFKiVJKut1u7m36/X45BYsEE8hjAAA0kbX1MAAACNCNIqd+vy+DwUA6nY6IiIxGI+l2uzIcDhO36Xa7MhqNgm0Gg0GwrzJpIeAAAGgWl+phAADWGZkNOZkTnOFwKMPhUHq9noxGo8T1h8OhjEYj2dvbC7bpdDrBiY4r6IIBrDd+A2CLda2HAQBwDcGGHMxVk/CVEHM76eqIWR5O8xwOh5y4AwCQE/UwAADuaESwodPpBKmRdUlK3zRpm/QVRVE4QQaAedTDAADYxdkxGzqdjjz//PMzy5RScu7cObly5UopxzQnMlkHozJGo9FcX1GTylkHrXX6NJhai1g4TaaS6TgURaHRDgBuaUo9DADAOnAysyEu0GBcvXq1kGOEr4BEr4Isc3KitZ7pK5rUv9QcL3zfRkU3/A0GtQQAiNRfD2f5qwNTYwIAXOFkZkNSoKFI0asm5n7SgFJ5rrL0+33Z3t6W4XA4t5252m5OYhZmIRREKZUreFBWUKCsIAYAwC1118MAAGA11gcbolV+eGyGaJeJtIyHvLrdbuKJS/jkZFFKZ9zVk6XSNlfp2mBptwgAAJJYVw9jBhkWAIBFnOtGEQ4uRMdmGI1G8sQTT5R6fDNdljlR2d7eFhGZOekJp3tGR8EeDofBVZm8fU4BAFh31MMAALjB+swG25iTGHNyIyKyt7c383hYt9uVXq8ng8FgpjsEaZrIynxWqupSAwA2ox4GAMANzmU2vPLKK8HtuOkuy5qJIkxrLXt7e7K3tyda65krI/1+X7TWc3OAR7cBAADLoR4GgNWs0hWKblTIyrnMhvBViej4DHfffXdhs1EsskzqJemaAAAUg3q4HEo9KyI7IkJjAgCwGueCDWmqCjSstQyDTYbT/VOvHsXsS686mCVXq4DarPz9BVA7rZ/hawwAKIRz3SguXrwo586dq7sYpYnO3U0ffQAAqmPq4fAfAADIz7lgwyuvvCJXrlwRrfXcVfOLFy863w/TPK/woICr7i/tvohI3adRdR8fAAAjXA/HnWsAAIBsnAs2pAkPHgkAAAAAQDPZHwxvVLABBVHKmWwD0lsBAAAAwD4EGzBPawfiZFOktwIAYDemyQOA9USwwTFxjWsa3AAAAAAAmzg39WWWtHka3wAAAAAA1IfMBgAAAAAAUCiCDQAAAAAAoFDOBRuefvrp2DmwmzIftlIq+DP36xK8lo6/pgAAZBWuh8P1MYrDgJEAsB6cG7Oh6WaCJUqJ1poTHQAAKuL6RQsAwJpwoLpyLrMBAAAAAADYjcwGNEYTr0Y18Tmh4bSODbQnfpbjloeWzWwX6dqlk9YrQFI3MrLNAAAAsnEus+Ev//Iv6y5CbWh4AgAAAABc4FywASXLEtAIXVXMHQBJ2ibDfmKvcObYHgAAAABQDYINAAAAAACgUAQbAAAAAABAoRwINpAeDwAAAACAS5iNwjLhUc515P46UUplCjOt6+sDAChHXL3CAM0AAORHsMEyMyc0Sq3tNGtaa5EMz3tdXx8AQDlcCCxo/UzdRQAAYCEHulEAAAAAAACXOBlsePrpp+Wee+6RRx55ZGa5UmpuGQAAAAAAqJZzwYZ77rlHnnvuObl8+bJcvnx57vGXX3659DL0+31RSolSSrrd7sL1h8OhdLvdYP3hcFh6GdFMLqT3AkDZqIcBALCfc8GGuABDlfr9vgwGA+l0OtLpdGQ0GqWe6AyHQ9ne3pbRaBSsv729Lf1+P/Mx8zQwVcb1Y9cpoCG7TGOYBjQAIKs66mEAAJCfc8EG4+GHH5af/OQnM8ueeuqp0o9rTnCGw6EMh0Pp9XoyGo0S1zcnM1prGQ6HQcN6MBiUXlYAAJqGehgAADc4GWx4+OGH5Vvf+tbc8i9/+culXiU3aZfhqyHmdp4rJJ1Op7hCAQCwJqiHAQBwh5PBBhsl9f80Jz9KKen3+9LtdmU0Gkmv16uucAAANBz1MAAAdnEy2JA2CGSZs1GYE5ksg1EZ3W43uIIyGAyCVM+kKzBmwCul1Nz98PIssq95fGwAAGxVdT286A8AACRzMtggcjzN5dNPPy1PP/20PPLII3LPPfcUNhtFeKRrczXEyDOKtbmCsre3J1pr2dvbC8ofR2sd/EXvh5eXgYEaAQC2sKEeXvQHAACStesuwCrKnOYyetXE3E8aUCrpKosZ/do83u12pdfryWAwCKbiyktrzRUVAECj2VwPAwCAxZwLNjz11FPy3HPPlX6cbrebeAISPjlZJqUTAACkox4GAMBtznWjMDNOPPXUU/Lwww/L+fPnRUTk/Pnz8vDDD5ee1tjpdIKrISIi29vbIiIzJz3hdE8zp7e5PxwOg6syZZ0YkfUAAGgqF+phAADgQmZDQuzgy1/w15uiAAAccElEQVT+crXlOGJOYszJjYgE/T/N49H1u92uDAaDmdTP8DZFox8pAKCpXKiHi6D1M3UXAQCAldgfbEhw6dIluXr1qly9elVERK5cuSKXLl0SEZEXXnih1GNrrRPTNvv9/twI12ZdUj0BAFgd9TAAAPZzLthw6dIl+epXv5r4eNpjRVrmRKXOkxuyHQAATeJaPQwAwLpxbsyGqoIJAAAAAABgOc4FG8IefPDBuotQuPCc4uY+AACoRrgeDtfHAAAgH+e6UYiInDt3Tq5cuSIis43xF154IRi3wVUz3R2UovsDAAAVot4FAKAYTmY2pGU0lD04pG04KQIAAAAA2MbJYIOZgQIAAAAAANjHyWDDa6+9lthd4u677664NAAAAAAAIMzJMRtEprNShMdrYAAnAACA1Wn9TN1FAAA0gHOZDefOnau7CMhgbiyJosaWYIwKoBlivstFjkFT5ng2jJUDAACwmHPBhitXrsjjjz+e+Pi6BCNcOSkHAAAAAKwfJ7tRhGecMGM3rNssFAAAAAAA2MrJYIOIyGc/+1kREfn6179ec0mKFR57Qh/dJ/MAAIBqxI0BRT0MAEB+zgUboicB5v5dd90l999/v/PBh5kTGgINAABUinoXAIBiODdmQ5J3331XvvGNb8iZM2fqLgoAAAAAAKVxITTemGCD8e6779ZdBAAAAAAA1ppzwYZPfOIT8uijj4rWWrTW8uijj8onPvGJuosFAAAAAACOODdmw5tvvjlzPzxGw5kzZ8hsAAAAAACgZs5lNqS5fv163UUAAAAAAGDtNSrY0Dg1jYgdN+1XWdJG/U4qRZ6RwoN1w9ss8bpW+ZosQlnm2VIOEXvKYks5ROwpC1MJwxW2fGdE7CmLLeUQoSxxbCmHiD1lsaUcIvaUxZZyoDqNCzbcdddddRcBAAAAAIC15tyYDU0XF/HjShwAANWgHgYAoBjOBRs++9nPpj7u+gCRnNAAAFAf6mEAAIrhXLDhG9/4Rt1FAAAAAAAAKRo3ZoMrlFKyt7dXdzGWt+KVn9QrR5HHtNZcaQIaiO816uR8PQwAgOUINtSg1+sttV1RI7gWsZ8s+1i0ji3lsKksVb3HvCbLHceW16SqsthSDhfLAruVWQ+79Fm1pRw2lYU6p5xyFHUcW16TqspiSzlcLAvs4Fw3CpevhPV6PfnDP/zDuouRjUOvs8ufCQBAdZyqhwEAcJxzwQaXdbtdEREZjUYyGo3qLQwAAGuGehgAgOoQbKjQ9va2bG9vy97envzqr/5q3cWxntY6NU1q0eMAAIRRDwMAUB3rx2wgQX55eboX0BUBAAAAAFxhf/uNzIYS9Pt9GQwGwf1eryf9fj/TtlUNFNOk47hUVo5T3z44Tn37WMfjoF7Uw9Uex6Wycpz69sFx6tvHOh4HdiDYUALTJzTpfhKyCwAAWB31MAAA9SPYUIJut5v5xAYAABSLehgAgPpZP2ZD0/X7fVFKiVKq0hOj6HGHw+HM48PhULrdbqXlUkrVWo5Fx6qyLIs+F2WXJe69yHrccNnj9lFWWeLWKbIsWfaR1MCp6jUxZUg7VhWvSZXvTRG/ZUW/P3BLHfWwjXWwCPWwUXcdLGJPPWzD7/yisoRVUQ/bUgenlaWq94c6GEVQkT9v9q/TFvn0hjz00KY89NCmXLhw4t57Hzt5/uGHT939UOeOM/f/2p2nH+l8+KOPfuHsPb/0a3f/o8/9xvkLnS/ec+9jX/yH92z/7oV7O1+8/0Lndx688MRv/eOPXfqtz3+s88+evPeX/8nv/NyjX/jn9/zS4//y7975gX7tOy/rP/qjP9IiosMef/xx/eCDD+oHH3xQu+Sv//qvtYgE/zudju50OsHtsoWPZW6LiN7b2wvWMcvCj5cprgxVlmNvb2/hsaoqS9L7U1VZer1e7HuR5bhxZY/bz6plSXq/er1eKWVJe02i60S/w1W9JlrHvz/h9ap4TZLemzLKUcRvWdHvD9xQZz1sYx0cPua618N118Fa21MP21IHp5Ulbp0y62Fb6uC0slRVD1MH1+P73/++1lrr177zsv67d97W9/zS4//y5x79wj+/95f/ye98rPPPnvzYpd/6/IUnfusfX+j8zoP3dr54/z3bv3vh3se++A8vdL54zz/63G+cv+eXfu3ujz76hbOnH+l8+Mz9v3bn3Q917jj/8MOn7r33sZNy4cKJoE0vn96YtvOjbf+52MDKrAs2nDt3LvjAhj+4jz/+eCUVclGiP4jmR6Pq40aXmS979PFwJVIk87yTfgirKEf0NTE/1OZYVZclvF9TFvPalFWW8PsQ92O/6LjR1yxpm7LKEl5WVFkWlcOIVuzR5VW8JnG/H+Hfx6pek6TPiXldinxNVv0tK7IscFMd9bBtdbDW1MNp+6yqDtbannrYljo4S1mMsuthW+rgLGWpqh6mDq6Ha8EG57pRKKXk6tWrdRdjZSZNKDw6trmddcTsoo5rjEaj4H+n05l5rNPpzIzsXWR5BoPB3PGqLEfca9LtdkVrHSyr8jVZpKyydLtd6fV6se9FluMmvY7hx8osSzg9r6iyLCqHsb29HbtOla9J3PdIax0MeFf1a5KkqHIU8VtW5PsD99RRD9tWB5syUQ9nV2Y5bKmHbamDs5TFKLsetqUOzlKWRYooC3UwsnIu2LAOyvyCmco7rlLo9Xoz61XBVA5JJ3ZV9lVd1K+sqrKYH+Jutyv9fl+2t7fnjl9GWczx0k6y044b97ldtpyLyqK1njte+ESvqLLkeU2S+kwWUY6sZTHrxfWdrOo1McvNeuYYZnmR5Vj1t6zI9wfNUlY9bFsdLEI9HFVXHWz2a0M9bEsdnKUs4X2XWQ/bUgdnKUsV9TB1MLJyNtgQjhYaL7zwgjz44IM1lSgf8wWr+0sVrkjLzKiIY0v00hzfVJSdTkdGo1Ft8/eGr+KYMoV/uG1lItlxynyPh8Nh8F7t7e1VWpZ+vy+j0Sg4blTVr8loNAquJIxGI9ne3p75PFVRFvO9Np9fc9zw8jLKscxvWV2fWdjBhnq4zjpYhHo4jqt1sEg9v2l11sEidtXDNtTBIvXUw9TBSOJksCEtoPDqq69WWJLV1fVlMpWDSfuKBm7KtqhyqEOv15PhcCjD4TB4Peo4CTVXmUxArdfryWAwqOVENI+0dL4yrwKZym1vby84TlVlGQwG0uv1EvdZx2tirjhprWfSFasqS/ikU2sdfMfLem9W+S2r4/2Bfeqoh+uug0Woh5O4WgeLVP+bVncdLGJfPVx3HSxSbT1MHYxFnAw2NEHal6jsL9hwOJypHLKmnRVdBpFppa6UCspj7ldVDpHj1zvudQ9HXasoS1yKm1m2KEWxCjZFmpVSMhqNpNfrzaXyVSH8vpgpm0QkuBpXx2uV1oe2SuETv+5R39K0KxjLsuG3DO6qqx625XNLPTzP9jq47mOH1V0Hi9hXD9tSB4tUUw/b8lsGu7XrLsAyXnvttcTHLl686ER2Qzh1MZrGWPaPk4nap/0ARH+Q4gZ5WUW/3585/nA4DI4Rfv5ll0Mk/r0wwseqoixpbChL2nG73e7c42V9ps3+kiLoVZQlbj/hlNtut1vpaxIn/B2rsyxllWPV37K63x/Uq6562IY6WIR6OC9bymHDb5oNdXDSvmyqh22pg8sqC3UwimLV1Jfhv/AUmOHbrjDTu5gpa6oof3gO4uhf0lQ0aXMKFyU6tVTV5Yi+F9H7VZbFvD/RslT1/sS9F1mPa8oeXj86LVIRZTHflbjPcRllSSpHVNwxqnpNzPsR/ZxU/ZqY9yb63Sm6HEX9lhX9/sAtVdfDttbB4eOuez1cdx0cPkbd9bAtdXBaWaLKrodtqYPTylJFPUwdXB/Xpr7MwqpgQziokPTnkmjZyz6ZMJVm3F/4yx2dwzc8B24ZFv14V1GO6OsRPVZVZTGvRV1lSavQFx03ruxFlyXuGHHHK7Isq5zkVPGaGNHvd5llSStH2m9LUeUo6res6PcH7qmyHra1Dtaaetiouw4Ol6HuetiWOjipLHHqrPuqrIMXlaXsepg6uD6uBRuyRCOi60TudzyRD5Q8dGu6/MYN797Jz6nDMzc9f3yXmhyc9CanbnmnNtst/3DDO7m14fknTqjJvrTGJzfabf9woyXttuiDk1rLSfH0h/yDG3dPxuNz+nD/vm/+x//zX/zsvb+X//Bnfy5f+tKXRGstFy9eTO1KobXO8LTsYXPKUFxKY5PLkeW9WMey5D2uTZ9pW8pSdbpk3e9PNGWzrnKEj1X3awJ72fr+21IHi6xf3WdLOZY9ti2faVvKIVJt9wkb3hub6mFbXpMmePvtt+XChQvy3b/9tvyD06fl07/xe/9KbWy902q3r3qbp66Ir24qJbdEbd6ayHg89jYO27cOx60tmXi3b+tb+4e+t3Ho3zgYT1o3TvqtzVu+135Xb1z/kP/D1o+1nDrli4jIKye1yB1aZORHihBtaKc2vJ0MNhiXLl2Sq1evBvfPnTsnL7zwQoanBAAAAACAO2aCDXeelk//13YHG5wcINIgsAAAAAAAgH2cCzY88sgjC9f51re+VUFJAAAAAABAHOeCDS+//HLdRQAAAAAAACm8ugsAAAAAAACaxbnMhvPnzyc+dvny5QpLAgAAAAAA4jgXbPjJT36S+vg999xTUUkAAAAAAEAcB7pRpM6mMSfLAJIAAAAAAKA8DgQbAAAAAACASxoXbGDaSwAAAAAA6uXcmA1KqbqLAAAAAAAAUjQuswEAAAAAANSLYAMAAAAAACiUc90otM43OwUAAAAAAKgWmQ0AAAAAAKBQ9gcbSGQAAAAAAMAp9gcbAAAAAACAUwg2AAAAAACAQhFsAAAAAAAAhXJuNopLly4tXOeFF16ooCQAAAAAACCOc8GGr371q3UXAQAAAAAApKAbBQAAAAAAKBTBBgAAAAAAUCjnulForesuAgAAAAAASEFmAwAAAAAAKBTBBgAAAAAAUCiCDQAAAAAAoFAEGwAAAAAAQKEINgAAAAAAgEIRbAAAAAAAAIUi2AAAAAAAAArlRLBB110AAAAAAAAs4UIb2fpgg9Z+3UUAAAAAAMAaLrSTrQ82+FqLaBfiNgAAAAAAlEuLiPbtbyNbH2xw4UUEAAAAAKASWot24IK8/cEGB9JDAAAAAACoigvtZAeCDfZHbAAAAAAAqIoL7WT7gw10owAAAAAAIOBCO9n6YIPvQHoIAAAAAABVcaGdbH2wQWvtxByiAAAAAABUwYVuFO26C7BIOD3k+9//vrz99ts1lgYAAAAAgPq4MvWl/cEG7YtoLX/wB39Qd1EAAAAAAKiX1k7MRmF9sOGtt966feHChROvfvtbdRcFAAAAAIDavfXWW7fqLsMipY7Z4E8O1dEN5d1oadVq65teW/uH+56IiPYnSuuJEu0rrX0lMhaZjGUy1kp8X3wt4//y6uvfL7OMAAAAAAC45P975bvf97WMxfen7efJWETGorV/1L6eKO1PlIiIf7jv3fTaWrXa2rvR0mKWm/Z6SQoINoyOO4scHGQqrGq1ptvcFtG3fLW/vy9yoNV4LDKe+FqJGmuRseepm3/8v//fL/zNi9/48erlBAAAAADAbS987cUf/c//x7//quepm1pkrESNxxNfj8cicqDV/v6+6Fu+ktvT9YP29yIz7fnRyoNCtDKsEw0gxNz/qJK7x0omEyW+r+7U/0D5Jw+VP9lUoreU3pqoLb+t9EZL6VZLbRy0lfbE82W/1fY2lfbE02rSlrHfVnrS1kq3lD48Ib5uiyj13Ne+/pPTJ0+c2mqrU3fddZf1XT8AAAAAACjSW2+9dfuv/+bFt/7of/u3Q6+1cVUp733lyU3x2u97WvbFl0O/JYeiWoct1Z74su+3VMv3Dj1/7PlaTXztjSf6oO1r73BDK29fvPaBbt3a0O97H4i0WtO/Kxsi8uOVgw3FNdxfEZH7j+96Gxta9kVErovIyeMHbojI1g0RUaK8LS36tohoURPtq5ZMZKLGWvS+Eu+m1v6WEvWe5234//rf/j9fVto/UVh5AQAAAABwiFbebc/beF+J+pnWcmvabtb7StRYtfRETya+bvkybW9vaNE3RUSL3NgS2Qjv6bqItKft9rBXiitr8VkCGxtaJqLkRyJyp4hqtbWIyPsickp+JiKbIrIhymtptX+gD9Sm31a+f+jv+54WX/na95Qaa/FuKKXaWkS0VhNPqdvaa2fJxAAAAAAAoHE8rSda1G2l5IZS6mci3g1Pq/FE+74W5fu++G295R9oz2/pA622Wno6nsMHInIg78uWKDlup8uPZNrfIRp0KECxwYbNTS0HB+qH8kP5OTkvItdE5KzI34vIqfdF3Til1YmWvikiJ/db2mu1fF9NfCVj7Xlq7N0+bE3acuj5ntJa2r6Wn4l4EyX6UIvaVOITbAAAAAAArCUtrYkSdaBF3dBabnq+7IuSfV9NDlsHMpYTG2Mlh1pJ2/f0hq/2Rd/0xtLyWlrdaGvx3hf5+y2REyLT9vod8kP5oYicmLbnC1Tq+AftrS1/vC+e1/pA+62TWvzpeA/q1m0tWxOlvLZW+1ofeL6/obQ/2dgce3rsTfTY87S61dKenmh/opXcVqK3xGuVOnsGAAAAAAC2Ur72tVL7yleHLeXta61uT2Q8bqn24WSjPW5Nxv6BVn7L11ptKS2Tsahbh1ram9PtW23ttT7QIlvS3tryyyxrQcGGb2qRT4u8ckvJ/SLSak27UlwWkQ+LKK+l5T2Rn33ofbnj5oe0OrGpb3ktfWK/pVsbBxN9e+Idtk5MWjLxJp532Br7atL2pNX2fDnUE61lw/O829pXZDYAAAAAANaS8vTE95WvRB1K29v3tR63xv7BZNM79CZ6ciibE29y22+dkIna39S32lp7nq/VzVv6Z95N8d7bErV5NDvFZZnOT2lmq3hFROSknrbvV1daZsOPW5f1ef+MmqZmnBZRP9PKO6k/kLac8m5puXEgt06e0Cf229rbaE+0uqnG4xPjtn8gk82W+Ae+Vsr3dcubbExUy5dJSymfzAYAAAAAwJry/A1pTcYtPfHH/sTX3qFstg49/3A81ltjr33T97yTE7Wv9a32vlY3bovanOgPvC2tvJYW9TMtsiXTdvqW/Lh1WWebpDK/ooINWsJTYm5saJlMlOdtaO/6WPtn2uL5E+1/0NZyxw1RN7e0d2LTn9y42bp96kP+iXFbtLelZHJbxi0lbV9EeRu+L7d9PVGt/clha0O1lNZedNpNAAAAAADWghKl9yeH2pP2xPf0pKU2DpU/8cdaxt7k9sRTW5OWrye322NfbtwUb/OEr24eaNW+odUHbe2121q12tq73tJe+2hQyPnBIQvJbMjaeI+uF3dfiTw0zTy4/0DJ4aGSgwPvvH+3Gn9439OT02pycKul7ziltD9Rp8Zbnn9i0/PHh54+uaVOjNvepL3f8sdeS7dbnj9WrY3WYUv7LU/7E8/3xnShAAAAAACsNc9vT5TX8pU38Q8nGxOvrSdqPPG9tj9pjbcmt9tjX93a1157w/duH/g32vu+8lpafXBDtzZPTlTrPd3++y3/sndFy+amLxsbWt40g0O+4ss02LAoALEwIFFwN4qTWuTWcSBic9OX29Lyrre0f+Y98dp3+P4HNzy545R84N3Sd9wWX05sin9r37t9UvwT4y1Rm2PtH+qW+Id63Gr5Wo89kQ0lG23Rvk9mAwAAAABgLSnP05N9EdGHWknL9/wD35u0fW9TTbyDLT8aaPjAu6U9b0OrD25or73pq9Z72rve0uLJtL0+42Shs1EUmdlw9P8hT+RgOlBkKLvB98dqcvoOT/sTNTnYaMmdIv740LvDP6kmm62W9n01zXA49LS/pSbt/ZZoX2m9qbTvq+ltTbABAAAAALCWlFJalKeV52mlDrQoT7fGWxPl7evb7Q1f3drXyvN062Ay+cC7pb32hi/vi7Q2DyfKa+nWex/4ntfWs1kNIiKbOpTVIFJAZkNRwQazzHSnUCIHSi4cTte7fbt1t39Wyd0i49snW/5krPTkpGcCDqfGm55/YuyJfEhmgw6+Ejkp/qa5DQAAAADA+lKep72DDV/klijPmwkyiNwU73bbv9E+8E2gQbVu+V6rrdsnbk3kisgV75qWEycmIiLy9oY+CjSYrhNxXSgkZllh3ShmB4Ccvx+/7saGlsNDJRsb/pXDa97dV84q78wHvsgdni+3fP3+oefdead/0xtrfbClT/kHyj+x6an9Q73v+1rrLaVPjJX4yhdf1AkCDgAAAACANXXb87SI0tIei7q9pZXa197kUIvniXf7wL/hbWm1ue973oaW9///9u6np40jjuPwd2ZBEQ1Jq1TcIvWS9/+KcqmUW9SoTUhRAt7pYbExZG3W/4CG55GQw2Cc5Tgf/Xb2c0p33NfuqNXj8z4fuyE0HB8Pt0/cPhhyXTzY6gDJTTbvG9xKMTLdMJuVfPvWneUs/ZtZ6S9P6zDhcFmT12mns9KuLuvL/qS01pd20pfkl+EvuY4Mrc3EBgAAAJ6lUrqWDNMNw8q/KRe1lVLb13rRytFxX867ltwODfVT1z7mY/LixSzd8BkrphqSPdxCkewWG8bWSm5Fh3fD0ynmweH795qrq3qWs/T9rPS/XtZ+9mo4j6Gflda/LO20L+lnpfUn5TRJazfTDEOAAAAAgOenXNTFRr+U2s6TlHrRUrtWzmsr9WsrtWsptdXuS6v/HPe1XoeGo6N+cSjkn/Ophvd3z2mYEhb2HhvG3r9uuuH6dSk4zGbD14rgkCTz6JDXSxMNV5d1w+sEAACAn1I5Gm6FKLW2fE4WkWFYHA8NXdfSdW1NaFh+zcTvV1/jZn/S5OmG+evN7RTJyuDQ2qy03/qyHB2S4fDI5NWGlwgAAAA/uy+p19EhySIylL9rK6Vr60PDVrdPrFobtc1tCZs8mWLp5yMTDn1f0vflx+gwK2mv3TIBAAAA65TPrXbdj5Gh1pZa24qJhmT97RMZWZscGpL9xIZ1a+PBIZclfyTLUw5JshwdkmQRHgAAAICFeWBIhoMjF5EhuTPNkCQ7h4ZVayttu5GfOt0w8roiOCSZTzokye/9m5uDIT2FAgAAAJLcPJUiSf6qn4Z/zycZkmwQGpZfl+001ZDsLzbctzZ2cGRJrp9SMRYdll8BAACA2+ZxYTQyJENoeD92LsMmoWHV2lq7bOb3FBySRXRIkrfXwWH59gnRAQAAAAb15hGY6a6nHD50S0FgMc3wKKEh2S02rPr9KcHhztpIdEiSzEre7nR9AAAA8PP5kCTdnRCwNjJkxdrdn923Nsk+JgamBofl9TXxYVV4AAAAAG67FRiS9XFhVTzYa2hIDhcbpqyPTTms+d134gMAAADP3PspYWDqNMM265PsawO/bXAYe8+mnwUAAADPxdQ4MBYctv2sje1zA79NJNjkEZoAAADAYNdHVh4sNCT738jvMpUwdcIBAAAAGGwSGO57z15CQ3KYDf0mkwy7vg8AAACeu6mRYJtJh60cclO/j+gAAAAA7ObBIsPcoTf9932+6AAAAACHcV9IOEhoSB5ms7/NeQ0AAADAdnY5t2EvHnKTv8n/JT4AAADANJuEg4NGhrnH2NQLCQAAAPCwHiQyzD3mxl90AAAAgMN60Mgw91Q2/E/lOgAAAOD/7lECw7Knusl/qtcFAAAAT82jxwUAAAAAAAAAAAAAAAAAAAAAdvcf7h8v/k5Xk9w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9981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50331" r="50835" b="6550"/>
          <a:stretch/>
        </p:blipFill>
        <p:spPr bwMode="auto">
          <a:xfrm>
            <a:off x="655644" y="1685450"/>
            <a:ext cx="3335192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981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13453" r="9422" b="8530"/>
          <a:stretch/>
        </p:blipFill>
        <p:spPr bwMode="auto">
          <a:xfrm>
            <a:off x="4482669" y="1801063"/>
            <a:ext cx="4210786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655644" y="5819094"/>
            <a:ext cx="8136000" cy="721207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/>
            <a:r>
              <a:rPr lang="en-US" sz="2000" dirty="0" smtClean="0">
                <a:solidFill>
                  <a:schemeClr val="bg1"/>
                </a:solidFill>
              </a:rPr>
              <a:t>Phase-locking now works via changing of the COSY RF (first try). Later, we will phase-lock to RF Wien filter RF.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64307" y="5033450"/>
            <a:ext cx="8129148" cy="668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commissioning</a:t>
            </a:r>
            <a:r>
              <a:rPr lang="de-DE" dirty="0" smtClean="0"/>
              <a:t>, </a:t>
            </a:r>
            <a:r>
              <a:rPr lang="de-DE" dirty="0" err="1" smtClean="0"/>
              <a:t>waveguide</a:t>
            </a:r>
            <a:r>
              <a:rPr lang="de-DE" dirty="0" smtClean="0"/>
              <a:t> RF Wien </a:t>
            </a:r>
            <a:r>
              <a:rPr lang="de-DE" dirty="0" err="1" smtClean="0"/>
              <a:t>filter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rotated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observe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RF </a:t>
            </a:r>
            <a:r>
              <a:rPr lang="de-DE" dirty="0" err="1" smtClean="0"/>
              <a:t>phase-dependence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amplitudes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553303" y="1922481"/>
            <a:ext cx="5997686" cy="2921023"/>
            <a:chOff x="1553303" y="1922481"/>
            <a:chExt cx="5997686" cy="2921023"/>
          </a:xfrm>
        </p:grpSpPr>
        <p:pic>
          <p:nvPicPr>
            <p:cNvPr id="13998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26"/>
            <a:stretch/>
          </p:blipFill>
          <p:spPr bwMode="auto">
            <a:xfrm>
              <a:off x="1553303" y="1922481"/>
              <a:ext cx="5997686" cy="25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3897018" y="4474172"/>
              <a:ext cx="3296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Volker Hejny, Ed Stephenson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3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287" y="334894"/>
            <a:ext cx="7772400" cy="691662"/>
          </a:xfrm>
        </p:spPr>
        <p:txBody>
          <a:bodyPr/>
          <a:lstStyle/>
          <a:p>
            <a:r>
              <a:rPr lang="de-DE" dirty="0" smtClean="0"/>
              <a:t>Beam </a:t>
            </a:r>
            <a:r>
              <a:rPr lang="de-DE" dirty="0"/>
              <a:t>R</a:t>
            </a:r>
            <a:r>
              <a:rPr lang="de-DE" dirty="0" smtClean="0"/>
              <a:t>equest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557561" y="2129652"/>
            <a:ext cx="84151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waveguide RF Wien filter shall </a:t>
            </a:r>
            <a:r>
              <a:rPr lang="en-US" dirty="0"/>
              <a:t>become available for </a:t>
            </a:r>
            <a:r>
              <a:rPr lang="en-US" dirty="0" smtClean="0"/>
              <a:t>first </a:t>
            </a:r>
            <a:r>
              <a:rPr lang="en-US" dirty="0"/>
              <a:t>tests at COSY in the fall of 2016.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dirty="0" smtClean="0"/>
              <a:t>We would </a:t>
            </a:r>
            <a:r>
              <a:rPr lang="en-US" dirty="0"/>
              <a:t>like to perform a </a:t>
            </a:r>
            <a:r>
              <a:rPr lang="en-US" dirty="0" smtClean="0"/>
              <a:t>first </a:t>
            </a:r>
            <a:r>
              <a:rPr lang="en-US" dirty="0"/>
              <a:t>commissioning with a vector polarized deuteron beam </a:t>
            </a:r>
            <a:r>
              <a:rPr lang="en-US" dirty="0" smtClean="0"/>
              <a:t>at 970 MeV/c: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Request: </a:t>
            </a:r>
            <a:r>
              <a:rPr lang="en-US" b="1" dirty="0"/>
              <a:t>two weeks of beam time preceded by one </a:t>
            </a:r>
            <a:r>
              <a:rPr lang="en-US" b="1" dirty="0" smtClean="0"/>
              <a:t>machine development </a:t>
            </a:r>
            <a:r>
              <a:rPr lang="en-US" b="1" dirty="0"/>
              <a:t>(MD) week</a:t>
            </a:r>
            <a:r>
              <a:rPr lang="en-US" dirty="0"/>
              <a:t>.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commissioning </a:t>
            </a:r>
            <a:r>
              <a:rPr lang="en-US" dirty="0" smtClean="0"/>
              <a:t>time will </a:t>
            </a:r>
            <a:r>
              <a:rPr lang="en-US" dirty="0"/>
              <a:t>be used to make </a:t>
            </a:r>
            <a:r>
              <a:rPr lang="en-US" dirty="0" smtClean="0"/>
              <a:t>sure that </a:t>
            </a:r>
            <a:r>
              <a:rPr lang="en-US" dirty="0"/>
              <a:t>the wave guide RF Wien </a:t>
            </a:r>
            <a:r>
              <a:rPr lang="en-US" dirty="0" smtClean="0"/>
              <a:t>filter performs </a:t>
            </a:r>
            <a:r>
              <a:rPr lang="en-US" dirty="0"/>
              <a:t>properly </a:t>
            </a:r>
            <a:r>
              <a:rPr lang="en-US" dirty="0" smtClean="0"/>
              <a:t>before </a:t>
            </a:r>
            <a:r>
              <a:rPr lang="en-US" dirty="0"/>
              <a:t>we approach </a:t>
            </a:r>
            <a:r>
              <a:rPr lang="en-US" dirty="0" smtClean="0"/>
              <a:t>further investigations.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commissioning beam time should be scheduled right after </a:t>
            </a:r>
            <a:r>
              <a:rPr lang="en-US" dirty="0" smtClean="0"/>
              <a:t>the JEDI </a:t>
            </a:r>
            <a:r>
              <a:rPr lang="en-US" dirty="0"/>
              <a:t>experiment on EDM polarimeter database for deuterons and protons.</a:t>
            </a:r>
          </a:p>
        </p:txBody>
      </p:sp>
    </p:spTree>
    <p:extLst>
      <p:ext uri="{BB962C8B-B14F-4D97-AF65-F5344CB8AC3E}">
        <p14:creationId xmlns:p14="http://schemas.microsoft.com/office/powerpoint/2010/main" val="11898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772117" y="1823224"/>
            <a:ext cx="7772400" cy="313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46088" lvl="1" indent="-446088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de-DE" dirty="0" err="1" smtClean="0"/>
              <a:t>Introduction</a:t>
            </a:r>
            <a:endParaRPr lang="de-DE" dirty="0" smtClean="0"/>
          </a:p>
          <a:p>
            <a:pPr marL="446088" lvl="1" indent="-446088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de-DE" dirty="0" smtClean="0"/>
              <a:t>Design </a:t>
            </a:r>
            <a:r>
              <a:rPr lang="de-DE" dirty="0" err="1" smtClean="0"/>
              <a:t>of</a:t>
            </a:r>
            <a:r>
              <a:rPr lang="de-DE" dirty="0" smtClean="0"/>
              <a:t> the </a:t>
            </a:r>
            <a:r>
              <a:rPr lang="de-DE" dirty="0" err="1" smtClean="0"/>
              <a:t>Waveguide</a:t>
            </a:r>
            <a:r>
              <a:rPr lang="de-DE" dirty="0" smtClean="0"/>
              <a:t> </a:t>
            </a:r>
            <a:r>
              <a:rPr lang="en-US" dirty="0" smtClean="0"/>
              <a:t>RF </a:t>
            </a:r>
            <a:r>
              <a:rPr lang="en-US" dirty="0"/>
              <a:t>Wien </a:t>
            </a:r>
            <a:r>
              <a:rPr lang="en-US" dirty="0" smtClean="0"/>
              <a:t>Filter</a:t>
            </a:r>
          </a:p>
          <a:p>
            <a:pPr marL="846138" lvl="2" indent="-446088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en-US" i="0" dirty="0" smtClean="0"/>
              <a:t>Mechanical Design</a:t>
            </a:r>
          </a:p>
          <a:p>
            <a:pPr marL="846138" lvl="2" indent="-446088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de-DE" i="0" dirty="0" err="1" smtClean="0"/>
              <a:t>Electromagnetic</a:t>
            </a:r>
            <a:r>
              <a:rPr lang="de-DE" i="0" dirty="0" smtClean="0"/>
              <a:t> </a:t>
            </a:r>
            <a:r>
              <a:rPr lang="de-DE" i="0" dirty="0" err="1" smtClean="0"/>
              <a:t>field</a:t>
            </a:r>
            <a:r>
              <a:rPr lang="de-DE" i="0" dirty="0" smtClean="0"/>
              <a:t> </a:t>
            </a:r>
            <a:r>
              <a:rPr lang="de-DE" i="0" dirty="0" err="1" smtClean="0"/>
              <a:t>simulations</a:t>
            </a:r>
            <a:endParaRPr lang="de-DE" i="0" dirty="0" smtClean="0"/>
          </a:p>
          <a:p>
            <a:pPr marL="846138" lvl="2" indent="-446088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de-DE" i="0" dirty="0" err="1" smtClean="0"/>
              <a:t>Resonance</a:t>
            </a:r>
            <a:r>
              <a:rPr lang="de-DE" i="0" dirty="0" smtClean="0"/>
              <a:t> </a:t>
            </a:r>
            <a:r>
              <a:rPr lang="de-DE" i="0" dirty="0" err="1" smtClean="0"/>
              <a:t>conditions</a:t>
            </a:r>
            <a:endParaRPr lang="de-DE" i="0" dirty="0" smtClean="0"/>
          </a:p>
          <a:p>
            <a:pPr marL="446088" lvl="1" indent="-446088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de-DE" i="0" dirty="0" err="1" smtClean="0"/>
              <a:t>Concept</a:t>
            </a:r>
            <a:r>
              <a:rPr lang="de-DE" i="0" dirty="0" smtClean="0"/>
              <a:t> for </a:t>
            </a:r>
            <a:r>
              <a:rPr lang="de-DE" i="0" dirty="0" err="1" smtClean="0"/>
              <a:t>first</a:t>
            </a:r>
            <a:r>
              <a:rPr lang="de-DE" i="0" dirty="0" smtClean="0"/>
              <a:t> </a:t>
            </a:r>
            <a:r>
              <a:rPr lang="de-DE" i="0" dirty="0" err="1" smtClean="0"/>
              <a:t>measurements</a:t>
            </a:r>
            <a:endParaRPr lang="de-DE" i="0" dirty="0" smtClean="0"/>
          </a:p>
          <a:p>
            <a:pPr marL="846138" lvl="2" indent="-446088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de-DE" i="0" dirty="0" err="1" smtClean="0"/>
              <a:t>Results</a:t>
            </a:r>
            <a:r>
              <a:rPr lang="de-DE" i="0" dirty="0" smtClean="0"/>
              <a:t> from </a:t>
            </a:r>
            <a:r>
              <a:rPr lang="de-DE" i="0" dirty="0" err="1" smtClean="0"/>
              <a:t>ongoing</a:t>
            </a:r>
            <a:r>
              <a:rPr lang="de-DE" i="0" dirty="0" smtClean="0"/>
              <a:t> </a:t>
            </a:r>
            <a:r>
              <a:rPr lang="de-DE" i="0" dirty="0" err="1" smtClean="0"/>
              <a:t>run</a:t>
            </a:r>
            <a:r>
              <a:rPr lang="de-DE" i="0" dirty="0" smtClean="0"/>
              <a:t> </a:t>
            </a:r>
            <a:r>
              <a:rPr lang="de-DE" i="0" dirty="0" err="1" smtClean="0"/>
              <a:t>with</a:t>
            </a:r>
            <a:r>
              <a:rPr lang="de-DE" i="0" dirty="0" smtClean="0"/>
              <a:t> </a:t>
            </a:r>
            <a:r>
              <a:rPr lang="de-DE" i="0" dirty="0" err="1" smtClean="0"/>
              <a:t>phase-locked</a:t>
            </a:r>
            <a:r>
              <a:rPr lang="de-DE" i="0" dirty="0" smtClean="0"/>
              <a:t> RF </a:t>
            </a:r>
            <a:endParaRPr lang="en-US" i="0" dirty="0" smtClean="0"/>
          </a:p>
          <a:p>
            <a:pPr marL="446088" lvl="1" indent="-446088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de-DE" dirty="0" smtClean="0"/>
              <a:t>Beam Request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969163" cy="365125"/>
          </a:xfrm>
        </p:spPr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 txBox="1">
                <a:spLocks noChangeArrowheads="1"/>
              </p:cNvSpPr>
              <p:nvPr/>
            </p:nvSpPr>
            <p:spPr bwMode="auto">
              <a:xfrm>
                <a:off x="701333" y="5121185"/>
                <a:ext cx="8076918" cy="855069"/>
              </a:xfrm>
              <a:prstGeom prst="rect">
                <a:avLst/>
              </a:prstGeom>
              <a:solidFill>
                <a:srgbClr val="C00000">
                  <a:alpha val="74901"/>
                </a:srgbClr>
              </a:solidFill>
              <a:ln>
                <a:noFill/>
              </a:ln>
              <a:extLst/>
            </p:spPr>
            <p:txBody>
              <a:bodyPr anchor="ctr"/>
              <a:lstStyle>
                <a:lvl1pPr marL="342900" indent="-3429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EE0"/>
                  </a:buClr>
                  <a:defRPr/>
                </a:pPr>
                <a:r>
                  <a:rPr lang="de-DE" sz="2000" dirty="0" err="1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Use</a:t>
                </a:r>
                <a:r>
                  <a:rPr lang="de-DE" sz="2000" dirty="0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 COSY for a </a:t>
                </a:r>
                <a:r>
                  <a:rPr lang="de-DE" sz="2000" dirty="0" err="1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first</a:t>
                </a:r>
                <a:r>
                  <a:rPr lang="de-DE" sz="2000" dirty="0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 </a:t>
                </a:r>
                <a:r>
                  <a:rPr lang="de-DE" sz="2000" dirty="0" err="1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direct</a:t>
                </a:r>
                <a:r>
                  <a:rPr lang="de-DE" sz="2000" dirty="0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de-DE" sz="2000" dirty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and</a:t>
                </a:r>
                <a:r>
                  <a:rPr lang="de-DE" sz="2000" dirty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lang="de-DE" sz="2000" dirty="0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 EDM </a:t>
                </a:r>
                <a:r>
                  <a:rPr lang="de-DE" sz="2000" dirty="0" err="1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measuremen</a:t>
                </a:r>
                <a:r>
                  <a:rPr lang="de-DE" sz="2000" dirty="0" err="1">
                    <a:solidFill>
                      <a:schemeClr val="bg1"/>
                    </a:solidFill>
                    <a:sym typeface="Wingdings" pitchFamily="2" charset="2"/>
                  </a:rPr>
                  <a:t>t</a:t>
                </a:r>
                <a:endParaRPr lang="de-DE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333" y="5121185"/>
                <a:ext cx="8076918" cy="8550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934195" y="1983408"/>
            <a:ext cx="7722713" cy="21005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In a magnetic machine, the spin is not frozen, </a:t>
            </a:r>
            <a:r>
              <a:rPr lang="en-US" sz="2400" b="1" dirty="0" smtClean="0">
                <a:solidFill>
                  <a:srgbClr val="C00000"/>
                </a:solidFill>
              </a:rPr>
              <a:t>therefore we will u</a:t>
            </a:r>
            <a:r>
              <a:rPr lang="de-DE" sz="2400" b="1" dirty="0" smtClean="0">
                <a:solidFill>
                  <a:srgbClr val="C00000"/>
                </a:solidFill>
              </a:rPr>
              <a:t>se an RF </a:t>
            </a:r>
            <a:r>
              <a:rPr lang="de-DE" sz="2400" b="1" dirty="0" err="1" smtClean="0">
                <a:solidFill>
                  <a:srgbClr val="C00000"/>
                </a:solidFill>
              </a:rPr>
              <a:t>technique</a:t>
            </a:r>
            <a:r>
              <a:rPr lang="de-DE" sz="2400" b="1" dirty="0" smtClean="0">
                <a:solidFill>
                  <a:srgbClr val="C00000"/>
                </a:solidFill>
              </a:rPr>
              <a:t>: </a:t>
            </a:r>
          </a:p>
          <a:p>
            <a:endParaRPr lang="de-DE" sz="105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RF </a:t>
            </a:r>
            <a:r>
              <a:rPr lang="de-DE" sz="2400" b="1" dirty="0" err="1" smtClean="0"/>
              <a:t>device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operates</a:t>
            </a:r>
            <a:r>
              <a:rPr lang="de-DE" sz="2400" b="1" dirty="0" smtClean="0"/>
              <a:t> on </a:t>
            </a:r>
            <a:r>
              <a:rPr lang="de-DE" sz="2400" b="1" dirty="0" err="1" smtClean="0"/>
              <a:t>some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harmonic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the </a:t>
            </a:r>
            <a:r>
              <a:rPr lang="de-DE" sz="2400" b="1" dirty="0" err="1" smtClean="0"/>
              <a:t>spin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precession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frequency</a:t>
            </a:r>
            <a:endParaRPr lang="de-DE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accumulate</a:t>
            </a:r>
            <a:r>
              <a:rPr lang="de-DE" sz="2400" b="1" dirty="0" smtClean="0"/>
              <a:t> EDM </a:t>
            </a:r>
            <a:r>
              <a:rPr lang="de-DE" sz="2400" b="1" dirty="0" err="1" smtClean="0"/>
              <a:t>signal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with</a:t>
            </a:r>
            <a:r>
              <a:rPr lang="de-DE" sz="2400" b="1" dirty="0" smtClean="0"/>
              <a:t> time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49589" y="986197"/>
            <a:ext cx="8290379" cy="68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Idea for </a:t>
            </a:r>
            <a:r>
              <a:rPr lang="en-US" sz="2400" dirty="0"/>
              <a:t>p</a:t>
            </a:r>
            <a:r>
              <a:rPr lang="en-US" sz="2400" dirty="0" smtClean="0"/>
              <a:t>roof-of-principle </a:t>
            </a:r>
            <a:r>
              <a:rPr lang="en-US" sz="2400" dirty="0" err="1" smtClean="0"/>
              <a:t>srEDM</a:t>
            </a:r>
            <a:r>
              <a:rPr lang="en-US" sz="2400" dirty="0" smtClean="0"/>
              <a:t> experiment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01805" y="228956"/>
            <a:ext cx="7772400" cy="691662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kern="0" dirty="0" err="1" smtClean="0"/>
              <a:t>Introduction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378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f.rathmann@fz-juelich.de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9772" y="6448251"/>
            <a:ext cx="6012668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Commissioning of the waveguide RF Wien Filter at COSY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56671" y="260648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400" b="1" dirty="0" err="1" smtClean="0">
                <a:solidFill>
                  <a:srgbClr val="006666"/>
                </a:solidFill>
              </a:rPr>
              <a:t>Direct</a:t>
            </a:r>
            <a:r>
              <a:rPr lang="de-DE" sz="2400" b="1" dirty="0" smtClean="0">
                <a:solidFill>
                  <a:srgbClr val="006666"/>
                </a:solidFill>
              </a:rPr>
              <a:t> EDM </a:t>
            </a:r>
            <a:r>
              <a:rPr lang="de-DE" sz="2400" b="1" dirty="0" err="1" smtClean="0">
                <a:solidFill>
                  <a:srgbClr val="006666"/>
                </a:solidFill>
              </a:rPr>
              <a:t>measurement</a:t>
            </a:r>
            <a:r>
              <a:rPr lang="de-DE" sz="2400" b="1" dirty="0" smtClean="0">
                <a:solidFill>
                  <a:srgbClr val="006666"/>
                </a:solidFill>
              </a:rPr>
              <a:t> :</a:t>
            </a:r>
            <a:r>
              <a:rPr lang="de-DE" sz="2400" b="1" kern="0" dirty="0" smtClean="0">
                <a:solidFill>
                  <a:srgbClr val="006699"/>
                </a:solidFill>
              </a:rPr>
              <a:t>  </a:t>
            </a:r>
            <a:br>
              <a:rPr lang="de-DE" sz="2400" b="1" kern="0" dirty="0" smtClean="0">
                <a:solidFill>
                  <a:srgbClr val="006699"/>
                </a:solidFill>
              </a:rPr>
            </a:br>
            <a:r>
              <a:rPr lang="de-DE" sz="2400" b="1" kern="0" dirty="0" err="1" smtClean="0">
                <a:solidFill>
                  <a:srgbClr val="C00000"/>
                </a:solidFill>
              </a:rPr>
              <a:t>Resonance</a:t>
            </a:r>
            <a:r>
              <a:rPr lang="de-DE" sz="2400" b="1" kern="0" dirty="0" smtClean="0">
                <a:solidFill>
                  <a:srgbClr val="C00000"/>
                </a:solidFill>
              </a:rPr>
              <a:t> </a:t>
            </a:r>
            <a:r>
              <a:rPr lang="de-DE" sz="2400" b="1" kern="0" dirty="0" err="1" smtClean="0">
                <a:solidFill>
                  <a:srgbClr val="C00000"/>
                </a:solidFill>
              </a:rPr>
              <a:t>Method</a:t>
            </a:r>
            <a:r>
              <a:rPr lang="de-DE" sz="2400" b="1" kern="0" dirty="0" smtClean="0">
                <a:solidFill>
                  <a:srgbClr val="C00000"/>
                </a:solidFill>
              </a:rPr>
              <a:t> </a:t>
            </a:r>
            <a:r>
              <a:rPr lang="de-DE" sz="2400" b="1" kern="0" dirty="0" err="1" smtClean="0">
                <a:solidFill>
                  <a:srgbClr val="C00000"/>
                </a:solidFill>
              </a:rPr>
              <a:t>with</a:t>
            </a:r>
            <a:r>
              <a:rPr lang="de-DE" sz="2400" b="1" kern="0" dirty="0">
                <a:solidFill>
                  <a:srgbClr val="C00000"/>
                </a:solidFill>
              </a:rPr>
              <a:t> </a:t>
            </a:r>
            <a:r>
              <a:rPr lang="de-DE" sz="2400" b="1" kern="0" dirty="0" smtClean="0">
                <a:solidFill>
                  <a:srgbClr val="C00000"/>
                </a:solidFill>
              </a:rPr>
              <a:t>„</a:t>
            </a:r>
            <a:r>
              <a:rPr lang="de-DE" sz="2400" b="1" kern="0" dirty="0" err="1" smtClean="0">
                <a:solidFill>
                  <a:srgbClr val="C00000"/>
                </a:solidFill>
              </a:rPr>
              <a:t>magic</a:t>
            </a:r>
            <a:r>
              <a:rPr lang="de-DE" sz="2400" b="1" kern="0" dirty="0" smtClean="0">
                <a:solidFill>
                  <a:srgbClr val="C00000"/>
                </a:solidFill>
              </a:rPr>
              <a:t>“ RF Wien </a:t>
            </a:r>
            <a:r>
              <a:rPr lang="de-DE" sz="2400" b="1" kern="0" dirty="0" err="1" smtClean="0">
                <a:solidFill>
                  <a:srgbClr val="C00000"/>
                </a:solidFill>
              </a:rPr>
              <a:t>filter</a:t>
            </a:r>
            <a:endParaRPr lang="de-DE" sz="2400" b="1" kern="0" dirty="0" smtClean="0">
              <a:solidFill>
                <a:srgbClr val="C0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03548" y="1196752"/>
            <a:ext cx="8462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006666"/>
                </a:solidFill>
              </a:rPr>
              <a:t>Avoids</a:t>
            </a:r>
            <a:r>
              <a:rPr lang="de-DE" sz="2000" dirty="0">
                <a:solidFill>
                  <a:srgbClr val="006666"/>
                </a:solidFill>
              </a:rPr>
              <a:t> </a:t>
            </a:r>
            <a:r>
              <a:rPr lang="de-DE" sz="2000" dirty="0" err="1">
                <a:solidFill>
                  <a:srgbClr val="006666"/>
                </a:solidFill>
              </a:rPr>
              <a:t>coherent</a:t>
            </a:r>
            <a:r>
              <a:rPr lang="de-DE" sz="2000" dirty="0">
                <a:solidFill>
                  <a:srgbClr val="006666"/>
                </a:solidFill>
              </a:rPr>
              <a:t> </a:t>
            </a:r>
            <a:r>
              <a:rPr lang="de-DE" sz="2000" dirty="0" err="1" smtClean="0">
                <a:solidFill>
                  <a:srgbClr val="006666"/>
                </a:solidFill>
              </a:rPr>
              <a:t>betatron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r>
              <a:rPr lang="de-DE" sz="2000" dirty="0" err="1">
                <a:solidFill>
                  <a:srgbClr val="006666"/>
                </a:solidFill>
              </a:rPr>
              <a:t>oscillations</a:t>
            </a:r>
            <a:r>
              <a:rPr lang="de-DE" sz="2000" dirty="0">
                <a:solidFill>
                  <a:srgbClr val="006666"/>
                </a:solidFill>
              </a:rPr>
              <a:t> </a:t>
            </a:r>
            <a:r>
              <a:rPr lang="de-DE" sz="2000" dirty="0" err="1">
                <a:solidFill>
                  <a:srgbClr val="006666"/>
                </a:solidFill>
              </a:rPr>
              <a:t>of</a:t>
            </a:r>
            <a:r>
              <a:rPr lang="de-DE" sz="2000" dirty="0">
                <a:solidFill>
                  <a:srgbClr val="006666"/>
                </a:solidFill>
              </a:rPr>
              <a:t> beam. </a:t>
            </a:r>
          </a:p>
          <a:p>
            <a:r>
              <a:rPr lang="de-DE" sz="2000" dirty="0" smtClean="0">
                <a:solidFill>
                  <a:srgbClr val="C00000"/>
                </a:solidFill>
              </a:rPr>
              <a:t>Radial RF-E </a:t>
            </a:r>
            <a:r>
              <a:rPr lang="de-DE" sz="2000" dirty="0" err="1" smtClean="0">
                <a:solidFill>
                  <a:srgbClr val="C00000"/>
                </a:solidFill>
              </a:rPr>
              <a:t>and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vertical</a:t>
            </a:r>
            <a:r>
              <a:rPr lang="de-DE" sz="2000" dirty="0" smtClean="0">
                <a:solidFill>
                  <a:srgbClr val="C00000"/>
                </a:solidFill>
              </a:rPr>
              <a:t> RF-B </a:t>
            </a:r>
            <a:r>
              <a:rPr lang="de-DE" sz="2000" dirty="0" err="1" smtClean="0">
                <a:solidFill>
                  <a:srgbClr val="C00000"/>
                </a:solidFill>
              </a:rPr>
              <a:t>fields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to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observe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spin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rotation</a:t>
            </a:r>
            <a:r>
              <a:rPr lang="de-DE" sz="2000" dirty="0" smtClean="0">
                <a:solidFill>
                  <a:srgbClr val="C00000"/>
                </a:solidFill>
              </a:rPr>
              <a:t> due </a:t>
            </a:r>
            <a:r>
              <a:rPr lang="de-DE" sz="2000" dirty="0" err="1" smtClean="0">
                <a:solidFill>
                  <a:srgbClr val="C00000"/>
                </a:solidFill>
              </a:rPr>
              <a:t>to</a:t>
            </a:r>
            <a:r>
              <a:rPr lang="de-DE" sz="2000" dirty="0" smtClean="0">
                <a:solidFill>
                  <a:srgbClr val="C00000"/>
                </a:solidFill>
              </a:rPr>
              <a:t> EDM.</a:t>
            </a:r>
          </a:p>
          <a:p>
            <a:r>
              <a:rPr lang="de-DE" sz="2000" b="1" dirty="0" smtClean="0">
                <a:solidFill>
                  <a:srgbClr val="006666"/>
                </a:solidFill>
              </a:rPr>
              <a:t>Approach </a:t>
            </a:r>
            <a:r>
              <a:rPr lang="de-DE" sz="2000" b="1" dirty="0" err="1">
                <a:solidFill>
                  <a:srgbClr val="006666"/>
                </a:solidFill>
              </a:rPr>
              <a:t>pursued</a:t>
            </a:r>
            <a:r>
              <a:rPr lang="de-DE" sz="2000" b="1" dirty="0">
                <a:solidFill>
                  <a:srgbClr val="006666"/>
                </a:solidFill>
              </a:rPr>
              <a:t> </a:t>
            </a:r>
            <a:r>
              <a:rPr lang="de-DE" sz="2000" b="1" dirty="0" err="1">
                <a:solidFill>
                  <a:srgbClr val="006666"/>
                </a:solidFill>
              </a:rPr>
              <a:t>for</a:t>
            </a:r>
            <a:r>
              <a:rPr lang="de-DE" sz="2000" b="1" dirty="0">
                <a:solidFill>
                  <a:srgbClr val="006666"/>
                </a:solidFill>
              </a:rPr>
              <a:t> a </a:t>
            </a:r>
            <a:r>
              <a:rPr lang="de-DE" sz="2000" b="1" dirty="0" err="1">
                <a:solidFill>
                  <a:srgbClr val="006666"/>
                </a:solidFill>
              </a:rPr>
              <a:t>first</a:t>
            </a:r>
            <a:r>
              <a:rPr lang="de-DE" sz="2000" b="1" dirty="0">
                <a:solidFill>
                  <a:srgbClr val="006666"/>
                </a:solidFill>
              </a:rPr>
              <a:t> </a:t>
            </a:r>
            <a:r>
              <a:rPr lang="de-DE" sz="2000" b="1" dirty="0" err="1">
                <a:solidFill>
                  <a:srgbClr val="006666"/>
                </a:solidFill>
              </a:rPr>
              <a:t>direct</a:t>
            </a:r>
            <a:r>
              <a:rPr lang="de-DE" sz="2000" b="1" dirty="0">
                <a:solidFill>
                  <a:srgbClr val="006666"/>
                </a:solidFill>
              </a:rPr>
              <a:t> </a:t>
            </a:r>
            <a:r>
              <a:rPr lang="de-DE" sz="2000" b="1" dirty="0" err="1">
                <a:solidFill>
                  <a:srgbClr val="006666"/>
                </a:solidFill>
              </a:rPr>
              <a:t>measurement</a:t>
            </a:r>
            <a:r>
              <a:rPr lang="de-DE" sz="2000" b="1" dirty="0">
                <a:solidFill>
                  <a:srgbClr val="006666"/>
                </a:solidFill>
              </a:rPr>
              <a:t> </a:t>
            </a:r>
            <a:r>
              <a:rPr lang="de-DE" sz="2000" b="1" dirty="0" err="1">
                <a:solidFill>
                  <a:srgbClr val="006666"/>
                </a:solidFill>
              </a:rPr>
              <a:t>at</a:t>
            </a:r>
            <a:r>
              <a:rPr lang="de-DE" sz="2000" b="1" dirty="0">
                <a:solidFill>
                  <a:srgbClr val="006666"/>
                </a:solidFill>
              </a:rPr>
              <a:t> COSY</a:t>
            </a:r>
            <a:r>
              <a:rPr lang="de-DE" sz="2000" b="1" dirty="0" smtClean="0">
                <a:solidFill>
                  <a:srgbClr val="006666"/>
                </a:solidFill>
              </a:rPr>
              <a:t>.</a:t>
            </a:r>
            <a:endParaRPr lang="de-DE" sz="2000" b="1" dirty="0">
              <a:solidFill>
                <a:srgbClr val="0066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683568" y="2399399"/>
                <a:ext cx="8064896" cy="67710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de-DE" sz="2000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de-DE" sz="2000" b="1" dirty="0" smtClean="0">
                    <a:solidFill>
                      <a:srgbClr val="000000"/>
                    </a:solidFill>
                    <a:sym typeface="Symbol"/>
                  </a:rPr>
                  <a:t>  </a:t>
                </a:r>
                <a14:m>
                  <m:oMath xmlns:m="http://schemas.openxmlformats.org/officeDocument/2006/math"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𝑬</m:t>
                    </m:r>
                    <m:r>
                      <a:rPr lang="de-DE" sz="2000" b="1" i="1" baseline="-25000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𝑹</m:t>
                    </m:r>
                    <m:r>
                      <a:rPr lang="de-DE" sz="2000" b="1" i="1" baseline="-25000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=−</m:t>
                    </m:r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</m:t>
                    </m:r>
                    <m:r>
                      <a:rPr lang="de-DE" sz="2000" b="1" i="1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𝑩</m:t>
                    </m:r>
                    <m:r>
                      <a:rPr lang="de-DE" sz="2000" b="1" i="1" baseline="-2500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𝒚</m:t>
                    </m:r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    </m:t>
                    </m:r>
                  </m:oMath>
                </a14:m>
                <a:r>
                  <a:rPr lang="de-DE" dirty="0" smtClean="0">
                    <a:solidFill>
                      <a:srgbClr val="006666"/>
                    </a:solidFill>
                  </a:rPr>
                  <a:t>„</a:t>
                </a:r>
                <a:r>
                  <a:rPr lang="de-DE" b="1" dirty="0" smtClean="0">
                    <a:solidFill>
                      <a:srgbClr val="006666"/>
                    </a:solidFill>
                  </a:rPr>
                  <a:t>Magic RF Wien Filter“</a:t>
                </a:r>
                <a:r>
                  <a:rPr lang="de-DE" b="1" dirty="0" smtClean="0">
                    <a:solidFill>
                      <a:srgbClr val="0000FF"/>
                    </a:solidFill>
                  </a:rPr>
                  <a:t>     </a:t>
                </a:r>
                <a:r>
                  <a:rPr lang="de-DE" dirty="0" err="1" smtClean="0">
                    <a:solidFill>
                      <a:srgbClr val="C00000"/>
                    </a:solidFill>
                    <a:sym typeface="Symbol"/>
                  </a:rPr>
                  <a:t>no</a:t>
                </a:r>
                <a:r>
                  <a:rPr lang="de-DE" dirty="0" smtClean="0">
                    <a:solidFill>
                      <a:srgbClr val="C00000"/>
                    </a:solidFill>
                    <a:sym typeface="Symbol"/>
                  </a:rPr>
                  <a:t> Lorentz </a:t>
                </a:r>
                <a:r>
                  <a:rPr lang="de-DE" dirty="0" err="1" smtClean="0">
                    <a:solidFill>
                      <a:srgbClr val="C00000"/>
                    </a:solidFill>
                    <a:sym typeface="Symbol"/>
                  </a:rPr>
                  <a:t>force</a:t>
                </a:r>
                <a:endParaRPr lang="de-DE" dirty="0" smtClean="0">
                  <a:solidFill>
                    <a:srgbClr val="C00000"/>
                  </a:solidFill>
                  <a:sym typeface="Symbol"/>
                </a:endParaRPr>
              </a:p>
              <a:p>
                <a:r>
                  <a:rPr lang="de-DE" b="1" dirty="0" smtClean="0">
                    <a:solidFill>
                      <a:srgbClr val="C00000"/>
                    </a:solidFill>
                    <a:ea typeface="Cambria Math"/>
                    <a:sym typeface="Symbol"/>
                  </a:rPr>
                  <a:t>						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sym typeface="Symbol"/>
                      </a:rPr>
                      <m:t>→</m:t>
                    </m:r>
                  </m:oMath>
                </a14:m>
                <a:r>
                  <a:rPr lang="de-DE" b="1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de-DE" b="1" dirty="0" err="1">
                    <a:solidFill>
                      <a:srgbClr val="C00000"/>
                    </a:solidFill>
                    <a:sym typeface="Symbol"/>
                  </a:rPr>
                  <a:t>Indirect</a:t>
                </a:r>
                <a:r>
                  <a:rPr lang="de-DE" dirty="0">
                    <a:solidFill>
                      <a:srgbClr val="C00000"/>
                    </a:solidFill>
                    <a:sym typeface="Symbol"/>
                  </a:rPr>
                  <a:t> EDM </a:t>
                </a:r>
                <a:r>
                  <a:rPr lang="de-DE" dirty="0" err="1" smtClean="0">
                    <a:solidFill>
                      <a:srgbClr val="C00000"/>
                    </a:solidFill>
                    <a:sym typeface="Symbol"/>
                  </a:rPr>
                  <a:t>effect</a:t>
                </a:r>
                <a:endParaRPr lang="de-D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99399"/>
                <a:ext cx="8064896" cy="677108"/>
              </a:xfrm>
              <a:prstGeom prst="rect">
                <a:avLst/>
              </a:prstGeom>
              <a:blipFill rotWithShape="1">
                <a:blip r:embed="rId2"/>
                <a:stretch>
                  <a:fillRect t="-3540" b="-1238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6063113" y="3560819"/>
            <a:ext cx="29626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Observable:</a:t>
            </a:r>
          </a:p>
          <a:p>
            <a:r>
              <a:rPr lang="de-DE" sz="2000" dirty="0" err="1">
                <a:solidFill>
                  <a:srgbClr val="006666"/>
                </a:solidFill>
              </a:rPr>
              <a:t>A</a:t>
            </a:r>
            <a:r>
              <a:rPr lang="de-DE" sz="2000" dirty="0" err="1" smtClean="0">
                <a:solidFill>
                  <a:srgbClr val="006666"/>
                </a:solidFill>
              </a:rPr>
              <a:t>ccumulation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r>
              <a:rPr lang="de-DE" sz="2000" dirty="0" err="1" smtClean="0">
                <a:solidFill>
                  <a:srgbClr val="006666"/>
                </a:solidFill>
              </a:rPr>
              <a:t>of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r>
              <a:rPr lang="de-DE" sz="2000" dirty="0" err="1" smtClean="0">
                <a:solidFill>
                  <a:srgbClr val="006666"/>
                </a:solidFill>
              </a:rPr>
              <a:t>vertical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br>
              <a:rPr lang="de-DE" sz="2000" dirty="0" smtClean="0">
                <a:solidFill>
                  <a:srgbClr val="006666"/>
                </a:solidFill>
              </a:rPr>
            </a:br>
            <a:r>
              <a:rPr lang="de-DE" sz="2000" dirty="0" err="1" smtClean="0">
                <a:solidFill>
                  <a:srgbClr val="006666"/>
                </a:solidFill>
              </a:rPr>
              <a:t>polarization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r>
              <a:rPr lang="de-DE" sz="2000" dirty="0" err="1" smtClean="0">
                <a:solidFill>
                  <a:srgbClr val="006666"/>
                </a:solidFill>
              </a:rPr>
              <a:t>during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r>
              <a:rPr lang="de-DE" sz="2000" dirty="0" err="1" smtClean="0">
                <a:solidFill>
                  <a:srgbClr val="006666"/>
                </a:solidFill>
              </a:rPr>
              <a:t>spin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br>
              <a:rPr lang="de-DE" sz="2000" dirty="0" smtClean="0">
                <a:solidFill>
                  <a:srgbClr val="006666"/>
                </a:solidFill>
              </a:rPr>
            </a:br>
            <a:r>
              <a:rPr lang="de-DE" sz="2000" dirty="0" err="1" smtClean="0">
                <a:solidFill>
                  <a:srgbClr val="006666"/>
                </a:solidFill>
              </a:rPr>
              <a:t>coherence</a:t>
            </a:r>
            <a:r>
              <a:rPr lang="de-DE" sz="2000" dirty="0" smtClean="0">
                <a:solidFill>
                  <a:srgbClr val="006666"/>
                </a:solidFill>
              </a:rPr>
              <a:t> time</a:t>
            </a:r>
            <a:endParaRPr lang="de-DE" sz="2000" dirty="0">
              <a:solidFill>
                <a:srgbClr val="006666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683568" y="3289748"/>
            <a:ext cx="3399459" cy="1332288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DE" sz="1600" dirty="0" smtClean="0">
              <a:solidFill>
                <a:srgbClr val="000000"/>
              </a:solidFill>
            </a:endParaRPr>
          </a:p>
        </p:txBody>
      </p:sp>
      <p:sp>
        <p:nvSpPr>
          <p:cNvPr id="10" name="Flussdiagramm: Verbindungsstelle 9"/>
          <p:cNvSpPr/>
          <p:nvPr/>
        </p:nvSpPr>
        <p:spPr bwMode="auto">
          <a:xfrm>
            <a:off x="2298311" y="4533356"/>
            <a:ext cx="169973" cy="177639"/>
          </a:xfrm>
          <a:prstGeom prst="flowChartConnector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16995" y="4744681"/>
            <a:ext cx="2132606" cy="328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Polarimeter </a:t>
            </a:r>
            <a:r>
              <a:rPr lang="de-DE" sz="1400" dirty="0" smtClean="0">
                <a:solidFill>
                  <a:srgbClr val="000000"/>
                </a:solidFill>
              </a:rPr>
              <a:t>(</a:t>
            </a:r>
            <a:r>
              <a:rPr lang="de-DE" sz="1400" dirty="0" err="1" smtClean="0">
                <a:solidFill>
                  <a:srgbClr val="000000"/>
                </a:solidFill>
              </a:rPr>
              <a:t>dp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elastic</a:t>
            </a:r>
            <a:r>
              <a:rPr lang="de-DE" sz="1400" dirty="0" smtClean="0">
                <a:solidFill>
                  <a:srgbClr val="000000"/>
                </a:solidFill>
              </a:rPr>
              <a:t>)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04893" y="4080329"/>
            <a:ext cx="2356810" cy="328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err="1" smtClean="0">
                <a:solidFill>
                  <a:srgbClr val="0000FF"/>
                </a:solidFill>
              </a:rPr>
              <a:t>stored</a:t>
            </a:r>
            <a:r>
              <a:rPr lang="de-DE" dirty="0" smtClean="0">
                <a:solidFill>
                  <a:srgbClr val="0000FF"/>
                </a:solidFill>
              </a:rPr>
              <a:t> d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 rot="5400000">
            <a:off x="2093344" y="3289013"/>
            <a:ext cx="448064" cy="14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1945867" y="3568255"/>
            <a:ext cx="1078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0000"/>
                </a:solidFill>
              </a:rPr>
              <a:t>RF E(B)-</a:t>
            </a:r>
            <a:r>
              <a:rPr lang="de-DE" sz="1200" dirty="0" err="1" smtClean="0">
                <a:solidFill>
                  <a:srgbClr val="000000"/>
                </a:solidFill>
              </a:rPr>
              <a:t>field</a:t>
            </a:r>
            <a:endParaRPr lang="de-DE" sz="1200" dirty="0">
              <a:solidFill>
                <a:srgbClr val="000000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rot="16200000" flipV="1">
            <a:off x="2258514" y="3279479"/>
            <a:ext cx="448064" cy="14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4191038" y="3632245"/>
            <a:ext cx="15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In-plane </a:t>
            </a:r>
            <a:r>
              <a:rPr lang="de-DE" dirty="0" err="1" smtClean="0">
                <a:solidFill>
                  <a:srgbClr val="000000"/>
                </a:solidFill>
              </a:rPr>
              <a:t>polarization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 rot="16200000" flipV="1">
            <a:off x="3376881" y="4595611"/>
            <a:ext cx="448064" cy="14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5"/>
              <p:cNvSpPr txBox="1">
                <a:spLocks noChangeArrowheads="1"/>
              </p:cNvSpPr>
              <p:nvPr/>
            </p:nvSpPr>
            <p:spPr bwMode="auto">
              <a:xfrm>
                <a:off x="323528" y="5481336"/>
                <a:ext cx="8712000" cy="972000"/>
              </a:xfrm>
              <a:prstGeom prst="rect">
                <a:avLst/>
              </a:prstGeom>
              <a:solidFill>
                <a:srgbClr val="C00000">
                  <a:alpha val="74901"/>
                </a:srgbClr>
              </a:solidFill>
              <a:ln>
                <a:noFill/>
              </a:ln>
              <a:extLst/>
            </p:spPr>
            <p:txBody>
              <a:bodyPr anchor="ctr"/>
              <a:lstStyle>
                <a:lvl1pPr marL="342900" indent="-3429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lvl="0" indent="0" eaLnBrk="1" hangingPunct="1"/>
                <a:r>
                  <a:rPr lang="de-DE" sz="1800" b="1" dirty="0" smtClean="0">
                    <a:solidFill>
                      <a:schemeClr val="bg1"/>
                    </a:solidFill>
                    <a:cs typeface="Arial"/>
                  </a:rPr>
                  <a:t>Statistical </a:t>
                </a:r>
                <a:r>
                  <a:rPr lang="de-DE" sz="1800" b="1" dirty="0" err="1">
                    <a:solidFill>
                      <a:schemeClr val="bg1"/>
                    </a:solidFill>
                    <a:cs typeface="Arial"/>
                  </a:rPr>
                  <a:t>sensitivity</a:t>
                </a:r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>
                    <a:solidFill>
                      <a:schemeClr val="bg1"/>
                    </a:solidFill>
                    <a:cs typeface="Arial"/>
                  </a:rPr>
                  <a:t>for</a:t>
                </a:r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1" i="1" dirty="0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de-DE" sz="1800" b="1" i="1" baseline="-25000" dirty="0" err="1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in </a:t>
                </a:r>
                <a:r>
                  <a:rPr lang="de-DE" sz="1800" b="1" dirty="0" err="1">
                    <a:solidFill>
                      <a:schemeClr val="bg1"/>
                    </a:solidFill>
                    <a:cs typeface="Arial"/>
                  </a:rPr>
                  <a:t>the</a:t>
                </a:r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>
                    <a:solidFill>
                      <a:schemeClr val="bg1"/>
                    </a:solidFill>
                    <a:cs typeface="Arial"/>
                  </a:rPr>
                  <a:t>range</a:t>
                </a:r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𝟐𝟑</m:t>
                        </m:r>
                      </m:sup>
                    </m:sSup>
                  </m:oMath>
                </a14:m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𝟐𝟒</m:t>
                        </m:r>
                      </m:sup>
                    </m:sSup>
                    <m:r>
                      <a:rPr lang="de-DE" sz="1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de-DE" sz="1800" b="1" dirty="0" err="1">
                        <a:solidFill>
                          <a:schemeClr val="bg1"/>
                        </a:solidFill>
                        <a:latin typeface="Cambria Math"/>
                      </a:rPr>
                      <m:t>𝐞</m:t>
                    </m:r>
                    <m:r>
                      <a:rPr lang="de-DE" sz="1800" b="1" dirty="0" err="1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</m:t>
                    </m:r>
                    <m:r>
                      <a:rPr lang="de-DE" sz="1800" b="1" dirty="0" err="1">
                        <a:solidFill>
                          <a:schemeClr val="bg1"/>
                        </a:solidFill>
                        <a:latin typeface="Cambria Math"/>
                      </a:rPr>
                      <m:t>𝐜𝐦</m:t>
                    </m:r>
                  </m:oMath>
                </a14:m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>
                    <a:solidFill>
                      <a:schemeClr val="bg1"/>
                    </a:solidFill>
                    <a:cs typeface="Arial"/>
                  </a:rPr>
                  <a:t>range</a:t>
                </a:r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>
                    <a:solidFill>
                      <a:schemeClr val="bg1"/>
                    </a:solidFill>
                    <a:cs typeface="Arial"/>
                  </a:rPr>
                  <a:t>possible</a:t>
                </a:r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.</a:t>
                </a:r>
              </a:p>
              <a:p>
                <a:pPr marL="685800" lvl="1" eaLnBrk="1" hangingPunct="1">
                  <a:buFont typeface="Arial" pitchFamily="34" charset="0"/>
                  <a:buChar char="•"/>
                </a:pPr>
                <a:r>
                  <a:rPr lang="de-DE" sz="1800" dirty="0" err="1" smtClean="0">
                    <a:solidFill>
                      <a:schemeClr val="bg1"/>
                    </a:solidFill>
                    <a:cs typeface="Arial"/>
                  </a:rPr>
                  <a:t>Alignment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, </a:t>
                </a:r>
                <a:r>
                  <a:rPr lang="de-DE" sz="1800" dirty="0" err="1" smtClean="0">
                    <a:solidFill>
                      <a:schemeClr val="bg1"/>
                    </a:solidFill>
                    <a:cs typeface="Arial"/>
                  </a:rPr>
                  <a:t>field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  <a:cs typeface="Arial"/>
                  </a:rPr>
                  <a:t>stability</a:t>
                </a:r>
                <a:r>
                  <a:rPr lang="de-DE" sz="1800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  <a:cs typeface="Arial"/>
                  </a:rPr>
                  <a:t>of</a:t>
                </a:r>
                <a:r>
                  <a:rPr lang="de-DE" sz="1800" dirty="0">
                    <a:solidFill>
                      <a:schemeClr val="bg1"/>
                    </a:solidFill>
                    <a:cs typeface="Arial"/>
                  </a:rPr>
                  <a:t> ring </a:t>
                </a:r>
                <a:r>
                  <a:rPr lang="de-DE" sz="1800" dirty="0" err="1" smtClean="0">
                    <a:solidFill>
                      <a:schemeClr val="bg1"/>
                    </a:solidFill>
                    <a:cs typeface="Arial"/>
                  </a:rPr>
                  <a:t>magnets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, </a:t>
                </a:r>
                <a:r>
                  <a:rPr lang="de-DE" sz="1800" dirty="0" err="1" smtClean="0">
                    <a:solidFill>
                      <a:schemeClr val="bg1"/>
                    </a:solidFill>
                    <a:cs typeface="Arial"/>
                  </a:rPr>
                  <a:t>magnet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dirty="0" err="1" smtClean="0">
                    <a:solidFill>
                      <a:schemeClr val="bg1"/>
                    </a:solidFill>
                    <a:cs typeface="Arial"/>
                  </a:rPr>
                  <a:t>imperfections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, etc.</a:t>
                </a:r>
                <a:endParaRPr lang="de-DE" sz="1800" dirty="0">
                  <a:solidFill>
                    <a:schemeClr val="bg1"/>
                  </a:solidFill>
                  <a:cs typeface="Arial"/>
                </a:endParaRPr>
              </a:p>
              <a:p>
                <a:pPr marL="685800" lvl="1" eaLnBrk="1" hangingPunct="1">
                  <a:buFont typeface="Arial" pitchFamily="34" charset="0"/>
                  <a:buChar char="•"/>
                </a:pPr>
                <a:r>
                  <a:rPr lang="de-DE" sz="1800" dirty="0" err="1">
                    <a:solidFill>
                      <a:schemeClr val="bg1"/>
                    </a:solidFill>
                    <a:cs typeface="Arial"/>
                  </a:rPr>
                  <a:t>Imperfection</a:t>
                </a:r>
                <a:r>
                  <a:rPr lang="de-DE" sz="1800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  <a:cs typeface="Arial"/>
                  </a:rPr>
                  <a:t>of</a:t>
                </a:r>
                <a:r>
                  <a:rPr lang="de-DE" sz="1800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RF-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chemeClr val="bg1"/>
                        </a:solidFill>
                        <a:latin typeface="Cambria Math"/>
                        <a:cs typeface="Arial"/>
                      </a:rPr>
                      <m:t>𝐸</m:t>
                    </m:r>
                    <m:r>
                      <a:rPr lang="de-DE" sz="200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/>
                      </a:rPr>
                      <m:t>×</m:t>
                    </m:r>
                    <m:r>
                      <a:rPr lang="de-DE" sz="2000" i="1" dirty="0" smtClean="0">
                        <a:solidFill>
                          <a:schemeClr val="bg1"/>
                        </a:solidFill>
                        <a:latin typeface="Cambria Math"/>
                        <a:cs typeface="Arial"/>
                      </a:rPr>
                      <m:t>𝐵</m:t>
                    </m:r>
                  </m:oMath>
                </a14:m>
                <a:r>
                  <a:rPr lang="de-DE" sz="2000" dirty="0" smtClean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dirty="0">
                    <a:solidFill>
                      <a:schemeClr val="bg1"/>
                    </a:solidFill>
                    <a:cs typeface="Arial"/>
                  </a:rPr>
                  <a:t>W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ien </a:t>
                </a:r>
                <a:r>
                  <a:rPr lang="de-DE" sz="1800" dirty="0" err="1" smtClean="0">
                    <a:solidFill>
                      <a:schemeClr val="bg1"/>
                    </a:solidFill>
                    <a:cs typeface="Arial"/>
                  </a:rPr>
                  <a:t>filter</a:t>
                </a:r>
                <a:endParaRPr lang="de-DE" sz="1800" dirty="0">
                  <a:solidFill>
                    <a:schemeClr val="bg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27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481336"/>
                <a:ext cx="8712000" cy="972000"/>
              </a:xfrm>
              <a:prstGeom prst="rect">
                <a:avLst/>
              </a:prstGeom>
              <a:blipFill rotWithShape="1">
                <a:blip r:embed="rId3"/>
                <a:stretch>
                  <a:fillRect l="-560" t="-625" b="-875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5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f.rathmann@fz-juelich.de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9772" y="6448251"/>
            <a:ext cx="60213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Commissioning of the waveguide RF Wien Filter at COSY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56671" y="224644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400" b="1" kern="0" dirty="0" smtClean="0">
                <a:solidFill>
                  <a:srgbClr val="006666"/>
                </a:solidFill>
              </a:rPr>
              <a:t>First </a:t>
            </a:r>
            <a:r>
              <a:rPr lang="de-DE" sz="2400" b="1" kern="0" dirty="0" err="1" smtClean="0">
                <a:solidFill>
                  <a:srgbClr val="006666"/>
                </a:solidFill>
              </a:rPr>
              <a:t>direct</a:t>
            </a:r>
            <a:r>
              <a:rPr lang="de-DE" sz="2400" b="1" kern="0" dirty="0" smtClean="0">
                <a:solidFill>
                  <a:srgbClr val="006666"/>
                </a:solidFill>
              </a:rPr>
              <a:t> EDM </a:t>
            </a:r>
            <a:r>
              <a:rPr lang="de-DE" sz="2400" b="1" kern="0" dirty="0" err="1" smtClean="0">
                <a:solidFill>
                  <a:srgbClr val="006666"/>
                </a:solidFill>
              </a:rPr>
              <a:t>measurement</a:t>
            </a:r>
            <a:r>
              <a:rPr lang="de-DE" sz="2400" b="1" kern="0" dirty="0" smtClean="0">
                <a:solidFill>
                  <a:srgbClr val="006666"/>
                </a:solidFill>
              </a:rPr>
              <a:t>:</a:t>
            </a:r>
            <a:r>
              <a:rPr lang="de-DE" sz="2400" b="1" kern="0" dirty="0" smtClean="0">
                <a:solidFill>
                  <a:srgbClr val="006699"/>
                </a:solidFill>
              </a:rPr>
              <a:t> </a:t>
            </a:r>
          </a:p>
          <a:p>
            <a:pPr>
              <a:defRPr/>
            </a:pPr>
            <a:r>
              <a:rPr lang="de-DE" sz="2400" b="1" kern="0" dirty="0" err="1" smtClean="0">
                <a:solidFill>
                  <a:srgbClr val="C00000"/>
                </a:solidFill>
              </a:rPr>
              <a:t>Resonance</a:t>
            </a:r>
            <a:r>
              <a:rPr lang="de-DE" sz="2400" b="1" kern="0" dirty="0" smtClean="0">
                <a:solidFill>
                  <a:srgbClr val="C00000"/>
                </a:solidFill>
              </a:rPr>
              <a:t> Method for </a:t>
            </a:r>
            <a:r>
              <a:rPr lang="de-DE" sz="2400" b="1" kern="0" dirty="0" err="1" smtClean="0">
                <a:solidFill>
                  <a:srgbClr val="C00000"/>
                </a:solidFill>
              </a:rPr>
              <a:t>deuterons</a:t>
            </a:r>
            <a:endParaRPr lang="de-DE" sz="2400" b="1" kern="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83568" y="1016732"/>
                <a:ext cx="7560840" cy="9469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rgbClr val="000000"/>
                    </a:solidFill>
                  </a:rPr>
                  <a:t>Parameters: 	beam </a:t>
                </a:r>
                <a:r>
                  <a:rPr lang="de-DE" dirty="0" err="1" smtClean="0">
                    <a:solidFill>
                      <a:srgbClr val="000000"/>
                    </a:solidFill>
                  </a:rPr>
                  <a:t>energy</a:t>
                </a:r>
                <a:r>
                  <a:rPr lang="de-DE" dirty="0" smtClean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de-DE" i="1" baseline="-2500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=50 </m:t>
                    </m:r>
                    <m:r>
                      <m:rPr>
                        <m:sty m:val="p"/>
                      </m:rPr>
                      <a:rPr lang="de-DE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MeV</m:t>
                    </m:r>
                  </m:oMath>
                </a14:m>
                <a:r>
                  <a:rPr lang="de-DE" dirty="0" smtClean="0">
                    <a:solidFill>
                      <a:srgbClr val="000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𝐿</m:t>
                    </m:r>
                    <m:r>
                      <m:rPr>
                        <m:sty m:val="p"/>
                      </m:rPr>
                      <a:rPr lang="de-DE" baseline="-25000" dirty="0" smtClean="0">
                        <a:solidFill>
                          <a:srgbClr val="000000"/>
                        </a:solidFill>
                        <a:latin typeface="Cambria Math"/>
                      </a:rPr>
                      <m:t>RF</m:t>
                    </m:r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=1 </m:t>
                    </m:r>
                    <m:r>
                      <m:rPr>
                        <m:sty m:val="p"/>
                      </m:rPr>
                      <a:rPr lang="de-DE" dirty="0" smtClean="0">
                        <a:solidFill>
                          <a:srgbClr val="000000"/>
                        </a:solidFill>
                        <a:latin typeface="Cambria Math"/>
                      </a:rPr>
                      <m:t>m</m:t>
                    </m:r>
                  </m:oMath>
                </a14:m>
                <a:endParaRPr lang="de-DE" dirty="0" smtClean="0">
                  <a:solidFill>
                    <a:srgbClr val="000000"/>
                  </a:solidFill>
                </a:endParaRPr>
              </a:p>
              <a:p>
                <a:r>
                  <a:rPr lang="de-DE" dirty="0" smtClean="0">
                    <a:solidFill>
                      <a:srgbClr val="000000"/>
                    </a:solidFill>
                  </a:rPr>
                  <a:t>		</a:t>
                </a:r>
                <a:r>
                  <a:rPr lang="de-DE" dirty="0" err="1" smtClean="0">
                    <a:solidFill>
                      <a:srgbClr val="000000"/>
                    </a:solidFill>
                  </a:rPr>
                  <a:t>assumed</a:t>
                </a:r>
                <a:r>
                  <a:rPr lang="de-DE" dirty="0" smtClean="0">
                    <a:solidFill>
                      <a:srgbClr val="000000"/>
                    </a:solidFill>
                  </a:rPr>
                  <a:t> EDM	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de-DE" i="1" baseline="-2500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−24</m:t>
                        </m:r>
                      </m:sup>
                    </m:sSup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dirty="0" smtClean="0">
                        <a:solidFill>
                          <a:srgbClr val="000000"/>
                        </a:solidFill>
                        <a:latin typeface="Cambria Math"/>
                      </a:rPr>
                      <m:t>e</m:t>
                    </m:r>
                    <m:r>
                      <a:rPr lang="de-DE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</m:t>
                    </m:r>
                    <m:r>
                      <m:rPr>
                        <m:sty m:val="p"/>
                      </m:rPr>
                      <a:rPr lang="de-DE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cm</m:t>
                    </m:r>
                  </m:oMath>
                </a14:m>
                <a:endParaRPr lang="de-DE" dirty="0" smtClean="0">
                  <a:solidFill>
                    <a:srgbClr val="000000"/>
                  </a:solidFill>
                  <a:sym typeface="Symbol"/>
                </a:endParaRPr>
              </a:p>
              <a:p>
                <a:r>
                  <a:rPr lang="de-DE" dirty="0" smtClean="0">
                    <a:solidFill>
                      <a:srgbClr val="000000"/>
                    </a:solidFill>
                    <a:sym typeface="Symbol"/>
                  </a:rPr>
                  <a:t>		E-</a:t>
                </a:r>
                <a:r>
                  <a:rPr lang="de-DE" dirty="0" err="1" smtClean="0">
                    <a:solidFill>
                      <a:srgbClr val="000000"/>
                    </a:solidFill>
                    <a:sym typeface="Symbol"/>
                  </a:rPr>
                  <a:t>field</a:t>
                </a:r>
                <a:r>
                  <a:rPr lang="de-DE" dirty="0" smtClean="0">
                    <a:solidFill>
                      <a:srgbClr val="000000"/>
                    </a:solidFill>
                    <a:sym typeface="Symbol"/>
                  </a:rPr>
                  <a:t>		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30 </m:t>
                    </m:r>
                    <m:r>
                      <m:rPr>
                        <m:sty m:val="p"/>
                      </m:rPr>
                      <a:rPr lang="de-DE" dirty="0" err="1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kV</m:t>
                    </m:r>
                    <m:r>
                      <a:rPr lang="de-DE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/</m:t>
                    </m:r>
                    <m:r>
                      <m:rPr>
                        <m:sty m:val="p"/>
                      </m:rPr>
                      <a:rPr lang="de-DE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cm</m:t>
                    </m:r>
                  </m:oMath>
                </a14:m>
                <a:endParaRPr lang="de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16732"/>
                <a:ext cx="7560840" cy="946991"/>
              </a:xfrm>
              <a:prstGeom prst="rect">
                <a:avLst/>
              </a:prstGeom>
              <a:blipFill rotWithShape="1">
                <a:blip r:embed="rId2"/>
                <a:stretch>
                  <a:fillRect l="-564" t="-2548" b="-636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49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6" y="2133277"/>
            <a:ext cx="8064000" cy="34980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6443504" y="4559591"/>
                <a:ext cx="2196948" cy="46378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2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DE" sz="1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𝑟𝑒𝑣</m:t>
                          </m:r>
                        </m:sub>
                      </m:sSub>
                      <m:r>
                        <a:rPr lang="de-DE" sz="12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de-DE" sz="12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200" i="1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r>
                  <a:rPr lang="de-DE" sz="1200" dirty="0" smtClean="0">
                    <a:solidFill>
                      <a:srgbClr val="000000"/>
                    </a:solidFill>
                    <a:ea typeface="Cambria Math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de-DE" sz="1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=−3.402×</m:t>
                    </m:r>
                    <m:sSup>
                      <m:sSupPr>
                        <m:ctrlPr>
                          <a:rPr lang="de-DE" sz="1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1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sz="1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de-DE" sz="1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120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endParaRPr lang="de-DE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04" y="4559591"/>
                <a:ext cx="2196948" cy="4637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425000" y="5360640"/>
                <a:ext cx="69574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𝐭𝐮𝐫𝐧</m:t>
                      </m:r>
                      <m:r>
                        <a:rPr lang="de-DE" sz="1600" b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1600" b="1" i="1" dirty="0" err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𝐧𝐮𝐦𝐛𝐞𝐫</m:t>
                      </m:r>
                    </m:oMath>
                  </m:oMathPara>
                </a14:m>
                <a:endParaRPr lang="de-DE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00" y="5360640"/>
                <a:ext cx="6957404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39552" y="3465004"/>
                <a:ext cx="508473" cy="3929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de-DE" sz="2000" b="1" i="1" baseline="-25000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de-DE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65004"/>
                <a:ext cx="508473" cy="392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131840" y="3465004"/>
                <a:ext cx="497252" cy="3929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𝑷</m:t>
                      </m:r>
                      <m:r>
                        <a:rPr lang="de-DE" sz="2000" b="1" i="1" baseline="-2500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de-DE" sz="2000" b="1" baseline="-25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465004"/>
                <a:ext cx="497252" cy="3929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613119" y="3496979"/>
                <a:ext cx="511679" cy="3929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𝑷</m:t>
                      </m:r>
                      <m:r>
                        <a:rPr lang="de-DE" sz="2000" b="1" i="1" baseline="-2500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de-DE" b="1" baseline="-25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119" y="3496979"/>
                <a:ext cx="511679" cy="392993"/>
              </a:xfrm>
              <a:prstGeom prst="rect">
                <a:avLst/>
              </a:prstGeom>
              <a:blipFill rotWithShape="1">
                <a:blip r:embed="rId8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5"/>
              <p:cNvSpPr txBox="1">
                <a:spLocks noChangeArrowheads="1"/>
              </p:cNvSpPr>
              <p:nvPr/>
            </p:nvSpPr>
            <p:spPr bwMode="auto">
              <a:xfrm>
                <a:off x="556671" y="5631366"/>
                <a:ext cx="8371429" cy="785966"/>
              </a:xfrm>
              <a:prstGeom prst="rect">
                <a:avLst/>
              </a:prstGeom>
              <a:solidFill>
                <a:srgbClr val="C00000">
                  <a:alpha val="74901"/>
                </a:srgbClr>
              </a:solidFill>
              <a:ln>
                <a:noFill/>
              </a:ln>
              <a:extLst/>
            </p:spPr>
            <p:txBody>
              <a:bodyPr anchor="ctr"/>
              <a:lstStyle>
                <a:lvl1pPr marL="342900" indent="-3429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lvl="0" indent="0" algn="ctr" eaLnBrk="1" hangingPunct="1"/>
                <a:r>
                  <a:rPr lang="en-US" sz="2000" dirty="0" smtClean="0">
                    <a:solidFill>
                      <a:schemeClr val="bg1"/>
                    </a:solidFill>
                    <a:cs typeface="Arial"/>
                  </a:rPr>
                  <a:t>EDM effect accumulates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  <a:cs typeface="Arial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cs typeface="Arial"/>
                  </a:rPr>
                  <a:t>(see Phys. Rev. ST </a:t>
                </a:r>
                <a:r>
                  <a:rPr lang="en-US" sz="1400" dirty="0" smtClean="0">
                    <a:solidFill>
                      <a:schemeClr val="bg1"/>
                    </a:solidFill>
                    <a:cs typeface="Arial"/>
                  </a:rPr>
                  <a:t>AB </a:t>
                </a:r>
                <a:r>
                  <a:rPr lang="en-US" sz="1400" dirty="0">
                    <a:solidFill>
                      <a:schemeClr val="bg1"/>
                    </a:solidFill>
                    <a:cs typeface="Arial"/>
                  </a:rPr>
                  <a:t>16, </a:t>
                </a:r>
                <a:r>
                  <a:rPr lang="en-US" sz="1400" dirty="0" smtClean="0">
                    <a:solidFill>
                      <a:schemeClr val="bg1"/>
                    </a:solidFill>
                    <a:cs typeface="Arial"/>
                  </a:rPr>
                  <a:t>114001 (2013)).</a:t>
                </a:r>
              </a:p>
              <a:p>
                <a:pPr marL="0" lvl="0" indent="0" algn="ctr" eaLnBrk="1" hangingPunct="1"/>
                <a:r>
                  <a:rPr lang="de-DE" sz="1800" b="1" dirty="0" err="1" smtClean="0">
                    <a:solidFill>
                      <a:schemeClr val="bg1"/>
                    </a:solidFill>
                    <a:cs typeface="Arial"/>
                  </a:rPr>
                  <a:t>To</a:t>
                </a:r>
                <a:r>
                  <a:rPr lang="de-DE" sz="1800" b="1" dirty="0" smtClean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 smtClean="0">
                    <a:solidFill>
                      <a:schemeClr val="bg1"/>
                    </a:solidFill>
                    <a:cs typeface="Arial"/>
                  </a:rPr>
                  <a:t>observe</a:t>
                </a:r>
                <a:r>
                  <a:rPr lang="de-DE" sz="1800" b="1" dirty="0" smtClean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 smtClean="0">
                    <a:solidFill>
                      <a:schemeClr val="bg1"/>
                    </a:solidFill>
                    <a:cs typeface="Arial"/>
                  </a:rPr>
                  <a:t>this</a:t>
                </a:r>
                <a:r>
                  <a:rPr lang="de-DE" sz="1800" b="1" dirty="0" smtClean="0">
                    <a:solidFill>
                      <a:schemeClr val="bg1"/>
                    </a:solidFill>
                    <a:cs typeface="Arial"/>
                  </a:rPr>
                  <a:t>, RF </a:t>
                </a:r>
                <a:r>
                  <a:rPr lang="de-DE" sz="1800" b="1" dirty="0" err="1" smtClean="0">
                    <a:solidFill>
                      <a:schemeClr val="bg1"/>
                    </a:solidFill>
                    <a:cs typeface="Arial"/>
                  </a:rPr>
                  <a:t>phase</a:t>
                </a:r>
                <a:r>
                  <a:rPr lang="de-DE" sz="1800" b="1" dirty="0" smtClean="0">
                    <a:solidFill>
                      <a:schemeClr val="bg1"/>
                    </a:solidFill>
                    <a:cs typeface="Arial"/>
                  </a:rPr>
                  <a:t> must </a:t>
                </a:r>
                <a:r>
                  <a:rPr lang="de-DE" sz="1800" b="1" dirty="0" err="1" smtClean="0">
                    <a:solidFill>
                      <a:schemeClr val="bg1"/>
                    </a:solidFill>
                    <a:cs typeface="Arial"/>
                  </a:rPr>
                  <a:t>be</a:t>
                </a:r>
                <a:r>
                  <a:rPr lang="de-DE" sz="1800" b="1" dirty="0" smtClean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 smtClean="0">
                    <a:solidFill>
                      <a:schemeClr val="bg1"/>
                    </a:solidFill>
                    <a:cs typeface="Arial"/>
                  </a:rPr>
                  <a:t>locked</a:t>
                </a:r>
                <a:r>
                  <a:rPr lang="de-DE" sz="1800" b="1" dirty="0" smtClean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 smtClean="0">
                    <a:solidFill>
                      <a:schemeClr val="bg1"/>
                    </a:solidFill>
                    <a:cs typeface="Arial"/>
                  </a:rPr>
                  <a:t>to</a:t>
                </a:r>
                <a:r>
                  <a:rPr lang="de-DE" sz="1800" b="1" dirty="0" smtClean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 smtClean="0">
                    <a:solidFill>
                      <a:schemeClr val="bg1"/>
                    </a:solidFill>
                    <a:cs typeface="Arial"/>
                  </a:rPr>
                  <a:t>spin</a:t>
                </a:r>
                <a:r>
                  <a:rPr lang="de-DE" sz="1800" b="1" dirty="0" smtClean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 smtClean="0">
                    <a:solidFill>
                      <a:schemeClr val="bg1"/>
                    </a:solidFill>
                    <a:cs typeface="Arial"/>
                  </a:rPr>
                  <a:t>precession</a:t>
                </a:r>
                <a:endParaRPr lang="en-US" sz="1800" b="1" dirty="0" smtClean="0">
                  <a:solidFill>
                    <a:schemeClr val="bg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20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671" y="5631366"/>
                <a:ext cx="8371429" cy="785966"/>
              </a:xfrm>
              <a:prstGeom prst="rect">
                <a:avLst/>
              </a:prstGeom>
              <a:blipFill rotWithShape="1">
                <a:blip r:embed="rId9"/>
                <a:stretch>
                  <a:fillRect b="-620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f.rathmann@fz-juelich.de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9772" y="6448251"/>
            <a:ext cx="6048672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Commissioning of the waveguide RF Wien Filter at COSY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611560" y="980728"/>
                <a:ext cx="7560840" cy="94699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rgbClr val="000000"/>
                    </a:solidFill>
                  </a:rPr>
                  <a:t>Parameters: 	beam </a:t>
                </a:r>
                <a:r>
                  <a:rPr lang="de-DE" dirty="0" err="1" smtClean="0">
                    <a:solidFill>
                      <a:srgbClr val="000000"/>
                    </a:solidFill>
                  </a:rPr>
                  <a:t>energy</a:t>
                </a:r>
                <a:r>
                  <a:rPr lang="de-DE" dirty="0" smtClean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de-DE" i="1" baseline="-2500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=50 </m:t>
                    </m:r>
                    <m:r>
                      <m:rPr>
                        <m:sty m:val="p"/>
                      </m:rPr>
                      <a:rPr lang="de-DE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MeV</m:t>
                    </m:r>
                  </m:oMath>
                </a14:m>
                <a:r>
                  <a:rPr lang="de-DE" dirty="0" smtClean="0">
                    <a:solidFill>
                      <a:srgbClr val="000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𝐿</m:t>
                    </m:r>
                    <m:r>
                      <m:rPr>
                        <m:sty m:val="p"/>
                      </m:rPr>
                      <a:rPr lang="de-DE" baseline="-25000" dirty="0" smtClean="0">
                        <a:solidFill>
                          <a:srgbClr val="000000"/>
                        </a:solidFill>
                        <a:latin typeface="Cambria Math"/>
                      </a:rPr>
                      <m:t>RF</m:t>
                    </m:r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=1 </m:t>
                    </m:r>
                    <m:r>
                      <m:rPr>
                        <m:sty m:val="p"/>
                      </m:rPr>
                      <a:rPr lang="de-DE" dirty="0" smtClean="0">
                        <a:solidFill>
                          <a:srgbClr val="000000"/>
                        </a:solidFill>
                        <a:latin typeface="Cambria Math"/>
                      </a:rPr>
                      <m:t>m</m:t>
                    </m:r>
                  </m:oMath>
                </a14:m>
                <a:endParaRPr lang="de-DE" dirty="0" smtClean="0">
                  <a:solidFill>
                    <a:srgbClr val="000000"/>
                  </a:solidFill>
                </a:endParaRPr>
              </a:p>
              <a:p>
                <a:r>
                  <a:rPr lang="de-DE" dirty="0" smtClean="0">
                    <a:solidFill>
                      <a:srgbClr val="000000"/>
                    </a:solidFill>
                  </a:rPr>
                  <a:t>		</a:t>
                </a:r>
                <a:r>
                  <a:rPr lang="de-DE" dirty="0" err="1" smtClean="0">
                    <a:solidFill>
                      <a:srgbClr val="000000"/>
                    </a:solidFill>
                  </a:rPr>
                  <a:t>assumed</a:t>
                </a:r>
                <a:r>
                  <a:rPr lang="de-DE" dirty="0" smtClean="0">
                    <a:solidFill>
                      <a:srgbClr val="000000"/>
                    </a:solidFill>
                  </a:rPr>
                  <a:t> EDM	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de-DE" i="1" baseline="-2500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−24</m:t>
                        </m:r>
                      </m:sup>
                    </m:sSup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dirty="0" smtClean="0">
                        <a:solidFill>
                          <a:srgbClr val="000000"/>
                        </a:solidFill>
                        <a:latin typeface="Cambria Math"/>
                      </a:rPr>
                      <m:t>e</m:t>
                    </m:r>
                    <m:r>
                      <a:rPr lang="de-DE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</m:t>
                    </m:r>
                    <m:r>
                      <m:rPr>
                        <m:sty m:val="p"/>
                      </m:rPr>
                      <a:rPr lang="de-DE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cm</m:t>
                    </m:r>
                  </m:oMath>
                </a14:m>
                <a:endParaRPr lang="de-DE" dirty="0" smtClean="0">
                  <a:solidFill>
                    <a:srgbClr val="000000"/>
                  </a:solidFill>
                  <a:sym typeface="Symbol"/>
                </a:endParaRPr>
              </a:p>
              <a:p>
                <a:r>
                  <a:rPr lang="de-DE" dirty="0" smtClean="0">
                    <a:solidFill>
                      <a:srgbClr val="000000"/>
                    </a:solidFill>
                    <a:sym typeface="Symbol"/>
                  </a:rPr>
                  <a:t>		E-</a:t>
                </a:r>
                <a:r>
                  <a:rPr lang="de-DE" dirty="0" err="1" smtClean="0">
                    <a:solidFill>
                      <a:srgbClr val="000000"/>
                    </a:solidFill>
                    <a:sym typeface="Symbol"/>
                  </a:rPr>
                  <a:t>field</a:t>
                </a:r>
                <a:r>
                  <a:rPr lang="de-DE" dirty="0" smtClean="0">
                    <a:solidFill>
                      <a:srgbClr val="000000"/>
                    </a:solidFill>
                    <a:sym typeface="Symbol"/>
                  </a:rPr>
                  <a:t>		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30 </m:t>
                    </m:r>
                    <m:r>
                      <m:rPr>
                        <m:sty m:val="p"/>
                      </m:rPr>
                      <a:rPr lang="de-DE" dirty="0" err="1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kV</m:t>
                    </m:r>
                    <m:r>
                      <a:rPr lang="de-DE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/</m:t>
                    </m:r>
                    <m:r>
                      <m:rPr>
                        <m:sty m:val="p"/>
                      </m:rPr>
                      <a:rPr lang="de-DE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cm</m:t>
                    </m:r>
                  </m:oMath>
                </a14:m>
                <a:endParaRPr lang="de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80728"/>
                <a:ext cx="7560840" cy="946991"/>
              </a:xfrm>
              <a:prstGeom prst="rect">
                <a:avLst/>
              </a:prstGeom>
              <a:blipFill rotWithShape="1">
                <a:blip r:embed="rId2"/>
                <a:stretch>
                  <a:fillRect l="-563" t="-2548" b="-636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1511660" y="1988840"/>
            <a:ext cx="6444716" cy="3882758"/>
            <a:chOff x="1583668" y="2600908"/>
            <a:chExt cx="6444716" cy="38827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3311860" y="5219460"/>
                  <a:ext cx="32197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>
                      <a:solidFill>
                        <a:srgbClr val="000000"/>
                      </a:solidFill>
                    </a:rPr>
                    <a:t>EDM </a:t>
                  </a:r>
                  <a:r>
                    <a:rPr lang="de-DE" dirty="0" err="1" smtClean="0">
                      <a:solidFill>
                        <a:srgbClr val="000000"/>
                      </a:solidFill>
                    </a:rPr>
                    <a:t>effect</a:t>
                  </a:r>
                  <a:r>
                    <a:rPr lang="de-DE" dirty="0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de-DE" dirty="0" err="1" smtClean="0">
                      <a:solidFill>
                        <a:srgbClr val="000000"/>
                      </a:solidFill>
                    </a:rPr>
                    <a:t>accumulates</a:t>
                  </a:r>
                  <a:r>
                    <a:rPr lang="de-DE" dirty="0" smtClean="0">
                      <a:solidFill>
                        <a:srgbClr val="000000"/>
                      </a:solidFill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r>
                        <a:rPr lang="de-DE" i="1" baseline="-25000" dirty="0" err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endParaRPr lang="de-DE" baseline="-250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860" y="5219460"/>
                  <a:ext cx="321979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15" t="-8197" b="-2459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1662576" y="3860600"/>
                  <a:ext cx="461152" cy="36298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de-DE" i="1" baseline="-25000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de-DE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576" y="3860600"/>
                  <a:ext cx="461152" cy="3629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5065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670" y="2600908"/>
              <a:ext cx="5943860" cy="37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1584384" y="6114334"/>
                  <a:ext cx="6444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𝐭𝐮𝐫𝐧</m:t>
                        </m:r>
                        <m:r>
                          <a:rPr lang="de-DE" b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de-DE" b="1" i="1" dirty="0" err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𝐧𝐮𝐦𝐛𝐞𝐫</m:t>
                        </m:r>
                      </m:oMath>
                    </m:oMathPara>
                  </a14:m>
                  <a:endParaRPr lang="de-DE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4384" y="6114334"/>
                  <a:ext cx="644400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1583668" y="4041068"/>
                  <a:ext cx="612068" cy="39299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de-DE" sz="2000" b="1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de-DE" b="1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3668" y="4041068"/>
                  <a:ext cx="612068" cy="39299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5"/>
              <p:cNvSpPr txBox="1">
                <a:spLocks noChangeArrowheads="1"/>
              </p:cNvSpPr>
              <p:nvPr/>
            </p:nvSpPr>
            <p:spPr bwMode="auto">
              <a:xfrm>
                <a:off x="612464" y="5877344"/>
                <a:ext cx="8136000" cy="648000"/>
              </a:xfrm>
              <a:prstGeom prst="rect">
                <a:avLst/>
              </a:prstGeom>
              <a:solidFill>
                <a:srgbClr val="C00000">
                  <a:alpha val="74901"/>
                </a:srgbClr>
              </a:solidFill>
              <a:ln>
                <a:noFill/>
              </a:ln>
              <a:extLst/>
            </p:spPr>
            <p:txBody>
              <a:bodyPr anchor="ctr"/>
              <a:lstStyle>
                <a:lvl1pPr marL="342900" indent="-3429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de-DE" sz="2000" dirty="0" smtClean="0">
                    <a:solidFill>
                      <a:schemeClr val="bg1"/>
                    </a:solidFill>
                  </a:rPr>
                  <a:t>Linear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extrapolation</a:t>
                </a:r>
                <a:r>
                  <a:rPr lang="de-DE" sz="2000" dirty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of</a:t>
                </a:r>
                <a:r>
                  <a:rPr lang="de-DE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1" i="1" dirty="0">
                        <a:solidFill>
                          <a:schemeClr val="bg1"/>
                        </a:solidFill>
                        <a:latin typeface="Cambria Math"/>
                      </a:rPr>
                      <m:t>𝑷</m:t>
                    </m:r>
                    <m:r>
                      <a:rPr lang="de-DE" sz="2000" b="1" i="1" baseline="-25000" dirty="0" err="1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de-DE" sz="2000" dirty="0">
                    <a:solidFill>
                      <a:schemeClr val="bg1"/>
                    </a:solidFill>
                  </a:rPr>
                  <a:t> 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for</a:t>
                </a:r>
                <a:r>
                  <a:rPr lang="de-DE" sz="2000" dirty="0">
                    <a:solidFill>
                      <a:schemeClr val="bg1"/>
                    </a:solidFill>
                  </a:rPr>
                  <a:t> a time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period</a:t>
                </a:r>
                <a:r>
                  <a:rPr lang="de-DE" sz="2000" dirty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of</a:t>
                </a:r>
                <a:r>
                  <a:rPr lang="de-DE" sz="2000" dirty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/>
                </a:r>
                <a:br>
                  <a:rPr lang="de-DE" sz="2000" dirty="0" smtClean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</m:t>
                    </m:r>
                    <m:r>
                      <a:rPr lang="de-DE" sz="2000" i="1" baseline="-25000" dirty="0" err="1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𝑠𝑐</m:t>
                    </m:r>
                    <m:r>
                      <a:rPr lang="de-DE" sz="2000" i="1" dirty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=1000 </m:t>
                    </m:r>
                    <m:r>
                      <m:rPr>
                        <m:sty m:val="p"/>
                      </m:rPr>
                      <a:rPr lang="de-DE" sz="2000" dirty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s</m:t>
                    </m:r>
                    <m:r>
                      <a:rPr lang="de-DE" sz="2000" i="1" dirty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 (=3.710</m:t>
                    </m:r>
                    <m:r>
                      <a:rPr lang="de-DE" sz="2000" i="1" baseline="30000" dirty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8</m:t>
                    </m:r>
                    <m:r>
                      <a:rPr lang="de-DE" sz="2000" i="1" dirty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de-DE" sz="2000" dirty="0" err="1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turns</m:t>
                    </m:r>
                    <m:r>
                      <a:rPr lang="de-DE" sz="2000" i="1" dirty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de-DE" sz="2000" dirty="0" smtClean="0">
                    <a:solidFill>
                      <a:schemeClr val="bg1"/>
                    </a:solidFill>
                    <a:sym typeface="Symbol"/>
                  </a:rPr>
                  <a:t> </a:t>
                </a:r>
                <a:r>
                  <a:rPr lang="de-DE" sz="2000" dirty="0" err="1" smtClean="0">
                    <a:solidFill>
                      <a:schemeClr val="bg1"/>
                    </a:solidFill>
                    <a:sym typeface="Symbol"/>
                  </a:rPr>
                  <a:t>yields</a:t>
                </a:r>
                <a:r>
                  <a:rPr lang="de-DE" sz="2000" dirty="0" smtClean="0">
                    <a:solidFill>
                      <a:schemeClr val="bg1"/>
                    </a:solidFill>
                    <a:sym typeface="Symbol"/>
                  </a:rPr>
                  <a:t> a </a:t>
                </a:r>
                <a:r>
                  <a:rPr lang="de-DE" sz="2000" dirty="0" err="1" smtClean="0">
                    <a:solidFill>
                      <a:schemeClr val="bg1"/>
                    </a:solidFill>
                    <a:sym typeface="Symbol"/>
                  </a:rPr>
                  <a:t>sizeable</a:t>
                </a:r>
                <a:r>
                  <a:rPr lang="de-DE" sz="2000" dirty="0" smtClean="0">
                    <a:solidFill>
                      <a:schemeClr val="bg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𝑷</m:t>
                        </m:r>
                      </m:e>
                      <m:sub>
                        <m:r>
                          <a:rPr lang="de-DE" sz="2000" b="1" i="1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𝒚</m:t>
                        </m:r>
                      </m:sub>
                    </m:sSub>
                    <m:r>
                      <a:rPr lang="de-DE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sSup>
                      <m:sSupPr>
                        <m:ctrlPr>
                          <a:rPr lang="de-DE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𝟏𝟎</m:t>
                        </m:r>
                      </m:e>
                      <m:sup>
                        <m:r>
                          <a:rPr lang="de-DE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−</m:t>
                        </m:r>
                        <m:r>
                          <a:rPr lang="de-DE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de-DE" sz="2000" dirty="0" smtClean="0">
                    <a:solidFill>
                      <a:schemeClr val="bg1"/>
                    </a:solidFill>
                  </a:rPr>
                  <a:t>.</a:t>
                </a:r>
                <a:endParaRPr lang="de-DE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464" y="5877344"/>
                <a:ext cx="8136000" cy="648000"/>
              </a:xfrm>
              <a:prstGeom prst="rect">
                <a:avLst/>
              </a:prstGeom>
              <a:blipFill rotWithShape="1">
                <a:blip r:embed="rId9"/>
                <a:stretch>
                  <a:fillRect t="-11321" b="-1981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el 1"/>
          <p:cNvSpPr txBox="1">
            <a:spLocks/>
          </p:cNvSpPr>
          <p:nvPr/>
        </p:nvSpPr>
        <p:spPr bwMode="auto">
          <a:xfrm>
            <a:off x="467544" y="80628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400" b="1" kern="0" dirty="0" smtClean="0">
                <a:solidFill>
                  <a:srgbClr val="006666"/>
                </a:solidFill>
              </a:rPr>
              <a:t>First </a:t>
            </a:r>
            <a:r>
              <a:rPr lang="de-DE" sz="2400" b="1" kern="0" dirty="0" err="1" smtClean="0">
                <a:solidFill>
                  <a:srgbClr val="006666"/>
                </a:solidFill>
              </a:rPr>
              <a:t>direct</a:t>
            </a:r>
            <a:r>
              <a:rPr lang="de-DE" sz="2400" b="1" kern="0" dirty="0" smtClean="0">
                <a:solidFill>
                  <a:srgbClr val="006666"/>
                </a:solidFill>
              </a:rPr>
              <a:t> </a:t>
            </a:r>
            <a:r>
              <a:rPr lang="de-DE" sz="2400" b="1" kern="0" dirty="0" err="1" smtClean="0">
                <a:solidFill>
                  <a:srgbClr val="006666"/>
                </a:solidFill>
              </a:rPr>
              <a:t>Edm</a:t>
            </a:r>
            <a:r>
              <a:rPr lang="de-DE" sz="2400" b="1" kern="0" dirty="0" smtClean="0">
                <a:solidFill>
                  <a:srgbClr val="006666"/>
                </a:solidFill>
              </a:rPr>
              <a:t> </a:t>
            </a:r>
            <a:r>
              <a:rPr lang="de-DE" sz="2400" b="1" kern="0" dirty="0" err="1" smtClean="0">
                <a:solidFill>
                  <a:srgbClr val="006666"/>
                </a:solidFill>
              </a:rPr>
              <a:t>measurement</a:t>
            </a:r>
            <a:r>
              <a:rPr lang="de-DE" sz="2400" b="1" kern="0" dirty="0" smtClean="0">
                <a:solidFill>
                  <a:srgbClr val="006666"/>
                </a:solidFill>
              </a:rPr>
              <a:t>:</a:t>
            </a:r>
            <a:r>
              <a:rPr lang="de-DE" sz="2400" b="1" kern="0" dirty="0" smtClean="0">
                <a:solidFill>
                  <a:srgbClr val="006699"/>
                </a:solidFill>
              </a:rPr>
              <a:t> </a:t>
            </a:r>
          </a:p>
          <a:p>
            <a:pPr>
              <a:defRPr/>
            </a:pPr>
            <a:r>
              <a:rPr lang="de-DE" sz="2400" b="1" kern="0" dirty="0" err="1" smtClean="0">
                <a:solidFill>
                  <a:srgbClr val="C00000"/>
                </a:solidFill>
              </a:rPr>
              <a:t>Resonance</a:t>
            </a:r>
            <a:r>
              <a:rPr lang="de-DE" sz="2400" b="1" kern="0" dirty="0" smtClean="0">
                <a:solidFill>
                  <a:srgbClr val="C00000"/>
                </a:solidFill>
              </a:rPr>
              <a:t> Method for </a:t>
            </a:r>
            <a:r>
              <a:rPr lang="de-DE" sz="2400" b="1" kern="0" dirty="0" err="1" smtClean="0">
                <a:solidFill>
                  <a:srgbClr val="C00000"/>
                </a:solidFill>
              </a:rPr>
              <a:t>deuterons</a:t>
            </a:r>
            <a:endParaRPr lang="de-DE" sz="2400" b="1" kern="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95840"/>
            <a:ext cx="7772400" cy="691662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waveguide</a:t>
            </a:r>
            <a:r>
              <a:rPr lang="de-DE" dirty="0" smtClean="0"/>
              <a:t> </a:t>
            </a:r>
            <a:r>
              <a:rPr lang="en-US" sz="2800" dirty="0"/>
              <a:t>RF Wien Filter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3926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5829"/>
            <a:ext cx="3240000" cy="23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06" y="3178346"/>
            <a:ext cx="456599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133320" y="5467398"/>
            <a:ext cx="6877360" cy="651435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Device will be installed in PAX low-𝛽 section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5649" y="1099491"/>
            <a:ext cx="7571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Device </a:t>
            </a:r>
            <a:r>
              <a:rPr lang="de-DE" sz="1600" dirty="0" err="1" smtClean="0"/>
              <a:t>developed</a:t>
            </a:r>
            <a:r>
              <a:rPr lang="de-DE" sz="1600" dirty="0" smtClean="0"/>
              <a:t> at IKP in </a:t>
            </a:r>
            <a:r>
              <a:rPr lang="de-DE" sz="1600" dirty="0" err="1" smtClean="0"/>
              <a:t>cooperation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: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de-DE" sz="1600" b="1" dirty="0" smtClean="0"/>
              <a:t>RWTH </a:t>
            </a:r>
            <a:r>
              <a:rPr lang="de-DE" sz="1600" b="1" dirty="0"/>
              <a:t>A</a:t>
            </a:r>
            <a:r>
              <a:rPr lang="de-DE" sz="1600" b="1" dirty="0" smtClean="0"/>
              <a:t>achen, </a:t>
            </a:r>
            <a:r>
              <a:rPr lang="en-US" sz="1600" b="1" dirty="0" smtClean="0"/>
              <a:t>Institute </a:t>
            </a:r>
            <a:r>
              <a:rPr lang="en-US" sz="1600" b="1" dirty="0"/>
              <a:t>of High Frequency </a:t>
            </a:r>
            <a:r>
              <a:rPr lang="en-US" sz="1600" b="1" dirty="0" smtClean="0"/>
              <a:t>Technology</a:t>
            </a:r>
            <a:r>
              <a:rPr lang="en-US" sz="1600" dirty="0" smtClean="0"/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 smtClean="0"/>
              <a:t>Dirk </a:t>
            </a:r>
            <a:r>
              <a:rPr lang="de-DE" sz="1600" dirty="0" err="1" smtClean="0"/>
              <a:t>Heberling</a:t>
            </a:r>
            <a:r>
              <a:rPr lang="de-DE" sz="1600" dirty="0" smtClean="0"/>
              <a:t>, </a:t>
            </a:r>
            <a:r>
              <a:rPr lang="en-US" sz="1600" dirty="0"/>
              <a:t>Dominik </a:t>
            </a:r>
            <a:r>
              <a:rPr lang="en-US" sz="1600" dirty="0" err="1" smtClean="0"/>
              <a:t>Hölscher</a:t>
            </a:r>
            <a:r>
              <a:rPr lang="en-US" sz="1600" dirty="0" smtClean="0"/>
              <a:t>,  and PhD Student </a:t>
            </a:r>
            <a:r>
              <a:rPr lang="en-US" sz="1600" b="1" dirty="0" smtClean="0">
                <a:solidFill>
                  <a:srgbClr val="C00000"/>
                </a:solidFill>
              </a:rPr>
              <a:t>Jamal Slim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ZEA-1 </a:t>
            </a:r>
            <a:r>
              <a:rPr lang="en-US" sz="1600" b="1" dirty="0"/>
              <a:t>of </a:t>
            </a:r>
            <a:r>
              <a:rPr lang="en-US" sz="1600" b="1" dirty="0" smtClean="0"/>
              <a:t>Jülich</a:t>
            </a:r>
            <a:r>
              <a:rPr lang="en-US" sz="1600" dirty="0" smtClean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err="1" smtClean="0"/>
              <a:t>Ghaleb</a:t>
            </a:r>
            <a:r>
              <a:rPr lang="en-US" sz="1600" dirty="0" smtClean="0"/>
              <a:t> </a:t>
            </a:r>
            <a:r>
              <a:rPr lang="en-US" sz="1600" dirty="0" err="1" smtClean="0"/>
              <a:t>Natour</a:t>
            </a:r>
            <a:r>
              <a:rPr lang="en-US" sz="1600" dirty="0" smtClean="0"/>
              <a:t>, Helmut Soltner</a:t>
            </a:r>
            <a:r>
              <a:rPr lang="en-US" sz="1600" dirty="0"/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Lars </a:t>
            </a:r>
            <a:r>
              <a:rPr lang="en-US" sz="1600" b="1" dirty="0" err="1" smtClean="0">
                <a:solidFill>
                  <a:srgbClr val="C00000"/>
                </a:solidFill>
              </a:rPr>
              <a:t>Reifferscheidt</a:t>
            </a:r>
            <a:r>
              <a:rPr lang="en-US" sz="1600" b="1" dirty="0">
                <a:solidFill>
                  <a:srgbClr val="C00000"/>
                </a:solidFill>
              </a:rPr>
              <a:t>,</a:t>
            </a:r>
            <a:r>
              <a:rPr lang="en-US" sz="1600" b="1" dirty="0" smtClean="0">
                <a:solidFill>
                  <a:srgbClr val="C00000"/>
                </a:solidFill>
              </a:rPr>
              <a:t> Heidi </a:t>
            </a:r>
            <a:r>
              <a:rPr lang="en-US" sz="1600" b="1" dirty="0" err="1" smtClean="0">
                <a:solidFill>
                  <a:srgbClr val="C00000"/>
                </a:solidFill>
              </a:rPr>
              <a:t>Straatmann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35" y="100701"/>
            <a:ext cx="7772400" cy="691662"/>
          </a:xfrm>
        </p:spPr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the </a:t>
            </a:r>
            <a:r>
              <a:rPr lang="de-DE" dirty="0" err="1" smtClean="0"/>
              <a:t>new</a:t>
            </a:r>
            <a:r>
              <a:rPr lang="de-DE" dirty="0" smtClean="0"/>
              <a:t> RF Wien </a:t>
            </a:r>
            <a:r>
              <a:rPr lang="de-DE" dirty="0" err="1" smtClean="0"/>
              <a:t>filter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510306" y="774228"/>
                <a:ext cx="5278561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>
                    <a:solidFill>
                      <a:srgbClr val="C00000"/>
                    </a:solidFill>
                  </a:rPr>
                  <a:t>Waveguide design </a:t>
                </a:r>
                <a:r>
                  <a:rPr lang="de-DE" sz="2000" dirty="0" err="1">
                    <a:solidFill>
                      <a:srgbClr val="C00000"/>
                    </a:solidFill>
                  </a:rPr>
                  <a:t>provides</a:t>
                </a:r>
                <a:r>
                  <a:rPr lang="de-DE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de-DE" sz="2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de-DE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by design.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06" y="774228"/>
                <a:ext cx="5278561" cy="437492"/>
              </a:xfrm>
              <a:prstGeom prst="rect">
                <a:avLst/>
              </a:prstGeom>
              <a:blipFill rotWithShape="1">
                <a:blip r:embed="rId2"/>
                <a:stretch>
                  <a:fillRect l="-1270" r="-11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/>
          <p:cNvSpPr/>
          <p:nvPr/>
        </p:nvSpPr>
        <p:spPr bwMode="auto">
          <a:xfrm>
            <a:off x="576875" y="2830381"/>
            <a:ext cx="65901" cy="65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Gerade Verbindung mit Pfeil 11"/>
          <p:cNvCxnSpPr>
            <a:stCxn id="13" idx="1"/>
            <a:endCxn id="14" idx="0"/>
          </p:cNvCxnSpPr>
          <p:nvPr/>
        </p:nvCxnSpPr>
        <p:spPr bwMode="auto">
          <a:xfrm flipH="1">
            <a:off x="4615331" y="2008527"/>
            <a:ext cx="468098" cy="76266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5083429" y="1870027"/>
            <a:ext cx="956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Ferrit </a:t>
            </a:r>
            <a:r>
              <a:rPr lang="de-DE" sz="1200" dirty="0" err="1" smtClean="0"/>
              <a:t>cage</a:t>
            </a:r>
            <a:endParaRPr lang="de-DE" sz="1200" dirty="0" smtClean="0"/>
          </a:p>
        </p:txBody>
      </p:sp>
      <p:sp>
        <p:nvSpPr>
          <p:cNvPr id="14" name="Rechteck 13"/>
          <p:cNvSpPr/>
          <p:nvPr/>
        </p:nvSpPr>
        <p:spPr bwMode="auto">
          <a:xfrm>
            <a:off x="4582380" y="2771192"/>
            <a:ext cx="65901" cy="65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44089" y="4037508"/>
            <a:ext cx="65901" cy="65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Gerade Verbindung mit Pfeil 17"/>
          <p:cNvCxnSpPr>
            <a:stCxn id="19" idx="0"/>
            <a:endCxn id="20" idx="0"/>
          </p:cNvCxnSpPr>
          <p:nvPr/>
        </p:nvCxnSpPr>
        <p:spPr bwMode="auto">
          <a:xfrm flipH="1" flipV="1">
            <a:off x="5930152" y="3488985"/>
            <a:ext cx="707642" cy="38359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6161995" y="3872578"/>
            <a:ext cx="951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Mechanical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err="1" smtClean="0"/>
              <a:t>support</a:t>
            </a:r>
            <a:r>
              <a:rPr lang="de-DE" sz="1200" dirty="0" smtClean="0"/>
              <a:t> 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5897201" y="3488985"/>
            <a:ext cx="65901" cy="65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44604" y="1714728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RF </a:t>
            </a:r>
          </a:p>
          <a:p>
            <a:pPr algn="ctr"/>
            <a:r>
              <a:rPr lang="de-DE" sz="1200" dirty="0" err="1" smtClean="0"/>
              <a:t>feedthrough</a:t>
            </a:r>
            <a:endParaRPr lang="de-DE" sz="1200" dirty="0" smtClean="0"/>
          </a:p>
        </p:txBody>
      </p:sp>
      <p:sp>
        <p:nvSpPr>
          <p:cNvPr id="22" name="Rechteck 21"/>
          <p:cNvSpPr/>
          <p:nvPr/>
        </p:nvSpPr>
        <p:spPr bwMode="auto">
          <a:xfrm>
            <a:off x="5936972" y="2830381"/>
            <a:ext cx="65901" cy="65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" name="Gerade Verbindung mit Pfeil 22"/>
          <p:cNvCxnSpPr>
            <a:stCxn id="21" idx="2"/>
            <a:endCxn id="22" idx="3"/>
          </p:cNvCxnSpPr>
          <p:nvPr/>
        </p:nvCxnSpPr>
        <p:spPr bwMode="auto">
          <a:xfrm flipH="1">
            <a:off x="6002873" y="2176393"/>
            <a:ext cx="545787" cy="6869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Gerade Verbindung mit Pfeil 23"/>
          <p:cNvCxnSpPr>
            <a:stCxn id="25" idx="0"/>
            <a:endCxn id="26" idx="0"/>
          </p:cNvCxnSpPr>
          <p:nvPr/>
        </p:nvCxnSpPr>
        <p:spPr bwMode="auto">
          <a:xfrm flipV="1">
            <a:off x="5876580" y="3800079"/>
            <a:ext cx="78151" cy="80031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5198063" y="4600392"/>
                <a:ext cx="1357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/>
                  <a:t>Device </a:t>
                </a:r>
                <a:r>
                  <a:rPr lang="de-DE" sz="1200" dirty="0" err="1" smtClean="0"/>
                  <a:t>rotatable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by</a:t>
                </a:r>
                <a:r>
                  <a:rPr lang="de-DE" sz="1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de-DE" sz="12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de-DE" sz="1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sz="1200" dirty="0"/>
                  <a:t>i</a:t>
                </a:r>
                <a:r>
                  <a:rPr lang="de-DE" sz="1200" dirty="0" smtClean="0"/>
                  <a:t>n situ</a:t>
                </a: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063" y="4600392"/>
                <a:ext cx="1357033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333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hteck 25"/>
          <p:cNvSpPr/>
          <p:nvPr/>
        </p:nvSpPr>
        <p:spPr bwMode="auto">
          <a:xfrm>
            <a:off x="5921780" y="3800079"/>
            <a:ext cx="65901" cy="65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936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55" y="1485081"/>
            <a:ext cx="67500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38743" y="2458526"/>
            <a:ext cx="12949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BPM</a:t>
            </a:r>
          </a:p>
          <a:p>
            <a:pPr algn="ctr"/>
            <a:r>
              <a:rPr lang="de-DE" sz="1200" dirty="0" smtClean="0"/>
              <a:t>(Rogowski </a:t>
            </a:r>
            <a:r>
              <a:rPr lang="de-DE" sz="1200" dirty="0" err="1" smtClean="0"/>
              <a:t>coil</a:t>
            </a:r>
            <a:r>
              <a:rPr lang="de-DE" sz="1200" dirty="0" smtClean="0"/>
              <a:t>)</a:t>
            </a:r>
            <a:endParaRPr lang="en-US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761559" y="3343485"/>
            <a:ext cx="8915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 smtClean="0"/>
              <a:t>Copper</a:t>
            </a:r>
            <a:endParaRPr lang="de-DE" sz="1200" dirty="0"/>
          </a:p>
          <a:p>
            <a:pPr algn="ctr"/>
            <a:r>
              <a:rPr lang="de-DE" sz="1200" dirty="0" err="1" smtClean="0"/>
              <a:t>electrodes</a:t>
            </a:r>
            <a:endParaRPr lang="de-DE" sz="1200" dirty="0" smtClean="0"/>
          </a:p>
        </p:txBody>
      </p:sp>
      <p:sp>
        <p:nvSpPr>
          <p:cNvPr id="32" name="Textfeld 31"/>
          <p:cNvSpPr txBox="1"/>
          <p:nvPr/>
        </p:nvSpPr>
        <p:spPr>
          <a:xfrm>
            <a:off x="450761" y="4005287"/>
            <a:ext cx="15726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 smtClean="0"/>
              <a:t>Vacuum</a:t>
            </a:r>
            <a:r>
              <a:rPr lang="de-DE" sz="1200" dirty="0" smtClean="0"/>
              <a:t> </a:t>
            </a:r>
            <a:r>
              <a:rPr lang="de-DE" sz="1200" dirty="0" err="1" smtClean="0"/>
              <a:t>vessel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err="1" smtClean="0"/>
              <a:t>small</a:t>
            </a:r>
            <a:r>
              <a:rPr lang="de-DE" sz="1200" dirty="0" smtClean="0"/>
              <a:t> angle </a:t>
            </a:r>
            <a:r>
              <a:rPr lang="de-DE" sz="1200" dirty="0" err="1" smtClean="0"/>
              <a:t>rotator</a:t>
            </a:r>
            <a:endParaRPr lang="de-DE" sz="1200" dirty="0" smtClean="0"/>
          </a:p>
        </p:txBody>
      </p:sp>
      <p:sp>
        <p:nvSpPr>
          <p:cNvPr id="33" name="Textfeld 32"/>
          <p:cNvSpPr txBox="1"/>
          <p:nvPr/>
        </p:nvSpPr>
        <p:spPr>
          <a:xfrm>
            <a:off x="4161323" y="5362019"/>
            <a:ext cx="20120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 smtClean="0"/>
              <a:t>Clamps</a:t>
            </a:r>
            <a:r>
              <a:rPr lang="de-DE" sz="1200" dirty="0" smtClean="0"/>
              <a:t> for the Ferrit </a:t>
            </a:r>
            <a:r>
              <a:rPr lang="de-DE" sz="1200" dirty="0" err="1" smtClean="0"/>
              <a:t>cage</a:t>
            </a:r>
            <a:endParaRPr lang="de-DE" sz="1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6961213" y="4268503"/>
                <a:ext cx="187743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 dirty="0" smtClean="0"/>
                  <a:t>Belt </a:t>
                </a:r>
                <a:r>
                  <a:rPr lang="de-DE" sz="1200" dirty="0" err="1" smtClean="0"/>
                  <a:t>drive</a:t>
                </a:r>
                <a:r>
                  <a:rPr lang="de-DE" sz="1200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1200" b="0" i="1" dirty="0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de-DE" sz="1200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de-DE" sz="12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sz="1200" dirty="0" err="1" smtClean="0"/>
                  <a:t>rotation</a:t>
                </a:r>
                <a:endParaRPr lang="de-DE" sz="1200" dirty="0" smtClean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213" y="4268503"/>
                <a:ext cx="1877437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104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/>
          <p:cNvSpPr txBox="1"/>
          <p:nvPr/>
        </p:nvSpPr>
        <p:spPr>
          <a:xfrm>
            <a:off x="7442361" y="3461831"/>
            <a:ext cx="91884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Ferrit </a:t>
            </a:r>
            <a:r>
              <a:rPr lang="de-DE" sz="1200" dirty="0" err="1" smtClean="0"/>
              <a:t>cage</a:t>
            </a:r>
            <a:endParaRPr lang="de-DE" sz="1200" dirty="0" smtClean="0"/>
          </a:p>
        </p:txBody>
      </p:sp>
      <p:sp>
        <p:nvSpPr>
          <p:cNvPr id="36" name="Textfeld 35"/>
          <p:cNvSpPr txBox="1"/>
          <p:nvPr/>
        </p:nvSpPr>
        <p:spPr>
          <a:xfrm>
            <a:off x="7385184" y="3070675"/>
            <a:ext cx="156645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Beam </a:t>
            </a:r>
            <a:r>
              <a:rPr lang="de-DE" sz="1200" dirty="0" err="1" smtClean="0"/>
              <a:t>pipe</a:t>
            </a:r>
            <a:r>
              <a:rPr lang="de-DE" sz="1200" dirty="0" smtClean="0"/>
              <a:t> (CF 100)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004511" y="1353246"/>
            <a:ext cx="140615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Support </a:t>
            </a:r>
            <a:r>
              <a:rPr lang="de-DE" sz="1200" dirty="0" err="1" smtClean="0"/>
              <a:t>structure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smtClean="0"/>
              <a:t>for </a:t>
            </a:r>
            <a:r>
              <a:rPr lang="de-DE" sz="1200" dirty="0" err="1" smtClean="0"/>
              <a:t>electrodes</a:t>
            </a:r>
            <a:endParaRPr lang="de-DE" sz="1200" dirty="0" smtClean="0"/>
          </a:p>
        </p:txBody>
      </p:sp>
      <p:sp>
        <p:nvSpPr>
          <p:cNvPr id="38" name="Textfeld 37"/>
          <p:cNvSpPr txBox="1"/>
          <p:nvPr/>
        </p:nvSpPr>
        <p:spPr>
          <a:xfrm>
            <a:off x="2732804" y="1408362"/>
            <a:ext cx="1132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 smtClean="0"/>
              <a:t>Inner</a:t>
            </a:r>
            <a:r>
              <a:rPr lang="de-DE" sz="1200" dirty="0" smtClean="0"/>
              <a:t> </a:t>
            </a:r>
            <a:r>
              <a:rPr lang="de-DE" sz="1200" dirty="0" err="1" smtClean="0"/>
              <a:t>support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err="1" smtClean="0"/>
              <a:t>tube</a:t>
            </a:r>
            <a:endParaRPr lang="de-DE" sz="1200" dirty="0" smtClean="0"/>
          </a:p>
        </p:txBody>
      </p:sp>
      <p:cxnSp>
        <p:nvCxnSpPr>
          <p:cNvPr id="39" name="Gerade Verbindung 38"/>
          <p:cNvCxnSpPr/>
          <p:nvPr/>
        </p:nvCxnSpPr>
        <p:spPr bwMode="auto">
          <a:xfrm flipV="1">
            <a:off x="3072169" y="5708960"/>
            <a:ext cx="3420000" cy="24035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diamond" w="lg" len="lg"/>
            <a:tailEnd type="diamond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 rot="21369404">
                <a:off x="4453695" y="5834710"/>
                <a:ext cx="7913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/>
                        </a:rPr>
                        <m:t>~1 </m:t>
                      </m:r>
                      <m:r>
                        <m:rPr>
                          <m:sty m:val="p"/>
                        </m:rPr>
                        <a:rPr lang="de-DE" i="0" dirty="0" smtClean="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69404">
                <a:off x="4453695" y="5834710"/>
                <a:ext cx="79137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Gerade Verbindung 47"/>
          <p:cNvCxnSpPr/>
          <p:nvPr/>
        </p:nvCxnSpPr>
        <p:spPr bwMode="auto">
          <a:xfrm>
            <a:off x="3071723" y="4595639"/>
            <a:ext cx="0" cy="13612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6491659" y="4340991"/>
            <a:ext cx="0" cy="13612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5932339" y="1485081"/>
            <a:ext cx="1" cy="66194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Ellipse 52"/>
          <p:cNvSpPr>
            <a:spLocks noChangeAspect="1"/>
          </p:cNvSpPr>
          <p:nvPr/>
        </p:nvSpPr>
        <p:spPr bwMode="auto">
          <a:xfrm>
            <a:off x="5900972" y="2140393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807066" y="1227712"/>
            <a:ext cx="16434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Support for </a:t>
            </a:r>
            <a:r>
              <a:rPr lang="de-DE" sz="1200" dirty="0" err="1" smtClean="0"/>
              <a:t>geodetics</a:t>
            </a:r>
            <a:endParaRPr lang="de-DE" sz="1200" dirty="0" smtClean="0"/>
          </a:p>
        </p:txBody>
      </p:sp>
      <p:sp>
        <p:nvSpPr>
          <p:cNvPr id="56" name="Rectangle 5"/>
          <p:cNvSpPr txBox="1">
            <a:spLocks noChangeArrowheads="1"/>
          </p:cNvSpPr>
          <p:nvPr/>
        </p:nvSpPr>
        <p:spPr bwMode="auto">
          <a:xfrm>
            <a:off x="729146" y="5754037"/>
            <a:ext cx="7956884" cy="684887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Aim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is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to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build</a:t>
            </a:r>
            <a:r>
              <a:rPr lang="de-DE" sz="2000" dirty="0" smtClean="0">
                <a:solidFill>
                  <a:schemeClr val="bg1"/>
                </a:solidFill>
              </a:rPr>
              <a:t> the </a:t>
            </a:r>
            <a:r>
              <a:rPr lang="de-DE" sz="2000" dirty="0" err="1" smtClean="0">
                <a:solidFill>
                  <a:schemeClr val="bg1"/>
                </a:solidFill>
              </a:rPr>
              <a:t>best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possible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device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with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respect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to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electromagnetic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performance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</a:rPr>
              <a:t>mechanical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tolerances</a:t>
            </a:r>
            <a:r>
              <a:rPr lang="de-DE" sz="2000" dirty="0" smtClean="0">
                <a:solidFill>
                  <a:schemeClr val="bg1"/>
                </a:solidFill>
              </a:rPr>
              <a:t>, etc.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532" y="228600"/>
            <a:ext cx="7772400" cy="691662"/>
          </a:xfrm>
        </p:spPr>
        <p:txBody>
          <a:bodyPr/>
          <a:lstStyle/>
          <a:p>
            <a:r>
              <a:rPr lang="de-DE" dirty="0" smtClean="0"/>
              <a:t>Internal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the </a:t>
            </a:r>
            <a:r>
              <a:rPr lang="de-DE" dirty="0" err="1" smtClean="0"/>
              <a:t>device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946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20165" r="5823"/>
          <a:stretch/>
        </p:blipFill>
        <p:spPr bwMode="auto">
          <a:xfrm>
            <a:off x="1904060" y="1313141"/>
            <a:ext cx="637292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82717" y="2289898"/>
            <a:ext cx="12949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eramic insulators</a:t>
            </a:r>
            <a:endParaRPr lang="en-US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891419" y="2867123"/>
            <a:ext cx="17451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copper electrodes with the trapezium shaping at the edges</a:t>
            </a:r>
            <a:endParaRPr lang="en-US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1005021" y="3660726"/>
            <a:ext cx="17451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Sliding</a:t>
            </a:r>
            <a:r>
              <a:rPr lang="de-DE" sz="1200" dirty="0" smtClean="0"/>
              <a:t> </a:t>
            </a:r>
            <a:r>
              <a:rPr lang="de-DE" sz="1200" dirty="0" err="1" smtClean="0"/>
              <a:t>connector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err="1" smtClean="0"/>
              <a:t>to</a:t>
            </a:r>
            <a:r>
              <a:rPr lang="de-DE" sz="1200" dirty="0" smtClean="0"/>
              <a:t> RF</a:t>
            </a:r>
            <a:endParaRPr lang="en-US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2750187" y="4766555"/>
            <a:ext cx="17451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Mechanical</a:t>
            </a:r>
            <a:r>
              <a:rPr lang="de-DE" sz="1200" dirty="0" smtClean="0"/>
              <a:t> </a:t>
            </a:r>
            <a:r>
              <a:rPr lang="de-DE" sz="1200" dirty="0" err="1" smtClean="0"/>
              <a:t>support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smtClean="0"/>
              <a:t>for </a:t>
            </a:r>
            <a:r>
              <a:rPr lang="de-DE" sz="1200" dirty="0" err="1" smtClean="0"/>
              <a:t>electrodes</a:t>
            </a:r>
            <a:endParaRPr lang="en-US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619874" y="4766555"/>
            <a:ext cx="12540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Clamps</a:t>
            </a:r>
            <a:r>
              <a:rPr lang="de-DE" sz="1200" dirty="0" smtClean="0"/>
              <a:t> </a:t>
            </a:r>
            <a:r>
              <a:rPr lang="de-DE" sz="1200" dirty="0" err="1" smtClean="0"/>
              <a:t>supporting</a:t>
            </a:r>
            <a:r>
              <a:rPr lang="de-DE" sz="1200" dirty="0" smtClean="0"/>
              <a:t> the Ferrit </a:t>
            </a:r>
            <a:r>
              <a:rPr lang="de-DE" sz="1200" dirty="0" err="1" smtClean="0"/>
              <a:t>cage</a:t>
            </a:r>
            <a:endParaRPr lang="en-US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6026295" y="4674221"/>
            <a:ext cx="12540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Inner</a:t>
            </a:r>
            <a:r>
              <a:rPr lang="de-DE" sz="1200" dirty="0" smtClean="0"/>
              <a:t> </a:t>
            </a:r>
            <a:r>
              <a:rPr lang="de-DE" sz="1200" dirty="0" err="1" smtClean="0"/>
              <a:t>support</a:t>
            </a:r>
            <a:r>
              <a:rPr lang="de-DE" sz="1200" dirty="0" smtClean="0"/>
              <a:t> </a:t>
            </a:r>
            <a:r>
              <a:rPr lang="de-DE" sz="1200" dirty="0" err="1" smtClean="0"/>
              <a:t>tube</a:t>
            </a:r>
            <a:endParaRPr lang="en-US" sz="1200" dirty="0"/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938379" y="5720574"/>
            <a:ext cx="7267243" cy="657924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Design </a:t>
            </a:r>
            <a:r>
              <a:rPr lang="de-DE" sz="2000" dirty="0" err="1" smtClean="0">
                <a:solidFill>
                  <a:schemeClr val="bg1"/>
                </a:solidFill>
              </a:rPr>
              <a:t>completed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</a:rPr>
              <a:t>construction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drawings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are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ready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err="1" smtClean="0">
                <a:solidFill>
                  <a:schemeClr val="bg1"/>
                </a:solidFill>
              </a:rPr>
              <a:t>available</a:t>
            </a:r>
            <a:r>
              <a:rPr lang="de-DE" sz="2000" dirty="0" smtClean="0">
                <a:solidFill>
                  <a:schemeClr val="bg1"/>
                </a:solidFill>
              </a:rPr>
              <a:t> in </a:t>
            </a:r>
            <a:r>
              <a:rPr lang="de-DE" sz="2000" dirty="0" err="1" smtClean="0">
                <a:solidFill>
                  <a:schemeClr val="bg1"/>
                </a:solidFill>
              </a:rPr>
              <a:t>summer</a:t>
            </a:r>
            <a:r>
              <a:rPr lang="de-DE" sz="2000" dirty="0" smtClean="0">
                <a:solidFill>
                  <a:schemeClr val="bg1"/>
                </a:solidFill>
              </a:rPr>
              <a:t> 2015.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1187</Words>
  <Application>Microsoft Office PowerPoint</Application>
  <PresentationFormat>Bildschirmpräsentation (4:3)</PresentationFormat>
  <Paragraphs>230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Courier New</vt:lpstr>
      <vt:lpstr>Arial MT Bd</vt:lpstr>
      <vt:lpstr>Symbol</vt:lpstr>
      <vt:lpstr>Wingdings</vt:lpstr>
      <vt:lpstr>ＭＳ Ｐゴシック</vt:lpstr>
      <vt:lpstr>Cambria Math</vt:lpstr>
      <vt:lpstr>Calibri</vt:lpstr>
      <vt:lpstr>2_Standarddesign</vt:lpstr>
      <vt:lpstr>Benutzerdefiniertes Design</vt:lpstr>
      <vt:lpstr>Commissioning of the  Waveguide RF Wien Filter at COSY</vt:lpstr>
      <vt:lpstr>Outline</vt:lpstr>
      <vt:lpstr>PowerPoint-Präsentation</vt:lpstr>
      <vt:lpstr>PowerPoint-Präsentation</vt:lpstr>
      <vt:lpstr>PowerPoint-Präsentation</vt:lpstr>
      <vt:lpstr>PowerPoint-Präsentation</vt:lpstr>
      <vt:lpstr>The waveguide RF Wien Filter </vt:lpstr>
      <vt:lpstr>Some features of the new RF Wien filter</vt:lpstr>
      <vt:lpstr>Internal structure of the device</vt:lpstr>
      <vt:lpstr>Electromagnetic field simulations</vt:lpstr>
      <vt:lpstr>Lorentz force compensation</vt:lpstr>
      <vt:lpstr>PowerPoint-Präsentation</vt:lpstr>
      <vt:lpstr>Concept for first measurements</vt:lpstr>
      <vt:lpstr>PowerPoint-Präsentation</vt:lpstr>
      <vt:lpstr>Results from the ongoing run at COSY</vt:lpstr>
      <vt:lpstr>Beam Request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Frank Rathmann</cp:lastModifiedBy>
  <cp:revision>1260</cp:revision>
  <cp:lastPrinted>2014-12-15T09:42:55Z</cp:lastPrinted>
  <dcterms:created xsi:type="dcterms:W3CDTF">2006-01-19T12:56:44Z</dcterms:created>
  <dcterms:modified xsi:type="dcterms:W3CDTF">2015-12-17T14:31:05Z</dcterms:modified>
</cp:coreProperties>
</file>