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handoutMasterIdLst>
    <p:handoutMasterId r:id="rId19"/>
  </p:handoutMasterIdLst>
  <p:sldIdLst>
    <p:sldId id="261" r:id="rId3"/>
    <p:sldId id="262" r:id="rId4"/>
    <p:sldId id="263" r:id="rId5"/>
    <p:sldId id="278" r:id="rId6"/>
    <p:sldId id="269" r:id="rId7"/>
    <p:sldId id="270" r:id="rId8"/>
    <p:sldId id="280" r:id="rId9"/>
    <p:sldId id="271" r:id="rId10"/>
    <p:sldId id="279" r:id="rId11"/>
    <p:sldId id="274" r:id="rId12"/>
    <p:sldId id="275" r:id="rId13"/>
    <p:sldId id="272" r:id="rId14"/>
    <p:sldId id="273" r:id="rId15"/>
    <p:sldId id="276" r:id="rId16"/>
    <p:sldId id="277" r:id="rId17"/>
  </p:sldIdLst>
  <p:sldSz cx="9144000" cy="6858000" type="screen4x3"/>
  <p:notesSz cx="6669088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B0F0"/>
    <a:srgbClr val="002060"/>
    <a:srgbClr val="AF00AF"/>
    <a:srgbClr val="00557F"/>
    <a:srgbClr val="FFFF99"/>
    <a:srgbClr val="CCFFFF"/>
    <a:srgbClr val="8D8F94"/>
    <a:srgbClr val="515355"/>
    <a:srgbClr val="3A6F8A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91" autoAdjust="0"/>
    <p:restoredTop sz="99814" autoAdjust="0"/>
  </p:normalViewPr>
  <p:slideViewPr>
    <p:cSldViewPr snapToGrid="0">
      <p:cViewPr varScale="1">
        <p:scale>
          <a:sx n="87" d="100"/>
          <a:sy n="87" d="100"/>
        </p:scale>
        <p:origin x="-704" y="-112"/>
      </p:cViewPr>
      <p:guideLst>
        <p:guide orient="horz" pos="4176"/>
        <p:guide orient="horz" pos="1392"/>
        <p:guide orient="horz" pos="144"/>
        <p:guide orient="horz"/>
        <p:guide orient="horz" pos="672"/>
        <p:guide pos="5759"/>
        <p:guide pos="480"/>
        <p:guide pos="4704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Relationship Id="rId2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Relationship Id="rId2" Type="http://schemas.openxmlformats.org/officeDocument/2006/relationships/image" Target="../media/image15.emf"/><Relationship Id="rId3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Relationship Id="rId2" Type="http://schemas.openxmlformats.org/officeDocument/2006/relationships/image" Target="../media/image15.emf"/><Relationship Id="rId3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Relationship Id="rId2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1" Type="http://schemas.openxmlformats.org/officeDocument/2006/relationships/image" Target="../media/image17.emf"/><Relationship Id="rId2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5" Type="http://schemas.openxmlformats.org/officeDocument/2006/relationships/image" Target="../media/image32.emf"/><Relationship Id="rId6" Type="http://schemas.openxmlformats.org/officeDocument/2006/relationships/image" Target="../media/image33.emf"/><Relationship Id="rId1" Type="http://schemas.openxmlformats.org/officeDocument/2006/relationships/image" Target="../media/image28.emf"/><Relationship Id="rId2" Type="http://schemas.openxmlformats.org/officeDocument/2006/relationships/image" Target="../media/image2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15" tIns="45158" rIns="90315" bIns="45158" numCol="1" anchor="t" anchorCtr="0" compatLnSpc="1">
            <a:prstTxWarp prst="textNoShape">
              <a:avLst/>
            </a:prstTxWarp>
          </a:bodyPr>
          <a:lstStyle>
            <a:lvl1pPr defTabSz="903288">
              <a:defRPr sz="1200">
                <a:ea typeface="Arial" pitchFamily="-109" charset="0"/>
                <a:cs typeface="Arial" pitchFamily="-109" charset="0"/>
              </a:defRPr>
            </a:lvl1pPr>
          </a:lstStyle>
          <a:p>
            <a:endParaRPr lang="en-US" dirty="0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0"/>
            <a:ext cx="2889250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15" tIns="45158" rIns="90315" bIns="45158" numCol="1" anchor="t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ea typeface="Arial" pitchFamily="-109" charset="0"/>
                <a:cs typeface="Arial" pitchFamily="-109" charset="0"/>
              </a:defRPr>
            </a:lvl1pPr>
          </a:lstStyle>
          <a:p>
            <a:endParaRPr lang="en-US" dirty="0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889250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15" tIns="45158" rIns="90315" bIns="45158" numCol="1" anchor="b" anchorCtr="0" compatLnSpc="1">
            <a:prstTxWarp prst="textNoShape">
              <a:avLst/>
            </a:prstTxWarp>
          </a:bodyPr>
          <a:lstStyle>
            <a:lvl1pPr defTabSz="903288">
              <a:defRPr sz="1200">
                <a:ea typeface="Arial" pitchFamily="-109" charset="0"/>
                <a:cs typeface="Arial" pitchFamily="-109" charset="0"/>
              </a:defRPr>
            </a:lvl1pPr>
          </a:lstStyle>
          <a:p>
            <a:endParaRPr lang="en-US" dirty="0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432925"/>
            <a:ext cx="2889250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15" tIns="45158" rIns="90315" bIns="45158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ea typeface="Arial" pitchFamily="-109" charset="0"/>
                <a:cs typeface="Arial" pitchFamily="-109" charset="0"/>
              </a:defRPr>
            </a:lvl1pPr>
          </a:lstStyle>
          <a:p>
            <a:fld id="{19AAD70C-9C8A-9A4C-8141-7A11A7FFEA1A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23081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15" tIns="45158" rIns="90315" bIns="45158" numCol="1" anchor="t" anchorCtr="0" compatLnSpc="1">
            <a:prstTxWarp prst="textNoShape">
              <a:avLst/>
            </a:prstTxWarp>
          </a:bodyPr>
          <a:lstStyle>
            <a:lvl1pPr defTabSz="903288">
              <a:defRPr sz="1200">
                <a:ea typeface="Arial" pitchFamily="-109" charset="0"/>
                <a:cs typeface="Arial" pitchFamily="-109" charset="0"/>
              </a:defRPr>
            </a:lvl1pPr>
          </a:lstStyle>
          <a:p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15" tIns="45158" rIns="90315" bIns="45158" numCol="1" anchor="t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ea typeface="Arial" pitchFamily="-109" charset="0"/>
                <a:cs typeface="Arial" pitchFamily="-109" charset="0"/>
              </a:defRPr>
            </a:lvl1pPr>
          </a:lstStyle>
          <a:p>
            <a:endParaRPr lang="en-US" dirty="0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15" tIns="45158" rIns="90315" bIns="45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15" tIns="45158" rIns="90315" bIns="45158" numCol="1" anchor="b" anchorCtr="0" compatLnSpc="1">
            <a:prstTxWarp prst="textNoShape">
              <a:avLst/>
            </a:prstTxWarp>
          </a:bodyPr>
          <a:lstStyle>
            <a:lvl1pPr defTabSz="903288">
              <a:defRPr sz="1200">
                <a:ea typeface="Arial" pitchFamily="-109" charset="0"/>
                <a:cs typeface="Arial" pitchFamily="-109" charset="0"/>
              </a:defRPr>
            </a:lvl1pPr>
          </a:lstStyle>
          <a:p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31338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15" tIns="45158" rIns="90315" bIns="45158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ea typeface="Arial" pitchFamily="-109" charset="0"/>
                <a:cs typeface="Arial" pitchFamily="-109" charset="0"/>
              </a:defRPr>
            </a:lvl1pPr>
          </a:lstStyle>
          <a:p>
            <a:fld id="{55BE8AE9-738C-0C4F-9183-E35CC2E96B47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83071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109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109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109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109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109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AE6326-99C4-6D4D-BFE1-80F20CAE28EE}" type="slidenum">
              <a:rPr lang="de-DE"/>
              <a:pPr/>
              <a:t>1</a:t>
            </a:fld>
            <a:endParaRPr lang="de-DE" dirty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109" charset="0"/>
              <a:cs typeface="Arial" pitchFamily="-109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-1588" y="2286000"/>
            <a:ext cx="9144001" cy="4572000"/>
          </a:xfrm>
          <a:prstGeom prst="rect">
            <a:avLst/>
          </a:prstGeom>
          <a:solidFill>
            <a:srgbClr val="005B8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 sz="2400" dirty="0">
              <a:solidFill>
                <a:srgbClr val="005B82"/>
              </a:solidFill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2286000"/>
            <a:ext cx="125413" cy="2286000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 sz="2400" dirty="0">
              <a:solidFill>
                <a:schemeClr val="bg1"/>
              </a:solidFill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4572000"/>
            <a:ext cx="125413" cy="2286000"/>
          </a:xfrm>
          <a:prstGeom prst="rect">
            <a:avLst/>
          </a:prstGeom>
          <a:solidFill>
            <a:srgbClr val="515355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 sz="2400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115888" y="0"/>
            <a:ext cx="125412" cy="228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 sz="2400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114300" y="2286000"/>
            <a:ext cx="125413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 sz="2400" noProof="0" dirty="0">
              <a:solidFill>
                <a:schemeClr val="bg1"/>
              </a:solidFill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14300" y="4572000"/>
            <a:ext cx="125413" cy="2286000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 sz="2400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 userDrawn="1"/>
        </p:nvSpPr>
        <p:spPr bwMode="auto">
          <a:xfrm rot="16200000">
            <a:off x="-1089025" y="941387"/>
            <a:ext cx="2478088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 sz="900" dirty="0">
                <a:solidFill>
                  <a:srgbClr val="005B82"/>
                </a:solidFill>
                <a:latin typeface="Arial MT Bd" charset="0"/>
                <a:ea typeface="Arial" pitchFamily="-109" charset="0"/>
              </a:rPr>
              <a:t>Mitglied der Helmholtz-Gemeinschaft</a:t>
            </a:r>
          </a:p>
        </p:txBody>
      </p:sp>
      <p:pic>
        <p:nvPicPr>
          <p:cNvPr id="11" name="Picture 10" descr="Logo_FZ_Jülich_NEU_rgb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234113" y="254000"/>
            <a:ext cx="2320925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 descr="Logo_FZ_Jülich_NEU_rgb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254000"/>
            <a:ext cx="25146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7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33412" y="2498725"/>
            <a:ext cx="7977187" cy="11017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</a:t>
            </a:r>
            <a:r>
              <a:rPr lang="en-US" noProof="0" smtClean="0"/>
              <a:t>edit</a:t>
            </a:r>
            <a:endParaRPr lang="en-US" noProof="0" dirty="0"/>
          </a:p>
        </p:txBody>
      </p:sp>
      <p:sp>
        <p:nvSpPr>
          <p:cNvPr id="11367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609600" y="3886200"/>
            <a:ext cx="6019800" cy="838200"/>
          </a:xfrm>
        </p:spPr>
        <p:txBody>
          <a:bodyPr/>
          <a:lstStyle>
            <a:lvl1pPr marL="0" indent="0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</a:t>
            </a:r>
            <a:endParaRPr lang="en-US" noProof="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5181600"/>
            <a:ext cx="6019800" cy="381000"/>
          </a:xfrm>
        </p:spPr>
        <p:txBody>
          <a:bodyPr/>
          <a:lstStyle>
            <a:lvl1pPr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Date | Author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102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102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Textmasterformate durch Klicken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221619"/>
            <a:ext cx="3810000" cy="47981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Textmasterformate durch Klicken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  <a:endParaRPr lang="en-US" noProof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21619"/>
            <a:ext cx="3810000" cy="47981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err="1" smtClean="0"/>
              <a:t>Textmasterformate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Textmasterformate durch Klicken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  <a:endParaRPr lang="en-US" noProof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Textmasterformate durch Klicken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Titelmasterformat durch Klicken bearbeiten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95315"/>
            <a:ext cx="7772400" cy="732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Mastertitelformat bearbeiten</a:t>
            </a:r>
            <a:endParaRPr lang="en-US" noProof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76476"/>
            <a:ext cx="7772400" cy="4943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err="1" smtClean="0"/>
              <a:t>Mastertextformat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112644" name="Rectangle 4"/>
          <p:cNvSpPr>
            <a:spLocks noChangeArrowheads="1"/>
          </p:cNvSpPr>
          <p:nvPr userDrawn="1"/>
        </p:nvSpPr>
        <p:spPr bwMode="auto">
          <a:xfrm>
            <a:off x="1588" y="0"/>
            <a:ext cx="125412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 sz="2400" noProof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112645" name="Rectangle 5"/>
          <p:cNvSpPr>
            <a:spLocks noChangeArrowheads="1"/>
          </p:cNvSpPr>
          <p:nvPr userDrawn="1"/>
        </p:nvSpPr>
        <p:spPr bwMode="auto">
          <a:xfrm>
            <a:off x="0" y="4572000"/>
            <a:ext cx="125413" cy="2286000"/>
          </a:xfrm>
          <a:prstGeom prst="rect">
            <a:avLst/>
          </a:prstGeom>
          <a:solidFill>
            <a:srgbClr val="515355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 sz="2400" noProof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112646" name="Rectangle 6"/>
          <p:cNvSpPr>
            <a:spLocks noChangeArrowheads="1"/>
          </p:cNvSpPr>
          <p:nvPr userDrawn="1"/>
        </p:nvSpPr>
        <p:spPr bwMode="auto">
          <a:xfrm>
            <a:off x="115888" y="0"/>
            <a:ext cx="125412" cy="2286000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 sz="2400" noProof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112647" name="Rectangle 7"/>
          <p:cNvSpPr>
            <a:spLocks noChangeArrowheads="1"/>
          </p:cNvSpPr>
          <p:nvPr userDrawn="1"/>
        </p:nvSpPr>
        <p:spPr bwMode="auto">
          <a:xfrm>
            <a:off x="114300" y="2286000"/>
            <a:ext cx="125413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 sz="2400" noProof="0">
              <a:solidFill>
                <a:schemeClr val="bg1"/>
              </a:solidFill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112648" name="Rectangle 8"/>
          <p:cNvSpPr>
            <a:spLocks noChangeArrowheads="1"/>
          </p:cNvSpPr>
          <p:nvPr userDrawn="1"/>
        </p:nvSpPr>
        <p:spPr bwMode="auto">
          <a:xfrm>
            <a:off x="114300" y="4572000"/>
            <a:ext cx="125413" cy="2286000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 sz="2400" noProof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112652" name="Text Box 12"/>
          <p:cNvSpPr txBox="1">
            <a:spLocks noChangeArrowheads="1"/>
          </p:cNvSpPr>
          <p:nvPr userDrawn="1"/>
        </p:nvSpPr>
        <p:spPr bwMode="auto">
          <a:xfrm>
            <a:off x="457200" y="6461125"/>
            <a:ext cx="8458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4121150" algn="ctr"/>
                <a:tab pos="7891463" algn="r"/>
              </a:tabLst>
              <a:defRPr/>
            </a:pPr>
            <a:r>
              <a:rPr lang="en-US" sz="1000" noProof="0" dirty="0" smtClean="0">
                <a:solidFill>
                  <a:srgbClr val="3A6F8A"/>
                </a:solidFill>
                <a:ea typeface="ＭＳ Ｐゴシック" pitchFamily="-109" charset="-128"/>
                <a:cs typeface="ＭＳ Ｐゴシック" pitchFamily="-109" charset="-128"/>
              </a:rPr>
              <a:t>	5.10.2012	Development of 3D </a:t>
            </a:r>
            <a:r>
              <a:rPr lang="en-US" sz="1000" noProof="0" dirty="0" err="1" smtClean="0">
                <a:solidFill>
                  <a:srgbClr val="3A6F8A"/>
                </a:solidFill>
                <a:ea typeface="ＭＳ Ｐゴシック" pitchFamily="-109" charset="-128"/>
                <a:cs typeface="ＭＳ Ｐゴシック" pitchFamily="-109" charset="-128"/>
              </a:rPr>
              <a:t>Polarimeters</a:t>
            </a:r>
            <a:r>
              <a:rPr lang="en-US" sz="1000" noProof="0" dirty="0" smtClean="0">
                <a:solidFill>
                  <a:srgbClr val="3A6F8A"/>
                </a:solidFill>
                <a:ea typeface="ＭＳ Ｐゴシック" pitchFamily="-109" charset="-128"/>
                <a:cs typeface="ＭＳ Ｐゴシック" pitchFamily="-109" charset="-128"/>
              </a:rPr>
              <a:t> for storage ring EDM searches	D.</a:t>
            </a:r>
            <a:r>
              <a:rPr lang="en-US" sz="1000" baseline="0" noProof="0" dirty="0" smtClean="0">
                <a:solidFill>
                  <a:srgbClr val="3A6F8A"/>
                </a:solidFill>
                <a:ea typeface="ＭＳ Ｐゴシック" pitchFamily="-109" charset="-128"/>
                <a:cs typeface="ＭＳ Ｐゴシック" pitchFamily="-109" charset="-128"/>
              </a:rPr>
              <a:t> Chiladze</a:t>
            </a:r>
            <a:endParaRPr lang="en-US" sz="1000" noProof="0" dirty="0">
              <a:solidFill>
                <a:srgbClr val="3A6F8A"/>
              </a:solidFill>
              <a:ea typeface="ＭＳ Ｐゴシック" pitchFamily="-109" charset="-128"/>
              <a:cs typeface="ＭＳ Ｐゴシック" pitchFamily="-109" charset="-128"/>
            </a:endParaRPr>
          </a:p>
        </p:txBody>
      </p:sp>
      <p:pic>
        <p:nvPicPr>
          <p:cNvPr id="1035" name="Picture 13" descr="Logo_FZ_Jülich_NEU_rgb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029450" y="136525"/>
            <a:ext cx="14478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+mj-lt"/>
          <a:ea typeface="Arial" pitchFamily="-109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ea typeface="Arial" pitchFamily="-109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ea typeface="Arial" pitchFamily="-109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ea typeface="Arial" pitchFamily="-109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ea typeface="Arial" pitchFamily="-109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defRPr sz="2200">
          <a:solidFill>
            <a:schemeClr val="tx1"/>
          </a:solidFill>
          <a:latin typeface="+mn-lt"/>
          <a:ea typeface="Arial" pitchFamily="-109" charset="0"/>
          <a:cs typeface="+mn-cs"/>
        </a:defRPr>
      </a:lvl1pPr>
      <a:lvl2pPr marL="346075" indent="-346075" algn="l" rtl="0" eaLnBrk="0" fontAlgn="base" hangingPunct="0">
        <a:spcBef>
          <a:spcPct val="20000"/>
        </a:spcBef>
        <a:spcAft>
          <a:spcPct val="0"/>
        </a:spcAft>
        <a:buClr>
          <a:srgbClr val="005B82"/>
        </a:buClr>
        <a:buFont typeface="Wingdings" pitchFamily="-109" charset="2"/>
        <a:buChar char="§"/>
        <a:defRPr sz="2200">
          <a:solidFill>
            <a:schemeClr val="tx1"/>
          </a:solidFill>
          <a:latin typeface="+mn-lt"/>
          <a:ea typeface="Arial" pitchFamily="-109" charset="0"/>
          <a:cs typeface="+mn-cs"/>
        </a:defRPr>
      </a:lvl2pPr>
      <a:lvl3pPr marL="692150" indent="-346075" algn="l" rtl="0" eaLnBrk="0" fontAlgn="base" hangingPunct="0">
        <a:spcBef>
          <a:spcPct val="20000"/>
        </a:spcBef>
        <a:spcAft>
          <a:spcPct val="0"/>
        </a:spcAft>
        <a:buClr>
          <a:srgbClr val="005B82"/>
        </a:buClr>
        <a:buFont typeface="Wingdings" pitchFamily="-109" charset="2"/>
        <a:buChar char="§"/>
        <a:defRPr sz="2200" i="1">
          <a:solidFill>
            <a:schemeClr val="tx1"/>
          </a:solidFill>
          <a:latin typeface="+mn-lt"/>
          <a:ea typeface="Arial" pitchFamily="-109" charset="0"/>
          <a:cs typeface="+mn-cs"/>
        </a:defRPr>
      </a:lvl3pPr>
      <a:lvl4pPr marL="1082675" indent="-173038" algn="l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ea typeface="Arial" pitchFamily="-109" charset="0"/>
          <a:cs typeface="+mn-cs"/>
        </a:defRPr>
      </a:lvl4pPr>
      <a:lvl5pPr marL="1485900" indent="-230188" algn="l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ea typeface="Arial" pitchFamily="-109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buChar char="•"/>
        <a:defRPr sz="2800">
          <a:solidFill>
            <a:schemeClr val="tx1"/>
          </a:solidFill>
          <a:latin typeface="+mn-lt"/>
          <a:ea typeface="ＭＳ Ｐゴシック" pitchFamily="-109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buChar char="•"/>
        <a:defRPr sz="2400">
          <a:solidFill>
            <a:schemeClr val="tx1"/>
          </a:solidFill>
          <a:latin typeface="+mn-lt"/>
          <a:ea typeface="ＭＳ Ｐゴシック" pitchFamily="-109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buChar char="•"/>
        <a:defRPr sz="2000">
          <a:solidFill>
            <a:schemeClr val="tx1"/>
          </a:solidFill>
          <a:latin typeface="+mn-lt"/>
          <a:ea typeface="ＭＳ Ｐゴシック" pitchFamily="-10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buChar char="•"/>
        <a:defRPr sz="2000">
          <a:solidFill>
            <a:schemeClr val="tx1"/>
          </a:solidFill>
          <a:latin typeface="+mn-lt"/>
          <a:ea typeface="ＭＳ Ｐゴシック" pitchFamily="-109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1.bin"/><Relationship Id="rId12" Type="http://schemas.openxmlformats.org/officeDocument/2006/relationships/image" Target="../media/image17.emf"/><Relationship Id="rId13" Type="http://schemas.openxmlformats.org/officeDocument/2006/relationships/oleObject" Target="../embeddings/oleObject12.bin"/><Relationship Id="rId14" Type="http://schemas.openxmlformats.org/officeDocument/2006/relationships/image" Target="../media/image18.emf"/><Relationship Id="rId15" Type="http://schemas.openxmlformats.org/officeDocument/2006/relationships/oleObject" Target="../embeddings/oleObject13.bin"/><Relationship Id="rId16" Type="http://schemas.openxmlformats.org/officeDocument/2006/relationships/image" Target="../media/image19.emf"/><Relationship Id="rId17" Type="http://schemas.openxmlformats.org/officeDocument/2006/relationships/oleObject" Target="../embeddings/oleObject14.bin"/><Relationship Id="rId18" Type="http://schemas.openxmlformats.org/officeDocument/2006/relationships/image" Target="../media/image20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1.png"/><Relationship Id="rId4" Type="http://schemas.openxmlformats.org/officeDocument/2006/relationships/image" Target="../media/image22.emf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0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9.bin"/><Relationship Id="rId12" Type="http://schemas.openxmlformats.org/officeDocument/2006/relationships/image" Target="../media/image32.emf"/><Relationship Id="rId13" Type="http://schemas.openxmlformats.org/officeDocument/2006/relationships/oleObject" Target="../embeddings/oleObject20.bin"/><Relationship Id="rId14" Type="http://schemas.openxmlformats.org/officeDocument/2006/relationships/image" Target="../media/image33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5.bin"/><Relationship Id="rId4" Type="http://schemas.openxmlformats.org/officeDocument/2006/relationships/image" Target="../media/image28.emf"/><Relationship Id="rId5" Type="http://schemas.openxmlformats.org/officeDocument/2006/relationships/oleObject" Target="../embeddings/oleObject16.bin"/><Relationship Id="rId6" Type="http://schemas.openxmlformats.org/officeDocument/2006/relationships/image" Target="../media/image29.emf"/><Relationship Id="rId7" Type="http://schemas.openxmlformats.org/officeDocument/2006/relationships/oleObject" Target="../embeddings/oleObject17.bin"/><Relationship Id="rId8" Type="http://schemas.openxmlformats.org/officeDocument/2006/relationships/image" Target="../media/image30.emf"/><Relationship Id="rId9" Type="http://schemas.openxmlformats.org/officeDocument/2006/relationships/oleObject" Target="../embeddings/oleObject18.bin"/><Relationship Id="rId10" Type="http://schemas.openxmlformats.org/officeDocument/2006/relationships/image" Target="../media/image3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oleObject" Target="../embeddings/oleObject21.bin"/><Relationship Id="rId5" Type="http://schemas.openxmlformats.org/officeDocument/2006/relationships/image" Target="../media/image34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5.w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6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4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15.emf"/><Relationship Id="rId7" Type="http://schemas.openxmlformats.org/officeDocument/2006/relationships/oleObject" Target="../embeddings/oleObject5.bin"/><Relationship Id="rId8" Type="http://schemas.openxmlformats.org/officeDocument/2006/relationships/image" Target="../media/image1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4.e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15.emf"/><Relationship Id="rId7" Type="http://schemas.openxmlformats.org/officeDocument/2006/relationships/oleObject" Target="../embeddings/oleObject8.bin"/><Relationship Id="rId8" Type="http://schemas.openxmlformats.org/officeDocument/2006/relationships/image" Target="../media/image1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14.e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15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Development of 3D Polarimeters for storage ring EDM searches</a:t>
            </a:r>
            <a:endParaRPr lang="en-GB"/>
          </a:p>
        </p:txBody>
      </p:sp>
      <p:sp>
        <p:nvSpPr>
          <p:cNvPr id="7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JEDI Collaboration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5.10.2012 | David </a:t>
            </a:r>
            <a:r>
              <a:rPr lang="en-US" dirty="0" err="1" smtClean="0"/>
              <a:t>Chiladze</a:t>
            </a:r>
            <a:r>
              <a:rPr lang="en-US" dirty="0" smtClean="0"/>
              <a:t> (IKP, </a:t>
            </a:r>
            <a:r>
              <a:rPr lang="en-US" dirty="0" err="1" smtClean="0"/>
              <a:t>Forschungszentrum</a:t>
            </a:r>
            <a:r>
              <a:rPr lang="en-US" dirty="0" smtClean="0"/>
              <a:t> </a:t>
            </a:r>
            <a:r>
              <a:rPr lang="en-US" dirty="0" err="1" smtClean="0"/>
              <a:t>Jülich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6" name="Picture 2" descr="http://www.ectstar.eu/immagini/mainmenu_r1_c1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6" r="15865" b="15956"/>
          <a:stretch/>
        </p:blipFill>
        <p:spPr bwMode="auto">
          <a:xfrm>
            <a:off x="359532" y="269007"/>
            <a:ext cx="2160240" cy="182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 bwMode="auto">
          <a:xfrm>
            <a:off x="786190" y="1209518"/>
            <a:ext cx="2600476" cy="129419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Counting Rate</a:t>
            </a:r>
            <a:endParaRPr lang="en-US" dirty="0"/>
          </a:p>
        </p:txBody>
      </p:sp>
      <p:pic>
        <p:nvPicPr>
          <p:cNvPr id="4" name="Picture 3" descr="DSG_Tp104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59" y="2840375"/>
            <a:ext cx="3951111" cy="279941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4350376" y="1249274"/>
            <a:ext cx="4601453" cy="4501995"/>
            <a:chOff x="4350376" y="1249274"/>
            <a:chExt cx="4601453" cy="4501995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0376" y="1890802"/>
              <a:ext cx="4601453" cy="3820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feld 2"/>
                <p:cNvSpPr txBox="1"/>
                <p:nvPr/>
              </p:nvSpPr>
              <p:spPr>
                <a:xfrm>
                  <a:off x="5870497" y="5427320"/>
                  <a:ext cx="2332690" cy="32394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14:m>
                    <m:oMathPara xmlns=""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de-DE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k</m:t>
                        </m:r>
                        <m:r>
                          <m:rPr>
                            <m:sty m:val="p"/>
                          </m:rPr>
                          <a:rPr lang="de-DE" dirty="0" err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inetic</m:t>
                        </m:r>
                        <m:r>
                          <a:rPr lang="de-DE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de-DE" dirty="0" err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energy</m:t>
                        </m:r>
                        <m:r>
                          <a:rPr lang="de-DE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 (</m:t>
                        </m:r>
                        <m:r>
                          <m:rPr>
                            <m:sty m:val="p"/>
                          </m:rPr>
                          <a:rPr lang="de-DE" dirty="0" err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MeV</m:t>
                        </m:r>
                        <m:r>
                          <a:rPr lang="de-DE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de-DE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feld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70497" y="5427320"/>
                  <a:ext cx="2332690" cy="323949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74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feld 9"/>
                <p:cNvSpPr txBox="1"/>
                <p:nvPr/>
              </p:nvSpPr>
              <p:spPr>
                <a:xfrm rot="16200000">
                  <a:off x="3971938" y="3378535"/>
                  <a:ext cx="1198217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14:m>
                    <m:oMathPara xmlns=""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de-DE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Luminosity</m:t>
                        </m:r>
                      </m:oMath>
                    </m:oMathPara>
                  </a14:m>
                  <a:endParaRPr lang="de-DE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feld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3971938" y="3378535"/>
                  <a:ext cx="1198217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2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feld 6"/>
                <p:cNvSpPr txBox="1"/>
                <p:nvPr/>
              </p:nvSpPr>
              <p:spPr>
                <a:xfrm>
                  <a:off x="7338708" y="4637824"/>
                  <a:ext cx="1202317" cy="323949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14:m>
                    <m:oMathPara xmlns=""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𝛽</m:t>
                        </m:r>
                        <m:r>
                          <a:rPr lang="de-DE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=10 </m:t>
                        </m:r>
                        <m:r>
                          <m:rPr>
                            <m:sty m:val="p"/>
                          </m:rPr>
                          <a:rPr lang="de-DE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m</m:t>
                        </m:r>
                      </m:oMath>
                    </m:oMathPara>
                  </a14:m>
                  <a:endParaRPr lang="de-DE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feld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38708" y="4637824"/>
                  <a:ext cx="1202317" cy="323949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7273"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feld 11"/>
                <p:cNvSpPr txBox="1"/>
                <p:nvPr/>
              </p:nvSpPr>
              <p:spPr>
                <a:xfrm>
                  <a:off x="7338708" y="3532529"/>
                  <a:ext cx="1068498" cy="323949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14:m>
                    <m:oMathPara xmlns=""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𝛽</m:t>
                        </m:r>
                        <m:r>
                          <a:rPr lang="de-DE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=1 </m:t>
                        </m:r>
                        <m:r>
                          <m:rPr>
                            <m:sty m:val="p"/>
                          </m:rPr>
                          <a:rPr lang="de-DE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m</m:t>
                        </m:r>
                      </m:oMath>
                    </m:oMathPara>
                  </a14:m>
                  <a:endParaRPr lang="de-DE" dirty="0">
                    <a:solidFill>
                      <a:srgbClr val="0066FF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feld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38708" y="3532529"/>
                  <a:ext cx="1068498" cy="323949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5357"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feld 12"/>
                <p:cNvSpPr txBox="1"/>
                <p:nvPr/>
              </p:nvSpPr>
              <p:spPr>
                <a:xfrm>
                  <a:off x="7338708" y="2387505"/>
                  <a:ext cx="1244828" cy="323949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14:m>
                    <m:oMathPara xmlns=""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𝛽</m:t>
                        </m:r>
                        <m:r>
                          <a:rPr lang="de-DE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=0.1 </m:t>
                        </m:r>
                        <m:r>
                          <m:rPr>
                            <m:sty m:val="p"/>
                          </m:rPr>
                          <a:rPr lang="de-DE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m</m:t>
                        </m:r>
                      </m:oMath>
                    </m:oMathPara>
                  </a14:m>
                  <a:endParaRPr lang="de-DE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feld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38708" y="2387505"/>
                  <a:ext cx="1244828" cy="323949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7143"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Gerade Verbindung 15"/>
            <p:cNvCxnSpPr/>
            <p:nvPr/>
          </p:nvCxnSpPr>
          <p:spPr bwMode="auto">
            <a:xfrm>
              <a:off x="6834652" y="1637739"/>
              <a:ext cx="0" cy="3536550"/>
            </a:xfrm>
            <a:prstGeom prst="line">
              <a:avLst/>
            </a:prstGeom>
            <a:noFill/>
            <a:ln w="19050" cap="flat" cmpd="sng" algn="ctr">
              <a:solidFill>
                <a:srgbClr val="C00000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feld 19"/>
                <p:cNvSpPr txBox="1"/>
                <p:nvPr/>
              </p:nvSpPr>
              <p:spPr>
                <a:xfrm>
                  <a:off x="5020367" y="1249274"/>
                  <a:ext cx="198277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de-DE" sz="14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feld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0367" y="1249274"/>
                  <a:ext cx="1982776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48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14" name="Content Placeholder 1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950158"/>
              </p:ext>
            </p:extLst>
          </p:nvPr>
        </p:nvGraphicFramePr>
        <p:xfrm>
          <a:off x="960815" y="1300686"/>
          <a:ext cx="1151136" cy="372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6" name="Equation" r:id="rId11" imgW="825500" imgH="266700" progId="Equation.3">
                  <p:embed/>
                </p:oleObj>
              </mc:Choice>
              <mc:Fallback>
                <p:oleObj name="Equation" r:id="rId11" imgW="8255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60815" y="1300686"/>
                        <a:ext cx="1151136" cy="3721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Content Placeholder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2031852"/>
              </p:ext>
            </p:extLst>
          </p:nvPr>
        </p:nvGraphicFramePr>
        <p:xfrm>
          <a:off x="960815" y="1782227"/>
          <a:ext cx="2159756" cy="689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7" name="Equation" r:id="rId13" imgW="1549400" imgH="495300" progId="Equation.3">
                  <p:embed/>
                </p:oleObj>
              </mc:Choice>
              <mc:Fallback>
                <p:oleObj name="Equation" r:id="rId13" imgW="1549400" imgH="495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60815" y="1782227"/>
                        <a:ext cx="2159756" cy="6895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Content Placeholder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501096"/>
              </p:ext>
            </p:extLst>
          </p:nvPr>
        </p:nvGraphicFramePr>
        <p:xfrm>
          <a:off x="7193851" y="837138"/>
          <a:ext cx="1457722" cy="1110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8" name="Equation" r:id="rId15" imgW="901700" imgH="685800" progId="Equation.3">
                  <p:embed/>
                </p:oleObj>
              </mc:Choice>
              <mc:Fallback>
                <p:oleObj name="Equation" r:id="rId15" imgW="901700" imgH="685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193851" y="837138"/>
                        <a:ext cx="1457722" cy="11101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 bwMode="auto">
          <a:xfrm>
            <a:off x="580576" y="5962954"/>
            <a:ext cx="8198258" cy="492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none" lIns="91440" tIns="91440" rIns="91440" bIns="9144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SzTx/>
              <a:buFontTx/>
              <a:buNone/>
              <a:tabLst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/>
                <a:ea typeface="Arial" pitchFamily="-109" charset="0"/>
                <a:cs typeface="Cambria Math"/>
              </a:rPr>
              <a:t>Rate = 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/>
                <a:ea typeface="Arial" pitchFamily="-109" charset="0"/>
                <a:cs typeface="Cambria Math"/>
              </a:rPr>
              <a:t>L ·</a:t>
            </a:r>
            <a:r>
              <a:rPr kumimoji="0" lang="en-US" sz="2000" b="0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/>
                <a:ea typeface="Arial" pitchFamily="-109" charset="0"/>
                <a:cs typeface="Cambria Math"/>
              </a:rPr>
              <a:t> </a:t>
            </a:r>
            <a:r>
              <a:rPr kumimoji="0" lang="en-US" sz="2000" b="0" i="1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/>
                <a:ea typeface="Arial" pitchFamily="-109" charset="0"/>
                <a:cs typeface="Cambria Math"/>
              </a:rPr>
              <a:t>σ</a:t>
            </a:r>
            <a:r>
              <a:rPr kumimoji="0" lang="en-US" sz="2000" b="0" i="1" u="none" strike="noStrike" kern="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/>
                <a:ea typeface="Arial" pitchFamily="-109" charset="0"/>
                <a:cs typeface="Cambria Math"/>
              </a:rPr>
              <a:t>pp</a:t>
            </a:r>
            <a:r>
              <a:rPr kumimoji="0" lang="en-US" sz="2000" b="0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/>
                <a:ea typeface="Arial" pitchFamily="-109" charset="0"/>
                <a:cs typeface="Cambria Math"/>
              </a:rPr>
              <a:t> 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/>
                <a:ea typeface="Arial" pitchFamily="-109" charset="0"/>
                <a:cs typeface="Cambria Math"/>
              </a:rPr>
              <a:t>= 3.1·10</a:t>
            </a:r>
            <a:r>
              <a:rPr kumimoji="0" lang="en-US" sz="20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/>
                <a:ea typeface="Arial" pitchFamily="-109" charset="0"/>
                <a:cs typeface="Cambria Math"/>
              </a:rPr>
              <a:t>28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/>
                <a:ea typeface="Arial" pitchFamily="-109" charset="0"/>
                <a:cs typeface="Cambria Math"/>
              </a:rPr>
              <a:t>[cm</a:t>
            </a:r>
            <a:r>
              <a:rPr kumimoji="0" lang="en-US" sz="20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/>
                <a:ea typeface="Arial" pitchFamily="-109" charset="0"/>
                <a:cs typeface="Cambria Math"/>
              </a:rPr>
              <a:t>−2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/>
                <a:ea typeface="Arial" pitchFamily="-109" charset="0"/>
                <a:cs typeface="Cambria Math"/>
              </a:rPr>
              <a:t>s</a:t>
            </a:r>
            <a:r>
              <a:rPr kumimoji="0" lang="en-US" sz="20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/>
                <a:ea typeface="Arial" pitchFamily="-109" charset="0"/>
                <a:cs typeface="Cambria Math"/>
              </a:rPr>
              <a:t>−1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/>
                <a:ea typeface="Arial" pitchFamily="-109" charset="0"/>
                <a:cs typeface="Cambria Math"/>
              </a:rPr>
              <a:t>] × 10</a:t>
            </a:r>
            <a:r>
              <a:rPr kumimoji="0" lang="en-US" sz="20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/>
                <a:ea typeface="Arial" pitchFamily="-109" charset="0"/>
                <a:cs typeface="Cambria Math"/>
              </a:rPr>
              <a:t>−27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/>
                <a:ea typeface="Arial" pitchFamily="-109" charset="0"/>
                <a:cs typeface="Cambria Math"/>
              </a:rPr>
              <a:t>[cm</a:t>
            </a:r>
            <a:r>
              <a:rPr kumimoji="0" lang="en-US" sz="20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/>
                <a:ea typeface="Arial" pitchFamily="-109" charset="0"/>
                <a:cs typeface="Cambria Math"/>
              </a:rPr>
              <a:t>2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/>
                <a:ea typeface="Arial" pitchFamily="-109" charset="0"/>
                <a:cs typeface="Cambria Math"/>
              </a:rPr>
              <a:t>mb</a:t>
            </a:r>
            <a:r>
              <a:rPr kumimoji="0" lang="en-US" sz="20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/>
                <a:ea typeface="Arial" pitchFamily="-109" charset="0"/>
                <a:cs typeface="Cambria Math"/>
              </a:rPr>
              <a:t>−1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/>
                <a:ea typeface="Arial" pitchFamily="-109" charset="0"/>
                <a:cs typeface="Cambria Math"/>
              </a:rPr>
              <a:t>]×15[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/>
                <a:ea typeface="Arial" pitchFamily="-109" charset="0"/>
                <a:cs typeface="Cambria Math"/>
              </a:rPr>
              <a:t>mb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/>
                <a:ea typeface="Arial" pitchFamily="-109" charset="0"/>
                <a:cs typeface="Cambria Math"/>
              </a:rPr>
              <a:t>]  ≈  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/>
                <a:ea typeface="Arial" pitchFamily="-109" charset="0"/>
                <a:cs typeface="Cambria Math"/>
              </a:rPr>
              <a:t>466 s</a:t>
            </a:r>
            <a:r>
              <a:rPr kumimoji="0" lang="en-US" sz="20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/>
                <a:ea typeface="Arial" pitchFamily="-109" charset="0"/>
                <a:cs typeface="Cambria Math"/>
              </a:rPr>
              <a:t>−1</a:t>
            </a:r>
          </a:p>
        </p:txBody>
      </p:sp>
      <p:sp>
        <p:nvSpPr>
          <p:cNvPr id="20" name="TextBox 19"/>
          <p:cNvSpPr txBox="1"/>
          <p:nvPr/>
        </p:nvSpPr>
        <p:spPr bwMode="auto">
          <a:xfrm>
            <a:off x="4983237" y="846669"/>
            <a:ext cx="16092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SzTx/>
              <a:buFontTx/>
              <a:buNone/>
              <a:tabLst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Arial" pitchFamily="-109" charset="0"/>
                <a:cs typeface="+mn-cs"/>
              </a:rPr>
              <a:t>Conditions:</a:t>
            </a: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5351089"/>
              </p:ext>
            </p:extLst>
          </p:nvPr>
        </p:nvGraphicFramePr>
        <p:xfrm>
          <a:off x="556381" y="3461959"/>
          <a:ext cx="447826" cy="661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9" name="Equation" r:id="rId17" imgW="266700" imgH="393700" progId="Equation.3">
                  <p:embed/>
                </p:oleObj>
              </mc:Choice>
              <mc:Fallback>
                <p:oleObj name="Equation" r:id="rId17" imgW="2667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56381" y="3461959"/>
                        <a:ext cx="447826" cy="6610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9891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 Observables: </a:t>
            </a:r>
            <a:r>
              <a:rPr lang="en-US" dirty="0" err="1" smtClean="0">
                <a:solidFill>
                  <a:srgbClr val="FF0000"/>
                </a:solidFill>
              </a:rPr>
              <a:t>T</a:t>
            </a:r>
            <a:r>
              <a:rPr lang="en-US" baseline="-25000" dirty="0" err="1" smtClean="0">
                <a:solidFill>
                  <a:srgbClr val="FF0000"/>
                </a:solidFill>
              </a:rPr>
              <a:t>p</a:t>
            </a:r>
            <a:r>
              <a:rPr lang="en-US" dirty="0" smtClean="0">
                <a:solidFill>
                  <a:srgbClr val="FF0000"/>
                </a:solidFill>
              </a:rPr>
              <a:t> = 1046 MeV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Picture 8" descr="AXX_Tp10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778" y="1199445"/>
            <a:ext cx="3543386" cy="2540639"/>
          </a:xfrm>
          <a:prstGeom prst="rect">
            <a:avLst/>
          </a:prstGeom>
        </p:spPr>
      </p:pic>
      <p:pic>
        <p:nvPicPr>
          <p:cNvPr id="11" name="Picture 10" descr="AYY_Tp104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18" y="1199443"/>
            <a:ext cx="3593359" cy="2558513"/>
          </a:xfrm>
          <a:prstGeom prst="rect">
            <a:avLst/>
          </a:prstGeom>
        </p:spPr>
      </p:pic>
      <p:pic>
        <p:nvPicPr>
          <p:cNvPr id="12" name="Picture 11" descr="AZX_Tp104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134" y="3810806"/>
            <a:ext cx="3635252" cy="2637971"/>
          </a:xfrm>
          <a:prstGeom prst="rect">
            <a:avLst/>
          </a:prstGeom>
        </p:spPr>
      </p:pic>
      <p:pic>
        <p:nvPicPr>
          <p:cNvPr id="13" name="Picture 12" descr="AZZ_Tp104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54" y="3826530"/>
            <a:ext cx="3556000" cy="262676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 bwMode="auto">
          <a:xfrm>
            <a:off x="3587278" y="1547441"/>
            <a:ext cx="5309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SzTx/>
              <a:buFontTx/>
              <a:buNone/>
              <a:tabLst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Arial" pitchFamily="-109" charset="0"/>
                <a:cs typeface="+mn-cs"/>
              </a:rPr>
              <a:t>A</a:t>
            </a:r>
            <a:r>
              <a:rPr kumimoji="0" lang="en-US" sz="2400" b="1" i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Arial" pitchFamily="-109" charset="0"/>
                <a:cs typeface="+mn-cs"/>
              </a:rPr>
              <a:t>y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7637322" y="1798380"/>
            <a:ext cx="6351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SzTx/>
              <a:buFontTx/>
              <a:buNone/>
              <a:tabLst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Arial" pitchFamily="-109" charset="0"/>
                <a:cs typeface="+mn-cs"/>
              </a:rPr>
              <a:t>C</a:t>
            </a:r>
            <a:r>
              <a:rPr kumimoji="0" lang="en-US" sz="2400" b="1" i="0" u="none" strike="noStrike" kern="0" cap="none" spc="0" normalizeH="0" baseline="-2500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Arial" pitchFamily="-109" charset="0"/>
                <a:cs typeface="+mn-cs"/>
              </a:rPr>
              <a:t>xx</a:t>
            </a:r>
            <a:endParaRPr kumimoji="0" lang="en-US" sz="2400" b="1" i="0" u="none" strike="noStrike" kern="0" cap="none" spc="0" normalizeH="0" baseline="-25000" noProof="0" dirty="0" smtClean="0">
              <a:ln>
                <a:noFill/>
              </a:ln>
              <a:effectLst/>
              <a:uLnTx/>
              <a:uFillTx/>
              <a:latin typeface="+mn-lt"/>
              <a:ea typeface="Arial" pitchFamily="-109" charset="0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3460492" y="4223519"/>
            <a:ext cx="6121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SzTx/>
              <a:buFontTx/>
              <a:buNone/>
              <a:tabLst/>
            </a:pPr>
            <a:r>
              <a:rPr lang="en-US" sz="2400" b="1" kern="0" dirty="0" smtClean="0">
                <a:latin typeface="+mn-lt"/>
                <a:ea typeface="Arial" pitchFamily="-109" charset="0"/>
              </a:rPr>
              <a:t>C</a:t>
            </a:r>
            <a:r>
              <a:rPr kumimoji="0" lang="en-US" sz="2400" b="1" i="0" u="none" strike="noStrike" kern="0" cap="none" spc="0" normalizeH="0" baseline="-2500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Arial" pitchFamily="-109" charset="0"/>
                <a:cs typeface="+mn-cs"/>
              </a:rPr>
              <a:t>zz</a:t>
            </a:r>
            <a:endParaRPr kumimoji="0" lang="en-US" sz="2400" b="1" i="0" u="none" strike="noStrike" kern="0" cap="none" spc="0" normalizeH="0" baseline="-25000" noProof="0" dirty="0" smtClean="0">
              <a:ln>
                <a:noFill/>
              </a:ln>
              <a:effectLst/>
              <a:uLnTx/>
              <a:uFillTx/>
              <a:latin typeface="+mn-lt"/>
              <a:ea typeface="Arial" pitchFamily="-109" charset="0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7718557" y="4167894"/>
            <a:ext cx="6236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SzTx/>
              <a:buFontTx/>
              <a:buNone/>
              <a:tabLst/>
            </a:pPr>
            <a:r>
              <a:rPr lang="en-US" sz="2400" b="1" kern="0" dirty="0" smtClean="0">
                <a:latin typeface="+mn-lt"/>
                <a:ea typeface="Arial" pitchFamily="-109" charset="0"/>
              </a:rPr>
              <a:t>C</a:t>
            </a:r>
            <a:r>
              <a:rPr kumimoji="0" lang="en-US" sz="2400" b="1" i="0" u="none" strike="noStrike" kern="0" cap="none" spc="0" normalizeH="0" baseline="-2500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Arial" pitchFamily="-109" charset="0"/>
                <a:cs typeface="+mn-cs"/>
              </a:rPr>
              <a:t>xz</a:t>
            </a:r>
            <a:endParaRPr kumimoji="0" lang="en-US" sz="2400" b="1" i="0" u="none" strike="noStrike" kern="0" cap="none" spc="0" normalizeH="0" baseline="-25000" noProof="0" dirty="0" smtClean="0">
              <a:ln>
                <a:noFill/>
              </a:ln>
              <a:effectLst/>
              <a:uLnTx/>
              <a:uFillTx/>
              <a:latin typeface="+mn-lt"/>
              <a:ea typeface="Arial" pitchFamily="-109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5732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Inverted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76476"/>
            <a:ext cx="8267700" cy="1860399"/>
          </a:xfrm>
        </p:spPr>
        <p:txBody>
          <a:bodyPr/>
          <a:lstStyle/>
          <a:p>
            <a:pPr lvl="1"/>
            <a:r>
              <a:rPr lang="en-GB" dirty="0" smtClean="0"/>
              <a:t>For each combination of polarisation 4 detector quadrants</a:t>
            </a:r>
          </a:p>
          <a:p>
            <a:pPr lvl="1"/>
            <a:r>
              <a:rPr lang="en-GB" dirty="0" smtClean="0"/>
              <a:t>In each quadrant 4 different yields for different polarisation combinations</a:t>
            </a:r>
          </a:p>
          <a:p>
            <a:pPr lvl="1"/>
            <a:r>
              <a:rPr lang="en-GB" dirty="0" smtClean="0"/>
              <a:t>In total 16 yields</a:t>
            </a:r>
            <a:endParaRPr lang="en-GB" dirty="0"/>
          </a:p>
        </p:txBody>
      </p:sp>
      <p:grpSp>
        <p:nvGrpSpPr>
          <p:cNvPr id="88" name="Group 87"/>
          <p:cNvGrpSpPr/>
          <p:nvPr/>
        </p:nvGrpSpPr>
        <p:grpSpPr>
          <a:xfrm>
            <a:off x="5113688" y="2644775"/>
            <a:ext cx="3792187" cy="3862624"/>
            <a:chOff x="5090889" y="1454150"/>
            <a:chExt cx="3792187" cy="3862624"/>
          </a:xfrm>
        </p:grpSpPr>
        <p:sp>
          <p:nvSpPr>
            <p:cNvPr id="6" name="Block Arc 5"/>
            <p:cNvSpPr/>
            <p:nvPr/>
          </p:nvSpPr>
          <p:spPr bwMode="auto">
            <a:xfrm>
              <a:off x="5090889" y="1701051"/>
              <a:ext cx="3615722" cy="3615722"/>
            </a:xfrm>
            <a:prstGeom prst="blockArc">
              <a:avLst>
                <a:gd name="adj1" fmla="val 12164463"/>
                <a:gd name="adj2" fmla="val 14671263"/>
                <a:gd name="adj3" fmla="val 21179"/>
              </a:avLst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Block Arc 6"/>
            <p:cNvSpPr/>
            <p:nvPr/>
          </p:nvSpPr>
          <p:spPr bwMode="auto">
            <a:xfrm rot="16200000">
              <a:off x="5090891" y="1701051"/>
              <a:ext cx="3615718" cy="3615722"/>
            </a:xfrm>
            <a:prstGeom prst="blockArc">
              <a:avLst>
                <a:gd name="adj1" fmla="val 12164463"/>
                <a:gd name="adj2" fmla="val 14671263"/>
                <a:gd name="adj3" fmla="val 21179"/>
              </a:avLst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Block Arc 7"/>
            <p:cNvSpPr/>
            <p:nvPr/>
          </p:nvSpPr>
          <p:spPr bwMode="auto">
            <a:xfrm rot="10800000">
              <a:off x="5090890" y="1701052"/>
              <a:ext cx="3615720" cy="3615720"/>
            </a:xfrm>
            <a:prstGeom prst="blockArc">
              <a:avLst>
                <a:gd name="adj1" fmla="val 12164463"/>
                <a:gd name="adj2" fmla="val 14671263"/>
                <a:gd name="adj3" fmla="val 21179"/>
              </a:avLst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Block Arc 8"/>
            <p:cNvSpPr/>
            <p:nvPr/>
          </p:nvSpPr>
          <p:spPr bwMode="auto">
            <a:xfrm rot="5400000">
              <a:off x="5090888" y="1701052"/>
              <a:ext cx="3615724" cy="3615720"/>
            </a:xfrm>
            <a:prstGeom prst="blockArc">
              <a:avLst>
                <a:gd name="adj1" fmla="val 12164463"/>
                <a:gd name="adj2" fmla="val 14671263"/>
                <a:gd name="adj3" fmla="val 21179"/>
              </a:avLst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6774665" y="3384827"/>
              <a:ext cx="248170" cy="248170"/>
            </a:xfrm>
            <a:prstGeom prst="ellipse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6813562" y="3423724"/>
              <a:ext cx="170376" cy="170376"/>
            </a:xfrm>
            <a:prstGeom prst="ellipse">
              <a:avLst/>
            </a:prstGeom>
            <a:solidFill>
              <a:srgbClr val="00206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>
              <a:off x="5207000" y="3508375"/>
              <a:ext cx="3587750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 flipV="1">
              <a:off x="6905625" y="1730375"/>
              <a:ext cx="0" cy="3476625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7" name="TextBox 16"/>
            <p:cNvSpPr txBox="1"/>
            <p:nvPr/>
          </p:nvSpPr>
          <p:spPr bwMode="auto">
            <a:xfrm>
              <a:off x="8493125" y="3032125"/>
              <a:ext cx="38995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EE0"/>
                </a:buClr>
                <a:buSzTx/>
                <a:buFontTx/>
                <a:buNone/>
                <a:tabLst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Arial" pitchFamily="-109" charset="0"/>
                  <a:cs typeface="+mn-cs"/>
                </a:rPr>
                <a:t>X</a:t>
              </a:r>
            </a:p>
          </p:txBody>
        </p:sp>
        <p:sp>
          <p:nvSpPr>
            <p:cNvPr id="18" name="TextBox 17"/>
            <p:cNvSpPr txBox="1"/>
            <p:nvPr/>
          </p:nvSpPr>
          <p:spPr bwMode="auto">
            <a:xfrm>
              <a:off x="6915150" y="1454150"/>
              <a:ext cx="40277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EE0"/>
                </a:buClr>
                <a:buSzTx/>
                <a:buFontTx/>
                <a:buNone/>
                <a:tabLst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Arial" pitchFamily="-109" charset="0"/>
                  <a:cs typeface="+mn-cs"/>
                </a:rPr>
                <a:t>Y</a:t>
              </a:r>
            </a:p>
          </p:txBody>
        </p:sp>
        <p:sp>
          <p:nvSpPr>
            <p:cNvPr id="19" name="TextBox 18"/>
            <p:cNvSpPr txBox="1"/>
            <p:nvPr/>
          </p:nvSpPr>
          <p:spPr bwMode="auto">
            <a:xfrm>
              <a:off x="5445125" y="2206625"/>
              <a:ext cx="91572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EE0"/>
                </a:buClr>
                <a:buSzTx/>
                <a:buFontTx/>
                <a:buNone/>
                <a:tabLst/>
              </a:pPr>
              <a:r>
                <a:rPr kumimoji="0" lang="en-US" sz="2800" b="0" i="1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/>
                  <a:ea typeface="Arial" pitchFamily="-109" charset="0"/>
                  <a:cs typeface="Times New Roman"/>
                </a:rPr>
                <a:t>i</a:t>
              </a:r>
              <a:r>
                <a:rPr kumimoji="0" lang="en-US" sz="2800" b="0" i="1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/>
                  <a:ea typeface="Arial" pitchFamily="-109" charset="0"/>
                  <a:cs typeface="Times New Roman"/>
                </a:rPr>
                <a:t> =4</a:t>
              </a:r>
            </a:p>
          </p:txBody>
        </p:sp>
        <p:sp>
          <p:nvSpPr>
            <p:cNvPr id="20" name="TextBox 19"/>
            <p:cNvSpPr txBox="1"/>
            <p:nvPr/>
          </p:nvSpPr>
          <p:spPr bwMode="auto">
            <a:xfrm>
              <a:off x="7502525" y="2232025"/>
              <a:ext cx="91572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EE0"/>
                </a:buClr>
                <a:buSzTx/>
                <a:buFontTx/>
                <a:buNone/>
                <a:tabLst/>
              </a:pPr>
              <a:r>
                <a:rPr kumimoji="0" lang="en-US" sz="2800" b="0" i="1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/>
                  <a:ea typeface="Arial" pitchFamily="-109" charset="0"/>
                  <a:cs typeface="Times New Roman"/>
                </a:rPr>
                <a:t>i</a:t>
              </a:r>
              <a:r>
                <a:rPr kumimoji="0" lang="en-US" sz="2800" b="0" i="1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/>
                  <a:ea typeface="Arial" pitchFamily="-109" charset="0"/>
                  <a:cs typeface="Times New Roman"/>
                </a:rPr>
                <a:t> =1</a:t>
              </a:r>
            </a:p>
          </p:txBody>
        </p:sp>
        <p:sp>
          <p:nvSpPr>
            <p:cNvPr id="21" name="TextBox 20"/>
            <p:cNvSpPr txBox="1"/>
            <p:nvPr/>
          </p:nvSpPr>
          <p:spPr bwMode="auto">
            <a:xfrm>
              <a:off x="5438775" y="4200525"/>
              <a:ext cx="91572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EE0"/>
                </a:buClr>
                <a:buSzTx/>
                <a:buFontTx/>
                <a:buNone/>
                <a:tabLst/>
              </a:pPr>
              <a:r>
                <a:rPr kumimoji="0" lang="en-US" sz="2800" b="0" i="1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/>
                  <a:ea typeface="Arial" pitchFamily="-109" charset="0"/>
                  <a:cs typeface="Times New Roman"/>
                </a:rPr>
                <a:t>i</a:t>
              </a:r>
              <a:r>
                <a:rPr kumimoji="0" lang="en-US" sz="2800" b="0" i="1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/>
                  <a:ea typeface="Arial" pitchFamily="-109" charset="0"/>
                  <a:cs typeface="Times New Roman"/>
                </a:rPr>
                <a:t> =3</a:t>
              </a:r>
            </a:p>
          </p:txBody>
        </p:sp>
        <p:sp>
          <p:nvSpPr>
            <p:cNvPr id="22" name="TextBox 21"/>
            <p:cNvSpPr txBox="1"/>
            <p:nvPr/>
          </p:nvSpPr>
          <p:spPr bwMode="auto">
            <a:xfrm>
              <a:off x="7486650" y="4232275"/>
              <a:ext cx="91572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EE0"/>
                </a:buClr>
                <a:buSzTx/>
                <a:buFontTx/>
                <a:buNone/>
                <a:tabLst/>
              </a:pPr>
              <a:r>
                <a:rPr kumimoji="0" lang="en-US" sz="2800" b="0" i="1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/>
                  <a:ea typeface="Arial" pitchFamily="-109" charset="0"/>
                  <a:cs typeface="Times New Roman"/>
                </a:rPr>
                <a:t>i</a:t>
              </a:r>
              <a:r>
                <a:rPr kumimoji="0" lang="en-US" sz="2800" b="0" i="1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/>
                  <a:ea typeface="Arial" pitchFamily="-109" charset="0"/>
                  <a:cs typeface="Times New Roman"/>
                </a:rPr>
                <a:t> =2</a:t>
              </a:r>
            </a:p>
          </p:txBody>
        </p:sp>
        <p:cxnSp>
          <p:nvCxnSpPr>
            <p:cNvPr id="24" name="Straight Connector 23"/>
            <p:cNvCxnSpPr/>
            <p:nvPr/>
          </p:nvCxnSpPr>
          <p:spPr bwMode="auto">
            <a:xfrm>
              <a:off x="6127750" y="2794000"/>
              <a:ext cx="1508125" cy="1412875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 flipV="1">
              <a:off x="6207125" y="2794000"/>
              <a:ext cx="1381125" cy="142875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" name="TextBox 27"/>
            <p:cNvSpPr txBox="1"/>
            <p:nvPr/>
          </p:nvSpPr>
          <p:spPr bwMode="auto">
            <a:xfrm>
              <a:off x="6115050" y="3241675"/>
              <a:ext cx="80702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EE0"/>
                </a:buClr>
                <a:buSzTx/>
                <a:buFontTx/>
                <a:buNone/>
                <a:tabLst/>
              </a:pPr>
              <a:r>
                <a:rPr lang="en-US" sz="2800" i="1" kern="0" dirty="0" smtClean="0">
                  <a:latin typeface="Times New Roman"/>
                  <a:ea typeface="Arial" pitchFamily="-109" charset="0"/>
                  <a:cs typeface="Times New Roman"/>
                </a:rPr>
                <a:t>90°</a:t>
              </a:r>
              <a:endParaRPr kumimoji="0" lang="en-US" sz="28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Arial" pitchFamily="-109" charset="0"/>
                <a:cs typeface="Times New Roman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975600" y="2312035"/>
            <a:ext cx="977977" cy="1090133"/>
            <a:chOff x="7731125" y="4175125"/>
            <a:chExt cx="977977" cy="1090133"/>
          </a:xfrm>
        </p:grpSpPr>
        <p:grpSp>
          <p:nvGrpSpPr>
            <p:cNvPr id="38" name="Group 37"/>
            <p:cNvGrpSpPr/>
            <p:nvPr/>
          </p:nvGrpSpPr>
          <p:grpSpPr>
            <a:xfrm>
              <a:off x="8257142" y="4194887"/>
              <a:ext cx="438355" cy="302420"/>
              <a:chOff x="4210775" y="516332"/>
              <a:chExt cx="438355" cy="302420"/>
            </a:xfrm>
          </p:grpSpPr>
          <p:sp>
            <p:nvSpPr>
              <p:cNvPr id="29" name="TextBox 28"/>
              <p:cNvSpPr txBox="1"/>
              <p:nvPr/>
            </p:nvSpPr>
            <p:spPr bwMode="auto">
              <a:xfrm>
                <a:off x="4210775" y="516332"/>
                <a:ext cx="218008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9EE0"/>
                  </a:buClr>
                  <a:buSzTx/>
                  <a:buFontTx/>
                  <a:buNone/>
                  <a:tabLst/>
                </a:pPr>
                <a:r>
                  <a:rPr lang="en-US" kern="0" noProof="0" dirty="0" smtClean="0">
                    <a:solidFill>
                      <a:srgbClr val="002060"/>
                    </a:solidFill>
                    <a:latin typeface="+mn-lt"/>
                    <a:ea typeface="Arial" pitchFamily="-109" charset="0"/>
                  </a:rPr>
                  <a:t>➜</a:t>
                </a:r>
                <a:endPara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Arial" pitchFamily="-109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 bwMode="auto">
              <a:xfrm rot="10800000">
                <a:off x="4431122" y="541753"/>
                <a:ext cx="218008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9EE0"/>
                  </a:buClr>
                  <a:buSzTx/>
                  <a:buFontTx/>
                  <a:buNone/>
                  <a:tabLst/>
                </a:pPr>
                <a:r>
                  <a:rPr lang="en-US" kern="0" noProof="0" dirty="0" smtClean="0">
                    <a:solidFill>
                      <a:srgbClr val="00B0F0"/>
                    </a:solidFill>
                    <a:latin typeface="+mn-lt"/>
                    <a:ea typeface="Arial" pitchFamily="-109" charset="0"/>
                  </a:rPr>
                  <a:t>➜</a:t>
                </a:r>
                <a:endPara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+mn-lt"/>
                  <a:ea typeface="Arial" pitchFamily="-109" charset="0"/>
                </a:endParaRP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8257142" y="4697925"/>
              <a:ext cx="451960" cy="302419"/>
              <a:chOff x="5435607" y="506925"/>
              <a:chExt cx="451960" cy="302419"/>
            </a:xfrm>
          </p:grpSpPr>
          <p:sp>
            <p:nvSpPr>
              <p:cNvPr id="31" name="TextBox 30"/>
              <p:cNvSpPr txBox="1"/>
              <p:nvPr/>
            </p:nvSpPr>
            <p:spPr bwMode="auto">
              <a:xfrm>
                <a:off x="5669559" y="506925"/>
                <a:ext cx="218008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9EE0"/>
                  </a:buClr>
                  <a:buSzTx/>
                  <a:buFontTx/>
                  <a:buNone/>
                  <a:tabLst/>
                </a:pPr>
                <a:r>
                  <a:rPr lang="en-US" kern="0" noProof="0" dirty="0" smtClean="0">
                    <a:solidFill>
                      <a:srgbClr val="00B0F0"/>
                    </a:solidFill>
                    <a:latin typeface="+mn-lt"/>
                    <a:ea typeface="Arial" pitchFamily="-109" charset="0"/>
                  </a:rPr>
                  <a:t>➜</a:t>
                </a:r>
                <a:endPara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+mn-lt"/>
                  <a:ea typeface="Arial" pitchFamily="-109" charset="0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 bwMode="auto">
              <a:xfrm rot="10800000">
                <a:off x="5435607" y="532345"/>
                <a:ext cx="218008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9EE0"/>
                  </a:buClr>
                  <a:buSzTx/>
                  <a:buFontTx/>
                  <a:buNone/>
                  <a:tabLst/>
                </a:pPr>
                <a:r>
                  <a:rPr lang="en-US" kern="0" noProof="0" dirty="0" smtClean="0">
                    <a:solidFill>
                      <a:srgbClr val="002060"/>
                    </a:solidFill>
                    <a:latin typeface="+mn-lt"/>
                    <a:ea typeface="Arial" pitchFamily="-109" charset="0"/>
                  </a:rPr>
                  <a:t>➜</a:t>
                </a:r>
                <a:endPara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Arial" pitchFamily="-109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8257142" y="4453332"/>
              <a:ext cx="434277" cy="276999"/>
              <a:chOff x="4829589" y="516332"/>
              <a:chExt cx="434277" cy="276999"/>
            </a:xfrm>
          </p:grpSpPr>
          <p:sp>
            <p:nvSpPr>
              <p:cNvPr id="33" name="TextBox 32"/>
              <p:cNvSpPr txBox="1"/>
              <p:nvPr/>
            </p:nvSpPr>
            <p:spPr bwMode="auto">
              <a:xfrm>
                <a:off x="4829589" y="516332"/>
                <a:ext cx="218008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9EE0"/>
                  </a:buClr>
                  <a:buSzTx/>
                  <a:buFontTx/>
                  <a:buNone/>
                  <a:tabLst/>
                </a:pPr>
                <a:r>
                  <a:rPr lang="en-US" kern="0" noProof="0" dirty="0" smtClean="0">
                    <a:solidFill>
                      <a:srgbClr val="002060"/>
                    </a:solidFill>
                    <a:latin typeface="+mn-lt"/>
                    <a:ea typeface="Arial" pitchFamily="-109" charset="0"/>
                  </a:rPr>
                  <a:t>➜</a:t>
                </a:r>
                <a:endPara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Arial" pitchFamily="-109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 bwMode="auto">
              <a:xfrm>
                <a:off x="5045858" y="516332"/>
                <a:ext cx="218008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9EE0"/>
                  </a:buClr>
                  <a:buSzTx/>
                  <a:buFontTx/>
                  <a:buNone/>
                  <a:tabLst/>
                </a:pPr>
                <a:r>
                  <a:rPr lang="en-US" kern="0" noProof="0" dirty="0" smtClean="0">
                    <a:solidFill>
                      <a:srgbClr val="00B0F0"/>
                    </a:solidFill>
                    <a:latin typeface="+mn-lt"/>
                    <a:ea typeface="Arial" pitchFamily="-109" charset="0"/>
                  </a:rPr>
                  <a:t>➜</a:t>
                </a:r>
                <a:endPara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+mn-lt"/>
                  <a:ea typeface="Arial" pitchFamily="-109" charset="0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8257142" y="4988259"/>
              <a:ext cx="432297" cy="276999"/>
              <a:chOff x="6082267" y="522939"/>
              <a:chExt cx="432297" cy="276999"/>
            </a:xfrm>
          </p:grpSpPr>
          <p:sp>
            <p:nvSpPr>
              <p:cNvPr id="34" name="TextBox 33"/>
              <p:cNvSpPr txBox="1"/>
              <p:nvPr/>
            </p:nvSpPr>
            <p:spPr bwMode="auto">
              <a:xfrm rot="10800000">
                <a:off x="6082267" y="522939"/>
                <a:ext cx="218008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9EE0"/>
                  </a:buClr>
                  <a:buSzTx/>
                  <a:buFontTx/>
                  <a:buNone/>
                  <a:tabLst/>
                </a:pPr>
                <a:r>
                  <a:rPr lang="en-US" kern="0" noProof="0" dirty="0" smtClean="0">
                    <a:solidFill>
                      <a:srgbClr val="002060"/>
                    </a:solidFill>
                    <a:latin typeface="+mn-lt"/>
                    <a:ea typeface="Arial" pitchFamily="-109" charset="0"/>
                  </a:rPr>
                  <a:t>➜</a:t>
                </a:r>
                <a:endPara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Arial" pitchFamily="-109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 bwMode="auto">
              <a:xfrm rot="10800000">
                <a:off x="6296556" y="522939"/>
                <a:ext cx="218008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9EE0"/>
                  </a:buClr>
                  <a:buSzTx/>
                  <a:buFontTx/>
                  <a:buNone/>
                  <a:tabLst/>
                </a:pPr>
                <a:r>
                  <a:rPr lang="en-US" kern="0" noProof="0" dirty="0" smtClean="0">
                    <a:solidFill>
                      <a:srgbClr val="00B0F0"/>
                    </a:solidFill>
                    <a:latin typeface="+mn-lt"/>
                    <a:ea typeface="Arial" pitchFamily="-109" charset="0"/>
                  </a:rPr>
                  <a:t>➜</a:t>
                </a:r>
                <a:endPara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+mn-lt"/>
                  <a:ea typeface="Arial" pitchFamily="-109" charset="0"/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 bwMode="auto">
            <a:xfrm>
              <a:off x="7731125" y="4175125"/>
              <a:ext cx="535118" cy="1083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EE0"/>
                </a:buClr>
                <a:buSzTx/>
                <a:buFontTx/>
                <a:buNone/>
                <a:tabLst/>
              </a:pPr>
              <a:r>
                <a:rPr kumimoji="0" lang="en-US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Arial" pitchFamily="-109" charset="0"/>
                  <a:cs typeface="Times New Roman"/>
                </a:rPr>
                <a:t>k=1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EE0"/>
                </a:buClr>
                <a:buSzTx/>
                <a:buFontTx/>
                <a:buNone/>
                <a:tabLst/>
              </a:pPr>
              <a:r>
                <a:rPr lang="en-US" sz="1400" i="1" kern="0" dirty="0" smtClean="0">
                  <a:solidFill>
                    <a:srgbClr val="000000"/>
                  </a:solidFill>
                  <a:latin typeface="Times New Roman"/>
                  <a:ea typeface="Arial" pitchFamily="-109" charset="0"/>
                  <a:cs typeface="Times New Roman"/>
                </a:rPr>
                <a:t>k=2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EE0"/>
                </a:buClr>
                <a:buSzTx/>
                <a:buFontTx/>
                <a:buNone/>
                <a:tabLst/>
              </a:pPr>
              <a:r>
                <a:rPr kumimoji="0" lang="en-US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Arial" pitchFamily="-109" charset="0"/>
                  <a:cs typeface="Times New Roman"/>
                </a:rPr>
                <a:t>k=3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EE0"/>
                </a:buClr>
                <a:buSzTx/>
                <a:buFontTx/>
                <a:buNone/>
                <a:tabLst/>
              </a:pPr>
              <a:r>
                <a:rPr lang="en-US" sz="1400" i="1" kern="0" dirty="0" smtClean="0">
                  <a:solidFill>
                    <a:srgbClr val="000000"/>
                  </a:solidFill>
                  <a:latin typeface="Times New Roman"/>
                  <a:ea typeface="Arial" pitchFamily="-109" charset="0"/>
                  <a:cs typeface="Times New Roman"/>
                </a:rPr>
                <a:t>k=4</a:t>
              </a:r>
              <a:endPara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Arial" pitchFamily="-109" charset="0"/>
                <a:cs typeface="Times New Roman"/>
              </a:endParaRPr>
            </a:p>
          </p:txBody>
        </p:sp>
      </p:grpSp>
      <p:pic>
        <p:nvPicPr>
          <p:cNvPr id="87" name="Picture 86" descr="Detect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25" y="3009900"/>
            <a:ext cx="4089400" cy="318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14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glitter pattern="hexagon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 bwMode="auto">
          <a:xfrm>
            <a:off x="568476" y="1209524"/>
            <a:ext cx="4027714" cy="27335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TextBox 24"/>
          <p:cNvSpPr txBox="1"/>
          <p:nvPr/>
        </p:nvSpPr>
        <p:spPr bwMode="auto">
          <a:xfrm>
            <a:off x="5159937" y="1213555"/>
            <a:ext cx="3403491" cy="2734082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2743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spcBef>
                <a:spcPts val="0"/>
              </a:spcBef>
              <a:spcAft>
                <a:spcPts val="2000"/>
              </a:spcAft>
              <a:buClr>
                <a:srgbClr val="009EE0"/>
              </a:buClr>
              <a:buSzTx/>
              <a:buFontTx/>
              <a:buNone/>
              <a:tabLst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" pitchFamily="-109" charset="0"/>
                <a:cs typeface="+mn-cs"/>
              </a:rPr>
              <a:t>Reduced matrix:</a:t>
            </a:r>
            <a:endParaRPr lang="en-US" kern="0" dirty="0">
              <a:solidFill>
                <a:srgbClr val="000000"/>
              </a:solidFill>
              <a:latin typeface="+mn-lt"/>
              <a:ea typeface="Arial" pitchFamily="-109" charset="0"/>
            </a:endParaRPr>
          </a:p>
          <a:p>
            <a:pPr marL="0" marR="0" indent="0" algn="l" defTabSz="914400" rtl="0" eaLnBrk="0" fontAlgn="base" latinLnBrk="0" hangingPunct="0">
              <a:spcBef>
                <a:spcPts val="0"/>
              </a:spcBef>
              <a:spcAft>
                <a:spcPts val="2000"/>
              </a:spcAft>
              <a:buClr>
                <a:srgbClr val="009EE0"/>
              </a:buClr>
              <a:buSzTx/>
              <a:buFontTx/>
              <a:buNone/>
              <a:tabLst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" pitchFamily="-109" charset="0"/>
                <a:cs typeface="+mn-cs"/>
              </a:rPr>
              <a:t>Detector:</a:t>
            </a:r>
            <a:endParaRPr lang="en-US" kern="0" dirty="0">
              <a:solidFill>
                <a:srgbClr val="000000"/>
              </a:solidFill>
              <a:latin typeface="+mn-lt"/>
              <a:ea typeface="Arial" pitchFamily="-109" charset="0"/>
            </a:endParaRPr>
          </a:p>
          <a:p>
            <a:pPr marL="0" marR="0" indent="0" algn="l" defTabSz="914400" rtl="0" eaLnBrk="0" fontAlgn="base" latinLnBrk="0" hangingPunct="0">
              <a:spcBef>
                <a:spcPts val="0"/>
              </a:spcBef>
              <a:spcAft>
                <a:spcPts val="2000"/>
              </a:spcAft>
              <a:buClr>
                <a:srgbClr val="009EE0"/>
              </a:buClr>
              <a:buSzTx/>
              <a:buFontTx/>
              <a:buNone/>
              <a:tabLst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" pitchFamily="-109" charset="0"/>
                <a:cs typeface="+mn-cs"/>
              </a:rPr>
              <a:t>Luminosity</a:t>
            </a:r>
            <a:r>
              <a:rPr lang="en-US" kern="0" dirty="0" smtClean="0">
                <a:solidFill>
                  <a:srgbClr val="000000"/>
                </a:solidFill>
                <a:latin typeface="+mn-lt"/>
                <a:ea typeface="Arial" pitchFamily="-109" charset="0"/>
              </a:rPr>
              <a:t>: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Arial" pitchFamily="-109" charset="0"/>
              <a:cs typeface="+mn-cs"/>
            </a:endParaRPr>
          </a:p>
          <a:p>
            <a:pPr marL="0" marR="0" indent="0" algn="l" defTabSz="914400" rtl="0" eaLnBrk="0" fontAlgn="base" latinLnBrk="0" hangingPunct="0">
              <a:spcBef>
                <a:spcPts val="0"/>
              </a:spcBef>
              <a:spcAft>
                <a:spcPts val="2000"/>
              </a:spcAft>
              <a:buClr>
                <a:srgbClr val="009EE0"/>
              </a:buClr>
              <a:buSzTx/>
              <a:buFontTx/>
              <a:buNone/>
              <a:tabLst/>
            </a:pPr>
            <a:r>
              <a:rPr lang="en-US" kern="0" dirty="0" smtClean="0">
                <a:solidFill>
                  <a:srgbClr val="000000"/>
                </a:solidFill>
                <a:latin typeface="+mn-lt"/>
                <a:ea typeface="Arial" pitchFamily="-109" charset="0"/>
              </a:rPr>
              <a:t>sum of rows: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Arial" pitchFamily="-109" charset="0"/>
              <a:cs typeface="+mn-cs"/>
            </a:endParaRPr>
          </a:p>
          <a:p>
            <a:pPr marL="0" marR="0" indent="0" algn="l" defTabSz="914400" rtl="0" eaLnBrk="0" fontAlgn="base" latinLnBrk="0" hangingPunct="0">
              <a:spcBef>
                <a:spcPts val="0"/>
              </a:spcBef>
              <a:spcAft>
                <a:spcPts val="2000"/>
              </a:spcAft>
              <a:buClr>
                <a:srgbClr val="009EE0"/>
              </a:buClr>
              <a:buSzTx/>
              <a:buFontTx/>
              <a:buNone/>
              <a:tabLst/>
            </a:pPr>
            <a:r>
              <a:rPr lang="en-US" kern="0" dirty="0" smtClean="0">
                <a:solidFill>
                  <a:srgbClr val="000000"/>
                </a:solidFill>
                <a:latin typeface="+mn-lt"/>
                <a:ea typeface="Arial" pitchFamily="-109" charset="0"/>
              </a:rPr>
              <a:t>sum of columns: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Arial" pitchFamily="-109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Diagonal Scaling</a:t>
            </a:r>
            <a:endParaRPr lang="en-US" dirty="0">
              <a:solidFill>
                <a:srgbClr val="00B0F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2349221"/>
              </p:ext>
            </p:extLst>
          </p:nvPr>
        </p:nvGraphicFramePr>
        <p:xfrm>
          <a:off x="622124" y="1290462"/>
          <a:ext cx="3619601" cy="1983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4" name="Equation" r:id="rId3" imgW="1993900" imgH="1092200" progId="Equation.3">
                  <p:embed/>
                </p:oleObj>
              </mc:Choice>
              <mc:Fallback>
                <p:oleObj name="Equation" r:id="rId3" imgW="1993900" imgH="1092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2124" y="1290462"/>
                        <a:ext cx="3619601" cy="19833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 bwMode="auto">
          <a:xfrm>
            <a:off x="1686650" y="3199207"/>
            <a:ext cx="2180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SzTx/>
              <a:buFontTx/>
              <a:buNone/>
              <a:tabLst/>
            </a:pPr>
            <a:r>
              <a:rPr lang="en-US" kern="0" noProof="0" dirty="0" smtClean="0">
                <a:solidFill>
                  <a:srgbClr val="002060"/>
                </a:solidFill>
                <a:latin typeface="+mn-lt"/>
                <a:ea typeface="Arial" pitchFamily="-109" charset="0"/>
              </a:rPr>
              <a:t>➜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Arial" pitchFamily="-109" charset="0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 rot="10800000">
            <a:off x="1886677" y="3224628"/>
            <a:ext cx="2180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SzTx/>
              <a:buFontTx/>
              <a:buNone/>
              <a:tabLst/>
            </a:pPr>
            <a:r>
              <a:rPr lang="en-US" kern="0" noProof="0" dirty="0" smtClean="0">
                <a:solidFill>
                  <a:srgbClr val="00B0F0"/>
                </a:solidFill>
                <a:latin typeface="+mn-lt"/>
                <a:ea typeface="Arial" pitchFamily="-109" charset="0"/>
              </a:rPr>
              <a:t>➜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Arial" pitchFamily="-109" charset="0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3145434" y="3189800"/>
            <a:ext cx="2180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SzTx/>
              <a:buFontTx/>
              <a:buNone/>
              <a:tabLst/>
            </a:pPr>
            <a:r>
              <a:rPr lang="en-US" kern="0" noProof="0" dirty="0" smtClean="0">
                <a:solidFill>
                  <a:srgbClr val="00B0F0"/>
                </a:solidFill>
                <a:latin typeface="+mn-lt"/>
                <a:ea typeface="Arial" pitchFamily="-109" charset="0"/>
              </a:rPr>
              <a:t>➜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Arial" pitchFamily="-109" charset="0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 rot="10800000">
            <a:off x="2911482" y="3215220"/>
            <a:ext cx="2180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SzTx/>
              <a:buFontTx/>
              <a:buNone/>
              <a:tabLst/>
            </a:pPr>
            <a:r>
              <a:rPr lang="en-US" kern="0" noProof="0" dirty="0" smtClean="0">
                <a:solidFill>
                  <a:srgbClr val="002060"/>
                </a:solidFill>
                <a:latin typeface="+mn-lt"/>
                <a:ea typeface="Arial" pitchFamily="-109" charset="0"/>
              </a:rPr>
              <a:t>➜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Arial" pitchFamily="-109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2305464" y="3199207"/>
            <a:ext cx="2180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SzTx/>
              <a:buFontTx/>
              <a:buNone/>
              <a:tabLst/>
            </a:pPr>
            <a:r>
              <a:rPr lang="en-US" kern="0" noProof="0" dirty="0" smtClean="0">
                <a:solidFill>
                  <a:srgbClr val="002060"/>
                </a:solidFill>
                <a:latin typeface="+mn-lt"/>
                <a:ea typeface="Arial" pitchFamily="-109" charset="0"/>
              </a:rPr>
              <a:t>➜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Arial" pitchFamily="-109" charset="0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 rot="10800000">
            <a:off x="3558142" y="3205814"/>
            <a:ext cx="2180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SzTx/>
              <a:buFontTx/>
              <a:buNone/>
              <a:tabLst/>
            </a:pPr>
            <a:r>
              <a:rPr lang="en-US" kern="0" noProof="0" dirty="0" smtClean="0">
                <a:solidFill>
                  <a:srgbClr val="002060"/>
                </a:solidFill>
                <a:latin typeface="+mn-lt"/>
                <a:ea typeface="Arial" pitchFamily="-109" charset="0"/>
              </a:rPr>
              <a:t>➜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Arial" pitchFamily="-109" charset="0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2521733" y="3199207"/>
            <a:ext cx="2180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SzTx/>
              <a:buFontTx/>
              <a:buNone/>
              <a:tabLst/>
            </a:pPr>
            <a:r>
              <a:rPr lang="en-US" kern="0" noProof="0" dirty="0" smtClean="0">
                <a:solidFill>
                  <a:srgbClr val="00B0F0"/>
                </a:solidFill>
                <a:latin typeface="+mn-lt"/>
                <a:ea typeface="Arial" pitchFamily="-109" charset="0"/>
              </a:rPr>
              <a:t>➜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Arial" pitchFamily="-109" charset="0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 rot="10800000">
            <a:off x="3772431" y="3205814"/>
            <a:ext cx="2180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SzTx/>
              <a:buFontTx/>
              <a:buNone/>
              <a:tabLst/>
            </a:pPr>
            <a:r>
              <a:rPr lang="en-US" kern="0" noProof="0" dirty="0" smtClean="0">
                <a:solidFill>
                  <a:srgbClr val="00B0F0"/>
                </a:solidFill>
                <a:latin typeface="+mn-lt"/>
                <a:ea typeface="Arial" pitchFamily="-109" charset="0"/>
              </a:rPr>
              <a:t>➜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Arial" pitchFamily="-109" charset="0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 rot="5400000">
            <a:off x="3506877" y="2202844"/>
            <a:ext cx="171160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SzTx/>
              <a:buFontTx/>
              <a:buNone/>
              <a:tabLst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Arial" pitchFamily="-109" charset="0"/>
                <a:cs typeface="+mn-cs"/>
              </a:rPr>
              <a:t>Detector quadrants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1669815" y="3508963"/>
            <a:ext cx="22304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SzTx/>
              <a:buFontTx/>
              <a:buNone/>
              <a:tabLst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Arial" pitchFamily="-109" charset="0"/>
                <a:cs typeface="+mn-cs"/>
              </a:rPr>
              <a:t>Polarisation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Arial" pitchFamily="-109" charset="0"/>
                <a:cs typeface="+mn-cs"/>
              </a:rPr>
              <a:t> combinations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2652678"/>
              </p:ext>
            </p:extLst>
          </p:nvPr>
        </p:nvGraphicFramePr>
        <p:xfrm>
          <a:off x="7032020" y="1222104"/>
          <a:ext cx="1350818" cy="431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5" name="Equation" r:id="rId5" imgW="635000" imgH="203200" progId="Equation.3">
                  <p:embed/>
                </p:oleObj>
              </mc:Choice>
              <mc:Fallback>
                <p:oleObj name="Equation" r:id="rId5" imgW="635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032020" y="1222104"/>
                        <a:ext cx="1350818" cy="4315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4431360"/>
              </p:ext>
            </p:extLst>
          </p:nvPr>
        </p:nvGraphicFramePr>
        <p:xfrm>
          <a:off x="7032020" y="1719818"/>
          <a:ext cx="1167517" cy="3969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6" name="Equation" r:id="rId7" imgW="635000" imgH="215900" progId="Equation.3">
                  <p:embed/>
                </p:oleObj>
              </mc:Choice>
              <mc:Fallback>
                <p:oleObj name="Equation" r:id="rId7" imgW="635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032020" y="1719818"/>
                        <a:ext cx="1167517" cy="3969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7405372"/>
              </p:ext>
            </p:extLst>
          </p:nvPr>
        </p:nvGraphicFramePr>
        <p:xfrm>
          <a:off x="7032020" y="2263151"/>
          <a:ext cx="1278899" cy="41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7" name="Equation" r:id="rId9" imgW="736600" imgH="241300" progId="Equation.3">
                  <p:embed/>
                </p:oleObj>
              </mc:Choice>
              <mc:Fallback>
                <p:oleObj name="Equation" r:id="rId9" imgW="7366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032020" y="2263151"/>
                        <a:ext cx="1278899" cy="41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028360"/>
              </p:ext>
            </p:extLst>
          </p:nvPr>
        </p:nvGraphicFramePr>
        <p:xfrm>
          <a:off x="7032020" y="2791356"/>
          <a:ext cx="1044222" cy="4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8" name="Equation" r:id="rId11" imgW="596900" imgH="368300" progId="Equation.3">
                  <p:embed/>
                </p:oleObj>
              </mc:Choice>
              <mc:Fallback>
                <p:oleObj name="Equation" r:id="rId11" imgW="5969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032020" y="2791356"/>
                        <a:ext cx="1044222" cy="498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3799201"/>
              </p:ext>
            </p:extLst>
          </p:nvPr>
        </p:nvGraphicFramePr>
        <p:xfrm>
          <a:off x="7032020" y="3340822"/>
          <a:ext cx="1100912" cy="517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9" name="Equation" r:id="rId13" imgW="635000" imgH="368300" progId="Equation.3">
                  <p:embed/>
                </p:oleObj>
              </mc:Choice>
              <mc:Fallback>
                <p:oleObj name="Equation" r:id="rId13" imgW="6350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032020" y="3340822"/>
                        <a:ext cx="1100912" cy="5175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 bwMode="auto">
          <a:xfrm>
            <a:off x="610809" y="4231317"/>
            <a:ext cx="7750840" cy="1080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20000"/>
              </a:lnSpc>
              <a:buClr>
                <a:schemeClr val="tx2"/>
              </a:buClr>
              <a:buFont typeface="Wingdings" charset="2"/>
              <a:buChar char="§"/>
            </a:pPr>
            <a:r>
              <a:rPr lang="en-US" dirty="0"/>
              <a:t>Extraction of all </a:t>
            </a:r>
            <a:r>
              <a:rPr lang="en-US" dirty="0" smtClean="0"/>
              <a:t>components of the </a:t>
            </a:r>
            <a:r>
              <a:rPr lang="en-US" dirty="0" err="1" smtClean="0"/>
              <a:t>polarisation</a:t>
            </a:r>
            <a:r>
              <a:rPr lang="en-US" dirty="0" smtClean="0"/>
              <a:t> for </a:t>
            </a:r>
            <a:r>
              <a:rPr lang="en-US" b="1" dirty="0" smtClean="0">
                <a:solidFill>
                  <a:srgbClr val="002060"/>
                </a:solidFill>
              </a:rPr>
              <a:t>beam 1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00B0F0"/>
                </a:solidFill>
              </a:rPr>
              <a:t>beam 2</a:t>
            </a:r>
            <a:r>
              <a:rPr lang="en-US" b="1" dirty="0" smtClean="0"/>
              <a:t>.</a:t>
            </a:r>
            <a:endParaRPr lang="en-US" dirty="0"/>
          </a:p>
          <a:p>
            <a:pPr marL="285750" indent="-285750">
              <a:lnSpc>
                <a:spcPct val="120000"/>
              </a:lnSpc>
              <a:buClr>
                <a:schemeClr val="tx2"/>
              </a:buClr>
              <a:buFont typeface="Wingdings" charset="2"/>
              <a:buChar char="§"/>
            </a:pPr>
            <a:r>
              <a:rPr lang="en-US" dirty="0" smtClean="0"/>
              <a:t>Determination of luminosities.</a:t>
            </a:r>
            <a:endParaRPr lang="en-US" dirty="0"/>
          </a:p>
          <a:p>
            <a:pPr marL="285750" indent="-285750">
              <a:lnSpc>
                <a:spcPct val="120000"/>
              </a:lnSpc>
              <a:buClr>
                <a:schemeClr val="tx2"/>
              </a:buClr>
              <a:buFont typeface="Wingdings" charset="2"/>
              <a:buChar char="§"/>
            </a:pPr>
            <a:r>
              <a:rPr lang="en-US" dirty="0" smtClean="0"/>
              <a:t>Extraction of </a:t>
            </a:r>
            <a:r>
              <a:rPr lang="en-US" dirty="0"/>
              <a:t>d</a:t>
            </a:r>
            <a:r>
              <a:rPr lang="en-US" dirty="0" smtClean="0"/>
              <a:t>etector efficiencies.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Arial" pitchFamily="-109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294190" y="5895574"/>
            <a:ext cx="7607907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400" dirty="0" smtClean="0"/>
              <a:t>Meyer, H.O. ‘Diagonal </a:t>
            </a:r>
            <a:r>
              <a:rPr lang="en-US" sz="1400" dirty="0"/>
              <a:t>scaling and the analysis of polarization experiments in </a:t>
            </a:r>
            <a:r>
              <a:rPr lang="en-US" sz="1400" dirty="0" smtClean="0"/>
              <a:t>nuclear</a:t>
            </a:r>
            <a:r>
              <a:rPr lang="en-US" sz="1400" dirty="0"/>
              <a:t> </a:t>
            </a:r>
            <a:r>
              <a:rPr lang="en-US" sz="1400" dirty="0" smtClean="0"/>
              <a:t>physics’, </a:t>
            </a:r>
            <a:r>
              <a:rPr lang="en-US" sz="1400" dirty="0"/>
              <a:t>Phys. Rev. C, 56(4):2074–2079, Oct 1997.</a:t>
            </a:r>
          </a:p>
        </p:txBody>
      </p:sp>
    </p:spTree>
    <p:extLst>
      <p:ext uri="{BB962C8B-B14F-4D97-AF65-F5344CB8AC3E}">
        <p14:creationId xmlns:p14="http://schemas.microsoft.com/office/powerpoint/2010/main" val="501787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honeycomb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Systematic Errors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85800" y="1221619"/>
            <a:ext cx="8043974" cy="4798181"/>
          </a:xfrm>
        </p:spPr>
        <p:txBody>
          <a:bodyPr/>
          <a:lstStyle/>
          <a:p>
            <a:pPr lvl="1">
              <a:spcAft>
                <a:spcPts val="3600"/>
              </a:spcAft>
            </a:pPr>
            <a:r>
              <a:rPr lang="en-US" dirty="0" smtClean="0"/>
              <a:t>Method to simulate 16 yields for different </a:t>
            </a:r>
            <a:r>
              <a:rPr lang="en-US" dirty="0" err="1" smtClean="0"/>
              <a:t>polarisation</a:t>
            </a:r>
            <a:r>
              <a:rPr lang="en-US" dirty="0" smtClean="0"/>
              <a:t> combinations and different detector quadrants to estimate systematic and statistical uncertainties:</a:t>
            </a:r>
          </a:p>
          <a:p>
            <a:pPr lvl="1">
              <a:spcAft>
                <a:spcPts val="3600"/>
              </a:spcAft>
            </a:pPr>
            <a:r>
              <a:rPr lang="en-US" dirty="0" smtClean="0"/>
              <a:t> </a:t>
            </a:r>
          </a:p>
          <a:p>
            <a:pPr lvl="1">
              <a:spcAft>
                <a:spcPts val="3600"/>
              </a:spcAft>
            </a:pPr>
            <a:endParaRPr lang="en-US" dirty="0" smtClean="0"/>
          </a:p>
          <a:p>
            <a:pPr lvl="1">
              <a:spcAft>
                <a:spcPts val="1200"/>
              </a:spcAft>
            </a:pPr>
            <a:r>
              <a:rPr lang="en-US" dirty="0" smtClean="0"/>
              <a:t>A</a:t>
            </a:r>
            <a:r>
              <a:rPr lang="en-US" baseline="-25000" dirty="0" smtClean="0"/>
              <a:t>y</a:t>
            </a:r>
            <a:r>
              <a:rPr lang="en-US" dirty="0"/>
              <a:t>	</a:t>
            </a:r>
            <a:r>
              <a:rPr lang="en-US" dirty="0" smtClean="0"/>
              <a:t>≈ 0.60 ± 0.01</a:t>
            </a:r>
          </a:p>
          <a:p>
            <a:pPr lvl="1">
              <a:spcAft>
                <a:spcPts val="1200"/>
              </a:spcAft>
            </a:pPr>
            <a:r>
              <a:rPr lang="en-US" dirty="0" err="1" smtClean="0"/>
              <a:t>C</a:t>
            </a:r>
            <a:r>
              <a:rPr lang="en-US" baseline="-25000" dirty="0" err="1" smtClean="0"/>
              <a:t>xz</a:t>
            </a:r>
            <a:r>
              <a:rPr lang="en-US" dirty="0" smtClean="0"/>
              <a:t> 	≈ 0.20 </a:t>
            </a:r>
            <a:r>
              <a:rPr lang="en-US" dirty="0"/>
              <a:t>± </a:t>
            </a:r>
            <a:r>
              <a:rPr lang="en-US" dirty="0" smtClean="0"/>
              <a:t>0.02</a:t>
            </a:r>
          </a:p>
          <a:p>
            <a:pPr lvl="1">
              <a:spcAft>
                <a:spcPts val="1200"/>
              </a:spcAft>
            </a:pPr>
            <a:r>
              <a:rPr lang="en-US" dirty="0" err="1" smtClean="0"/>
              <a:t>C</a:t>
            </a:r>
            <a:r>
              <a:rPr lang="en-US" baseline="-25000" dirty="0" err="1" smtClean="0"/>
              <a:t>zz</a:t>
            </a:r>
            <a:r>
              <a:rPr lang="en-US" dirty="0"/>
              <a:t> </a:t>
            </a:r>
            <a:r>
              <a:rPr lang="en-US" dirty="0" smtClean="0"/>
              <a:t>	≈ 0.45 </a:t>
            </a:r>
            <a:r>
              <a:rPr lang="en-US" dirty="0"/>
              <a:t>± </a:t>
            </a:r>
            <a:r>
              <a:rPr lang="en-US" dirty="0" smtClean="0"/>
              <a:t>0.015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842" y="2773958"/>
            <a:ext cx="4847335" cy="35741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 bwMode="auto">
          <a:xfrm>
            <a:off x="7064375" y="3044261"/>
            <a:ext cx="1594908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SzTx/>
              <a:buFontTx/>
              <a:buNone/>
              <a:tabLst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Arial" pitchFamily="-109" charset="0"/>
                <a:cs typeface="+mn-cs"/>
              </a:rPr>
              <a:t>0.803 ± 0.017</a:t>
            </a:r>
          </a:p>
        </p:txBody>
      </p:sp>
      <p:sp>
        <p:nvSpPr>
          <p:cNvPr id="3" name="TextBox 2"/>
          <p:cNvSpPr txBox="1"/>
          <p:nvPr/>
        </p:nvSpPr>
        <p:spPr bwMode="auto">
          <a:xfrm rot="16200000">
            <a:off x="2934115" y="3826806"/>
            <a:ext cx="2499866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SzTx/>
              <a:buFontTx/>
              <a:buNone/>
              <a:tabLst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Arial" pitchFamily="-109" charset="0"/>
                <a:cs typeface="+mn-cs"/>
              </a:rPr>
              <a:t>‘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Arial" pitchFamily="-109" charset="0"/>
                <a:cs typeface="+mn-cs"/>
              </a:rPr>
              <a:t>Polarisation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Arial" pitchFamily="-109" charset="0"/>
                <a:cs typeface="+mn-cs"/>
              </a:rPr>
              <a:t> response’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8181465"/>
              </p:ext>
            </p:extLst>
          </p:nvPr>
        </p:nvGraphicFramePr>
        <p:xfrm>
          <a:off x="1120773" y="2709017"/>
          <a:ext cx="2187576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1" name="Equation" r:id="rId4" imgW="1155700" imgH="444500" progId="Equation.3">
                  <p:embed/>
                </p:oleObj>
              </mc:Choice>
              <mc:Fallback>
                <p:oleObj name="Equation" r:id="rId4" imgW="11557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20773" y="2709017"/>
                        <a:ext cx="2187576" cy="841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 bwMode="auto">
          <a:xfrm>
            <a:off x="759453" y="3756768"/>
            <a:ext cx="1493468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SzTx/>
              <a:buFontTx/>
              <a:buNone/>
              <a:tabLst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Arial" pitchFamily="-109" charset="0"/>
                <a:cs typeface="+mn-cs"/>
              </a:rPr>
              <a:t>Systematic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SzTx/>
              <a:buFontTx/>
              <a:buNone/>
              <a:tabLst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Arial" pitchFamily="-109" charset="0"/>
                <a:cs typeface="+mn-cs"/>
              </a:rPr>
              <a:t>uncertainties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2515228" y="3702793"/>
            <a:ext cx="1493468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SzTx/>
              <a:buFontTx/>
              <a:buNone/>
              <a:tabLst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Arial" pitchFamily="-109" charset="0"/>
                <a:cs typeface="+mn-cs"/>
              </a:rPr>
              <a:t>Statistical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SzTx/>
              <a:buFontTx/>
              <a:buNone/>
              <a:tabLst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Arial" pitchFamily="-109" charset="0"/>
                <a:cs typeface="+mn-cs"/>
              </a:rPr>
              <a:t>uncertainties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1841499" y="2661393"/>
            <a:ext cx="714375" cy="9525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" name="Curved Connector 11"/>
          <p:cNvCxnSpPr>
            <a:stCxn id="8" idx="0"/>
            <a:endCxn id="8" idx="0"/>
          </p:cNvCxnSpPr>
          <p:nvPr/>
        </p:nvCxnSpPr>
        <p:spPr bwMode="auto">
          <a:xfrm rot="5400000" flipH="1" flipV="1">
            <a:off x="1506187" y="3756133"/>
            <a:ext cx="12700" cy="13970"/>
          </a:xfrm>
          <a:prstGeom prst="curvedConnector3">
            <a:avLst>
              <a:gd name="adj1" fmla="val 1800000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Curved Connector 14"/>
          <p:cNvCxnSpPr>
            <a:stCxn id="8" idx="0"/>
            <a:endCxn id="10" idx="3"/>
          </p:cNvCxnSpPr>
          <p:nvPr/>
        </p:nvCxnSpPr>
        <p:spPr bwMode="auto">
          <a:xfrm rot="5400000" flipH="1" flipV="1">
            <a:off x="1584970" y="3373625"/>
            <a:ext cx="282365" cy="483923"/>
          </a:xfrm>
          <a:prstGeom prst="curvedConnector3">
            <a:avLst>
              <a:gd name="adj1" fmla="val 5000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Oval 19"/>
          <p:cNvSpPr/>
          <p:nvPr/>
        </p:nvSpPr>
        <p:spPr bwMode="auto">
          <a:xfrm>
            <a:off x="2524126" y="2861418"/>
            <a:ext cx="857250" cy="482600"/>
          </a:xfrm>
          <a:prstGeom prst="ellipse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" name="Curved Connector 22"/>
          <p:cNvCxnSpPr>
            <a:stCxn id="20" idx="4"/>
            <a:endCxn id="9" idx="0"/>
          </p:cNvCxnSpPr>
          <p:nvPr/>
        </p:nvCxnSpPr>
        <p:spPr bwMode="auto">
          <a:xfrm rot="16200000" flipH="1">
            <a:off x="2927969" y="3353338"/>
            <a:ext cx="358775" cy="340132"/>
          </a:xfrm>
          <a:prstGeom prst="curvedConnector3">
            <a:avLst/>
          </a:prstGeom>
          <a:noFill/>
          <a:ln w="9525" cap="flat" cmpd="sng" algn="ctr">
            <a:solidFill>
              <a:srgbClr val="9BBB5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3"/>
          <p:cNvSpPr txBox="1"/>
          <p:nvPr/>
        </p:nvSpPr>
        <p:spPr bwMode="auto">
          <a:xfrm rot="20499768">
            <a:off x="5291978" y="4791447"/>
            <a:ext cx="28484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SzTx/>
              <a:buFontTx/>
              <a:buNone/>
              <a:tabLst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omic Sans MS"/>
                <a:ea typeface="Arial" pitchFamily="-109" charset="0"/>
                <a:cs typeface="Comic Sans MS"/>
              </a:rPr>
              <a:t>Very first estimations</a:t>
            </a:r>
          </a:p>
        </p:txBody>
      </p:sp>
    </p:spTree>
    <p:extLst>
      <p:ext uri="{BB962C8B-B14F-4D97-AF65-F5344CB8AC3E}">
        <p14:creationId xmlns:p14="http://schemas.microsoft.com/office/powerpoint/2010/main" val="1339724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hecker/>
      </p:transition>
    </mc:Choice>
    <mc:Fallback>
      <p:transition xmlns:p14="http://schemas.microsoft.com/office/powerpoint/2010/main"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054" t="4227" r="3435" b="1938"/>
          <a:stretch/>
        </p:blipFill>
        <p:spPr>
          <a:xfrm rot="5400000">
            <a:off x="5223456" y="2572333"/>
            <a:ext cx="2951585" cy="4889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799" y="1076476"/>
            <a:ext cx="7870825" cy="4943324"/>
          </a:xfrm>
        </p:spPr>
        <p:txBody>
          <a:bodyPr/>
          <a:lstStyle/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GB" sz="2000" dirty="0" smtClean="0"/>
              <a:t>Collider mode seems to be best option for </a:t>
            </a:r>
            <a:br>
              <a:rPr lang="en-GB" sz="2000" dirty="0" smtClean="0"/>
            </a:br>
            <a:r>
              <a:rPr lang="en-GB" sz="2000" dirty="0" smtClean="0"/>
              <a:t>3D </a:t>
            </a:r>
            <a:r>
              <a:rPr lang="en-GB" sz="2000" dirty="0" err="1" smtClean="0"/>
              <a:t>polarimeter</a:t>
            </a:r>
            <a:endParaRPr lang="en-GB" sz="2000" dirty="0" smtClean="0"/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GB" sz="2000" dirty="0" smtClean="0"/>
              <a:t>It is preferable to prepare </a:t>
            </a:r>
            <a:r>
              <a:rPr lang="en-GB" sz="2000" dirty="0" err="1" smtClean="0"/>
              <a:t>dediacted</a:t>
            </a:r>
            <a:r>
              <a:rPr lang="en-GB" sz="2000" dirty="0" smtClean="0"/>
              <a:t> database for spin observables for </a:t>
            </a:r>
            <a:r>
              <a:rPr lang="en-GB" sz="2000" dirty="0" err="1" smtClean="0"/>
              <a:t>pp</a:t>
            </a:r>
            <a:r>
              <a:rPr lang="en-GB" sz="2000" dirty="0" smtClean="0"/>
              <a:t> and </a:t>
            </a:r>
            <a:r>
              <a:rPr lang="en-GB" sz="2000" dirty="0" err="1" smtClean="0"/>
              <a:t>dd</a:t>
            </a:r>
            <a:r>
              <a:rPr lang="en-GB" sz="2000" dirty="0" smtClean="0"/>
              <a:t> experiments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GB" sz="2000" dirty="0" smtClean="0"/>
              <a:t>PAX detectors at COSY (with snake available) will be able to contribute to creation of such databases by conducting double polarised experiments.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GB" sz="2000" dirty="0" smtClean="0"/>
              <a:t>Evaluation of statistical</a:t>
            </a:r>
            <a:br>
              <a:rPr lang="en-GB" sz="2000" dirty="0" smtClean="0"/>
            </a:br>
            <a:r>
              <a:rPr lang="en-GB" sz="2000" dirty="0" smtClean="0"/>
              <a:t>uncertainties</a:t>
            </a:r>
            <a:endParaRPr lang="en-GB" sz="2000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2729796" y="5020236"/>
            <a:ext cx="18397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SzTx/>
              <a:buFontTx/>
              <a:buNone/>
              <a:tabLst/>
            </a:pPr>
            <a:r>
              <a:rPr lang="en-US" kern="0" dirty="0" smtClean="0">
                <a:solidFill>
                  <a:srgbClr val="FF0000"/>
                </a:solidFill>
                <a:latin typeface="+mn-lt"/>
                <a:ea typeface="Arial" pitchFamily="-109" charset="0"/>
              </a:rPr>
              <a:t>Three layers of</a:t>
            </a:r>
            <a:br>
              <a:rPr lang="en-US" kern="0" dirty="0" smtClean="0">
                <a:solidFill>
                  <a:srgbClr val="FF0000"/>
                </a:solidFill>
                <a:latin typeface="+mn-lt"/>
                <a:ea typeface="Arial" pitchFamily="-109" charset="0"/>
              </a:rPr>
            </a:br>
            <a:r>
              <a:rPr lang="en-US" kern="0" dirty="0" smtClean="0">
                <a:solidFill>
                  <a:srgbClr val="FF0000"/>
                </a:solidFill>
                <a:latin typeface="+mn-lt"/>
                <a:ea typeface="Arial" pitchFamily="-109" charset="0"/>
              </a:rPr>
              <a:t>silicon detectors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Arial" pitchFamily="-109" charset="0"/>
            </a:endParaRPr>
          </a:p>
        </p:txBody>
      </p:sp>
      <p:cxnSp>
        <p:nvCxnSpPr>
          <p:cNvPr id="7" name="Straight Arrow Connector 6"/>
          <p:cNvCxnSpPr>
            <a:stCxn id="3" idx="3"/>
          </p:cNvCxnSpPr>
          <p:nvPr/>
        </p:nvCxnSpPr>
        <p:spPr bwMode="auto">
          <a:xfrm flipV="1">
            <a:off x="4569512" y="4811060"/>
            <a:ext cx="839194" cy="532342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stCxn id="3" idx="3"/>
          </p:cNvCxnSpPr>
          <p:nvPr/>
        </p:nvCxnSpPr>
        <p:spPr bwMode="auto">
          <a:xfrm>
            <a:off x="4569512" y="5343402"/>
            <a:ext cx="540370" cy="35421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3944471" y="4572000"/>
            <a:ext cx="824754" cy="18228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 bwMode="auto">
          <a:xfrm rot="699059">
            <a:off x="3531825" y="4604425"/>
            <a:ext cx="13364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SzTx/>
              <a:buFontTx/>
              <a:buNone/>
              <a:tabLst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Arial" pitchFamily="-109" charset="0"/>
                <a:cs typeface="+mn-cs"/>
              </a:rPr>
              <a:t>COSY beam</a:t>
            </a:r>
          </a:p>
        </p:txBody>
      </p:sp>
    </p:spTree>
    <p:extLst>
      <p:ext uri="{BB962C8B-B14F-4D97-AF65-F5344CB8AC3E}">
        <p14:creationId xmlns:p14="http://schemas.microsoft.com/office/powerpoint/2010/main" val="641398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xmlns:p14="http://schemas.microsoft.com/office/powerpoint/2010/main"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51000"/>
            <a:ext cx="7772400" cy="4368800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en-US" dirty="0" smtClean="0"/>
              <a:t>Introduction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Existing </a:t>
            </a:r>
            <a:r>
              <a:rPr lang="en-US" dirty="0" err="1" smtClean="0"/>
              <a:t>polarimeter</a:t>
            </a:r>
            <a:r>
              <a:rPr lang="en-US" dirty="0" smtClean="0"/>
              <a:t> ideas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Why do we need 3D </a:t>
            </a:r>
            <a:r>
              <a:rPr lang="en-US" dirty="0" err="1" smtClean="0"/>
              <a:t>polarimeter</a:t>
            </a: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dirty="0" smtClean="0"/>
              <a:t>Systematic uncertainties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Outlook</a:t>
            </a:r>
          </a:p>
        </p:txBody>
      </p:sp>
    </p:spTree>
    <p:extLst>
      <p:ext uri="{BB962C8B-B14F-4D97-AF65-F5344CB8AC3E}">
        <p14:creationId xmlns:p14="http://schemas.microsoft.com/office/powerpoint/2010/main" val="3563132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>
              <a:spcAft>
                <a:spcPts val="4200"/>
              </a:spcAft>
            </a:pPr>
            <a:r>
              <a:rPr lang="en-US" sz="2000" dirty="0" smtClean="0"/>
              <a:t>EDM of the particles can be measured in storage rings.</a:t>
            </a:r>
          </a:p>
          <a:p>
            <a:pPr lvl="1">
              <a:spcAft>
                <a:spcPts val="4200"/>
              </a:spcAft>
            </a:pPr>
            <a:r>
              <a:rPr lang="en-US" sz="2000" dirty="0" smtClean="0"/>
              <a:t>Spin axis rotates in radial electric field</a:t>
            </a:r>
          </a:p>
          <a:p>
            <a:pPr lvl="1">
              <a:spcAft>
                <a:spcPts val="4200"/>
              </a:spcAft>
            </a:pPr>
            <a:r>
              <a:rPr lang="en-US" sz="2000" dirty="0"/>
              <a:t>“Freeze“ horizontal spin precession and </a:t>
            </a:r>
            <a:r>
              <a:rPr lang="en-US" sz="2000" dirty="0" smtClean="0"/>
              <a:t>observe </a:t>
            </a:r>
            <a:r>
              <a:rPr lang="en-US" sz="2000" dirty="0" err="1" smtClean="0"/>
              <a:t>polarisation</a:t>
            </a:r>
            <a:r>
              <a:rPr lang="en-US" sz="2000" dirty="0" smtClean="0"/>
              <a:t> changes.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437112"/>
            <a:ext cx="4264357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00" sy="1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5292080" y="1340768"/>
            <a:ext cx="2928937" cy="2676525"/>
            <a:chOff x="785813" y="1712789"/>
            <a:chExt cx="2928937" cy="2676525"/>
          </a:xfrm>
        </p:grpSpPr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5813" y="1712789"/>
              <a:ext cx="2928937" cy="267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1" name="Objek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25740625"/>
                </p:ext>
              </p:extLst>
            </p:nvPr>
          </p:nvGraphicFramePr>
          <p:xfrm>
            <a:off x="1691680" y="2276872"/>
            <a:ext cx="1249288" cy="6246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16" name="Formel" r:id="rId5" imgW="457200" imgH="228600" progId="Equation.3">
                    <p:embed/>
                  </p:oleObj>
                </mc:Choice>
                <mc:Fallback>
                  <p:oleObj name="Formel" r:id="rId5" imgW="4572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91680" y="2276872"/>
                          <a:ext cx="1249288" cy="62464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k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62950764"/>
                </p:ext>
              </p:extLst>
            </p:nvPr>
          </p:nvGraphicFramePr>
          <p:xfrm>
            <a:off x="1655676" y="2938175"/>
            <a:ext cx="1404156" cy="7914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17" name="Formel" r:id="rId7" imgW="698400" imgH="393480" progId="Equation.3">
                    <p:embed/>
                  </p:oleObj>
                </mc:Choice>
                <mc:Fallback>
                  <p:oleObj name="Formel" r:id="rId7" imgW="69840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55676" y="2938175"/>
                          <a:ext cx="1404156" cy="791433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" name="TextBox 17"/>
          <p:cNvSpPr txBox="1"/>
          <p:nvPr/>
        </p:nvSpPr>
        <p:spPr bwMode="auto">
          <a:xfrm>
            <a:off x="5220072" y="4221088"/>
            <a:ext cx="4928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SzTx/>
              <a:buFontTx/>
              <a:buNone/>
              <a:tabLst/>
            </a:pPr>
            <a:r>
              <a:rPr lang="en-US" sz="2800" i="1" kern="0" dirty="0" smtClean="0">
                <a:solidFill>
                  <a:srgbClr val="AF00AF"/>
                </a:solidFill>
                <a:latin typeface="Times New Roman"/>
                <a:ea typeface="Arial" pitchFamily="-109" charset="0"/>
                <a:cs typeface="Times New Roman"/>
              </a:rPr>
              <a:t>α</a:t>
            </a:r>
            <a:endParaRPr kumimoji="0" lang="en-US" sz="2800" b="0" i="1" u="none" strike="noStrike" kern="0" cap="none" spc="0" normalizeH="0" baseline="0" noProof="0" dirty="0" smtClean="0">
              <a:ln>
                <a:noFill/>
              </a:ln>
              <a:solidFill>
                <a:srgbClr val="AF00AF"/>
              </a:solidFill>
              <a:effectLst/>
              <a:uLnTx/>
              <a:uFillTx/>
              <a:latin typeface="Times New Roman"/>
              <a:ea typeface="Arial" pitchFamily="-109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12840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</a:t>
            </a:r>
            <a:r>
              <a:rPr lang="en-US" dirty="0" smtClean="0"/>
              <a:t>of polarization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1768475" algn="l"/>
                <a:tab pos="3825875" algn="l"/>
                <a:tab pos="5942013" algn="l"/>
              </a:tabLst>
            </a:pPr>
            <a:r>
              <a:rPr lang="en-US" b="1" dirty="0" smtClean="0"/>
              <a:t>Case of deuterons at COSY</a:t>
            </a:r>
          </a:p>
          <a:p>
            <a:pPr>
              <a:tabLst>
                <a:tab pos="1768475" algn="l"/>
                <a:tab pos="3825875" algn="l"/>
                <a:tab pos="5942013" algn="l"/>
              </a:tabLst>
            </a:pPr>
            <a:r>
              <a:rPr lang="en-US" sz="2000" dirty="0" smtClean="0">
                <a:latin typeface="Times New Roman"/>
                <a:cs typeface="Times New Roman"/>
              </a:rPr>
              <a:t>Parameters:	beam energy	</a:t>
            </a:r>
            <a:r>
              <a:rPr lang="en-US" sz="2000" i="1" dirty="0" smtClean="0">
                <a:latin typeface="Times New Roman"/>
                <a:cs typeface="Times New Roman"/>
              </a:rPr>
              <a:t>T</a:t>
            </a:r>
            <a:r>
              <a:rPr lang="en-US" sz="2000" i="1" baseline="-25000" dirty="0" smtClean="0">
                <a:latin typeface="Times New Roman"/>
                <a:cs typeface="Times New Roman"/>
              </a:rPr>
              <a:t>d</a:t>
            </a:r>
            <a:r>
              <a:rPr lang="en-US" sz="2000" dirty="0" smtClean="0">
                <a:latin typeface="Times New Roman"/>
                <a:cs typeface="Times New Roman"/>
              </a:rPr>
              <a:t>=50 MeV	</a:t>
            </a:r>
            <a:r>
              <a:rPr lang="en-US" sz="2000" i="1" dirty="0" smtClean="0">
                <a:latin typeface="Times New Roman"/>
                <a:cs typeface="Times New Roman"/>
              </a:rPr>
              <a:t>L</a:t>
            </a:r>
            <a:r>
              <a:rPr lang="en-US" sz="2000" i="1" baseline="-25000" dirty="0" smtClean="0">
                <a:latin typeface="Times New Roman"/>
                <a:cs typeface="Times New Roman"/>
              </a:rPr>
              <a:t>RF</a:t>
            </a:r>
            <a:r>
              <a:rPr lang="en-US" sz="2000" dirty="0" smtClean="0">
                <a:latin typeface="Times New Roman"/>
                <a:cs typeface="Times New Roman"/>
              </a:rPr>
              <a:t> = 1m</a:t>
            </a:r>
            <a:r>
              <a:rPr lang="en-US" sz="2000" dirty="0">
                <a:latin typeface="Times New Roman"/>
                <a:cs typeface="Times New Roman"/>
              </a:rPr>
              <a:t/>
            </a:r>
            <a:br>
              <a:rPr lang="en-US" sz="2000" dirty="0">
                <a:latin typeface="Times New Roman"/>
                <a:cs typeface="Times New Roman"/>
              </a:rPr>
            </a:br>
            <a:r>
              <a:rPr lang="en-US" sz="2000" dirty="0" smtClean="0">
                <a:latin typeface="Times New Roman"/>
                <a:cs typeface="Times New Roman"/>
              </a:rPr>
              <a:t>	assumed EDM	</a:t>
            </a:r>
            <a:r>
              <a:rPr lang="en-US" sz="2000" i="1" dirty="0" err="1" smtClean="0">
                <a:latin typeface="Times New Roman"/>
                <a:cs typeface="Times New Roman"/>
              </a:rPr>
              <a:t>d</a:t>
            </a:r>
            <a:r>
              <a:rPr lang="en-US" sz="2000" i="1" baseline="-25000" dirty="0" err="1" smtClean="0">
                <a:latin typeface="Times New Roman"/>
                <a:cs typeface="Times New Roman"/>
              </a:rPr>
              <a:t>d</a:t>
            </a:r>
            <a:r>
              <a:rPr lang="en-US" sz="2000" i="1" dirty="0" smtClean="0">
                <a:latin typeface="Times New Roman"/>
                <a:cs typeface="Times New Roman"/>
              </a:rPr>
              <a:t>=</a:t>
            </a:r>
            <a:r>
              <a:rPr lang="en-US" sz="2000" dirty="0" smtClean="0">
                <a:latin typeface="Times New Roman"/>
                <a:cs typeface="Times New Roman"/>
              </a:rPr>
              <a:t>10</a:t>
            </a:r>
            <a:r>
              <a:rPr lang="en-US" sz="2000" baseline="30000" dirty="0" smtClean="0">
                <a:latin typeface="Times New Roman"/>
                <a:cs typeface="Times New Roman"/>
              </a:rPr>
              <a:t>−24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e·cm</a:t>
            </a:r>
            <a:r>
              <a:rPr lang="en-US" sz="2000" dirty="0" smtClean="0">
                <a:latin typeface="Times New Roman"/>
                <a:cs typeface="Times New Roman"/>
              </a:rPr>
              <a:t/>
            </a:r>
            <a:br>
              <a:rPr lang="en-US" sz="2000" dirty="0" smtClean="0">
                <a:latin typeface="Times New Roman"/>
                <a:cs typeface="Times New Roman"/>
              </a:rPr>
            </a:br>
            <a:r>
              <a:rPr lang="en-US" sz="2000" dirty="0" smtClean="0">
                <a:latin typeface="Times New Roman"/>
                <a:cs typeface="Times New Roman"/>
              </a:rPr>
              <a:t>	E-field	30 kV/cm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467544" y="3439959"/>
            <a:ext cx="4070339" cy="2592288"/>
            <a:chOff x="683568" y="2492896"/>
            <a:chExt cx="4070339" cy="2592288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2492896"/>
              <a:ext cx="4070339" cy="25638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 bwMode="auto">
            <a:xfrm>
              <a:off x="683568" y="3481263"/>
              <a:ext cx="390472" cy="3077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EE0"/>
                </a:buClr>
                <a:buSzTx/>
                <a:buFontTx/>
                <a:buNone/>
                <a:tabLst/>
              </a:pPr>
              <a:r>
                <a:rPr lang="en-US" sz="1400" i="1" kern="0" dirty="0" err="1" smtClean="0">
                  <a:latin typeface="Times New Roman"/>
                  <a:ea typeface="Arial" pitchFamily="-109" charset="0"/>
                  <a:cs typeface="Times New Roman"/>
                </a:rPr>
                <a:t>P</a:t>
              </a:r>
              <a:r>
                <a:rPr lang="en-US" sz="1400" i="1" kern="0" baseline="-25000" dirty="0" err="1" smtClean="0">
                  <a:latin typeface="Times New Roman"/>
                  <a:ea typeface="Arial" pitchFamily="-109" charset="0"/>
                  <a:cs typeface="Times New Roman"/>
                </a:rPr>
                <a:t>y</a:t>
              </a:r>
              <a:endParaRPr kumimoji="0" lang="en-US" sz="1400" b="0" i="1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Arial" pitchFamily="-109" charset="0"/>
                <a:cs typeface="Times New Roman"/>
              </a:endParaRPr>
            </a:p>
          </p:txBody>
        </p:sp>
        <p:sp>
          <p:nvSpPr>
            <p:cNvPr id="15" name="TextBox 14"/>
            <p:cNvSpPr txBox="1"/>
            <p:nvPr/>
          </p:nvSpPr>
          <p:spPr bwMode="auto">
            <a:xfrm>
              <a:off x="1547664" y="4293096"/>
              <a:ext cx="259558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EE0"/>
                </a:buClr>
                <a:buSzTx/>
                <a:buFontTx/>
                <a:buNone/>
                <a:tabLst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Arial" pitchFamily="-109" charset="0"/>
                  <a:cs typeface="+mn-cs"/>
                </a:rPr>
                <a:t>EDM effect accumulates</a:t>
              </a:r>
              <a:r>
                <a:rPr kumimoji="0" lang="en-US" sz="14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Arial" pitchFamily="-109" charset="0"/>
                  <a:cs typeface="+mn-cs"/>
                </a:rPr>
                <a:t> in </a:t>
              </a:r>
              <a:r>
                <a:rPr kumimoji="0" lang="en-US" sz="1400" b="0" i="1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Arial" pitchFamily="-109" charset="0"/>
                  <a:cs typeface="Times New Roman"/>
                </a:rPr>
                <a:t>P</a:t>
              </a:r>
              <a:r>
                <a:rPr kumimoji="0" lang="en-US" sz="1400" b="0" i="1" u="none" strike="noStrike" kern="0" cap="none" spc="0" normalizeH="0" baseline="-2500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Arial" pitchFamily="-109" charset="0"/>
                  <a:cs typeface="Times New Roman"/>
                </a:rPr>
                <a:t>y</a:t>
              </a:r>
              <a:endParaRPr kumimoji="0" lang="en-US" sz="1400" b="0" i="1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Arial" pitchFamily="-109" charset="0"/>
                <a:cs typeface="Times New Roman"/>
              </a:endParaRPr>
            </a:p>
          </p:txBody>
        </p:sp>
        <p:sp>
          <p:nvSpPr>
            <p:cNvPr id="16" name="TextBox 15"/>
            <p:cNvSpPr txBox="1"/>
            <p:nvPr/>
          </p:nvSpPr>
          <p:spPr bwMode="auto">
            <a:xfrm>
              <a:off x="3491880" y="4777407"/>
              <a:ext cx="118716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EE0"/>
                </a:buClr>
                <a:buSzTx/>
                <a:buFontTx/>
                <a:buNone/>
                <a:tabLst/>
              </a:pPr>
              <a:r>
                <a:rPr kumimoji="0" lang="en-US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Arial" pitchFamily="-109" charset="0"/>
                  <a:cs typeface="Times New Roman"/>
                </a:rPr>
                <a:t>Turn number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788024" y="3367951"/>
            <a:ext cx="3995477" cy="2664296"/>
            <a:chOff x="5004048" y="2420888"/>
            <a:chExt cx="3995477" cy="2664296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9" y="2420888"/>
              <a:ext cx="3958349" cy="2661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TextBox 21"/>
            <p:cNvSpPr txBox="1"/>
            <p:nvPr/>
          </p:nvSpPr>
          <p:spPr bwMode="auto">
            <a:xfrm>
              <a:off x="5004048" y="3481263"/>
              <a:ext cx="390472" cy="3077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EE0"/>
                </a:buClr>
                <a:buSzTx/>
                <a:buFontTx/>
                <a:buNone/>
                <a:tabLst/>
              </a:pPr>
              <a:r>
                <a:rPr lang="en-US" sz="1400" i="1" kern="0" dirty="0" err="1" smtClean="0">
                  <a:latin typeface="Times New Roman"/>
                  <a:ea typeface="Arial" pitchFamily="-109" charset="0"/>
                  <a:cs typeface="Times New Roman"/>
                </a:rPr>
                <a:t>P</a:t>
              </a:r>
              <a:r>
                <a:rPr lang="en-US" sz="1400" i="1" kern="0" baseline="-25000" dirty="0" err="1" smtClean="0">
                  <a:latin typeface="Times New Roman"/>
                  <a:ea typeface="Arial" pitchFamily="-109" charset="0"/>
                  <a:cs typeface="Times New Roman"/>
                </a:rPr>
                <a:t>y</a:t>
              </a:r>
              <a:endParaRPr kumimoji="0" lang="en-US" sz="1400" b="0" i="1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Arial" pitchFamily="-109" charset="0"/>
                <a:cs typeface="Times New Roman"/>
              </a:endParaRPr>
            </a:p>
          </p:txBody>
        </p:sp>
        <p:sp>
          <p:nvSpPr>
            <p:cNvPr id="23" name="TextBox 22"/>
            <p:cNvSpPr txBox="1"/>
            <p:nvPr/>
          </p:nvSpPr>
          <p:spPr bwMode="auto">
            <a:xfrm>
              <a:off x="5868144" y="4293096"/>
              <a:ext cx="259558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EE0"/>
                </a:buClr>
                <a:buSzTx/>
                <a:buFontTx/>
                <a:buNone/>
                <a:tabLst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Arial" pitchFamily="-109" charset="0"/>
                  <a:cs typeface="+mn-cs"/>
                </a:rPr>
                <a:t>EDM effect accumulates</a:t>
              </a:r>
              <a:r>
                <a:rPr kumimoji="0" lang="en-US" sz="14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Arial" pitchFamily="-109" charset="0"/>
                  <a:cs typeface="+mn-cs"/>
                </a:rPr>
                <a:t> in </a:t>
              </a:r>
              <a:r>
                <a:rPr kumimoji="0" lang="en-US" sz="1400" b="0" i="1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Arial" pitchFamily="-109" charset="0"/>
                  <a:cs typeface="Times New Roman"/>
                </a:rPr>
                <a:t>P</a:t>
              </a:r>
              <a:r>
                <a:rPr kumimoji="0" lang="en-US" sz="1400" b="0" i="1" u="none" strike="noStrike" kern="0" cap="none" spc="0" normalizeH="0" baseline="-2500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Arial" pitchFamily="-109" charset="0"/>
                  <a:cs typeface="Times New Roman"/>
                </a:rPr>
                <a:t>y</a:t>
              </a:r>
              <a:endParaRPr kumimoji="0" lang="en-US" sz="1400" b="0" i="1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Arial" pitchFamily="-109" charset="0"/>
                <a:cs typeface="Times New Roman"/>
              </a:endParaRPr>
            </a:p>
          </p:txBody>
        </p:sp>
        <p:sp>
          <p:nvSpPr>
            <p:cNvPr id="24" name="TextBox 23"/>
            <p:cNvSpPr txBox="1"/>
            <p:nvPr/>
          </p:nvSpPr>
          <p:spPr bwMode="auto">
            <a:xfrm>
              <a:off x="7812360" y="4777407"/>
              <a:ext cx="118716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EE0"/>
                </a:buClr>
                <a:buSzTx/>
                <a:buFontTx/>
                <a:buNone/>
                <a:tabLst/>
              </a:pPr>
              <a:r>
                <a:rPr kumimoji="0" lang="en-US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Arial" pitchFamily="-109" charset="0"/>
                  <a:cs typeface="Times New Roman"/>
                </a:rPr>
                <a:t>Turn number</a:t>
              </a:r>
            </a:p>
          </p:txBody>
        </p:sp>
      </p:grpSp>
      <p:sp>
        <p:nvSpPr>
          <p:cNvPr id="33" name="TextBox 32"/>
          <p:cNvSpPr txBox="1"/>
          <p:nvPr/>
        </p:nvSpPr>
        <p:spPr bwMode="auto">
          <a:xfrm>
            <a:off x="1403648" y="3098619"/>
            <a:ext cx="27903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SzTx/>
              <a:buFontTx/>
              <a:buNone/>
              <a:tabLst/>
            </a:pPr>
            <a:r>
              <a:rPr kumimoji="0" lang="el-GR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Arial" pitchFamily="-109" charset="0"/>
                <a:cs typeface="Times New Roman"/>
              </a:rPr>
              <a:t>τ</a:t>
            </a:r>
            <a:r>
              <a:rPr kumimoji="0" lang="en-US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Arial" pitchFamily="-109" charset="0"/>
                <a:cs typeface="Times New Roman"/>
              </a:rPr>
              <a:t> </a:t>
            </a:r>
            <a:r>
              <a:rPr kumimoji="0" lang="en-US" b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Arial" pitchFamily="-109" charset="0"/>
                <a:cs typeface="Times New Roman"/>
              </a:rPr>
              <a:t>=1000 s</a:t>
            </a:r>
            <a:r>
              <a:rPr kumimoji="0" lang="en-US" b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Arial" pitchFamily="-109" charset="0"/>
                <a:cs typeface="Times New Roman"/>
              </a:rPr>
              <a:t> ( = 3.7·10</a:t>
            </a:r>
            <a:r>
              <a:rPr lang="en-US" kern="0" baseline="30000" dirty="0">
                <a:solidFill>
                  <a:srgbClr val="000000"/>
                </a:solidFill>
                <a:latin typeface="Times New Roman"/>
                <a:ea typeface="Arial" pitchFamily="-109" charset="0"/>
                <a:cs typeface="Times New Roman"/>
              </a:rPr>
              <a:t>8</a:t>
            </a:r>
            <a:r>
              <a:rPr kumimoji="0" lang="en-US" b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Arial" pitchFamily="-109" charset="0"/>
                <a:cs typeface="Times New Roman"/>
              </a:rPr>
              <a:t> turns).</a:t>
            </a:r>
            <a:endParaRPr kumimoji="0" lang="en-US" b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Arial" pitchFamily="-109" charset="0"/>
              <a:cs typeface="Times New Roman"/>
            </a:endParaRPr>
          </a:p>
        </p:txBody>
      </p:sp>
      <p:sp>
        <p:nvSpPr>
          <p:cNvPr id="34" name="TextBox 33"/>
          <p:cNvSpPr txBox="1"/>
          <p:nvPr/>
        </p:nvSpPr>
        <p:spPr bwMode="auto">
          <a:xfrm>
            <a:off x="5724128" y="3098619"/>
            <a:ext cx="30212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SzTx/>
              <a:buFontTx/>
              <a:buNone/>
              <a:tabLst/>
            </a:pPr>
            <a:r>
              <a:rPr kumimoji="0" lang="el-GR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Arial" pitchFamily="-109" charset="0"/>
                <a:cs typeface="Times New Roman"/>
              </a:rPr>
              <a:t>τ</a:t>
            </a:r>
            <a:r>
              <a:rPr kumimoji="0" lang="en-US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Arial" pitchFamily="-109" charset="0"/>
                <a:cs typeface="Times New Roman"/>
              </a:rPr>
              <a:t> </a:t>
            </a:r>
            <a:r>
              <a:rPr kumimoji="0" lang="en-US" b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Arial" pitchFamily="-109" charset="0"/>
                <a:cs typeface="Times New Roman"/>
              </a:rPr>
              <a:t>=100000 s</a:t>
            </a:r>
            <a:r>
              <a:rPr kumimoji="0" lang="en-US" b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Arial" pitchFamily="-109" charset="0"/>
                <a:cs typeface="Times New Roman"/>
              </a:rPr>
              <a:t> ( = 3.7·10</a:t>
            </a:r>
            <a:r>
              <a:rPr kumimoji="0" lang="en-US" b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Arial" pitchFamily="-109" charset="0"/>
                <a:cs typeface="Times New Roman"/>
              </a:rPr>
              <a:t>9</a:t>
            </a:r>
            <a:r>
              <a:rPr kumimoji="0" lang="en-US" b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Arial" pitchFamily="-109" charset="0"/>
                <a:cs typeface="Times New Roman"/>
              </a:rPr>
              <a:t> turns).</a:t>
            </a:r>
            <a:endParaRPr kumimoji="0" lang="en-US" b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Arial" pitchFamily="-109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50972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Polarimetry</a:t>
            </a:r>
            <a:r>
              <a:rPr lang="en-US" dirty="0" smtClean="0"/>
              <a:t> Options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446" y="806003"/>
            <a:ext cx="5076056" cy="1762294"/>
          </a:xfrm>
          <a:prstGeom prst="rect">
            <a:avLst/>
          </a:prstGeom>
        </p:spPr>
      </p:pic>
      <p:pic>
        <p:nvPicPr>
          <p:cNvPr id="4" name="Picture 3" descr="NovelPolarimetry-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432" y="3599716"/>
            <a:ext cx="3563568" cy="2295368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270000"/>
            <a:ext cx="3670176" cy="4749800"/>
          </a:xfrm>
        </p:spPr>
        <p:txBody>
          <a:bodyPr/>
          <a:lstStyle/>
          <a:p>
            <a:pPr lvl="1"/>
            <a:r>
              <a:rPr lang="en-US" sz="2000" dirty="0"/>
              <a:t>Carbon </a:t>
            </a:r>
            <a:r>
              <a:rPr lang="en-US" sz="2000" dirty="0" smtClean="0"/>
              <a:t>scattering</a:t>
            </a:r>
          </a:p>
          <a:p>
            <a:pPr lvl="2"/>
            <a:r>
              <a:rPr lang="en-US" sz="2000" dirty="0" smtClean="0"/>
              <a:t>Very high statistics</a:t>
            </a:r>
          </a:p>
          <a:p>
            <a:pPr lvl="2"/>
            <a:r>
              <a:rPr lang="en-US" sz="2000" dirty="0" smtClean="0"/>
              <a:t>Large </a:t>
            </a:r>
            <a:r>
              <a:rPr lang="en-US" sz="2000" dirty="0" err="1" smtClean="0"/>
              <a:t>analysing</a:t>
            </a:r>
            <a:r>
              <a:rPr lang="en-US" sz="2000" dirty="0" smtClean="0"/>
              <a:t> powers</a:t>
            </a:r>
          </a:p>
          <a:p>
            <a:pPr lvl="2"/>
            <a:r>
              <a:rPr lang="en-US" sz="2000" dirty="0" smtClean="0"/>
              <a:t>Measures only 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y</a:t>
            </a:r>
            <a:endParaRPr lang="en-US" sz="2000" baseline="-25000" dirty="0" smtClean="0"/>
          </a:p>
          <a:p>
            <a:pPr lvl="2"/>
            <a:r>
              <a:rPr lang="en-US" sz="2000" dirty="0" smtClean="0"/>
              <a:t>Excessive beam losses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r>
              <a:rPr lang="en-US" sz="2000" dirty="0" smtClean="0"/>
              <a:t>Resonator </a:t>
            </a:r>
            <a:r>
              <a:rPr lang="en-US" sz="2000" dirty="0" err="1" smtClean="0"/>
              <a:t>polarimetry</a:t>
            </a:r>
            <a:endParaRPr lang="en-US" sz="2000" dirty="0" smtClean="0"/>
          </a:p>
          <a:p>
            <a:pPr lvl="2"/>
            <a:r>
              <a:rPr lang="en-US" sz="2000" dirty="0" smtClean="0"/>
              <a:t>Superconducting </a:t>
            </a:r>
            <a:br>
              <a:rPr lang="en-US" sz="2000" dirty="0" smtClean="0"/>
            </a:br>
            <a:r>
              <a:rPr lang="en-US" sz="2000" dirty="0" smtClean="0"/>
              <a:t>split</a:t>
            </a:r>
            <a:r>
              <a:rPr lang="en-US" sz="2000" dirty="0"/>
              <a:t>-cylinder resonator </a:t>
            </a:r>
            <a:endParaRPr lang="en-US" sz="2000" dirty="0" smtClean="0"/>
          </a:p>
          <a:p>
            <a:pPr lvl="2"/>
            <a:r>
              <a:rPr lang="en-US" sz="2000" dirty="0"/>
              <a:t>No beam losses</a:t>
            </a:r>
          </a:p>
          <a:p>
            <a:pPr lvl="2"/>
            <a:r>
              <a:rPr lang="en-US" sz="2000" dirty="0" smtClean="0"/>
              <a:t>Measures only 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y</a:t>
            </a:r>
            <a:endParaRPr lang="en-US" sz="2000" baseline="-25000" dirty="0"/>
          </a:p>
        </p:txBody>
      </p:sp>
      <p:pic>
        <p:nvPicPr>
          <p:cNvPr id="7" name="Picture 6" descr="NovelPolarimetry-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693" y="3015970"/>
            <a:ext cx="2990851" cy="23846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 bwMode="auto">
          <a:xfrm>
            <a:off x="7535333" y="2479524"/>
            <a:ext cx="1502184" cy="27699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SzTx/>
              <a:buFontTx/>
              <a:buNone/>
              <a:tabLst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Arial" pitchFamily="-109" charset="0"/>
                <a:cs typeface="+mn-cs"/>
              </a:rPr>
              <a:t>BNL proposal 2011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6804779" y="5873448"/>
            <a:ext cx="2057775" cy="27699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SzTx/>
              <a:buFontTx/>
              <a:buNone/>
              <a:tabLst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Arial" pitchFamily="-109" charset="0"/>
                <a:cs typeface="+mn-cs"/>
              </a:rPr>
              <a:t>Internal report by</a:t>
            </a:r>
            <a:r>
              <a:rPr kumimoji="0" lang="en-US" sz="12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Arial" pitchFamily="-109" charset="0"/>
                <a:cs typeface="+mn-cs"/>
              </a:rPr>
              <a:t> </a:t>
            </a:r>
            <a:r>
              <a:rPr kumimoji="0" lang="en-US" sz="12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Arial" pitchFamily="-109" charset="0"/>
                <a:cs typeface="+mn-cs"/>
              </a:rPr>
              <a:t>R.Talman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Arial" pitchFamily="-109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2658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of 3D </a:t>
            </a:r>
            <a:r>
              <a:rPr lang="en-US" dirty="0" err="1" smtClean="0"/>
              <a:t>Polarimeter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354667"/>
            <a:ext cx="4671771" cy="5161283"/>
          </a:xfrm>
        </p:spPr>
        <p:txBody>
          <a:bodyPr/>
          <a:lstStyle/>
          <a:p>
            <a:pPr lvl="1"/>
            <a:r>
              <a:rPr lang="en-US" sz="2000" dirty="0" smtClean="0"/>
              <a:t>Measurement of all components of </a:t>
            </a:r>
            <a:r>
              <a:rPr lang="en-US" sz="2000" dirty="0" smtClean="0">
                <a:solidFill>
                  <a:srgbClr val="002060"/>
                </a:solidFill>
              </a:rPr>
              <a:t>beam    </a:t>
            </a:r>
            <a:r>
              <a:rPr lang="en-US" sz="2000" dirty="0" smtClean="0"/>
              <a:t>and </a:t>
            </a:r>
            <a:r>
              <a:rPr lang="en-US" sz="2000" dirty="0" smtClean="0">
                <a:solidFill>
                  <a:srgbClr val="00B0F0"/>
                </a:solidFill>
              </a:rPr>
              <a:t>target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err="1" smtClean="0"/>
              <a:t>polarisation</a:t>
            </a:r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Large angular coverage</a:t>
            </a:r>
          </a:p>
          <a:p>
            <a:pPr lvl="2"/>
            <a:r>
              <a:rPr lang="en-US" sz="2000" dirty="0" smtClean="0"/>
              <a:t>20° – 90° polar angle</a:t>
            </a:r>
            <a:endParaRPr lang="en-US" sz="2000" dirty="0"/>
          </a:p>
          <a:p>
            <a:pPr lvl="2"/>
            <a:r>
              <a:rPr lang="en-US" sz="2000" dirty="0" smtClean="0"/>
              <a:t>Almost full </a:t>
            </a:r>
            <a:r>
              <a:rPr lang="en-US" sz="2000" dirty="0" err="1" smtClean="0"/>
              <a:t>φ</a:t>
            </a:r>
            <a:r>
              <a:rPr lang="en-US" sz="2000" dirty="0" smtClean="0"/>
              <a:t> acceptance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All spin combinations of </a:t>
            </a:r>
            <a:r>
              <a:rPr lang="en-US" sz="2000" dirty="0" smtClean="0">
                <a:solidFill>
                  <a:srgbClr val="002060"/>
                </a:solidFill>
              </a:rPr>
              <a:t>beam  </a:t>
            </a:r>
            <a:r>
              <a:rPr lang="en-US" sz="2000" dirty="0" smtClean="0"/>
              <a:t> and </a:t>
            </a:r>
            <a:r>
              <a:rPr lang="en-US" sz="2000" dirty="0" smtClean="0">
                <a:solidFill>
                  <a:srgbClr val="00B0F0"/>
                </a:solidFill>
              </a:rPr>
              <a:t>target</a:t>
            </a:r>
            <a:r>
              <a:rPr lang="en-US" sz="2000" dirty="0" smtClean="0">
                <a:solidFill>
                  <a:srgbClr val="FF6600"/>
                </a:solidFill>
              </a:rPr>
              <a:t>    </a:t>
            </a:r>
            <a:r>
              <a:rPr lang="en-US" sz="2000" dirty="0" smtClean="0"/>
              <a:t>interaction</a:t>
            </a:r>
          </a:p>
          <a:p>
            <a:pPr lvl="2"/>
            <a:r>
              <a:rPr lang="en-US" sz="2000" i="0" dirty="0" smtClean="0">
                <a:solidFill>
                  <a:srgbClr val="00206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000" i="0" dirty="0" smtClean="0">
                <a:solidFill>
                  <a:srgbClr val="00B0F0"/>
                </a:solidFill>
                <a:latin typeface="Wingdings"/>
                <a:ea typeface="Wingdings"/>
                <a:cs typeface="Wingdings"/>
                <a:sym typeface="Wingdings"/>
              </a:rPr>
              <a:t></a:t>
            </a:r>
            <a:r>
              <a:rPr lang="en-US" sz="2000" i="0" dirty="0" smtClean="0">
                <a:sym typeface="Wingdings"/>
              </a:rPr>
              <a:t>, </a:t>
            </a:r>
            <a:r>
              <a:rPr lang="en-US" sz="2000" i="0" dirty="0" smtClean="0">
                <a:solidFill>
                  <a:srgbClr val="00206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000" i="0" dirty="0" smtClean="0">
                <a:solidFill>
                  <a:srgbClr val="00B0F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000" i="0" dirty="0" smtClean="0">
                <a:sym typeface="Wingdings"/>
              </a:rPr>
              <a:t>, </a:t>
            </a:r>
            <a:r>
              <a:rPr lang="en-US" sz="2000" i="0" dirty="0" smtClean="0">
                <a:solidFill>
                  <a:srgbClr val="002060"/>
                </a:solidFill>
                <a:latin typeface="Wingdings"/>
                <a:ea typeface="Wingdings"/>
                <a:cs typeface="Wingdings"/>
                <a:sym typeface="Wingdings"/>
              </a:rPr>
              <a:t></a:t>
            </a:r>
            <a:r>
              <a:rPr lang="en-US" sz="2000" i="0" dirty="0" smtClean="0">
                <a:solidFill>
                  <a:srgbClr val="00B0F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000" i="0" dirty="0" smtClean="0">
                <a:sym typeface="Wingdings"/>
              </a:rPr>
              <a:t>, </a:t>
            </a:r>
            <a:r>
              <a:rPr lang="en-US" sz="2000" i="0" dirty="0" smtClean="0">
                <a:solidFill>
                  <a:srgbClr val="002060"/>
                </a:solidFill>
                <a:latin typeface="Wingdings"/>
                <a:ea typeface="Wingdings"/>
                <a:cs typeface="Wingdings"/>
                <a:sym typeface="Wingdings"/>
              </a:rPr>
              <a:t></a:t>
            </a:r>
            <a:r>
              <a:rPr lang="en-US" sz="2000" i="0" dirty="0" smtClean="0">
                <a:solidFill>
                  <a:srgbClr val="00B0F0"/>
                </a:solidFill>
                <a:latin typeface="Wingdings"/>
                <a:ea typeface="Wingdings"/>
                <a:cs typeface="Wingdings"/>
                <a:sym typeface="Wingdings"/>
              </a:rPr>
              <a:t></a:t>
            </a:r>
            <a:endParaRPr lang="en-US" sz="2000" i="0" dirty="0" smtClean="0">
              <a:solidFill>
                <a:srgbClr val="00B0F0"/>
              </a:solidFill>
            </a:endParaRPr>
          </a:p>
          <a:p>
            <a:pPr marL="0" lvl="1" indent="0">
              <a:buNone/>
            </a:pPr>
            <a:r>
              <a:rPr lang="en-US" sz="2000" dirty="0" smtClean="0"/>
              <a:t> 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65554"/>
              </p:ext>
            </p:extLst>
          </p:nvPr>
        </p:nvGraphicFramePr>
        <p:xfrm>
          <a:off x="5664413" y="1010203"/>
          <a:ext cx="1108815" cy="1326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9" name="Equation" r:id="rId3" imgW="711200" imgH="850900" progId="Equation.3">
                  <p:embed/>
                </p:oleObj>
              </mc:Choice>
              <mc:Fallback>
                <p:oleObj name="Equation" r:id="rId3" imgW="711200" imgH="850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64413" y="1010203"/>
                        <a:ext cx="1108815" cy="1326617"/>
                      </a:xfrm>
                      <a:prstGeom prst="rect">
                        <a:avLst/>
                      </a:prstGeom>
                      <a:noFill/>
                      <a:ln w="38100" cmpd="sng">
                        <a:solidFill>
                          <a:srgbClr val="00206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4153604"/>
              </p:ext>
            </p:extLst>
          </p:nvPr>
        </p:nvGraphicFramePr>
        <p:xfrm>
          <a:off x="7293662" y="1010186"/>
          <a:ext cx="1147330" cy="1326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0" name="Equation" r:id="rId5" imgW="736600" imgH="850900" progId="Equation.3">
                  <p:embed/>
                </p:oleObj>
              </mc:Choice>
              <mc:Fallback>
                <p:oleObj name="Equation" r:id="rId5" imgW="736600" imgH="850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293662" y="1010186"/>
                        <a:ext cx="1147330" cy="1326285"/>
                      </a:xfrm>
                      <a:prstGeom prst="rect">
                        <a:avLst/>
                      </a:prstGeom>
                      <a:ln w="38100" cmpd="sng">
                        <a:solidFill>
                          <a:srgbClr val="00B0F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Gerade Verbindung 21"/>
          <p:cNvCxnSpPr>
            <a:stCxn id="29" idx="1"/>
            <a:endCxn id="52" idx="1"/>
          </p:cNvCxnSpPr>
          <p:nvPr/>
        </p:nvCxnSpPr>
        <p:spPr bwMode="auto">
          <a:xfrm flipV="1">
            <a:off x="6274423" y="4207893"/>
            <a:ext cx="887634" cy="622920"/>
          </a:xfrm>
          <a:prstGeom prst="lin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Gerade Verbindung 22"/>
          <p:cNvCxnSpPr>
            <a:stCxn id="29" idx="5"/>
            <a:endCxn id="52" idx="5"/>
          </p:cNvCxnSpPr>
          <p:nvPr/>
        </p:nvCxnSpPr>
        <p:spPr bwMode="auto">
          <a:xfrm flipV="1">
            <a:off x="6885431" y="4854471"/>
            <a:ext cx="887634" cy="622920"/>
          </a:xfrm>
          <a:prstGeom prst="lin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0" name="Group 49"/>
          <p:cNvGrpSpPr/>
          <p:nvPr/>
        </p:nvGrpSpPr>
        <p:grpSpPr>
          <a:xfrm>
            <a:off x="6147879" y="4696902"/>
            <a:ext cx="864096" cy="914400"/>
            <a:chOff x="6132638" y="3835896"/>
            <a:chExt cx="864096" cy="914400"/>
          </a:xfrm>
        </p:grpSpPr>
        <p:sp>
          <p:nvSpPr>
            <p:cNvPr id="29" name="Ellipse 19"/>
            <p:cNvSpPr/>
            <p:nvPr/>
          </p:nvSpPr>
          <p:spPr bwMode="auto">
            <a:xfrm>
              <a:off x="6132638" y="3835896"/>
              <a:ext cx="864096" cy="914400"/>
            </a:xfrm>
            <a:prstGeom prst="ellipse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de-DE" smtClean="0">
                <a:solidFill>
                  <a:srgbClr val="000000"/>
                </a:solidFill>
              </a:endParaRPr>
            </a:p>
          </p:txBody>
        </p:sp>
        <p:sp>
          <p:nvSpPr>
            <p:cNvPr id="49" name="Ellipse 19"/>
            <p:cNvSpPr/>
            <p:nvPr/>
          </p:nvSpPr>
          <p:spPr bwMode="auto">
            <a:xfrm>
              <a:off x="6160368" y="3865240"/>
              <a:ext cx="808637" cy="855712"/>
            </a:xfrm>
            <a:prstGeom prst="ellipse">
              <a:avLst/>
            </a:prstGeom>
            <a:noFill/>
            <a:ln w="19050" cap="flat" cmpd="sng" algn="ctr">
              <a:solidFill>
                <a:srgbClr val="C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de-DE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035513" y="4073982"/>
            <a:ext cx="864096" cy="914400"/>
            <a:chOff x="6132638" y="3835896"/>
            <a:chExt cx="864096" cy="914400"/>
          </a:xfrm>
        </p:grpSpPr>
        <p:sp>
          <p:nvSpPr>
            <p:cNvPr id="52" name="Ellipse 19"/>
            <p:cNvSpPr/>
            <p:nvPr/>
          </p:nvSpPr>
          <p:spPr bwMode="auto">
            <a:xfrm>
              <a:off x="6132638" y="3835896"/>
              <a:ext cx="864096" cy="914400"/>
            </a:xfrm>
            <a:prstGeom prst="ellipse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de-DE" smtClean="0">
                <a:solidFill>
                  <a:srgbClr val="000000"/>
                </a:solidFill>
              </a:endParaRPr>
            </a:p>
          </p:txBody>
        </p:sp>
        <p:sp>
          <p:nvSpPr>
            <p:cNvPr id="53" name="Ellipse 19"/>
            <p:cNvSpPr/>
            <p:nvPr/>
          </p:nvSpPr>
          <p:spPr bwMode="auto">
            <a:xfrm>
              <a:off x="6160368" y="3865240"/>
              <a:ext cx="808637" cy="855712"/>
            </a:xfrm>
            <a:prstGeom prst="ellipse">
              <a:avLst/>
            </a:prstGeom>
            <a:noFill/>
            <a:ln w="19050" cap="flat" cmpd="sng" algn="ctr">
              <a:solidFill>
                <a:srgbClr val="C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de-DE" smtClean="0">
                <a:solidFill>
                  <a:srgbClr val="000000"/>
                </a:solidFill>
              </a:endParaRPr>
            </a:p>
          </p:txBody>
        </p:sp>
      </p:grpSp>
      <p:cxnSp>
        <p:nvCxnSpPr>
          <p:cNvPr id="54" name="Gerade Verbindung 21"/>
          <p:cNvCxnSpPr>
            <a:stCxn id="29" idx="0"/>
            <a:endCxn id="52" idx="0"/>
          </p:cNvCxnSpPr>
          <p:nvPr/>
        </p:nvCxnSpPr>
        <p:spPr bwMode="auto">
          <a:xfrm flipV="1">
            <a:off x="6579927" y="4073982"/>
            <a:ext cx="887634" cy="622920"/>
          </a:xfrm>
          <a:prstGeom prst="lin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Gerade Verbindung 21"/>
          <p:cNvCxnSpPr>
            <a:stCxn id="29" idx="7"/>
            <a:endCxn id="52" idx="7"/>
          </p:cNvCxnSpPr>
          <p:nvPr/>
        </p:nvCxnSpPr>
        <p:spPr bwMode="auto">
          <a:xfrm flipV="1">
            <a:off x="6885431" y="4207893"/>
            <a:ext cx="887634" cy="622920"/>
          </a:xfrm>
          <a:prstGeom prst="lin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Gerade Verbindung 21"/>
          <p:cNvCxnSpPr>
            <a:stCxn id="29" idx="6"/>
            <a:endCxn id="52" idx="6"/>
          </p:cNvCxnSpPr>
          <p:nvPr/>
        </p:nvCxnSpPr>
        <p:spPr bwMode="auto">
          <a:xfrm flipV="1">
            <a:off x="7011975" y="4531182"/>
            <a:ext cx="887634" cy="622920"/>
          </a:xfrm>
          <a:prstGeom prst="lin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Arrow Connector 67"/>
          <p:cNvCxnSpPr/>
          <p:nvPr/>
        </p:nvCxnSpPr>
        <p:spPr bwMode="auto">
          <a:xfrm flipV="1">
            <a:off x="5805714" y="5089361"/>
            <a:ext cx="835939" cy="583306"/>
          </a:xfrm>
          <a:prstGeom prst="straightConnector1">
            <a:avLst/>
          </a:prstGeom>
          <a:ln>
            <a:solidFill>
              <a:srgbClr val="002060"/>
            </a:solidFill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 bwMode="auto">
          <a:xfrm flipV="1">
            <a:off x="6641653" y="4380620"/>
            <a:ext cx="1037880" cy="71621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 bwMode="auto">
          <a:xfrm rot="19543723">
            <a:off x="5401657" y="5274401"/>
            <a:ext cx="803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SzTx/>
              <a:buFontTx/>
              <a:buNone/>
              <a:tabLst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Arial" pitchFamily="-109" charset="0"/>
                <a:cs typeface="+mn-cs"/>
              </a:rPr>
              <a:t>Beam 1</a:t>
            </a:r>
          </a:p>
        </p:txBody>
      </p:sp>
      <p:sp>
        <p:nvSpPr>
          <p:cNvPr id="75" name="Rectangle 74"/>
          <p:cNvSpPr/>
          <p:nvPr/>
        </p:nvSpPr>
        <p:spPr bwMode="auto">
          <a:xfrm rot="19615409">
            <a:off x="6907669" y="4773906"/>
            <a:ext cx="287541" cy="98319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2" name="TextBox 81"/>
          <p:cNvSpPr txBox="1"/>
          <p:nvPr/>
        </p:nvSpPr>
        <p:spPr bwMode="auto">
          <a:xfrm>
            <a:off x="5957830" y="3949068"/>
            <a:ext cx="86433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SzTx/>
              <a:buFontTx/>
              <a:buNone/>
              <a:tabLst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Arial" pitchFamily="-109" charset="0"/>
                <a:cs typeface="+mn-cs"/>
              </a:rPr>
              <a:t>Detector</a:t>
            </a:r>
          </a:p>
        </p:txBody>
      </p:sp>
      <p:cxnSp>
        <p:nvCxnSpPr>
          <p:cNvPr id="84" name="Straight Arrow Connector 83"/>
          <p:cNvCxnSpPr>
            <a:stCxn id="82" idx="2"/>
            <a:endCxn id="29" idx="0"/>
          </p:cNvCxnSpPr>
          <p:nvPr/>
        </p:nvCxnSpPr>
        <p:spPr bwMode="auto">
          <a:xfrm>
            <a:off x="6390000" y="4256845"/>
            <a:ext cx="189927" cy="440057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8" name="TextBox 87"/>
          <p:cNvSpPr txBox="1"/>
          <p:nvPr/>
        </p:nvSpPr>
        <p:spPr bwMode="auto">
          <a:xfrm>
            <a:off x="7870777" y="5294215"/>
            <a:ext cx="7104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SzTx/>
              <a:buFontTx/>
              <a:buNone/>
              <a:tabLst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Arial" pitchFamily="-109" charset="0"/>
                <a:cs typeface="+mn-cs"/>
              </a:rPr>
              <a:t>Target</a:t>
            </a:r>
          </a:p>
        </p:txBody>
      </p:sp>
      <p:cxnSp>
        <p:nvCxnSpPr>
          <p:cNvPr id="91" name="Straight Arrow Connector 90"/>
          <p:cNvCxnSpPr>
            <a:stCxn id="88" idx="1"/>
            <a:endCxn id="75" idx="2"/>
          </p:cNvCxnSpPr>
          <p:nvPr/>
        </p:nvCxnSpPr>
        <p:spPr bwMode="auto">
          <a:xfrm flipH="1" flipV="1">
            <a:off x="7078269" y="4864258"/>
            <a:ext cx="792508" cy="583846"/>
          </a:xfrm>
          <a:prstGeom prst="straightConnector1">
            <a:avLst/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>
            <a:stCxn id="82" idx="3"/>
            <a:endCxn id="53" idx="1"/>
          </p:cNvCxnSpPr>
          <p:nvPr/>
        </p:nvCxnSpPr>
        <p:spPr bwMode="auto">
          <a:xfrm>
            <a:off x="6822169" y="4102957"/>
            <a:ext cx="359496" cy="125685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10" name="Object 10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4614345"/>
              </p:ext>
            </p:extLst>
          </p:nvPr>
        </p:nvGraphicFramePr>
        <p:xfrm>
          <a:off x="1027424" y="2298546"/>
          <a:ext cx="5994400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1" name="Equation" r:id="rId7" imgW="3213100" imgH="431800" progId="Equation.3">
                  <p:embed/>
                </p:oleObj>
              </mc:Choice>
              <mc:Fallback>
                <p:oleObj name="Equation" r:id="rId7" imgW="32131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27424" y="2298546"/>
                        <a:ext cx="5994400" cy="8048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6269183" y="3140608"/>
            <a:ext cx="2620818" cy="738664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marL="0" lvl="1" algn="ctr">
              <a:spcBef>
                <a:spcPts val="0"/>
              </a:spcBef>
              <a:spcAft>
                <a:spcPts val="1800"/>
              </a:spcAft>
              <a:buClr>
                <a:srgbClr val="FF0000"/>
              </a:buClr>
            </a:pPr>
            <a:r>
              <a:rPr lang="en-GB" sz="1400" dirty="0" smtClean="0">
                <a:solidFill>
                  <a:schemeClr val="bg1"/>
                </a:solidFill>
              </a:rPr>
              <a:t>Polarised target requires magnetic field </a:t>
            </a:r>
            <a:r>
              <a:rPr lang="en-GB" sz="1400" u="sng" dirty="0" smtClean="0">
                <a:solidFill>
                  <a:schemeClr val="bg1"/>
                </a:solidFill>
              </a:rPr>
              <a:t>not </a:t>
            </a:r>
            <a:r>
              <a:rPr lang="en-GB" sz="1400" u="sng" dirty="0">
                <a:solidFill>
                  <a:schemeClr val="bg1"/>
                </a:solidFill>
              </a:rPr>
              <a:t>acceptable</a:t>
            </a:r>
            <a:r>
              <a:rPr lang="en-GB" sz="1400" dirty="0">
                <a:solidFill>
                  <a:schemeClr val="bg1"/>
                </a:solidFill>
              </a:rPr>
              <a:t> for EDM ⇒ Collider mode</a:t>
            </a:r>
          </a:p>
        </p:txBody>
      </p:sp>
    </p:spTree>
    <p:extLst>
      <p:ext uri="{BB962C8B-B14F-4D97-AF65-F5344CB8AC3E}">
        <p14:creationId xmlns:p14="http://schemas.microsoft.com/office/powerpoint/2010/main" val="3771922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of 3D </a:t>
            </a:r>
            <a:r>
              <a:rPr lang="en-US" dirty="0" err="1" smtClean="0"/>
              <a:t>Polarimeter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354667"/>
            <a:ext cx="4671771" cy="5161283"/>
          </a:xfrm>
        </p:spPr>
        <p:txBody>
          <a:bodyPr/>
          <a:lstStyle/>
          <a:p>
            <a:pPr lvl="1"/>
            <a:r>
              <a:rPr lang="en-US" sz="2000" dirty="0" smtClean="0"/>
              <a:t>Measurement of all components of </a:t>
            </a:r>
            <a:r>
              <a:rPr lang="en-US" sz="2000" dirty="0" smtClean="0">
                <a:solidFill>
                  <a:srgbClr val="002060"/>
                </a:solidFill>
              </a:rPr>
              <a:t>beam 1 </a:t>
            </a:r>
            <a:r>
              <a:rPr lang="en-US" sz="2000" dirty="0" smtClean="0"/>
              <a:t>and </a:t>
            </a:r>
            <a:r>
              <a:rPr lang="en-US" sz="2000" dirty="0" smtClean="0">
                <a:solidFill>
                  <a:srgbClr val="00B0F0"/>
                </a:solidFill>
              </a:rPr>
              <a:t>beam 2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err="1" smtClean="0"/>
              <a:t>polarisation</a:t>
            </a:r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Large angular coverage</a:t>
            </a:r>
          </a:p>
          <a:p>
            <a:pPr lvl="2"/>
            <a:r>
              <a:rPr lang="en-US" sz="2000" dirty="0" smtClean="0"/>
              <a:t>20° – 90° polar angle</a:t>
            </a:r>
            <a:endParaRPr lang="en-US" sz="2000" dirty="0"/>
          </a:p>
          <a:p>
            <a:pPr lvl="2"/>
            <a:r>
              <a:rPr lang="en-US" sz="2000" dirty="0" smtClean="0"/>
              <a:t>Almost full </a:t>
            </a:r>
            <a:r>
              <a:rPr lang="en-US" sz="2000" dirty="0" err="1" smtClean="0"/>
              <a:t>φ</a:t>
            </a:r>
            <a:r>
              <a:rPr lang="en-US" sz="2000" dirty="0" smtClean="0"/>
              <a:t> acceptance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All spin combinations of </a:t>
            </a:r>
            <a:r>
              <a:rPr lang="en-US" sz="2000" dirty="0" smtClean="0">
                <a:solidFill>
                  <a:srgbClr val="002060"/>
                </a:solidFill>
              </a:rPr>
              <a:t>beam 1</a:t>
            </a:r>
            <a:r>
              <a:rPr lang="en-US" sz="2000" dirty="0" smtClean="0"/>
              <a:t> and </a:t>
            </a:r>
            <a:r>
              <a:rPr lang="en-US" sz="2000" dirty="0" smtClean="0">
                <a:solidFill>
                  <a:srgbClr val="00B0F0"/>
                </a:solidFill>
              </a:rPr>
              <a:t>beam 2</a:t>
            </a:r>
            <a:r>
              <a:rPr lang="en-US" sz="2000" dirty="0" smtClean="0"/>
              <a:t> interaction</a:t>
            </a:r>
          </a:p>
          <a:p>
            <a:pPr lvl="2"/>
            <a:r>
              <a:rPr lang="en-US" sz="2000" i="0" dirty="0" smtClean="0">
                <a:solidFill>
                  <a:srgbClr val="00206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000" i="0" dirty="0" smtClean="0">
                <a:solidFill>
                  <a:srgbClr val="00B0F0"/>
                </a:solidFill>
                <a:latin typeface="Wingdings"/>
                <a:ea typeface="Wingdings"/>
                <a:cs typeface="Wingdings"/>
                <a:sym typeface="Wingdings"/>
              </a:rPr>
              <a:t></a:t>
            </a:r>
            <a:r>
              <a:rPr lang="en-US" sz="2000" i="0" dirty="0" smtClean="0">
                <a:sym typeface="Wingdings"/>
              </a:rPr>
              <a:t>, </a:t>
            </a:r>
            <a:r>
              <a:rPr lang="en-US" sz="2000" i="0" dirty="0" smtClean="0">
                <a:solidFill>
                  <a:srgbClr val="00206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000" i="0" dirty="0" smtClean="0">
                <a:solidFill>
                  <a:srgbClr val="00B0F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000" i="0" dirty="0" smtClean="0">
                <a:sym typeface="Wingdings"/>
              </a:rPr>
              <a:t>, </a:t>
            </a:r>
            <a:r>
              <a:rPr lang="en-US" sz="2000" i="0" dirty="0" smtClean="0">
                <a:solidFill>
                  <a:srgbClr val="002060"/>
                </a:solidFill>
                <a:latin typeface="Wingdings"/>
                <a:ea typeface="Wingdings"/>
                <a:cs typeface="Wingdings"/>
                <a:sym typeface="Wingdings"/>
              </a:rPr>
              <a:t></a:t>
            </a:r>
            <a:r>
              <a:rPr lang="en-US" sz="2000" i="0" dirty="0" smtClean="0">
                <a:solidFill>
                  <a:srgbClr val="00B0F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000" i="0" dirty="0" smtClean="0">
                <a:sym typeface="Wingdings"/>
              </a:rPr>
              <a:t>, </a:t>
            </a:r>
            <a:r>
              <a:rPr lang="en-US" sz="2000" i="0" dirty="0" smtClean="0">
                <a:solidFill>
                  <a:srgbClr val="002060"/>
                </a:solidFill>
                <a:latin typeface="Wingdings"/>
                <a:ea typeface="Wingdings"/>
                <a:cs typeface="Wingdings"/>
                <a:sym typeface="Wingdings"/>
              </a:rPr>
              <a:t></a:t>
            </a:r>
            <a:r>
              <a:rPr lang="en-US" sz="2000" i="0" dirty="0" smtClean="0">
                <a:solidFill>
                  <a:srgbClr val="00B0F0"/>
                </a:solidFill>
                <a:latin typeface="Wingdings"/>
                <a:ea typeface="Wingdings"/>
                <a:cs typeface="Wingdings"/>
                <a:sym typeface="Wingdings"/>
              </a:rPr>
              <a:t></a:t>
            </a:r>
            <a:endParaRPr lang="en-US" sz="2000" i="0" dirty="0" smtClean="0">
              <a:solidFill>
                <a:srgbClr val="00B0F0"/>
              </a:solidFill>
            </a:endParaRPr>
          </a:p>
          <a:p>
            <a:pPr marL="0" lvl="1" indent="0">
              <a:buNone/>
            </a:pPr>
            <a:r>
              <a:rPr lang="en-US" sz="2000" dirty="0" smtClean="0"/>
              <a:t> 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8825395"/>
              </p:ext>
            </p:extLst>
          </p:nvPr>
        </p:nvGraphicFramePr>
        <p:xfrm>
          <a:off x="5664413" y="1010203"/>
          <a:ext cx="1108815" cy="1326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6" name="Equation" r:id="rId3" imgW="711200" imgH="850900" progId="Equation.3">
                  <p:embed/>
                </p:oleObj>
              </mc:Choice>
              <mc:Fallback>
                <p:oleObj name="Equation" r:id="rId3" imgW="711200" imgH="850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64413" y="1010203"/>
                        <a:ext cx="1108815" cy="1326617"/>
                      </a:xfrm>
                      <a:prstGeom prst="rect">
                        <a:avLst/>
                      </a:prstGeom>
                      <a:noFill/>
                      <a:ln w="38100" cmpd="sng">
                        <a:solidFill>
                          <a:srgbClr val="00206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1780385"/>
              </p:ext>
            </p:extLst>
          </p:nvPr>
        </p:nvGraphicFramePr>
        <p:xfrm>
          <a:off x="7293662" y="1010186"/>
          <a:ext cx="1147330" cy="1326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7" name="Equation" r:id="rId5" imgW="736600" imgH="850900" progId="Equation.3">
                  <p:embed/>
                </p:oleObj>
              </mc:Choice>
              <mc:Fallback>
                <p:oleObj name="Equation" r:id="rId5" imgW="736600" imgH="850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293662" y="1010186"/>
                        <a:ext cx="1147330" cy="1326285"/>
                      </a:xfrm>
                      <a:prstGeom prst="rect">
                        <a:avLst/>
                      </a:prstGeom>
                      <a:ln w="38100" cmpd="sng">
                        <a:solidFill>
                          <a:srgbClr val="00B0F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8" name="Group 107"/>
          <p:cNvGrpSpPr/>
          <p:nvPr/>
        </p:nvGrpSpPr>
        <p:grpSpPr>
          <a:xfrm>
            <a:off x="5401657" y="3699247"/>
            <a:ext cx="3034158" cy="1973420"/>
            <a:chOff x="5570991" y="3826247"/>
            <a:chExt cx="3034158" cy="1973420"/>
          </a:xfrm>
        </p:grpSpPr>
        <p:cxnSp>
          <p:nvCxnSpPr>
            <p:cNvPr id="76" name="Straight Arrow Connector 75"/>
            <p:cNvCxnSpPr/>
            <p:nvPr/>
          </p:nvCxnSpPr>
          <p:spPr bwMode="auto">
            <a:xfrm flipH="1">
              <a:off x="7839284" y="4077804"/>
              <a:ext cx="656917" cy="444200"/>
            </a:xfrm>
            <a:prstGeom prst="straightConnector1">
              <a:avLst/>
            </a:prstGeom>
            <a:ln>
              <a:solidFill>
                <a:srgbClr val="00B0F0"/>
              </a:solidFill>
              <a:headEnd type="none" w="med" len="med"/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1" name="Gerade Verbindung 21"/>
            <p:cNvCxnSpPr>
              <a:stCxn id="29" idx="1"/>
              <a:endCxn id="52" idx="1"/>
            </p:cNvCxnSpPr>
            <p:nvPr/>
          </p:nvCxnSpPr>
          <p:spPr bwMode="auto">
            <a:xfrm flipV="1">
              <a:off x="6443757" y="4334893"/>
              <a:ext cx="887634" cy="622920"/>
            </a:xfrm>
            <a:prstGeom prst="line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Gerade Verbindung 22"/>
            <p:cNvCxnSpPr>
              <a:stCxn id="29" idx="5"/>
              <a:endCxn id="52" idx="5"/>
            </p:cNvCxnSpPr>
            <p:nvPr/>
          </p:nvCxnSpPr>
          <p:spPr bwMode="auto">
            <a:xfrm flipV="1">
              <a:off x="7054765" y="4981471"/>
              <a:ext cx="887634" cy="622920"/>
            </a:xfrm>
            <a:prstGeom prst="line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50" name="Group 49"/>
            <p:cNvGrpSpPr/>
            <p:nvPr/>
          </p:nvGrpSpPr>
          <p:grpSpPr>
            <a:xfrm>
              <a:off x="6317213" y="4823902"/>
              <a:ext cx="864096" cy="914400"/>
              <a:chOff x="6132638" y="3835896"/>
              <a:chExt cx="864096" cy="914400"/>
            </a:xfrm>
          </p:grpSpPr>
          <p:sp>
            <p:nvSpPr>
              <p:cNvPr id="29" name="Ellipse 19"/>
              <p:cNvSpPr/>
              <p:nvPr/>
            </p:nvSpPr>
            <p:spPr bwMode="auto">
              <a:xfrm>
                <a:off x="6132638" y="3835896"/>
                <a:ext cx="864096" cy="914400"/>
              </a:xfrm>
              <a:prstGeom prst="ellipse">
                <a:avLst/>
              </a:prstGeom>
              <a:noFill/>
              <a:ln w="1905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de-DE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9" name="Ellipse 19"/>
              <p:cNvSpPr/>
              <p:nvPr/>
            </p:nvSpPr>
            <p:spPr bwMode="auto">
              <a:xfrm>
                <a:off x="6160368" y="3865240"/>
                <a:ext cx="808637" cy="855712"/>
              </a:xfrm>
              <a:prstGeom prst="ellipse">
                <a:avLst/>
              </a:prstGeom>
              <a:noFill/>
              <a:ln w="19050" cap="flat" cmpd="sng" algn="ctr">
                <a:solidFill>
                  <a:srgbClr val="C0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de-DE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7204847" y="4200982"/>
              <a:ext cx="864096" cy="914400"/>
              <a:chOff x="6132638" y="3835896"/>
              <a:chExt cx="864096" cy="914400"/>
            </a:xfrm>
          </p:grpSpPr>
          <p:sp>
            <p:nvSpPr>
              <p:cNvPr id="52" name="Ellipse 19"/>
              <p:cNvSpPr/>
              <p:nvPr/>
            </p:nvSpPr>
            <p:spPr bwMode="auto">
              <a:xfrm>
                <a:off x="6132638" y="3835896"/>
                <a:ext cx="864096" cy="914400"/>
              </a:xfrm>
              <a:prstGeom prst="ellipse">
                <a:avLst/>
              </a:prstGeom>
              <a:noFill/>
              <a:ln w="1905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de-DE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Ellipse 19"/>
              <p:cNvSpPr/>
              <p:nvPr/>
            </p:nvSpPr>
            <p:spPr bwMode="auto">
              <a:xfrm>
                <a:off x="6160368" y="3865240"/>
                <a:ext cx="808637" cy="855712"/>
              </a:xfrm>
              <a:prstGeom prst="ellipse">
                <a:avLst/>
              </a:prstGeom>
              <a:noFill/>
              <a:ln w="19050" cap="flat" cmpd="sng" algn="ctr">
                <a:solidFill>
                  <a:srgbClr val="C0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de-DE" smtClean="0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54" name="Gerade Verbindung 21"/>
            <p:cNvCxnSpPr>
              <a:stCxn id="29" idx="0"/>
              <a:endCxn id="52" idx="0"/>
            </p:cNvCxnSpPr>
            <p:nvPr/>
          </p:nvCxnSpPr>
          <p:spPr bwMode="auto">
            <a:xfrm flipV="1">
              <a:off x="6749261" y="4200982"/>
              <a:ext cx="887634" cy="622920"/>
            </a:xfrm>
            <a:prstGeom prst="line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Gerade Verbindung 21"/>
            <p:cNvCxnSpPr>
              <a:stCxn id="29" idx="7"/>
              <a:endCxn id="52" idx="7"/>
            </p:cNvCxnSpPr>
            <p:nvPr/>
          </p:nvCxnSpPr>
          <p:spPr bwMode="auto">
            <a:xfrm flipV="1">
              <a:off x="7054765" y="4334893"/>
              <a:ext cx="887634" cy="622920"/>
            </a:xfrm>
            <a:prstGeom prst="line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Gerade Verbindung 21"/>
            <p:cNvCxnSpPr>
              <a:stCxn id="29" idx="6"/>
              <a:endCxn id="52" idx="6"/>
            </p:cNvCxnSpPr>
            <p:nvPr/>
          </p:nvCxnSpPr>
          <p:spPr bwMode="auto">
            <a:xfrm flipV="1">
              <a:off x="7181309" y="4658182"/>
              <a:ext cx="887634" cy="622920"/>
            </a:xfrm>
            <a:prstGeom prst="line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Arrow Connector 67"/>
            <p:cNvCxnSpPr/>
            <p:nvPr/>
          </p:nvCxnSpPr>
          <p:spPr bwMode="auto">
            <a:xfrm flipV="1">
              <a:off x="5975048" y="5216361"/>
              <a:ext cx="835939" cy="583306"/>
            </a:xfrm>
            <a:prstGeom prst="straightConnector1">
              <a:avLst/>
            </a:prstGeom>
            <a:ln>
              <a:solidFill>
                <a:srgbClr val="002060"/>
              </a:solidFill>
              <a:headEnd type="none" w="med" len="med"/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 bwMode="auto">
            <a:xfrm flipV="1">
              <a:off x="6810987" y="4507620"/>
              <a:ext cx="1037880" cy="71621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 bwMode="auto">
            <a:xfrm rot="19543723">
              <a:off x="5570991" y="5401401"/>
              <a:ext cx="8034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EE0"/>
                </a:buClr>
                <a:buSzTx/>
                <a:buFontTx/>
                <a:buNone/>
                <a:tabLst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Arial" pitchFamily="-109" charset="0"/>
                  <a:cs typeface="+mn-cs"/>
                </a:rPr>
                <a:t>Beam 1</a:t>
              </a:r>
            </a:p>
          </p:txBody>
        </p:sp>
        <p:sp>
          <p:nvSpPr>
            <p:cNvPr id="81" name="TextBox 80"/>
            <p:cNvSpPr txBox="1"/>
            <p:nvPr/>
          </p:nvSpPr>
          <p:spPr bwMode="auto">
            <a:xfrm rot="19543723">
              <a:off x="7801749" y="3826247"/>
              <a:ext cx="8034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EE0"/>
                </a:buClr>
                <a:buSzTx/>
                <a:buFontTx/>
                <a:buNone/>
                <a:tabLst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+mn-lt"/>
                  <a:ea typeface="Arial" pitchFamily="-109" charset="0"/>
                  <a:cs typeface="+mn-cs"/>
                </a:rPr>
                <a:t>Beam 2</a:t>
              </a:r>
            </a:p>
          </p:txBody>
        </p:sp>
        <p:sp>
          <p:nvSpPr>
            <p:cNvPr id="82" name="TextBox 81"/>
            <p:cNvSpPr txBox="1"/>
            <p:nvPr/>
          </p:nvSpPr>
          <p:spPr bwMode="auto">
            <a:xfrm>
              <a:off x="6127164" y="4076068"/>
              <a:ext cx="86433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EE0"/>
                </a:buClr>
                <a:buSzTx/>
                <a:buFontTx/>
                <a:buNone/>
                <a:tabLst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Arial" pitchFamily="-109" charset="0"/>
                  <a:cs typeface="+mn-cs"/>
                </a:rPr>
                <a:t>Detector</a:t>
              </a:r>
            </a:p>
          </p:txBody>
        </p:sp>
        <p:cxnSp>
          <p:nvCxnSpPr>
            <p:cNvPr id="84" name="Straight Arrow Connector 83"/>
            <p:cNvCxnSpPr>
              <a:stCxn id="82" idx="2"/>
              <a:endCxn id="29" idx="0"/>
            </p:cNvCxnSpPr>
            <p:nvPr/>
          </p:nvCxnSpPr>
          <p:spPr bwMode="auto">
            <a:xfrm>
              <a:off x="6559334" y="4383845"/>
              <a:ext cx="189927" cy="440057"/>
            </a:xfrm>
            <a:prstGeom prst="straightConnector1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95" name="Straight Arrow Connector 94"/>
          <p:cNvCxnSpPr>
            <a:stCxn id="82" idx="3"/>
            <a:endCxn id="53" idx="1"/>
          </p:cNvCxnSpPr>
          <p:nvPr/>
        </p:nvCxnSpPr>
        <p:spPr bwMode="auto">
          <a:xfrm>
            <a:off x="6822169" y="4102957"/>
            <a:ext cx="359496" cy="125685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10" name="Object 10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9304103"/>
              </p:ext>
            </p:extLst>
          </p:nvPr>
        </p:nvGraphicFramePr>
        <p:xfrm>
          <a:off x="1027424" y="2298546"/>
          <a:ext cx="5994400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8" name="Equation" r:id="rId7" imgW="3213100" imgH="431800" progId="Equation.3">
                  <p:embed/>
                </p:oleObj>
              </mc:Choice>
              <mc:Fallback>
                <p:oleObj name="Equation" r:id="rId7" imgW="32131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27424" y="2298546"/>
                        <a:ext cx="5994400" cy="8048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372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&amp; 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spcBef>
                <a:spcPts val="0"/>
              </a:spcBef>
              <a:spcAft>
                <a:spcPts val="1800"/>
              </a:spcAft>
              <a:buClr>
                <a:srgbClr val="008000"/>
              </a:buClr>
              <a:buFont typeface="Wingdings" charset="2"/>
              <a:buChar char="ü"/>
            </a:pPr>
            <a:r>
              <a:rPr lang="en-GB" dirty="0" smtClean="0"/>
              <a:t>Better handling of systematics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Clr>
                <a:srgbClr val="008000"/>
              </a:buClr>
              <a:buFont typeface="Wingdings" charset="2"/>
              <a:buChar char="ü"/>
            </a:pPr>
            <a:r>
              <a:rPr lang="en-GB" dirty="0" smtClean="0"/>
              <a:t>Smaller beam losses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Clr>
                <a:srgbClr val="008000"/>
              </a:buClr>
              <a:buFont typeface="Wingdings" charset="2"/>
              <a:buChar char="ü"/>
            </a:pPr>
            <a:r>
              <a:rPr lang="en-GB" dirty="0" smtClean="0"/>
              <a:t>No change in beam phase space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endParaRPr lang="en-GB" dirty="0" smtClean="0"/>
          </a:p>
          <a:p>
            <a:pPr lvl="1">
              <a:spcBef>
                <a:spcPts val="0"/>
              </a:spcBef>
              <a:spcAft>
                <a:spcPts val="1800"/>
              </a:spcAft>
              <a:buClr>
                <a:srgbClr val="FF0000"/>
              </a:buClr>
              <a:buFont typeface="Lucida Grande"/>
              <a:buChar char="✕"/>
            </a:pPr>
            <a:r>
              <a:rPr lang="en-GB" dirty="0" smtClean="0"/>
              <a:t>Requires very high intensity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Clr>
                <a:srgbClr val="FF0000"/>
              </a:buClr>
              <a:buFont typeface="Lucida Grande"/>
              <a:buChar char="✕"/>
            </a:pPr>
            <a:r>
              <a:rPr lang="en-GB" dirty="0" smtClean="0"/>
              <a:t>Lower cross-section compared with carbon</a:t>
            </a:r>
            <a:endParaRPr lang="en-GB" dirty="0"/>
          </a:p>
          <a:p>
            <a:pPr lvl="1">
              <a:spcBef>
                <a:spcPts val="0"/>
              </a:spcBef>
              <a:spcAft>
                <a:spcPts val="1800"/>
              </a:spcAft>
              <a:buClr>
                <a:srgbClr val="FF0000"/>
              </a:buClr>
              <a:buFont typeface="Lucida Grande"/>
              <a:buChar char="✕"/>
            </a:pPr>
            <a:r>
              <a:rPr lang="en-GB" dirty="0" smtClean="0"/>
              <a:t>Alignment </a:t>
            </a:r>
            <a:r>
              <a:rPr lang="en-GB" dirty="0"/>
              <a:t>of target polarisation along  axes requires magnetic fields that leads to unwanted MDM rotations (not acceptable for </a:t>
            </a:r>
            <a:r>
              <a:rPr lang="en-GB" dirty="0" smtClean="0"/>
              <a:t>EDM ⇒ Collider mode</a:t>
            </a:r>
            <a:endParaRPr lang="en-GB" dirty="0"/>
          </a:p>
          <a:p>
            <a:pPr>
              <a:spcBef>
                <a:spcPts val="0"/>
              </a:spcBef>
              <a:spcAft>
                <a:spcPts val="1800"/>
              </a:spcAf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4626353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Clockwise and Counterclockwise Beams</a:t>
            </a:r>
            <a:endParaRPr lang="en-US" dirty="0"/>
          </a:p>
        </p:txBody>
      </p:sp>
      <p:sp>
        <p:nvSpPr>
          <p:cNvPr id="15" name="Ellipse 8"/>
          <p:cNvSpPr/>
          <p:nvPr/>
        </p:nvSpPr>
        <p:spPr bwMode="auto">
          <a:xfrm>
            <a:off x="1969865" y="2585800"/>
            <a:ext cx="5265346" cy="1511989"/>
          </a:xfrm>
          <a:prstGeom prst="ellipse">
            <a:avLst/>
          </a:prstGeom>
          <a:noFill/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de-DE" smtClean="0">
              <a:solidFill>
                <a:srgbClr val="000000"/>
              </a:solidFill>
            </a:endParaRPr>
          </a:p>
        </p:txBody>
      </p:sp>
      <p:cxnSp>
        <p:nvCxnSpPr>
          <p:cNvPr id="16" name="Gerade Verbindung mit Pfeil 9"/>
          <p:cNvCxnSpPr/>
          <p:nvPr/>
        </p:nvCxnSpPr>
        <p:spPr bwMode="auto">
          <a:xfrm flipV="1">
            <a:off x="3351587" y="2768137"/>
            <a:ext cx="260623" cy="52143"/>
          </a:xfrm>
          <a:prstGeom prst="straightConnector1">
            <a:avLst/>
          </a:prstGeom>
          <a:noFill/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Gerade Verbindung mit Pfeil 10"/>
          <p:cNvCxnSpPr/>
          <p:nvPr/>
        </p:nvCxnSpPr>
        <p:spPr bwMode="auto">
          <a:xfrm flipH="1" flipV="1">
            <a:off x="5619587" y="2768137"/>
            <a:ext cx="260623" cy="52143"/>
          </a:xfrm>
          <a:prstGeom prst="straightConnector1">
            <a:avLst/>
          </a:prstGeom>
          <a:noFill/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Ellipse 16"/>
          <p:cNvSpPr/>
          <p:nvPr/>
        </p:nvSpPr>
        <p:spPr bwMode="auto">
          <a:xfrm>
            <a:off x="1996519" y="2611707"/>
            <a:ext cx="5265346" cy="1511989"/>
          </a:xfrm>
          <a:prstGeom prst="ellipse">
            <a:avLst/>
          </a:prstGeom>
          <a:noFill/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de-DE" smtClean="0">
              <a:solidFill>
                <a:srgbClr val="000000"/>
              </a:solidFill>
            </a:endParaRPr>
          </a:p>
        </p:txBody>
      </p:sp>
      <p:grpSp>
        <p:nvGrpSpPr>
          <p:cNvPr id="7" name="Gruppieren 18"/>
          <p:cNvGrpSpPr/>
          <p:nvPr/>
        </p:nvGrpSpPr>
        <p:grpSpPr>
          <a:xfrm>
            <a:off x="4018571" y="2205493"/>
            <a:ext cx="1266008" cy="684108"/>
            <a:chOff x="3743908" y="2442592"/>
            <a:chExt cx="1692188" cy="914400"/>
          </a:xfrm>
        </p:grpSpPr>
        <p:sp>
          <p:nvSpPr>
            <p:cNvPr id="11" name="Ellipse 19"/>
            <p:cNvSpPr/>
            <p:nvPr/>
          </p:nvSpPr>
          <p:spPr bwMode="auto">
            <a:xfrm>
              <a:off x="3743908" y="2442592"/>
              <a:ext cx="252000" cy="914400"/>
            </a:xfrm>
            <a:prstGeom prst="ellipse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de-DE" smtClean="0">
                <a:solidFill>
                  <a:srgbClr val="000000"/>
                </a:solidFill>
              </a:endParaRPr>
            </a:p>
          </p:txBody>
        </p:sp>
        <p:sp>
          <p:nvSpPr>
            <p:cNvPr id="12" name="Ellipse 20"/>
            <p:cNvSpPr/>
            <p:nvPr/>
          </p:nvSpPr>
          <p:spPr bwMode="auto">
            <a:xfrm>
              <a:off x="5184096" y="2442592"/>
              <a:ext cx="252000" cy="914400"/>
            </a:xfrm>
            <a:prstGeom prst="ellipse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de-DE" smtClean="0">
                <a:solidFill>
                  <a:srgbClr val="000000"/>
                </a:solidFill>
              </a:endParaRPr>
            </a:p>
          </p:txBody>
        </p:sp>
        <p:cxnSp>
          <p:nvCxnSpPr>
            <p:cNvPr id="13" name="Gerade Verbindung 21"/>
            <p:cNvCxnSpPr>
              <a:stCxn id="11" idx="0"/>
              <a:endCxn id="12" idx="0"/>
            </p:cNvCxnSpPr>
            <p:nvPr/>
          </p:nvCxnSpPr>
          <p:spPr bwMode="auto">
            <a:xfrm>
              <a:off x="3869908" y="2442592"/>
              <a:ext cx="1440188" cy="0"/>
            </a:xfrm>
            <a:prstGeom prst="line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Gerade Verbindung 22"/>
            <p:cNvCxnSpPr>
              <a:stCxn id="11" idx="4"/>
              <a:endCxn id="12" idx="4"/>
            </p:cNvCxnSpPr>
            <p:nvPr/>
          </p:nvCxnSpPr>
          <p:spPr bwMode="auto">
            <a:xfrm>
              <a:off x="3869908" y="3356992"/>
              <a:ext cx="1440188" cy="0"/>
            </a:xfrm>
            <a:prstGeom prst="line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" name="Textfeld 23"/>
          <p:cNvSpPr txBox="1"/>
          <p:nvPr/>
        </p:nvSpPr>
        <p:spPr>
          <a:xfrm>
            <a:off x="4092931" y="1635347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C00000"/>
                </a:solidFill>
              </a:rPr>
              <a:t>Detector</a:t>
            </a: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9" name="Textfeld 25"/>
          <p:cNvSpPr txBox="1"/>
          <p:nvPr/>
        </p:nvSpPr>
        <p:spPr>
          <a:xfrm>
            <a:off x="2889005" y="2745091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rgbClr val="002060"/>
                </a:solidFill>
              </a:rPr>
              <a:t>CW</a:t>
            </a:r>
            <a:endParaRPr lang="de-DE" b="1" dirty="0">
              <a:solidFill>
                <a:srgbClr val="002060"/>
              </a:solidFill>
            </a:endParaRPr>
          </a:p>
        </p:txBody>
      </p:sp>
      <p:sp>
        <p:nvSpPr>
          <p:cNvPr id="10" name="Textfeld 26"/>
          <p:cNvSpPr txBox="1"/>
          <p:nvPr/>
        </p:nvSpPr>
        <p:spPr>
          <a:xfrm>
            <a:off x="5733321" y="2836844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rgbClr val="00B0F0"/>
                </a:solidFill>
              </a:rPr>
              <a:t>CCW</a:t>
            </a:r>
            <a:endParaRPr lang="de-DE" b="1" dirty="0">
              <a:solidFill>
                <a:srgbClr val="00B0F0"/>
              </a:solidFill>
            </a:endParaRP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685800" y="4527903"/>
            <a:ext cx="7772400" cy="1857022"/>
          </a:xfrm>
        </p:spPr>
        <p:txBody>
          <a:bodyPr/>
          <a:lstStyle/>
          <a:p>
            <a:pPr lvl="1"/>
            <a:r>
              <a:rPr lang="en-US" sz="2000" dirty="0" smtClean="0"/>
              <a:t>4 bunches of </a:t>
            </a:r>
            <a:r>
              <a:rPr lang="en-US" sz="2000" dirty="0" err="1" smtClean="0"/>
              <a:t>polarised</a:t>
            </a:r>
            <a:r>
              <a:rPr lang="en-US" sz="2000" dirty="0" smtClean="0"/>
              <a:t> clockwise and counterclockwise beams</a:t>
            </a:r>
            <a:endParaRPr lang="en-US" sz="2000" dirty="0"/>
          </a:p>
          <a:p>
            <a:pPr lvl="1"/>
            <a:r>
              <a:rPr lang="en-US" sz="2000" dirty="0" smtClean="0"/>
              <a:t>4 Interaction points</a:t>
            </a:r>
          </a:p>
          <a:p>
            <a:pPr lvl="1"/>
            <a:r>
              <a:rPr lang="en-US" sz="2000" dirty="0" smtClean="0"/>
              <a:t>EDM effects will be observed in both </a:t>
            </a:r>
            <a:r>
              <a:rPr lang="en-US" sz="2000" dirty="0" err="1" smtClean="0"/>
              <a:t>cw</a:t>
            </a:r>
            <a:r>
              <a:rPr lang="en-US" sz="2000" dirty="0" smtClean="0"/>
              <a:t> and </a:t>
            </a:r>
            <a:r>
              <a:rPr lang="en-US" sz="2000" dirty="0" err="1" smtClean="0"/>
              <a:t>ccw</a:t>
            </a:r>
            <a:r>
              <a:rPr lang="en-US" sz="2000" dirty="0" smtClean="0"/>
              <a:t> beams</a:t>
            </a:r>
          </a:p>
          <a:p>
            <a:pPr lvl="1"/>
            <a:r>
              <a:rPr lang="en-US" sz="2000" dirty="0" smtClean="0"/>
              <a:t>Determination of all components of </a:t>
            </a:r>
            <a:r>
              <a:rPr lang="en-US" sz="2000" dirty="0" err="1" smtClean="0"/>
              <a:t>polarisation</a:t>
            </a:r>
            <a:r>
              <a:rPr lang="en-US" sz="2000" dirty="0" smtClean="0"/>
              <a:t> for both beams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779726"/>
              </p:ext>
            </p:extLst>
          </p:nvPr>
        </p:nvGraphicFramePr>
        <p:xfrm>
          <a:off x="838413" y="1292425"/>
          <a:ext cx="1108815" cy="1326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8" name="Equation" r:id="rId3" imgW="711200" imgH="850900" progId="Equation.3">
                  <p:embed/>
                </p:oleObj>
              </mc:Choice>
              <mc:Fallback>
                <p:oleObj name="Equation" r:id="rId3" imgW="711200" imgH="850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413" y="1292425"/>
                        <a:ext cx="1108815" cy="1326617"/>
                      </a:xfrm>
                      <a:prstGeom prst="rect">
                        <a:avLst/>
                      </a:prstGeom>
                      <a:noFill/>
                      <a:ln w="38100" cmpd="sng">
                        <a:solidFill>
                          <a:srgbClr val="00206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6049034"/>
              </p:ext>
            </p:extLst>
          </p:nvPr>
        </p:nvGraphicFramePr>
        <p:xfrm>
          <a:off x="7293662" y="1264186"/>
          <a:ext cx="1147330" cy="1326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9" name="Equation" r:id="rId5" imgW="736600" imgH="850900" progId="Equation.3">
                  <p:embed/>
                </p:oleObj>
              </mc:Choice>
              <mc:Fallback>
                <p:oleObj name="Equation" r:id="rId5" imgW="736600" imgH="850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293662" y="1264186"/>
                        <a:ext cx="1147330" cy="1326285"/>
                      </a:xfrm>
                      <a:prstGeom prst="rect">
                        <a:avLst/>
                      </a:prstGeom>
                      <a:ln w="38100" cmpd="sng">
                        <a:solidFill>
                          <a:srgbClr val="00B0F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" name="Group 30"/>
          <p:cNvGrpSpPr/>
          <p:nvPr/>
        </p:nvGrpSpPr>
        <p:grpSpPr>
          <a:xfrm>
            <a:off x="4416529" y="2314465"/>
            <a:ext cx="418035" cy="302420"/>
            <a:chOff x="1686650" y="3199207"/>
            <a:chExt cx="418035" cy="302420"/>
          </a:xfrm>
        </p:grpSpPr>
        <p:sp>
          <p:nvSpPr>
            <p:cNvPr id="24" name="TextBox 23"/>
            <p:cNvSpPr txBox="1"/>
            <p:nvPr/>
          </p:nvSpPr>
          <p:spPr bwMode="auto">
            <a:xfrm>
              <a:off x="1686650" y="3199207"/>
              <a:ext cx="21800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EE0"/>
                </a:buClr>
                <a:buSzTx/>
                <a:buFontTx/>
                <a:buNone/>
                <a:tabLst/>
              </a:pPr>
              <a:r>
                <a:rPr lang="en-US" kern="0" noProof="0" dirty="0" smtClean="0">
                  <a:solidFill>
                    <a:srgbClr val="002060"/>
                  </a:solidFill>
                  <a:latin typeface="+mn-lt"/>
                  <a:ea typeface="Arial" pitchFamily="-109" charset="0"/>
                </a:rPr>
                <a:t>➜</a:t>
              </a:r>
              <a:endPara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Arial" pitchFamily="-109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 bwMode="auto">
            <a:xfrm rot="10800000">
              <a:off x="1886677" y="3224628"/>
              <a:ext cx="21800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EE0"/>
                </a:buClr>
                <a:buSzTx/>
                <a:buFontTx/>
                <a:buNone/>
                <a:tabLst/>
              </a:pPr>
              <a:r>
                <a:rPr lang="en-US" kern="0" noProof="0" dirty="0" smtClean="0">
                  <a:solidFill>
                    <a:srgbClr val="00B0F0"/>
                  </a:solidFill>
                  <a:latin typeface="+mn-lt"/>
                  <a:ea typeface="Arial" pitchFamily="-109" charset="0"/>
                </a:rPr>
                <a:t>➜</a:t>
              </a:r>
              <a:endPara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Arial" pitchFamily="-109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 rot="16200000">
            <a:off x="1531756" y="3161222"/>
            <a:ext cx="434277" cy="276999"/>
            <a:chOff x="2305464" y="3199207"/>
            <a:chExt cx="434277" cy="276999"/>
          </a:xfrm>
        </p:grpSpPr>
        <p:sp>
          <p:nvSpPr>
            <p:cNvPr id="27" name="TextBox 26"/>
            <p:cNvSpPr txBox="1"/>
            <p:nvPr/>
          </p:nvSpPr>
          <p:spPr bwMode="auto">
            <a:xfrm>
              <a:off x="2305464" y="3199207"/>
              <a:ext cx="21800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EE0"/>
                </a:buClr>
                <a:buSzTx/>
                <a:buFontTx/>
                <a:buNone/>
                <a:tabLst/>
              </a:pPr>
              <a:r>
                <a:rPr lang="en-US" kern="0" noProof="0" dirty="0" smtClean="0">
                  <a:solidFill>
                    <a:srgbClr val="002060"/>
                  </a:solidFill>
                  <a:latin typeface="+mn-lt"/>
                  <a:ea typeface="Arial" pitchFamily="-109" charset="0"/>
                </a:rPr>
                <a:t>➜</a:t>
              </a:r>
              <a:endPara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Arial" pitchFamily="-109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 bwMode="auto">
            <a:xfrm>
              <a:off x="2521733" y="3199207"/>
              <a:ext cx="21800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EE0"/>
                </a:buClr>
                <a:buSzTx/>
                <a:buFontTx/>
                <a:buNone/>
                <a:tabLst/>
              </a:pPr>
              <a:r>
                <a:rPr lang="en-US" kern="0" noProof="0" dirty="0" smtClean="0">
                  <a:solidFill>
                    <a:srgbClr val="00B0F0"/>
                  </a:solidFill>
                  <a:latin typeface="+mn-lt"/>
                  <a:ea typeface="Arial" pitchFamily="-109" charset="0"/>
                </a:rPr>
                <a:t>➜</a:t>
              </a:r>
              <a:endPara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Arial" pitchFamily="-109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 rot="5400000">
            <a:off x="7193115" y="3153231"/>
            <a:ext cx="432297" cy="276999"/>
            <a:chOff x="3558142" y="3205814"/>
            <a:chExt cx="432297" cy="276999"/>
          </a:xfrm>
        </p:grpSpPr>
        <p:sp>
          <p:nvSpPr>
            <p:cNvPr id="28" name="TextBox 27"/>
            <p:cNvSpPr txBox="1"/>
            <p:nvPr/>
          </p:nvSpPr>
          <p:spPr bwMode="auto">
            <a:xfrm rot="10800000">
              <a:off x="3558142" y="3205814"/>
              <a:ext cx="21800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EE0"/>
                </a:buClr>
                <a:buSzTx/>
                <a:buFontTx/>
                <a:buNone/>
                <a:tabLst/>
              </a:pPr>
              <a:r>
                <a:rPr lang="en-US" kern="0" noProof="0" dirty="0" smtClean="0">
                  <a:solidFill>
                    <a:srgbClr val="002060"/>
                  </a:solidFill>
                  <a:latin typeface="+mn-lt"/>
                  <a:ea typeface="Arial" pitchFamily="-109" charset="0"/>
                </a:rPr>
                <a:t>➜</a:t>
              </a:r>
              <a:endPara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Arial" pitchFamily="-109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 bwMode="auto">
            <a:xfrm rot="10800000">
              <a:off x="3772431" y="3205814"/>
              <a:ext cx="21800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EE0"/>
                </a:buClr>
                <a:buSzTx/>
                <a:buFontTx/>
                <a:buNone/>
                <a:tabLst/>
              </a:pPr>
              <a:r>
                <a:rPr lang="en-US" kern="0" noProof="0" dirty="0" smtClean="0">
                  <a:solidFill>
                    <a:srgbClr val="00B0F0"/>
                  </a:solidFill>
                  <a:latin typeface="+mn-lt"/>
                  <a:ea typeface="Arial" pitchFamily="-109" charset="0"/>
                </a:rPr>
                <a:t>➜</a:t>
              </a:r>
              <a:endPara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Arial" pitchFamily="-109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392326" y="3771391"/>
            <a:ext cx="451960" cy="302419"/>
            <a:chOff x="4392326" y="3517391"/>
            <a:chExt cx="451960" cy="302419"/>
          </a:xfrm>
        </p:grpSpPr>
        <p:sp>
          <p:nvSpPr>
            <p:cNvPr id="33" name="TextBox 32"/>
            <p:cNvSpPr txBox="1"/>
            <p:nvPr/>
          </p:nvSpPr>
          <p:spPr bwMode="auto">
            <a:xfrm>
              <a:off x="4626278" y="3517391"/>
              <a:ext cx="21800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EE0"/>
                </a:buClr>
                <a:buSzTx/>
                <a:buFontTx/>
                <a:buNone/>
                <a:tabLst/>
              </a:pPr>
              <a:r>
                <a:rPr lang="en-US" kern="0" noProof="0" dirty="0" smtClean="0">
                  <a:solidFill>
                    <a:srgbClr val="00B0F0"/>
                  </a:solidFill>
                  <a:latin typeface="+mn-lt"/>
                  <a:ea typeface="Arial" pitchFamily="-109" charset="0"/>
                </a:rPr>
                <a:t>➜</a:t>
              </a:r>
              <a:endPara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Arial" pitchFamily="-109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 bwMode="auto">
            <a:xfrm rot="10800000">
              <a:off x="4392326" y="3542811"/>
              <a:ext cx="21800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EE0"/>
                </a:buClr>
                <a:buSzTx/>
                <a:buFontTx/>
                <a:buNone/>
                <a:tabLst/>
              </a:pPr>
              <a:r>
                <a:rPr lang="en-US" kern="0" noProof="0" dirty="0" smtClean="0">
                  <a:solidFill>
                    <a:srgbClr val="002060"/>
                  </a:solidFill>
                  <a:latin typeface="+mn-lt"/>
                  <a:ea typeface="Arial" pitchFamily="-109" charset="0"/>
                </a:rPr>
                <a:t>➜</a:t>
              </a:r>
              <a:endPara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Arial" pitchFamily="-109" charset="0"/>
              </a:endParaRPr>
            </a:p>
          </p:txBody>
        </p:sp>
      </p:grpSp>
      <p:grpSp>
        <p:nvGrpSpPr>
          <p:cNvPr id="37" name="Gruppieren 18"/>
          <p:cNvGrpSpPr/>
          <p:nvPr/>
        </p:nvGrpSpPr>
        <p:grpSpPr>
          <a:xfrm rot="16200000">
            <a:off x="1491449" y="2949909"/>
            <a:ext cx="1019312" cy="684108"/>
            <a:chOff x="3743908" y="2442592"/>
            <a:chExt cx="1692188" cy="914400"/>
          </a:xfrm>
        </p:grpSpPr>
        <p:sp>
          <p:nvSpPr>
            <p:cNvPr id="38" name="Ellipse 19"/>
            <p:cNvSpPr/>
            <p:nvPr/>
          </p:nvSpPr>
          <p:spPr bwMode="auto">
            <a:xfrm>
              <a:off x="3743908" y="2442592"/>
              <a:ext cx="252000" cy="914400"/>
            </a:xfrm>
            <a:prstGeom prst="ellipse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de-DE" smtClean="0">
                <a:solidFill>
                  <a:srgbClr val="000000"/>
                </a:solidFill>
              </a:endParaRPr>
            </a:p>
          </p:txBody>
        </p:sp>
        <p:sp>
          <p:nvSpPr>
            <p:cNvPr id="39" name="Ellipse 20"/>
            <p:cNvSpPr/>
            <p:nvPr/>
          </p:nvSpPr>
          <p:spPr bwMode="auto">
            <a:xfrm>
              <a:off x="5184096" y="2442592"/>
              <a:ext cx="252000" cy="914400"/>
            </a:xfrm>
            <a:prstGeom prst="ellipse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de-DE" smtClean="0">
                <a:solidFill>
                  <a:srgbClr val="000000"/>
                </a:solidFill>
              </a:endParaRPr>
            </a:p>
          </p:txBody>
        </p:sp>
        <p:cxnSp>
          <p:nvCxnSpPr>
            <p:cNvPr id="40" name="Gerade Verbindung 21"/>
            <p:cNvCxnSpPr>
              <a:stCxn id="38" idx="0"/>
              <a:endCxn id="39" idx="0"/>
            </p:cNvCxnSpPr>
            <p:nvPr/>
          </p:nvCxnSpPr>
          <p:spPr bwMode="auto">
            <a:xfrm>
              <a:off x="3869908" y="2442592"/>
              <a:ext cx="1440188" cy="0"/>
            </a:xfrm>
            <a:prstGeom prst="line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Gerade Verbindung 22"/>
            <p:cNvCxnSpPr>
              <a:stCxn id="38" idx="4"/>
              <a:endCxn id="39" idx="4"/>
            </p:cNvCxnSpPr>
            <p:nvPr/>
          </p:nvCxnSpPr>
          <p:spPr bwMode="auto">
            <a:xfrm>
              <a:off x="3869908" y="3356992"/>
              <a:ext cx="1440188" cy="0"/>
            </a:xfrm>
            <a:prstGeom prst="line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2" name="Gruppieren 18"/>
          <p:cNvGrpSpPr/>
          <p:nvPr/>
        </p:nvGrpSpPr>
        <p:grpSpPr>
          <a:xfrm rot="16200000">
            <a:off x="6840838" y="2941717"/>
            <a:ext cx="1019312" cy="684108"/>
            <a:chOff x="3743908" y="2442592"/>
            <a:chExt cx="1692188" cy="914400"/>
          </a:xfrm>
        </p:grpSpPr>
        <p:sp>
          <p:nvSpPr>
            <p:cNvPr id="43" name="Ellipse 19"/>
            <p:cNvSpPr/>
            <p:nvPr/>
          </p:nvSpPr>
          <p:spPr bwMode="auto">
            <a:xfrm>
              <a:off x="3743908" y="2442592"/>
              <a:ext cx="252000" cy="914400"/>
            </a:xfrm>
            <a:prstGeom prst="ellipse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de-DE" smtClean="0">
                <a:solidFill>
                  <a:srgbClr val="000000"/>
                </a:solidFill>
              </a:endParaRPr>
            </a:p>
          </p:txBody>
        </p:sp>
        <p:sp>
          <p:nvSpPr>
            <p:cNvPr id="44" name="Ellipse 20"/>
            <p:cNvSpPr/>
            <p:nvPr/>
          </p:nvSpPr>
          <p:spPr bwMode="auto">
            <a:xfrm>
              <a:off x="5184096" y="2442592"/>
              <a:ext cx="252000" cy="914400"/>
            </a:xfrm>
            <a:prstGeom prst="ellipse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de-DE" smtClean="0">
                <a:solidFill>
                  <a:srgbClr val="000000"/>
                </a:solidFill>
              </a:endParaRPr>
            </a:p>
          </p:txBody>
        </p:sp>
        <p:cxnSp>
          <p:nvCxnSpPr>
            <p:cNvPr id="45" name="Gerade Verbindung 21"/>
            <p:cNvCxnSpPr>
              <a:stCxn id="43" idx="0"/>
              <a:endCxn id="44" idx="0"/>
            </p:cNvCxnSpPr>
            <p:nvPr/>
          </p:nvCxnSpPr>
          <p:spPr bwMode="auto">
            <a:xfrm>
              <a:off x="3869908" y="2442592"/>
              <a:ext cx="1440188" cy="0"/>
            </a:xfrm>
            <a:prstGeom prst="line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Gerade Verbindung 22"/>
            <p:cNvCxnSpPr>
              <a:stCxn id="43" idx="4"/>
              <a:endCxn id="44" idx="4"/>
            </p:cNvCxnSpPr>
            <p:nvPr/>
          </p:nvCxnSpPr>
          <p:spPr bwMode="auto">
            <a:xfrm>
              <a:off x="3869908" y="3356992"/>
              <a:ext cx="1440188" cy="0"/>
            </a:xfrm>
            <a:prstGeom prst="line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7" name="Gruppieren 18"/>
          <p:cNvGrpSpPr/>
          <p:nvPr/>
        </p:nvGrpSpPr>
        <p:grpSpPr>
          <a:xfrm>
            <a:off x="4010389" y="3613429"/>
            <a:ext cx="1266008" cy="684108"/>
            <a:chOff x="3743908" y="2442592"/>
            <a:chExt cx="1692188" cy="914400"/>
          </a:xfrm>
        </p:grpSpPr>
        <p:sp>
          <p:nvSpPr>
            <p:cNvPr id="48" name="Ellipse 19"/>
            <p:cNvSpPr/>
            <p:nvPr/>
          </p:nvSpPr>
          <p:spPr bwMode="auto">
            <a:xfrm>
              <a:off x="3743908" y="2442592"/>
              <a:ext cx="252000" cy="914400"/>
            </a:xfrm>
            <a:prstGeom prst="ellipse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de-DE" smtClean="0">
                <a:solidFill>
                  <a:srgbClr val="000000"/>
                </a:solidFill>
              </a:endParaRPr>
            </a:p>
          </p:txBody>
        </p:sp>
        <p:sp>
          <p:nvSpPr>
            <p:cNvPr id="49" name="Ellipse 20"/>
            <p:cNvSpPr/>
            <p:nvPr/>
          </p:nvSpPr>
          <p:spPr bwMode="auto">
            <a:xfrm>
              <a:off x="5184096" y="2442592"/>
              <a:ext cx="252000" cy="914400"/>
            </a:xfrm>
            <a:prstGeom prst="ellipse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de-DE" smtClean="0">
                <a:solidFill>
                  <a:srgbClr val="000000"/>
                </a:solidFill>
              </a:endParaRPr>
            </a:p>
          </p:txBody>
        </p:sp>
        <p:cxnSp>
          <p:nvCxnSpPr>
            <p:cNvPr id="50" name="Gerade Verbindung 21"/>
            <p:cNvCxnSpPr>
              <a:stCxn id="48" idx="0"/>
              <a:endCxn id="49" idx="0"/>
            </p:cNvCxnSpPr>
            <p:nvPr/>
          </p:nvCxnSpPr>
          <p:spPr bwMode="auto">
            <a:xfrm>
              <a:off x="3869908" y="2442592"/>
              <a:ext cx="1440188" cy="0"/>
            </a:xfrm>
            <a:prstGeom prst="line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Gerade Verbindung 22"/>
            <p:cNvCxnSpPr>
              <a:stCxn id="48" idx="4"/>
              <a:endCxn id="49" idx="4"/>
            </p:cNvCxnSpPr>
            <p:nvPr/>
          </p:nvCxnSpPr>
          <p:spPr bwMode="auto">
            <a:xfrm>
              <a:off x="3869908" y="3356992"/>
              <a:ext cx="1440188" cy="0"/>
            </a:xfrm>
            <a:prstGeom prst="line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761226304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2_Standard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9EE0"/>
          </a:buClr>
          <a:buSzTx/>
          <a:buFontTx/>
          <a:buNone/>
          <a:tabLst/>
          <a:defRPr kumimoji="0" sz="1400" b="0" i="0" u="none" strike="noStrike" kern="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n-lt"/>
            <a:ea typeface="Arial" pitchFamily="-109" charset="0"/>
            <a:cs typeface="+mn-cs"/>
          </a:defRPr>
        </a:defPPr>
      </a:lstStyle>
    </a:txDef>
  </a:objectDefaults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7771</TotalTime>
  <Words>554</Words>
  <Application>Microsoft Macintosh PowerPoint</Application>
  <PresentationFormat>On-screen Show (4:3)</PresentationFormat>
  <Paragraphs>172</Paragraphs>
  <Slides>15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2_Standarddesign</vt:lpstr>
      <vt:lpstr>1_Standarddesign</vt:lpstr>
      <vt:lpstr>Formel</vt:lpstr>
      <vt:lpstr>Equation</vt:lpstr>
      <vt:lpstr>Development of 3D Polarimeters for storage ring EDM searches</vt:lpstr>
      <vt:lpstr>Outline</vt:lpstr>
      <vt:lpstr>Introduction</vt:lpstr>
      <vt:lpstr>Simulation of polarization development</vt:lpstr>
      <vt:lpstr>Polarimetry Options</vt:lpstr>
      <vt:lpstr>Concept of 3D Polarimeter</vt:lpstr>
      <vt:lpstr>Concept of 3D Polarimeter</vt:lpstr>
      <vt:lpstr>Pros &amp; Cons</vt:lpstr>
      <vt:lpstr>Clockwise and Counterclockwise Beams</vt:lpstr>
      <vt:lpstr>Counting Rate</vt:lpstr>
      <vt:lpstr>Spin Observables: Tp = 1046 MeV</vt:lpstr>
      <vt:lpstr>Analysis</vt:lpstr>
      <vt:lpstr>Diagonal Scaling</vt:lpstr>
      <vt:lpstr>Systematic Errors</vt:lpstr>
      <vt:lpstr>Outlook</vt:lpstr>
    </vt:vector>
  </TitlesOfParts>
  <Company>Tema AG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dott</dc:creator>
  <cp:lastModifiedBy>maweric</cp:lastModifiedBy>
  <cp:revision>565</cp:revision>
  <cp:lastPrinted>2012-10-05T11:59:47Z</cp:lastPrinted>
  <dcterms:created xsi:type="dcterms:W3CDTF">2011-06-20T11:40:17Z</dcterms:created>
  <dcterms:modified xsi:type="dcterms:W3CDTF">2012-10-08T07:24:39Z</dcterms:modified>
</cp:coreProperties>
</file>