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94" r:id="rId3"/>
  </p:sldMasterIdLst>
  <p:notesMasterIdLst>
    <p:notesMasterId r:id="rId37"/>
  </p:notesMasterIdLst>
  <p:sldIdLst>
    <p:sldId id="268" r:id="rId4"/>
    <p:sldId id="289" r:id="rId5"/>
    <p:sldId id="290" r:id="rId6"/>
    <p:sldId id="291" r:id="rId7"/>
    <p:sldId id="292" r:id="rId8"/>
    <p:sldId id="297" r:id="rId9"/>
    <p:sldId id="269" r:id="rId10"/>
    <p:sldId id="270" r:id="rId11"/>
    <p:sldId id="271" r:id="rId12"/>
    <p:sldId id="274" r:id="rId13"/>
    <p:sldId id="272" r:id="rId14"/>
    <p:sldId id="283" r:id="rId15"/>
    <p:sldId id="273" r:id="rId16"/>
    <p:sldId id="275" r:id="rId17"/>
    <p:sldId id="279" r:id="rId18"/>
    <p:sldId id="284" r:id="rId19"/>
    <p:sldId id="281" r:id="rId20"/>
    <p:sldId id="285" r:id="rId21"/>
    <p:sldId id="286" r:id="rId22"/>
    <p:sldId id="293" r:id="rId23"/>
    <p:sldId id="294" r:id="rId24"/>
    <p:sldId id="295" r:id="rId25"/>
    <p:sldId id="296" r:id="rId26"/>
    <p:sldId id="276" r:id="rId27"/>
    <p:sldId id="277" r:id="rId28"/>
    <p:sldId id="278" r:id="rId29"/>
    <p:sldId id="298" r:id="rId30"/>
    <p:sldId id="302" r:id="rId31"/>
    <p:sldId id="259" r:id="rId32"/>
    <p:sldId id="299" r:id="rId33"/>
    <p:sldId id="300" r:id="rId34"/>
    <p:sldId id="301" r:id="rId35"/>
    <p:sldId id="261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Wrońska" initials="AW" lastIdx="4" clrIdx="0">
    <p:extLst>
      <p:ext uri="{19B8F6BF-5375-455C-9EA6-DF929625EA0E}">
        <p15:presenceInfo xmlns:p15="http://schemas.microsoft.com/office/powerpoint/2012/main" userId="S::aleksandra.wronska@uj.edu.pl::ecdfb487-32e9-4188-92ae-cf16000f51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06DCA8-7E4F-BE57-13A4-BEA55E385052}" v="271" dt="2024-09-12T04:07:46.423"/>
    <p1510:client id="{6D5D5D63-088E-6D86-835C-E45A2543739E}" v="1033" dt="2024-09-11T18:54:28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A14C1F-C284-4773-B2F3-DF1D0B30F30C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600ECF85-EACC-46C3-B40B-529EFACE4A1F}">
      <dgm:prSet phldr="0"/>
      <dgm:spPr/>
      <dgm:t>
        <a:bodyPr/>
        <a:lstStyle/>
        <a:p>
          <a:pPr rtl="0"/>
          <a:r>
            <a:rPr lang="pl-PL" dirty="0" err="1">
              <a:latin typeface="Symbol"/>
              <a:sym typeface="Symbol"/>
            </a:rPr>
            <a:t>g</a:t>
          </a:r>
          <a:r>
            <a:rPr lang="pl-PL" dirty="0" err="1"/>
            <a:t>CCB</a:t>
          </a:r>
          <a:r>
            <a:rPr lang="pl-PL" dirty="0"/>
            <a:t>: </a:t>
          </a:r>
          <a:r>
            <a:rPr lang="pl-PL" dirty="0" err="1">
              <a:latin typeface="Calibri Light" panose="020F0302020204030204"/>
            </a:rPr>
            <a:t>characterization</a:t>
          </a:r>
          <a:r>
            <a:rPr lang="pl-PL" dirty="0">
              <a:latin typeface="Calibri Light" panose="020F0302020204030204"/>
            </a:rPr>
            <a:t> of</a:t>
          </a:r>
          <a:r>
            <a:rPr lang="pl-PL" dirty="0"/>
            <a:t> PG – </a:t>
          </a:r>
          <a:r>
            <a:rPr lang="pl-PL" dirty="0" err="1">
              <a:latin typeface="Calibri Light" panose="020F0302020204030204"/>
            </a:rPr>
            <a:t>experiments</a:t>
          </a:r>
          <a:endParaRPr lang="pl-PL" dirty="0"/>
        </a:p>
      </dgm:t>
    </dgm:pt>
    <dgm:pt modelId="{AE2BA55A-D143-47D3-8BAC-81DEC1571CB2}" type="parTrans" cxnId="{94B915CA-5166-4710-BF9D-48BE7AF60C48}">
      <dgm:prSet/>
      <dgm:spPr/>
    </dgm:pt>
    <dgm:pt modelId="{0954DDAC-0807-48E7-B50E-CF189063DBFE}" type="sibTrans" cxnId="{94B915CA-5166-4710-BF9D-48BE7AF60C48}">
      <dgm:prSet/>
      <dgm:spPr/>
    </dgm:pt>
    <dgm:pt modelId="{AADB5C09-7AB2-4311-A2DA-C4DFDB969850}">
      <dgm:prSet phldr="0"/>
      <dgm:spPr/>
      <dgm:t>
        <a:bodyPr/>
        <a:lstStyle/>
        <a:p>
          <a:pPr rtl="0"/>
          <a:r>
            <a:rPr lang="pl-PL" dirty="0"/>
            <a:t>Monte-Carlo</a:t>
          </a:r>
          <a:r>
            <a:rPr lang="pl-PL" dirty="0">
              <a:latin typeface="Calibri Light" panose="020F0302020204030204"/>
            </a:rPr>
            <a:t> </a:t>
          </a:r>
          <a:r>
            <a:rPr lang="pl-PL" dirty="0" err="1">
              <a:latin typeface="Calibri Light" panose="020F0302020204030204"/>
            </a:rPr>
            <a:t>simulations</a:t>
          </a:r>
          <a:r>
            <a:rPr lang="pl-PL" dirty="0">
              <a:latin typeface="Calibri Light" panose="020F0302020204030204"/>
            </a:rPr>
            <a:t> + </a:t>
          </a:r>
          <a:r>
            <a:rPr lang="pl-PL" dirty="0" err="1">
              <a:latin typeface="Calibri Light" panose="020F0302020204030204"/>
            </a:rPr>
            <a:t>validation</a:t>
          </a:r>
          <a:endParaRPr lang="pl-PL" dirty="0">
            <a:latin typeface="Calibri Light" panose="020F0302020204030204"/>
          </a:endParaRPr>
        </a:p>
      </dgm:t>
    </dgm:pt>
    <dgm:pt modelId="{149D968A-E6C7-4CE9-B1E3-20FB0EF6C8BE}" type="parTrans" cxnId="{6B6D9727-B542-40AC-AC5B-CFCAE8C06558}">
      <dgm:prSet/>
      <dgm:spPr/>
    </dgm:pt>
    <dgm:pt modelId="{AA803220-2B97-4BA8-86C0-983FA5C38EF7}" type="sibTrans" cxnId="{6B6D9727-B542-40AC-AC5B-CFCAE8C06558}">
      <dgm:prSet/>
      <dgm:spPr/>
    </dgm:pt>
    <dgm:pt modelId="{523DFC6E-44B4-46B5-8897-5B54EB308E47}">
      <dgm:prSet phldr="0"/>
      <dgm:spPr/>
      <dgm:t>
        <a:bodyPr/>
        <a:lstStyle/>
        <a:p>
          <a:pPr rtl="0"/>
          <a:r>
            <a:rPr lang="pl-PL" dirty="0">
              <a:latin typeface="Calibri Light" panose="020F0302020204030204"/>
            </a:rPr>
            <a:t>SiFi-CC</a:t>
          </a:r>
          <a:br>
            <a:rPr lang="pl-PL" dirty="0">
              <a:latin typeface="Calibri Light" panose="020F0302020204030204"/>
            </a:rPr>
          </a:br>
          <a:r>
            <a:rPr lang="pl-PL" dirty="0">
              <a:latin typeface="Calibri Light" panose="020F0302020204030204"/>
            </a:rPr>
            <a:t>setup for </a:t>
          </a:r>
          <a:r>
            <a:rPr lang="pl-PL" dirty="0" err="1">
              <a:latin typeface="Calibri Light" panose="020F0302020204030204"/>
            </a:rPr>
            <a:t>beam</a:t>
          </a:r>
          <a:r>
            <a:rPr lang="pl-PL" dirty="0">
              <a:latin typeface="Calibri Light" panose="020F0302020204030204"/>
            </a:rPr>
            <a:t> range monitoring</a:t>
          </a:r>
        </a:p>
      </dgm:t>
    </dgm:pt>
    <dgm:pt modelId="{FF536070-21F1-44C8-868E-DE6C7BAB7B53}" type="parTrans" cxnId="{C42FB711-9709-4532-953A-25084807CDBD}">
      <dgm:prSet/>
      <dgm:spPr/>
    </dgm:pt>
    <dgm:pt modelId="{071D2C86-1315-44E8-8D62-579ED77867DC}" type="sibTrans" cxnId="{C42FB711-9709-4532-953A-25084807CDBD}">
      <dgm:prSet/>
      <dgm:spPr/>
    </dgm:pt>
    <dgm:pt modelId="{E2F6F672-2C4F-4C5A-9E57-48A32BFB36BC}">
      <dgm:prSet phldr="0"/>
      <dgm:spPr/>
      <dgm:t>
        <a:bodyPr/>
        <a:lstStyle/>
        <a:p>
          <a:r>
            <a:rPr lang="pl-PL" dirty="0" err="1">
              <a:latin typeface="Calibri Light" panose="020F0302020204030204"/>
            </a:rPr>
            <a:t>Beam-activated</a:t>
          </a:r>
          <a:r>
            <a:rPr lang="pl-PL" dirty="0">
              <a:latin typeface="Calibri Light" panose="020F0302020204030204"/>
            </a:rPr>
            <a:t> </a:t>
          </a:r>
          <a:r>
            <a:rPr lang="pl-PL" dirty="0" err="1">
              <a:latin typeface="Calibri Light" panose="020F0302020204030204"/>
            </a:rPr>
            <a:t>tumour</a:t>
          </a:r>
          <a:r>
            <a:rPr lang="pl-PL" dirty="0">
              <a:latin typeface="Calibri Light" panose="020F0302020204030204"/>
            </a:rPr>
            <a:t> </a:t>
          </a:r>
          <a:r>
            <a:rPr lang="pl-PL" dirty="0" err="1">
              <a:latin typeface="Calibri Light" panose="020F0302020204030204"/>
            </a:rPr>
            <a:t>tracers</a:t>
          </a:r>
          <a:endParaRPr lang="pl-PL" dirty="0"/>
        </a:p>
      </dgm:t>
    </dgm:pt>
    <dgm:pt modelId="{BE32C9B6-088E-4863-8871-5F51EB19E9C3}" type="parTrans" cxnId="{1DBEDE41-23BD-462A-8248-909F7605BF2F}">
      <dgm:prSet/>
      <dgm:spPr/>
    </dgm:pt>
    <dgm:pt modelId="{7A877D61-D196-489C-BB9C-A47F2934FC78}" type="sibTrans" cxnId="{1DBEDE41-23BD-462A-8248-909F7605BF2F}">
      <dgm:prSet/>
      <dgm:spPr/>
    </dgm:pt>
    <dgm:pt modelId="{AA7B65FC-4AC1-4F17-9964-A035BF073339}" type="pres">
      <dgm:prSet presAssocID="{5CA14C1F-C284-4773-B2F3-DF1D0B30F30C}" presName="diagram" presStyleCnt="0">
        <dgm:presLayoutVars>
          <dgm:dir/>
          <dgm:resizeHandles val="exact"/>
        </dgm:presLayoutVars>
      </dgm:prSet>
      <dgm:spPr/>
    </dgm:pt>
    <dgm:pt modelId="{1E4714EB-E183-40C8-925E-B0BF94B702E9}" type="pres">
      <dgm:prSet presAssocID="{600ECF85-EACC-46C3-B40B-529EFACE4A1F}" presName="node" presStyleLbl="node1" presStyleIdx="0" presStyleCnt="4">
        <dgm:presLayoutVars>
          <dgm:bulletEnabled val="1"/>
        </dgm:presLayoutVars>
      </dgm:prSet>
      <dgm:spPr/>
    </dgm:pt>
    <dgm:pt modelId="{0B9FD714-77E4-4E34-88FC-957A387B4D8F}" type="pres">
      <dgm:prSet presAssocID="{0954DDAC-0807-48E7-B50E-CF189063DBFE}" presName="sibTrans" presStyleCnt="0"/>
      <dgm:spPr/>
    </dgm:pt>
    <dgm:pt modelId="{1A71BF07-9487-418C-97BF-D01697C3CBE9}" type="pres">
      <dgm:prSet presAssocID="{AADB5C09-7AB2-4311-A2DA-C4DFDB969850}" presName="node" presStyleLbl="node1" presStyleIdx="1" presStyleCnt="4">
        <dgm:presLayoutVars>
          <dgm:bulletEnabled val="1"/>
        </dgm:presLayoutVars>
      </dgm:prSet>
      <dgm:spPr/>
    </dgm:pt>
    <dgm:pt modelId="{66366927-7A15-4981-9102-0E77DB564B3B}" type="pres">
      <dgm:prSet presAssocID="{AA803220-2B97-4BA8-86C0-983FA5C38EF7}" presName="sibTrans" presStyleCnt="0"/>
      <dgm:spPr/>
    </dgm:pt>
    <dgm:pt modelId="{17985CCC-E6C7-436B-BCA1-D70EAFAEA88D}" type="pres">
      <dgm:prSet presAssocID="{523DFC6E-44B4-46B5-8897-5B54EB308E47}" presName="node" presStyleLbl="node1" presStyleIdx="2" presStyleCnt="4">
        <dgm:presLayoutVars>
          <dgm:bulletEnabled val="1"/>
        </dgm:presLayoutVars>
      </dgm:prSet>
      <dgm:spPr/>
    </dgm:pt>
    <dgm:pt modelId="{DC6EB796-66BA-441E-AA25-E0F0B4C4B5E2}" type="pres">
      <dgm:prSet presAssocID="{071D2C86-1315-44E8-8D62-579ED77867DC}" presName="sibTrans" presStyleCnt="0"/>
      <dgm:spPr/>
    </dgm:pt>
    <dgm:pt modelId="{F573E5BF-8F1C-42F4-80E0-9884B651059F}" type="pres">
      <dgm:prSet presAssocID="{E2F6F672-2C4F-4C5A-9E57-48A32BFB36BC}" presName="node" presStyleLbl="node1" presStyleIdx="3" presStyleCnt="4">
        <dgm:presLayoutVars>
          <dgm:bulletEnabled val="1"/>
        </dgm:presLayoutVars>
      </dgm:prSet>
      <dgm:spPr/>
    </dgm:pt>
  </dgm:ptLst>
  <dgm:cxnLst>
    <dgm:cxn modelId="{CCF7C10A-39FF-4050-8A8D-D054BAD0D7E0}" type="presOf" srcId="{600ECF85-EACC-46C3-B40B-529EFACE4A1F}" destId="{1E4714EB-E183-40C8-925E-B0BF94B702E9}" srcOrd="0" destOrd="0" presId="urn:microsoft.com/office/officeart/2005/8/layout/default"/>
    <dgm:cxn modelId="{3B39C90D-58A5-4113-A2AF-5C952291EB51}" type="presOf" srcId="{5CA14C1F-C284-4773-B2F3-DF1D0B30F30C}" destId="{AA7B65FC-4AC1-4F17-9964-A035BF073339}" srcOrd="0" destOrd="0" presId="urn:microsoft.com/office/officeart/2005/8/layout/default"/>
    <dgm:cxn modelId="{C42FB711-9709-4532-953A-25084807CDBD}" srcId="{5CA14C1F-C284-4773-B2F3-DF1D0B30F30C}" destId="{523DFC6E-44B4-46B5-8897-5B54EB308E47}" srcOrd="2" destOrd="0" parTransId="{FF536070-21F1-44C8-868E-DE6C7BAB7B53}" sibTransId="{071D2C86-1315-44E8-8D62-579ED77867DC}"/>
    <dgm:cxn modelId="{6B6D9727-B542-40AC-AC5B-CFCAE8C06558}" srcId="{5CA14C1F-C284-4773-B2F3-DF1D0B30F30C}" destId="{AADB5C09-7AB2-4311-A2DA-C4DFDB969850}" srcOrd="1" destOrd="0" parTransId="{149D968A-E6C7-4CE9-B1E3-20FB0EF6C8BE}" sibTransId="{AA803220-2B97-4BA8-86C0-983FA5C38EF7}"/>
    <dgm:cxn modelId="{1DBEDE41-23BD-462A-8248-909F7605BF2F}" srcId="{5CA14C1F-C284-4773-B2F3-DF1D0B30F30C}" destId="{E2F6F672-2C4F-4C5A-9E57-48A32BFB36BC}" srcOrd="3" destOrd="0" parTransId="{BE32C9B6-088E-4863-8871-5F51EB19E9C3}" sibTransId="{7A877D61-D196-489C-BB9C-A47F2934FC78}"/>
    <dgm:cxn modelId="{5684E07A-BF37-4BD8-90BA-8F8E97E17F38}" type="presOf" srcId="{E2F6F672-2C4F-4C5A-9E57-48A32BFB36BC}" destId="{F573E5BF-8F1C-42F4-80E0-9884B651059F}" srcOrd="0" destOrd="0" presId="urn:microsoft.com/office/officeart/2005/8/layout/default"/>
    <dgm:cxn modelId="{944AAC9C-FACA-4ABF-B93C-BAF221997D2C}" type="presOf" srcId="{523DFC6E-44B4-46B5-8897-5B54EB308E47}" destId="{17985CCC-E6C7-436B-BCA1-D70EAFAEA88D}" srcOrd="0" destOrd="0" presId="urn:microsoft.com/office/officeart/2005/8/layout/default"/>
    <dgm:cxn modelId="{94B915CA-5166-4710-BF9D-48BE7AF60C48}" srcId="{5CA14C1F-C284-4773-B2F3-DF1D0B30F30C}" destId="{600ECF85-EACC-46C3-B40B-529EFACE4A1F}" srcOrd="0" destOrd="0" parTransId="{AE2BA55A-D143-47D3-8BAC-81DEC1571CB2}" sibTransId="{0954DDAC-0807-48E7-B50E-CF189063DBFE}"/>
    <dgm:cxn modelId="{DF1809CB-EC0F-4A64-899D-AF39A53332DE}" type="presOf" srcId="{AADB5C09-7AB2-4311-A2DA-C4DFDB969850}" destId="{1A71BF07-9487-418C-97BF-D01697C3CBE9}" srcOrd="0" destOrd="0" presId="urn:microsoft.com/office/officeart/2005/8/layout/default"/>
    <dgm:cxn modelId="{CC81B606-E4EE-448B-82AE-667195872DF4}" type="presParOf" srcId="{AA7B65FC-4AC1-4F17-9964-A035BF073339}" destId="{1E4714EB-E183-40C8-925E-B0BF94B702E9}" srcOrd="0" destOrd="0" presId="urn:microsoft.com/office/officeart/2005/8/layout/default"/>
    <dgm:cxn modelId="{E261D38B-6FEE-48B7-9F27-C8FDC7782C82}" type="presParOf" srcId="{AA7B65FC-4AC1-4F17-9964-A035BF073339}" destId="{0B9FD714-77E4-4E34-88FC-957A387B4D8F}" srcOrd="1" destOrd="0" presId="urn:microsoft.com/office/officeart/2005/8/layout/default"/>
    <dgm:cxn modelId="{F9696576-E207-44D8-83CF-2C9856E53B26}" type="presParOf" srcId="{AA7B65FC-4AC1-4F17-9964-A035BF073339}" destId="{1A71BF07-9487-418C-97BF-D01697C3CBE9}" srcOrd="2" destOrd="0" presId="urn:microsoft.com/office/officeart/2005/8/layout/default"/>
    <dgm:cxn modelId="{B0795897-1915-4DA9-932A-727A727F5B51}" type="presParOf" srcId="{AA7B65FC-4AC1-4F17-9964-A035BF073339}" destId="{66366927-7A15-4981-9102-0E77DB564B3B}" srcOrd="3" destOrd="0" presId="urn:microsoft.com/office/officeart/2005/8/layout/default"/>
    <dgm:cxn modelId="{BE2A3096-759B-49F1-94D2-5174D81FACEE}" type="presParOf" srcId="{AA7B65FC-4AC1-4F17-9964-A035BF073339}" destId="{17985CCC-E6C7-436B-BCA1-D70EAFAEA88D}" srcOrd="4" destOrd="0" presId="urn:microsoft.com/office/officeart/2005/8/layout/default"/>
    <dgm:cxn modelId="{71E384E6-4AAC-4057-AC57-4253C61B845E}" type="presParOf" srcId="{AA7B65FC-4AC1-4F17-9964-A035BF073339}" destId="{DC6EB796-66BA-441E-AA25-E0F0B4C4B5E2}" srcOrd="5" destOrd="0" presId="urn:microsoft.com/office/officeart/2005/8/layout/default"/>
    <dgm:cxn modelId="{09127348-56D6-4DD6-B473-4B4941930AFD}" type="presParOf" srcId="{AA7B65FC-4AC1-4F17-9964-A035BF073339}" destId="{F573E5BF-8F1C-42F4-80E0-9884B651059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AA19C-FECC-4F28-A889-F3A37FCB7F52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0FE6630-C1D9-4055-9696-A6F3FDA45BD8}">
      <dgm:prSet/>
      <dgm:spPr/>
      <dgm:t>
        <a:bodyPr/>
        <a:lstStyle/>
        <a:p>
          <a:pPr rtl="0"/>
          <a:r>
            <a:rPr lang="pl-PL" dirty="0" err="1"/>
            <a:t>Scatterer</a:t>
          </a:r>
          <a:r>
            <a:rPr lang="pl-PL" dirty="0"/>
            <a:t> </a:t>
          </a:r>
          <a:r>
            <a:rPr lang="pl-PL" err="1"/>
            <a:t>reassembly</a:t>
          </a:r>
          <a:r>
            <a:rPr lang="pl-PL"/>
            <a:t> </a:t>
          </a:r>
          <a:endParaRPr lang="en-US" dirty="0">
            <a:latin typeface="Calibri Light" panose="020F0302020204030204"/>
          </a:endParaRPr>
        </a:p>
      </dgm:t>
    </dgm:pt>
    <dgm:pt modelId="{AB7C5E0F-BC34-4710-BB22-4F970A37DFB0}" type="parTrans" cxnId="{193B6BB0-A842-4B1A-BD0A-364872511D9A}">
      <dgm:prSet/>
      <dgm:spPr/>
      <dgm:t>
        <a:bodyPr/>
        <a:lstStyle/>
        <a:p>
          <a:endParaRPr lang="en-US"/>
        </a:p>
      </dgm:t>
    </dgm:pt>
    <dgm:pt modelId="{DBE31D56-D5E1-4134-A070-D0D840FD4C8A}" type="sibTrans" cxnId="{193B6BB0-A842-4B1A-BD0A-364872511D9A}">
      <dgm:prSet/>
      <dgm:spPr/>
      <dgm:t>
        <a:bodyPr/>
        <a:lstStyle/>
        <a:p>
          <a:endParaRPr lang="en-US"/>
        </a:p>
      </dgm:t>
    </dgm:pt>
    <dgm:pt modelId="{9521CA23-681C-4373-A984-48202DBB41D2}">
      <dgm:prSet/>
      <dgm:spPr/>
      <dgm:t>
        <a:bodyPr/>
        <a:lstStyle/>
        <a:p>
          <a:r>
            <a:rPr lang="pl-PL" dirty="0" err="1"/>
            <a:t>Tests</a:t>
          </a:r>
          <a:r>
            <a:rPr lang="pl-PL" dirty="0"/>
            <a:t> with </a:t>
          </a:r>
          <a:r>
            <a:rPr lang="pl-PL" dirty="0">
              <a:latin typeface="Calibri Light" panose="020F0302020204030204"/>
            </a:rPr>
            <a:t>a</a:t>
          </a:r>
          <a:r>
            <a:rPr lang="pl-PL" dirty="0"/>
            <a:t> proton </a:t>
          </a:r>
          <a:r>
            <a:rPr lang="pl-PL" dirty="0" err="1"/>
            <a:t>beam</a:t>
          </a:r>
          <a:r>
            <a:rPr lang="pl-PL" dirty="0"/>
            <a:t> in the CC </a:t>
          </a:r>
          <a:r>
            <a:rPr lang="pl-PL" dirty="0" err="1"/>
            <a:t>mode</a:t>
          </a:r>
          <a:endParaRPr lang="pl-PL" dirty="0"/>
        </a:p>
      </dgm:t>
    </dgm:pt>
    <dgm:pt modelId="{9EE6E1EB-A22C-4897-8B48-1740E516D9A5}" type="parTrans" cxnId="{704B503B-2BEE-4609-AB5C-9B98E8022E77}">
      <dgm:prSet/>
      <dgm:spPr/>
      <dgm:t>
        <a:bodyPr/>
        <a:lstStyle/>
        <a:p>
          <a:endParaRPr lang="en-US"/>
        </a:p>
      </dgm:t>
    </dgm:pt>
    <dgm:pt modelId="{D71A5571-1454-4B51-9D4A-4EE99B165753}" type="sibTrans" cxnId="{704B503B-2BEE-4609-AB5C-9B98E8022E77}">
      <dgm:prSet/>
      <dgm:spPr/>
      <dgm:t>
        <a:bodyPr/>
        <a:lstStyle/>
        <a:p>
          <a:endParaRPr lang="en-US"/>
        </a:p>
      </dgm:t>
    </dgm:pt>
    <dgm:pt modelId="{3091B467-4F61-4887-B1DD-7C769489770B}">
      <dgm:prSet phldr="0"/>
      <dgm:spPr/>
      <dgm:t>
        <a:bodyPr/>
        <a:lstStyle/>
        <a:p>
          <a:pPr rtl="0"/>
          <a:r>
            <a:rPr lang="pl-PL" dirty="0" err="1"/>
            <a:t>Tests</a:t>
          </a:r>
          <a:r>
            <a:rPr lang="pl-PL" dirty="0"/>
            <a:t> with </a:t>
          </a:r>
          <a:r>
            <a:rPr lang="pl-PL" dirty="0">
              <a:latin typeface="Calibri Light" panose="020F0302020204030204"/>
            </a:rPr>
            <a:t>a</a:t>
          </a:r>
          <a:r>
            <a:rPr lang="pl-PL" dirty="0"/>
            <a:t> proton </a:t>
          </a:r>
          <a:r>
            <a:rPr lang="pl-PL" dirty="0" err="1"/>
            <a:t>beam</a:t>
          </a:r>
          <a:r>
            <a:rPr lang="pl-PL" dirty="0"/>
            <a:t> in the </a:t>
          </a:r>
          <a:r>
            <a:rPr lang="pl-PL" dirty="0" err="1"/>
            <a:t>coded</a:t>
          </a:r>
          <a:r>
            <a:rPr lang="pl-PL" dirty="0"/>
            <a:t> </a:t>
          </a:r>
          <a:r>
            <a:rPr lang="pl-PL" dirty="0" err="1"/>
            <a:t>mask</a:t>
          </a:r>
          <a:r>
            <a:rPr lang="pl-PL" dirty="0"/>
            <a:t> </a:t>
          </a:r>
          <a:r>
            <a:rPr lang="pl-PL" dirty="0" err="1">
              <a:latin typeface="Calibri Light" panose="020F0302020204030204"/>
            </a:rPr>
            <a:t>mode</a:t>
          </a:r>
        </a:p>
      </dgm:t>
    </dgm:pt>
    <dgm:pt modelId="{EC29DC41-482E-4BB5-9C98-AE47C632EBAC}" type="parTrans" cxnId="{C6609876-21C3-4304-A7E8-80FAC6674F3C}">
      <dgm:prSet/>
      <dgm:spPr/>
    </dgm:pt>
    <dgm:pt modelId="{E69A0B3D-9C0A-4C22-A949-3213F5F6EE59}" type="sibTrans" cxnId="{C6609876-21C3-4304-A7E8-80FAC6674F3C}">
      <dgm:prSet/>
      <dgm:spPr/>
    </dgm:pt>
    <dgm:pt modelId="{23F4D98C-FE75-4977-B8B4-E623136CE8B5}">
      <dgm:prSet phldr="0"/>
      <dgm:spPr/>
      <dgm:t>
        <a:bodyPr/>
        <a:lstStyle/>
        <a:p>
          <a:r>
            <a:rPr lang="pl-PL" dirty="0">
              <a:latin typeface="Calibri Light" panose="020F0302020204030204"/>
            </a:rPr>
            <a:t>Construct absorber, </a:t>
          </a:r>
          <a:r>
            <a:rPr lang="pl-PL" dirty="0" err="1">
              <a:latin typeface="Calibri Light" panose="020F0302020204030204"/>
            </a:rPr>
            <a:t>full</a:t>
          </a:r>
          <a:r>
            <a:rPr lang="pl-PL" dirty="0"/>
            <a:t> </a:t>
          </a:r>
          <a:r>
            <a:rPr lang="pl-PL" dirty="0" err="1"/>
            <a:t>detector</a:t>
          </a:r>
          <a:r>
            <a:rPr lang="pl-PL" dirty="0"/>
            <a:t> </a:t>
          </a:r>
          <a:r>
            <a:rPr lang="pl-PL" dirty="0" err="1"/>
            <a:t>ready</a:t>
          </a:r>
          <a:endParaRPr lang="pl-PL" dirty="0"/>
        </a:p>
      </dgm:t>
    </dgm:pt>
    <dgm:pt modelId="{5FD54893-71E0-495E-A30F-DEB6A663609F}" type="parTrans" cxnId="{508779C5-7D87-4E75-B77C-A2036D389AC5}">
      <dgm:prSet/>
      <dgm:spPr/>
    </dgm:pt>
    <dgm:pt modelId="{4B40A1E0-05E6-4938-A147-F53B7CC3AAF7}" type="sibTrans" cxnId="{508779C5-7D87-4E75-B77C-A2036D389AC5}">
      <dgm:prSet/>
      <dgm:spPr/>
    </dgm:pt>
    <dgm:pt modelId="{F50973A9-E8D2-4334-A09E-CFCE27FA8852}" type="pres">
      <dgm:prSet presAssocID="{8D9AA19C-FECC-4F28-A889-F3A37FCB7F52}" presName="CompostProcess" presStyleCnt="0">
        <dgm:presLayoutVars>
          <dgm:dir/>
          <dgm:resizeHandles val="exact"/>
        </dgm:presLayoutVars>
      </dgm:prSet>
      <dgm:spPr/>
    </dgm:pt>
    <dgm:pt modelId="{5C9C2E4C-D51E-41A1-B737-A414047CB1C4}" type="pres">
      <dgm:prSet presAssocID="{8D9AA19C-FECC-4F28-A889-F3A37FCB7F52}" presName="arrow" presStyleLbl="bgShp" presStyleIdx="0" presStyleCnt="1"/>
      <dgm:spPr/>
    </dgm:pt>
    <dgm:pt modelId="{AF93F85D-1500-411B-B302-FEA2DE455DC2}" type="pres">
      <dgm:prSet presAssocID="{8D9AA19C-FECC-4F28-A889-F3A37FCB7F52}" presName="linearProcess" presStyleCnt="0"/>
      <dgm:spPr/>
    </dgm:pt>
    <dgm:pt modelId="{1D4E654D-213D-4CE8-9001-3C3827934546}" type="pres">
      <dgm:prSet presAssocID="{40FE6630-C1D9-4055-9696-A6F3FDA45BD8}" presName="textNode" presStyleLbl="node1" presStyleIdx="0" presStyleCnt="4">
        <dgm:presLayoutVars>
          <dgm:bulletEnabled val="1"/>
        </dgm:presLayoutVars>
      </dgm:prSet>
      <dgm:spPr/>
    </dgm:pt>
    <dgm:pt modelId="{83EEB9B3-9C48-480E-8A0B-451D054F4584}" type="pres">
      <dgm:prSet presAssocID="{DBE31D56-D5E1-4134-A070-D0D840FD4C8A}" presName="sibTrans" presStyleCnt="0"/>
      <dgm:spPr/>
    </dgm:pt>
    <dgm:pt modelId="{0C444551-1C63-471A-9798-A0926E653CDE}" type="pres">
      <dgm:prSet presAssocID="{3091B467-4F61-4887-B1DD-7C769489770B}" presName="textNode" presStyleLbl="node1" presStyleIdx="1" presStyleCnt="4">
        <dgm:presLayoutVars>
          <dgm:bulletEnabled val="1"/>
        </dgm:presLayoutVars>
      </dgm:prSet>
      <dgm:spPr/>
    </dgm:pt>
    <dgm:pt modelId="{4684601C-0EBF-4AD5-9317-818E82076560}" type="pres">
      <dgm:prSet presAssocID="{E69A0B3D-9C0A-4C22-A949-3213F5F6EE59}" presName="sibTrans" presStyleCnt="0"/>
      <dgm:spPr/>
    </dgm:pt>
    <dgm:pt modelId="{BA9CBC75-5BA7-43CD-8BAE-45293DD09819}" type="pres">
      <dgm:prSet presAssocID="{23F4D98C-FE75-4977-B8B4-E623136CE8B5}" presName="textNode" presStyleLbl="node1" presStyleIdx="2" presStyleCnt="4">
        <dgm:presLayoutVars>
          <dgm:bulletEnabled val="1"/>
        </dgm:presLayoutVars>
      </dgm:prSet>
      <dgm:spPr/>
    </dgm:pt>
    <dgm:pt modelId="{8DA44EAF-F821-41E2-ABA8-0543D2AF607D}" type="pres">
      <dgm:prSet presAssocID="{4B40A1E0-05E6-4938-A147-F53B7CC3AAF7}" presName="sibTrans" presStyleCnt="0"/>
      <dgm:spPr/>
    </dgm:pt>
    <dgm:pt modelId="{E95D1B17-E95C-4C79-8B16-D3316F6323B6}" type="pres">
      <dgm:prSet presAssocID="{9521CA23-681C-4373-A984-48202DBB41D2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04B503B-2BEE-4609-AB5C-9B98E8022E77}" srcId="{8D9AA19C-FECC-4F28-A889-F3A37FCB7F52}" destId="{9521CA23-681C-4373-A984-48202DBB41D2}" srcOrd="3" destOrd="0" parTransId="{9EE6E1EB-A22C-4897-8B48-1740E516D9A5}" sibTransId="{D71A5571-1454-4B51-9D4A-4EE99B165753}"/>
    <dgm:cxn modelId="{4EA38964-A987-402D-AB1B-4E9B1F4ECE4B}" type="presOf" srcId="{23F4D98C-FE75-4977-B8B4-E623136CE8B5}" destId="{BA9CBC75-5BA7-43CD-8BAE-45293DD09819}" srcOrd="0" destOrd="0" presId="urn:microsoft.com/office/officeart/2005/8/layout/hProcess9"/>
    <dgm:cxn modelId="{A92CD947-727C-4D94-B4FE-CC3CE1DA34B8}" type="presOf" srcId="{9521CA23-681C-4373-A984-48202DBB41D2}" destId="{E95D1B17-E95C-4C79-8B16-D3316F6323B6}" srcOrd="0" destOrd="0" presId="urn:microsoft.com/office/officeart/2005/8/layout/hProcess9"/>
    <dgm:cxn modelId="{C6609876-21C3-4304-A7E8-80FAC6674F3C}" srcId="{8D9AA19C-FECC-4F28-A889-F3A37FCB7F52}" destId="{3091B467-4F61-4887-B1DD-7C769489770B}" srcOrd="1" destOrd="0" parTransId="{EC29DC41-482E-4BB5-9C98-AE47C632EBAC}" sibTransId="{E69A0B3D-9C0A-4C22-A949-3213F5F6EE59}"/>
    <dgm:cxn modelId="{82635296-6FE6-4BBE-AAF7-B39BEB12A144}" type="presOf" srcId="{40FE6630-C1D9-4055-9696-A6F3FDA45BD8}" destId="{1D4E654D-213D-4CE8-9001-3C3827934546}" srcOrd="0" destOrd="0" presId="urn:microsoft.com/office/officeart/2005/8/layout/hProcess9"/>
    <dgm:cxn modelId="{6687E497-CBE2-481A-9084-DF419D98CD71}" type="presOf" srcId="{8D9AA19C-FECC-4F28-A889-F3A37FCB7F52}" destId="{F50973A9-E8D2-4334-A09E-CFCE27FA8852}" srcOrd="0" destOrd="0" presId="urn:microsoft.com/office/officeart/2005/8/layout/hProcess9"/>
    <dgm:cxn modelId="{193B6BB0-A842-4B1A-BD0A-364872511D9A}" srcId="{8D9AA19C-FECC-4F28-A889-F3A37FCB7F52}" destId="{40FE6630-C1D9-4055-9696-A6F3FDA45BD8}" srcOrd="0" destOrd="0" parTransId="{AB7C5E0F-BC34-4710-BB22-4F970A37DFB0}" sibTransId="{DBE31D56-D5E1-4134-A070-D0D840FD4C8A}"/>
    <dgm:cxn modelId="{4AABA4BE-2740-49F3-91E7-F3D73B6EF9CC}" type="presOf" srcId="{3091B467-4F61-4887-B1DD-7C769489770B}" destId="{0C444551-1C63-471A-9798-A0926E653CDE}" srcOrd="0" destOrd="0" presId="urn:microsoft.com/office/officeart/2005/8/layout/hProcess9"/>
    <dgm:cxn modelId="{508779C5-7D87-4E75-B77C-A2036D389AC5}" srcId="{8D9AA19C-FECC-4F28-A889-F3A37FCB7F52}" destId="{23F4D98C-FE75-4977-B8B4-E623136CE8B5}" srcOrd="2" destOrd="0" parTransId="{5FD54893-71E0-495E-A30F-DEB6A663609F}" sibTransId="{4B40A1E0-05E6-4938-A147-F53B7CC3AAF7}"/>
    <dgm:cxn modelId="{9CF8D88B-FBBE-40D4-8DFB-C17E912F5164}" type="presParOf" srcId="{F50973A9-E8D2-4334-A09E-CFCE27FA8852}" destId="{5C9C2E4C-D51E-41A1-B737-A414047CB1C4}" srcOrd="0" destOrd="0" presId="urn:microsoft.com/office/officeart/2005/8/layout/hProcess9"/>
    <dgm:cxn modelId="{AC1DD0EA-C628-4417-9074-1E11B24C993A}" type="presParOf" srcId="{F50973A9-E8D2-4334-A09E-CFCE27FA8852}" destId="{AF93F85D-1500-411B-B302-FEA2DE455DC2}" srcOrd="1" destOrd="0" presId="urn:microsoft.com/office/officeart/2005/8/layout/hProcess9"/>
    <dgm:cxn modelId="{8A63ED73-749E-49F3-9232-31DE067045C7}" type="presParOf" srcId="{AF93F85D-1500-411B-B302-FEA2DE455DC2}" destId="{1D4E654D-213D-4CE8-9001-3C3827934546}" srcOrd="0" destOrd="0" presId="urn:microsoft.com/office/officeart/2005/8/layout/hProcess9"/>
    <dgm:cxn modelId="{6EE08F55-2398-45B5-BC0A-4D3B230E13CA}" type="presParOf" srcId="{AF93F85D-1500-411B-B302-FEA2DE455DC2}" destId="{83EEB9B3-9C48-480E-8A0B-451D054F4584}" srcOrd="1" destOrd="0" presId="urn:microsoft.com/office/officeart/2005/8/layout/hProcess9"/>
    <dgm:cxn modelId="{CC4AD967-4002-47E4-95CC-D5540AD4F77D}" type="presParOf" srcId="{AF93F85D-1500-411B-B302-FEA2DE455DC2}" destId="{0C444551-1C63-471A-9798-A0926E653CDE}" srcOrd="2" destOrd="0" presId="urn:microsoft.com/office/officeart/2005/8/layout/hProcess9"/>
    <dgm:cxn modelId="{82DBA928-1A62-4AF0-B10D-396673B36FED}" type="presParOf" srcId="{AF93F85D-1500-411B-B302-FEA2DE455DC2}" destId="{4684601C-0EBF-4AD5-9317-818E82076560}" srcOrd="3" destOrd="0" presId="urn:microsoft.com/office/officeart/2005/8/layout/hProcess9"/>
    <dgm:cxn modelId="{E5047621-6259-476A-A120-9B431C6C001C}" type="presParOf" srcId="{AF93F85D-1500-411B-B302-FEA2DE455DC2}" destId="{BA9CBC75-5BA7-43CD-8BAE-45293DD09819}" srcOrd="4" destOrd="0" presId="urn:microsoft.com/office/officeart/2005/8/layout/hProcess9"/>
    <dgm:cxn modelId="{62930A5A-A248-431E-A4E1-5F72A02F3FB1}" type="presParOf" srcId="{AF93F85D-1500-411B-B302-FEA2DE455DC2}" destId="{8DA44EAF-F821-41E2-ABA8-0543D2AF607D}" srcOrd="5" destOrd="0" presId="urn:microsoft.com/office/officeart/2005/8/layout/hProcess9"/>
    <dgm:cxn modelId="{ADA73A3A-C293-4F46-8086-F60FE5FEAD54}" type="presParOf" srcId="{AF93F85D-1500-411B-B302-FEA2DE455DC2}" destId="{E95D1B17-E95C-4C79-8B16-D3316F6323B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714EB-E183-40C8-925E-B0BF94B702E9}">
      <dsp:nvSpPr>
        <dsp:cNvPr id="0" name=""/>
        <dsp:cNvSpPr/>
      </dsp:nvSpPr>
      <dsp:spPr>
        <a:xfrm>
          <a:off x="574" y="437903"/>
          <a:ext cx="2240787" cy="13444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 err="1">
              <a:latin typeface="Symbol"/>
              <a:sym typeface="Symbol"/>
            </a:rPr>
            <a:t>g</a:t>
          </a:r>
          <a:r>
            <a:rPr lang="pl-PL" sz="2100" kern="1200" dirty="0" err="1"/>
            <a:t>CCB</a:t>
          </a:r>
          <a:r>
            <a:rPr lang="pl-PL" sz="2100" kern="1200" dirty="0"/>
            <a:t>: </a:t>
          </a:r>
          <a:r>
            <a:rPr lang="pl-PL" sz="2100" kern="1200" dirty="0" err="1">
              <a:latin typeface="Calibri Light" panose="020F0302020204030204"/>
            </a:rPr>
            <a:t>characterization</a:t>
          </a:r>
          <a:r>
            <a:rPr lang="pl-PL" sz="2100" kern="1200" dirty="0">
              <a:latin typeface="Calibri Light" panose="020F0302020204030204"/>
            </a:rPr>
            <a:t> of</a:t>
          </a:r>
          <a:r>
            <a:rPr lang="pl-PL" sz="2100" kern="1200" dirty="0"/>
            <a:t> PG – </a:t>
          </a:r>
          <a:r>
            <a:rPr lang="pl-PL" sz="2100" kern="1200" dirty="0" err="1">
              <a:latin typeface="Calibri Light" panose="020F0302020204030204"/>
            </a:rPr>
            <a:t>experiments</a:t>
          </a:r>
          <a:endParaRPr lang="pl-PL" sz="2100" kern="1200" dirty="0"/>
        </a:p>
      </dsp:txBody>
      <dsp:txXfrm>
        <a:off x="574" y="437903"/>
        <a:ext cx="2240787" cy="1344472"/>
      </dsp:txXfrm>
    </dsp:sp>
    <dsp:sp modelId="{1A71BF07-9487-418C-97BF-D01697C3CBE9}">
      <dsp:nvSpPr>
        <dsp:cNvPr id="0" name=""/>
        <dsp:cNvSpPr/>
      </dsp:nvSpPr>
      <dsp:spPr>
        <a:xfrm>
          <a:off x="2465440" y="437903"/>
          <a:ext cx="2240787" cy="13444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Monte-Carlo</a:t>
          </a:r>
          <a:r>
            <a:rPr lang="pl-PL" sz="2100" kern="1200" dirty="0">
              <a:latin typeface="Calibri Light" panose="020F0302020204030204"/>
            </a:rPr>
            <a:t> </a:t>
          </a:r>
          <a:r>
            <a:rPr lang="pl-PL" sz="2100" kern="1200" dirty="0" err="1">
              <a:latin typeface="Calibri Light" panose="020F0302020204030204"/>
            </a:rPr>
            <a:t>simulations</a:t>
          </a:r>
          <a:r>
            <a:rPr lang="pl-PL" sz="2100" kern="1200" dirty="0">
              <a:latin typeface="Calibri Light" panose="020F0302020204030204"/>
            </a:rPr>
            <a:t> + </a:t>
          </a:r>
          <a:r>
            <a:rPr lang="pl-PL" sz="2100" kern="1200" dirty="0" err="1">
              <a:latin typeface="Calibri Light" panose="020F0302020204030204"/>
            </a:rPr>
            <a:t>validation</a:t>
          </a:r>
          <a:endParaRPr lang="pl-PL" sz="2100" kern="1200" dirty="0">
            <a:latin typeface="Calibri Light" panose="020F0302020204030204"/>
          </a:endParaRPr>
        </a:p>
      </dsp:txBody>
      <dsp:txXfrm>
        <a:off x="2465440" y="437903"/>
        <a:ext cx="2240787" cy="1344472"/>
      </dsp:txXfrm>
    </dsp:sp>
    <dsp:sp modelId="{17985CCC-E6C7-436B-BCA1-D70EAFAEA88D}">
      <dsp:nvSpPr>
        <dsp:cNvPr id="0" name=""/>
        <dsp:cNvSpPr/>
      </dsp:nvSpPr>
      <dsp:spPr>
        <a:xfrm>
          <a:off x="574" y="2006454"/>
          <a:ext cx="2240787" cy="13444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latin typeface="Calibri Light" panose="020F0302020204030204"/>
            </a:rPr>
            <a:t>SiFi-CC</a:t>
          </a:r>
          <a:br>
            <a:rPr lang="pl-PL" sz="2100" kern="1200" dirty="0">
              <a:latin typeface="Calibri Light" panose="020F0302020204030204"/>
            </a:rPr>
          </a:br>
          <a:r>
            <a:rPr lang="pl-PL" sz="2100" kern="1200" dirty="0">
              <a:latin typeface="Calibri Light" panose="020F0302020204030204"/>
            </a:rPr>
            <a:t>setup for </a:t>
          </a:r>
          <a:r>
            <a:rPr lang="pl-PL" sz="2100" kern="1200" dirty="0" err="1">
              <a:latin typeface="Calibri Light" panose="020F0302020204030204"/>
            </a:rPr>
            <a:t>beam</a:t>
          </a:r>
          <a:r>
            <a:rPr lang="pl-PL" sz="2100" kern="1200" dirty="0">
              <a:latin typeface="Calibri Light" panose="020F0302020204030204"/>
            </a:rPr>
            <a:t> range monitoring</a:t>
          </a:r>
        </a:p>
      </dsp:txBody>
      <dsp:txXfrm>
        <a:off x="574" y="2006454"/>
        <a:ext cx="2240787" cy="1344472"/>
      </dsp:txXfrm>
    </dsp:sp>
    <dsp:sp modelId="{F573E5BF-8F1C-42F4-80E0-9884B651059F}">
      <dsp:nvSpPr>
        <dsp:cNvPr id="0" name=""/>
        <dsp:cNvSpPr/>
      </dsp:nvSpPr>
      <dsp:spPr>
        <a:xfrm>
          <a:off x="2465440" y="2006454"/>
          <a:ext cx="2240787" cy="13444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 err="1">
              <a:latin typeface="Calibri Light" panose="020F0302020204030204"/>
            </a:rPr>
            <a:t>Beam-activated</a:t>
          </a:r>
          <a:r>
            <a:rPr lang="pl-PL" sz="2100" kern="1200" dirty="0">
              <a:latin typeface="Calibri Light" panose="020F0302020204030204"/>
            </a:rPr>
            <a:t> </a:t>
          </a:r>
          <a:r>
            <a:rPr lang="pl-PL" sz="2100" kern="1200" dirty="0" err="1">
              <a:latin typeface="Calibri Light" panose="020F0302020204030204"/>
            </a:rPr>
            <a:t>tumour</a:t>
          </a:r>
          <a:r>
            <a:rPr lang="pl-PL" sz="2100" kern="1200" dirty="0">
              <a:latin typeface="Calibri Light" panose="020F0302020204030204"/>
            </a:rPr>
            <a:t> </a:t>
          </a:r>
          <a:r>
            <a:rPr lang="pl-PL" sz="2100" kern="1200" dirty="0" err="1">
              <a:latin typeface="Calibri Light" panose="020F0302020204030204"/>
            </a:rPr>
            <a:t>tracers</a:t>
          </a:r>
          <a:endParaRPr lang="pl-PL" sz="2100" kern="1200" dirty="0"/>
        </a:p>
      </dsp:txBody>
      <dsp:txXfrm>
        <a:off x="2465440" y="2006454"/>
        <a:ext cx="2240787" cy="1344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C2E4C-D51E-41A1-B737-A414047CB1C4}">
      <dsp:nvSpPr>
        <dsp:cNvPr id="0" name=""/>
        <dsp:cNvSpPr/>
      </dsp:nvSpPr>
      <dsp:spPr>
        <a:xfrm>
          <a:off x="883305" y="0"/>
          <a:ext cx="10010793" cy="173132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E654D-213D-4CE8-9001-3C3827934546}">
      <dsp:nvSpPr>
        <dsp:cNvPr id="0" name=""/>
        <dsp:cNvSpPr/>
      </dsp:nvSpPr>
      <dsp:spPr>
        <a:xfrm>
          <a:off x="6217" y="519398"/>
          <a:ext cx="2785757" cy="69253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 err="1"/>
            <a:t>Scatterer</a:t>
          </a:r>
          <a:r>
            <a:rPr lang="pl-PL" sz="1700" kern="1200" dirty="0"/>
            <a:t> </a:t>
          </a:r>
          <a:r>
            <a:rPr lang="pl-PL" sz="1700" kern="1200" err="1"/>
            <a:t>reassembly</a:t>
          </a:r>
          <a:r>
            <a:rPr lang="pl-PL" sz="1700" kern="1200"/>
            <a:t> </a:t>
          </a:r>
          <a:endParaRPr lang="en-US" sz="1700" kern="1200" dirty="0">
            <a:latin typeface="Calibri Light" panose="020F0302020204030204"/>
          </a:endParaRPr>
        </a:p>
      </dsp:txBody>
      <dsp:txXfrm>
        <a:off x="40024" y="553205"/>
        <a:ext cx="2718143" cy="624917"/>
      </dsp:txXfrm>
    </dsp:sp>
    <dsp:sp modelId="{0C444551-1C63-471A-9798-A0926E653CDE}">
      <dsp:nvSpPr>
        <dsp:cNvPr id="0" name=""/>
        <dsp:cNvSpPr/>
      </dsp:nvSpPr>
      <dsp:spPr>
        <a:xfrm>
          <a:off x="2999288" y="519398"/>
          <a:ext cx="2785757" cy="69253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 err="1"/>
            <a:t>Tests</a:t>
          </a:r>
          <a:r>
            <a:rPr lang="pl-PL" sz="1700" kern="1200" dirty="0"/>
            <a:t> with </a:t>
          </a:r>
          <a:r>
            <a:rPr lang="pl-PL" sz="1700" kern="1200" dirty="0">
              <a:latin typeface="Calibri Light" panose="020F0302020204030204"/>
            </a:rPr>
            <a:t>a</a:t>
          </a:r>
          <a:r>
            <a:rPr lang="pl-PL" sz="1700" kern="1200" dirty="0"/>
            <a:t> proton </a:t>
          </a:r>
          <a:r>
            <a:rPr lang="pl-PL" sz="1700" kern="1200" dirty="0" err="1"/>
            <a:t>beam</a:t>
          </a:r>
          <a:r>
            <a:rPr lang="pl-PL" sz="1700" kern="1200" dirty="0"/>
            <a:t> in the </a:t>
          </a:r>
          <a:r>
            <a:rPr lang="pl-PL" sz="1700" kern="1200" dirty="0" err="1"/>
            <a:t>coded</a:t>
          </a:r>
          <a:r>
            <a:rPr lang="pl-PL" sz="1700" kern="1200" dirty="0"/>
            <a:t> </a:t>
          </a:r>
          <a:r>
            <a:rPr lang="pl-PL" sz="1700" kern="1200" dirty="0" err="1"/>
            <a:t>mask</a:t>
          </a:r>
          <a:r>
            <a:rPr lang="pl-PL" sz="1700" kern="1200" dirty="0"/>
            <a:t> </a:t>
          </a:r>
          <a:r>
            <a:rPr lang="pl-PL" sz="1700" kern="1200" dirty="0" err="1">
              <a:latin typeface="Calibri Light" panose="020F0302020204030204"/>
            </a:rPr>
            <a:t>mode</a:t>
          </a:r>
        </a:p>
      </dsp:txBody>
      <dsp:txXfrm>
        <a:off x="3033095" y="553205"/>
        <a:ext cx="2718143" cy="624917"/>
      </dsp:txXfrm>
    </dsp:sp>
    <dsp:sp modelId="{BA9CBC75-5BA7-43CD-8BAE-45293DD09819}">
      <dsp:nvSpPr>
        <dsp:cNvPr id="0" name=""/>
        <dsp:cNvSpPr/>
      </dsp:nvSpPr>
      <dsp:spPr>
        <a:xfrm>
          <a:off x="5992358" y="519398"/>
          <a:ext cx="2785757" cy="69253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Calibri Light" panose="020F0302020204030204"/>
            </a:rPr>
            <a:t>Construct absorber, </a:t>
          </a:r>
          <a:r>
            <a:rPr lang="pl-PL" sz="1700" kern="1200" dirty="0" err="1">
              <a:latin typeface="Calibri Light" panose="020F0302020204030204"/>
            </a:rPr>
            <a:t>full</a:t>
          </a:r>
          <a:r>
            <a:rPr lang="pl-PL" sz="1700" kern="1200" dirty="0"/>
            <a:t> </a:t>
          </a:r>
          <a:r>
            <a:rPr lang="pl-PL" sz="1700" kern="1200" dirty="0" err="1"/>
            <a:t>detector</a:t>
          </a:r>
          <a:r>
            <a:rPr lang="pl-PL" sz="1700" kern="1200" dirty="0"/>
            <a:t> </a:t>
          </a:r>
          <a:r>
            <a:rPr lang="pl-PL" sz="1700" kern="1200" dirty="0" err="1"/>
            <a:t>ready</a:t>
          </a:r>
          <a:endParaRPr lang="pl-PL" sz="1700" kern="1200" dirty="0"/>
        </a:p>
      </dsp:txBody>
      <dsp:txXfrm>
        <a:off x="6026165" y="553205"/>
        <a:ext cx="2718143" cy="624917"/>
      </dsp:txXfrm>
    </dsp:sp>
    <dsp:sp modelId="{E95D1B17-E95C-4C79-8B16-D3316F6323B6}">
      <dsp:nvSpPr>
        <dsp:cNvPr id="0" name=""/>
        <dsp:cNvSpPr/>
      </dsp:nvSpPr>
      <dsp:spPr>
        <a:xfrm>
          <a:off x="8985428" y="519398"/>
          <a:ext cx="2785757" cy="69253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 err="1"/>
            <a:t>Tests</a:t>
          </a:r>
          <a:r>
            <a:rPr lang="pl-PL" sz="1700" kern="1200" dirty="0"/>
            <a:t> with </a:t>
          </a:r>
          <a:r>
            <a:rPr lang="pl-PL" sz="1700" kern="1200" dirty="0">
              <a:latin typeface="Calibri Light" panose="020F0302020204030204"/>
            </a:rPr>
            <a:t>a</a:t>
          </a:r>
          <a:r>
            <a:rPr lang="pl-PL" sz="1700" kern="1200" dirty="0"/>
            <a:t> proton </a:t>
          </a:r>
          <a:r>
            <a:rPr lang="pl-PL" sz="1700" kern="1200" dirty="0" err="1"/>
            <a:t>beam</a:t>
          </a:r>
          <a:r>
            <a:rPr lang="pl-PL" sz="1700" kern="1200" dirty="0"/>
            <a:t> in the CC </a:t>
          </a:r>
          <a:r>
            <a:rPr lang="pl-PL" sz="1700" kern="1200" dirty="0" err="1"/>
            <a:t>mode</a:t>
          </a:r>
          <a:endParaRPr lang="pl-PL" sz="1700" kern="1200" dirty="0"/>
        </a:p>
      </dsp:txBody>
      <dsp:txXfrm>
        <a:off x="9019235" y="553205"/>
        <a:ext cx="2718143" cy="624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480AD-A985-4CD0-8B56-EA416EF0C429}" type="datetimeFigureOut">
              <a:t>12.09.2024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1B15E-F62A-425C-8A24-FD1B654E65C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19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Unphysical lines: 3.21 (transition from Hoyle state), 6.05 - radiative deexcitation of 1st oxygen state (forbidden)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1B15E-F62A-425C-8A24-FD1B654E65CC}" type="slidenum"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340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ACB082-11D8-4B23-8765-C69D35AAF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4C1D2C-58AA-4BEE-9B04-A8F9E4303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1F19D7-CA7F-479C-849D-B352F984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06B343-B009-42BD-9B9A-A5A33E0FF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9FA173-7A83-4215-A709-9C87C6E0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5128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C74648-2B7C-4533-A916-31DDD46DA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100CDA-73A4-4A2E-8F93-6576FC579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AEC34D-18E1-40D7-B1DB-59A7CD5E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43277C-DCAB-49BA-9A56-5488055D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354812-A3C6-42C4-B22D-CFD860DD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40492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22DD07-6932-4222-B0F7-EFD18D5E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820558C-6BFF-476D-86E7-C2F372F3F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072809-2618-444E-90FA-E02FA703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4B35A1-98E0-40F5-A7E3-4DFF93AE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7A2B58-F68C-41B5-A464-05D8F9CD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81189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1F7BCB-E8FC-49E0-A332-596DDD89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2CEAD6-5582-42B3-B783-AF8F2AA5E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2C2E08-E147-41EF-9B39-1912B3333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1099839-C5B9-45B6-8428-7F0A3578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770C8E0-D829-479B-B99E-87465A97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0B305BF-BFA6-4F56-A4A3-9E32CDBE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02895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EF6777-B996-4380-B646-B66C820F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768A47-8EE3-49E1-9A2D-DC8DB57E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545B3B9-60EC-4869-B108-C237CA5D6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ADBB6BF-346A-443A-B32A-FA8599DDC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FA4900A-7850-4193-BE91-6B4E321D9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7DFE6EB-80C3-4BA1-A86A-22DF59CF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5B7A21C-592A-48DF-B04A-19E0AC97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AC80A8F-1DE2-47AA-85FF-A44E98F3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94844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7E2A52-CF99-431D-9F7D-D2BCF3584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83B0FE-2E69-49F5-B757-19958D44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4671D35-9D93-4F68-B598-8B930B41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70DFD0A-A5BC-4B07-8931-BA1D7F17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33686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5B6AE45-136C-4D82-8E0B-061742CA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DD5DEA9-B2A6-4F93-9913-EE528D0E9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E4AC81-C602-4877-B375-8B902836C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0016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71F6DE-B328-44B4-97B9-22DEBAE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4E9E2F-89A8-43AE-9032-8CE8819EA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94DC118-5729-4261-81EF-BB043A1A2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9A62A04-BF31-42BE-B89A-BDE92064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0523867-4106-4F23-9E42-5C13BBB5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02BE6CB-F2AD-49C9-BC13-EADA47A7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6226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9FF81-32AB-4632-8A59-2E96BC5C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912FC46-73BC-462F-9D6E-E1A4C7628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C90ADBA-1652-408C-8A30-746608C3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D4AD4DD-4783-406E-8900-56125FB1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6C04B3-C521-4DEF-884C-8191D137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E044C8-D493-43C9-AD78-CC0D7FF0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55573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EB00B-6883-46D5-90E0-AD86F985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F9CDA5-9D1C-4E88-B126-E54A240FB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B92A80-4E3E-47A1-992A-77E0B8A2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CB5DAA-AB97-4FB1-8643-D6686926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48D5B8-E93C-4A5A-9FB1-5565B5A3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57562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2CD8DB4-951A-4905-86B1-37C1CD208A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FD00C3E-0927-48DA-BAA5-9C85B3E72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75CC5D-668A-421F-A677-973ADFC1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526AA9-DA70-4504-9168-C39F76CB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74AC50-3DAC-47E4-9A9C-A0CB4282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7094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941B784-84C3-4641-9336-AE88F24C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2EE58F-3282-4325-BA6C-7E2F2491B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902E03-1AC3-45E0-A35D-FA34BE09C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62C4F0-5DA4-401E-948F-05000597E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CE8F4D-D8F8-423E-ADAB-3A7D2E82F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2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ragg.if.uj.edu.pl/sific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1D6CD52-29C7-C097-681A-1452AA05D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24" r="12956" b="5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38CC44A-69FF-4D5C-9B74-19D710463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l-PL" sz="3700" dirty="0" err="1">
                <a:ea typeface="+mj-lt"/>
                <a:cs typeface="+mj-lt"/>
              </a:rPr>
              <a:t>Prompt</a:t>
            </a:r>
            <a:r>
              <a:rPr lang="pl-PL" sz="3700" dirty="0">
                <a:ea typeface="+mj-lt"/>
                <a:cs typeface="+mj-lt"/>
              </a:rPr>
              <a:t>-gamma</a:t>
            </a:r>
            <a:endParaRPr lang="pl-PL" dirty="0"/>
          </a:p>
          <a:p>
            <a:pPr algn="l"/>
            <a:r>
              <a:rPr lang="pl-PL" sz="3700" dirty="0" err="1">
                <a:ea typeface="+mj-lt"/>
                <a:cs typeface="+mj-lt"/>
              </a:rPr>
              <a:t>radiation</a:t>
            </a:r>
            <a:r>
              <a:rPr lang="pl-PL" sz="3700" dirty="0">
                <a:ea typeface="+mj-lt"/>
                <a:cs typeface="+mj-lt"/>
              </a:rPr>
              <a:t> in proton</a:t>
            </a:r>
            <a:endParaRPr lang="pl-PL" dirty="0"/>
          </a:p>
          <a:p>
            <a:pPr algn="l"/>
            <a:r>
              <a:rPr lang="pl-PL" sz="3700" dirty="0" err="1">
                <a:ea typeface="+mj-lt"/>
                <a:cs typeface="+mj-lt"/>
              </a:rPr>
              <a:t>therapy</a:t>
            </a:r>
            <a:r>
              <a:rPr lang="pl-PL" sz="3700" dirty="0">
                <a:ea typeface="+mj-lt"/>
                <a:cs typeface="+mj-lt"/>
              </a:rPr>
              <a:t> – </a:t>
            </a:r>
            <a:r>
              <a:rPr lang="pl-PL" sz="3700" dirty="0" err="1">
                <a:ea typeface="+mj-lt"/>
                <a:cs typeface="+mj-lt"/>
              </a:rPr>
              <a:t>activities</a:t>
            </a:r>
            <a:endParaRPr lang="pl-PL" dirty="0" err="1"/>
          </a:p>
          <a:p>
            <a:pPr algn="l"/>
            <a:r>
              <a:rPr lang="pl-PL" sz="3700" dirty="0">
                <a:ea typeface="+mj-lt"/>
                <a:cs typeface="+mj-lt"/>
              </a:rPr>
              <a:t>of the </a:t>
            </a:r>
            <a:r>
              <a:rPr lang="pl-PL" sz="3700" dirty="0" err="1">
                <a:ea typeface="+mj-lt"/>
                <a:cs typeface="+mj-lt"/>
              </a:rPr>
              <a:t>SiFi</a:t>
            </a:r>
            <a:r>
              <a:rPr lang="pl-PL" sz="3700" dirty="0">
                <a:ea typeface="+mj-lt"/>
                <a:cs typeface="+mj-lt"/>
              </a:rPr>
              <a:t>-CC</a:t>
            </a:r>
            <a:endParaRPr lang="pl-PL" dirty="0"/>
          </a:p>
          <a:p>
            <a:pPr algn="l"/>
            <a:r>
              <a:rPr lang="pl-PL" sz="3700" dirty="0" err="1">
                <a:ea typeface="+mj-lt"/>
                <a:cs typeface="+mj-lt"/>
              </a:rPr>
              <a:t>collaboration</a:t>
            </a:r>
            <a:endParaRPr lang="pl-PL" sz="3700" dirty="0" err="1">
              <a:cs typeface="Calibri Light" panose="020F0302020204030204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EE1ABB3-551C-44EF-A555-AE5C6033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3361842" cy="120814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Aleksandra Wrońska</a:t>
            </a:r>
            <a:endParaRPr lang="pl-PL">
              <a:solidFill>
                <a:schemeClr val="accent1">
                  <a:lumMod val="20000"/>
                  <a:lumOff val="80000"/>
                </a:schemeClr>
              </a:solidFill>
              <a:ea typeface="+mn-lt"/>
              <a:cs typeface="+mn-lt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pl-PL" sz="1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Jagiellonian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 University in Kraków</a:t>
            </a:r>
            <a:endParaRPr lang="pl-PL" dirty="0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pl-PL" sz="1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SiFi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-CC </a:t>
            </a:r>
            <a:r>
              <a:rPr lang="pl-PL" sz="1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group</a:t>
            </a:r>
            <a:endParaRPr lang="pl-PL">
              <a:solidFill>
                <a:schemeClr val="accent1">
                  <a:lumMod val="20000"/>
                  <a:lumOff val="80000"/>
                </a:schemeClr>
              </a:solidFill>
              <a:cs typeface="Calibri"/>
            </a:endParaRPr>
          </a:p>
          <a:p>
            <a:pPr algn="l"/>
            <a:r>
              <a:rPr lang="pl-PL" sz="1400" dirty="0">
                <a:ea typeface="+mn-lt"/>
                <a:cs typeface="+mn-lt"/>
                <a:hlinkClick r:id="rId3"/>
              </a:rPr>
              <a:t>https://bragg.if.uj.edu.pl/sificc</a:t>
            </a:r>
            <a:endParaRPr lang="pl-PL"/>
          </a:p>
          <a:p>
            <a:pPr algn="l"/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20th GGSB </a:t>
            </a:r>
            <a:r>
              <a:rPr lang="pl-PL" sz="14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Aniversary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, Tbilisi/Kutaisi, 11.09.2024</a:t>
            </a:r>
            <a:endParaRPr lang="pl-PL" sz="1400" dirty="0">
              <a:solidFill>
                <a:schemeClr val="accent1">
                  <a:lumMod val="20000"/>
                  <a:lumOff val="80000"/>
                </a:schemeClr>
              </a:solidFill>
              <a:ea typeface="Calibri" panose="020F0502020204030204"/>
              <a:cs typeface="Calibri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431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B87C3A-48FF-43CE-A639-658FDFB6B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1020926" cy="1325563"/>
          </a:xfrm>
        </p:spPr>
        <p:txBody>
          <a:bodyPr/>
          <a:lstStyle/>
          <a:p>
            <a:r>
              <a:rPr lang="pl-PL" err="1">
                <a:cs typeface="Calibri Light"/>
              </a:rPr>
              <a:t>Prompt</a:t>
            </a:r>
            <a:r>
              <a:rPr lang="pl-PL">
                <a:cs typeface="Calibri Light"/>
              </a:rPr>
              <a:t>-gamma </a:t>
            </a:r>
            <a:r>
              <a:rPr lang="pl-PL" err="1">
                <a:cs typeface="Calibri Light"/>
              </a:rPr>
              <a:t>radiation</a:t>
            </a:r>
            <a:r>
              <a:rPr lang="pl-PL">
                <a:cs typeface="Calibri Light"/>
              </a:rPr>
              <a:t> (PG)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F82927-7DB1-4493-BACE-55ACDEE7B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>
                <a:cs typeface="Calibri"/>
              </a:rPr>
              <a:t>Status</a:t>
            </a:r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A83703-70C6-45CA-A323-BE63DA8453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 err="1">
                <a:cs typeface="Calibri"/>
              </a:rPr>
              <a:t>Beam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range</a:t>
            </a:r>
            <a:r>
              <a:rPr lang="pl-PL" dirty="0">
                <a:cs typeface="Calibri"/>
              </a:rPr>
              <a:t> monitoring </a:t>
            </a:r>
            <a:r>
              <a:rPr lang="pl-PL" dirty="0" err="1">
                <a:cs typeface="Calibri"/>
              </a:rPr>
              <a:t>under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tests</a:t>
            </a:r>
            <a:r>
              <a:rPr lang="pl-PL" dirty="0">
                <a:cs typeface="Calibri"/>
              </a:rPr>
              <a:t> in </a:t>
            </a:r>
            <a:r>
              <a:rPr lang="pl-PL" dirty="0" err="1">
                <a:cs typeface="Calibri"/>
              </a:rPr>
              <a:t>clinical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conditions</a:t>
            </a:r>
            <a:r>
              <a:rPr lang="pl-PL" dirty="0">
                <a:cs typeface="Calibri"/>
              </a:rPr>
              <a:t> </a:t>
            </a:r>
            <a:br>
              <a:rPr lang="pl-PL" dirty="0">
                <a:cs typeface="Calibri"/>
              </a:rPr>
            </a:br>
            <a:r>
              <a:rPr lang="pl-PL" dirty="0">
                <a:cs typeface="Calibri"/>
              </a:rPr>
              <a:t>(PG </a:t>
            </a:r>
            <a:r>
              <a:rPr lang="pl-PL" dirty="0" err="1">
                <a:cs typeface="Calibri"/>
              </a:rPr>
              <a:t>spectroscopy</a:t>
            </a:r>
            <a:r>
              <a:rPr lang="pl-PL" dirty="0">
                <a:cs typeface="Calibri"/>
              </a:rPr>
              <a:t>, </a:t>
            </a:r>
            <a:r>
              <a:rPr lang="pl-PL" dirty="0" err="1">
                <a:cs typeface="Calibri"/>
              </a:rPr>
              <a:t>slit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camera</a:t>
            </a:r>
            <a:r>
              <a:rPr lang="pl-PL" dirty="0">
                <a:cs typeface="Calibri"/>
              </a:rPr>
              <a:t>)</a:t>
            </a:r>
            <a:r>
              <a:rPr lang="pl-PL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br>
              <a:rPr lang="pl-PL" dirty="0">
                <a:ea typeface="+mn-lt"/>
                <a:cs typeface="+mn-lt"/>
              </a:rPr>
            </a:br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Richter et al., Radiotherapy and Oncology 1 118 , 2016</a:t>
            </a:r>
            <a:b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</a:br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Xie et al., Int. J. Rad. Oncol. Biol. Phys 99 210, 2019</a:t>
            </a:r>
            <a:br>
              <a:rPr lang="en-US" sz="1200" dirty="0">
                <a:ea typeface="+mn-lt"/>
                <a:cs typeface="+mn-lt"/>
              </a:rPr>
            </a:br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Hueso-Gonzalez et al., PMB 63, 2018</a:t>
            </a:r>
          </a:p>
          <a:p>
            <a:r>
              <a:rPr lang="pl-PL" dirty="0">
                <a:cs typeface="Calibri"/>
              </a:rPr>
              <a:t>1d </a:t>
            </a:r>
            <a:r>
              <a:rPr lang="pl-PL" dirty="0" err="1">
                <a:cs typeface="Calibri"/>
              </a:rPr>
              <a:t>information</a:t>
            </a:r>
            <a:endParaRPr lang="pl-PL" dirty="0">
              <a:cs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EEF5A6-E267-4858-96B8-2521E946D4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>
                <a:cs typeface="Calibri"/>
              </a:rPr>
              <a:t>Dream</a:t>
            </a:r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46FDABA-5DED-46BC-95A6-617E692527F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 err="1">
                <a:cs typeface="Calibri"/>
              </a:rPr>
              <a:t>Registeration</a:t>
            </a:r>
            <a:r>
              <a:rPr lang="pl-PL" dirty="0">
                <a:cs typeface="Calibri"/>
              </a:rPr>
              <a:t> of PG </a:t>
            </a:r>
            <a:r>
              <a:rPr lang="pl-PL" dirty="0" err="1">
                <a:cs typeface="Calibri"/>
              </a:rPr>
              <a:t>vertex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distribution</a:t>
            </a:r>
            <a:r>
              <a:rPr lang="pl-PL" dirty="0">
                <a:cs typeface="Calibri"/>
              </a:rPr>
              <a:t> (Compton </a:t>
            </a:r>
            <a:r>
              <a:rPr lang="pl-PL" dirty="0" err="1">
                <a:cs typeface="Calibri"/>
              </a:rPr>
              <a:t>cameras</a:t>
            </a:r>
            <a:r>
              <a:rPr lang="pl-PL" dirty="0">
                <a:cs typeface="Calibri"/>
              </a:rPr>
              <a:t>)</a:t>
            </a:r>
          </a:p>
          <a:p>
            <a:r>
              <a:rPr lang="pl-PL" dirty="0">
                <a:cs typeface="Calibri"/>
              </a:rPr>
              <a:t>"</a:t>
            </a:r>
            <a:r>
              <a:rPr lang="pl-PL" dirty="0" err="1">
                <a:cs typeface="Calibri"/>
              </a:rPr>
              <a:t>Translation</a:t>
            </a:r>
            <a:r>
              <a:rPr lang="pl-PL" dirty="0">
                <a:cs typeface="Calibri"/>
              </a:rPr>
              <a:t>" of </a:t>
            </a:r>
            <a:r>
              <a:rPr lang="pl-PL" dirty="0" err="1">
                <a:cs typeface="Calibri"/>
              </a:rPr>
              <a:t>this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distribution</a:t>
            </a:r>
            <a:r>
              <a:rPr lang="pl-PL" dirty="0">
                <a:cs typeface="Calibri"/>
              </a:rPr>
              <a:t> to the </a:t>
            </a:r>
            <a:r>
              <a:rPr lang="pl-PL" dirty="0" err="1">
                <a:cs typeface="Calibri"/>
              </a:rPr>
              <a:t>spatial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distribution</a:t>
            </a:r>
            <a:r>
              <a:rPr lang="pl-PL" dirty="0">
                <a:cs typeface="Calibri"/>
              </a:rPr>
              <a:t> of </a:t>
            </a:r>
            <a:r>
              <a:rPr lang="pl-PL" dirty="0" err="1">
                <a:cs typeface="Calibri"/>
              </a:rPr>
              <a:t>deposited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dose</a:t>
            </a:r>
            <a:br>
              <a:rPr lang="pl-PL" dirty="0">
                <a:cs typeface="Calibri"/>
              </a:rPr>
            </a:b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Liu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Huang </a:t>
            </a: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Physica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</a:t>
            </a: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Medica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69, 2020</a:t>
            </a:r>
            <a:endParaRPr lang="pl-PL" sz="1200" dirty="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Calibri"/>
            </a:endParaRPr>
          </a:p>
          <a:p>
            <a:r>
              <a:rPr lang="pl-PL" dirty="0">
                <a:cs typeface="Calibri"/>
              </a:rPr>
              <a:t>Full 3d </a:t>
            </a:r>
            <a:r>
              <a:rPr lang="pl-PL" dirty="0" err="1">
                <a:cs typeface="Calibri"/>
              </a:rPr>
              <a:t>information</a:t>
            </a:r>
            <a:endParaRPr lang="pl-PL" dirty="0">
              <a:cs typeface="Calibri"/>
            </a:endParaRPr>
          </a:p>
        </p:txBody>
      </p:sp>
      <p:pic>
        <p:nvPicPr>
          <p:cNvPr id="7" name="Obraz 6" descr="Obraz zawierający tekst, diagram, linia, zrzut ekranu&#10;&#10;Opis wygenerowany automatycznie">
            <a:extLst>
              <a:ext uri="{FF2B5EF4-FFF2-40B4-BE49-F238E27FC236}">
                <a16:creationId xmlns:a16="http://schemas.microsoft.com/office/drawing/2014/main" id="{DE2CA58B-96D2-942B-DA2F-E502977C6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53" y="4873833"/>
            <a:ext cx="3855908" cy="198213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E153A4-88EF-BFF7-09E1-9C1E2898B011}"/>
              </a:ext>
            </a:extLst>
          </p:cNvPr>
          <p:cNvSpPr txBox="1"/>
          <p:nvPr/>
        </p:nvSpPr>
        <p:spPr>
          <a:xfrm rot="16200000">
            <a:off x="30605" y="5609325"/>
            <a:ext cx="208113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10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Smeets</a:t>
            </a:r>
            <a:r>
              <a:rPr lang="pl-PL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et al., </a:t>
            </a:r>
            <a:r>
              <a:rPr lang="pl-PL" sz="110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Phys</a:t>
            </a:r>
            <a:r>
              <a:rPr lang="pl-PL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10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Med</a:t>
            </a:r>
            <a:r>
              <a:rPr lang="pl-PL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pl-PL" sz="110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Biol</a:t>
            </a:r>
            <a:r>
              <a:rPr lang="pl-PL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57 (2012)​</a:t>
            </a:r>
            <a:endParaRPr lang="pl-PL" sz="1100">
              <a:solidFill>
                <a:schemeClr val="accent5">
                  <a:lumMod val="60000"/>
                  <a:lumOff val="40000"/>
                </a:scheme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9" name="Symbol zastępczy stopki 8">
            <a:extLst>
              <a:ext uri="{FF2B5EF4-FFF2-40B4-BE49-F238E27FC236}">
                <a16:creationId xmlns:a16="http://schemas.microsoft.com/office/drawing/2014/main" id="{E8357751-08EF-4634-7772-D2047F74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B55CC4AE-034E-11EF-7551-17143D62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87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>
            <a:extLst>
              <a:ext uri="{FF2B5EF4-FFF2-40B4-BE49-F238E27FC236}">
                <a16:creationId xmlns:a16="http://schemas.microsoft.com/office/drawing/2014/main" id="{A318CCCD-BF4B-48B2-B63D-8057FA7FD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330" r="21330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45FD082-C04B-41B0-A4F4-76D107A6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000000"/>
                </a:solidFill>
                <a:cs typeface="Calibri Light"/>
              </a:rPr>
              <a:t>PG – </a:t>
            </a:r>
            <a:r>
              <a:rPr lang="pl-PL" err="1">
                <a:solidFill>
                  <a:srgbClr val="000000"/>
                </a:solidFill>
                <a:cs typeface="Calibri Light"/>
              </a:rPr>
              <a:t>our</a:t>
            </a:r>
            <a:r>
              <a:rPr lang="pl-PL">
                <a:solidFill>
                  <a:srgbClr val="000000"/>
                </a:solidFill>
                <a:cs typeface="Calibri Light"/>
              </a:rPr>
              <a:t> </a:t>
            </a:r>
            <a:r>
              <a:rPr lang="pl-PL" err="1">
                <a:solidFill>
                  <a:srgbClr val="000000"/>
                </a:solidFill>
                <a:cs typeface="Calibri Light"/>
              </a:rPr>
              <a:t>activities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E2CE7ABC-574D-47DB-B290-5CA1B24C3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368473"/>
              </p:ext>
            </p:extLst>
          </p:nvPr>
        </p:nvGraphicFramePr>
        <p:xfrm>
          <a:off x="804997" y="2272143"/>
          <a:ext cx="4706803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Symbol zastępczy stopki 8">
            <a:extLst>
              <a:ext uri="{FF2B5EF4-FFF2-40B4-BE49-F238E27FC236}">
                <a16:creationId xmlns:a16="http://schemas.microsoft.com/office/drawing/2014/main" id="{8027A5C8-74E8-2E4A-E2A2-D8C04F66C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1CA51850-5A18-B1D6-AA83-696E4851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7682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, Ludzka twarz, osoba, zrzut ekranu&#10;&#10;Opis wygenerowany automatycznie">
            <a:extLst>
              <a:ext uri="{FF2B5EF4-FFF2-40B4-BE49-F238E27FC236}">
                <a16:creationId xmlns:a16="http://schemas.microsoft.com/office/drawing/2014/main" id="{979C306A-73ED-5E53-6ED8-D89386DF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8" b="-1549"/>
          <a:stretch/>
        </p:blipFill>
        <p:spPr>
          <a:xfrm>
            <a:off x="3050693" y="745434"/>
            <a:ext cx="8981246" cy="579595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4B24649-9B24-4071-A0A9-907BB256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58" y="302026"/>
            <a:ext cx="3398363" cy="1105605"/>
          </a:xfrm>
        </p:spPr>
        <p:txBody>
          <a:bodyPr/>
          <a:lstStyle/>
          <a:p>
            <a:r>
              <a:rPr lang="pl-PL">
                <a:cs typeface="Calibri Light"/>
              </a:rPr>
              <a:t>The </a:t>
            </a:r>
            <a:r>
              <a:rPr lang="pl-PL" err="1">
                <a:cs typeface="Calibri Light"/>
              </a:rPr>
              <a:t>group</a:t>
            </a:r>
            <a:endParaRPr lang="pl-PL" err="1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267BD322-B156-3C45-134B-0E6C9E540688}"/>
              </a:ext>
            </a:extLst>
          </p:cNvPr>
          <p:cNvGrpSpPr/>
          <p:nvPr/>
        </p:nvGrpSpPr>
        <p:grpSpPr>
          <a:xfrm>
            <a:off x="549623" y="4033231"/>
            <a:ext cx="1375210" cy="1966733"/>
            <a:chOff x="0" y="2586660"/>
            <a:chExt cx="2205790" cy="3163073"/>
          </a:xfrm>
        </p:grpSpPr>
        <p:pic>
          <p:nvPicPr>
            <p:cNvPr id="3" name="Obraz 4">
              <a:extLst>
                <a:ext uri="{FF2B5EF4-FFF2-40B4-BE49-F238E27FC236}">
                  <a16:creationId xmlns:a16="http://schemas.microsoft.com/office/drawing/2014/main" id="{6424147D-1749-4DB6-90C9-865EBB665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363532"/>
              <a:ext cx="2205790" cy="933041"/>
            </a:xfrm>
            <a:prstGeom prst="rect">
              <a:avLst/>
            </a:prstGeom>
          </p:spPr>
        </p:pic>
        <p:pic>
          <p:nvPicPr>
            <p:cNvPr id="5" name="Obraz 5">
              <a:extLst>
                <a:ext uri="{FF2B5EF4-FFF2-40B4-BE49-F238E27FC236}">
                  <a16:creationId xmlns:a16="http://schemas.microsoft.com/office/drawing/2014/main" id="{42E752B0-83D6-4B5D-B471-DBB12246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505" y="4076650"/>
              <a:ext cx="1652338" cy="934553"/>
            </a:xfrm>
            <a:prstGeom prst="rect">
              <a:avLst/>
            </a:prstGeom>
          </p:spPr>
        </p:pic>
        <p:pic>
          <p:nvPicPr>
            <p:cNvPr id="8" name="Obraz 8" descr="Obraz zawierający tekst&#10;&#10;Opis wygenerowany automatycznie">
              <a:extLst>
                <a:ext uri="{FF2B5EF4-FFF2-40B4-BE49-F238E27FC236}">
                  <a16:creationId xmlns:a16="http://schemas.microsoft.com/office/drawing/2014/main" id="{AFE18A08-3E8C-4927-B461-50ECB6E7C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095" y="2586660"/>
              <a:ext cx="1427749" cy="770281"/>
            </a:xfrm>
            <a:prstGeom prst="rect">
              <a:avLst/>
            </a:prstGeom>
          </p:spPr>
        </p:pic>
        <p:pic>
          <p:nvPicPr>
            <p:cNvPr id="6" name="Obraz 8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19F08B4A-C803-4793-8FEA-AD74E092F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095" y="5014521"/>
              <a:ext cx="1315454" cy="735212"/>
            </a:xfrm>
            <a:prstGeom prst="rect">
              <a:avLst/>
            </a:prstGeom>
          </p:spPr>
        </p:pic>
      </p:grpSp>
      <p:pic>
        <p:nvPicPr>
          <p:cNvPr id="10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123A5A9A-DEDF-57F2-C1AA-286BE9EF3E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654"/>
          <a:stretch/>
        </p:blipFill>
        <p:spPr>
          <a:xfrm>
            <a:off x="438150" y="1238949"/>
            <a:ext cx="2313780" cy="507012"/>
          </a:xfrm>
          <a:prstGeom prst="rect">
            <a:avLst/>
          </a:prstGeom>
        </p:spPr>
      </p:pic>
      <p:pic>
        <p:nvPicPr>
          <p:cNvPr id="13" name="Obraz 12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893E35E5-B4F6-586D-079B-D529614649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493258" t="184991" r="493920" b="-184358"/>
          <a:stretch/>
        </p:blipFill>
        <p:spPr>
          <a:xfrm>
            <a:off x="5614987" y="2924175"/>
            <a:ext cx="955656" cy="1003261"/>
          </a:xfrm>
          <a:prstGeom prst="rect">
            <a:avLst/>
          </a:prstGeom>
        </p:spPr>
      </p:pic>
      <p:pic>
        <p:nvPicPr>
          <p:cNvPr id="14" name="Obraz 13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7437EB5F-4E64-3DBD-B0CB-932F05E6A4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4198" y="933143"/>
            <a:ext cx="1957541" cy="2017456"/>
          </a:xfrm>
          <a:prstGeom prst="rect">
            <a:avLst/>
          </a:prstGeom>
        </p:spPr>
      </p:pic>
      <p:pic>
        <p:nvPicPr>
          <p:cNvPr id="15" name="Obraz 14" descr="Obraz zawierający tekst, Czcionka, Grafika, projekt graficzny&#10;&#10;Opis wygenerowany automatycznie">
            <a:extLst>
              <a:ext uri="{FF2B5EF4-FFF2-40B4-BE49-F238E27FC236}">
                <a16:creationId xmlns:a16="http://schemas.microsoft.com/office/drawing/2014/main" id="{CDD7B4A9-15D4-1537-E3EE-6B6D516AE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772" y="5998333"/>
            <a:ext cx="1133166" cy="533319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66CDCAF-DF3A-807F-445F-F4198096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2487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25B0F09-8A13-9799-03D6-BA0D2811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9493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0D2E92-78A3-4AAB-8D2E-13D331ADF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>
                <a:latin typeface="Symbol"/>
                <a:cs typeface="Calibri Light"/>
                <a:sym typeface="Symbol"/>
              </a:rPr>
              <a:t>g</a:t>
            </a:r>
            <a:r>
              <a:rPr lang="pl-PL" err="1">
                <a:cs typeface="Calibri Light"/>
              </a:rPr>
              <a:t>CCB</a:t>
            </a:r>
            <a:r>
              <a:rPr lang="pl-PL">
                <a:cs typeface="Calibri Light"/>
              </a:rPr>
              <a:t> – </a:t>
            </a:r>
            <a:r>
              <a:rPr lang="pl-PL" err="1">
                <a:cs typeface="Calibri Light"/>
              </a:rPr>
              <a:t>experimental</a:t>
            </a:r>
            <a:r>
              <a:rPr lang="pl-PL">
                <a:cs typeface="Calibri Light"/>
              </a:rPr>
              <a:t> </a:t>
            </a:r>
            <a:r>
              <a:rPr lang="pl-PL" err="1">
                <a:cs typeface="Calibri Light"/>
              </a:rPr>
              <a:t>characterization</a:t>
            </a:r>
            <a:r>
              <a:rPr lang="pl-PL">
                <a:cs typeface="Calibri Light"/>
              </a:rPr>
              <a:t> of PG</a:t>
            </a:r>
            <a:endParaRPr lang="pl-PL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6CE4F13B-1399-488F-A69E-E5F2AD984F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5777" y="1716767"/>
            <a:ext cx="4510533" cy="4351338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F42F1F5-4D91-49FF-96ED-0CBCA81D2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9694" y="1825625"/>
            <a:ext cx="4327490" cy="43513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l-PL" err="1">
                <a:cs typeface="Calibri"/>
              </a:rPr>
              <a:t>Experiments</a:t>
            </a:r>
            <a:r>
              <a:rPr lang="pl-PL">
                <a:cs typeface="Calibri"/>
              </a:rPr>
              <a:t>: CCB, HIT, CCB</a:t>
            </a:r>
            <a:endParaRPr lang="pl-PL"/>
          </a:p>
          <a:p>
            <a:pPr>
              <a:lnSpc>
                <a:spcPct val="120000"/>
              </a:lnSpc>
            </a:pPr>
            <a:r>
              <a:rPr lang="pl-PL" err="1">
                <a:cs typeface="Calibri"/>
              </a:rPr>
              <a:t>Spectroscopy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HPGe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detector</a:t>
            </a:r>
            <a:r>
              <a:rPr lang="pl-PL">
                <a:cs typeface="Calibri"/>
              </a:rPr>
              <a:t> with ACS</a:t>
            </a:r>
          </a:p>
          <a:p>
            <a:pPr>
              <a:lnSpc>
                <a:spcPct val="120000"/>
              </a:lnSpc>
            </a:pPr>
            <a:r>
              <a:rPr lang="pl-PL" err="1">
                <a:cs typeface="Calibri"/>
              </a:rPr>
              <a:t>Phantoms</a:t>
            </a:r>
            <a:r>
              <a:rPr lang="pl-PL">
                <a:cs typeface="Calibri"/>
              </a:rPr>
              <a:t> with </a:t>
            </a:r>
            <a:r>
              <a:rPr lang="pl-PL" err="1">
                <a:cs typeface="Calibri"/>
              </a:rPr>
              <a:t>different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elemental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composition</a:t>
            </a:r>
            <a:endParaRPr lang="pl-PL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pl-PL" err="1">
                <a:cs typeface="Calibri"/>
              </a:rPr>
              <a:t>T</a:t>
            </a:r>
            <a:r>
              <a:rPr lang="pl-PL" baseline="-25000" err="1">
                <a:cs typeface="Calibri"/>
              </a:rPr>
              <a:t>p</a:t>
            </a:r>
            <a:r>
              <a:rPr lang="pl-PL">
                <a:cs typeface="Calibri"/>
              </a:rPr>
              <a:t>=70, …, 230 </a:t>
            </a:r>
            <a:r>
              <a:rPr lang="pl-PL" err="1">
                <a:cs typeface="Calibri"/>
              </a:rPr>
              <a:t>MeV</a:t>
            </a:r>
            <a:endParaRPr lang="pl-PL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pl-PL" err="1">
                <a:cs typeface="Calibri"/>
              </a:rPr>
              <a:t>Different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detection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angles</a:t>
            </a:r>
            <a:endParaRPr lang="pl-PL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pl-PL">
                <a:cs typeface="Calibri"/>
              </a:rPr>
              <a:t>Focus: lines 4.44 </a:t>
            </a:r>
            <a:r>
              <a:rPr lang="pl-PL" err="1">
                <a:cs typeface="Calibri"/>
              </a:rPr>
              <a:t>MeV</a:t>
            </a:r>
            <a:r>
              <a:rPr lang="pl-PL">
                <a:cs typeface="Calibri"/>
              </a:rPr>
              <a:t> and</a:t>
            </a:r>
            <a:br>
              <a:rPr lang="pl-PL">
                <a:cs typeface="Calibri"/>
              </a:rPr>
            </a:br>
            <a:r>
              <a:rPr lang="pl-PL">
                <a:cs typeface="Calibri"/>
              </a:rPr>
              <a:t>6.13 </a:t>
            </a:r>
            <a:r>
              <a:rPr lang="pl-PL" err="1">
                <a:cs typeface="Calibri"/>
              </a:rPr>
              <a:t>MeV</a:t>
            </a:r>
            <a:endParaRPr lang="pl-PL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pl-PL" err="1">
                <a:cs typeface="Calibri"/>
              </a:rPr>
              <a:t>Results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confronted</a:t>
            </a:r>
            <a:r>
              <a:rPr lang="pl-PL">
                <a:cs typeface="Calibri"/>
              </a:rPr>
              <a:t> with TALYS and </a:t>
            </a:r>
            <a:r>
              <a:rPr lang="pl-PL" err="1">
                <a:cs typeface="Calibri"/>
              </a:rPr>
              <a:t>literature</a:t>
            </a:r>
            <a:r>
              <a:rPr lang="pl-PL">
                <a:cs typeface="Calibri"/>
              </a:rPr>
              <a:t> data</a:t>
            </a:r>
          </a:p>
          <a:p>
            <a:pPr>
              <a:lnSpc>
                <a:spcPct val="120000"/>
              </a:lnSpc>
            </a:pPr>
            <a:r>
              <a:rPr lang="pl-PL" err="1">
                <a:cs typeface="Calibri"/>
              </a:rPr>
              <a:t>Details</a:t>
            </a:r>
            <a:r>
              <a:rPr lang="pl-PL">
                <a:cs typeface="Calibri"/>
              </a:rPr>
              <a:t> of </a:t>
            </a:r>
            <a:r>
              <a:rPr lang="pl-PL" err="1">
                <a:cs typeface="Calibri"/>
              </a:rPr>
              <a:t>correlation</a:t>
            </a:r>
            <a:r>
              <a:rPr lang="pl-PL">
                <a:cs typeface="Calibri"/>
              </a:rPr>
              <a:t> PG-</a:t>
            </a:r>
            <a:r>
              <a:rPr lang="pl-PL" err="1">
                <a:cs typeface="Calibri"/>
              </a:rPr>
              <a:t>dose</a:t>
            </a:r>
            <a:endParaRPr lang="pl-PL">
              <a:cs typeface="Calibri"/>
            </a:endParaRPr>
          </a:p>
          <a:p>
            <a:endParaRPr lang="pl-PL"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8F007DD-56ED-4987-AFB3-91D79B24F80F}"/>
              </a:ext>
            </a:extLst>
          </p:cNvPr>
          <p:cNvSpPr txBox="1"/>
          <p:nvPr/>
        </p:nvSpPr>
        <p:spPr>
          <a:xfrm>
            <a:off x="1944358" y="6181411"/>
            <a:ext cx="3429836" cy="64633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Kelleter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, Wrońska et al.,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Physica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Medica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34, 2017</a:t>
            </a:r>
            <a:b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</a:b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Wrońska et al., Acta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Phys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. Pol. B 48, 2017</a:t>
            </a:r>
          </a:p>
          <a:p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Wrońska, Kasper et al.,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Physica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Medica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88, 2021</a:t>
            </a:r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4F6D1CF1-3AC9-4001-832F-03B251506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982" y="1429609"/>
            <a:ext cx="3471705" cy="2407792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32BBEF5-1E32-9350-B81F-87C7380F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42676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344405-2432-2C83-6EED-9412B6A0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61052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701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A7EC0C-CC36-4C8D-84F5-1BAEE4C8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>
                <a:latin typeface="Symbol"/>
                <a:sym typeface="Symbol"/>
              </a:rPr>
              <a:t>g</a:t>
            </a:r>
            <a:r>
              <a:rPr lang="pl-PL" err="1">
                <a:ea typeface="+mj-lt"/>
                <a:cs typeface="+mj-lt"/>
              </a:rPr>
              <a:t>CCB</a:t>
            </a:r>
            <a:r>
              <a:rPr lang="pl-PL">
                <a:ea typeface="+mj-lt"/>
                <a:cs typeface="+mj-lt"/>
              </a:rPr>
              <a:t> – </a:t>
            </a:r>
            <a:r>
              <a:rPr lang="pl-PL" err="1">
                <a:ea typeface="+mj-lt"/>
                <a:cs typeface="+mj-lt"/>
              </a:rPr>
              <a:t>validation</a:t>
            </a:r>
            <a:r>
              <a:rPr lang="pl-PL">
                <a:ea typeface="+mj-lt"/>
                <a:cs typeface="+mj-lt"/>
              </a:rPr>
              <a:t> of </a:t>
            </a:r>
            <a:r>
              <a:rPr lang="pl-PL" err="1">
                <a:ea typeface="+mj-lt"/>
                <a:cs typeface="+mj-lt"/>
              </a:rPr>
              <a:t>simulations</a:t>
            </a:r>
            <a:endParaRPr lang="pl-PL" err="1"/>
          </a:p>
        </p:txBody>
      </p:sp>
      <p:pic>
        <p:nvPicPr>
          <p:cNvPr id="6" name="Obraz 6" descr="Obraz zawierający stół&#10;&#10;Opis wygenerowany automatycznie">
            <a:extLst>
              <a:ext uri="{FF2B5EF4-FFF2-40B4-BE49-F238E27FC236}">
                <a16:creationId xmlns:a16="http://schemas.microsoft.com/office/drawing/2014/main" id="{5EDD26B0-B5AB-4969-B706-6981008127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27100" y="2569532"/>
            <a:ext cx="3406393" cy="1230670"/>
          </a:xfrm>
        </p:spPr>
      </p:pic>
      <p:pic>
        <p:nvPicPr>
          <p:cNvPr id="7" name="Obraz 7" descr="Obraz zawierający stół&#10;&#10;Opis wygenerowany automatycznie">
            <a:extLst>
              <a:ext uri="{FF2B5EF4-FFF2-40B4-BE49-F238E27FC236}">
                <a16:creationId xmlns:a16="http://schemas.microsoft.com/office/drawing/2014/main" id="{EC95F295-1443-4B22-A984-70D1D0FFF7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27100" y="3899769"/>
            <a:ext cx="3331030" cy="1551204"/>
          </a:xfr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C3B75E89-EC21-4D4D-A21A-0D92602EB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741" y="1522970"/>
            <a:ext cx="4443046" cy="4691289"/>
          </a:xfrm>
          <a:prstGeom prst="rect">
            <a:avLst/>
          </a:prstGeom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D02AA1B8-885E-402F-A1E1-69B63B513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279" y="1464547"/>
            <a:ext cx="2743200" cy="91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3D71563-D98E-418D-82B0-13D28C8C2B39}"/>
              </a:ext>
            </a:extLst>
          </p:cNvPr>
          <p:cNvSpPr txBox="1"/>
          <p:nvPr/>
        </p:nvSpPr>
        <p:spPr>
          <a:xfrm>
            <a:off x="705060" y="1768510"/>
            <a:ext cx="274320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600" err="1"/>
              <a:t>Comparison</a:t>
            </a:r>
            <a:r>
              <a:rPr lang="pl-PL" sz="1600"/>
              <a:t> of </a:t>
            </a:r>
            <a:r>
              <a:rPr lang="pl-PL" sz="1600" err="1"/>
              <a:t>simulated</a:t>
            </a:r>
            <a:r>
              <a:rPr lang="pl-PL" sz="1600"/>
              <a:t> and </a:t>
            </a:r>
            <a:r>
              <a:rPr lang="pl-PL" sz="1600" err="1"/>
              <a:t>measured</a:t>
            </a:r>
            <a:r>
              <a:rPr lang="pl-PL" sz="1600"/>
              <a:t> PG </a:t>
            </a:r>
            <a:r>
              <a:rPr lang="pl-PL" sz="1600" err="1"/>
              <a:t>emission</a:t>
            </a:r>
            <a:r>
              <a:rPr lang="pl-PL" sz="1600"/>
              <a:t> from a PMMA </a:t>
            </a:r>
            <a:r>
              <a:rPr lang="pl-PL" sz="1600" err="1"/>
              <a:t>phantom</a:t>
            </a:r>
            <a:r>
              <a:rPr lang="pl-PL" sz="1600"/>
              <a:t> </a:t>
            </a:r>
            <a:r>
              <a:rPr lang="pl-PL" sz="1600" err="1"/>
              <a:t>irradiated</a:t>
            </a:r>
            <a:r>
              <a:rPr lang="pl-PL" sz="1600"/>
              <a:t> with proton </a:t>
            </a:r>
            <a:r>
              <a:rPr lang="pl-PL" sz="1600" err="1"/>
              <a:t>beam</a:t>
            </a:r>
            <a:endParaRPr lang="pl-PL" sz="1600" err="1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pl-PL" sz="1600" err="1"/>
              <a:t>Various</a:t>
            </a:r>
            <a:r>
              <a:rPr lang="pl-PL" sz="1600"/>
              <a:t> G4 </a:t>
            </a:r>
            <a:r>
              <a:rPr lang="pl-PL" sz="1600" err="1"/>
              <a:t>versions</a:t>
            </a:r>
            <a:r>
              <a:rPr lang="pl-PL" sz="1600"/>
              <a:t> and </a:t>
            </a:r>
            <a:r>
              <a:rPr lang="pl-PL" sz="1600" err="1"/>
              <a:t>physics</a:t>
            </a:r>
            <a:r>
              <a:rPr lang="pl-PL" sz="1600"/>
              <a:t> </a:t>
            </a:r>
            <a:r>
              <a:rPr lang="pl-PL" sz="1600" err="1"/>
              <a:t>lists</a:t>
            </a:r>
            <a:endParaRPr lang="pl-PL" sz="1600" err="1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pl-PL" sz="1600" err="1"/>
              <a:t>Newest</a:t>
            </a:r>
            <a:r>
              <a:rPr lang="pl-PL" sz="1600"/>
              <a:t> not </a:t>
            </a:r>
            <a:r>
              <a:rPr lang="pl-PL" sz="1600" err="1"/>
              <a:t>always</a:t>
            </a:r>
            <a:r>
              <a:rPr lang="pl-PL" sz="1600"/>
              <a:t> </a:t>
            </a:r>
            <a:r>
              <a:rPr lang="pl-PL" sz="1600" err="1"/>
              <a:t>means</a:t>
            </a:r>
            <a:r>
              <a:rPr lang="pl-PL" sz="1600"/>
              <a:t> </a:t>
            </a:r>
            <a:r>
              <a:rPr lang="pl-PL" sz="1600" err="1"/>
              <a:t>best</a:t>
            </a:r>
            <a:r>
              <a:rPr lang="pl-PL" sz="1600"/>
              <a:t>...</a:t>
            </a:r>
            <a:endParaRPr lang="pl-PL" sz="16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pl-PL" sz="1600">
                <a:cs typeface="Calibri"/>
              </a:rPr>
              <a:t>Best </a:t>
            </a:r>
            <a:r>
              <a:rPr lang="pl-PL" sz="1600" err="1">
                <a:cs typeface="Calibri"/>
              </a:rPr>
              <a:t>match</a:t>
            </a:r>
            <a:r>
              <a:rPr lang="pl-PL" sz="1600">
                <a:cs typeface="Calibri"/>
              </a:rPr>
              <a:t> for G4 </a:t>
            </a:r>
            <a:r>
              <a:rPr lang="pl-PL" sz="1600">
                <a:solidFill>
                  <a:schemeClr val="accent5">
                    <a:lumMod val="75000"/>
                  </a:schemeClr>
                </a:solidFill>
                <a:cs typeface="Calibri"/>
              </a:rPr>
              <a:t>v10.4.2, QGSP_BIC_HP</a:t>
            </a:r>
            <a:r>
              <a:rPr lang="pl-PL" sz="1600">
                <a:cs typeface="Calibri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pl-PL" sz="1600" err="1">
                <a:cs typeface="Calibri"/>
              </a:rPr>
              <a:t>Theoretically</a:t>
            </a:r>
            <a:r>
              <a:rPr lang="pl-PL" sz="1600">
                <a:cs typeface="Calibri"/>
              </a:rPr>
              <a:t> </a:t>
            </a:r>
            <a:r>
              <a:rPr lang="pl-PL" sz="1600" err="1">
                <a:cs typeface="Calibri"/>
              </a:rPr>
              <a:t>better</a:t>
            </a:r>
            <a:r>
              <a:rPr lang="pl-PL" sz="1600">
                <a:cs typeface="Calibri"/>
              </a:rPr>
              <a:t> </a:t>
            </a:r>
            <a:r>
              <a:rPr lang="pl-PL" sz="1600" err="1">
                <a:cs typeface="Calibri"/>
              </a:rPr>
              <a:t>QGSP_BIC_AllHP</a:t>
            </a:r>
            <a:r>
              <a:rPr lang="pl-PL" sz="1600">
                <a:cs typeface="Calibri"/>
              </a:rPr>
              <a:t> </a:t>
            </a:r>
            <a:r>
              <a:rPr lang="pl-PL" sz="1600" err="1">
                <a:cs typeface="Calibri"/>
              </a:rPr>
              <a:t>does</a:t>
            </a:r>
            <a:r>
              <a:rPr lang="pl-PL" sz="1600">
                <a:cs typeface="Calibri"/>
              </a:rPr>
              <a:t> not </a:t>
            </a:r>
            <a:r>
              <a:rPr lang="pl-PL" sz="1600" err="1">
                <a:cs typeface="Calibri"/>
              </a:rPr>
              <a:t>reproduce</a:t>
            </a:r>
            <a:r>
              <a:rPr lang="pl-PL" sz="1600">
                <a:cs typeface="Calibri"/>
              </a:rPr>
              <a:t> </a:t>
            </a:r>
            <a:r>
              <a:rPr lang="pl-PL" sz="1600" err="1">
                <a:cs typeface="Calibri"/>
              </a:rPr>
              <a:t>line</a:t>
            </a:r>
            <a:r>
              <a:rPr lang="pl-PL" sz="1600">
                <a:cs typeface="Calibri"/>
              </a:rPr>
              <a:t> </a:t>
            </a:r>
            <a:r>
              <a:rPr lang="pl-PL" sz="1600" err="1">
                <a:cs typeface="Calibri"/>
              </a:rPr>
              <a:t>shapes</a:t>
            </a:r>
          </a:p>
          <a:p>
            <a:pPr marL="285750" indent="-285750">
              <a:buFont typeface="Arial"/>
              <a:buChar char="•"/>
            </a:pPr>
            <a:r>
              <a:rPr lang="pl-PL" sz="1600">
                <a:cs typeface="Calibri"/>
              </a:rPr>
              <a:t>...but </a:t>
            </a:r>
            <a:r>
              <a:rPr lang="pl-PL" sz="1600" err="1">
                <a:cs typeface="Calibri"/>
              </a:rPr>
              <a:t>best</a:t>
            </a:r>
            <a:r>
              <a:rPr lang="pl-PL" sz="1600">
                <a:cs typeface="Calibri"/>
              </a:rPr>
              <a:t> </a:t>
            </a:r>
            <a:r>
              <a:rPr lang="pl-PL" sz="1600" err="1">
                <a:cs typeface="Calibri"/>
              </a:rPr>
              <a:t>match</a:t>
            </a:r>
            <a:r>
              <a:rPr lang="pl-PL" sz="1600">
                <a:cs typeface="Calibri"/>
              </a:rPr>
              <a:t> </a:t>
            </a:r>
            <a:r>
              <a:rPr lang="pl-PL" sz="1600" err="1">
                <a:cs typeface="Calibri"/>
              </a:rPr>
              <a:t>also</a:t>
            </a:r>
            <a:r>
              <a:rPr lang="pl-PL" sz="1600">
                <a:cs typeface="Calibri"/>
              </a:rPr>
              <a:t> </a:t>
            </a:r>
            <a:r>
              <a:rPr lang="pl-PL" sz="1600" err="1">
                <a:cs typeface="Calibri"/>
              </a:rPr>
              <a:t>has</a:t>
            </a:r>
            <a:r>
              <a:rPr lang="pl-PL" sz="1600">
                <a:cs typeface="Calibri"/>
              </a:rPr>
              <a:t> </a:t>
            </a:r>
            <a:r>
              <a:rPr lang="pl-PL" sz="1600" err="1">
                <a:cs typeface="Calibri"/>
              </a:rPr>
              <a:t>issues</a:t>
            </a:r>
            <a:r>
              <a:rPr lang="pl-PL" sz="1600">
                <a:cs typeface="Calibri"/>
              </a:rPr>
              <a:t> (</a:t>
            </a:r>
            <a:r>
              <a:rPr lang="pl-PL" sz="1600" err="1">
                <a:cs typeface="Calibri"/>
              </a:rPr>
              <a:t>unphysical</a:t>
            </a:r>
            <a:r>
              <a:rPr lang="pl-PL" sz="1600">
                <a:cs typeface="Calibri"/>
              </a:rPr>
              <a:t> lines in spectrum)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BCB052F-13FC-4694-BF2F-DC014AA690A6}"/>
              </a:ext>
            </a:extLst>
          </p:cNvPr>
          <p:cNvSpPr txBox="1"/>
          <p:nvPr/>
        </p:nvSpPr>
        <p:spPr>
          <a:xfrm>
            <a:off x="7939875" y="6122795"/>
            <a:ext cx="3488451" cy="27699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Wrońska, Kasper et al.,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Physica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Medica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88, 2021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4821CF7-5101-FB4F-7405-D8AE8B29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640EE3E-6A59-355A-6B83-665302B0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402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32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611733F-E5BD-49F1-953E-8029C6596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EA0003C-06B7-4E3A-9E9A-2DA8CA829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E0EEB8-0F9A-4A27-A5EE-6AC8074C7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133" y="802955"/>
            <a:ext cx="4266942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err="1">
                <a:solidFill>
                  <a:schemeClr val="tx2"/>
                </a:solidFill>
              </a:rPr>
              <a:t>SiFi</a:t>
            </a:r>
            <a:r>
              <a:rPr lang="en-US" sz="3300">
                <a:solidFill>
                  <a:schemeClr val="tx2"/>
                </a:solidFill>
              </a:rPr>
              <a:t>-CC: Compton camera for PGI</a:t>
            </a:r>
          </a:p>
        </p:txBody>
      </p:sp>
      <p:pic>
        <p:nvPicPr>
          <p:cNvPr id="8" name="Obraz 8" descr="Obraz zawierający stół&#10;&#10;Opis wygenerowany automatycznie">
            <a:extLst>
              <a:ext uri="{FF2B5EF4-FFF2-40B4-BE49-F238E27FC236}">
                <a16:creationId xmlns:a16="http://schemas.microsoft.com/office/drawing/2014/main" id="{26A849A0-3FAF-4599-9783-E28505A0FF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09448" y="1099367"/>
            <a:ext cx="1016738" cy="1009118"/>
          </a:xfrm>
          <a:prstGeom prst="rect">
            <a:avLst/>
          </a:prstGeom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4DCF6EAB-CA82-4F5C-9FA4-64264371B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2574" y="2668425"/>
            <a:ext cx="4800787" cy="3841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err="1">
                <a:solidFill>
                  <a:schemeClr val="tx2"/>
                </a:solidFill>
              </a:rPr>
              <a:t>Si</a:t>
            </a:r>
            <a:r>
              <a:rPr lang="en-US" sz="2000" err="1">
                <a:solidFill>
                  <a:schemeClr val="tx2"/>
                </a:solidFill>
              </a:rPr>
              <a:t>PM</a:t>
            </a:r>
            <a:r>
              <a:rPr lang="en-US" sz="2000">
                <a:solidFill>
                  <a:schemeClr val="tx2"/>
                </a:solidFill>
              </a:rPr>
              <a:t> and scintillating </a:t>
            </a:r>
            <a:r>
              <a:rPr lang="en-US" sz="2000" b="1">
                <a:solidFill>
                  <a:schemeClr val="tx2"/>
                </a:solidFill>
              </a:rPr>
              <a:t>Fi</a:t>
            </a:r>
            <a:r>
              <a:rPr lang="en-US" sz="2000">
                <a:solidFill>
                  <a:schemeClr val="tx2"/>
                </a:solidFill>
              </a:rPr>
              <a:t>bers based </a:t>
            </a:r>
            <a:r>
              <a:rPr lang="en-US" sz="2000" b="1">
                <a:solidFill>
                  <a:schemeClr val="tx2"/>
                </a:solidFill>
              </a:rPr>
              <a:t>C</a:t>
            </a:r>
            <a:r>
              <a:rPr lang="en-US" sz="2000">
                <a:solidFill>
                  <a:schemeClr val="tx2"/>
                </a:solidFill>
              </a:rPr>
              <a:t>ompton </a:t>
            </a:r>
            <a:r>
              <a:rPr lang="en-US" sz="2000" b="1">
                <a:solidFill>
                  <a:schemeClr val="tx2"/>
                </a:solidFill>
              </a:rPr>
              <a:t>C</a:t>
            </a:r>
            <a:r>
              <a:rPr lang="en-US" sz="2000">
                <a:solidFill>
                  <a:schemeClr val="tx2"/>
                </a:solidFill>
              </a:rPr>
              <a:t>amera</a:t>
            </a:r>
            <a:endParaRPr lang="en-US" sz="2000">
              <a:solidFill>
                <a:schemeClr val="tx2"/>
              </a:solidFill>
              <a:cs typeface="Calibri"/>
            </a:endParaRPr>
          </a:p>
          <a:p>
            <a:r>
              <a:rPr lang="en-US" sz="2000">
                <a:solidFill>
                  <a:schemeClr val="tx2"/>
                </a:solidFill>
              </a:rPr>
              <a:t>Arrays of LYSO </a:t>
            </a:r>
            <a:r>
              <a:rPr lang="en-US" sz="2000" err="1">
                <a:solidFill>
                  <a:schemeClr val="tx2"/>
                </a:solidFill>
              </a:rPr>
              <a:t>fibres</a:t>
            </a:r>
            <a:r>
              <a:rPr lang="en-US" sz="2000">
                <a:solidFill>
                  <a:schemeClr val="tx2"/>
                </a:solidFill>
              </a:rPr>
              <a:t> =&gt; large efficiency</a:t>
            </a:r>
            <a:endParaRPr lang="en-US" sz="2000" err="1">
              <a:solidFill>
                <a:schemeClr val="tx2"/>
              </a:solidFill>
              <a:cs typeface="Calibri"/>
            </a:endParaRPr>
          </a:p>
          <a:p>
            <a:r>
              <a:rPr lang="en-US" sz="2000">
                <a:solidFill>
                  <a:schemeClr val="tx2"/>
                </a:solidFill>
              </a:rPr>
              <a:t>1mm x 1mm x 100 mm (small prototype)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2mm</a:t>
            </a:r>
            <a:r>
              <a:rPr lang="en-US" sz="2000">
                <a:solidFill>
                  <a:schemeClr val="tx2"/>
                </a:solidFill>
                <a:ea typeface="+mn-lt"/>
                <a:cs typeface="+mn-lt"/>
              </a:rPr>
              <a:t> x 2mm x 100 mm (full-scale)</a:t>
            </a:r>
            <a:endParaRPr lang="en-US" sz="2000">
              <a:solidFill>
                <a:schemeClr val="tx2"/>
              </a:solidFill>
              <a:cs typeface="Calibri"/>
            </a:endParaRPr>
          </a:p>
          <a:p>
            <a:r>
              <a:rPr lang="en-US" sz="2000">
                <a:solidFill>
                  <a:schemeClr val="tx2"/>
                </a:solidFill>
              </a:rPr>
              <a:t>Dual readout via </a:t>
            </a:r>
            <a:r>
              <a:rPr lang="en-US" sz="2000" err="1">
                <a:solidFill>
                  <a:schemeClr val="tx2"/>
                </a:solidFill>
              </a:rPr>
              <a:t>SiPMs</a:t>
            </a:r>
            <a:r>
              <a:rPr lang="en-US" sz="2000">
                <a:solidFill>
                  <a:schemeClr val="tx2"/>
                </a:solidFill>
              </a:rPr>
              <a:t>:</a:t>
            </a:r>
            <a:endParaRPr lang="en-US" sz="2000" err="1">
              <a:solidFill>
                <a:schemeClr val="tx2"/>
              </a:solidFill>
            </a:endParaRPr>
          </a:p>
          <a:p>
            <a:pPr lvl="1"/>
            <a:r>
              <a:rPr lang="en-US" sz="1600">
                <a:solidFill>
                  <a:schemeClr val="tx2"/>
                </a:solidFill>
                <a:cs typeface="Calibri"/>
              </a:rPr>
              <a:t>1:1 coupling (small)</a:t>
            </a:r>
          </a:p>
          <a:p>
            <a:pPr lvl="1"/>
            <a:r>
              <a:rPr lang="en-US" sz="1600">
                <a:solidFill>
                  <a:schemeClr val="tx2"/>
                </a:solidFill>
                <a:cs typeface="Calibri"/>
              </a:rPr>
              <a:t>4:1 coupling (full-scale)</a:t>
            </a:r>
            <a:endParaRPr lang="en-US" sz="1600">
              <a:solidFill>
                <a:schemeClr val="tx2"/>
              </a:solidFill>
            </a:endParaRPr>
          </a:p>
          <a:p>
            <a:r>
              <a:rPr lang="en-US" sz="2000">
                <a:solidFill>
                  <a:schemeClr val="tx2"/>
                </a:solidFill>
                <a:cs typeface="Calibri"/>
              </a:rPr>
              <a:t>Granularity =&gt; </a:t>
            </a:r>
            <a:r>
              <a:rPr lang="en-US" sz="2000" strike="sngStrike">
                <a:solidFill>
                  <a:schemeClr val="tx2"/>
                </a:solidFill>
                <a:cs typeface="Calibri"/>
              </a:rPr>
              <a:t>pile-up</a:t>
            </a:r>
            <a:r>
              <a:rPr lang="en-US" sz="2000">
                <a:solidFill>
                  <a:schemeClr val="tx2"/>
                </a:solidFill>
                <a:cs typeface="Calibri"/>
              </a:rPr>
              <a:t> !</a:t>
            </a:r>
          </a:p>
          <a:p>
            <a:r>
              <a:rPr lang="en-US" sz="2000">
                <a:solidFill>
                  <a:schemeClr val="tx2"/>
                </a:solidFill>
                <a:cs typeface="Calibri"/>
              </a:rPr>
              <a:t>DAQ with selective coincidence trigger =&gt; large data throughput</a:t>
            </a:r>
          </a:p>
          <a:p>
            <a:pPr marL="0" indent="0">
              <a:buNone/>
            </a:pPr>
            <a:endParaRPr lang="en-US" sz="2000">
              <a:solidFill>
                <a:schemeClr val="tx2"/>
              </a:solidFill>
              <a:cs typeface="Calibri"/>
            </a:endParaRPr>
          </a:p>
          <a:p>
            <a:endParaRPr lang="en-US" sz="2000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A01F592-3A3D-4FF0-BA89-614120145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631979" y="-1"/>
            <a:ext cx="3559715" cy="2671157"/>
            <a:chOff x="-305" y="-1"/>
            <a:chExt cx="3832880" cy="287613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13091DB-88A1-4ACF-A73E-49330870C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DB6EC58-E7B3-402A-BDDF-8393CAEC9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4460539-90E5-48B6-A9DE-DB545D73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933F2FE-C9A5-41DE-A8E6-E8578DE49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987D83A-A91B-4069-829D-221E1A4432F0}"/>
              </a:ext>
            </a:extLst>
          </p:cNvPr>
          <p:cNvSpPr txBox="1"/>
          <p:nvPr/>
        </p:nvSpPr>
        <p:spPr>
          <a:xfrm>
            <a:off x="2452730" y="6129037"/>
            <a:ext cx="2953615" cy="27699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L. </a:t>
            </a: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Mielke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</a:t>
            </a: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M.Sc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.. </a:t>
            </a: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thesis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RWTH Aachen, 2024</a:t>
            </a:r>
          </a:p>
        </p:txBody>
      </p:sp>
      <p:pic>
        <p:nvPicPr>
          <p:cNvPr id="6" name="Obraz 8" descr="Obraz zawierający tekst, budynek, zewnętrzne, cegła&#10;&#10;Opis wygenerowany automatycznie">
            <a:extLst>
              <a:ext uri="{FF2B5EF4-FFF2-40B4-BE49-F238E27FC236}">
                <a16:creationId xmlns:a16="http://schemas.microsoft.com/office/drawing/2014/main" id="{0972708A-3E6E-F76E-D465-E951C01CB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0" y="0"/>
            <a:ext cx="2743200" cy="219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8011135-DB0B-45C0-0751-E6C26D22D978}"/>
              </a:ext>
            </a:extLst>
          </p:cNvPr>
          <p:cNvSpPr/>
          <p:nvPr/>
        </p:nvSpPr>
        <p:spPr>
          <a:xfrm>
            <a:off x="3901440" y="1981200"/>
            <a:ext cx="2956560" cy="617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FF1B8E8-8D41-5839-F4AD-19A58EA48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1" y="269112"/>
            <a:ext cx="3238500" cy="230505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530227-36F7-0568-E7E6-350BD49F2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5" y="-193803"/>
            <a:ext cx="3286425" cy="3230880"/>
          </a:xfrm>
          <a:prstGeom prst="rect">
            <a:avLst/>
          </a:prstGeom>
        </p:spPr>
      </p:pic>
      <p:pic>
        <p:nvPicPr>
          <p:cNvPr id="10" name="Obraz 9" descr="Obraz zawierający zrzut ekranu, design, Prostokąt, sztuka&#10;&#10;Opis wygenerowany automatycznie">
            <a:extLst>
              <a:ext uri="{FF2B5EF4-FFF2-40B4-BE49-F238E27FC236}">
                <a16:creationId xmlns:a16="http://schemas.microsoft.com/office/drawing/2014/main" id="{C09DA864-BA42-D571-E8D4-4D3D5BFEE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214" y="3105304"/>
            <a:ext cx="5429250" cy="3019425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2DC54B5-C486-B98B-3B92-120DEE2EB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1150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A6DBAF2-9D00-CA1C-FC02-35C2EBBF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2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14BA9C-40B9-E8FC-2BB2-711EE1ED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cs typeface="Calibri Light"/>
              </a:rPr>
              <a:t>By-</a:t>
            </a:r>
            <a:r>
              <a:rPr lang="pl-PL" err="1">
                <a:cs typeface="Calibri Light"/>
              </a:rPr>
              <a:t>product</a:t>
            </a:r>
            <a:r>
              <a:rPr lang="pl-PL">
                <a:cs typeface="Calibri Light"/>
              </a:rPr>
              <a:t>: </a:t>
            </a:r>
            <a:r>
              <a:rPr lang="pl-PL" err="1">
                <a:cs typeface="Calibri Light"/>
              </a:rPr>
              <a:t>coded-mask</a:t>
            </a:r>
            <a:r>
              <a:rPr lang="pl-PL">
                <a:cs typeface="Calibri Light"/>
              </a:rPr>
              <a:t> setup (CM)</a:t>
            </a:r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4B890-0EC2-5A4D-1FC9-74A96269F9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err="1">
                <a:cs typeface="Calibri"/>
              </a:rPr>
              <a:t>Technique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used</a:t>
            </a:r>
            <a:r>
              <a:rPr lang="pl-PL">
                <a:cs typeface="Calibri"/>
              </a:rPr>
              <a:t> in </a:t>
            </a:r>
            <a:r>
              <a:rPr lang="pl-PL" err="1">
                <a:cs typeface="Calibri"/>
              </a:rPr>
              <a:t>astronomy</a:t>
            </a:r>
            <a:r>
              <a:rPr lang="pl-PL">
                <a:cs typeface="Calibri"/>
              </a:rPr>
              <a:t>, </a:t>
            </a:r>
            <a:r>
              <a:rPr lang="pl-PL" err="1">
                <a:cs typeface="Calibri"/>
              </a:rPr>
              <a:t>also</a:t>
            </a:r>
            <a:r>
              <a:rPr lang="pl-PL">
                <a:cs typeface="Calibri"/>
              </a:rPr>
              <a:t> for </a:t>
            </a:r>
            <a:r>
              <a:rPr lang="pl-PL">
                <a:latin typeface="Symbol"/>
                <a:cs typeface="Calibri"/>
                <a:sym typeface="Symbol"/>
              </a:rPr>
              <a:t>g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sources</a:t>
            </a:r>
            <a:r>
              <a:rPr lang="pl-PL">
                <a:cs typeface="Calibri"/>
              </a:rPr>
              <a:t> (far field)</a:t>
            </a:r>
          </a:p>
          <a:p>
            <a:r>
              <a:rPr lang="pl-PL" err="1">
                <a:cs typeface="Calibri"/>
              </a:rPr>
              <a:t>So</a:t>
            </a:r>
            <a:r>
              <a:rPr lang="pl-PL">
                <a:cs typeface="Calibri"/>
              </a:rPr>
              <a:t> far not </a:t>
            </a:r>
            <a:r>
              <a:rPr lang="pl-PL" err="1">
                <a:cs typeface="Calibri"/>
              </a:rPr>
              <a:t>tested</a:t>
            </a:r>
            <a:r>
              <a:rPr lang="pl-PL">
                <a:cs typeface="Calibri"/>
              </a:rPr>
              <a:t> </a:t>
            </a:r>
            <a:r>
              <a:rPr lang="pl-PL" err="1">
                <a:cs typeface="Calibri"/>
              </a:rPr>
              <a:t>experimentally</a:t>
            </a:r>
            <a:r>
              <a:rPr lang="pl-PL">
                <a:cs typeface="Calibri"/>
              </a:rPr>
              <a:t> for PT</a:t>
            </a:r>
          </a:p>
          <a:p>
            <a:r>
              <a:rPr lang="pl-PL">
                <a:cs typeface="Calibri"/>
              </a:rPr>
              <a:t>2d image</a:t>
            </a:r>
          </a:p>
          <a:p>
            <a:r>
              <a:rPr lang="pl-PL" err="1">
                <a:cs typeface="Calibri"/>
              </a:rPr>
              <a:t>Larger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statistics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than</a:t>
            </a:r>
            <a:r>
              <a:rPr lang="pl-PL">
                <a:cs typeface="Calibri"/>
              </a:rPr>
              <a:t> in a single-</a:t>
            </a:r>
            <a:r>
              <a:rPr lang="pl-PL" err="1">
                <a:cs typeface="Calibri"/>
              </a:rPr>
              <a:t>aperture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camera</a:t>
            </a:r>
            <a:endParaRPr lang="pl-PL">
              <a:cs typeface="Calibri"/>
            </a:endParaRPr>
          </a:p>
          <a:p>
            <a:r>
              <a:rPr lang="pl-PL" b="1" err="1">
                <a:cs typeface="Calibri"/>
              </a:rPr>
              <a:t>Will</a:t>
            </a:r>
            <a:r>
              <a:rPr lang="pl-PL" b="1">
                <a:cs typeface="Calibri"/>
              </a:rPr>
              <a:t> </a:t>
            </a:r>
            <a:r>
              <a:rPr lang="pl-PL" b="1" err="1">
                <a:cs typeface="Calibri"/>
              </a:rPr>
              <a:t>this</a:t>
            </a:r>
            <a:r>
              <a:rPr lang="pl-PL" b="1">
                <a:cs typeface="Calibri"/>
              </a:rPr>
              <a:t> </a:t>
            </a:r>
            <a:r>
              <a:rPr lang="pl-PL" b="1" err="1">
                <a:cs typeface="Calibri"/>
              </a:rPr>
              <a:t>work</a:t>
            </a:r>
            <a:r>
              <a:rPr lang="pl-PL" b="1">
                <a:cs typeface="Calibri"/>
              </a:rPr>
              <a:t> for the </a:t>
            </a:r>
            <a:r>
              <a:rPr lang="pl-PL" b="1" err="1">
                <a:cs typeface="Calibri"/>
              </a:rPr>
              <a:t>near</a:t>
            </a:r>
            <a:r>
              <a:rPr lang="pl-PL" b="1">
                <a:cs typeface="Calibri"/>
              </a:rPr>
              <a:t> field?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DEA903-C46A-1908-60E9-AB47E2BEBD90}"/>
              </a:ext>
            </a:extLst>
          </p:cNvPr>
          <p:cNvSpPr txBox="1"/>
          <p:nvPr/>
        </p:nvSpPr>
        <p:spPr>
          <a:xfrm>
            <a:off x="7697108" y="3154781"/>
            <a:ext cx="2735036" cy="27699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Sun </a:t>
            </a:r>
            <a:r>
              <a:rPr lang="pl-PL" sz="1200" i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et al.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Rad.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Phys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. Chem. 174 (2020)</a:t>
            </a:r>
          </a:p>
        </p:txBody>
      </p:sp>
      <p:pic>
        <p:nvPicPr>
          <p:cNvPr id="3" name="Obraz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EA925A1F-A171-AD0E-33AC-D602C615C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322" y="1673086"/>
            <a:ext cx="2160105" cy="216010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F9606E5-6DF6-7A44-43E8-9300C78DA99B}"/>
              </a:ext>
            </a:extLst>
          </p:cNvPr>
          <p:cNvSpPr txBox="1"/>
          <p:nvPr/>
        </p:nvSpPr>
        <p:spPr>
          <a:xfrm>
            <a:off x="3445566" y="3803374"/>
            <a:ext cx="21998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">
                <a:ea typeface="+mn-lt"/>
                <a:cs typeface="+mn-lt"/>
              </a:rPr>
              <a:t>By </a:t>
            </a:r>
            <a:r>
              <a:rPr lang="pl-PL" sz="800" err="1">
                <a:ea typeface="+mn-lt"/>
                <a:cs typeface="+mn-lt"/>
              </a:rPr>
              <a:t>Cmglee</a:t>
            </a:r>
            <a:r>
              <a:rPr lang="pl-PL" sz="800">
                <a:ea typeface="+mn-lt"/>
                <a:cs typeface="+mn-lt"/>
              </a:rPr>
              <a:t> - </a:t>
            </a:r>
            <a:r>
              <a:rPr lang="pl-PL" sz="800" err="1">
                <a:ea typeface="+mn-lt"/>
                <a:cs typeface="+mn-lt"/>
              </a:rPr>
              <a:t>Own</a:t>
            </a:r>
            <a:r>
              <a:rPr lang="pl-PL" sz="800">
                <a:ea typeface="+mn-lt"/>
                <a:cs typeface="+mn-lt"/>
              </a:rPr>
              <a:t> </a:t>
            </a:r>
            <a:r>
              <a:rPr lang="pl-PL" sz="800" err="1">
                <a:ea typeface="+mn-lt"/>
                <a:cs typeface="+mn-lt"/>
              </a:rPr>
              <a:t>work</a:t>
            </a:r>
            <a:r>
              <a:rPr lang="pl-PL" sz="800">
                <a:ea typeface="+mn-lt"/>
                <a:cs typeface="+mn-lt"/>
              </a:rPr>
              <a:t>, CC BY-SA 3.0, https://commons.wikimedia.org/w/index.php?curid=47569900</a:t>
            </a:r>
            <a:endParaRPr lang="pl-PL" sz="800"/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919418AB-3519-DFFE-BB99-0C3E0F64C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853" y="4549472"/>
            <a:ext cx="3955773" cy="1655194"/>
          </a:xfrm>
          <a:prstGeom prst="rect">
            <a:avLst/>
          </a:prstGeom>
        </p:spPr>
      </p:pic>
      <p:pic>
        <p:nvPicPr>
          <p:cNvPr id="10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BC78E024-0064-9C8D-72BC-3D2995D04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43" y="1737462"/>
            <a:ext cx="2743200" cy="2018735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3B87DC-316F-A122-5594-A5320071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F5CA82-6BA7-0030-ABEE-B874CE10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536671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F2EF12-0351-4A7F-8BF2-483DCA11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>
                <a:cs typeface="Calibri Light"/>
              </a:rPr>
              <a:t>SiFi</a:t>
            </a:r>
            <a:r>
              <a:rPr lang="pl-PL">
                <a:cs typeface="Calibri Light"/>
              </a:rPr>
              <a:t>-CC - </a:t>
            </a:r>
            <a:r>
              <a:rPr lang="pl-PL" err="1">
                <a:cs typeface="Calibri Light"/>
              </a:rPr>
              <a:t>prototyping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7F4D1E-EC7E-4141-81DE-24C9B3E5E7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l-PL" err="1">
                <a:cs typeface="Calibri"/>
              </a:rPr>
              <a:t>Investigation</a:t>
            </a:r>
            <a:r>
              <a:rPr lang="pl-PL" dirty="0">
                <a:cs typeface="Calibri"/>
              </a:rPr>
              <a:t> of </a:t>
            </a:r>
            <a:r>
              <a:rPr lang="pl-PL" err="1">
                <a:cs typeface="Calibri"/>
              </a:rPr>
              <a:t>fibre</a:t>
            </a:r>
            <a:r>
              <a:rPr lang="pl-PL" dirty="0">
                <a:cs typeface="Calibri"/>
              </a:rPr>
              <a:t> </a:t>
            </a:r>
            <a:r>
              <a:rPr lang="pl-PL" err="1">
                <a:cs typeface="Calibri"/>
              </a:rPr>
              <a:t>properties</a:t>
            </a:r>
            <a:endParaRPr lang="pl-PL">
              <a:ea typeface="Calibri" panose="020F0502020204030204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pl-PL" dirty="0">
                <a:solidFill>
                  <a:srgbClr val="000000"/>
                </a:solidFill>
                <a:cs typeface="Calibri"/>
              </a:rPr>
              <a:t>Energy resolution?</a:t>
            </a:r>
            <a:endParaRPr lang="pl-PL" dirty="0">
              <a:solidFill>
                <a:srgbClr val="000000"/>
              </a:solidFill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pl-PL" err="1">
                <a:solidFill>
                  <a:srgbClr val="000000"/>
                </a:solidFill>
                <a:cs typeface="Calibri"/>
              </a:rPr>
              <a:t>Position</a:t>
            </a:r>
            <a:r>
              <a:rPr lang="pl-PL" dirty="0">
                <a:solidFill>
                  <a:srgbClr val="000000"/>
                </a:solidFill>
                <a:cs typeface="Calibri"/>
              </a:rPr>
              <a:t> resolution (</a:t>
            </a:r>
            <a:r>
              <a:rPr lang="pl-PL" err="1">
                <a:solidFill>
                  <a:srgbClr val="000000"/>
                </a:solidFill>
                <a:cs typeface="Calibri"/>
              </a:rPr>
              <a:t>along</a:t>
            </a:r>
            <a:r>
              <a:rPr lang="pl-PL" dirty="0">
                <a:solidFill>
                  <a:srgbClr val="000000"/>
                </a:solidFill>
                <a:cs typeface="Calibri"/>
              </a:rPr>
              <a:t> the </a:t>
            </a:r>
            <a:r>
              <a:rPr lang="pl-PL" err="1">
                <a:solidFill>
                  <a:srgbClr val="000000"/>
                </a:solidFill>
                <a:cs typeface="Calibri"/>
              </a:rPr>
              <a:t>fibre</a:t>
            </a:r>
            <a:r>
              <a:rPr lang="pl-PL" dirty="0">
                <a:solidFill>
                  <a:srgbClr val="000000"/>
                </a:solidFill>
                <a:cs typeface="Calibri"/>
              </a:rPr>
              <a:t>)? </a:t>
            </a:r>
            <a:endParaRPr lang="pl-PL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Rusiecka </a:t>
            </a:r>
            <a:r>
              <a:rPr lang="pl-PL" sz="1200" i="1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et al.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ISMART2018 (Springer)</a:t>
            </a:r>
            <a:br>
              <a:rPr lang="pl-PL" sz="1200" dirty="0">
                <a:cs typeface="Calibri"/>
              </a:rPr>
            </a:b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Rusiecka et al., JINST 16, 2021</a:t>
            </a:r>
            <a:endParaRPr lang="pl-PL" sz="1400" dirty="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  <a:p>
            <a:r>
              <a:rPr lang="pl-PL" dirty="0">
                <a:cs typeface="Calibri"/>
              </a:rPr>
              <a:t>Construction of a small module </a:t>
            </a:r>
            <a:r>
              <a:rPr lang="pl-PL" err="1">
                <a:cs typeface="Calibri"/>
              </a:rPr>
              <a:t>prototype</a:t>
            </a:r>
            <a:endParaRPr lang="pl-PL" sz="800" err="1">
              <a:solidFill>
                <a:schemeClr val="accent5">
                  <a:lumMod val="60000"/>
                  <a:lumOff val="40000"/>
                </a:schemeClr>
              </a:solidFill>
              <a:ea typeface="Calibri" panose="020F0502020204030204"/>
              <a:cs typeface="Calibri"/>
            </a:endParaRPr>
          </a:p>
          <a:p>
            <a:pPr lvl="1" indent="0">
              <a:buFont typeface="Courier New" panose="020B0604020202020204" pitchFamily="34" charset="0"/>
              <a:buChar char="o"/>
            </a:pPr>
            <a:r>
              <a:rPr lang="pl-PL" dirty="0">
                <a:cs typeface="Calibri"/>
              </a:rPr>
              <a:t>  4 </a:t>
            </a:r>
            <a:r>
              <a:rPr lang="pl-PL" err="1">
                <a:cs typeface="Calibri"/>
              </a:rPr>
              <a:t>layers</a:t>
            </a:r>
            <a:endParaRPr lang="pl-PL" sz="600" err="1">
              <a:solidFill>
                <a:srgbClr val="9DC3E6"/>
              </a:solidFill>
              <a:ea typeface="Calibri" panose="020F0502020204030204"/>
              <a:cs typeface="Calibri"/>
            </a:endParaRPr>
          </a:p>
          <a:p>
            <a:pPr lvl="1" indent="0">
              <a:buFont typeface="Courier New" panose="020B0604020202020204" pitchFamily="34" charset="0"/>
              <a:buChar char="o"/>
            </a:pPr>
            <a:r>
              <a:rPr lang="pl-PL" dirty="0">
                <a:cs typeface="Calibri"/>
              </a:rPr>
              <a:t>  64 </a:t>
            </a:r>
            <a:r>
              <a:rPr lang="pl-PL" err="1">
                <a:cs typeface="Calibri"/>
              </a:rPr>
              <a:t>fibres</a:t>
            </a:r>
            <a:endParaRPr lang="pl-PL" sz="600" err="1">
              <a:solidFill>
                <a:srgbClr val="9DC3E6"/>
              </a:solidFill>
              <a:ea typeface="Calibri" panose="020F0502020204030204"/>
              <a:cs typeface="Calibri"/>
            </a:endParaRPr>
          </a:p>
          <a:p>
            <a:pPr lvl="1" indent="0">
              <a:buFont typeface="Courier New" panose="020B0604020202020204" pitchFamily="34" charset="0"/>
              <a:buChar char="o"/>
            </a:pPr>
            <a:r>
              <a:rPr lang="pl-PL" dirty="0">
                <a:cs typeface="Calibri"/>
              </a:rPr>
              <a:t>  re-</a:t>
            </a:r>
            <a:r>
              <a:rPr lang="pl-PL" err="1">
                <a:cs typeface="Calibri"/>
              </a:rPr>
              <a:t>arrangable</a:t>
            </a:r>
            <a:br>
              <a:rPr lang="en-US" dirty="0"/>
            </a:b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Rusiecka, 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PhD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 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thesis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 in 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preparation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, Jag. 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Uni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. 2022</a:t>
            </a:r>
            <a:br>
              <a:rPr lang="pl-PL" dirty="0">
                <a:cs typeface="+mn-lt"/>
              </a:rPr>
            </a:br>
            <a:r>
              <a:rPr lang="pl-PL" sz="6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   </a:t>
            </a:r>
            <a:endParaRPr lang="pl-PL" sz="600" dirty="0">
              <a:solidFill>
                <a:schemeClr val="accent5">
                  <a:lumMod val="60000"/>
                  <a:lumOff val="40000"/>
                </a:schemeClr>
              </a:solidFill>
              <a:ea typeface="Calibri" panose="020F0502020204030204"/>
              <a:cs typeface="Calibri"/>
            </a:endParaRPr>
          </a:p>
          <a:p>
            <a:r>
              <a:rPr lang="pl-PL" dirty="0">
                <a:cs typeface="Calibri"/>
              </a:rPr>
              <a:t>Data </a:t>
            </a:r>
            <a:r>
              <a:rPr lang="pl-PL" err="1">
                <a:cs typeface="Calibri"/>
              </a:rPr>
              <a:t>analysis</a:t>
            </a:r>
            <a:r>
              <a:rPr lang="pl-PL" dirty="0">
                <a:cs typeface="Calibri"/>
              </a:rPr>
              <a:t> software</a:t>
            </a:r>
            <a:br>
              <a:rPr lang="pl-PL" dirty="0">
                <a:cs typeface="Calibri"/>
              </a:rPr>
            </a:b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        J. Kasper,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PhD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thesis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RWTH Aachen 2022</a:t>
            </a:r>
            <a:endParaRPr lang="pl-PL" dirty="0">
              <a:solidFill>
                <a:schemeClr val="accent5">
                  <a:lumMod val="60000"/>
                  <a:lumOff val="40000"/>
                </a:schemeClr>
              </a:solidFill>
              <a:ea typeface="Calibri" panose="020F0502020204030204"/>
              <a:cs typeface="Calibri"/>
            </a:endParaRPr>
          </a:p>
          <a:p>
            <a:r>
              <a:rPr lang="pl-PL" dirty="0">
                <a:cs typeface="Calibri"/>
              </a:rPr>
              <a:t>Image </a:t>
            </a:r>
            <a:r>
              <a:rPr lang="pl-PL" err="1">
                <a:cs typeface="Calibri"/>
              </a:rPr>
              <a:t>reconstruction</a:t>
            </a:r>
            <a:r>
              <a:rPr lang="pl-PL" dirty="0">
                <a:cs typeface="Calibri"/>
              </a:rPr>
              <a:t> software</a:t>
            </a:r>
            <a:endParaRPr lang="pl-PL" dirty="0">
              <a:ea typeface="Calibri" panose="020F0502020204030204"/>
              <a:cs typeface="Calibri"/>
            </a:endParaRPr>
          </a:p>
          <a:p>
            <a:pPr marL="457200" lvl="1" indent="0">
              <a:buNone/>
            </a:pP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Kohlhase</a:t>
            </a:r>
            <a:r>
              <a:rPr lang="pl-PL" sz="1200" i="1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et al.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IEEE Trans. Rad. </a:t>
            </a: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Plas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. Med. </a:t>
            </a: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Sci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. 4, 2020</a:t>
            </a:r>
            <a:endParaRPr lang="pl-PL" sz="1200" dirty="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Calibri"/>
            </a:endParaRPr>
          </a:p>
          <a:p>
            <a:r>
              <a:rPr lang="pl-PL">
                <a:cs typeface="Calibri"/>
              </a:rPr>
              <a:t>FEE+DAQ – </a:t>
            </a:r>
            <a:r>
              <a:rPr lang="pl-PL" err="1">
                <a:cs typeface="Calibri"/>
              </a:rPr>
              <a:t>classical</a:t>
            </a:r>
            <a:r>
              <a:rPr lang="pl-PL">
                <a:cs typeface="Calibri"/>
              </a:rPr>
              <a:t>/</a:t>
            </a:r>
            <a:r>
              <a:rPr lang="pl-PL" err="1">
                <a:cs typeface="Calibri"/>
              </a:rPr>
              <a:t>digital</a:t>
            </a:r>
            <a:r>
              <a:rPr lang="pl-PL" dirty="0">
                <a:cs typeface="Calibri"/>
              </a:rPr>
              <a:t> </a:t>
            </a:r>
            <a:r>
              <a:rPr lang="pl-PL" err="1">
                <a:cs typeface="Calibri"/>
              </a:rPr>
              <a:t>SiPMs</a:t>
            </a:r>
            <a:endParaRPr lang="pl-PL">
              <a:ea typeface="Calibri" panose="020F0502020204030204"/>
              <a:cs typeface="Calibri"/>
            </a:endParaRPr>
          </a:p>
          <a:p>
            <a:pPr marL="457200" lvl="1" indent="0">
              <a:buNone/>
            </a:pP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Schug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Schulz </a:t>
            </a:r>
            <a:r>
              <a:rPr lang="pl-PL" sz="1200" i="1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et al.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PMB 61, 2016</a:t>
            </a:r>
            <a:endParaRPr lang="pl-PL" sz="1200" dirty="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7" name="Obraz 8" descr="Obraz zawierający stół&#10;&#10;Opis wygenerowany automatycznie">
            <a:extLst>
              <a:ext uri="{FF2B5EF4-FFF2-40B4-BE49-F238E27FC236}">
                <a16:creationId xmlns:a16="http://schemas.microsoft.com/office/drawing/2014/main" id="{C1BEF379-E61D-4C8E-9B01-6EA197A1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902" y="4642673"/>
            <a:ext cx="1656948" cy="1585061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79BD37B4-CE2B-17D0-BD81-915E31E83492}"/>
              </a:ext>
            </a:extLst>
          </p:cNvPr>
          <p:cNvGrpSpPr/>
          <p:nvPr/>
        </p:nvGrpSpPr>
        <p:grpSpPr>
          <a:xfrm>
            <a:off x="9235850" y="2527983"/>
            <a:ext cx="2904536" cy="1520785"/>
            <a:chOff x="6028824" y="2647253"/>
            <a:chExt cx="2818397" cy="1500907"/>
          </a:xfrm>
        </p:grpSpPr>
        <p:pic>
          <p:nvPicPr>
            <p:cNvPr id="32" name="Obraz 32" descr="Obraz zawierający tekst, sprzęt elektroniczny&#10;&#10;Opis wygenerowany automatycznie">
              <a:extLst>
                <a:ext uri="{FF2B5EF4-FFF2-40B4-BE49-F238E27FC236}">
                  <a16:creationId xmlns:a16="http://schemas.microsoft.com/office/drawing/2014/main" id="{A11E4DA7-499B-4196-9AD7-9141F3684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4021" y="2647253"/>
              <a:ext cx="2743200" cy="1226611"/>
            </a:xfrm>
            <a:prstGeom prst="rect">
              <a:avLst/>
            </a:prstGeom>
          </p:spPr>
        </p:pic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8ED79C1A-C3D2-401C-B84B-FCACF88BA3DD}"/>
                </a:ext>
              </a:extLst>
            </p:cNvPr>
            <p:cNvSpPr txBox="1"/>
            <p:nvPr/>
          </p:nvSpPr>
          <p:spPr>
            <a:xfrm>
              <a:off x="6028824" y="3871161"/>
              <a:ext cx="2013285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l-PL" sz="1200" err="1"/>
                <a:t>Classical</a:t>
              </a:r>
              <a:r>
                <a:rPr lang="pl-PL" sz="1200"/>
                <a:t> </a:t>
              </a:r>
              <a:r>
                <a:rPr lang="pl-PL" sz="1200" err="1"/>
                <a:t>SiPMs</a:t>
              </a:r>
              <a:r>
                <a:rPr lang="pl-PL" sz="1200"/>
                <a:t> </a:t>
              </a:r>
              <a:r>
                <a:rPr lang="pl-PL" sz="1200" err="1"/>
                <a:t>custom</a:t>
              </a:r>
              <a:r>
                <a:rPr lang="pl-PL" sz="1200"/>
                <a:t> </a:t>
              </a:r>
              <a:r>
                <a:rPr lang="pl-PL" sz="1200" err="1"/>
                <a:t>array</a:t>
              </a:r>
              <a:endParaRPr lang="pl-PL" sz="1200" err="1">
                <a:cs typeface="Calibri"/>
              </a:endParaRPr>
            </a:p>
          </p:txBody>
        </p:sp>
      </p:grpSp>
      <p:pic>
        <p:nvPicPr>
          <p:cNvPr id="35" name="Obraz 35" descr="Obraz zawierający wewnątrz&#10;&#10;Opis wygenerowany automatycznie">
            <a:extLst>
              <a:ext uri="{FF2B5EF4-FFF2-40B4-BE49-F238E27FC236}">
                <a16:creationId xmlns:a16="http://schemas.microsoft.com/office/drawing/2014/main" id="{4AE4B702-8787-4708-9496-541D57529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925" y="304364"/>
            <a:ext cx="2743200" cy="2057400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07775503-EB34-8DAD-11F0-A4A8BE746FE8}"/>
              </a:ext>
            </a:extLst>
          </p:cNvPr>
          <p:cNvGrpSpPr/>
          <p:nvPr/>
        </p:nvGrpSpPr>
        <p:grpSpPr>
          <a:xfrm>
            <a:off x="6228522" y="2119824"/>
            <a:ext cx="3042883" cy="2213236"/>
            <a:chOff x="6096000" y="4240171"/>
            <a:chExt cx="2976623" cy="2186732"/>
          </a:xfrm>
        </p:grpSpPr>
        <p:pic>
          <p:nvPicPr>
            <p:cNvPr id="33" name="Obraz 33" descr="Obraz zawierający tekst, obiekt na zewnątrz, ogniwo słoneczne&#10;&#10;Opis wygenerowany automatycznie">
              <a:extLst>
                <a:ext uri="{FF2B5EF4-FFF2-40B4-BE49-F238E27FC236}">
                  <a16:creationId xmlns:a16="http://schemas.microsoft.com/office/drawing/2014/main" id="{4EDEB6B7-F610-43A2-A2EE-72623BF34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4240171"/>
              <a:ext cx="2743200" cy="2163595"/>
            </a:xfrm>
            <a:prstGeom prst="rect">
              <a:avLst/>
            </a:prstGeom>
          </p:spPr>
        </p:pic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392A0E2-C01E-8614-999D-DF1B18C63E45}"/>
                </a:ext>
              </a:extLst>
            </p:cNvPr>
            <p:cNvSpPr txBox="1"/>
            <p:nvPr/>
          </p:nvSpPr>
          <p:spPr>
            <a:xfrm>
              <a:off x="7059338" y="6149904"/>
              <a:ext cx="2013285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l-PL" sz="1200"/>
                <a:t>Phillips, </a:t>
              </a:r>
              <a:r>
                <a:rPr lang="pl-PL" sz="1200" err="1"/>
                <a:t>digital</a:t>
              </a:r>
              <a:r>
                <a:rPr lang="pl-PL" sz="1200"/>
                <a:t> </a:t>
              </a:r>
              <a:r>
                <a:rPr lang="pl-PL" sz="1200" err="1"/>
                <a:t>SiPMs</a:t>
              </a:r>
              <a:endParaRPr lang="pl-PL" sz="1200" err="1">
                <a:cs typeface="Calibri"/>
              </a:endParaRPr>
            </a:p>
          </p:txBody>
        </p:sp>
      </p:grpSp>
      <p:pic>
        <p:nvPicPr>
          <p:cNvPr id="10" name="Obraz 10" descr="Obraz zawierający tekst, sprzęt elektroniczny, komputer&#10;&#10;Opis wygenerowany automatycznie">
            <a:extLst>
              <a:ext uri="{FF2B5EF4-FFF2-40B4-BE49-F238E27FC236}">
                <a16:creationId xmlns:a16="http://schemas.microsoft.com/office/drawing/2014/main" id="{E1266722-10E4-7673-5FF4-7C3839020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1" y="4335422"/>
            <a:ext cx="3425686" cy="2487487"/>
          </a:xfrm>
          <a:prstGeom prst="rect">
            <a:avLst/>
          </a:prstGeom>
        </p:spPr>
      </p:pic>
      <p:pic>
        <p:nvPicPr>
          <p:cNvPr id="11" name="Obraz 11">
            <a:extLst>
              <a:ext uri="{FF2B5EF4-FFF2-40B4-BE49-F238E27FC236}">
                <a16:creationId xmlns:a16="http://schemas.microsoft.com/office/drawing/2014/main" id="{77EDCECA-2885-C117-2ED5-1428A0CFC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302002"/>
            <a:ext cx="2239618" cy="148983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36755D2-9E35-AAA4-43CD-AAB927C64A47}"/>
              </a:ext>
            </a:extLst>
          </p:cNvPr>
          <p:cNvSpPr txBox="1"/>
          <p:nvPr/>
        </p:nvSpPr>
        <p:spPr>
          <a:xfrm>
            <a:off x="6182139" y="171615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err="1"/>
              <a:t>Scintillating</a:t>
            </a:r>
            <a:r>
              <a:rPr lang="pl-PL" sz="1200"/>
              <a:t> </a:t>
            </a:r>
            <a:r>
              <a:rPr lang="pl-PL" sz="1200" err="1"/>
              <a:t>fibres</a:t>
            </a:r>
            <a:endParaRPr lang="pl-PL" sz="1200">
              <a:cs typeface="Calibri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FC334A9-7978-1C79-40B0-8CBCA445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363" y="6542487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9A1F0E4-8D27-0237-180B-B8EABE1D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61052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338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F2EF12-0351-4A7F-8BF2-483DCA11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885" y="365125"/>
            <a:ext cx="10334172" cy="1325563"/>
          </a:xfrm>
        </p:spPr>
        <p:txBody>
          <a:bodyPr/>
          <a:lstStyle/>
          <a:p>
            <a:r>
              <a:rPr lang="pl-PL" err="1">
                <a:cs typeface="Calibri Light"/>
              </a:rPr>
              <a:t>SiFi</a:t>
            </a:r>
            <a:r>
              <a:rPr lang="pl-PL">
                <a:cs typeface="Calibri Light"/>
              </a:rPr>
              <a:t>-CC – setup lab </a:t>
            </a:r>
            <a:r>
              <a:rPr lang="pl-PL" err="1">
                <a:cs typeface="Calibri Light"/>
              </a:rPr>
              <a:t>tests</a:t>
            </a:r>
          </a:p>
        </p:txBody>
      </p:sp>
      <p:pic>
        <p:nvPicPr>
          <p:cNvPr id="7" name="Obraz 8" descr="Obraz zawierający stół&#10;&#10;Opis wygenerowany automatycznie">
            <a:extLst>
              <a:ext uri="{FF2B5EF4-FFF2-40B4-BE49-F238E27FC236}">
                <a16:creationId xmlns:a16="http://schemas.microsoft.com/office/drawing/2014/main" id="{C1BEF379-E61D-4C8E-9B01-6EA197A1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" y="-3162"/>
            <a:ext cx="1032834" cy="982719"/>
          </a:xfrm>
          <a:prstGeom prst="rect">
            <a:avLst/>
          </a:prstGeo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D23C937A-E2F1-D1DA-637F-932297367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343" y="1806709"/>
            <a:ext cx="3223435" cy="307187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l-PL" err="1">
                <a:cs typeface="Calibri"/>
              </a:rPr>
              <a:t>Calibration</a:t>
            </a:r>
            <a:endParaRPr lang="pl-PL">
              <a:cs typeface="Calibri"/>
            </a:endParaRPr>
          </a:p>
          <a:p>
            <a:r>
              <a:rPr lang="pl-PL" dirty="0" err="1">
                <a:cs typeface="Calibri"/>
              </a:rPr>
              <a:t>Collective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effects</a:t>
            </a:r>
            <a:r>
              <a:rPr lang="pl-PL" dirty="0">
                <a:cs typeface="Calibri"/>
              </a:rPr>
              <a:t> (</a:t>
            </a:r>
            <a:r>
              <a:rPr lang="pl-PL" dirty="0" err="1">
                <a:cs typeface="Calibri"/>
              </a:rPr>
              <a:t>optical</a:t>
            </a:r>
            <a:r>
              <a:rPr lang="pl-PL" dirty="0">
                <a:cs typeface="Calibri"/>
              </a:rPr>
              <a:t> cross-talk)</a:t>
            </a:r>
            <a:endParaRPr lang="pl-PL" dirty="0">
              <a:ea typeface="Calibri"/>
              <a:cs typeface="Calibri"/>
            </a:endParaRPr>
          </a:p>
          <a:p>
            <a:r>
              <a:rPr lang="pl-PL" dirty="0">
                <a:cs typeface="Calibri"/>
              </a:rPr>
              <a:t>Test CM setup</a:t>
            </a:r>
            <a:endParaRPr lang="pl-PL" dirty="0"/>
          </a:p>
          <a:p>
            <a:pPr lvl="1" indent="-342900"/>
            <a:r>
              <a:rPr lang="pl-PL" b="1" dirty="0">
                <a:cs typeface="Calibri"/>
              </a:rPr>
              <a:t>1d</a:t>
            </a:r>
            <a:r>
              <a:rPr lang="pl-PL" dirty="0">
                <a:cs typeface="Calibri"/>
              </a:rPr>
              <a:t> with </a:t>
            </a:r>
            <a:r>
              <a:rPr lang="pl-PL" dirty="0" err="1">
                <a:cs typeface="Calibri"/>
              </a:rPr>
              <a:t>our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prototype</a:t>
            </a:r>
            <a:r>
              <a:rPr lang="pl-PL" dirty="0">
                <a:cs typeface="Calibri"/>
              </a:rPr>
              <a:t> + </a:t>
            </a:r>
            <a:r>
              <a:rPr lang="pl-PL" dirty="0" err="1">
                <a:cs typeface="Calibri"/>
              </a:rPr>
              <a:t>PowerTiles</a:t>
            </a:r>
            <a:endParaRPr lang="pl-PL" dirty="0">
              <a:cs typeface="Calibri"/>
            </a:endParaRPr>
          </a:p>
          <a:p>
            <a:pPr lvl="1" indent="-342900"/>
            <a:r>
              <a:rPr lang="pl-PL" b="1" dirty="0">
                <a:cs typeface="Calibri"/>
              </a:rPr>
              <a:t>2d</a:t>
            </a:r>
            <a:r>
              <a:rPr lang="pl-PL" dirty="0">
                <a:cs typeface="Calibri"/>
              </a:rPr>
              <a:t> with PET </a:t>
            </a:r>
            <a:r>
              <a:rPr lang="pl-PL" dirty="0" err="1">
                <a:cs typeface="Calibri"/>
              </a:rPr>
              <a:t>stack</a:t>
            </a:r>
            <a:r>
              <a:rPr lang="pl-PL" dirty="0">
                <a:cs typeface="Calibri"/>
              </a:rPr>
              <a:t> + </a:t>
            </a:r>
            <a:r>
              <a:rPr lang="pl-PL" dirty="0" err="1">
                <a:cs typeface="Calibri"/>
              </a:rPr>
              <a:t>PowerTiles</a:t>
            </a:r>
            <a:endParaRPr lang="pl-PL" dirty="0">
              <a:ea typeface="Calibri"/>
              <a:cs typeface="Calibri"/>
            </a:endParaRPr>
          </a:p>
          <a:p>
            <a:pPr lvl="1" indent="-342900"/>
            <a:r>
              <a:rPr lang="pl-PL" dirty="0" err="1">
                <a:solidFill>
                  <a:srgbClr val="00B050"/>
                </a:solidFill>
                <a:cs typeface="Calibri"/>
              </a:rPr>
              <a:t>This</a:t>
            </a:r>
            <a:r>
              <a:rPr lang="pl-PL" dirty="0">
                <a:solidFill>
                  <a:srgbClr val="00B050"/>
                </a:solidFill>
                <a:cs typeface="Calibri"/>
              </a:rPr>
              <a:t> </a:t>
            </a:r>
            <a:r>
              <a:rPr lang="pl-PL" dirty="0" err="1">
                <a:solidFill>
                  <a:srgbClr val="00B050"/>
                </a:solidFill>
                <a:cs typeface="Calibri"/>
              </a:rPr>
              <a:t>works</a:t>
            </a:r>
            <a:r>
              <a:rPr lang="pl-PL" dirty="0">
                <a:solidFill>
                  <a:srgbClr val="00B050"/>
                </a:solidFill>
                <a:cs typeface="Calibri"/>
              </a:rPr>
              <a:t>!</a:t>
            </a:r>
            <a:endParaRPr lang="pl-PL" dirty="0">
              <a:solidFill>
                <a:srgbClr val="00B050"/>
              </a:solidFill>
              <a:ea typeface="Calibri"/>
              <a:cs typeface="Calibri"/>
            </a:endParaRPr>
          </a:p>
          <a:p>
            <a:pPr lvl="1" indent="-342900"/>
            <a:r>
              <a:rPr lang="pl-PL" dirty="0" err="1">
                <a:cs typeface="Calibri"/>
              </a:rPr>
              <a:t>Next</a:t>
            </a:r>
            <a:r>
              <a:rPr lang="pl-PL" dirty="0">
                <a:cs typeface="Calibri"/>
              </a:rPr>
              <a:t> step: </a:t>
            </a:r>
            <a:r>
              <a:rPr lang="pl-PL" dirty="0" err="1">
                <a:cs typeface="Calibri"/>
              </a:rPr>
              <a:t>continuous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source</a:t>
            </a:r>
            <a:endParaRPr lang="pl-PL" dirty="0">
              <a:cs typeface="Calibri"/>
            </a:endParaRPr>
          </a:p>
          <a:p>
            <a:pPr lvl="1" indent="-342900"/>
            <a:endParaRPr lang="pl-PL">
              <a:cs typeface="Calibri"/>
            </a:endParaRPr>
          </a:p>
          <a:p>
            <a:pPr lvl="1" indent="-342900"/>
            <a:endParaRPr lang="pl-PL">
              <a:cs typeface="Calibri"/>
            </a:endParaRPr>
          </a:p>
        </p:txBody>
      </p:sp>
      <p:pic>
        <p:nvPicPr>
          <p:cNvPr id="12" name="Obraz 12" descr="Obraz zawierający kratka&#10;&#10;Opis wygenerowany automatycznie">
            <a:extLst>
              <a:ext uri="{FF2B5EF4-FFF2-40B4-BE49-F238E27FC236}">
                <a16:creationId xmlns:a16="http://schemas.microsoft.com/office/drawing/2014/main" id="{B955E924-6BFC-8805-16DF-257E92AD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44" y="5090157"/>
            <a:ext cx="2743200" cy="1350024"/>
          </a:xfrm>
          <a:prstGeom prst="rect">
            <a:avLst/>
          </a:prstGeom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id="{57A3D44C-26C6-DB32-6660-52ACC5FA3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05" y="2715540"/>
            <a:ext cx="3020550" cy="3746365"/>
          </a:xfrm>
          <a:prstGeom prst="rect">
            <a:avLst/>
          </a:prstGeom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id="{A898C955-20DA-596C-1550-3B2A10581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887" y="316856"/>
            <a:ext cx="4862284" cy="1362001"/>
          </a:xfrm>
          <a:prstGeom prst="rect">
            <a:avLst/>
          </a:prstGeom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id="{68425F86-60CA-1EE1-BDD7-8251F1648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886" y="1818867"/>
            <a:ext cx="4767942" cy="1028607"/>
          </a:xfrm>
          <a:prstGeom prst="rect">
            <a:avLst/>
          </a:prstGeom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id="{0C3B3F82-2583-18F6-6E5A-23411CD0E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3602" y="2929210"/>
            <a:ext cx="4804227" cy="1050378"/>
          </a:xfrm>
          <a:prstGeom prst="rect">
            <a:avLst/>
          </a:prstGeom>
        </p:spPr>
      </p:pic>
      <p:pic>
        <p:nvPicPr>
          <p:cNvPr id="17" name="Obraz 18">
            <a:extLst>
              <a:ext uri="{FF2B5EF4-FFF2-40B4-BE49-F238E27FC236}">
                <a16:creationId xmlns:a16="http://schemas.microsoft.com/office/drawing/2014/main" id="{805B9342-BD65-40BA-C862-62E06A5E9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658" y="4061700"/>
            <a:ext cx="4702628" cy="1013342"/>
          </a:xfrm>
          <a:prstGeom prst="rect">
            <a:avLst/>
          </a:prstGeom>
        </p:spPr>
      </p:pic>
      <p:pic>
        <p:nvPicPr>
          <p:cNvPr id="19" name="Obraz 20">
            <a:extLst>
              <a:ext uri="{FF2B5EF4-FFF2-40B4-BE49-F238E27FC236}">
                <a16:creationId xmlns:a16="http://schemas.microsoft.com/office/drawing/2014/main" id="{1CDEE184-3F80-060B-F1EF-91B78A5F64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1658" y="5158568"/>
            <a:ext cx="4702628" cy="1011263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F2623D8-3E08-5185-8C57-F2A4A53EBFE3}"/>
              </a:ext>
            </a:extLst>
          </p:cNvPr>
          <p:cNvSpPr txBox="1"/>
          <p:nvPr/>
        </p:nvSpPr>
        <p:spPr>
          <a:xfrm>
            <a:off x="6647543" y="145143"/>
            <a:ext cx="1821544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/>
              <a:t>Raw data – hit map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D12D27-BC4C-4C0E-EF2F-112F2BDF0FA8}"/>
              </a:ext>
            </a:extLst>
          </p:cNvPr>
          <p:cNvSpPr txBox="1"/>
          <p:nvPr/>
        </p:nvSpPr>
        <p:spPr>
          <a:xfrm>
            <a:off x="6705600" y="1524000"/>
            <a:ext cx="1139373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err="1"/>
              <a:t>Reco</a:t>
            </a:r>
            <a:r>
              <a:rPr lang="pl-PL" sz="1600"/>
              <a:t> image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53A1F78-9028-D581-3527-1727AED2F66F}"/>
              </a:ext>
            </a:extLst>
          </p:cNvPr>
          <p:cNvSpPr txBox="1"/>
          <p:nvPr/>
        </p:nvSpPr>
        <p:spPr>
          <a:xfrm>
            <a:off x="4228647" y="2864304"/>
            <a:ext cx="5950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aseline="30000"/>
              <a:t>22</a:t>
            </a:r>
            <a:r>
              <a:rPr lang="pl-PL" sz="1400"/>
              <a:t>Na</a:t>
            </a:r>
            <a:endParaRPr lang="pl-PL" sz="1400">
              <a:cs typeface="Calibri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5086766-6B2B-2A10-5755-84C21874FA52}"/>
              </a:ext>
            </a:extLst>
          </p:cNvPr>
          <p:cNvSpPr txBox="1"/>
          <p:nvPr/>
        </p:nvSpPr>
        <p:spPr>
          <a:xfrm>
            <a:off x="3860800" y="6400800"/>
            <a:ext cx="1676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</a:rPr>
              <a:t>S. Müller, DPG SM 2022</a:t>
            </a:r>
            <a:endParaRPr lang="pl-PL" sz="120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A3B86B0-C78E-BBDB-4217-8BD528EB9F11}"/>
              </a:ext>
            </a:extLst>
          </p:cNvPr>
          <p:cNvSpPr txBox="1"/>
          <p:nvPr/>
        </p:nvSpPr>
        <p:spPr>
          <a:xfrm>
            <a:off x="7213599" y="6168571"/>
            <a:ext cx="1676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</a:rPr>
              <a:t>V.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Urbanevych</a:t>
            </a:r>
            <a:endParaRPr lang="pl-PL" sz="1200" err="1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</p:txBody>
      </p:sp>
      <p:pic>
        <p:nvPicPr>
          <p:cNvPr id="3" name="Obraz 2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46325C40-82C3-9BD3-3669-A26B007D45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840000">
            <a:off x="7611244" y="4549877"/>
            <a:ext cx="4257675" cy="1752600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B49D2D4-56E4-6EA7-8F8F-1C85E0120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98" y="6542487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DA5FEEB-9501-6BB2-9361-F6F8548E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542487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32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Obraz zawierający tekst, diagram, linia, Czcionka&#10;&#10;Opis wygenerowany automatycznie">
            <a:extLst>
              <a:ext uri="{FF2B5EF4-FFF2-40B4-BE49-F238E27FC236}">
                <a16:creationId xmlns:a16="http://schemas.microsoft.com/office/drawing/2014/main" id="{9FDF8090-9945-339F-13BA-ED0267EA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485" y="1243053"/>
            <a:ext cx="4305300" cy="55245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EF2EF12-0351-4A7F-8BF2-483DCA11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319"/>
            <a:ext cx="10515600" cy="1325563"/>
          </a:xfrm>
        </p:spPr>
        <p:txBody>
          <a:bodyPr/>
          <a:lstStyle/>
          <a:p>
            <a:r>
              <a:rPr lang="pl-PL" dirty="0">
                <a:cs typeface="Calibri Light"/>
              </a:rPr>
              <a:t>FEE+DAQ – </a:t>
            </a:r>
            <a:r>
              <a:rPr lang="pl-PL" dirty="0" err="1">
                <a:cs typeface="Calibri Light"/>
              </a:rPr>
              <a:t>comparative</a:t>
            </a:r>
            <a:r>
              <a:rPr lang="pl-PL" dirty="0">
                <a:cs typeface="Calibri Light"/>
              </a:rPr>
              <a:t> </a:t>
            </a:r>
            <a:r>
              <a:rPr lang="pl-PL" dirty="0" err="1">
                <a:cs typeface="Calibri Light"/>
              </a:rPr>
              <a:t>studies</a:t>
            </a:r>
            <a:endParaRPr lang="pl-PL" dirty="0" err="1"/>
          </a:p>
        </p:txBody>
      </p:sp>
      <p:pic>
        <p:nvPicPr>
          <p:cNvPr id="7" name="Obraz 8" descr="Obraz zawierający stół&#10;&#10;Opis wygenerowany automatycznie">
            <a:extLst>
              <a:ext uri="{FF2B5EF4-FFF2-40B4-BE49-F238E27FC236}">
                <a16:creationId xmlns:a16="http://schemas.microsoft.com/office/drawing/2014/main" id="{C1BEF379-E61D-4C8E-9B01-6EA197A1E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870" y="-3161"/>
            <a:ext cx="1025577" cy="982719"/>
          </a:xfrm>
          <a:prstGeom prst="rect">
            <a:avLst/>
          </a:prstGeom>
        </p:spPr>
      </p:pic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462421A0-6DF5-9929-8C99-F88C94776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9781" y="1531071"/>
            <a:ext cx="5326810" cy="215658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l-PL" dirty="0">
                <a:ea typeface="+mn-lt"/>
                <a:cs typeface="+mn-lt"/>
              </a:rPr>
              <a:t>5 FEE+DAQ </a:t>
            </a:r>
            <a:r>
              <a:rPr lang="pl-PL" dirty="0" err="1">
                <a:ea typeface="+mn-lt"/>
                <a:cs typeface="+mn-lt"/>
              </a:rPr>
              <a:t>systems</a:t>
            </a:r>
            <a:r>
              <a:rPr lang="pl-PL" dirty="0">
                <a:ea typeface="+mn-lt"/>
                <a:cs typeface="+mn-lt"/>
              </a:rPr>
              <a:t>: TOFPET2c, A5202, KLauS6b, TwinPeaks+TRB5sc, DT5742 </a:t>
            </a:r>
            <a:endParaRPr lang="pl-PL" dirty="0">
              <a:ea typeface="Calibri"/>
              <a:cs typeface="Calibri"/>
            </a:endParaRPr>
          </a:p>
          <a:p>
            <a:r>
              <a:rPr lang="pl-PL" dirty="0" err="1">
                <a:ea typeface="+mn-lt"/>
                <a:cs typeface="+mn-lt"/>
              </a:rPr>
              <a:t>Compared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features</a:t>
            </a:r>
            <a:r>
              <a:rPr lang="pl-PL" dirty="0">
                <a:ea typeface="+mn-lt"/>
                <a:cs typeface="+mn-lt"/>
              </a:rPr>
              <a:t>:</a:t>
            </a:r>
          </a:p>
          <a:p>
            <a:pPr lvl="1" indent="-342900">
              <a:buFont typeface="Courier New" panose="020B0604020202020204" pitchFamily="34" charset="0"/>
              <a:buChar char="o"/>
            </a:pPr>
            <a:r>
              <a:rPr lang="pl-PL" dirty="0" err="1">
                <a:ea typeface="+mn-lt"/>
                <a:cs typeface="+mn-lt"/>
              </a:rPr>
              <a:t>energy</a:t>
            </a:r>
            <a:r>
              <a:rPr lang="pl-PL" dirty="0">
                <a:ea typeface="+mn-lt"/>
                <a:cs typeface="+mn-lt"/>
              </a:rPr>
              <a:t> &amp; </a:t>
            </a:r>
            <a:r>
              <a:rPr lang="pl-PL" dirty="0" err="1">
                <a:ea typeface="+mn-lt"/>
                <a:cs typeface="+mn-lt"/>
              </a:rPr>
              <a:t>time</a:t>
            </a:r>
            <a:r>
              <a:rPr lang="pl-PL" dirty="0">
                <a:ea typeface="+mn-lt"/>
                <a:cs typeface="+mn-lt"/>
              </a:rPr>
              <a:t> resolution</a:t>
            </a:r>
          </a:p>
          <a:p>
            <a:pPr lvl="1" indent="-342900">
              <a:buFont typeface="Courier New" panose="020B0604020202020204" pitchFamily="34" charset="0"/>
              <a:buChar char="o"/>
            </a:pPr>
            <a:r>
              <a:rPr lang="pl-PL" err="1">
                <a:ea typeface="+mn-lt"/>
                <a:cs typeface="+mn-lt"/>
              </a:rPr>
              <a:t>dead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time</a:t>
            </a:r>
            <a:endParaRPr lang="pl-PL" dirty="0" err="1">
              <a:ea typeface="+mn-lt"/>
              <a:cs typeface="+mn-lt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r>
              <a:rPr lang="pl-PL" dirty="0" err="1">
                <a:ea typeface="+mn-lt"/>
                <a:cs typeface="+mn-lt"/>
              </a:rPr>
              <a:t>efficiency</a:t>
            </a:r>
            <a:endParaRPr lang="pl-PL" dirty="0">
              <a:ea typeface="+mn-lt"/>
              <a:cs typeface="+mn-lt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r>
              <a:rPr lang="pl-PL" dirty="0" err="1">
                <a:ea typeface="+mn-lt"/>
                <a:cs typeface="+mn-lt"/>
              </a:rPr>
              <a:t>dynamic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range</a:t>
            </a:r>
            <a:r>
              <a:rPr lang="pl-PL" dirty="0">
                <a:ea typeface="+mn-lt"/>
                <a:cs typeface="+mn-lt"/>
              </a:rPr>
              <a:t> </a:t>
            </a:r>
            <a:endParaRPr lang="pl-PL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6" name="Obraz 15" descr="Obraz zawierający tekst, diagram, zrzut ekranu, numer&#10;&#10;Opis wygenerowany automatycznie">
            <a:extLst>
              <a:ext uri="{FF2B5EF4-FFF2-40B4-BE49-F238E27FC236}">
                <a16:creationId xmlns:a16="http://schemas.microsoft.com/office/drawing/2014/main" id="{00118C90-B791-7494-FB60-EE3B2CACA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62" y="3885278"/>
            <a:ext cx="5324475" cy="2886075"/>
          </a:xfrm>
          <a:prstGeom prst="rect">
            <a:avLst/>
          </a:prstGeom>
        </p:spPr>
      </p:pic>
      <p:pic>
        <p:nvPicPr>
          <p:cNvPr id="18" name="Obraz 17" descr="Obraz zawierający elektronika, obwód, Inżynieria elektroniczna, Komponent elektroniczny&#10;&#10;Opis wygenerowany automatycznie">
            <a:extLst>
              <a:ext uri="{FF2B5EF4-FFF2-40B4-BE49-F238E27FC236}">
                <a16:creationId xmlns:a16="http://schemas.microsoft.com/office/drawing/2014/main" id="{5D304B28-BDC6-F875-FA77-5E00385B3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062" y="2222404"/>
            <a:ext cx="1495666" cy="2164257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B995CEA-7FF5-714A-EDCF-EA461FFF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8447" y="6577388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1D2890-E4C5-8B32-6B22-B5B72D12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46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451D8C-6E6D-C03E-7CF1-49385C8E2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cs typeface="Calibri Light"/>
              </a:rPr>
              <a:t>Cancer</a:t>
            </a:r>
            <a:r>
              <a:rPr lang="pl-PL" dirty="0">
                <a:cs typeface="Calibri Light"/>
              </a:rPr>
              <a:t> – a </a:t>
            </a:r>
            <a:r>
              <a:rPr lang="pl-PL" dirty="0" err="1">
                <a:cs typeface="Calibri Light"/>
              </a:rPr>
              <a:t>scare</a:t>
            </a:r>
            <a:r>
              <a:rPr lang="pl-PL" dirty="0">
                <a:cs typeface="Calibri Light"/>
              </a:rPr>
              <a:t> and a challenge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3CF2FE-0FD2-8A73-F259-6D5776308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>
                <a:cs typeface="Calibri"/>
              </a:rPr>
              <a:t>Statistics</a:t>
            </a:r>
            <a:endParaRPr lang="pl-PL" dirty="0" err="1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285037C-D622-7B15-3CFC-18B18A362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2473"/>
            <a:ext cx="4558545" cy="367719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l-PL" sz="2000" dirty="0">
                <a:ea typeface="+mn-lt"/>
                <a:cs typeface="+mn-lt"/>
              </a:rPr>
              <a:t>1 in 4 </a:t>
            </a:r>
            <a:r>
              <a:rPr lang="pl-PL" sz="2000" dirty="0" err="1">
                <a:ea typeface="+mn-lt"/>
                <a:cs typeface="+mn-lt"/>
              </a:rPr>
              <a:t>deaths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caused</a:t>
            </a:r>
            <a:r>
              <a:rPr lang="pl-PL" sz="2000" dirty="0">
                <a:ea typeface="+mn-lt"/>
                <a:cs typeface="+mn-lt"/>
              </a:rPr>
              <a:t> by </a:t>
            </a:r>
            <a:r>
              <a:rPr lang="pl-PL" sz="2000" dirty="0" err="1">
                <a:ea typeface="+mn-lt"/>
                <a:cs typeface="+mn-lt"/>
              </a:rPr>
              <a:t>cancer</a:t>
            </a:r>
            <a:r>
              <a:rPr lang="pl-PL" sz="2000" dirty="0">
                <a:ea typeface="+mn-lt"/>
                <a:cs typeface="+mn-lt"/>
              </a:rPr>
              <a:t> in the EU</a:t>
            </a:r>
            <a:endParaRPr lang="pl-PL" dirty="0"/>
          </a:p>
          <a:p>
            <a:r>
              <a:rPr lang="pl-PL" sz="2000" dirty="0">
                <a:ea typeface="+mn-lt"/>
                <a:cs typeface="+mn-lt"/>
              </a:rPr>
              <a:t>(Poland </a:t>
            </a:r>
            <a:r>
              <a:rPr lang="pl-PL" sz="2000" dirty="0" err="1">
                <a:ea typeface="+mn-lt"/>
                <a:cs typeface="+mn-lt"/>
              </a:rPr>
              <a:t>close</a:t>
            </a:r>
            <a:r>
              <a:rPr lang="pl-PL" sz="2000" dirty="0">
                <a:ea typeface="+mn-lt"/>
                <a:cs typeface="+mn-lt"/>
              </a:rPr>
              <a:t> to </a:t>
            </a:r>
            <a:r>
              <a:rPr lang="pl-PL" sz="2000" dirty="0" err="1">
                <a:ea typeface="+mn-lt"/>
                <a:cs typeface="+mn-lt"/>
              </a:rPr>
              <a:t>this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average</a:t>
            </a:r>
            <a:r>
              <a:rPr lang="pl-PL" sz="2000" dirty="0">
                <a:ea typeface="+mn-lt"/>
                <a:cs typeface="+mn-lt"/>
              </a:rPr>
              <a:t>)</a:t>
            </a:r>
            <a:endParaRPr lang="pl-PL" dirty="0"/>
          </a:p>
          <a:p>
            <a:pPr>
              <a:lnSpc>
                <a:spcPct val="120000"/>
              </a:lnSpc>
            </a:pPr>
            <a:r>
              <a:rPr lang="pl-PL" sz="2000" dirty="0" err="1">
                <a:ea typeface="+mn-lt"/>
                <a:cs typeface="+mn-lt"/>
              </a:rPr>
              <a:t>responsible</a:t>
            </a:r>
            <a:r>
              <a:rPr lang="pl-PL" sz="2000" dirty="0">
                <a:ea typeface="+mn-lt"/>
                <a:cs typeface="+mn-lt"/>
              </a:rPr>
              <a:t> for </a:t>
            </a:r>
            <a:r>
              <a:rPr lang="pl-PL" sz="2000" dirty="0" err="1">
                <a:ea typeface="+mn-lt"/>
                <a:cs typeface="+mn-lt"/>
              </a:rPr>
              <a:t>more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than</a:t>
            </a:r>
            <a:r>
              <a:rPr lang="pl-PL" sz="2000" dirty="0">
                <a:ea typeface="+mn-lt"/>
                <a:cs typeface="+mn-lt"/>
              </a:rPr>
              <a:t> 35% of </a:t>
            </a:r>
            <a:r>
              <a:rPr lang="pl-PL" sz="2000" dirty="0" err="1">
                <a:ea typeface="+mn-lt"/>
                <a:cs typeface="+mn-lt"/>
              </a:rPr>
              <a:t>deaths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among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those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aged</a:t>
            </a:r>
            <a:r>
              <a:rPr lang="pl-PL" sz="2000" dirty="0">
                <a:ea typeface="+mn-lt"/>
                <a:cs typeface="+mn-lt"/>
              </a:rPr>
              <a:t> less </a:t>
            </a:r>
            <a:r>
              <a:rPr lang="pl-PL" sz="2000" dirty="0" err="1">
                <a:ea typeface="+mn-lt"/>
                <a:cs typeface="+mn-lt"/>
              </a:rPr>
              <a:t>than</a:t>
            </a:r>
            <a:r>
              <a:rPr lang="pl-PL" sz="2000" dirty="0">
                <a:ea typeface="+mn-lt"/>
                <a:cs typeface="+mn-lt"/>
              </a:rPr>
              <a:t> 65, and </a:t>
            </a:r>
            <a:r>
              <a:rPr lang="pl-PL" sz="2000" dirty="0" err="1">
                <a:ea typeface="+mn-lt"/>
                <a:cs typeface="+mn-lt"/>
              </a:rPr>
              <a:t>under</a:t>
            </a:r>
            <a:r>
              <a:rPr lang="pl-PL" sz="2000" dirty="0">
                <a:ea typeface="+mn-lt"/>
                <a:cs typeface="+mn-lt"/>
              </a:rPr>
              <a:t> 25% </a:t>
            </a:r>
            <a:r>
              <a:rPr lang="pl-PL" sz="2000" dirty="0" err="1">
                <a:ea typeface="+mn-lt"/>
                <a:cs typeface="+mn-lt"/>
              </a:rPr>
              <a:t>amongst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those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aged</a:t>
            </a:r>
            <a:r>
              <a:rPr lang="pl-PL" sz="2000" dirty="0">
                <a:ea typeface="+mn-lt"/>
                <a:cs typeface="+mn-lt"/>
              </a:rPr>
              <a:t> 65 and </a:t>
            </a:r>
            <a:r>
              <a:rPr lang="pl-PL" sz="2000" dirty="0" err="1">
                <a:ea typeface="+mn-lt"/>
                <a:cs typeface="+mn-lt"/>
              </a:rPr>
              <a:t>over</a:t>
            </a:r>
            <a:endParaRPr lang="pl-PL" dirty="0" err="1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pl-PL" sz="2000" dirty="0">
                <a:ea typeface="+mn-lt"/>
                <a:cs typeface="+mn-lt"/>
              </a:rPr>
              <a:t>&gt;3.7 </a:t>
            </a:r>
            <a:r>
              <a:rPr lang="pl-PL" sz="2000" dirty="0" err="1">
                <a:ea typeface="+mn-lt"/>
                <a:cs typeface="+mn-lt"/>
              </a:rPr>
              <a:t>million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new</a:t>
            </a:r>
            <a:r>
              <a:rPr lang="pl-PL" sz="2000">
                <a:ea typeface="+mn-lt"/>
                <a:cs typeface="+mn-lt"/>
              </a:rPr>
              <a:t> cases</a:t>
            </a:r>
            <a:r>
              <a:rPr lang="pl-PL" sz="2000" dirty="0">
                <a:ea typeface="+mn-lt"/>
                <a:cs typeface="+mn-lt"/>
              </a:rPr>
              <a:t> and ~1.9 </a:t>
            </a:r>
            <a:r>
              <a:rPr lang="pl-PL" sz="2000" dirty="0" err="1">
                <a:ea typeface="+mn-lt"/>
                <a:cs typeface="+mn-lt"/>
              </a:rPr>
              <a:t>million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deaths</a:t>
            </a:r>
            <a:r>
              <a:rPr lang="pl-PL" sz="2000" dirty="0">
                <a:ea typeface="+mn-lt"/>
                <a:cs typeface="+mn-lt"/>
              </a:rPr>
              <a:t>/</a:t>
            </a:r>
            <a:r>
              <a:rPr lang="pl-PL" sz="2000" dirty="0" err="1">
                <a:ea typeface="+mn-lt"/>
                <a:cs typeface="+mn-lt"/>
              </a:rPr>
              <a:t>year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make</a:t>
            </a:r>
            <a:r>
              <a:rPr lang="pl-PL" sz="2000" dirty="0">
                <a:ea typeface="+mn-lt"/>
                <a:cs typeface="+mn-lt"/>
              </a:rPr>
              <a:t> </a:t>
            </a:r>
            <a:r>
              <a:rPr lang="pl-PL" sz="2000" dirty="0" err="1">
                <a:ea typeface="+mn-lt"/>
                <a:cs typeface="+mn-lt"/>
              </a:rPr>
              <a:t>cancer</a:t>
            </a:r>
            <a:r>
              <a:rPr lang="pl-PL" sz="2000" dirty="0">
                <a:ea typeface="+mn-lt"/>
                <a:cs typeface="+mn-lt"/>
              </a:rPr>
              <a:t> the </a:t>
            </a:r>
            <a:r>
              <a:rPr lang="pl-PL" sz="2000" dirty="0" err="1">
                <a:ea typeface="+mn-lt"/>
                <a:cs typeface="+mn-lt"/>
              </a:rPr>
              <a:t>second</a:t>
            </a:r>
            <a:r>
              <a:rPr lang="pl-PL" sz="2000" dirty="0">
                <a:ea typeface="+mn-lt"/>
                <a:cs typeface="+mn-lt"/>
              </a:rPr>
              <a:t> most </a:t>
            </a:r>
            <a:r>
              <a:rPr lang="pl-PL" sz="2000" dirty="0" err="1">
                <a:ea typeface="+mn-lt"/>
                <a:cs typeface="+mn-lt"/>
              </a:rPr>
              <a:t>important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cause</a:t>
            </a:r>
            <a:r>
              <a:rPr lang="pl-PL" sz="2000" dirty="0">
                <a:ea typeface="+mn-lt"/>
                <a:cs typeface="+mn-lt"/>
              </a:rPr>
              <a:t> of </a:t>
            </a:r>
            <a:r>
              <a:rPr lang="pl-PL" sz="2000" dirty="0" err="1">
                <a:ea typeface="+mn-lt"/>
                <a:cs typeface="+mn-lt"/>
              </a:rPr>
              <a:t>death</a:t>
            </a:r>
            <a:r>
              <a:rPr lang="pl-PL" sz="2000" dirty="0">
                <a:ea typeface="+mn-lt"/>
                <a:cs typeface="+mn-lt"/>
              </a:rPr>
              <a:t> and </a:t>
            </a:r>
            <a:r>
              <a:rPr lang="pl-PL" sz="2000" dirty="0" err="1">
                <a:ea typeface="+mn-lt"/>
                <a:cs typeface="+mn-lt"/>
              </a:rPr>
              <a:t>morbidity</a:t>
            </a:r>
            <a:r>
              <a:rPr lang="pl-PL" sz="2000" dirty="0">
                <a:ea typeface="+mn-lt"/>
                <a:cs typeface="+mn-lt"/>
              </a:rPr>
              <a:t> in Europe</a:t>
            </a:r>
            <a:endParaRPr lang="pl-PL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pl-PL" sz="2000" dirty="0" err="1">
                <a:ea typeface="+mn-lt"/>
                <a:cs typeface="+mn-lt"/>
              </a:rPr>
              <a:t>main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causes</a:t>
            </a:r>
            <a:r>
              <a:rPr lang="pl-PL" sz="2000" dirty="0">
                <a:ea typeface="+mn-lt"/>
                <a:cs typeface="+mn-lt"/>
              </a:rPr>
              <a:t>: </a:t>
            </a:r>
            <a:r>
              <a:rPr lang="pl-PL" sz="2000" dirty="0" err="1">
                <a:ea typeface="+mn-lt"/>
                <a:cs typeface="+mn-lt"/>
              </a:rPr>
              <a:t>tobacco</a:t>
            </a:r>
            <a:r>
              <a:rPr lang="pl-PL" sz="2000" dirty="0">
                <a:ea typeface="+mn-lt"/>
                <a:cs typeface="+mn-lt"/>
              </a:rPr>
              <a:t> and </a:t>
            </a:r>
            <a:r>
              <a:rPr lang="pl-PL" sz="2000" dirty="0" err="1">
                <a:ea typeface="+mn-lt"/>
                <a:cs typeface="+mn-lt"/>
              </a:rPr>
              <a:t>alcohol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consumption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inappropriate</a:t>
            </a:r>
            <a:r>
              <a:rPr lang="pl-PL" sz="2000" dirty="0">
                <a:ea typeface="+mn-lt"/>
                <a:cs typeface="+mn-lt"/>
              </a:rPr>
              <a:t> diet, </a:t>
            </a:r>
            <a:r>
              <a:rPr lang="pl-PL" sz="2000" dirty="0" err="1">
                <a:ea typeface="+mn-lt"/>
                <a:cs typeface="+mn-lt"/>
              </a:rPr>
              <a:t>obesity</a:t>
            </a:r>
            <a:r>
              <a:rPr lang="pl-PL" sz="2000" dirty="0">
                <a:ea typeface="+mn-lt"/>
                <a:cs typeface="+mn-lt"/>
              </a:rPr>
              <a:t> and </a:t>
            </a:r>
            <a:r>
              <a:rPr lang="pl-PL" sz="2000" dirty="0" err="1">
                <a:ea typeface="+mn-lt"/>
                <a:cs typeface="+mn-lt"/>
              </a:rPr>
              <a:t>insufficient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physical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activity</a:t>
            </a:r>
            <a:r>
              <a:rPr lang="pl-PL" sz="2000" dirty="0">
                <a:ea typeface="+mn-lt"/>
                <a:cs typeface="+mn-lt"/>
              </a:rPr>
              <a:t>, </a:t>
            </a:r>
            <a:r>
              <a:rPr lang="pl-PL" sz="2000" dirty="0" err="1">
                <a:ea typeface="+mn-lt"/>
                <a:cs typeface="+mn-lt"/>
              </a:rPr>
              <a:t>longer</a:t>
            </a:r>
            <a:r>
              <a:rPr lang="pl-PL" sz="2000" dirty="0">
                <a:ea typeface="+mn-lt"/>
                <a:cs typeface="+mn-lt"/>
              </a:rPr>
              <a:t> life</a:t>
            </a:r>
            <a:endParaRPr lang="pl-PL" dirty="0" err="1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pl-PL" sz="2000" dirty="0">
                <a:solidFill>
                  <a:srgbClr val="FF0000"/>
                </a:solidFill>
                <a:ea typeface="+mn-lt"/>
                <a:cs typeface="+mn-lt"/>
              </a:rPr>
              <a:t>trend: </a:t>
            </a:r>
            <a:r>
              <a:rPr lang="pl-PL" sz="2000" dirty="0" err="1">
                <a:solidFill>
                  <a:srgbClr val="FF0000"/>
                </a:solidFill>
                <a:ea typeface="+mn-lt"/>
                <a:cs typeface="+mn-lt"/>
              </a:rPr>
              <a:t>increasing</a:t>
            </a:r>
            <a:r>
              <a:rPr lang="pl-PL" sz="2000" dirty="0">
                <a:solidFill>
                  <a:srgbClr val="FF0000"/>
                </a:solidFill>
                <a:ea typeface="+mn-lt"/>
                <a:cs typeface="+mn-lt"/>
              </a:rPr>
              <a:t>...</a:t>
            </a:r>
            <a:endParaRPr lang="pl-PL" sz="2000" dirty="0">
              <a:solidFill>
                <a:srgbClr val="FF0000"/>
              </a:solidFill>
              <a:cs typeface="Calibri" panose="020F0502020204030204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D80CEF0-F32F-9A87-ACE5-5D3199D7D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86638" y="1681162"/>
            <a:ext cx="5183188" cy="823912"/>
          </a:xfrm>
        </p:spPr>
        <p:txBody>
          <a:bodyPr/>
          <a:lstStyle/>
          <a:p>
            <a:r>
              <a:rPr lang="pl-PL" dirty="0" err="1">
                <a:cs typeface="Calibri"/>
              </a:rPr>
              <a:t>Treatment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methods</a:t>
            </a:r>
            <a:endParaRPr lang="pl-PL" dirty="0" err="1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F777E3E-A58F-6617-115A-78884A3CB8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45233" y="2512474"/>
            <a:ext cx="4110470" cy="367719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l-PL" sz="2000" dirty="0" err="1">
                <a:ea typeface="+mn-lt"/>
                <a:cs typeface="+mn-lt"/>
              </a:rPr>
              <a:t>Surgery</a:t>
            </a:r>
            <a:endParaRPr lang="pl-PL" sz="2000">
              <a:cs typeface="Calibri" panose="020F0502020204030204"/>
            </a:endParaRPr>
          </a:p>
          <a:p>
            <a:r>
              <a:rPr lang="pl-PL" sz="2000" dirty="0" err="1">
                <a:ea typeface="+mn-lt"/>
                <a:cs typeface="+mn-lt"/>
              </a:rPr>
              <a:t>Chemotherapy</a:t>
            </a:r>
            <a:endParaRPr lang="pl-PL" sz="2000" dirty="0" err="1">
              <a:cs typeface="Calibri"/>
            </a:endParaRPr>
          </a:p>
          <a:p>
            <a:r>
              <a:rPr lang="pl-PL" sz="2000" dirty="0" err="1">
                <a:solidFill>
                  <a:srgbClr val="FF0000"/>
                </a:solidFill>
                <a:ea typeface="+mn-lt"/>
                <a:cs typeface="+mn-lt"/>
              </a:rPr>
              <a:t>Radiotherapy</a:t>
            </a:r>
            <a:endParaRPr lang="pl-PL" sz="2000" dirty="0" err="1">
              <a:cs typeface="Calibri"/>
            </a:endParaRPr>
          </a:p>
          <a:p>
            <a:r>
              <a:rPr lang="pl-PL" sz="2000" dirty="0" err="1">
                <a:ea typeface="+mn-lt"/>
                <a:cs typeface="+mn-lt"/>
              </a:rPr>
              <a:t>Immunotherapy</a:t>
            </a:r>
            <a:r>
              <a:rPr lang="pl-PL" sz="2000" dirty="0">
                <a:ea typeface="+mn-lt"/>
                <a:cs typeface="+mn-lt"/>
              </a:rPr>
              <a:t> (Nobel 2018)</a:t>
            </a:r>
            <a:endParaRPr lang="pl-PL" sz="2000" dirty="0">
              <a:cs typeface="Calibri"/>
            </a:endParaRP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ED0A1269-05EC-661A-5580-766DEC43B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0000">
            <a:off x="4793846" y="4697109"/>
            <a:ext cx="1945482" cy="640767"/>
          </a:xfrm>
          <a:prstGeom prst="rect">
            <a:avLst/>
          </a:prstGeom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CE61F65C-A0D3-3876-7772-8DCBAA809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0000">
            <a:off x="5362322" y="1912801"/>
            <a:ext cx="1171577" cy="1202818"/>
          </a:xfrm>
          <a:prstGeom prst="rect">
            <a:avLst/>
          </a:prstGeom>
        </p:spPr>
      </p:pic>
      <p:pic>
        <p:nvPicPr>
          <p:cNvPr id="11" name="Obraz 10" descr="Obraz zawierający tort urodzinowy, deser, jedzenie, Wypieki&#10;&#10;Opis wygenerowany automatycznie">
            <a:extLst>
              <a:ext uri="{FF2B5EF4-FFF2-40B4-BE49-F238E27FC236}">
                <a16:creationId xmlns:a16="http://schemas.microsoft.com/office/drawing/2014/main" id="{AB3573E7-864F-D672-99E4-627D28296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479" y="3801816"/>
            <a:ext cx="4350583" cy="273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BECDA017-CA4C-EDA4-00B6-35C3DC21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FEA1E6FE-E3B9-D1E5-FAC7-27AD8E1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87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51B4C9-1E98-1392-D327-A5B13C72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011" y="158034"/>
            <a:ext cx="11124989" cy="835260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First </a:t>
            </a:r>
            <a:r>
              <a:rPr lang="pl-PL" err="1">
                <a:solidFill>
                  <a:schemeClr val="bg1"/>
                </a:solidFill>
              </a:rPr>
              <a:t>detector</a:t>
            </a:r>
            <a:r>
              <a:rPr lang="pl-PL">
                <a:solidFill>
                  <a:schemeClr val="bg1"/>
                </a:solidFill>
              </a:rPr>
              <a:t> module</a:t>
            </a:r>
          </a:p>
        </p:txBody>
      </p:sp>
      <p:sp>
        <p:nvSpPr>
          <p:cNvPr id="16" name="Symbol zastępczy numeru slajdu 53">
            <a:extLst>
              <a:ext uri="{FF2B5EF4-FFF2-40B4-BE49-F238E27FC236}">
                <a16:creationId xmlns:a16="http://schemas.microsoft.com/office/drawing/2014/main" id="{B7E91CB1-9A35-E700-8A36-C22A43DF9491}"/>
              </a:ext>
            </a:extLst>
          </p:cNvPr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CE633F-9882-4A5C-83A2-1109D0C73261}" type="slidenum">
              <a:rPr lang="en-US" dirty="0" smtClean="0">
                <a:solidFill>
                  <a:schemeClr val="bg1"/>
                </a:solidFill>
              </a:rPr>
              <a:pPr/>
              <a:t>20</a:t>
            </a:fld>
            <a:endParaRPr lang="pl-PL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77A18DD-04C9-EF28-906D-0A5B77D4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04" y="2910255"/>
            <a:ext cx="3954990" cy="3492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 descr="Obraz zawierający w pomieszczeniu, elektronika, maszyna, inżynieria&#10;&#10;Opis wygenerowany automatycznie">
            <a:extLst>
              <a:ext uri="{FF2B5EF4-FFF2-40B4-BE49-F238E27FC236}">
                <a16:creationId xmlns:a16="http://schemas.microsoft.com/office/drawing/2014/main" id="{04B75943-8E84-C12F-CDA3-C93B34F6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34" y="2912902"/>
            <a:ext cx="4097866" cy="3504141"/>
          </a:xfrm>
          <a:prstGeom prst="rect">
            <a:avLst/>
          </a:prstGeom>
        </p:spPr>
      </p:pic>
      <p:pic>
        <p:nvPicPr>
          <p:cNvPr id="6" name="Obraz 5" descr="Obraz zawierający Instalacja elektryczna, inżynieria, przewód, elektronika&#10;&#10;Opis wygenerowany automatycznie">
            <a:extLst>
              <a:ext uri="{FF2B5EF4-FFF2-40B4-BE49-F238E27FC236}">
                <a16:creationId xmlns:a16="http://schemas.microsoft.com/office/drawing/2014/main" id="{9F73FA2B-E829-5FF8-6A1D-EFC2230D1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296" y="2907080"/>
            <a:ext cx="3199341" cy="34988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84934C7-4B95-70CF-3953-2248E6464D2B}"/>
              </a:ext>
            </a:extLst>
          </p:cNvPr>
          <p:cNvSpPr txBox="1"/>
          <p:nvPr/>
        </p:nvSpPr>
        <p:spPr>
          <a:xfrm>
            <a:off x="1066163" y="1258356"/>
            <a:ext cx="773411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0" indent="-228600" algn="l" rtl="0">
              <a:buFont typeface=""/>
              <a:buChar char="•"/>
            </a:pP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First module - 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scatterer</a:t>
            </a:r>
            <a:r>
              <a:rPr lang="pl-PL" sz="1600" b="0" i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28600" indent="-228600">
              <a:buFont typeface=""/>
              <a:buChar char="•"/>
            </a:pP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7 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layers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of LYSO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fibers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, 55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fibers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in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each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layer</a:t>
            </a:r>
            <a:r>
              <a:rPr lang="pl-PL" sz="1600" b="0" i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​</a:t>
            </a:r>
            <a:r>
              <a:rPr lang="pl-PL" sz="16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 + Al </a:t>
            </a:r>
            <a:r>
              <a:rPr lang="pl-PL" sz="160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wrapping</a:t>
            </a:r>
            <a:endParaRPr lang="pl-PL" sz="1600" b="0" i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 rtl="0">
              <a:buFont typeface=""/>
              <a:buChar char="•"/>
            </a:pP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Fiber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pitch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2 mm</a:t>
            </a:r>
            <a:r>
              <a:rPr lang="en-US" sz="1600" b="0" i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algn="l" rtl="0">
              <a:buFont typeface=""/>
              <a:buChar char="•"/>
            </a:pP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Broadcom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SiPM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arrays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 (4 x 4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pixels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, 16 x 16 mm</a:t>
            </a:r>
            <a:r>
              <a:rPr lang="pl-PL" sz="1600" b="0" i="0" u="none" strike="noStrike" baseline="300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2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)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mounted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on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custom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PCBs</a:t>
            </a:r>
            <a:r>
              <a:rPr lang="pl-PL" sz="1600" b="0" i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28600" indent="-228600">
              <a:buFont typeface="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DAQ: TOFPET2 by </a:t>
            </a:r>
            <a:r>
              <a:rPr lang="pl-PL" sz="160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PETsys</a:t>
            </a:r>
            <a:r>
              <a:rPr lang="pl-PL" sz="16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 </a:t>
            </a:r>
            <a:endParaRPr lang="pl-PL" sz="16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Tested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with the proton 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beam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pl-PL" sz="160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at</a:t>
            </a:r>
            <a:r>
              <a:rPr lang="pl-PL" sz="16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HIT in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coded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mask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pl-PL" sz="1600" b="0" i="0" u="none" strike="noStrike" baseline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mode</a:t>
            </a:r>
            <a:r>
              <a:rPr lang="pl-PL" sz="1600" b="0" i="0" u="none" strike="noStrike" baseline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 (1D and 2D)</a:t>
            </a:r>
            <a:r>
              <a:rPr lang="en-US" sz="1600" b="0" i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​</a:t>
            </a:r>
          </a:p>
        </p:txBody>
      </p:sp>
      <p:pic>
        <p:nvPicPr>
          <p:cNvPr id="8" name="Obraz 7" descr="Obraz zawierający wzór, Prostokąt, linia, zrzut ekranu&#10;&#10;Opis wygenerowany automatycznie">
            <a:extLst>
              <a:ext uri="{FF2B5EF4-FFF2-40B4-BE49-F238E27FC236}">
                <a16:creationId xmlns:a16="http://schemas.microsoft.com/office/drawing/2014/main" id="{E4025D2A-9F04-9A67-9965-C5234AF04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903" y="161925"/>
            <a:ext cx="5436659" cy="94615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83EEAD3-63BB-1C20-676A-3A01A14B8735}"/>
              </a:ext>
            </a:extLst>
          </p:cNvPr>
          <p:cNvSpPr txBox="1"/>
          <p:nvPr/>
        </p:nvSpPr>
        <p:spPr>
          <a:xfrm>
            <a:off x="6631132" y="1106186"/>
            <a:ext cx="53495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dirty="0">
                <a:solidFill>
                  <a:schemeClr val="bg2"/>
                </a:solidFill>
              </a:rPr>
              <a:t>Top and </a:t>
            </a:r>
            <a:r>
              <a:rPr lang="pl-PL" sz="1400" dirty="0" err="1">
                <a:solidFill>
                  <a:schemeClr val="bg2"/>
                </a:solidFill>
              </a:rPr>
              <a:t>bottom</a:t>
            </a:r>
            <a:r>
              <a:rPr lang="pl-PL" sz="1400" dirty="0">
                <a:solidFill>
                  <a:schemeClr val="bg2"/>
                </a:solidFill>
              </a:rPr>
              <a:t> </a:t>
            </a:r>
            <a:r>
              <a:rPr lang="pl-PL" sz="1400" dirty="0" err="1">
                <a:solidFill>
                  <a:schemeClr val="bg2"/>
                </a:solidFill>
              </a:rPr>
              <a:t>SiPM</a:t>
            </a:r>
            <a:r>
              <a:rPr lang="pl-PL" sz="1400" dirty="0">
                <a:solidFill>
                  <a:schemeClr val="bg2"/>
                </a:solidFill>
              </a:rPr>
              <a:t> </a:t>
            </a:r>
            <a:r>
              <a:rPr lang="pl-PL" sz="1400" dirty="0" err="1">
                <a:solidFill>
                  <a:schemeClr val="bg2"/>
                </a:solidFill>
              </a:rPr>
              <a:t>boards</a:t>
            </a:r>
            <a:r>
              <a:rPr lang="pl-PL" sz="1400" dirty="0">
                <a:solidFill>
                  <a:schemeClr val="bg2"/>
                </a:solidFill>
              </a:rPr>
              <a:t> </a:t>
            </a:r>
            <a:r>
              <a:rPr lang="pl-PL" sz="1400" dirty="0" err="1">
                <a:solidFill>
                  <a:schemeClr val="bg2"/>
                </a:solidFill>
              </a:rPr>
              <a:t>shifted</a:t>
            </a:r>
            <a:r>
              <a:rPr lang="pl-PL" sz="1400" dirty="0">
                <a:solidFill>
                  <a:schemeClr val="bg2"/>
                </a:solidFill>
              </a:rPr>
              <a:t> </a:t>
            </a:r>
            <a:r>
              <a:rPr lang="pl-PL" sz="1400" dirty="0" err="1">
                <a:solidFill>
                  <a:schemeClr val="bg2"/>
                </a:solidFill>
              </a:rPr>
              <a:t>diagonally</a:t>
            </a:r>
            <a:r>
              <a:rPr lang="pl-PL" sz="1400" dirty="0">
                <a:solidFill>
                  <a:schemeClr val="bg2"/>
                </a:solidFill>
              </a:rPr>
              <a:t> by half </a:t>
            </a:r>
            <a:r>
              <a:rPr lang="pl-PL" sz="1400" dirty="0" err="1">
                <a:solidFill>
                  <a:schemeClr val="bg2"/>
                </a:solidFill>
              </a:rPr>
              <a:t>pitch</a:t>
            </a:r>
            <a:endParaRPr lang="pl-PL" sz="1400" dirty="0" err="1">
              <a:solidFill>
                <a:schemeClr val="bg2"/>
              </a:solidFill>
              <a:ea typeface="Calibri"/>
              <a:cs typeface="Calibri"/>
            </a:endParaRPr>
          </a:p>
        </p:txBody>
      </p:sp>
      <p:pic>
        <p:nvPicPr>
          <p:cNvPr id="10" name="Obraz 9" descr="Obraz zawierający zrzut ekranu, tekst, Czcionka, Grafika&#10;&#10;Opis wygenerowany automatycznie">
            <a:extLst>
              <a:ext uri="{FF2B5EF4-FFF2-40B4-BE49-F238E27FC236}">
                <a16:creationId xmlns:a16="http://schemas.microsoft.com/office/drawing/2014/main" id="{7849CB30-E61B-763D-C7A4-C5280E3E9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" y="-30248"/>
            <a:ext cx="1247121" cy="1212221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320A1D6-47B2-FDE8-31F3-3622F165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136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DD5BB6FA-9BA9-1430-DF0A-1317ECAD6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013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95919F-8BCF-8E6D-334A-EB8525C7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704" y="-170020"/>
            <a:ext cx="10515600" cy="1325563"/>
          </a:xfrm>
        </p:spPr>
        <p:txBody>
          <a:bodyPr/>
          <a:lstStyle/>
          <a:p>
            <a:r>
              <a:rPr lang="pl-PL" dirty="0">
                <a:ea typeface="Calibri Light"/>
                <a:cs typeface="Calibri Light"/>
              </a:rPr>
              <a:t>First </a:t>
            </a:r>
            <a:r>
              <a:rPr lang="pl-PL" dirty="0" err="1">
                <a:ea typeface="Calibri Light"/>
                <a:cs typeface="Calibri Light"/>
              </a:rPr>
              <a:t>tests</a:t>
            </a:r>
            <a:r>
              <a:rPr lang="pl-PL" dirty="0">
                <a:ea typeface="Calibri Light"/>
                <a:cs typeface="Calibri Light"/>
              </a:rPr>
              <a:t> with a proton </a:t>
            </a:r>
            <a:r>
              <a:rPr lang="pl-PL" dirty="0" err="1">
                <a:ea typeface="Calibri Light"/>
                <a:cs typeface="Calibri Light"/>
              </a:rPr>
              <a:t>beam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at</a:t>
            </a:r>
            <a:r>
              <a:rPr lang="pl-PL" dirty="0">
                <a:ea typeface="Calibri Light"/>
                <a:cs typeface="Calibri Light"/>
              </a:rPr>
              <a:t> HIT</a:t>
            </a:r>
            <a:endParaRPr lang="pl-PL" dirty="0"/>
          </a:p>
        </p:txBody>
      </p:sp>
      <p:pic>
        <p:nvPicPr>
          <p:cNvPr id="5" name="Obraz 4" descr="Obraz zawierający tekst, zrzut ekranu, diagram, linia&#10;&#10;Opis wygenerowany automatycznie">
            <a:extLst>
              <a:ext uri="{FF2B5EF4-FFF2-40B4-BE49-F238E27FC236}">
                <a16:creationId xmlns:a16="http://schemas.microsoft.com/office/drawing/2014/main" id="{A5EA1B3B-57AB-151C-3A81-BA81ED198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16" y="1210790"/>
            <a:ext cx="3312128" cy="263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braz zawierający zrzut ekranu, Prostokąt, linia, tekst&#10;&#10;Opis wygenerowany automatycznie">
            <a:extLst>
              <a:ext uri="{FF2B5EF4-FFF2-40B4-BE49-F238E27FC236}">
                <a16:creationId xmlns:a16="http://schemas.microsoft.com/office/drawing/2014/main" id="{240D3614-7B92-DABC-737E-23D3D033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37" y="1509926"/>
            <a:ext cx="6163703" cy="4346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pole tekstowe 10">
            <a:extLst>
              <a:ext uri="{FF2B5EF4-FFF2-40B4-BE49-F238E27FC236}">
                <a16:creationId xmlns:a16="http://schemas.microsoft.com/office/drawing/2014/main" id="{FE140D26-7299-A7C6-2B89-6080269AF835}"/>
              </a:ext>
            </a:extLst>
          </p:cNvPr>
          <p:cNvSpPr txBox="1"/>
          <p:nvPr/>
        </p:nvSpPr>
        <p:spPr>
          <a:xfrm>
            <a:off x="558255" y="948870"/>
            <a:ext cx="372762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err="1">
                <a:solidFill>
                  <a:schemeClr val="accent2">
                    <a:lumMod val="49000"/>
                  </a:schemeClr>
                </a:solidFill>
              </a:rPr>
              <a:t>Irradiation</a:t>
            </a:r>
            <a:r>
              <a:rPr lang="pl-PL" b="1">
                <a:solidFill>
                  <a:schemeClr val="accent2">
                    <a:lumMod val="49000"/>
                  </a:schemeClr>
                </a:solidFill>
              </a:rPr>
              <a:t> plan:</a:t>
            </a:r>
            <a:endParaRPr lang="pl-PL">
              <a:solidFill>
                <a:schemeClr val="accent2">
                  <a:lumMod val="49000"/>
                </a:schemeClr>
              </a:solidFill>
            </a:endParaRP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15500CF9-438B-DCBA-55C9-7D99E078C1DA}"/>
              </a:ext>
            </a:extLst>
          </p:cNvPr>
          <p:cNvSpPr/>
          <p:nvPr/>
        </p:nvSpPr>
        <p:spPr>
          <a:xfrm>
            <a:off x="4085642" y="2527213"/>
            <a:ext cx="1887837" cy="4599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rgbClr val="1D4B58"/>
              </a:solidFill>
            </a:endParaRPr>
          </a:p>
        </p:txBody>
      </p:sp>
      <p:sp>
        <p:nvSpPr>
          <p:cNvPr id="9" name="pole tekstowe 12">
            <a:extLst>
              <a:ext uri="{FF2B5EF4-FFF2-40B4-BE49-F238E27FC236}">
                <a16:creationId xmlns:a16="http://schemas.microsoft.com/office/drawing/2014/main" id="{0528E5CD-D285-1841-1DD3-4474FCF12810}"/>
              </a:ext>
            </a:extLst>
          </p:cNvPr>
          <p:cNvSpPr txBox="1"/>
          <p:nvPr/>
        </p:nvSpPr>
        <p:spPr>
          <a:xfrm>
            <a:off x="6487297" y="1139566"/>
            <a:ext cx="50250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>
                <a:solidFill>
                  <a:schemeClr val="accent2">
                    <a:lumMod val="49000"/>
                  </a:schemeClr>
                </a:solidFill>
              </a:rPr>
              <a:t>Hit map - </a:t>
            </a:r>
            <a:r>
              <a:rPr lang="pl-PL" b="1" err="1">
                <a:solidFill>
                  <a:schemeClr val="accent2">
                    <a:lumMod val="49000"/>
                  </a:schemeClr>
                </a:solidFill>
              </a:rPr>
              <a:t>input</a:t>
            </a:r>
            <a:r>
              <a:rPr lang="pl-PL" b="1">
                <a:solidFill>
                  <a:schemeClr val="accent2">
                    <a:lumMod val="49000"/>
                  </a:schemeClr>
                </a:solidFill>
              </a:rPr>
              <a:t> for MLEM </a:t>
            </a:r>
            <a:r>
              <a:rPr lang="pl-PL" b="1" err="1">
                <a:solidFill>
                  <a:schemeClr val="accent2">
                    <a:lumMod val="49000"/>
                  </a:schemeClr>
                </a:solidFill>
              </a:rPr>
              <a:t>algorithm</a:t>
            </a:r>
            <a:endParaRPr lang="pl-PL" err="1">
              <a:solidFill>
                <a:schemeClr val="accent2">
                  <a:lumMod val="49000"/>
                </a:schemeClr>
              </a:solidFill>
            </a:endParaRPr>
          </a:p>
        </p:txBody>
      </p:sp>
      <p:sp>
        <p:nvSpPr>
          <p:cNvPr id="11" name="pole tekstowe 16">
            <a:extLst>
              <a:ext uri="{FF2B5EF4-FFF2-40B4-BE49-F238E27FC236}">
                <a16:creationId xmlns:a16="http://schemas.microsoft.com/office/drawing/2014/main" id="{92D0E855-C6C6-121D-2D41-B9E533AA524B}"/>
              </a:ext>
            </a:extLst>
          </p:cNvPr>
          <p:cNvSpPr txBox="1"/>
          <p:nvPr/>
        </p:nvSpPr>
        <p:spPr>
          <a:xfrm>
            <a:off x="3047999" y="2155566"/>
            <a:ext cx="398162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err="1">
                <a:solidFill>
                  <a:schemeClr val="accent2">
                    <a:lumMod val="49000"/>
                  </a:schemeClr>
                </a:solidFill>
              </a:rPr>
              <a:t>measurement</a:t>
            </a:r>
            <a:endParaRPr lang="pl-PL" err="1"/>
          </a:p>
        </p:txBody>
      </p:sp>
      <p:pic>
        <p:nvPicPr>
          <p:cNvPr id="12" name="Obraz 11" descr="Obraz zawierający zrzut ekranu, sztuka&#10;&#10;Opis wygenerowany automatycznie">
            <a:extLst>
              <a:ext uri="{FF2B5EF4-FFF2-40B4-BE49-F238E27FC236}">
                <a16:creationId xmlns:a16="http://schemas.microsoft.com/office/drawing/2014/main" id="{9E069B38-29C1-70EC-0906-DE536FCFF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5870" y="3855824"/>
            <a:ext cx="3101718" cy="2812192"/>
          </a:xfrm>
          <a:prstGeom prst="rect">
            <a:avLst/>
          </a:prstGeom>
        </p:spPr>
      </p:pic>
      <p:pic>
        <p:nvPicPr>
          <p:cNvPr id="13" name="Obraz 12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712C9BC2-93DD-2D33-9828-B01107DD5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6" y="-13306"/>
            <a:ext cx="962025" cy="1009650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11BDA75-07B2-5A0D-56C0-A843DB0D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7485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4911BA5-5441-5DC7-47DD-2CE4DE91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487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95919F-8BCF-8E6D-334A-EB8525C7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704" y="-170020"/>
            <a:ext cx="10515600" cy="1325563"/>
          </a:xfrm>
        </p:spPr>
        <p:txBody>
          <a:bodyPr/>
          <a:lstStyle/>
          <a:p>
            <a:r>
              <a:rPr lang="pl-PL" dirty="0">
                <a:ea typeface="Calibri Light"/>
                <a:cs typeface="Calibri Light"/>
              </a:rPr>
              <a:t>First </a:t>
            </a:r>
            <a:r>
              <a:rPr lang="pl-PL" dirty="0" err="1">
                <a:ea typeface="Calibri Light"/>
                <a:cs typeface="Calibri Light"/>
              </a:rPr>
              <a:t>tests</a:t>
            </a:r>
            <a:r>
              <a:rPr lang="pl-PL" dirty="0">
                <a:ea typeface="Calibri Light"/>
                <a:cs typeface="Calibri Light"/>
              </a:rPr>
              <a:t> with a proton </a:t>
            </a:r>
            <a:r>
              <a:rPr lang="pl-PL" dirty="0" err="1">
                <a:ea typeface="Calibri Light"/>
                <a:cs typeface="Calibri Light"/>
              </a:rPr>
              <a:t>beam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at</a:t>
            </a:r>
            <a:r>
              <a:rPr lang="pl-PL" dirty="0">
                <a:ea typeface="Calibri Light"/>
                <a:cs typeface="Calibri Light"/>
              </a:rPr>
              <a:t> HIT</a:t>
            </a:r>
            <a:endParaRPr lang="pl-PL" dirty="0"/>
          </a:p>
        </p:txBody>
      </p:sp>
      <p:pic>
        <p:nvPicPr>
          <p:cNvPr id="13" name="Obraz 12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712C9BC2-93DD-2D33-9828-B01107DD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" y="-13306"/>
            <a:ext cx="962025" cy="1009650"/>
          </a:xfrm>
          <a:prstGeom prst="rect">
            <a:avLst/>
          </a:prstGeom>
        </p:spPr>
      </p:pic>
      <p:pic>
        <p:nvPicPr>
          <p:cNvPr id="3" name="Obraz 2" descr="Obraz zawierający diagram, tekst, linia, Plan&#10;&#10;Opis wygenerowany automatycznie">
            <a:extLst>
              <a:ext uri="{FF2B5EF4-FFF2-40B4-BE49-F238E27FC236}">
                <a16:creationId xmlns:a16="http://schemas.microsoft.com/office/drawing/2014/main" id="{D38B23AB-3C71-B6B5-B2F4-FB1851B2D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" t="8431" r="6868" b="38770"/>
          <a:stretch/>
        </p:blipFill>
        <p:spPr>
          <a:xfrm>
            <a:off x="7070174" y="847984"/>
            <a:ext cx="4882098" cy="5859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Obraz zawierający zrzut ekranu, Prostokąt, linia, tekst&#10;&#10;Opis wygenerowany automatycznie">
            <a:extLst>
              <a:ext uri="{FF2B5EF4-FFF2-40B4-BE49-F238E27FC236}">
                <a16:creationId xmlns:a16="http://schemas.microsoft.com/office/drawing/2014/main" id="{240D3614-7B92-DABC-737E-23D3D0334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31" y="990188"/>
            <a:ext cx="4008138" cy="286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Obraz zawierający diagram, tekst, linia, Plan&#10;&#10;Opis wygenerowany automatycznie">
            <a:extLst>
              <a:ext uri="{FF2B5EF4-FFF2-40B4-BE49-F238E27FC236}">
                <a16:creationId xmlns:a16="http://schemas.microsoft.com/office/drawing/2014/main" id="{97D23982-1067-BBF5-394E-1949B66D5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" t="73428" r="-879" b="6403"/>
          <a:stretch/>
        </p:blipFill>
        <p:spPr>
          <a:xfrm>
            <a:off x="116592" y="4149163"/>
            <a:ext cx="6283671" cy="2568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F073D3A6-9E4F-FC24-5497-D72D771C187C}"/>
              </a:ext>
            </a:extLst>
          </p:cNvPr>
          <p:cNvSpPr/>
          <p:nvPr/>
        </p:nvSpPr>
        <p:spPr>
          <a:xfrm>
            <a:off x="5020940" y="2098761"/>
            <a:ext cx="1421027" cy="4599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rgbClr val="1D4B58"/>
              </a:solidFill>
            </a:endParaRPr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D055C36B-3450-2F54-E634-A4F99BF511FD}"/>
              </a:ext>
            </a:extLst>
          </p:cNvPr>
          <p:cNvSpPr/>
          <p:nvPr/>
        </p:nvSpPr>
        <p:spPr>
          <a:xfrm rot="10800000">
            <a:off x="5806048" y="4837842"/>
            <a:ext cx="1165088" cy="4599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rgbClr val="1D4B58"/>
              </a:solidFill>
            </a:endParaRPr>
          </a:p>
        </p:txBody>
      </p:sp>
      <p:sp>
        <p:nvSpPr>
          <p:cNvPr id="17" name="pole tekstowe 11">
            <a:extLst>
              <a:ext uri="{FF2B5EF4-FFF2-40B4-BE49-F238E27FC236}">
                <a16:creationId xmlns:a16="http://schemas.microsoft.com/office/drawing/2014/main" id="{6F2E0D1F-0538-D664-5648-1D1E501E6541}"/>
              </a:ext>
            </a:extLst>
          </p:cNvPr>
          <p:cNvSpPr txBox="1"/>
          <p:nvPr/>
        </p:nvSpPr>
        <p:spPr>
          <a:xfrm>
            <a:off x="3867643" y="1453463"/>
            <a:ext cx="372762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>
                <a:solidFill>
                  <a:schemeClr val="accent2">
                    <a:lumMod val="49000"/>
                  </a:schemeClr>
                </a:solidFill>
              </a:rPr>
              <a:t>image </a:t>
            </a:r>
            <a:endParaRPr lang="pl-PL">
              <a:solidFill>
                <a:schemeClr val="accent2">
                  <a:lumMod val="49000"/>
                </a:schemeClr>
              </a:solidFill>
            </a:endParaRPr>
          </a:p>
          <a:p>
            <a:pPr algn="ctr"/>
            <a:r>
              <a:rPr lang="pl-PL" b="1" err="1">
                <a:solidFill>
                  <a:schemeClr val="accent2">
                    <a:lumMod val="49000"/>
                  </a:schemeClr>
                </a:solidFill>
              </a:rPr>
              <a:t>reconstruction</a:t>
            </a:r>
            <a:endParaRPr lang="pl-PL" err="1">
              <a:solidFill>
                <a:schemeClr val="accent2">
                  <a:lumMod val="49000"/>
                </a:schemeClr>
              </a:solidFill>
            </a:endParaRPr>
          </a:p>
        </p:txBody>
      </p:sp>
      <p:sp>
        <p:nvSpPr>
          <p:cNvPr id="18" name="pole tekstowe 12">
            <a:extLst>
              <a:ext uri="{FF2B5EF4-FFF2-40B4-BE49-F238E27FC236}">
                <a16:creationId xmlns:a16="http://schemas.microsoft.com/office/drawing/2014/main" id="{74E13A67-63B1-DF59-2789-81B0082EFBCD}"/>
              </a:ext>
            </a:extLst>
          </p:cNvPr>
          <p:cNvSpPr txBox="1"/>
          <p:nvPr/>
        </p:nvSpPr>
        <p:spPr>
          <a:xfrm>
            <a:off x="4580750" y="4472012"/>
            <a:ext cx="372762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err="1">
                <a:solidFill>
                  <a:schemeClr val="accent2">
                    <a:lumMod val="49000"/>
                  </a:schemeClr>
                </a:solidFill>
              </a:rPr>
              <a:t>evaluation</a:t>
            </a:r>
            <a:endParaRPr lang="pl-PL" err="1"/>
          </a:p>
        </p:txBody>
      </p:sp>
      <p:sp>
        <p:nvSpPr>
          <p:cNvPr id="19" name="pole tekstowe 13">
            <a:extLst>
              <a:ext uri="{FF2B5EF4-FFF2-40B4-BE49-F238E27FC236}">
                <a16:creationId xmlns:a16="http://schemas.microsoft.com/office/drawing/2014/main" id="{506A4FAA-4EFC-ACC1-4258-3921C3F2AEE4}"/>
              </a:ext>
            </a:extLst>
          </p:cNvPr>
          <p:cNvSpPr txBox="1"/>
          <p:nvPr/>
        </p:nvSpPr>
        <p:spPr>
          <a:xfrm rot="2100000">
            <a:off x="9984866" y="805650"/>
            <a:ext cx="2196757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>
                <a:solidFill>
                  <a:srgbClr val="C00000"/>
                </a:solidFill>
              </a:rPr>
              <a:t>PRELIMINARY</a:t>
            </a:r>
            <a:endParaRPr lang="pl-PL">
              <a:solidFill>
                <a:srgbClr val="C00000"/>
              </a:solidFill>
            </a:endParaRPr>
          </a:p>
          <a:p>
            <a:pPr algn="ctr"/>
            <a:r>
              <a:rPr lang="pl-PL" b="1">
                <a:solidFill>
                  <a:srgbClr val="C00000"/>
                </a:solidFill>
              </a:rPr>
              <a:t>DATA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DD31B6C-27A1-10F9-72C2-2B7BF2BC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136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30BA5B4-5086-D85D-443D-95071C93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951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36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95919F-8BCF-8E6D-334A-EB8525C7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704" y="-170020"/>
            <a:ext cx="10515600" cy="1325563"/>
          </a:xfrm>
        </p:spPr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What's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next</a:t>
            </a:r>
            <a:r>
              <a:rPr lang="pl-PL" dirty="0">
                <a:ea typeface="Calibri Light"/>
                <a:cs typeface="Calibri Light"/>
              </a:rPr>
              <a:t> with </a:t>
            </a:r>
            <a:r>
              <a:rPr lang="pl-PL" dirty="0" err="1">
                <a:ea typeface="Calibri Light"/>
                <a:cs typeface="Calibri Light"/>
              </a:rPr>
              <a:t>SiFi</a:t>
            </a:r>
            <a:r>
              <a:rPr lang="pl-PL" dirty="0">
                <a:ea typeface="Calibri Light"/>
                <a:cs typeface="Calibri Light"/>
              </a:rPr>
              <a:t>-CC?</a:t>
            </a:r>
            <a:endParaRPr lang="pl-PL" dirty="0"/>
          </a:p>
        </p:txBody>
      </p:sp>
      <p:pic>
        <p:nvPicPr>
          <p:cNvPr id="13" name="Obraz 12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712C9BC2-93DD-2D33-9828-B01107DD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" y="-13306"/>
            <a:ext cx="962025" cy="1009650"/>
          </a:xfrm>
          <a:prstGeom prst="rect">
            <a:avLst/>
          </a:prstGeom>
        </p:spPr>
      </p:pic>
      <p:pic>
        <p:nvPicPr>
          <p:cNvPr id="5" name="Obraz 4" descr="Obraz zawierający design, stół, meble&#10;&#10;Opis wygenerowany automatycznie">
            <a:extLst>
              <a:ext uri="{FF2B5EF4-FFF2-40B4-BE49-F238E27FC236}">
                <a16:creationId xmlns:a16="http://schemas.microsoft.com/office/drawing/2014/main" id="{D7D5E016-1C71-A1D5-B8F7-2598C2F11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46" y="2437841"/>
            <a:ext cx="5645150" cy="37397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pole tekstowe 7">
            <a:extLst>
              <a:ext uri="{FF2B5EF4-FFF2-40B4-BE49-F238E27FC236}">
                <a16:creationId xmlns:a16="http://schemas.microsoft.com/office/drawing/2014/main" id="{06A523DD-1B42-1054-AF23-35A7B51A8532}"/>
              </a:ext>
            </a:extLst>
          </p:cNvPr>
          <p:cNvGraphicFramePr/>
          <p:nvPr/>
        </p:nvGraphicFramePr>
        <p:xfrm>
          <a:off x="156723" y="767962"/>
          <a:ext cx="11777404" cy="173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pole tekstowe 34">
            <a:extLst>
              <a:ext uri="{FF2B5EF4-FFF2-40B4-BE49-F238E27FC236}">
                <a16:creationId xmlns:a16="http://schemas.microsoft.com/office/drawing/2014/main" id="{EDC472D5-E1B9-B6C2-6AD6-F387E4944FC1}"/>
              </a:ext>
            </a:extLst>
          </p:cNvPr>
          <p:cNvSpPr txBox="1"/>
          <p:nvPr/>
        </p:nvSpPr>
        <p:spPr>
          <a:xfrm>
            <a:off x="686486" y="5636053"/>
            <a:ext cx="144162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err="1">
                <a:solidFill>
                  <a:schemeClr val="bg2">
                    <a:lumMod val="90000"/>
                    <a:lumOff val="10000"/>
                  </a:schemeClr>
                </a:solidFill>
              </a:rPr>
              <a:t>Linn</a:t>
            </a:r>
            <a:r>
              <a:rPr lang="pl-PL" sz="140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400" err="1">
                <a:solidFill>
                  <a:schemeClr val="bg2">
                    <a:lumMod val="90000"/>
                    <a:lumOff val="10000"/>
                  </a:schemeClr>
                </a:solidFill>
              </a:rPr>
              <a:t>Mielke</a:t>
            </a:r>
          </a:p>
        </p:txBody>
      </p:sp>
      <p:pic>
        <p:nvPicPr>
          <p:cNvPr id="8" name="Obraz 7" descr="Obraz zawierający inżynieria, w pomieszczeniu, przemysł, elektronika&#10;&#10;Opis wygenerowany automatycznie">
            <a:extLst>
              <a:ext uri="{FF2B5EF4-FFF2-40B4-BE49-F238E27FC236}">
                <a16:creationId xmlns:a16="http://schemas.microsoft.com/office/drawing/2014/main" id="{6A83BE60-48F8-C754-5BFA-8BCB68AC3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4259" y="2524896"/>
            <a:ext cx="4923482" cy="3654855"/>
          </a:xfrm>
          <a:prstGeom prst="rect">
            <a:avLst/>
          </a:prstGeom>
        </p:spPr>
      </p:pic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538CDB93-F1C7-DE9F-F5BD-3807C830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9938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21" name="Symbol zastępczy numeru slajdu 20">
            <a:extLst>
              <a:ext uri="{FF2B5EF4-FFF2-40B4-BE49-F238E27FC236}">
                <a16:creationId xmlns:a16="http://schemas.microsoft.com/office/drawing/2014/main" id="{74B4901A-C794-CFD4-65C2-642204E7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966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D3E8F16-118B-4D10-84F1-FF1BAE15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Beam-activated </a:t>
            </a:r>
            <a:r>
              <a:rPr lang="en-US" sz="4000" err="1">
                <a:solidFill>
                  <a:srgbClr val="FFFFFF"/>
                </a:solidFill>
              </a:rPr>
              <a:t>tumour</a:t>
            </a:r>
            <a:r>
              <a:rPr lang="en-US" sz="4000">
                <a:solidFill>
                  <a:srgbClr val="FFFFFF"/>
                </a:solidFill>
              </a:rPr>
              <a:t> tracers</a:t>
            </a:r>
            <a:endParaRPr lang="en-US" sz="4000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6FE245-1A4D-465E-8A84-761A30CCE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835792"/>
            <a:ext cx="5294368" cy="363793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PG = a footprint of elemental composition</a:t>
            </a:r>
            <a:endParaRPr lang="en-US" sz="1100" err="1">
              <a:solidFill>
                <a:srgbClr val="000000"/>
              </a:solidFill>
              <a:cs typeface="Calibri"/>
            </a:endParaRPr>
          </a:p>
          <a:p>
            <a:r>
              <a:rPr lang="en-US" sz="1100">
                <a:solidFill>
                  <a:srgbClr val="000000"/>
                </a:solidFill>
              </a:rPr>
              <a:t>Are cancerous tissues significantly different from the healthy ones? </a:t>
            </a:r>
            <a:r>
              <a:rPr lang="en-US" sz="1100">
                <a:solidFill>
                  <a:schemeClr val="bg1"/>
                </a:solidFill>
                <a:highlight>
                  <a:srgbClr val="FF0000"/>
                </a:highlight>
              </a:rPr>
              <a:t>NOT ALL</a:t>
            </a:r>
            <a:br>
              <a:rPr lang="en-US" sz="1100"/>
            </a:br>
            <a:endParaRPr lang="en-US" sz="1100">
              <a:solidFill>
                <a:schemeClr val="bg1"/>
              </a:solidFill>
              <a:highlight>
                <a:srgbClr val="FF0000"/>
              </a:highlight>
              <a:cs typeface="Calibri"/>
            </a:endParaRPr>
          </a:p>
          <a:p>
            <a:endParaRPr lang="en-US" sz="1100"/>
          </a:p>
          <a:p>
            <a:r>
              <a:rPr lang="en-US" sz="1100">
                <a:solidFill>
                  <a:srgbClr val="000000"/>
                </a:solidFill>
              </a:rPr>
              <a:t>Can we selectively deliver a selected element to </a:t>
            </a:r>
            <a:r>
              <a:rPr lang="en-US" sz="1100" err="1">
                <a:solidFill>
                  <a:srgbClr val="000000"/>
                </a:solidFill>
              </a:rPr>
              <a:t>tumour</a:t>
            </a:r>
            <a:r>
              <a:rPr lang="en-US" sz="1100">
                <a:solidFill>
                  <a:srgbClr val="000000"/>
                </a:solidFill>
              </a:rPr>
              <a:t>?? </a:t>
            </a:r>
            <a:r>
              <a:rPr lang="en-US" sz="1100">
                <a:solidFill>
                  <a:schemeClr val="bg1"/>
                </a:solidFill>
                <a:highlight>
                  <a:srgbClr val="008000"/>
                </a:highlight>
              </a:rPr>
              <a:t>YES</a:t>
            </a:r>
            <a:r>
              <a:rPr lang="en-US" sz="1100">
                <a:solidFill>
                  <a:schemeClr val="bg1"/>
                </a:solidFill>
              </a:rPr>
              <a:t> </a:t>
            </a:r>
            <a:r>
              <a:rPr lang="en-US" sz="1100">
                <a:solidFill>
                  <a:srgbClr val="000000"/>
                </a:solidFill>
              </a:rPr>
              <a:t>(PET, BNCT)</a:t>
            </a:r>
            <a:endParaRPr lang="en-US" sz="1100">
              <a:solidFill>
                <a:srgbClr val="000000"/>
              </a:solidFill>
              <a:cs typeface="Calibri"/>
            </a:endParaRPr>
          </a:p>
          <a:p>
            <a:r>
              <a:rPr lang="en-US" sz="1100">
                <a:solidFill>
                  <a:srgbClr val="000000"/>
                </a:solidFill>
              </a:rPr>
              <a:t>Limitations:</a:t>
            </a:r>
            <a:endParaRPr lang="en-US" sz="1100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US" sz="1100">
                <a:solidFill>
                  <a:srgbClr val="000000"/>
                </a:solidFill>
              </a:rPr>
              <a:t>Lack of toxicity</a:t>
            </a:r>
            <a:endParaRPr lang="en-US" sz="1100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US" sz="1100">
                <a:solidFill>
                  <a:srgbClr val="000000"/>
                </a:solidFill>
                <a:cs typeface="Calibri"/>
              </a:rPr>
              <a:t>Absent in body</a:t>
            </a:r>
          </a:p>
          <a:p>
            <a:pPr lvl="1"/>
            <a:r>
              <a:rPr lang="en-US" sz="1100">
                <a:solidFill>
                  <a:srgbClr val="000000"/>
                </a:solidFill>
                <a:cs typeface="Calibri"/>
              </a:rPr>
              <a:t>Selective delivery feasible</a:t>
            </a:r>
          </a:p>
          <a:p>
            <a:pPr lvl="1"/>
            <a:r>
              <a:rPr lang="en-US" sz="1100">
                <a:solidFill>
                  <a:srgbClr val="000000"/>
                </a:solidFill>
              </a:rPr>
              <a:t>Stable, emits gamma only when excited by proton beam</a:t>
            </a:r>
            <a:endParaRPr lang="en-US" sz="1100" err="1">
              <a:solidFill>
                <a:srgbClr val="000000"/>
              </a:solidFill>
            </a:endParaRPr>
          </a:p>
          <a:p>
            <a:pPr lvl="1"/>
            <a:r>
              <a:rPr lang="en-US" sz="1100">
                <a:solidFill>
                  <a:srgbClr val="000000"/>
                </a:solidFill>
              </a:rPr>
              <a:t>Unique energy of discrete transitions, preferably 1.5-3 MeV</a:t>
            </a:r>
            <a:endParaRPr lang="en-US" sz="1100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US" sz="1100">
                <a:solidFill>
                  <a:srgbClr val="000000"/>
                </a:solidFill>
              </a:rPr>
              <a:t>Short deexcitation time</a:t>
            </a:r>
            <a:endParaRPr lang="en-US" sz="1100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US" sz="1100">
                <a:solidFill>
                  <a:srgbClr val="000000"/>
                </a:solidFill>
              </a:rPr>
              <a:t>Large cross section at Bragg peak, i.e. for small proton energies</a:t>
            </a:r>
            <a:endParaRPr lang="en-US" sz="1100" err="1">
              <a:solidFill>
                <a:srgbClr val="000000"/>
              </a:solidFill>
            </a:endParaRPr>
          </a:p>
          <a:p>
            <a:r>
              <a:rPr lang="en-US" sz="1200">
                <a:solidFill>
                  <a:srgbClr val="000000"/>
                </a:solidFill>
                <a:cs typeface="Calibri"/>
              </a:rPr>
              <a:t>Similar in concept (though inversed logic) to</a:t>
            </a:r>
            <a:br>
              <a:rPr lang="en-US" sz="1200">
                <a:cs typeface="Calibri"/>
              </a:rPr>
            </a:br>
            <a:r>
              <a:rPr lang="en-US" sz="1200">
                <a:solidFill>
                  <a:srgbClr val="000000"/>
                </a:solidFill>
                <a:cs typeface="Calibri"/>
              </a:rPr>
              <a:t> </a:t>
            </a:r>
            <a:r>
              <a:rPr lang="en-US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Magalhaes Martins, Sci. Rep. 11, 2021</a:t>
            </a:r>
          </a:p>
          <a:p>
            <a:r>
              <a:rPr lang="en-US" sz="1200">
                <a:solidFill>
                  <a:srgbClr val="000000"/>
                </a:solidFill>
              </a:rPr>
              <a:t>Method</a:t>
            </a:r>
            <a:r>
              <a:rPr lang="en-US" sz="1200">
                <a:solidFill>
                  <a:srgbClr val="000000"/>
                </a:solidFill>
                <a:cs typeface="Calibri"/>
              </a:rPr>
              <a:t> proposed by several people about the same time (A. Stahl, </a:t>
            </a:r>
            <a:br>
              <a:rPr lang="en-US" sz="1200">
                <a:solidFill>
                  <a:srgbClr val="000000"/>
                </a:solidFill>
                <a:cs typeface="Calibri"/>
              </a:rPr>
            </a:br>
            <a:r>
              <a:rPr lang="en-US" sz="1200">
                <a:solidFill>
                  <a:srgbClr val="000000"/>
                </a:solidFill>
                <a:cs typeface="Calibri"/>
              </a:rPr>
              <a:t>G. </a:t>
            </a:r>
            <a:r>
              <a:rPr lang="en-US" sz="1200" err="1">
                <a:solidFill>
                  <a:srgbClr val="000000"/>
                </a:solidFill>
                <a:cs typeface="Calibri"/>
              </a:rPr>
              <a:t>Gazdowicz</a:t>
            </a:r>
            <a:r>
              <a:rPr lang="en-US" sz="1200">
                <a:solidFill>
                  <a:srgbClr val="000000"/>
                </a:solidFill>
                <a:cs typeface="Calibri"/>
              </a:rPr>
              <a:t> from SiFi-CC, also G. </a:t>
            </a:r>
            <a:r>
              <a:rPr lang="en-US" sz="1200" err="1">
                <a:solidFill>
                  <a:srgbClr val="000000"/>
                </a:solidFill>
                <a:cs typeface="Calibri"/>
              </a:rPr>
              <a:t>Cartechini</a:t>
            </a:r>
            <a:r>
              <a:rPr lang="en-US" sz="1200">
                <a:ea typeface="+mn-lt"/>
                <a:cs typeface="+mn-lt"/>
              </a:rPr>
              <a:t> from Trento Uni.)</a:t>
            </a:r>
            <a:endParaRPr lang="en-US" sz="1200">
              <a:solidFill>
                <a:srgbClr val="000000"/>
              </a:solidFill>
              <a:cs typeface="Calibri"/>
            </a:endParaRPr>
          </a:p>
          <a:p>
            <a:pPr lvl="1"/>
            <a:endParaRPr lang="en-US" sz="1100"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9209DC9-96FF-43AE-A3ED-AF4E0252CD45}"/>
              </a:ext>
            </a:extLst>
          </p:cNvPr>
          <p:cNvSpPr txBox="1"/>
          <p:nvPr/>
        </p:nvSpPr>
        <p:spPr>
          <a:xfrm>
            <a:off x="2137324" y="3098708"/>
            <a:ext cx="2450122" cy="4308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 sz="11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Cai</a:t>
            </a:r>
            <a:r>
              <a:rPr lang="pl-PL" sz="11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et al., </a:t>
            </a:r>
            <a:r>
              <a:rPr lang="pl-PL" sz="11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Molecules</a:t>
            </a:r>
            <a:r>
              <a:rPr lang="pl-PL" sz="11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 25, 2020</a:t>
            </a:r>
            <a:br>
              <a:rPr lang="pl-PL" sz="11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</a:br>
            <a:r>
              <a:rPr lang="pl-PL" sz="110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Maughan</a:t>
            </a:r>
            <a:r>
              <a:rPr lang="pl-PL" sz="110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et al., Med. </a:t>
            </a:r>
            <a:r>
              <a:rPr lang="pl-PL" sz="110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Phys</a:t>
            </a:r>
            <a:r>
              <a:rPr lang="pl-PL" sz="110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. 24, 1997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940B536-63EE-4397-AE63-57C22A746837}"/>
              </a:ext>
            </a:extLst>
          </p:cNvPr>
          <p:cNvSpPr txBox="1"/>
          <p:nvPr/>
        </p:nvSpPr>
        <p:spPr>
          <a:xfrm>
            <a:off x="2849085" y="6433055"/>
            <a:ext cx="3578051" cy="2616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solidFill>
                  <a:srgbClr val="9CC3E5"/>
                </a:solidFill>
                <a:ea typeface="+mn-lt"/>
                <a:cs typeface="+mn-lt"/>
              </a:rPr>
              <a:t>https://agenda.infn.it/event/23656/contributions/120652/</a:t>
            </a:r>
            <a:endParaRPr lang="pl-PL" sz="1100">
              <a:solidFill>
                <a:srgbClr val="9CC3E5"/>
              </a:solidFill>
            </a:endParaRPr>
          </a:p>
        </p:txBody>
      </p:sp>
      <p:pic>
        <p:nvPicPr>
          <p:cNvPr id="11" name="Obraz 11">
            <a:extLst>
              <a:ext uri="{FF2B5EF4-FFF2-40B4-BE49-F238E27FC236}">
                <a16:creationId xmlns:a16="http://schemas.microsoft.com/office/drawing/2014/main" id="{3C8B4882-8B93-79F6-02B2-B15AF3722D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5267" y="2547778"/>
            <a:ext cx="5181600" cy="3753698"/>
          </a:xfr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6471457-2E87-0D29-9683-0ACF2113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6768" y="6565755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7340A09-F280-A9EB-9B25-B60B9913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513403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71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40B144-2B05-4844-8520-8969431B1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>
                <a:cs typeface="Calibri Light"/>
              </a:rPr>
              <a:t>Search</a:t>
            </a:r>
            <a:r>
              <a:rPr lang="pl-PL">
                <a:cs typeface="Calibri Light"/>
              </a:rPr>
              <a:t> for </a:t>
            </a:r>
            <a:r>
              <a:rPr lang="pl-PL" err="1">
                <a:cs typeface="Calibri Light"/>
              </a:rPr>
              <a:t>tracers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B03EF2-3411-4568-921F-BF2AF922B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433" y="1943880"/>
            <a:ext cx="5798074" cy="400420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l-PL" dirty="0" err="1">
                <a:cs typeface="Calibri"/>
              </a:rPr>
              <a:t>Promising</a:t>
            </a:r>
            <a:r>
              <a:rPr lang="pl-PL" dirty="0">
                <a:cs typeface="Calibri"/>
              </a:rPr>
              <a:t> </a:t>
            </a:r>
            <a:r>
              <a:rPr lang="pl-PL" dirty="0">
                <a:latin typeface="Symbol"/>
                <a:cs typeface="Calibri"/>
                <a:sym typeface="Symbol"/>
              </a:rPr>
              <a:t>s</a:t>
            </a:r>
            <a:r>
              <a:rPr lang="pl-PL" dirty="0">
                <a:cs typeface="Calibri"/>
              </a:rPr>
              <a:t>(E) </a:t>
            </a:r>
            <a:r>
              <a:rPr lang="pl-PL" dirty="0" err="1">
                <a:cs typeface="Calibri"/>
              </a:rPr>
              <a:t>dependence</a:t>
            </a:r>
            <a:r>
              <a:rPr lang="pl-PL" dirty="0">
                <a:cs typeface="Calibri"/>
              </a:rPr>
              <a:t>: Mg, Ca, Si</a:t>
            </a:r>
            <a:endParaRPr lang="pl-PL" dirty="0"/>
          </a:p>
          <a:p>
            <a:pPr>
              <a:lnSpc>
                <a:spcPct val="120000"/>
              </a:lnSpc>
            </a:pPr>
            <a:r>
              <a:rPr lang="pl-PL" dirty="0" err="1">
                <a:cs typeface="Calibri"/>
              </a:rPr>
              <a:t>Simulations</a:t>
            </a:r>
            <a:r>
              <a:rPr lang="pl-PL" dirty="0">
                <a:cs typeface="Calibri"/>
              </a:rPr>
              <a:t> to </a:t>
            </a:r>
            <a:r>
              <a:rPr lang="pl-PL" dirty="0" err="1">
                <a:cs typeface="Calibri"/>
              </a:rPr>
              <a:t>assess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signal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significance</a:t>
            </a:r>
            <a:endParaRPr lang="pl-PL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pl-PL" dirty="0">
                <a:cs typeface="Calibri"/>
              </a:rPr>
              <a:t>How to </a:t>
            </a:r>
            <a:r>
              <a:rPr lang="pl-PL" dirty="0" err="1">
                <a:cs typeface="Calibri"/>
              </a:rPr>
              <a:t>selectively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deliver</a:t>
            </a:r>
            <a:r>
              <a:rPr lang="pl-PL" dirty="0">
                <a:cs typeface="Calibri"/>
              </a:rPr>
              <a:t> to </a:t>
            </a:r>
            <a:r>
              <a:rPr lang="pl-PL" dirty="0" err="1">
                <a:cs typeface="Calibri"/>
              </a:rPr>
              <a:t>tumour</a:t>
            </a:r>
            <a:r>
              <a:rPr lang="pl-PL" dirty="0">
                <a:cs typeface="Calibri"/>
              </a:rPr>
              <a:t>? </a:t>
            </a:r>
            <a:r>
              <a:rPr lang="pl-PL" dirty="0" err="1">
                <a:cs typeface="Calibri"/>
              </a:rPr>
              <a:t>Nanoparticles</a:t>
            </a:r>
            <a:r>
              <a:rPr lang="pl-PL" dirty="0">
                <a:cs typeface="Calibri"/>
              </a:rPr>
              <a:t>! </a:t>
            </a:r>
            <a:br>
              <a:rPr lang="pl-PL" dirty="0">
                <a:cs typeface="Calibri"/>
              </a:rPr>
            </a:br>
            <a:r>
              <a:rPr lang="pl-PL" dirty="0" err="1">
                <a:cs typeface="Calibri"/>
              </a:rPr>
              <a:t>Biology</a:t>
            </a:r>
            <a:r>
              <a:rPr lang="pl-PL" dirty="0">
                <a:cs typeface="Calibri"/>
              </a:rPr>
              <a:t>: a </a:t>
            </a:r>
            <a:r>
              <a:rPr lang="pl-PL" dirty="0" err="1">
                <a:cs typeface="Calibri"/>
              </a:rPr>
              <a:t>group</a:t>
            </a:r>
            <a:r>
              <a:rPr lang="pl-PL" dirty="0">
                <a:cs typeface="Calibri"/>
              </a:rPr>
              <a:t> of </a:t>
            </a:r>
            <a:r>
              <a:rPr lang="pl-PL" dirty="0">
                <a:ea typeface="+mn-lt"/>
                <a:cs typeface="+mn-lt"/>
              </a:rPr>
              <a:t>M. Parlińska from</a:t>
            </a:r>
            <a:r>
              <a:rPr lang="pl-PL" dirty="0">
                <a:cs typeface="Calibri"/>
              </a:rPr>
              <a:t> INP PAS in Kraków</a:t>
            </a:r>
          </a:p>
          <a:p>
            <a:pPr>
              <a:lnSpc>
                <a:spcPct val="120000"/>
              </a:lnSpc>
            </a:pPr>
            <a:r>
              <a:rPr lang="pl-PL" dirty="0" err="1">
                <a:cs typeface="Calibri"/>
              </a:rPr>
              <a:t>Initial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results</a:t>
            </a:r>
            <a:r>
              <a:rPr lang="pl-PL" dirty="0">
                <a:cs typeface="Calibri"/>
              </a:rPr>
              <a:t>:</a:t>
            </a:r>
            <a:endParaRPr lang="pl-PL" dirty="0">
              <a:ea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pl-PL" dirty="0">
                <a:cs typeface="Calibri"/>
              </a:rPr>
              <a:t>2% mass </a:t>
            </a:r>
            <a:r>
              <a:rPr lang="pl-PL" dirty="0" err="1">
                <a:cs typeface="Calibri"/>
              </a:rPr>
              <a:t>concentration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feasible</a:t>
            </a:r>
            <a:r>
              <a:rPr lang="pl-PL" dirty="0">
                <a:cs typeface="Calibri"/>
              </a:rPr>
              <a:t> for Si and Ti (MTS </a:t>
            </a:r>
            <a:r>
              <a:rPr lang="pl-PL" dirty="0" err="1">
                <a:cs typeface="Calibri"/>
              </a:rPr>
              <a:t>tests</a:t>
            </a:r>
            <a:r>
              <a:rPr lang="pl-PL" dirty="0">
                <a:cs typeface="Calibri"/>
              </a:rPr>
              <a:t>)</a:t>
            </a:r>
            <a:endParaRPr lang="pl-PL" dirty="0">
              <a:ea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pl-PL" err="1">
                <a:cs typeface="Calibri"/>
              </a:rPr>
              <a:t>Signal</a:t>
            </a:r>
            <a:r>
              <a:rPr lang="pl-PL" dirty="0">
                <a:cs typeface="Calibri"/>
              </a:rPr>
              <a:t> </a:t>
            </a:r>
            <a:r>
              <a:rPr lang="pl-PL" err="1">
                <a:cs typeface="Calibri"/>
              </a:rPr>
              <a:t>appears</a:t>
            </a:r>
            <a:r>
              <a:rPr lang="pl-PL" dirty="0">
                <a:cs typeface="Calibri"/>
              </a:rPr>
              <a:t> for a </a:t>
            </a:r>
            <a:r>
              <a:rPr lang="pl-PL" err="1">
                <a:cs typeface="Calibri"/>
              </a:rPr>
              <a:t>proximal</a:t>
            </a:r>
            <a:r>
              <a:rPr lang="pl-PL" dirty="0">
                <a:cs typeface="Calibri"/>
              </a:rPr>
              <a:t> </a:t>
            </a:r>
            <a:r>
              <a:rPr lang="pl-PL" err="1">
                <a:cs typeface="Calibri"/>
              </a:rPr>
              <a:t>layer</a:t>
            </a:r>
            <a:r>
              <a:rPr lang="pl-PL" dirty="0">
                <a:cs typeface="Calibri"/>
              </a:rPr>
              <a:t> </a:t>
            </a:r>
            <a:r>
              <a:rPr lang="pl-PL" err="1">
                <a:cs typeface="Calibri"/>
              </a:rPr>
              <a:t>when</a:t>
            </a:r>
            <a:r>
              <a:rPr lang="pl-PL" dirty="0">
                <a:cs typeface="Calibri"/>
              </a:rPr>
              <a:t> BP </a:t>
            </a:r>
            <a:r>
              <a:rPr lang="pl-PL" err="1">
                <a:cs typeface="Calibri"/>
              </a:rPr>
              <a:t>contained</a:t>
            </a:r>
            <a:r>
              <a:rPr lang="pl-PL" dirty="0">
                <a:cs typeface="Calibri"/>
              </a:rPr>
              <a:t> in the </a:t>
            </a:r>
            <a:r>
              <a:rPr lang="pl-PL" err="1">
                <a:cs typeface="Calibri"/>
              </a:rPr>
              <a:t>tumour</a:t>
            </a:r>
            <a:endParaRPr lang="pl-PL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pl-PL" dirty="0" err="1">
                <a:cs typeface="Calibri"/>
              </a:rPr>
              <a:t>Signal</a:t>
            </a:r>
            <a:r>
              <a:rPr lang="pl-PL" dirty="0">
                <a:cs typeface="Calibri"/>
              </a:rPr>
              <a:t> drops </a:t>
            </a:r>
            <a:r>
              <a:rPr lang="pl-PL" dirty="0" err="1">
                <a:cs typeface="Calibri"/>
              </a:rPr>
              <a:t>when</a:t>
            </a:r>
            <a:r>
              <a:rPr lang="pl-PL" dirty="0">
                <a:cs typeface="Calibri"/>
              </a:rPr>
              <a:t> BP </a:t>
            </a:r>
            <a:r>
              <a:rPr lang="pl-PL" dirty="0" err="1">
                <a:cs typeface="Calibri"/>
              </a:rPr>
              <a:t>moves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downstream</a:t>
            </a:r>
            <a:r>
              <a:rPr lang="pl-PL" dirty="0">
                <a:cs typeface="Calibri"/>
              </a:rPr>
              <a:t> of </a:t>
            </a:r>
            <a:r>
              <a:rPr lang="pl-PL" dirty="0" err="1">
                <a:cs typeface="Calibri"/>
              </a:rPr>
              <a:t>tumour</a:t>
            </a:r>
            <a:endParaRPr lang="pl-PL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pl-PL" dirty="0" err="1">
                <a:ea typeface="Calibri"/>
                <a:cs typeface="Calibri"/>
              </a:rPr>
              <a:t>Results</a:t>
            </a:r>
            <a:r>
              <a:rPr lang="pl-PL" dirty="0">
                <a:ea typeface="Calibri"/>
                <a:cs typeface="Calibri"/>
              </a:rPr>
              <a:t> of </a:t>
            </a:r>
            <a:r>
              <a:rPr lang="pl-PL" dirty="0" err="1">
                <a:ea typeface="Calibri"/>
                <a:cs typeface="Calibri"/>
              </a:rPr>
              <a:t>cell-culture</a:t>
            </a:r>
            <a:r>
              <a:rPr lang="pl-PL" dirty="0">
                <a:ea typeface="Calibri"/>
                <a:cs typeface="Calibri"/>
              </a:rPr>
              <a:t> </a:t>
            </a:r>
            <a:r>
              <a:rPr lang="pl-PL" dirty="0" err="1">
                <a:ea typeface="Calibri"/>
                <a:cs typeface="Calibri"/>
              </a:rPr>
              <a:t>studies</a:t>
            </a:r>
            <a:r>
              <a:rPr lang="pl-PL" dirty="0">
                <a:ea typeface="Calibri"/>
                <a:cs typeface="Calibri"/>
              </a:rPr>
              <a:t> </a:t>
            </a:r>
            <a:r>
              <a:rPr lang="pl-PL" dirty="0" err="1">
                <a:ea typeface="Calibri"/>
                <a:cs typeface="Calibri"/>
              </a:rPr>
              <a:t>encouraging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42DE8D53-A616-46C2-8170-A8A48245A4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4477" y="139017"/>
            <a:ext cx="4692953" cy="3606031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A4C4108-7A82-4D62-9B53-46F96E8F4573}"/>
              </a:ext>
            </a:extLst>
          </p:cNvPr>
          <p:cNvSpPr txBox="1"/>
          <p:nvPr/>
        </p:nvSpPr>
        <p:spPr>
          <a:xfrm>
            <a:off x="9772583" y="2417"/>
            <a:ext cx="2496734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A.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Kaszlikowska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B.Sc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., Jag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Uni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2021</a:t>
            </a:r>
          </a:p>
          <a:p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B.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Beus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B.Sc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., RWTH Aachen, 2021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11941A-3BBF-440B-922F-22A0D4FDB5E8}"/>
              </a:ext>
            </a:extLst>
          </p:cNvPr>
          <p:cNvSpPr txBox="1"/>
          <p:nvPr/>
        </p:nvSpPr>
        <p:spPr>
          <a:xfrm>
            <a:off x="7914751" y="931147"/>
            <a:ext cx="76702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/>
              <a:t>TALYS</a:t>
            </a:r>
          </a:p>
        </p:txBody>
      </p:sp>
      <p:pic>
        <p:nvPicPr>
          <p:cNvPr id="9" name="Obraz 12">
            <a:extLst>
              <a:ext uri="{FF2B5EF4-FFF2-40B4-BE49-F238E27FC236}">
                <a16:creationId xmlns:a16="http://schemas.microsoft.com/office/drawing/2014/main" id="{7779B6C1-EF22-92E1-D6B9-F11A87775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0" y="4202592"/>
            <a:ext cx="2404534" cy="2423683"/>
          </a:xfrm>
          <a:prstGeom prst="rect">
            <a:avLst/>
          </a:prstGeom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id="{F0D326B9-582B-5BC2-6E19-E1A2C0F05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933" y="4928225"/>
            <a:ext cx="2743200" cy="1742883"/>
          </a:xfrm>
          <a:prstGeom prst="rect">
            <a:avLst/>
          </a:prstGeom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id="{5B8E2F99-72E1-FB67-34A4-830D141AC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00" y="4026398"/>
            <a:ext cx="2404534" cy="981139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BB35279-1B66-A6DD-8AE5-120D0A83188B}"/>
              </a:ext>
            </a:extLst>
          </p:cNvPr>
          <p:cNvSpPr txBox="1"/>
          <p:nvPr/>
        </p:nvSpPr>
        <p:spPr>
          <a:xfrm>
            <a:off x="9775536" y="3888616"/>
            <a:ext cx="2493781" cy="27699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B. Kołodziej,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M.Sc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., Jag </a:t>
            </a:r>
            <a:r>
              <a:rPr lang="pl-PL" sz="120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Uni</a:t>
            </a:r>
            <a:r>
              <a:rPr lang="pl-PL" sz="120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</a:rPr>
              <a:t>, 2022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8265021-C774-7A0C-69CD-9B23A02FD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592" y="6490136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2D98136-2D91-DCB0-9E0B-438FEEBD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53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25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E6C89A4-6937-17A2-A5C6-90C20A6BCC56}"/>
              </a:ext>
            </a:extLst>
          </p:cNvPr>
          <p:cNvSpPr txBox="1"/>
          <p:nvPr/>
        </p:nvSpPr>
        <p:spPr>
          <a:xfrm>
            <a:off x="964376" y="5435020"/>
            <a:ext cx="4502875" cy="851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ea typeface="Calibri"/>
                <a:cs typeface="Calibri"/>
              </a:rPr>
              <a:t>Paper </a:t>
            </a:r>
            <a:r>
              <a:rPr lang="pl-PL" sz="2400" b="1" dirty="0" err="1">
                <a:ea typeface="Calibri"/>
                <a:cs typeface="Calibri"/>
              </a:rPr>
              <a:t>under</a:t>
            </a:r>
            <a:r>
              <a:rPr lang="pl-PL" sz="2400" b="1" dirty="0">
                <a:ea typeface="Calibri"/>
                <a:cs typeface="Calibri"/>
              </a:rPr>
              <a:t> </a:t>
            </a:r>
            <a:r>
              <a:rPr lang="pl-PL" sz="2400" b="1" dirty="0" err="1">
                <a:ea typeface="Calibri"/>
                <a:cs typeface="Calibri"/>
              </a:rPr>
              <a:t>review</a:t>
            </a:r>
            <a:r>
              <a:rPr lang="pl-PL" sz="2400" b="1" dirty="0">
                <a:ea typeface="Calibri"/>
                <a:cs typeface="Calibri"/>
              </a:rPr>
              <a:t> in</a:t>
            </a:r>
            <a:br>
              <a:rPr lang="pl-PL" sz="2400" b="1" dirty="0">
                <a:ea typeface="Calibri"/>
                <a:cs typeface="Calibri"/>
              </a:rPr>
            </a:br>
            <a:r>
              <a:rPr lang="pl-PL" sz="2400" b="1" dirty="0" err="1">
                <a:ea typeface="Calibri"/>
                <a:cs typeface="Calibri"/>
              </a:rPr>
              <a:t>Int</a:t>
            </a:r>
            <a:r>
              <a:rPr lang="pl-PL" sz="2400" b="1" dirty="0">
                <a:ea typeface="Calibri"/>
                <a:cs typeface="Calibri"/>
              </a:rPr>
              <a:t>. J.</a:t>
            </a:r>
            <a:r>
              <a:rPr lang="pl-PL" sz="2400" b="1" dirty="0">
                <a:ea typeface="+mn-lt"/>
                <a:cs typeface="+mn-lt"/>
              </a:rPr>
              <a:t> </a:t>
            </a:r>
            <a:r>
              <a:rPr lang="pl-PL" sz="2400" b="1" dirty="0" err="1">
                <a:ea typeface="+mn-lt"/>
                <a:cs typeface="+mn-lt"/>
              </a:rPr>
              <a:t>Radiat</a:t>
            </a:r>
            <a:r>
              <a:rPr lang="pl-PL" sz="2400" b="1" dirty="0">
                <a:ea typeface="+mn-lt"/>
                <a:cs typeface="+mn-lt"/>
              </a:rPr>
              <a:t>. </a:t>
            </a:r>
            <a:r>
              <a:rPr lang="pl-PL" sz="2400" b="1" dirty="0" err="1">
                <a:ea typeface="+mn-lt"/>
                <a:cs typeface="+mn-lt"/>
              </a:rPr>
              <a:t>Oncol</a:t>
            </a:r>
            <a:r>
              <a:rPr lang="pl-PL" sz="2400" b="1" dirty="0">
                <a:ea typeface="+mn-lt"/>
                <a:cs typeface="+mn-lt"/>
              </a:rPr>
              <a:t>. Biol. </a:t>
            </a:r>
            <a:r>
              <a:rPr lang="pl-PL" sz="2400" b="1" dirty="0" err="1">
                <a:ea typeface="+mn-lt"/>
                <a:cs typeface="+mn-lt"/>
              </a:rPr>
              <a:t>Phys</a:t>
            </a:r>
            <a:r>
              <a:rPr lang="pl-PL" sz="2400" b="1" dirty="0"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03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4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56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B04AC48-A5AA-431D-AB43-B0D3FBEEE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pl-PL" sz="3600" err="1">
                <a:solidFill>
                  <a:schemeClr val="tx2"/>
                </a:solidFill>
                <a:cs typeface="Calibri Light"/>
              </a:rPr>
              <a:t>Summary</a:t>
            </a:r>
            <a:endParaRPr lang="pl-PL" err="1"/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5E6D4866-AA7C-4336-A9F2-8C7A49C96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1800" dirty="0">
                <a:solidFill>
                  <a:schemeClr val="tx2"/>
                </a:solidFill>
                <a:cs typeface="Calibri"/>
              </a:rPr>
              <a:t>PG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radiation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is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a hot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topic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in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medical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physics</a:t>
            </a:r>
            <a:endParaRPr lang="pl-PL" sz="1800" dirty="0">
              <a:solidFill>
                <a:schemeClr val="tx2"/>
              </a:solidFill>
              <a:cs typeface="Calibri"/>
            </a:endParaRPr>
          </a:p>
          <a:p>
            <a:pPr marL="0" indent="0">
              <a:buNone/>
            </a:pPr>
            <a:r>
              <a:rPr lang="pl-PL" sz="1800" dirty="0" err="1">
                <a:solidFill>
                  <a:schemeClr val="tx2"/>
                </a:solidFill>
                <a:cs typeface="Calibri"/>
              </a:rPr>
              <a:t>Within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the </a:t>
            </a:r>
            <a:r>
              <a:rPr lang="pl-PL" sz="1800" dirty="0" err="1">
                <a:solidFill>
                  <a:schemeClr val="tx2"/>
                </a:solidFill>
                <a:latin typeface="Symbol"/>
                <a:cs typeface="Calibri"/>
                <a:sym typeface="Symbol"/>
              </a:rPr>
              <a:t>g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CCB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 and 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SiFi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-CC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projects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:</a:t>
            </a:r>
            <a:endParaRPr lang="pl-PL" sz="1800" dirty="0">
              <a:solidFill>
                <a:schemeClr val="tx2"/>
              </a:solidFill>
            </a:endParaRPr>
          </a:p>
          <a:p>
            <a:pPr marL="514350" indent="-514350"/>
            <a:r>
              <a:rPr lang="pl-PL" sz="1800" dirty="0">
                <a:solidFill>
                  <a:schemeClr val="tx2"/>
                </a:solidFill>
                <a:cs typeface="Calibri"/>
              </a:rPr>
              <a:t>We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characterized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in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detail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the PG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emission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in PT</a:t>
            </a:r>
          </a:p>
          <a:p>
            <a:pPr marL="514350" indent="-514350"/>
            <a:r>
              <a:rPr lang="pl-PL" sz="1800" dirty="0">
                <a:solidFill>
                  <a:schemeClr val="tx2"/>
                </a:solidFill>
                <a:cs typeface="Calibri"/>
              </a:rPr>
              <a:t>We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validated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the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simulation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tools</a:t>
            </a:r>
            <a:br>
              <a:rPr lang="pl-PL" sz="1800" dirty="0">
                <a:cs typeface="Calibri"/>
              </a:rPr>
            </a:br>
            <a:r>
              <a:rPr lang="pl-PL" sz="1800" dirty="0">
                <a:solidFill>
                  <a:schemeClr val="tx2"/>
                </a:solidFill>
                <a:cs typeface="Calibri"/>
              </a:rPr>
              <a:t>(GEANT4, TALYS)</a:t>
            </a:r>
          </a:p>
          <a:p>
            <a:pPr marL="514350" indent="-514350"/>
            <a:r>
              <a:rPr lang="pl-PL" sz="1800" dirty="0">
                <a:solidFill>
                  <a:schemeClr val="tx2"/>
                </a:solidFill>
                <a:cs typeface="Calibri"/>
              </a:rPr>
              <a:t>We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are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building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a dual-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modality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SiFi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-CC setup for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beam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range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monitoring in PT</a:t>
            </a:r>
          </a:p>
          <a:p>
            <a:pPr marL="514350" indent="-514350"/>
            <a:r>
              <a:rPr lang="pl-PL" sz="1800" dirty="0">
                <a:solidFill>
                  <a:schemeClr val="tx2"/>
                </a:solidFill>
                <a:cs typeface="Calibri"/>
              </a:rPr>
              <a:t>We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are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testing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a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method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of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tumour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tracers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activated</a:t>
            </a:r>
            <a:r>
              <a:rPr lang="pl-PL" sz="1800" dirty="0">
                <a:solidFill>
                  <a:schemeClr val="tx2"/>
                </a:solidFill>
                <a:cs typeface="Calibri"/>
              </a:rPr>
              <a:t> by a proton </a:t>
            </a:r>
            <a:r>
              <a:rPr lang="pl-PL" sz="1800" dirty="0" err="1">
                <a:solidFill>
                  <a:schemeClr val="tx2"/>
                </a:solidFill>
                <a:cs typeface="Calibri"/>
              </a:rPr>
              <a:t>beam</a:t>
            </a:r>
            <a:endParaRPr lang="pl-PL" sz="1800">
              <a:solidFill>
                <a:schemeClr val="tx2"/>
              </a:solidFill>
              <a:ea typeface="Calibri"/>
              <a:cs typeface="Calibri"/>
            </a:endParaRPr>
          </a:p>
          <a:p>
            <a:pPr marL="514350" indent="-514350"/>
            <a:endParaRPr lang="pl-PL" sz="18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Educational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aspects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: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work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done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mainly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by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students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and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PhD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students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.</a:t>
            </a:r>
          </a:p>
          <a:p>
            <a:pPr marL="0" indent="0">
              <a:buNone/>
            </a:pP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Example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of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an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intenese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(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though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informal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)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Polish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-German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collaboration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, with a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Georgian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 </a:t>
            </a:r>
            <a:r>
              <a:rPr lang="pl-PL" sz="1800" dirty="0" err="1">
                <a:solidFill>
                  <a:schemeClr val="tx2"/>
                </a:solidFill>
                <a:ea typeface="Calibri" panose="020F0502020204030204"/>
                <a:cs typeface="Calibri"/>
              </a:rPr>
              <a:t>support</a:t>
            </a:r>
            <a:r>
              <a:rPr lang="pl-PL" sz="1800" dirty="0">
                <a:solidFill>
                  <a:schemeClr val="tx2"/>
                </a:solidFill>
                <a:ea typeface="Calibri" panose="020F0502020204030204"/>
                <a:cs typeface="Calibri"/>
              </a:rPr>
              <a:t>.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398840F-530B-D4D1-B7AC-C8AD963DC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218" y="6490136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E98EAF-F6F1-721D-5ECA-781D2DA2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047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132085-B920-D47E-AB52-3076CB83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941" y="242972"/>
            <a:ext cx="4431233" cy="1337196"/>
          </a:xfrm>
        </p:spPr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About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bridges</a:t>
            </a:r>
            <a:r>
              <a:rPr lang="pl-PL" dirty="0">
                <a:ea typeface="Calibri Light"/>
                <a:cs typeface="Calibri Light"/>
              </a:rPr>
              <a:t>...</a:t>
            </a:r>
            <a:endParaRPr lang="pl-PL" dirty="0"/>
          </a:p>
        </p:txBody>
      </p:sp>
      <p:pic>
        <p:nvPicPr>
          <p:cNvPr id="5" name="Symbol zastępczy zawartości 4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A0DBF3B1-4FF5-2D7E-AAEC-85094D6C0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181" y="1825625"/>
            <a:ext cx="9879637" cy="4351338"/>
          </a:xfrm>
        </p:spPr>
      </p:pic>
      <p:pic>
        <p:nvPicPr>
          <p:cNvPr id="7" name="Obraz 6" descr="Obraz zawierający Grafika, krąg, serce, czerwony&#10;&#10;Opis wygenerowany automatycznie">
            <a:extLst>
              <a:ext uri="{FF2B5EF4-FFF2-40B4-BE49-F238E27FC236}">
                <a16:creationId xmlns:a16="http://schemas.microsoft.com/office/drawing/2014/main" id="{9B31DA37-1EE8-68B1-9711-93EF02705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508" y="2540775"/>
            <a:ext cx="490938" cy="496755"/>
          </a:xfrm>
          <a:prstGeom prst="rect">
            <a:avLst/>
          </a:prstGeom>
        </p:spPr>
      </p:pic>
      <p:pic>
        <p:nvPicPr>
          <p:cNvPr id="8" name="Obraz 7" descr="Obraz zawierający Grafika, krąg, serce, czerwony&#10;&#10;Opis wygenerowany automatycznie">
            <a:extLst>
              <a:ext uri="{FF2B5EF4-FFF2-40B4-BE49-F238E27FC236}">
                <a16:creationId xmlns:a16="http://schemas.microsoft.com/office/drawing/2014/main" id="{60BA29AA-7578-6FA2-8365-ABD8E4DDA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744" y="1581003"/>
            <a:ext cx="490938" cy="496755"/>
          </a:xfrm>
          <a:prstGeom prst="rect">
            <a:avLst/>
          </a:prstGeom>
        </p:spPr>
      </p:pic>
      <p:pic>
        <p:nvPicPr>
          <p:cNvPr id="9" name="Obraz 8" descr="Obraz zawierający Grafika, krąg, serce, czerwony&#10;&#10;Opis wygenerowany automatycznie">
            <a:extLst>
              <a:ext uri="{FF2B5EF4-FFF2-40B4-BE49-F238E27FC236}">
                <a16:creationId xmlns:a16="http://schemas.microsoft.com/office/drawing/2014/main" id="{6E0661A8-7215-781C-FBB6-832828468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217" y="2790896"/>
            <a:ext cx="490938" cy="496755"/>
          </a:xfrm>
          <a:prstGeom prst="rect">
            <a:avLst/>
          </a:prstGeom>
        </p:spPr>
      </p:pic>
      <p:pic>
        <p:nvPicPr>
          <p:cNvPr id="10" name="Obraz 9" descr="Obraz zawierający Grafika, krąg, serce, czerwony&#10;&#10;Opis wygenerowany automatycznie">
            <a:extLst>
              <a:ext uri="{FF2B5EF4-FFF2-40B4-BE49-F238E27FC236}">
                <a16:creationId xmlns:a16="http://schemas.microsoft.com/office/drawing/2014/main" id="{5B5E6011-D172-42E1-C346-07BDC4E23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057" y="5152515"/>
            <a:ext cx="490938" cy="496755"/>
          </a:xfrm>
          <a:prstGeom prst="rect">
            <a:avLst/>
          </a:prstGeom>
        </p:spPr>
      </p:pic>
      <p:pic>
        <p:nvPicPr>
          <p:cNvPr id="11" name="Obraz 10" descr="Obraz zawierający parasol, design&#10;&#10;Opis wygenerowany automatycznie">
            <a:extLst>
              <a:ext uri="{FF2B5EF4-FFF2-40B4-BE49-F238E27FC236}">
                <a16:creationId xmlns:a16="http://schemas.microsoft.com/office/drawing/2014/main" id="{3B1EAD5A-CE23-34E3-3303-B31E66CB6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0000">
            <a:off x="2405805" y="1900015"/>
            <a:ext cx="2954933" cy="1777404"/>
          </a:xfrm>
          <a:prstGeom prst="rect">
            <a:avLst/>
          </a:prstGeom>
        </p:spPr>
      </p:pic>
      <p:pic>
        <p:nvPicPr>
          <p:cNvPr id="14" name="Obraz 13" descr="Obraz zawierający parasol, design&#10;&#10;Opis wygenerowany automatycznie">
            <a:extLst>
              <a:ext uri="{FF2B5EF4-FFF2-40B4-BE49-F238E27FC236}">
                <a16:creationId xmlns:a16="http://schemas.microsoft.com/office/drawing/2014/main" id="{1DCC96F1-E9A8-02A3-E1D7-A4094B15D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0000">
            <a:off x="4926777" y="3390463"/>
            <a:ext cx="5456154" cy="1748321"/>
          </a:xfrm>
          <a:prstGeom prst="rect">
            <a:avLst/>
          </a:prstGeom>
        </p:spPr>
      </p:pic>
      <p:pic>
        <p:nvPicPr>
          <p:cNvPr id="15" name="Obraz 14" descr="Irakli KESHELASHVILI | Researcher | Dr. | GSI ...">
            <a:extLst>
              <a:ext uri="{FF2B5EF4-FFF2-40B4-BE49-F238E27FC236}">
                <a16:creationId xmlns:a16="http://schemas.microsoft.com/office/drawing/2014/main" id="{93E01A14-1823-05F9-E148-5B57C0575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017" y="4116930"/>
            <a:ext cx="1283185" cy="1283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 descr="Obraz zawierający Ludzka twarz, tekst, osoba, Czoło&#10;&#10;Opis wygenerowany automatycznie">
            <a:extLst>
              <a:ext uri="{FF2B5EF4-FFF2-40B4-BE49-F238E27FC236}">
                <a16:creationId xmlns:a16="http://schemas.microsoft.com/office/drawing/2014/main" id="{BF746BAA-973B-0C4C-41F6-1834803F2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0180" y="4157382"/>
            <a:ext cx="1109186" cy="119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 descr="Volker Hejny – Jülich, Nordrhein-Westfalen, Deutschland | Berufliches  Profil | LinkedIn">
            <a:extLst>
              <a:ext uri="{FF2B5EF4-FFF2-40B4-BE49-F238E27FC236}">
                <a16:creationId xmlns:a16="http://schemas.microsoft.com/office/drawing/2014/main" id="{5CE51B2A-6CAA-E552-6D9A-A38659FAB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339" y="2991970"/>
            <a:ext cx="1126190" cy="1126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az 17" descr="Obraz zawierający Ludzka twarz, osoba, zmarszczka, Czoło&#10;&#10;Opis wygenerowany automatycznie">
            <a:extLst>
              <a:ext uri="{FF2B5EF4-FFF2-40B4-BE49-F238E27FC236}">
                <a16:creationId xmlns:a16="http://schemas.microsoft.com/office/drawing/2014/main" id="{B7277EE7-45E7-D3D2-57A0-AD49B0CE0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676" y="3042396"/>
            <a:ext cx="1103780" cy="1120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az 19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601F1A70-37B1-5621-9224-86481770AE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770" y="3146752"/>
            <a:ext cx="541804" cy="567018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B880EE6-6DE5-31BB-2655-3EBED610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F130DA-EBD9-DE78-0149-38CBAD43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536671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0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in swing carnival ride">
            <a:extLst>
              <a:ext uri="{FF2B5EF4-FFF2-40B4-BE49-F238E27FC236}">
                <a16:creationId xmlns:a16="http://schemas.microsoft.com/office/drawing/2014/main" id="{0EEB057D-61F4-7FEE-C901-D1AB3F02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54" r="8" b="90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2C95B43-9449-70B9-3D17-82B637EE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Back-up slides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BFA2C65-464F-E515-1A0B-A26475A3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A. Wrońska, 20th GGSB Anniversary, Tbilisi/Kutaisi 11.09.2024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D071C70-9014-DC52-374B-8E7952FD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77C6C3F-668B-4AF5-BFA9-0F657EB068D6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3946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51B4C9-1E98-1392-D327-A5B13C72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30" y="55118"/>
            <a:ext cx="10310670" cy="834522"/>
          </a:xfrm>
        </p:spPr>
        <p:txBody>
          <a:bodyPr/>
          <a:lstStyle/>
          <a:p>
            <a:r>
              <a:rPr lang="pl-PL" err="1">
                <a:solidFill>
                  <a:schemeClr val="bg1"/>
                </a:solidFill>
              </a:rPr>
              <a:t>Rate</a:t>
            </a:r>
            <a:r>
              <a:rPr lang="pl-PL">
                <a:solidFill>
                  <a:schemeClr val="bg1"/>
                </a:solidFill>
              </a:rPr>
              <a:t> </a:t>
            </a:r>
            <a:r>
              <a:rPr lang="pl-PL" err="1">
                <a:solidFill>
                  <a:schemeClr val="bg1"/>
                </a:solidFill>
              </a:rPr>
              <a:t>capability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at</a:t>
            </a:r>
            <a:r>
              <a:rPr lang="pl-PL">
                <a:solidFill>
                  <a:schemeClr val="bg1"/>
                </a:solidFill>
              </a:rPr>
              <a:t> HIT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FC7192-7693-B3BB-91B6-8FB72EFEE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199" y="1065645"/>
            <a:ext cx="8264336" cy="19751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Detector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operable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in clinical conditions</a:t>
            </a:r>
            <a:endParaRPr lang="pl-PL">
              <a:solidFill>
                <a:schemeClr val="bg1"/>
              </a:solidFill>
            </a:endParaRPr>
          </a:p>
          <a:p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Intensity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scan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: no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saturation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observed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within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uncertainty</a:t>
            </a:r>
            <a:endParaRPr lang="pl-PL" err="1">
              <a:solidFill>
                <a:schemeClr val="bg1"/>
              </a:solidFill>
            </a:endParaRPr>
          </a:p>
          <a:p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Rate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per channel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at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max.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Beam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intensity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:  31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kcps</a:t>
            </a:r>
            <a:endParaRPr lang="pl-PL" err="1">
              <a:solidFill>
                <a:schemeClr val="bg1"/>
              </a:solidFill>
            </a:endParaRPr>
          </a:p>
          <a:p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DAQ limit: 480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kcps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→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detector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operable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also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at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cyclotron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rates</a:t>
            </a:r>
            <a:endParaRPr lang="pl-PL" err="1">
              <a:solidFill>
                <a:schemeClr val="bg1"/>
              </a:solidFill>
            </a:endParaRPr>
          </a:p>
        </p:txBody>
      </p:sp>
      <p:sp>
        <p:nvSpPr>
          <p:cNvPr id="5" name="Symbol zastępczy numeru slajdu 53">
            <a:extLst>
              <a:ext uri="{FF2B5EF4-FFF2-40B4-BE49-F238E27FC236}">
                <a16:creationId xmlns:a16="http://schemas.microsoft.com/office/drawing/2014/main" id="{37E3EAD7-AB27-8FDD-AB67-D8D944F761CD}"/>
              </a:ext>
            </a:extLst>
          </p:cNvPr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CE633F-9882-4A5C-83A2-1109D0C73261}" type="slidenum">
              <a:rPr lang="en-US" dirty="0" smtClean="0">
                <a:solidFill>
                  <a:schemeClr val="bg1"/>
                </a:solidFill>
              </a:rPr>
              <a:pPr/>
              <a:t>29</a:t>
            </a:fld>
            <a:endParaRPr lang="pl-PL">
              <a:solidFill>
                <a:schemeClr val="bg1"/>
              </a:solidFill>
            </a:endParaRPr>
          </a:p>
        </p:txBody>
      </p:sp>
      <p:pic>
        <p:nvPicPr>
          <p:cNvPr id="6" name="Symbol zastępczy zawartości 2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BF12BA0C-BC2E-8426-6341-2E4AD3B95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" y="-1146"/>
            <a:ext cx="962728" cy="999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az 9" descr="Obraz zawierający tekst, zrzut ekranu, Wykres, linia&#10;&#10;Opis wygenerowany automatycznie">
            <a:extLst>
              <a:ext uri="{FF2B5EF4-FFF2-40B4-BE49-F238E27FC236}">
                <a16:creationId xmlns:a16="http://schemas.microsoft.com/office/drawing/2014/main" id="{C9468DBE-C152-0483-79F2-F20BBD69B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648" y="3040877"/>
            <a:ext cx="8192273" cy="35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0519C41-376D-ADDD-A3C0-88CFAC76691C}"/>
              </a:ext>
            </a:extLst>
          </p:cNvPr>
          <p:cNvSpPr txBox="1"/>
          <p:nvPr/>
        </p:nvSpPr>
        <p:spPr>
          <a:xfrm>
            <a:off x="8608540" y="4215027"/>
            <a:ext cx="2732216" cy="64633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solidFill>
                  <a:schemeClr val="accent2">
                    <a:lumMod val="49000"/>
                  </a:schemeClr>
                </a:solidFill>
              </a:rPr>
              <a:t>Synchrotron proton </a:t>
            </a:r>
            <a:r>
              <a:rPr lang="pl-PL" err="1">
                <a:solidFill>
                  <a:schemeClr val="accent2">
                    <a:lumMod val="49000"/>
                  </a:schemeClr>
                </a:solidFill>
              </a:rPr>
              <a:t>beam</a:t>
            </a:r>
            <a:r>
              <a:rPr lang="pl-PL">
                <a:solidFill>
                  <a:schemeClr val="accent2">
                    <a:lumMod val="49000"/>
                  </a:schemeClr>
                </a:solidFill>
              </a:rPr>
              <a:t> </a:t>
            </a:r>
            <a:r>
              <a:rPr lang="pl-PL" err="1">
                <a:solidFill>
                  <a:schemeClr val="accent2">
                    <a:lumMod val="49000"/>
                  </a:schemeClr>
                </a:solidFill>
              </a:rPr>
              <a:t>structure</a:t>
            </a:r>
            <a:endParaRPr lang="pl-PL">
              <a:solidFill>
                <a:schemeClr val="accent2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8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B89BEE7-E4AA-C3F2-9EFD-9EECF5BA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580" y="687722"/>
            <a:ext cx="4284420" cy="1455528"/>
          </a:xfrm>
        </p:spPr>
        <p:txBody>
          <a:bodyPr anchor="t">
            <a:noAutofit/>
          </a:bodyPr>
          <a:lstStyle/>
          <a:p>
            <a:r>
              <a:rPr lang="pl-PL" sz="3200" dirty="0">
                <a:solidFill>
                  <a:schemeClr val="bg1"/>
                </a:solidFill>
                <a:cs typeface="Calibri Light"/>
              </a:rPr>
              <a:t>X-</a:t>
            </a:r>
            <a:r>
              <a:rPr lang="pl-PL" sz="3200" dirty="0" err="1">
                <a:solidFill>
                  <a:schemeClr val="bg1"/>
                </a:solidFill>
                <a:cs typeface="Calibri Light"/>
              </a:rPr>
              <a:t>ray</a:t>
            </a:r>
            <a:r>
              <a:rPr lang="pl-PL" sz="3200" dirty="0">
                <a:solidFill>
                  <a:schemeClr val="bg1"/>
                </a:solidFill>
                <a:cs typeface="Calibri Light"/>
              </a:rPr>
              <a:t> </a:t>
            </a:r>
            <a:r>
              <a:rPr lang="pl-PL" sz="3200" i="1" dirty="0">
                <a:solidFill>
                  <a:schemeClr val="bg1"/>
                </a:solidFill>
                <a:cs typeface="Calibri Light"/>
              </a:rPr>
              <a:t>versus</a:t>
            </a:r>
            <a:r>
              <a:rPr lang="pl-PL" sz="3200" dirty="0">
                <a:solidFill>
                  <a:schemeClr val="bg1"/>
                </a:solidFill>
                <a:cs typeface="Calibri Light"/>
              </a:rPr>
              <a:t> hadron </a:t>
            </a:r>
            <a:r>
              <a:rPr lang="pl-PL" sz="3200" dirty="0" err="1">
                <a:solidFill>
                  <a:schemeClr val="bg1"/>
                </a:solidFill>
                <a:cs typeface="Calibri Light"/>
              </a:rPr>
              <a:t>therapy</a:t>
            </a:r>
            <a:endParaRPr lang="pl-PL" sz="32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64275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C7B087-3D3E-EB3B-F013-DD3919E72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457" y="842111"/>
            <a:ext cx="4328296" cy="12630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400" dirty="0" err="1">
                <a:ea typeface="+mn-lt"/>
                <a:cs typeface="+mn-lt"/>
              </a:rPr>
              <a:t>Tumour</a:t>
            </a:r>
            <a:r>
              <a:rPr lang="pl-PL" sz="1400" dirty="0">
                <a:ea typeface="+mn-lt"/>
                <a:cs typeface="+mn-lt"/>
              </a:rPr>
              <a:t> </a:t>
            </a:r>
            <a:r>
              <a:rPr lang="pl-PL" sz="1400" dirty="0" err="1">
                <a:ea typeface="+mn-lt"/>
                <a:cs typeface="+mn-lt"/>
              </a:rPr>
              <a:t>irradiation</a:t>
            </a:r>
            <a:r>
              <a:rPr lang="pl-PL" sz="1400" dirty="0">
                <a:ea typeface="+mn-lt"/>
                <a:cs typeface="+mn-lt"/>
              </a:rPr>
              <a:t> – </a:t>
            </a:r>
            <a:r>
              <a:rPr lang="pl-PL" sz="1400" dirty="0" err="1">
                <a:ea typeface="+mn-lt"/>
                <a:cs typeface="+mn-lt"/>
              </a:rPr>
              <a:t>important</a:t>
            </a:r>
            <a:r>
              <a:rPr lang="pl-PL" sz="1400" dirty="0">
                <a:ea typeface="+mn-lt"/>
                <a:cs typeface="+mn-lt"/>
              </a:rPr>
              <a:t> </a:t>
            </a:r>
            <a:r>
              <a:rPr lang="pl-PL" sz="1400" dirty="0" err="1">
                <a:ea typeface="+mn-lt"/>
                <a:cs typeface="+mn-lt"/>
              </a:rPr>
              <a:t>way</a:t>
            </a:r>
            <a:r>
              <a:rPr lang="pl-PL" sz="1400" dirty="0">
                <a:ea typeface="+mn-lt"/>
                <a:cs typeface="+mn-lt"/>
              </a:rPr>
              <a:t> of </a:t>
            </a:r>
            <a:r>
              <a:rPr lang="pl-PL" sz="1400" dirty="0" err="1">
                <a:ea typeface="+mn-lt"/>
                <a:cs typeface="+mn-lt"/>
              </a:rPr>
              <a:t>treatment</a:t>
            </a:r>
            <a:endParaRPr lang="pl-PL" dirty="0" err="1"/>
          </a:p>
          <a:p>
            <a:r>
              <a:rPr lang="pl-PL" sz="1400" dirty="0" err="1">
                <a:ea typeface="+mn-lt"/>
                <a:cs typeface="+mn-lt"/>
              </a:rPr>
              <a:t>Advantages</a:t>
            </a:r>
            <a:r>
              <a:rPr lang="pl-PL" sz="1400" dirty="0">
                <a:ea typeface="+mn-lt"/>
                <a:cs typeface="+mn-lt"/>
              </a:rPr>
              <a:t> of hadron </a:t>
            </a:r>
            <a:r>
              <a:rPr lang="pl-PL" sz="1400" dirty="0" err="1">
                <a:ea typeface="+mn-lt"/>
                <a:cs typeface="+mn-lt"/>
              </a:rPr>
              <a:t>therapy</a:t>
            </a:r>
            <a:r>
              <a:rPr lang="pl-PL" sz="1400" dirty="0">
                <a:ea typeface="+mn-lt"/>
                <a:cs typeface="+mn-lt"/>
              </a:rPr>
              <a:t> </a:t>
            </a:r>
            <a:r>
              <a:rPr lang="pl-PL" sz="1400" dirty="0" err="1">
                <a:ea typeface="+mn-lt"/>
                <a:cs typeface="+mn-lt"/>
              </a:rPr>
              <a:t>compared</a:t>
            </a:r>
            <a:r>
              <a:rPr lang="pl-PL" sz="1400" dirty="0">
                <a:ea typeface="+mn-lt"/>
                <a:cs typeface="+mn-lt"/>
              </a:rPr>
              <a:t> to X-</a:t>
            </a:r>
            <a:r>
              <a:rPr lang="pl-PL" sz="1400" dirty="0" err="1">
                <a:ea typeface="+mn-lt"/>
                <a:cs typeface="+mn-lt"/>
              </a:rPr>
              <a:t>rays</a:t>
            </a:r>
            <a:r>
              <a:rPr lang="pl-PL" sz="1400" dirty="0">
                <a:ea typeface="+mn-lt"/>
                <a:cs typeface="+mn-lt"/>
              </a:rPr>
              <a:t>:</a:t>
            </a:r>
          </a:p>
          <a:p>
            <a:pPr lvl="1"/>
            <a:r>
              <a:rPr lang="pl-PL" sz="1000" dirty="0" err="1">
                <a:cs typeface="Calibri" panose="020F0502020204030204"/>
              </a:rPr>
              <a:t>Conformal</a:t>
            </a:r>
            <a:r>
              <a:rPr lang="pl-PL" sz="1000" dirty="0">
                <a:cs typeface="Calibri" panose="020F0502020204030204"/>
              </a:rPr>
              <a:t> </a:t>
            </a:r>
            <a:r>
              <a:rPr lang="pl-PL" sz="1000" dirty="0" err="1">
                <a:cs typeface="Calibri" panose="020F0502020204030204"/>
              </a:rPr>
              <a:t>dose</a:t>
            </a:r>
            <a:r>
              <a:rPr lang="pl-PL" sz="1000" dirty="0">
                <a:cs typeface="Calibri" panose="020F0502020204030204"/>
              </a:rPr>
              <a:t> </a:t>
            </a:r>
            <a:r>
              <a:rPr lang="pl-PL" sz="1000" dirty="0" err="1">
                <a:cs typeface="Calibri" panose="020F0502020204030204"/>
              </a:rPr>
              <a:t>distribution</a:t>
            </a:r>
          </a:p>
          <a:p>
            <a:pPr lvl="1"/>
            <a:r>
              <a:rPr lang="pl-PL" sz="1000" dirty="0" err="1">
                <a:cs typeface="Calibri" panose="020F0502020204030204"/>
              </a:rPr>
              <a:t>Biological</a:t>
            </a:r>
            <a:r>
              <a:rPr lang="pl-PL" sz="1000" dirty="0">
                <a:cs typeface="Calibri" panose="020F0502020204030204"/>
              </a:rPr>
              <a:t> </a:t>
            </a:r>
            <a:r>
              <a:rPr lang="pl-PL" sz="1000" dirty="0" err="1">
                <a:cs typeface="Calibri" panose="020F0502020204030204"/>
              </a:rPr>
              <a:t>effectiveness</a:t>
            </a:r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8111FF93-F35A-932D-B4EB-616C458E5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607" y="2265037"/>
            <a:ext cx="3673694" cy="3950208"/>
          </a:xfrm>
          <a:prstGeom prst="rect">
            <a:avLst/>
          </a:prstGeom>
        </p:spPr>
      </p:pic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3532394C-A3C3-5630-BAF0-20ED7C46A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231" y="2274799"/>
            <a:ext cx="4050218" cy="1944105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F10FDF2B-68D8-64E0-BAD2-79FC30445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928" y="4459450"/>
            <a:ext cx="4306824" cy="166889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54AB8AF-3FE7-D900-7B77-8DD3F37FFC30}"/>
              </a:ext>
            </a:extLst>
          </p:cNvPr>
          <p:cNvSpPr txBox="1"/>
          <p:nvPr/>
        </p:nvSpPr>
        <p:spPr>
          <a:xfrm>
            <a:off x="1368398" y="6209193"/>
            <a:ext cx="2612457" cy="285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Levin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 et al.., British J of </a:t>
            </a: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Cancer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 2005</a:t>
            </a:r>
            <a:endParaRPr lang="pl-PL" sz="130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D1CF8E1-B434-F9F8-CE2B-9300824E3CE6}"/>
              </a:ext>
            </a:extLst>
          </p:cNvPr>
          <p:cNvSpPr txBox="1"/>
          <p:nvPr/>
        </p:nvSpPr>
        <p:spPr>
          <a:xfrm>
            <a:off x="6574752" y="6131663"/>
            <a:ext cx="3330154" cy="2680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NuPECC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Nuclear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Physics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 for </a:t>
            </a: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Medicine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 2014</a:t>
            </a:r>
            <a:endParaRPr lang="pl-PL" sz="130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79BF7FD-D112-F9B3-3F80-666AE9014B19}"/>
              </a:ext>
            </a:extLst>
          </p:cNvPr>
          <p:cNvSpPr txBox="1"/>
          <p:nvPr/>
        </p:nvSpPr>
        <p:spPr>
          <a:xfrm rot="5400000">
            <a:off x="10121982" y="3086709"/>
            <a:ext cx="2160574" cy="51614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Marcos </a:t>
            </a: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dAvila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Nunes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, Springer 2015</a:t>
            </a:r>
            <a:endParaRPr lang="pl-PL" sz="130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022C8F4-307E-5705-0CDA-47BF6EE9D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1770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EDFCC7B3-44FB-EA45-887E-F510926A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525037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7186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BFDD93D-8215-9E7E-EF9A-40D09CDFD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78" y="885671"/>
            <a:ext cx="10920263" cy="5862998"/>
          </a:xfrm>
          <a:prstGeom prst="rect">
            <a:avLst/>
          </a:prstGeom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351B4C9-1E98-1392-D327-A5B13C72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30" y="55118"/>
            <a:ext cx="10310670" cy="834522"/>
          </a:xfrm>
        </p:spPr>
        <p:txBody>
          <a:bodyPr/>
          <a:lstStyle/>
          <a:p>
            <a:r>
              <a:rPr lang="pl-PL" err="1">
                <a:solidFill>
                  <a:schemeClr val="bg1"/>
                </a:solidFill>
              </a:rPr>
              <a:t>Other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activities</a:t>
            </a:r>
            <a:r>
              <a:rPr lang="pl-PL">
                <a:solidFill>
                  <a:schemeClr val="bg1"/>
                </a:solidFill>
              </a:rPr>
              <a:t> - </a:t>
            </a:r>
            <a:r>
              <a:rPr lang="pl-PL" err="1">
                <a:solidFill>
                  <a:schemeClr val="bg1"/>
                </a:solidFill>
              </a:rPr>
              <a:t>simulations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Symbol zastępczy numeru slajdu 53">
            <a:extLst>
              <a:ext uri="{FF2B5EF4-FFF2-40B4-BE49-F238E27FC236}">
                <a16:creationId xmlns:a16="http://schemas.microsoft.com/office/drawing/2014/main" id="{37E3EAD7-AB27-8FDD-AB67-D8D944F761CD}"/>
              </a:ext>
            </a:extLst>
          </p:cNvPr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CE633F-9882-4A5C-83A2-1109D0C73261}" type="slidenum">
              <a:rPr lang="en-US" dirty="0" smtClean="0">
                <a:solidFill>
                  <a:schemeClr val="bg1"/>
                </a:solidFill>
              </a:rPr>
              <a:pPr/>
              <a:t>30</a:t>
            </a:fld>
            <a:endParaRPr lang="pl-PL">
              <a:solidFill>
                <a:schemeClr val="bg1"/>
              </a:solidFill>
            </a:endParaRPr>
          </a:p>
        </p:txBody>
      </p:sp>
      <p:pic>
        <p:nvPicPr>
          <p:cNvPr id="6" name="Symbol zastępczy zawartości 2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BF12BA0C-BC2E-8426-6341-2E4AD3B95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" y="-1146"/>
            <a:ext cx="962728" cy="999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8DF02D-72D5-1CE8-C5E4-C177D7E97B53}"/>
              </a:ext>
            </a:extLst>
          </p:cNvPr>
          <p:cNvSpPr txBox="1"/>
          <p:nvPr/>
        </p:nvSpPr>
        <p:spPr>
          <a:xfrm>
            <a:off x="10324213" y="55118"/>
            <a:ext cx="1864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>
                <a:solidFill>
                  <a:schemeClr val="accent1">
                    <a:lumMod val="50000"/>
                  </a:schemeClr>
                </a:solidFill>
              </a:rPr>
              <a:t>Ronja</a:t>
            </a:r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</a:rPr>
              <a:t>Hetzel</a:t>
            </a: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err="1">
                <a:solidFill>
                  <a:schemeClr val="accent1">
                    <a:lumMod val="50000"/>
                  </a:schemeClr>
                </a:solidFill>
              </a:rPr>
              <a:t>Jonas</a:t>
            </a:r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 Kasper</a:t>
            </a: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u="sng" err="1">
                <a:solidFill>
                  <a:schemeClr val="accent1">
                    <a:lumMod val="50000"/>
                  </a:schemeClr>
                </a:solidFill>
              </a:rPr>
              <a:t>Linn</a:t>
            </a:r>
            <a:r>
              <a:rPr lang="pl-PL" u="sng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u="sng" err="1">
                <a:solidFill>
                  <a:schemeClr val="accent1">
                    <a:lumMod val="50000"/>
                  </a:schemeClr>
                </a:solidFill>
              </a:rPr>
              <a:t>Mielke</a:t>
            </a:r>
            <a:endParaRPr lang="pl-PL" u="sng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Monika Kercz</a:t>
            </a:r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86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4855931-8747-F76D-4699-69719EEF4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90" y="978448"/>
            <a:ext cx="9960992" cy="5650065"/>
          </a:xfrm>
          <a:prstGeom prst="rect">
            <a:avLst/>
          </a:prstGeom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351B4C9-1E98-1392-D327-A5B13C72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30" y="55118"/>
            <a:ext cx="10310670" cy="834522"/>
          </a:xfrm>
        </p:spPr>
        <p:txBody>
          <a:bodyPr/>
          <a:lstStyle/>
          <a:p>
            <a:r>
              <a:rPr lang="pl-PL" err="1">
                <a:solidFill>
                  <a:schemeClr val="bg1"/>
                </a:solidFill>
              </a:rPr>
              <a:t>Other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activities</a:t>
            </a:r>
            <a:r>
              <a:rPr lang="pl-PL">
                <a:solidFill>
                  <a:schemeClr val="bg1"/>
                </a:solidFill>
              </a:rPr>
              <a:t> – event </a:t>
            </a:r>
            <a:r>
              <a:rPr lang="pl-PL" err="1">
                <a:solidFill>
                  <a:schemeClr val="bg1"/>
                </a:solidFill>
              </a:rPr>
              <a:t>classification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Symbol zastępczy numeru slajdu 53">
            <a:extLst>
              <a:ext uri="{FF2B5EF4-FFF2-40B4-BE49-F238E27FC236}">
                <a16:creationId xmlns:a16="http://schemas.microsoft.com/office/drawing/2014/main" id="{37E3EAD7-AB27-8FDD-AB67-D8D944F761CD}"/>
              </a:ext>
            </a:extLst>
          </p:cNvPr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CE633F-9882-4A5C-83A2-1109D0C73261}" type="slidenum">
              <a:rPr lang="en-US" dirty="0" smtClean="0">
                <a:solidFill>
                  <a:schemeClr val="bg1"/>
                </a:solidFill>
              </a:rPr>
              <a:pPr/>
              <a:t>31</a:t>
            </a:fld>
            <a:endParaRPr lang="pl-PL">
              <a:solidFill>
                <a:schemeClr val="bg1"/>
              </a:solidFill>
            </a:endParaRPr>
          </a:p>
        </p:txBody>
      </p:sp>
      <p:pic>
        <p:nvPicPr>
          <p:cNvPr id="6" name="Symbol zastępczy zawartości 2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BF12BA0C-BC2E-8426-6341-2E4AD3B95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" y="-1146"/>
            <a:ext cx="962728" cy="999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8DF02D-72D5-1CE8-C5E4-C177D7E97B53}"/>
              </a:ext>
            </a:extLst>
          </p:cNvPr>
          <p:cNvSpPr txBox="1"/>
          <p:nvPr/>
        </p:nvSpPr>
        <p:spPr>
          <a:xfrm>
            <a:off x="10324213" y="55118"/>
            <a:ext cx="1864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Awal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</a:rPr>
              <a:t>Awal</a:t>
            </a: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u="sng">
                <a:solidFill>
                  <a:schemeClr val="accent1">
                    <a:lumMod val="50000"/>
                  </a:schemeClr>
                </a:solidFill>
              </a:rPr>
              <a:t>Alexander </a:t>
            </a:r>
            <a:r>
              <a:rPr lang="pl-PL" u="sng" err="1">
                <a:solidFill>
                  <a:schemeClr val="accent1">
                    <a:lumMod val="50000"/>
                  </a:schemeClr>
                </a:solidFill>
              </a:rPr>
              <a:t>Fenger</a:t>
            </a: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Philippe Clement</a:t>
            </a:r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12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51B4C9-1E98-1392-D327-A5B13C72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30" y="55118"/>
            <a:ext cx="10310670" cy="834522"/>
          </a:xfrm>
        </p:spPr>
        <p:txBody>
          <a:bodyPr/>
          <a:lstStyle/>
          <a:p>
            <a:r>
              <a:rPr lang="pl-PL" sz="4000" err="1">
                <a:solidFill>
                  <a:schemeClr val="bg1"/>
                </a:solidFill>
              </a:rPr>
              <a:t>Other</a:t>
            </a:r>
            <a:r>
              <a:rPr lang="pl-PL" sz="4000">
                <a:solidFill>
                  <a:schemeClr val="bg1"/>
                </a:solidFill>
              </a:rPr>
              <a:t> </a:t>
            </a:r>
            <a:r>
              <a:rPr lang="pl-PL" sz="4000" err="1">
                <a:solidFill>
                  <a:schemeClr val="bg1"/>
                </a:solidFill>
              </a:rPr>
              <a:t>activities</a:t>
            </a:r>
            <a:r>
              <a:rPr lang="pl-PL" sz="4000">
                <a:solidFill>
                  <a:schemeClr val="bg1"/>
                </a:solidFill>
              </a:rPr>
              <a:t> – image </a:t>
            </a:r>
            <a:r>
              <a:rPr lang="pl-PL" sz="4000" err="1">
                <a:solidFill>
                  <a:schemeClr val="bg1"/>
                </a:solidFill>
              </a:rPr>
              <a:t>reconstruction</a:t>
            </a:r>
            <a:endParaRPr lang="pl-PL" sz="4000">
              <a:solidFill>
                <a:schemeClr val="bg1"/>
              </a:solidFill>
            </a:endParaRPr>
          </a:p>
        </p:txBody>
      </p:sp>
      <p:sp>
        <p:nvSpPr>
          <p:cNvPr id="5" name="Symbol zastępczy numeru slajdu 53">
            <a:extLst>
              <a:ext uri="{FF2B5EF4-FFF2-40B4-BE49-F238E27FC236}">
                <a16:creationId xmlns:a16="http://schemas.microsoft.com/office/drawing/2014/main" id="{37E3EAD7-AB27-8FDD-AB67-D8D944F761CD}"/>
              </a:ext>
            </a:extLst>
          </p:cNvPr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CE633F-9882-4A5C-83A2-1109D0C73261}" type="slidenum">
              <a:rPr lang="en-US" dirty="0" smtClean="0">
                <a:solidFill>
                  <a:schemeClr val="bg1"/>
                </a:solidFill>
              </a:rPr>
              <a:pPr/>
              <a:t>32</a:t>
            </a:fld>
            <a:endParaRPr lang="pl-PL">
              <a:solidFill>
                <a:schemeClr val="bg1"/>
              </a:solidFill>
            </a:endParaRPr>
          </a:p>
        </p:txBody>
      </p:sp>
      <p:pic>
        <p:nvPicPr>
          <p:cNvPr id="6" name="Symbol zastępczy zawartości 2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BF12BA0C-BC2E-8426-6341-2E4AD3B95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" y="-1146"/>
            <a:ext cx="962728" cy="999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8DF02D-72D5-1CE8-C5E4-C177D7E97B53}"/>
              </a:ext>
            </a:extLst>
          </p:cNvPr>
          <p:cNvSpPr txBox="1"/>
          <p:nvPr/>
        </p:nvSpPr>
        <p:spPr>
          <a:xfrm>
            <a:off x="9898913" y="55118"/>
            <a:ext cx="25411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Magdalena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</a:rPr>
              <a:t>Rafecas</a:t>
            </a: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Nadia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</a:rPr>
              <a:t>Kohlhase</a:t>
            </a: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Andreas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</a:rPr>
              <a:t>Bolke</a:t>
            </a: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u="sng">
                <a:solidFill>
                  <a:schemeClr val="accent1">
                    <a:lumMod val="50000"/>
                  </a:schemeClr>
                </a:solidFill>
              </a:rPr>
              <a:t>Jorge </a:t>
            </a:r>
            <a:r>
              <a:rPr lang="pl-PL" u="sng" err="1">
                <a:solidFill>
                  <a:schemeClr val="accent1">
                    <a:lumMod val="50000"/>
                  </a:schemeClr>
                </a:solidFill>
              </a:rPr>
              <a:t>Roser</a:t>
            </a: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err="1">
                <a:solidFill>
                  <a:schemeClr val="accent1">
                    <a:lumMod val="50000"/>
                  </a:schemeClr>
                </a:solidFill>
              </a:rPr>
              <a:t>Vitalii</a:t>
            </a:r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</a:rPr>
              <a:t>Urbanevych</a:t>
            </a:r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 (CM)</a:t>
            </a: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br>
              <a:rPr lang="pl-PL">
                <a:solidFill>
                  <a:schemeClr val="accent1">
                    <a:lumMod val="50000"/>
                  </a:schemeClr>
                </a:solidFill>
              </a:rPr>
            </a:br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9398116-FB77-9AC2-8BA3-E783A016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"/>
          <a:stretch/>
        </p:blipFill>
        <p:spPr>
          <a:xfrm>
            <a:off x="-3503" y="3444953"/>
            <a:ext cx="12192000" cy="3307592"/>
          </a:xfrm>
          <a:prstGeom prst="rect">
            <a:avLst/>
          </a:prstGeom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3B822E0-06E2-3B77-9C0D-0874732CDD80}"/>
              </a:ext>
            </a:extLst>
          </p:cNvPr>
          <p:cNvSpPr txBox="1"/>
          <p:nvPr/>
        </p:nvSpPr>
        <p:spPr>
          <a:xfrm>
            <a:off x="223284" y="1073183"/>
            <a:ext cx="96330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</a:rPr>
              <a:t>LM-MLEM with four-dimensional image space (energy-space)</a:t>
            </a:r>
            <a:r>
              <a:rPr lang="pl-PL">
                <a:solidFill>
                  <a:schemeClr val="bg1"/>
                </a:solidFill>
              </a:rPr>
              <a:t>. </a:t>
            </a:r>
            <a:r>
              <a:rPr lang="pl-PL" err="1">
                <a:solidFill>
                  <a:schemeClr val="bg1"/>
                </a:solidFill>
              </a:rPr>
              <a:t>Takes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into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account</a:t>
            </a:r>
            <a:r>
              <a:rPr lang="en-GB">
                <a:solidFill>
                  <a:schemeClr val="bg1"/>
                </a:solidFill>
              </a:rPr>
              <a:t> polychromatic PG spectrum and unknown </a:t>
            </a:r>
            <a:r>
              <a:rPr lang="pl-PL">
                <a:solidFill>
                  <a:schemeClr val="bg1"/>
                </a:solidFill>
              </a:rPr>
              <a:t>E</a:t>
            </a:r>
            <a:r>
              <a:rPr lang="pl-PL" sz="1200">
                <a:solidFill>
                  <a:schemeClr val="bg1"/>
                </a:solidFill>
              </a:rPr>
              <a:t>0</a:t>
            </a:r>
            <a:endParaRPr lang="en-GB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bg1"/>
                </a:solidFill>
              </a:rPr>
              <a:t>S</a:t>
            </a:r>
            <a:r>
              <a:rPr lang="en-GB" err="1">
                <a:solidFill>
                  <a:schemeClr val="bg1"/>
                </a:solidFill>
              </a:rPr>
              <a:t>tatistical</a:t>
            </a:r>
            <a:r>
              <a:rPr lang="en-GB">
                <a:solidFill>
                  <a:schemeClr val="bg1"/>
                </a:solidFill>
              </a:rPr>
              <a:t> iterative algorithm: model for detector response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en-GB">
                <a:solidFill>
                  <a:schemeClr val="bg1"/>
                </a:solidFill>
              </a:rPr>
              <a:t>(i.e. System Matrix, sensitivity) is essential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en-GB">
                <a:solidFill>
                  <a:schemeClr val="bg1"/>
                </a:solidFill>
              </a:rPr>
              <a:t>(Muñoz et al., 2020, PMB)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</a:rPr>
              <a:t>Number of iterations: 20 (+ median filter after final iteration)</a:t>
            </a:r>
            <a:endParaRPr lang="pl-PL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bg1"/>
                </a:solidFill>
              </a:rPr>
              <a:t>T</a:t>
            </a:r>
            <a:r>
              <a:rPr lang="en-GB">
                <a:solidFill>
                  <a:schemeClr val="bg1"/>
                </a:solidFill>
              </a:rPr>
              <a:t>he spectral part of all obtained 4D images exhibit an accumulation around 4.44 MeV</a:t>
            </a:r>
            <a:br>
              <a:rPr lang="pl-PL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The shifts extracted from the images are mostly consistent with the 5 mm nominal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en-GB">
                <a:solidFill>
                  <a:schemeClr val="bg1"/>
                </a:solidFill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464892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, diagram, linia, Wykres&#10;&#10;Opis wygenerowany automatycznie">
            <a:extLst>
              <a:ext uri="{FF2B5EF4-FFF2-40B4-BE49-F238E27FC236}">
                <a16:creationId xmlns:a16="http://schemas.microsoft.com/office/drawing/2014/main" id="{A832DD74-FD19-B504-F272-8CE7E26B6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62" y="280769"/>
            <a:ext cx="5516562" cy="2669027"/>
          </a:xfrm>
          <a:prstGeom prst="rect">
            <a:avLst/>
          </a:prstGeom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351B4C9-1E98-1392-D327-A5B13C72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31" y="55118"/>
            <a:ext cx="11742238" cy="878910"/>
          </a:xfrm>
        </p:spPr>
        <p:txBody>
          <a:bodyPr/>
          <a:lstStyle/>
          <a:p>
            <a:r>
              <a:rPr lang="pl-PL" err="1">
                <a:solidFill>
                  <a:schemeClr val="bg1"/>
                </a:solidFill>
              </a:rPr>
              <a:t>Variability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FC7192-7693-B3BB-91B6-8FB72EFEE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6" y="1034109"/>
            <a:ext cx="4339779" cy="195067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pl-PL" sz="1800" err="1">
                <a:solidFill>
                  <a:schemeClr val="bg1"/>
                </a:solidFill>
              </a:rPr>
              <a:t>Parameter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similar</a:t>
            </a:r>
            <a:r>
              <a:rPr lang="pl-PL" sz="1800">
                <a:solidFill>
                  <a:schemeClr val="bg1"/>
                </a:solidFill>
              </a:rPr>
              <a:t> to </a:t>
            </a:r>
            <a:r>
              <a:rPr lang="pl-PL" sz="1800" err="1">
                <a:solidFill>
                  <a:schemeClr val="bg1"/>
                </a:solidFill>
              </a:rPr>
              <a:t>attenuation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length</a:t>
            </a:r>
            <a:r>
              <a:rPr lang="pl-PL" sz="1800">
                <a:solidFill>
                  <a:schemeClr val="bg1"/>
                </a:solidFill>
              </a:rPr>
              <a:t> of </a:t>
            </a:r>
            <a:r>
              <a:rPr lang="pl-PL" sz="1800" err="1">
                <a:solidFill>
                  <a:schemeClr val="bg1"/>
                </a:solidFill>
              </a:rPr>
              <a:t>scintillating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light</a:t>
            </a:r>
            <a:r>
              <a:rPr lang="pl-PL" sz="1800">
                <a:solidFill>
                  <a:schemeClr val="bg1"/>
                </a:solidFill>
              </a:rPr>
              <a:t>, but </a:t>
            </a:r>
            <a:r>
              <a:rPr lang="pl-PL" sz="1800" err="1">
                <a:solidFill>
                  <a:schemeClr val="bg1"/>
                </a:solidFill>
              </a:rPr>
              <a:t>more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straightforward</a:t>
            </a:r>
            <a:r>
              <a:rPr lang="pl-PL" sz="1800">
                <a:solidFill>
                  <a:schemeClr val="bg1"/>
                </a:solidFill>
              </a:rPr>
              <a:t> – </a:t>
            </a:r>
            <a:r>
              <a:rPr lang="pl-PL" sz="1800" err="1">
                <a:solidFill>
                  <a:schemeClr val="bg1"/>
                </a:solidFill>
              </a:rPr>
              <a:t>shows</a:t>
            </a:r>
            <a:r>
              <a:rPr lang="pl-PL" sz="1800">
                <a:solidFill>
                  <a:schemeClr val="bg1"/>
                </a:solidFill>
              </a:rPr>
              <a:t> by </a:t>
            </a:r>
            <a:r>
              <a:rPr lang="pl-PL" sz="1800" err="1">
                <a:solidFill>
                  <a:schemeClr val="bg1"/>
                </a:solidFill>
              </a:rPr>
              <a:t>how</a:t>
            </a:r>
            <a:r>
              <a:rPr lang="pl-PL" sz="1800">
                <a:solidFill>
                  <a:schemeClr val="bg1"/>
                </a:solidFill>
              </a:rPr>
              <a:t> much </a:t>
            </a:r>
            <a:r>
              <a:rPr lang="pl-PL" sz="1800" err="1">
                <a:solidFill>
                  <a:schemeClr val="bg1"/>
                </a:solidFill>
              </a:rPr>
              <a:t>annihilation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peak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shifted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throughout</a:t>
            </a:r>
            <a:r>
              <a:rPr lang="pl-PL" sz="1800">
                <a:solidFill>
                  <a:schemeClr val="bg1"/>
                </a:solidFill>
              </a:rPr>
              <a:t> the </a:t>
            </a:r>
            <a:r>
              <a:rPr lang="pl-PL" sz="1800" err="1">
                <a:solidFill>
                  <a:schemeClr val="bg1"/>
                </a:solidFill>
              </a:rPr>
              <a:t>position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scan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along</a:t>
            </a:r>
            <a:r>
              <a:rPr lang="pl-PL" sz="1800">
                <a:solidFill>
                  <a:schemeClr val="bg1"/>
                </a:solidFill>
              </a:rPr>
              <a:t> the </a:t>
            </a:r>
            <a:r>
              <a:rPr lang="pl-PL" sz="1800" err="1">
                <a:solidFill>
                  <a:schemeClr val="bg1"/>
                </a:solidFill>
              </a:rPr>
              <a:t>fiber</a:t>
            </a:r>
            <a:r>
              <a:rPr lang="pl-PL" sz="1800">
                <a:solidFill>
                  <a:schemeClr val="bg1"/>
                </a:solidFill>
              </a:rPr>
              <a:t>.</a:t>
            </a:r>
            <a:br>
              <a:rPr lang="pl-PL" sz="1800"/>
            </a:br>
            <a:r>
              <a:rPr lang="pl-PL" sz="1800" err="1">
                <a:solidFill>
                  <a:schemeClr val="bg1"/>
                </a:solidFill>
              </a:rPr>
              <a:t>Determined</a:t>
            </a:r>
            <a:r>
              <a:rPr lang="pl-PL" sz="1800">
                <a:solidFill>
                  <a:schemeClr val="bg1"/>
                </a:solidFill>
              </a:rPr>
              <a:t> for </a:t>
            </a:r>
            <a:r>
              <a:rPr lang="pl-PL" sz="1800" err="1">
                <a:solidFill>
                  <a:schemeClr val="bg1"/>
                </a:solidFill>
              </a:rPr>
              <a:t>left</a:t>
            </a:r>
            <a:r>
              <a:rPr lang="pl-PL" sz="1800">
                <a:solidFill>
                  <a:schemeClr val="bg1"/>
                </a:solidFill>
              </a:rPr>
              <a:t> and </a:t>
            </a:r>
            <a:r>
              <a:rPr lang="pl-PL" sz="1800" err="1">
                <a:solidFill>
                  <a:schemeClr val="bg1"/>
                </a:solidFill>
              </a:rPr>
              <a:t>right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side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separately</a:t>
            </a:r>
            <a:r>
              <a:rPr lang="pl-PL" sz="1800">
                <a:solidFill>
                  <a:schemeClr val="bg1"/>
                </a:solidFill>
              </a:rPr>
              <a:t>, but </a:t>
            </a:r>
            <a:r>
              <a:rPr lang="pl-PL" sz="1800" err="1">
                <a:solidFill>
                  <a:schemeClr val="bg1"/>
                </a:solidFill>
              </a:rPr>
              <a:t>usually</a:t>
            </a:r>
            <a:r>
              <a:rPr lang="pl-PL" sz="1800">
                <a:solidFill>
                  <a:schemeClr val="bg1"/>
                </a:solidFill>
              </a:rPr>
              <a:t> </a:t>
            </a:r>
            <a:r>
              <a:rPr lang="pl-PL" sz="1800" err="1">
                <a:solidFill>
                  <a:schemeClr val="bg1"/>
                </a:solidFill>
              </a:rPr>
              <a:t>both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values</a:t>
            </a:r>
            <a:r>
              <a:rPr lang="pl-PL" sz="1800">
                <a:solidFill>
                  <a:schemeClr val="bg1"/>
                </a:solidFill>
              </a:rPr>
              <a:t> </a:t>
            </a:r>
            <a:r>
              <a:rPr lang="pl-PL" sz="1800" err="1">
                <a:solidFill>
                  <a:schemeClr val="bg1"/>
                </a:solidFill>
              </a:rPr>
              <a:t>consistent</a:t>
            </a:r>
            <a:r>
              <a:rPr lang="pl-PL" sz="18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Symbol zastępczy numeru slajdu 53">
            <a:extLst>
              <a:ext uri="{FF2B5EF4-FFF2-40B4-BE49-F238E27FC236}">
                <a16:creationId xmlns:a16="http://schemas.microsoft.com/office/drawing/2014/main" id="{D034A806-0441-CA82-ED2C-4C99EEBAC4F5}"/>
              </a:ext>
            </a:extLst>
          </p:cNvPr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CE633F-9882-4A5C-83A2-1109D0C73261}" type="slidenum">
              <a:rPr lang="en-US" dirty="0" smtClean="0">
                <a:solidFill>
                  <a:schemeClr val="bg1"/>
                </a:solidFill>
              </a:rPr>
              <a:pPr/>
              <a:t>33</a:t>
            </a:fld>
            <a:endParaRPr lang="pl-PL">
              <a:solidFill>
                <a:schemeClr val="bg1"/>
              </a:solidFill>
            </a:endParaRPr>
          </a:p>
        </p:txBody>
      </p:sp>
      <p:pic>
        <p:nvPicPr>
          <p:cNvPr id="8" name="Obraz 7" descr="Obraz zawierający Czcionka, tekst, biały, linia&#10;&#10;Opis wygenerowany automatycznie">
            <a:extLst>
              <a:ext uri="{FF2B5EF4-FFF2-40B4-BE49-F238E27FC236}">
                <a16:creationId xmlns:a16="http://schemas.microsoft.com/office/drawing/2014/main" id="{271C9B3C-B8EF-8914-8CD7-B7B7DF2F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063" y="628650"/>
            <a:ext cx="2563813" cy="102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74F82C6-400B-9F67-8532-B4C734364D40}"/>
              </a:ext>
            </a:extLst>
          </p:cNvPr>
          <p:cNvSpPr txBox="1">
            <a:spLocks/>
          </p:cNvSpPr>
          <p:nvPr/>
        </p:nvSpPr>
        <p:spPr>
          <a:xfrm>
            <a:off x="4177159" y="1654822"/>
            <a:ext cx="2982466" cy="1006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70000"/>
              <a:buFontTx/>
              <a:buNone/>
              <a:defRPr sz="18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6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100">
                <a:solidFill>
                  <a:schemeClr val="bg1"/>
                </a:solidFill>
              </a:rPr>
              <a:t>p</a:t>
            </a:r>
            <a:r>
              <a:rPr lang="pl-PL" sz="1100" baseline="-25000">
                <a:solidFill>
                  <a:schemeClr val="bg1"/>
                </a:solidFill>
              </a:rPr>
              <a:t>0</a:t>
            </a:r>
            <a:r>
              <a:rPr lang="pl-PL" sz="1100">
                <a:solidFill>
                  <a:schemeClr val="bg1"/>
                </a:solidFill>
              </a:rPr>
              <a:t> – </a:t>
            </a:r>
            <a:r>
              <a:rPr lang="pl-PL" sz="1100" err="1">
                <a:solidFill>
                  <a:schemeClr val="bg1"/>
                </a:solidFill>
              </a:rPr>
              <a:t>value</a:t>
            </a:r>
            <a:r>
              <a:rPr lang="pl-PL" sz="1100">
                <a:solidFill>
                  <a:schemeClr val="bg1"/>
                </a:solidFill>
              </a:rPr>
              <a:t> of </a:t>
            </a:r>
            <a:r>
              <a:rPr lang="pl-PL" sz="1100" err="1">
                <a:solidFill>
                  <a:schemeClr val="bg1"/>
                </a:solidFill>
              </a:rPr>
              <a:t>attenuation</a:t>
            </a:r>
            <a:r>
              <a:rPr lang="pl-PL" sz="1100">
                <a:solidFill>
                  <a:schemeClr val="bg1"/>
                </a:solidFill>
              </a:rPr>
              <a:t> </a:t>
            </a:r>
            <a:r>
              <a:rPr lang="pl-PL" sz="1100" err="1">
                <a:solidFill>
                  <a:schemeClr val="bg1"/>
                </a:solidFill>
              </a:rPr>
              <a:t>function</a:t>
            </a:r>
            <a:r>
              <a:rPr lang="pl-PL" sz="1100">
                <a:solidFill>
                  <a:schemeClr val="bg1"/>
                </a:solidFill>
              </a:rPr>
              <a:t> </a:t>
            </a:r>
            <a:r>
              <a:rPr lang="pl-PL" sz="1100" err="1">
                <a:solidFill>
                  <a:schemeClr val="bg1"/>
                </a:solidFill>
              </a:rPr>
              <a:t>at</a:t>
            </a:r>
            <a:r>
              <a:rPr lang="pl-PL" sz="1100">
                <a:solidFill>
                  <a:schemeClr val="bg1"/>
                </a:solidFill>
              </a:rPr>
              <a:t> 0 mm</a:t>
            </a:r>
            <a:br>
              <a:rPr lang="pl-PL" sz="1100"/>
            </a:br>
            <a:r>
              <a:rPr lang="pl-PL" sz="1100">
                <a:solidFill>
                  <a:schemeClr val="bg1"/>
                </a:solidFill>
              </a:rPr>
              <a:t>p</a:t>
            </a:r>
            <a:r>
              <a:rPr lang="pl-PL" sz="1100" baseline="-25000">
                <a:solidFill>
                  <a:schemeClr val="bg1"/>
                </a:solidFill>
              </a:rPr>
              <a:t>100</a:t>
            </a:r>
            <a:r>
              <a:rPr lang="pl-PL" sz="1100">
                <a:solidFill>
                  <a:schemeClr val="bg1"/>
                </a:solidFill>
              </a:rPr>
              <a:t> – </a:t>
            </a:r>
            <a:r>
              <a:rPr lang="pl-PL" sz="1100" err="1">
                <a:solidFill>
                  <a:schemeClr val="bg1"/>
                </a:solidFill>
              </a:rPr>
              <a:t>value</a:t>
            </a:r>
            <a:r>
              <a:rPr lang="pl-PL" sz="1100">
                <a:solidFill>
                  <a:schemeClr val="bg1"/>
                </a:solidFill>
              </a:rPr>
              <a:t> of </a:t>
            </a:r>
            <a:r>
              <a:rPr lang="pl-PL" sz="1100" err="1">
                <a:solidFill>
                  <a:schemeClr val="bg1"/>
                </a:solidFill>
              </a:rPr>
              <a:t>attenuation</a:t>
            </a:r>
            <a:r>
              <a:rPr lang="pl-PL" sz="1100">
                <a:solidFill>
                  <a:schemeClr val="bg1"/>
                </a:solidFill>
              </a:rPr>
              <a:t> </a:t>
            </a:r>
            <a:r>
              <a:rPr lang="pl-PL" sz="1100" err="1">
                <a:solidFill>
                  <a:schemeClr val="bg1"/>
                </a:solidFill>
              </a:rPr>
              <a:t>function</a:t>
            </a:r>
            <a:r>
              <a:rPr lang="pl-PL" sz="1100">
                <a:solidFill>
                  <a:schemeClr val="bg1"/>
                </a:solidFill>
              </a:rPr>
              <a:t> </a:t>
            </a:r>
            <a:r>
              <a:rPr lang="pl-PL" sz="1100" err="1">
                <a:solidFill>
                  <a:schemeClr val="bg1"/>
                </a:solidFill>
              </a:rPr>
              <a:t>at</a:t>
            </a:r>
            <a:r>
              <a:rPr lang="pl-PL" sz="1100">
                <a:solidFill>
                  <a:schemeClr val="bg1"/>
                </a:solidFill>
              </a:rPr>
              <a:t> 100 mm</a:t>
            </a:r>
          </a:p>
        </p:txBody>
      </p:sp>
      <p:pic>
        <p:nvPicPr>
          <p:cNvPr id="4" name="Obraz 3" descr="Obraz zawierający tekst, diagram, numer, linia&#10;&#10;Opis wygenerowany automatycznie">
            <a:extLst>
              <a:ext uri="{FF2B5EF4-FFF2-40B4-BE49-F238E27FC236}">
                <a16:creationId xmlns:a16="http://schemas.microsoft.com/office/drawing/2014/main" id="{E13E6473-55B4-CBBE-CD50-44B035F30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" r="350" b="49836"/>
          <a:stretch/>
        </p:blipFill>
        <p:spPr>
          <a:xfrm>
            <a:off x="15875" y="3058894"/>
            <a:ext cx="9477350" cy="2745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DAF68A0-850B-95BC-1427-832F8900C225}"/>
              </a:ext>
            </a:extLst>
          </p:cNvPr>
          <p:cNvSpPr txBox="1"/>
          <p:nvPr/>
        </p:nvSpPr>
        <p:spPr>
          <a:xfrm rot="19740000">
            <a:off x="10003523" y="2803208"/>
            <a:ext cx="2039938" cy="64633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err="1">
                <a:solidFill>
                  <a:srgbClr val="C00000"/>
                </a:solidFill>
              </a:rPr>
              <a:t>Scatterer</a:t>
            </a:r>
            <a:r>
              <a:rPr lang="pl-PL" b="1">
                <a:solidFill>
                  <a:srgbClr val="C00000"/>
                </a:solidFill>
              </a:rPr>
              <a:t> </a:t>
            </a:r>
            <a:r>
              <a:rPr lang="pl-PL" b="1" err="1">
                <a:solidFill>
                  <a:srgbClr val="C00000"/>
                </a:solidFill>
              </a:rPr>
              <a:t>preliminary</a:t>
            </a:r>
            <a:r>
              <a:rPr lang="pl-PL" b="1">
                <a:solidFill>
                  <a:srgbClr val="C00000"/>
                </a:solidFill>
              </a:rPr>
              <a:t> data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8A69C80-F1E3-BEA4-ED9B-761A7897E731}"/>
              </a:ext>
            </a:extLst>
          </p:cNvPr>
          <p:cNvSpPr txBox="1"/>
          <p:nvPr/>
        </p:nvSpPr>
        <p:spPr>
          <a:xfrm>
            <a:off x="9056686" y="4040186"/>
            <a:ext cx="30638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200">
                <a:solidFill>
                  <a:srgbClr val="C00000"/>
                </a:solidFill>
              </a:rPr>
              <a:t>Best </a:t>
            </a:r>
            <a:r>
              <a:rPr lang="pl-PL" sz="1200" err="1">
                <a:solidFill>
                  <a:srgbClr val="C00000"/>
                </a:solidFill>
              </a:rPr>
              <a:t>achieved</a:t>
            </a:r>
            <a:r>
              <a:rPr lang="pl-PL" sz="1200">
                <a:solidFill>
                  <a:srgbClr val="C00000"/>
                </a:solidFill>
              </a:rPr>
              <a:t> </a:t>
            </a:r>
            <a:r>
              <a:rPr lang="pl-PL" sz="1200" err="1">
                <a:solidFill>
                  <a:srgbClr val="C00000"/>
                </a:solidFill>
              </a:rPr>
              <a:t>variability</a:t>
            </a:r>
            <a:r>
              <a:rPr lang="pl-PL" sz="1200">
                <a:solidFill>
                  <a:srgbClr val="C00000"/>
                </a:solidFill>
              </a:rPr>
              <a:t> </a:t>
            </a:r>
            <a:r>
              <a:rPr lang="pl-PL" sz="1200" err="1">
                <a:solidFill>
                  <a:srgbClr val="C00000"/>
                </a:solidFill>
              </a:rPr>
              <a:t>so</a:t>
            </a:r>
            <a:r>
              <a:rPr lang="pl-PL" sz="1200">
                <a:solidFill>
                  <a:srgbClr val="C00000"/>
                </a:solidFill>
              </a:rPr>
              <a:t> far: </a:t>
            </a:r>
            <a:r>
              <a:rPr lang="pl-PL" sz="1200" b="1">
                <a:solidFill>
                  <a:srgbClr val="C00000"/>
                </a:solidFill>
              </a:rPr>
              <a:t>60-65% </a:t>
            </a:r>
            <a:r>
              <a:rPr lang="pl-PL" sz="1200">
                <a:solidFill>
                  <a:srgbClr val="C00000"/>
                </a:solidFill>
              </a:rPr>
              <a:t>(single </a:t>
            </a:r>
            <a:r>
              <a:rPr lang="pl-PL" sz="1200" err="1">
                <a:solidFill>
                  <a:srgbClr val="C00000"/>
                </a:solidFill>
              </a:rPr>
              <a:t>fiber</a:t>
            </a:r>
            <a:r>
              <a:rPr lang="pl-PL" sz="1200">
                <a:solidFill>
                  <a:srgbClr val="C00000"/>
                </a:solidFill>
              </a:rPr>
              <a:t> </a:t>
            </a:r>
            <a:r>
              <a:rPr lang="pl-PL" sz="1200" err="1">
                <a:solidFill>
                  <a:srgbClr val="C00000"/>
                </a:solidFill>
              </a:rPr>
              <a:t>samples</a:t>
            </a:r>
            <a:r>
              <a:rPr lang="pl-PL" sz="1200">
                <a:solidFill>
                  <a:srgbClr val="C00000"/>
                </a:solidFill>
              </a:rPr>
              <a:t> 1.68 x 1.68 mm</a:t>
            </a:r>
            <a:r>
              <a:rPr lang="pl-PL" sz="1200" baseline="30000">
                <a:solidFill>
                  <a:srgbClr val="C00000"/>
                </a:solidFill>
              </a:rPr>
              <a:t>2</a:t>
            </a:r>
            <a:r>
              <a:rPr lang="pl-PL" sz="1200">
                <a:solidFill>
                  <a:srgbClr val="C00000"/>
                </a:solidFill>
              </a:rPr>
              <a:t> and </a:t>
            </a:r>
            <a:r>
              <a:rPr lang="pl-PL" sz="1200" err="1">
                <a:solidFill>
                  <a:srgbClr val="C00000"/>
                </a:solidFill>
              </a:rPr>
              <a:t>fiber</a:t>
            </a:r>
            <a:r>
              <a:rPr lang="pl-PL" sz="1200">
                <a:solidFill>
                  <a:srgbClr val="C00000"/>
                </a:solidFill>
              </a:rPr>
              <a:t> </a:t>
            </a:r>
            <a:r>
              <a:rPr lang="pl-PL" sz="1200" err="1">
                <a:solidFill>
                  <a:srgbClr val="C00000"/>
                </a:solidFill>
              </a:rPr>
              <a:t>stack</a:t>
            </a:r>
            <a:r>
              <a:rPr lang="pl-PL" sz="1200">
                <a:solidFill>
                  <a:srgbClr val="C00000"/>
                </a:solidFill>
              </a:rPr>
              <a:t> 1.28 x 1.28 mm</a:t>
            </a:r>
            <a:r>
              <a:rPr lang="pl-PL" sz="1200" baseline="30000">
                <a:solidFill>
                  <a:srgbClr val="C00000"/>
                </a:solidFill>
              </a:rPr>
              <a:t>2</a:t>
            </a:r>
            <a:r>
              <a:rPr lang="pl-PL" sz="1200">
                <a:solidFill>
                  <a:srgbClr val="C00000"/>
                </a:solidFill>
              </a:rPr>
              <a:t>)</a:t>
            </a:r>
            <a:endParaRPr lang="pl-PL" sz="120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200" err="1">
                <a:solidFill>
                  <a:srgbClr val="C00000"/>
                </a:solidFill>
              </a:rPr>
              <a:t>This</a:t>
            </a:r>
            <a:r>
              <a:rPr lang="pl-PL" sz="1200">
                <a:solidFill>
                  <a:srgbClr val="C00000"/>
                </a:solidFill>
              </a:rPr>
              <a:t> </a:t>
            </a:r>
            <a:r>
              <a:rPr lang="pl-PL" sz="1200" err="1">
                <a:solidFill>
                  <a:srgbClr val="C00000"/>
                </a:solidFill>
              </a:rPr>
              <a:t>corresponded</a:t>
            </a:r>
            <a:r>
              <a:rPr lang="pl-PL" sz="1200">
                <a:solidFill>
                  <a:srgbClr val="C00000"/>
                </a:solidFill>
              </a:rPr>
              <a:t> to </a:t>
            </a:r>
            <a:r>
              <a:rPr lang="pl-PL" sz="1200" err="1">
                <a:solidFill>
                  <a:srgbClr val="C00000"/>
                </a:solidFill>
              </a:rPr>
              <a:t>position</a:t>
            </a:r>
            <a:r>
              <a:rPr lang="pl-PL" sz="1200">
                <a:solidFill>
                  <a:srgbClr val="C00000"/>
                </a:solidFill>
              </a:rPr>
              <a:t> resolution </a:t>
            </a:r>
            <a:r>
              <a:rPr lang="pl-PL" sz="1200" b="1">
                <a:solidFill>
                  <a:srgbClr val="C00000"/>
                </a:solidFill>
              </a:rPr>
              <a:t>~20 mm</a:t>
            </a:r>
            <a:r>
              <a:rPr lang="pl-PL" sz="1200">
                <a:solidFill>
                  <a:srgbClr val="C00000"/>
                </a:solidFill>
              </a:rPr>
              <a:t>!</a:t>
            </a:r>
            <a:endParaRPr lang="pl-PL" sz="120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200">
                <a:solidFill>
                  <a:srgbClr val="C00000"/>
                </a:solidFill>
              </a:rPr>
              <a:t>Best </a:t>
            </a:r>
            <a:r>
              <a:rPr lang="pl-PL" sz="1200" err="1">
                <a:solidFill>
                  <a:srgbClr val="C00000"/>
                </a:solidFill>
              </a:rPr>
              <a:t>achieved</a:t>
            </a:r>
            <a:r>
              <a:rPr lang="pl-PL" sz="1200">
                <a:solidFill>
                  <a:srgbClr val="C00000"/>
                </a:solidFill>
              </a:rPr>
              <a:t> </a:t>
            </a:r>
            <a:r>
              <a:rPr lang="pl-PL" sz="1200" err="1">
                <a:solidFill>
                  <a:srgbClr val="C00000"/>
                </a:solidFill>
              </a:rPr>
              <a:t>variability</a:t>
            </a:r>
            <a:r>
              <a:rPr lang="pl-PL" sz="1200">
                <a:solidFill>
                  <a:srgbClr val="C00000"/>
                </a:solidFill>
              </a:rPr>
              <a:t> with 1.94 x 19.4 mm</a:t>
            </a:r>
            <a:r>
              <a:rPr lang="pl-PL" sz="1200" baseline="30000">
                <a:solidFill>
                  <a:srgbClr val="C00000"/>
                </a:solidFill>
              </a:rPr>
              <a:t>2</a:t>
            </a:r>
            <a:r>
              <a:rPr lang="pl-PL" sz="1200">
                <a:solidFill>
                  <a:srgbClr val="C00000"/>
                </a:solidFill>
              </a:rPr>
              <a:t> single </a:t>
            </a:r>
            <a:r>
              <a:rPr lang="pl-PL" sz="1200" err="1">
                <a:solidFill>
                  <a:srgbClr val="C00000"/>
                </a:solidFill>
              </a:rPr>
              <a:t>fiber</a:t>
            </a:r>
            <a:r>
              <a:rPr lang="pl-PL" sz="1200">
                <a:solidFill>
                  <a:srgbClr val="C00000"/>
                </a:solidFill>
              </a:rPr>
              <a:t> </a:t>
            </a:r>
            <a:r>
              <a:rPr lang="pl-PL" sz="1200" err="1">
                <a:solidFill>
                  <a:srgbClr val="C00000"/>
                </a:solidFill>
              </a:rPr>
              <a:t>sample</a:t>
            </a:r>
            <a:r>
              <a:rPr lang="pl-PL" sz="1200">
                <a:solidFill>
                  <a:srgbClr val="C00000"/>
                </a:solidFill>
              </a:rPr>
              <a:t>: </a:t>
            </a:r>
            <a:r>
              <a:rPr lang="pl-PL" sz="1200" b="1">
                <a:solidFill>
                  <a:srgbClr val="C00000"/>
                </a:solidFill>
              </a:rPr>
              <a:t>~40 % (~30 mm</a:t>
            </a:r>
            <a:r>
              <a:rPr lang="pl-PL" sz="1200">
                <a:solidFill>
                  <a:srgbClr val="C00000"/>
                </a:solidFill>
              </a:rPr>
              <a:t> </a:t>
            </a:r>
            <a:r>
              <a:rPr lang="pl-PL" sz="1200" err="1">
                <a:solidFill>
                  <a:srgbClr val="C00000"/>
                </a:solidFill>
              </a:rPr>
              <a:t>position</a:t>
            </a:r>
            <a:r>
              <a:rPr lang="pl-PL" sz="1200">
                <a:solidFill>
                  <a:srgbClr val="C00000"/>
                </a:solidFill>
              </a:rPr>
              <a:t> resolution)</a:t>
            </a:r>
            <a:endParaRPr lang="pl-PL" sz="1200"/>
          </a:p>
        </p:txBody>
      </p:sp>
      <p:pic>
        <p:nvPicPr>
          <p:cNvPr id="6" name="Symbol zastępczy zawartości 2" descr="Obraz zawierający zrzut ekranu, Czcionka, Grafika, design&#10;&#10;Opis wygenerowany automatycznie">
            <a:extLst>
              <a:ext uri="{FF2B5EF4-FFF2-40B4-BE49-F238E27FC236}">
                <a16:creationId xmlns:a16="http://schemas.microsoft.com/office/drawing/2014/main" id="{AFA94072-1872-0154-E517-C87B1AFA4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" y="-1146"/>
            <a:ext cx="962728" cy="9998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335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496E1A-3A21-EF91-7FA0-8AAB70A6F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Proton </a:t>
            </a:r>
            <a:r>
              <a:rPr lang="pl-PL" dirty="0" err="1">
                <a:cs typeface="Calibri Light"/>
              </a:rPr>
              <a:t>therapy</a:t>
            </a:r>
            <a:r>
              <a:rPr lang="pl-PL" dirty="0">
                <a:cs typeface="Calibri Light"/>
              </a:rPr>
              <a:t> - </a:t>
            </a:r>
            <a:r>
              <a:rPr lang="pl-PL" dirty="0" err="1">
                <a:cs typeface="Calibri Light"/>
              </a:rPr>
              <a:t>history</a:t>
            </a:r>
            <a:endParaRPr lang="pl-PL" dirty="0" err="1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AC266678-29AA-C984-0BA6-426AAAA66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4" y="1978437"/>
            <a:ext cx="4306276" cy="2197303"/>
          </a:xfrm>
          <a:prstGeom prst="rect">
            <a:avLst/>
          </a:prstGeo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08269EBD-9C1B-58BA-DDAB-B500543F2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221" y="1977583"/>
            <a:ext cx="5040993" cy="4594936"/>
          </a:xfrm>
          <a:prstGeom prst="rect">
            <a:avLst/>
          </a:prstGeom>
        </p:spPr>
      </p:pic>
      <p:pic>
        <p:nvPicPr>
          <p:cNvPr id="7" name="Obraz 7" descr="Obraz zawierający tekst, mężczyzna, osoba, kostium&#10;&#10;Opis wygenerowany automatycznie">
            <a:extLst>
              <a:ext uri="{FF2B5EF4-FFF2-40B4-BE49-F238E27FC236}">
                <a16:creationId xmlns:a16="http://schemas.microsoft.com/office/drawing/2014/main" id="{94D0AB86-1AA3-A25E-ACAF-9DC07FD21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76" y="4408280"/>
            <a:ext cx="4301524" cy="2160358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8A6A4FD-CF1C-6F7C-0D7E-4A9DE7783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5755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18CD13-CE57-0F10-5260-C813891F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571571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99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690104-C9BE-7888-4FA6-F09C1944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cs typeface="Calibri Light"/>
              </a:rPr>
              <a:t>Developments</a:t>
            </a:r>
            <a:r>
              <a:rPr lang="pl-PL" dirty="0">
                <a:cs typeface="Calibri Light"/>
              </a:rPr>
              <a:t> in hadron </a:t>
            </a:r>
            <a:r>
              <a:rPr lang="pl-PL" dirty="0" err="1">
                <a:cs typeface="Calibri Light"/>
              </a:rPr>
              <a:t>therapy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2771FB-4EB1-1DFA-0BC7-73332F154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l-PL" dirty="0">
                <a:ea typeface="+mn-lt"/>
                <a:cs typeface="+mn-lt"/>
              </a:rPr>
              <a:t>First </a:t>
            </a:r>
            <a:r>
              <a:rPr lang="pl-PL" dirty="0" err="1">
                <a:ea typeface="+mn-lt"/>
                <a:cs typeface="+mn-lt"/>
              </a:rPr>
              <a:t>patient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irratiation</a:t>
            </a:r>
            <a:r>
              <a:rPr lang="pl-PL" dirty="0">
                <a:ea typeface="+mn-lt"/>
                <a:cs typeface="+mn-lt"/>
              </a:rPr>
              <a:t> 1954 </a:t>
            </a:r>
            <a:r>
              <a:rPr lang="pl-PL" dirty="0" err="1">
                <a:ea typeface="+mn-lt"/>
                <a:cs typeface="+mn-lt"/>
              </a:rPr>
              <a:t>at</a:t>
            </a:r>
            <a:r>
              <a:rPr lang="pl-PL" dirty="0">
                <a:ea typeface="+mn-lt"/>
                <a:cs typeface="+mn-lt"/>
              </a:rPr>
              <a:t> Berkeley (2 </a:t>
            </a:r>
            <a:r>
              <a:rPr lang="pl-PL" dirty="0" err="1">
                <a:ea typeface="+mn-lt"/>
                <a:cs typeface="+mn-lt"/>
              </a:rPr>
              <a:t>years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after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tests</a:t>
            </a:r>
            <a:r>
              <a:rPr lang="pl-PL" dirty="0">
                <a:ea typeface="+mn-lt"/>
                <a:cs typeface="+mn-lt"/>
              </a:rPr>
              <a:t> with mice)</a:t>
            </a:r>
          </a:p>
          <a:p>
            <a:r>
              <a:rPr lang="pl-PL" dirty="0" err="1">
                <a:ea typeface="+mn-lt"/>
                <a:cs typeface="+mn-lt"/>
              </a:rPr>
              <a:t>Subsequent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improvements</a:t>
            </a:r>
            <a:r>
              <a:rPr lang="pl-PL" dirty="0">
                <a:ea typeface="+mn-lt"/>
                <a:cs typeface="+mn-lt"/>
              </a:rPr>
              <a:t>:</a:t>
            </a:r>
          </a:p>
          <a:p>
            <a:pPr lvl="1"/>
            <a:r>
              <a:rPr lang="pl-PL" dirty="0" err="1">
                <a:ea typeface="+mn-lt"/>
                <a:cs typeface="+mn-lt"/>
              </a:rPr>
              <a:t>utilization</a:t>
            </a:r>
            <a:r>
              <a:rPr lang="pl-PL" dirty="0">
                <a:ea typeface="+mn-lt"/>
                <a:cs typeface="+mn-lt"/>
              </a:rPr>
              <a:t> of </a:t>
            </a:r>
            <a:r>
              <a:rPr lang="pl-PL" dirty="0" err="1">
                <a:ea typeface="+mn-lt"/>
                <a:cs typeface="+mn-lt"/>
              </a:rPr>
              <a:t>Bragg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peak</a:t>
            </a:r>
            <a:endParaRPr lang="pl-PL" dirty="0" err="1">
              <a:cs typeface="Calibri"/>
            </a:endParaRPr>
          </a:p>
          <a:p>
            <a:pPr lvl="1"/>
            <a:r>
              <a:rPr lang="pl-PL" dirty="0" err="1">
                <a:ea typeface="+mn-lt"/>
                <a:cs typeface="+mn-lt"/>
              </a:rPr>
              <a:t>tests</a:t>
            </a:r>
            <a:r>
              <a:rPr lang="pl-PL" dirty="0">
                <a:ea typeface="+mn-lt"/>
                <a:cs typeface="+mn-lt"/>
              </a:rPr>
              <a:t> with </a:t>
            </a:r>
            <a:r>
              <a:rPr lang="pl-PL" dirty="0" err="1">
                <a:ea typeface="+mn-lt"/>
                <a:cs typeface="+mn-lt"/>
              </a:rPr>
              <a:t>other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ion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species</a:t>
            </a:r>
            <a:endParaRPr lang="pl-PL" dirty="0"/>
          </a:p>
          <a:p>
            <a:pPr lvl="1"/>
            <a:r>
              <a:rPr lang="pl-PL" dirty="0" err="1">
                <a:ea typeface="+mn-lt"/>
                <a:cs typeface="+mn-lt"/>
              </a:rPr>
              <a:t>fractionated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delivery</a:t>
            </a:r>
            <a:endParaRPr lang="pl-PL" dirty="0"/>
          </a:p>
          <a:p>
            <a:pPr lvl="1"/>
            <a:r>
              <a:rPr lang="pl-PL" dirty="0" err="1">
                <a:ea typeface="+mn-lt"/>
                <a:cs typeface="+mn-lt"/>
              </a:rPr>
              <a:t>utilization</a:t>
            </a:r>
            <a:r>
              <a:rPr lang="pl-PL" dirty="0">
                <a:ea typeface="+mn-lt"/>
                <a:cs typeface="+mn-lt"/>
              </a:rPr>
              <a:t> of </a:t>
            </a:r>
            <a:r>
              <a:rPr lang="pl-PL" dirty="0" err="1">
                <a:ea typeface="+mn-lt"/>
                <a:cs typeface="+mn-lt"/>
              </a:rPr>
              <a:t>spread</a:t>
            </a:r>
            <a:r>
              <a:rPr lang="pl-PL" dirty="0">
                <a:ea typeface="+mn-lt"/>
                <a:cs typeface="+mn-lt"/>
              </a:rPr>
              <a:t>-out </a:t>
            </a:r>
            <a:r>
              <a:rPr lang="pl-PL" dirty="0" err="1">
                <a:ea typeface="+mn-lt"/>
                <a:cs typeface="+mn-lt"/>
              </a:rPr>
              <a:t>Bragg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peak</a:t>
            </a:r>
            <a:r>
              <a:rPr lang="pl-PL" dirty="0">
                <a:ea typeface="+mn-lt"/>
                <a:cs typeface="+mn-lt"/>
              </a:rPr>
              <a:t> (</a:t>
            </a:r>
            <a:r>
              <a:rPr lang="pl-PL" dirty="0" err="1">
                <a:ea typeface="+mn-lt"/>
                <a:cs typeface="+mn-lt"/>
              </a:rPr>
              <a:t>ripple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filters</a:t>
            </a:r>
            <a:r>
              <a:rPr lang="pl-PL" dirty="0">
                <a:ea typeface="+mn-lt"/>
                <a:cs typeface="+mn-lt"/>
              </a:rPr>
              <a:t>)</a:t>
            </a:r>
            <a:endParaRPr lang="pl-PL" dirty="0"/>
          </a:p>
          <a:p>
            <a:pPr lvl="1"/>
            <a:r>
              <a:rPr lang="pl-PL" dirty="0" err="1">
                <a:ea typeface="+mn-lt"/>
                <a:cs typeface="+mn-lt"/>
              </a:rPr>
              <a:t>technology</a:t>
            </a:r>
            <a:r>
              <a:rPr lang="pl-PL" dirty="0">
                <a:ea typeface="+mn-lt"/>
                <a:cs typeface="+mn-lt"/>
              </a:rPr>
              <a:t> transfer from </a:t>
            </a:r>
            <a:r>
              <a:rPr lang="pl-PL" dirty="0" err="1">
                <a:ea typeface="+mn-lt"/>
                <a:cs typeface="+mn-lt"/>
              </a:rPr>
              <a:t>research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institutes</a:t>
            </a:r>
            <a:r>
              <a:rPr lang="pl-PL" dirty="0">
                <a:ea typeface="+mn-lt"/>
                <a:cs typeface="+mn-lt"/>
              </a:rPr>
              <a:t> to </a:t>
            </a:r>
            <a:r>
              <a:rPr lang="pl-PL" dirty="0" err="1">
                <a:ea typeface="+mn-lt"/>
                <a:cs typeface="+mn-lt"/>
              </a:rPr>
              <a:t>hospitals</a:t>
            </a:r>
            <a:endParaRPr lang="pl-PL" dirty="0"/>
          </a:p>
          <a:p>
            <a:pPr lvl="1"/>
            <a:r>
              <a:rPr lang="pl-PL" dirty="0" err="1">
                <a:ea typeface="+mn-lt"/>
                <a:cs typeface="+mn-lt"/>
              </a:rPr>
              <a:t>commercial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companies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enter</a:t>
            </a:r>
            <a:r>
              <a:rPr lang="pl-PL" dirty="0">
                <a:ea typeface="+mn-lt"/>
                <a:cs typeface="+mn-lt"/>
              </a:rPr>
              <a:t> the field</a:t>
            </a:r>
            <a:endParaRPr lang="pl-PL" dirty="0"/>
          </a:p>
          <a:p>
            <a:pPr lvl="1"/>
            <a:r>
              <a:rPr lang="pl-PL" dirty="0">
                <a:ea typeface="+mn-lt"/>
                <a:cs typeface="+mn-lt"/>
              </a:rPr>
              <a:t>modern CT+PET </a:t>
            </a:r>
            <a:r>
              <a:rPr lang="pl-PL" dirty="0" err="1">
                <a:ea typeface="+mn-lt"/>
                <a:cs typeface="+mn-lt"/>
              </a:rPr>
              <a:t>assisted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evaluation</a:t>
            </a:r>
            <a:r>
              <a:rPr lang="pl-PL" dirty="0">
                <a:ea typeface="+mn-lt"/>
                <a:cs typeface="+mn-lt"/>
              </a:rPr>
              <a:t> of </a:t>
            </a:r>
            <a:r>
              <a:rPr lang="pl-PL" dirty="0" err="1">
                <a:ea typeface="+mn-lt"/>
                <a:cs typeface="+mn-lt"/>
              </a:rPr>
              <a:t>treatment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plans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based</a:t>
            </a:r>
            <a:r>
              <a:rPr lang="pl-PL" dirty="0">
                <a:ea typeface="+mn-lt"/>
                <a:cs typeface="+mn-lt"/>
              </a:rPr>
              <a:t> on </a:t>
            </a:r>
            <a:r>
              <a:rPr lang="pl-PL" dirty="0" err="1">
                <a:ea typeface="+mn-lt"/>
                <a:cs typeface="+mn-lt"/>
              </a:rPr>
              <a:t>sophisticated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computersimulations</a:t>
            </a:r>
            <a:endParaRPr lang="pl-PL" dirty="0"/>
          </a:p>
          <a:p>
            <a:pPr lvl="1"/>
            <a:r>
              <a:rPr lang="pl-PL" dirty="0" err="1">
                <a:ea typeface="+mn-lt"/>
                <a:cs typeface="+mn-lt"/>
              </a:rPr>
              <a:t>multi</a:t>
            </a:r>
            <a:r>
              <a:rPr lang="pl-PL" dirty="0">
                <a:ea typeface="+mn-lt"/>
                <a:cs typeface="+mn-lt"/>
              </a:rPr>
              <a:t>-field </a:t>
            </a:r>
            <a:r>
              <a:rPr lang="pl-PL" dirty="0" err="1">
                <a:ea typeface="+mn-lt"/>
                <a:cs typeface="+mn-lt"/>
              </a:rPr>
              <a:t>irradiations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scanningwith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pencil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beam</a:t>
            </a:r>
            <a:endParaRPr lang="pl-PL" dirty="0"/>
          </a:p>
          <a:p>
            <a:pPr lvl="1"/>
            <a:r>
              <a:rPr lang="pl-PL" dirty="0">
                <a:ea typeface="+mn-lt"/>
                <a:cs typeface="+mn-lt"/>
              </a:rPr>
              <a:t>&gt;140 </a:t>
            </a:r>
            <a:r>
              <a:rPr lang="pl-PL" dirty="0" err="1">
                <a:ea typeface="+mn-lt"/>
                <a:cs typeface="+mn-lt"/>
              </a:rPr>
              <a:t>therapy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centres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operational</a:t>
            </a:r>
            <a:r>
              <a:rPr lang="pl-PL" dirty="0">
                <a:ea typeface="+mn-lt"/>
                <a:cs typeface="+mn-lt"/>
              </a:rPr>
              <a:t>, and </a:t>
            </a:r>
            <a:r>
              <a:rPr lang="pl-PL" dirty="0" err="1">
                <a:ea typeface="+mn-lt"/>
                <a:cs typeface="+mn-lt"/>
              </a:rPr>
              <a:t>counting</a:t>
            </a:r>
            <a:r>
              <a:rPr lang="pl-PL" dirty="0">
                <a:ea typeface="+mn-lt"/>
                <a:cs typeface="+mn-lt"/>
              </a:rPr>
              <a:t>...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EC013CB-B25C-1D55-D6C2-B36E1FB9A48E}"/>
              </a:ext>
            </a:extLst>
          </p:cNvPr>
          <p:cNvSpPr txBox="1"/>
          <p:nvPr/>
        </p:nvSpPr>
        <p:spPr>
          <a:xfrm>
            <a:off x="1313935" y="6184556"/>
            <a:ext cx="77023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ea typeface="+mn-lt"/>
                <a:cs typeface="+mn-lt"/>
              </a:rPr>
              <a:t>PRECISE AND SELECTIVE TREATMENT</a:t>
            </a:r>
            <a:endParaRPr lang="pl-PL" sz="2400" dirty="0">
              <a:solidFill>
                <a:srgbClr val="FF0000"/>
              </a:solidFill>
              <a:cs typeface="Calibri" panose="020F0502020204030204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90C397F-5867-967B-368C-8AAC344D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C9AF74-8735-E188-9A50-28F62BF3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27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3" name="Rectangle 8206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834423-757D-42B2-92E4-D43C181C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84621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Kraków proton therapy </a:t>
            </a:r>
            <a:r>
              <a:rPr lang="en-US" sz="2500" dirty="0" err="1">
                <a:solidFill>
                  <a:schemeClr val="bg1"/>
                </a:solidFill>
              </a:rPr>
              <a:t>centre</a:t>
            </a:r>
            <a:r>
              <a:rPr lang="en-US" sz="2500" dirty="0">
                <a:solidFill>
                  <a:schemeClr val="bg1"/>
                </a:solidFill>
              </a:rPr>
              <a:t>: Cyclotron Centre </a:t>
            </a:r>
            <a:r>
              <a:rPr lang="en-US" sz="2500" dirty="0" err="1">
                <a:solidFill>
                  <a:schemeClr val="bg1"/>
                </a:solidFill>
              </a:rPr>
              <a:t>Bronowice</a:t>
            </a:r>
            <a:endParaRPr lang="pl-PL" dirty="0" err="1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8194" name="Picture 2" descr="Budynek Centrum Cyklotronowego Bronowice">
            <a:extLst>
              <a:ext uri="{FF2B5EF4-FFF2-40B4-BE49-F238E27FC236}">
                <a16:creationId xmlns:a16="http://schemas.microsoft.com/office/drawing/2014/main" id="{715E32EA-5674-41F4-AC08-2C8AE74F2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5" r="10077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entrum cyklotronowe, czyli największy bunkier w Krakowie. To tutaj leczy  się raka wiązkami protonów | INNPoland.pl">
            <a:extLst>
              <a:ext uri="{FF2B5EF4-FFF2-40B4-BE49-F238E27FC236}">
                <a16:creationId xmlns:a16="http://schemas.microsoft.com/office/drawing/2014/main" id="{9230F0BD-06CB-4E3F-AF1C-0651FC416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r="6548" b="-2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erapia protonowa w Polsce – niewykorzystane możliwości">
            <a:extLst>
              <a:ext uri="{FF2B5EF4-FFF2-40B4-BE49-F238E27FC236}">
                <a16:creationId xmlns:a16="http://schemas.microsoft.com/office/drawing/2014/main" id="{B2408C6E-66D7-4DF6-B29C-7F1E7B7FC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2" r="14508" b="-1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14" name="Group 8208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8210" name="Freeform: Shape 8209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15" name="Freeform: Shape 8210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FE376E-3772-444A-87E7-49E0AB3E2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2890" y="4766267"/>
            <a:ext cx="6582840" cy="1941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Modern equipment, </a:t>
            </a:r>
            <a:r>
              <a:rPr lang="en-US" sz="1700" dirty="0" err="1">
                <a:solidFill>
                  <a:schemeClr val="bg1">
                    <a:alpha val="80000"/>
                  </a:schemeClr>
                </a:solidFill>
              </a:rPr>
              <a:t>iba</a:t>
            </a:r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 Proteus C235 cyclotron, 2 gantries + eye</a:t>
            </a:r>
            <a:endParaRPr lang="pl-PL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2013 – first beam</a:t>
            </a:r>
            <a:endParaRPr lang="en-US" sz="1700" dirty="0">
              <a:solidFill>
                <a:schemeClr val="bg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en-US" sz="1700" dirty="0">
                <a:solidFill>
                  <a:schemeClr val="bg1">
                    <a:alpha val="80000"/>
                  </a:schemeClr>
                </a:solidFill>
                <a:ea typeface="Calibri"/>
                <a:cs typeface="Calibri"/>
              </a:rPr>
              <a:t>2016 – first patient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>
                <a:solidFill>
                  <a:schemeClr val="bg1">
                    <a:alpha val="80000"/>
                  </a:schemeClr>
                </a:solidFill>
              </a:rPr>
              <a:t>Experienced team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700" dirty="0">
                <a:solidFill>
                  <a:schemeClr val="bg1">
                    <a:alpha val="80000"/>
                  </a:schemeClr>
                </a:solidFill>
                <a:ea typeface="Calibri"/>
                <a:cs typeface="Calibri"/>
              </a:rPr>
              <a:t>Today: ~40 patients / day, including children</a:t>
            </a:r>
          </a:p>
          <a:p>
            <a:endParaRPr lang="en-US" sz="1700">
              <a:solidFill>
                <a:schemeClr val="bg1">
                  <a:alpha val="80000"/>
                </a:schemeClr>
              </a:solidFill>
            </a:endParaRPr>
          </a:p>
          <a:p>
            <a:endParaRPr lang="en-US" sz="1700">
              <a:solidFill>
                <a:srgbClr val="FFFFFF">
                  <a:alpha val="80000"/>
                </a:srgbClr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C34AB7B-1749-5B46-D2F8-DEFD3028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5037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DA99202-ACEB-5D1D-9049-FFAA59C5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818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171568-C14D-48DB-865F-E17F4393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pl-PL" sz="3000" err="1">
                <a:cs typeface="Calibri Light"/>
              </a:rPr>
              <a:t>Can</a:t>
            </a:r>
            <a:r>
              <a:rPr lang="pl-PL" sz="3000">
                <a:cs typeface="Calibri Light"/>
              </a:rPr>
              <a:t> we do </a:t>
            </a:r>
            <a:r>
              <a:rPr lang="pl-PL" sz="3000" err="1">
                <a:cs typeface="Calibri Light"/>
              </a:rPr>
              <a:t>better</a:t>
            </a:r>
            <a:r>
              <a:rPr lang="pl-PL" sz="3000">
                <a:cs typeface="Calibri Light"/>
              </a:rPr>
              <a:t> in proton </a:t>
            </a:r>
            <a:r>
              <a:rPr lang="pl-PL" sz="3000" err="1">
                <a:cs typeface="Calibri Light"/>
              </a:rPr>
              <a:t>therapy</a:t>
            </a:r>
            <a:r>
              <a:rPr lang="pl-PL" sz="3000">
                <a:cs typeface="Calibri Light"/>
              </a:rPr>
              <a:t>?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F3D076-760C-4556-B18B-2F46ACFE4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81" y="2807208"/>
            <a:ext cx="3672591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400" err="1">
                <a:cs typeface="Calibri"/>
              </a:rPr>
              <a:t>Safety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margins</a:t>
            </a:r>
            <a:r>
              <a:rPr lang="pl-PL" sz="1400">
                <a:cs typeface="Calibri"/>
              </a:rPr>
              <a:t>: from a </a:t>
            </a:r>
            <a:r>
              <a:rPr lang="pl-PL" sz="1400" err="1">
                <a:cs typeface="Calibri"/>
              </a:rPr>
              <a:t>few</a:t>
            </a:r>
            <a:r>
              <a:rPr lang="pl-PL" sz="1400">
                <a:cs typeface="Calibri"/>
              </a:rPr>
              <a:t> mm </a:t>
            </a:r>
            <a:r>
              <a:rPr lang="pl-PL" sz="1400" err="1">
                <a:cs typeface="Calibri"/>
              </a:rPr>
              <a:t>up</a:t>
            </a:r>
            <a:r>
              <a:rPr lang="pl-PL" sz="1400">
                <a:cs typeface="Calibri"/>
              </a:rPr>
              <a:t> to &gt; 1 cm</a:t>
            </a:r>
            <a:endParaRPr lang="pl-PL">
              <a:cs typeface="Calibri"/>
            </a:endParaRPr>
          </a:p>
          <a:p>
            <a:pPr lvl="1"/>
            <a:r>
              <a:rPr lang="pl-PL" sz="1400" err="1">
                <a:cs typeface="Calibri"/>
              </a:rPr>
              <a:t>Patient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positioning</a:t>
            </a:r>
            <a:endParaRPr lang="pl-PL" err="1">
              <a:cs typeface="Calibri"/>
            </a:endParaRPr>
          </a:p>
          <a:p>
            <a:pPr lvl="1"/>
            <a:r>
              <a:rPr lang="pl-PL" sz="1400" err="1">
                <a:cs typeface="Calibri"/>
              </a:rPr>
              <a:t>Anatomical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changes</a:t>
            </a:r>
            <a:endParaRPr lang="pl-PL" err="1">
              <a:cs typeface="Calibri"/>
            </a:endParaRPr>
          </a:p>
          <a:p>
            <a:pPr lvl="1"/>
            <a:r>
              <a:rPr lang="pl-PL" sz="1400" err="1">
                <a:cs typeface="Calibri"/>
              </a:rPr>
              <a:t>Infections</a:t>
            </a:r>
          </a:p>
          <a:p>
            <a:pPr lvl="1"/>
            <a:r>
              <a:rPr lang="pl-PL" sz="1400" err="1">
                <a:cs typeface="Calibri"/>
              </a:rPr>
              <a:t>Uncertainties</a:t>
            </a:r>
            <a:r>
              <a:rPr lang="pl-PL" sz="1400">
                <a:cs typeface="Calibri"/>
              </a:rPr>
              <a:t> of </a:t>
            </a:r>
            <a:r>
              <a:rPr lang="pl-PL" sz="1400" err="1">
                <a:cs typeface="Calibri"/>
              </a:rPr>
              <a:t>treatment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planning</a:t>
            </a:r>
            <a:endParaRPr lang="pl-PL" sz="1400">
              <a:cs typeface="Calibri"/>
            </a:endParaRPr>
          </a:p>
          <a:p>
            <a:r>
              <a:rPr lang="pl-PL" sz="1400" err="1">
                <a:cs typeface="Calibri"/>
              </a:rPr>
              <a:t>Reduction</a:t>
            </a:r>
            <a:r>
              <a:rPr lang="pl-PL" sz="1400">
                <a:cs typeface="Calibri"/>
              </a:rPr>
              <a:t> of </a:t>
            </a:r>
            <a:r>
              <a:rPr lang="pl-PL" sz="1400" err="1">
                <a:cs typeface="Calibri"/>
              </a:rPr>
              <a:t>margins</a:t>
            </a:r>
            <a:r>
              <a:rPr lang="pl-PL" sz="1400">
                <a:cs typeface="Calibri"/>
              </a:rPr>
              <a:t>?</a:t>
            </a:r>
            <a:endParaRPr lang="pl-PL"/>
          </a:p>
          <a:p>
            <a:r>
              <a:rPr lang="pl-PL" sz="1400">
                <a:cs typeface="Calibri"/>
              </a:rPr>
              <a:t>Online monitoring of </a:t>
            </a:r>
            <a:r>
              <a:rPr lang="pl-PL" sz="1400" err="1">
                <a:cs typeface="Calibri"/>
              </a:rPr>
              <a:t>therapy</a:t>
            </a:r>
          </a:p>
          <a:p>
            <a:pPr lvl="1"/>
            <a:r>
              <a:rPr lang="pl-PL" sz="1400" err="1">
                <a:cs typeface="Calibri"/>
              </a:rPr>
              <a:t>Determination</a:t>
            </a:r>
            <a:r>
              <a:rPr lang="pl-PL" sz="1400">
                <a:cs typeface="Calibri"/>
              </a:rPr>
              <a:t> of </a:t>
            </a:r>
            <a:r>
              <a:rPr lang="pl-PL" sz="1400" err="1">
                <a:cs typeface="Calibri"/>
              </a:rPr>
              <a:t>Bragg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peak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position</a:t>
            </a:r>
            <a:r>
              <a:rPr lang="pl-PL" sz="1400">
                <a:cs typeface="Calibri"/>
              </a:rPr>
              <a:t> in real </a:t>
            </a:r>
            <a:r>
              <a:rPr lang="pl-PL" sz="1400" err="1">
                <a:cs typeface="Calibri"/>
              </a:rPr>
              <a:t>time</a:t>
            </a:r>
            <a:r>
              <a:rPr lang="pl-PL" sz="1400">
                <a:cs typeface="Calibri"/>
              </a:rPr>
              <a:t>, spot-by-spot</a:t>
            </a:r>
          </a:p>
          <a:p>
            <a:pPr lvl="1"/>
            <a:r>
              <a:rPr lang="pl-PL" sz="1400" err="1">
                <a:cs typeface="Calibri"/>
              </a:rPr>
              <a:t>Maybe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even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spatial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dose</a:t>
            </a:r>
            <a:r>
              <a:rPr lang="pl-PL" sz="1400">
                <a:cs typeface="Calibri"/>
              </a:rPr>
              <a:t> </a:t>
            </a:r>
            <a:r>
              <a:rPr lang="pl-PL" sz="1400" err="1">
                <a:cs typeface="Calibri"/>
              </a:rPr>
              <a:t>distribution</a:t>
            </a:r>
            <a:r>
              <a:rPr lang="pl-PL" sz="1400">
                <a:cs typeface="Calibri"/>
              </a:rPr>
              <a:t>...?</a:t>
            </a:r>
          </a:p>
          <a:p>
            <a:pPr lvl="1"/>
            <a:endParaRPr lang="pl-PL" sz="1400">
              <a:cs typeface="Calibri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9602752-35BA-42E4-8F0B-38F59F420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96957"/>
            <a:ext cx="6903720" cy="526408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7D7488B-E1F6-431F-9791-3A83032EAF6E}"/>
              </a:ext>
            </a:extLst>
          </p:cNvPr>
          <p:cNvSpPr txBox="1"/>
          <p:nvPr/>
        </p:nvSpPr>
        <p:spPr>
          <a:xfrm>
            <a:off x="8255748" y="5991834"/>
            <a:ext cx="2612457" cy="285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Knopf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pl-PL" sz="130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Lomax</a:t>
            </a:r>
            <a:r>
              <a:rPr lang="pl-PL" sz="1300">
                <a:solidFill>
                  <a:schemeClr val="accent5">
                    <a:lumMod val="60000"/>
                    <a:lumOff val="40000"/>
                  </a:schemeClr>
                </a:solidFill>
              </a:rPr>
              <a:t>, PMB 2013</a:t>
            </a:r>
            <a:endParaRPr lang="pl-PL" sz="130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1EA1AB3-2AAB-B17B-7A78-77C742F59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2487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8C3465-DC9A-9529-8CF8-A3D58045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498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D3EBF4-E70D-484D-B1F3-BB13A08F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How to monitor PT</a:t>
            </a:r>
            <a:r>
              <a:rPr lang="en-US" sz="4000" kern="120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B67D471-C5F6-409E-8042-A91918B7C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9" r="3" b="16766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61718B9A-A799-472C-8A69-BC4165880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0" r="8419" b="-1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51A4D3D5-E90B-4F47-89BE-3904609D2B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33305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3D967C-DEBE-4B5F-8B22-C7F003BC7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3366" y="2399720"/>
            <a:ext cx="6870954" cy="37365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/>
              <a:t>Secondary radiation correlated with dose distribution</a:t>
            </a:r>
            <a:endParaRPr lang="en-US" sz="2000" dirty="0">
              <a:cs typeface="Calibri"/>
            </a:endParaRPr>
          </a:p>
          <a:p>
            <a:pPr lvl="1"/>
            <a:r>
              <a:rPr lang="en-US" sz="1600" dirty="0"/>
              <a:t>Protons, neutrons - useful in C-ion therapy:</a:t>
            </a:r>
            <a:endParaRPr lang="en-US" sz="1600" dirty="0">
              <a:cs typeface="Calibri"/>
            </a:endParaRPr>
          </a:p>
          <a:p>
            <a:pPr lvl="2"/>
            <a:r>
              <a:rPr lang="en-US" sz="1600" dirty="0"/>
              <a:t>Dose Profiler (CNAO) 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Traini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et al.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Medica 65, 2019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  <a:p>
            <a:pPr lvl="2"/>
            <a:r>
              <a:rPr lang="en-US" sz="1600" dirty="0"/>
              <a:t>MONDO (CNAO) 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Mirabelli 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., 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IEEE Trans. </a:t>
            </a:r>
            <a:r>
              <a:rPr lang="en-US" sz="1400" i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 Sci.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65, 2018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  <a:p>
            <a:pPr lvl="1"/>
            <a:r>
              <a:rPr lang="en-US" sz="1600" dirty="0"/>
              <a:t>β+ emitters (PET):</a:t>
            </a:r>
            <a:endParaRPr lang="en-US" sz="1600" dirty="0">
              <a:cs typeface="Calibri"/>
            </a:endParaRPr>
          </a:p>
          <a:p>
            <a:pPr lvl="2"/>
            <a:r>
              <a:rPr lang="en-US" sz="1600" dirty="0"/>
              <a:t>INSIDE (CNAO) </a:t>
            </a:r>
            <a:r>
              <a:rPr lang="en-US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Bisogni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et al.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J. Med. Imaging 4, 2017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  <a:p>
            <a:pPr lvl="2"/>
            <a:r>
              <a:rPr lang="en-US" sz="1600" dirty="0"/>
              <a:t>J-PET (UJ)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Baran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et al.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MSS/MIC 2019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  <a:p>
            <a:pPr lvl="1"/>
            <a:r>
              <a:rPr lang="en-US" sz="1600" dirty="0"/>
              <a:t>Prompt-gamma radiation:</a:t>
            </a:r>
            <a:endParaRPr lang="en-US" sz="1600" dirty="0">
              <a:cs typeface="Calibri"/>
            </a:endParaRPr>
          </a:p>
          <a:p>
            <a:pPr lvl="2"/>
            <a:r>
              <a:rPr lang="en-US" sz="1600" dirty="0" err="1"/>
              <a:t>OncoRay+IBA</a:t>
            </a:r>
            <a:r>
              <a:rPr lang="en-US" sz="1600" dirty="0"/>
              <a:t> (Dresden)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Richter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et al.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Radiotherapy and Oncology 1 118, 2016, 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Calibri"/>
            </a:endParaRPr>
          </a:p>
          <a:p>
            <a:pPr lvl="2"/>
            <a:r>
              <a:rPr lang="en-US" sz="1600" dirty="0"/>
              <a:t>MGH Boston 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Hueso-Gonzalez et al., PMB 63, 2018,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Xie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et al.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Int. J. of Rad. Oncol. Biol. Phys. 99 210 2017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Calibri"/>
            </a:endParaRPr>
          </a:p>
          <a:p>
            <a:pPr lvl="2"/>
            <a:r>
              <a:rPr lang="en-US" sz="1600" dirty="0"/>
              <a:t>Many others 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review: Wrońska, </a:t>
            </a:r>
            <a:r>
              <a:rPr lang="en-US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Dauvergne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in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Radiation Detection Systems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CRC Press 2021</a:t>
            </a:r>
            <a:br>
              <a:rPr lang="en-US" sz="1400" dirty="0"/>
            </a:br>
            <a:endParaRPr lang="en-US" sz="1600">
              <a:highlight>
                <a:srgbClr val="800080"/>
              </a:highlight>
              <a:cs typeface="Calibri"/>
            </a:endParaRPr>
          </a:p>
          <a:p>
            <a:pPr lvl="1"/>
            <a:endParaRPr lang="en-US" sz="140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85B1289-EDA7-ECE4-4E20-76A6F838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2783" y="6536671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B4295FC5-FEDE-9249-2CA3-E81B48CC9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402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318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7A18F9A-2184-4C25-8586-85EF85BA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5345368" cy="14559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Prompt gamma – working conditions</a:t>
            </a:r>
            <a:endParaRPr lang="en-US" sz="4000" dirty="0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17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43597BF6-73B3-457A-9B51-49E8993D04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-650" y="-29"/>
            <a:ext cx="5974180" cy="2399665"/>
          </a:xfrm>
          <a:prstGeom prst="rect">
            <a:avLst/>
          </a:prstGeom>
        </p:spPr>
      </p:pic>
      <p:sp>
        <p:nvSpPr>
          <p:cNvPr id="19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800CC1B5-608C-4652-9D1E-B471B93A8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2" y="3955927"/>
            <a:ext cx="3759105" cy="2509202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4A98B9A-6D02-4FCE-BAD8-F2EA4B2F9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574" y="2409191"/>
            <a:ext cx="5495987" cy="36517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Large count rates (n×10</a:t>
            </a:r>
            <a:r>
              <a:rPr lang="en-US" sz="2000" baseline="30000" dirty="0">
                <a:solidFill>
                  <a:srgbClr val="000000"/>
                </a:solidFill>
              </a:rPr>
              <a:t>5</a:t>
            </a:r>
            <a:r>
              <a:rPr lang="en-US" sz="2000" dirty="0">
                <a:solidFill>
                  <a:srgbClr val="000000"/>
                </a:solidFill>
              </a:rPr>
              <a:t> s</a:t>
            </a:r>
            <a:r>
              <a:rPr lang="en-US" sz="2000" baseline="30000" dirty="0">
                <a:solidFill>
                  <a:srgbClr val="000000"/>
                </a:solidFill>
              </a:rPr>
              <a:t>-1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  <a:cs typeface="Calibri"/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Typical spot: t=10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, N</a:t>
            </a:r>
            <a:r>
              <a:rPr lang="en-US" sz="2000" baseline="-25000" dirty="0">
                <a:solidFill>
                  <a:srgbClr val="000000"/>
                </a:solidFill>
              </a:rPr>
              <a:t>p</a:t>
            </a:r>
            <a:r>
              <a:rPr lang="en-US" sz="2000" dirty="0">
                <a:solidFill>
                  <a:srgbClr val="000000"/>
                </a:solidFill>
              </a:rPr>
              <a:t>~10</a:t>
            </a:r>
            <a:r>
              <a:rPr lang="en-US" sz="2000" baseline="30000" dirty="0">
                <a:solidFill>
                  <a:srgbClr val="000000"/>
                </a:solidFill>
              </a:rPr>
              <a:t>8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Background from other secondaries (neutrons)</a:t>
            </a:r>
            <a:endParaRPr lang="en-US" sz="2000" dirty="0">
              <a:solidFill>
                <a:srgbClr val="000000"/>
              </a:solidFill>
              <a:cs typeface="Calibri"/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Symbol"/>
                <a:sym typeface="Symbol"/>
              </a:rPr>
              <a:t>g</a:t>
            </a:r>
            <a:r>
              <a:rPr lang="en-US" sz="2000" dirty="0">
                <a:solidFill>
                  <a:srgbClr val="000000"/>
                </a:solidFill>
              </a:rPr>
              <a:t>/N</a:t>
            </a:r>
            <a:r>
              <a:rPr lang="en-US" sz="2000" baseline="-25000" dirty="0">
                <a:solidFill>
                  <a:srgbClr val="000000"/>
                </a:solidFill>
              </a:rPr>
              <a:t>p</a:t>
            </a:r>
            <a:r>
              <a:rPr lang="en-US" sz="2000" dirty="0">
                <a:solidFill>
                  <a:srgbClr val="000000"/>
                </a:solidFill>
              </a:rPr>
              <a:t>~0.15</a:t>
            </a:r>
            <a:endParaRPr lang="en-US" sz="2000" dirty="0">
              <a:solidFill>
                <a:srgbClr val="000000"/>
              </a:solidFill>
              <a:cs typeface="Calibri"/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Energy range 1-7 MeV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(continuum + discrete transitions)</a:t>
            </a:r>
            <a:endParaRPr lang="en-US" sz="2000" dirty="0">
              <a:solidFill>
                <a:srgbClr val="000000"/>
              </a:solidFill>
              <a:cs typeface="Calibri"/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Detection system of large efficiency, rate capability and fast DAQ needed</a:t>
            </a:r>
            <a:endParaRPr lang="en-US" sz="20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55900096-7B06-4DA2-B559-47F82285F784}"/>
              </a:ext>
            </a:extLst>
          </p:cNvPr>
          <p:cNvSpPr txBox="1"/>
          <p:nvPr/>
        </p:nvSpPr>
        <p:spPr>
          <a:xfrm>
            <a:off x="773432" y="6359369"/>
            <a:ext cx="2408255" cy="46166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Wrońska, </a:t>
            </a:r>
            <a:r>
              <a:rPr lang="pl-PL" sz="1200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Dauvergne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in </a:t>
            </a:r>
            <a:r>
              <a:rPr lang="pl-PL" sz="1200" i="1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Radiation</a:t>
            </a:r>
            <a:r>
              <a:rPr lang="pl-PL" sz="1200" i="1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pl-PL" sz="1200" i="1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Detection</a:t>
            </a:r>
            <a:r>
              <a:rPr lang="pl-PL" sz="1200" i="1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Systems</a:t>
            </a:r>
            <a:r>
              <a:rPr lang="pl-PL" sz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, CRC Press 2021 </a:t>
            </a:r>
            <a:endParaRPr lang="pl-PL" sz="1200" dirty="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4083253-CA06-E85F-EF0C-DD4445C21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7089" y="6490136"/>
            <a:ext cx="4114800" cy="365125"/>
          </a:xfrm>
        </p:spPr>
        <p:txBody>
          <a:bodyPr/>
          <a:lstStyle/>
          <a:p>
            <a:r>
              <a:rPr lang="pl-PL"/>
              <a:t>A. Wrońska, 20th GGSB Anniversary, Tbilisi/Kutaisi 11.09.2024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46C1650-7ADF-873E-1D46-0F1FD667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218" y="6490136"/>
            <a:ext cx="2743200" cy="365125"/>
          </a:xfrm>
        </p:spPr>
        <p:txBody>
          <a:bodyPr/>
          <a:lstStyle/>
          <a:p>
            <a:fld id="{C77C6C3F-668B-4AF5-BFA9-0F657EB068D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147492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2012</Words>
  <Application>Microsoft Office PowerPoint</Application>
  <PresentationFormat>Panoramiczny</PresentationFormat>
  <Paragraphs>314</Paragraphs>
  <Slides>33</Slides>
  <Notes>1</Notes>
  <HiddenSlides>1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33</vt:i4>
      </vt:variant>
    </vt:vector>
  </HeadingPairs>
  <TitlesOfParts>
    <vt:vector size="36" baseType="lpstr">
      <vt:lpstr>Motyw pakietu Office</vt:lpstr>
      <vt:lpstr>Motyw pakietu Office</vt:lpstr>
      <vt:lpstr>Motyw pakietu Office</vt:lpstr>
      <vt:lpstr>Prompt-gamma radiation in proton therapy – activities of the SiFi-CC collaboration</vt:lpstr>
      <vt:lpstr>Cancer – a scare and a challenge</vt:lpstr>
      <vt:lpstr>X-ray versus hadron therapy</vt:lpstr>
      <vt:lpstr>Proton therapy - history</vt:lpstr>
      <vt:lpstr>Developments in hadron therapy</vt:lpstr>
      <vt:lpstr>Kraków proton therapy centre: Cyclotron Centre Bronowice</vt:lpstr>
      <vt:lpstr>Can we do better in proton therapy?</vt:lpstr>
      <vt:lpstr>How to monitor PT?</vt:lpstr>
      <vt:lpstr>Prompt gamma – working conditions</vt:lpstr>
      <vt:lpstr>Prompt-gamma radiation (PG)</vt:lpstr>
      <vt:lpstr>PG – our activities</vt:lpstr>
      <vt:lpstr>The group</vt:lpstr>
      <vt:lpstr>gCCB – experimental characterization of PG</vt:lpstr>
      <vt:lpstr>gCCB – validation of simulations</vt:lpstr>
      <vt:lpstr>SiFi-CC: Compton camera for PGI</vt:lpstr>
      <vt:lpstr>By-product: coded-mask setup (CM)</vt:lpstr>
      <vt:lpstr>SiFi-CC - prototyping</vt:lpstr>
      <vt:lpstr>SiFi-CC – setup lab tests</vt:lpstr>
      <vt:lpstr>FEE+DAQ – comparative studies</vt:lpstr>
      <vt:lpstr>First detector module</vt:lpstr>
      <vt:lpstr>First tests with a proton beam at HIT</vt:lpstr>
      <vt:lpstr>First tests with a proton beam at HIT</vt:lpstr>
      <vt:lpstr>What's next with SiFi-CC?</vt:lpstr>
      <vt:lpstr>Beam-activated tumour tracers</vt:lpstr>
      <vt:lpstr>Search for tracers</vt:lpstr>
      <vt:lpstr>Summary</vt:lpstr>
      <vt:lpstr>About bridges...</vt:lpstr>
      <vt:lpstr>Back-up slides</vt:lpstr>
      <vt:lpstr>Rate capability at HIT</vt:lpstr>
      <vt:lpstr>Other activities - simulations</vt:lpstr>
      <vt:lpstr>Other activities – event classification</vt:lpstr>
      <vt:lpstr>Other activities – image reconstruction</vt:lpstr>
      <vt:lpstr>Variability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Aleksandra Wrońska</cp:lastModifiedBy>
  <cp:revision>696</cp:revision>
  <dcterms:created xsi:type="dcterms:W3CDTF">2021-04-17T09:19:43Z</dcterms:created>
  <dcterms:modified xsi:type="dcterms:W3CDTF">2024-09-12T08:07:01Z</dcterms:modified>
</cp:coreProperties>
</file>