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70" r:id="rId2"/>
    <p:sldId id="266" r:id="rId3"/>
    <p:sldId id="290" r:id="rId4"/>
    <p:sldId id="274" r:id="rId5"/>
    <p:sldId id="295" r:id="rId6"/>
    <p:sldId id="297" r:id="rId7"/>
    <p:sldId id="296" r:id="rId8"/>
    <p:sldId id="298" r:id="rId9"/>
    <p:sldId id="301" r:id="rId10"/>
    <p:sldId id="302" r:id="rId11"/>
    <p:sldId id="263" r:id="rId12"/>
    <p:sldId id="277" r:id="rId13"/>
    <p:sldId id="283" r:id="rId14"/>
    <p:sldId id="288" r:id="rId15"/>
    <p:sldId id="285" r:id="rId16"/>
    <p:sldId id="304" r:id="rId17"/>
    <p:sldId id="287" r:id="rId18"/>
    <p:sldId id="305" r:id="rId19"/>
    <p:sldId id="276" r:id="rId20"/>
    <p:sldId id="28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howGuides="1">
      <p:cViewPr varScale="1">
        <p:scale>
          <a:sx n="64" d="100"/>
          <a:sy n="64" d="100"/>
        </p:scale>
        <p:origin x="640" y="48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11.09.2024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11.09.2024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10DE4D06-3953-4436-A060-C0D21B6FE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99" y="5611927"/>
            <a:ext cx="1243601" cy="126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EF27C4D-05A0-4269-B83C-215B21D87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84" y="227744"/>
            <a:ext cx="2147217" cy="80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4FD7F4-AD54-42F3-93A0-D2E1D016B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22811" r="20632" b="18925"/>
          <a:stretch/>
        </p:blipFill>
        <p:spPr>
          <a:xfrm>
            <a:off x="297362" y="2235200"/>
            <a:ext cx="4755832" cy="46367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1143E2-6D90-45C2-BF09-0B39B835B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122" y="1371600"/>
            <a:ext cx="5344159" cy="2885350"/>
          </a:xfrm>
        </p:spPr>
        <p:txBody>
          <a:bodyPr anchor="b"/>
          <a:lstStyle>
            <a:lvl1pPr algn="ctr">
              <a:defRPr sz="6000">
                <a:solidFill>
                  <a:srgbClr val="053970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B18E5E-9855-4B33-8FE4-75F9C7824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19" y="4409440"/>
            <a:ext cx="5267961" cy="126101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B78D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153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91744" y="6366010"/>
            <a:ext cx="259228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2024/09/12  GGSB Science Fest 2024/09/12 Science Fest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1344" y="6366011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A8225790-306B-7936-FE9B-B5C4A7CCA0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83" y="6027734"/>
            <a:ext cx="1024795" cy="5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7.jpg"/><Relationship Id="rId7" Type="http://schemas.openxmlformats.org/officeDocument/2006/relationships/image" Target="../media/image33.jpeg"/><Relationship Id="rId2" Type="http://schemas.openxmlformats.org/officeDocument/2006/relationships/hyperlink" Target="http://nea.gov.ge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nea.gov.ge/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ea.gov.ge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Air Quality in European Cities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2024/09/12  I  ROBERT WEGENER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The net4cities Project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Picture Placeholder 8" descr="A map of the world with planes and cities&#10;&#10;Description automatically generated">
            <a:extLst>
              <a:ext uri="{FF2B5EF4-FFF2-40B4-BE49-F238E27FC236}">
                <a16:creationId xmlns:a16="http://schemas.microsoft.com/office/drawing/2014/main" id="{BC149F17-79BA-C8E3-B90F-E00BFF5B20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8" b="3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508477-091F-6429-8C82-7F8D34025ADC}"/>
              </a:ext>
            </a:extLst>
          </p:cNvPr>
          <p:cNvGrpSpPr/>
          <p:nvPr/>
        </p:nvGrpSpPr>
        <p:grpSpPr>
          <a:xfrm>
            <a:off x="5628579" y="2151065"/>
            <a:ext cx="6036041" cy="3512660"/>
            <a:chOff x="5666928" y="2104814"/>
            <a:chExt cx="6036041" cy="35126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07B5B5-4F7E-37F5-DC6E-1DB08BE2B196}"/>
                </a:ext>
              </a:extLst>
            </p:cNvPr>
            <p:cNvGrpSpPr/>
            <p:nvPr/>
          </p:nvGrpSpPr>
          <p:grpSpPr>
            <a:xfrm>
              <a:off x="5666928" y="2202965"/>
              <a:ext cx="339725" cy="504056"/>
              <a:chOff x="5681073" y="1879728"/>
              <a:chExt cx="339725" cy="504056"/>
            </a:xfrm>
          </p:grpSpPr>
          <p:sp>
            <p:nvSpPr>
              <p:cNvPr id="20" name="Rechteck 16">
                <a:extLst>
                  <a:ext uri="{FF2B5EF4-FFF2-40B4-BE49-F238E27FC236}">
                    <a16:creationId xmlns:a16="http://schemas.microsoft.com/office/drawing/2014/main" id="{27BBEDEA-2669-473E-36F3-E244EE745DA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Grafik 6">
                <a:extLst>
                  <a:ext uri="{FF2B5EF4-FFF2-40B4-BE49-F238E27FC236}">
                    <a16:creationId xmlns:a16="http://schemas.microsoft.com/office/drawing/2014/main" id="{8B576AC0-DC0C-FE89-DA20-069F65FD0373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9" name="Rechteck 19">
              <a:extLst>
                <a:ext uri="{FF2B5EF4-FFF2-40B4-BE49-F238E27FC236}">
                  <a16:creationId xmlns:a16="http://schemas.microsoft.com/office/drawing/2014/main" id="{9C83DC03-A9EF-E0BA-8F80-D7F42C27D9B2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the past, volatile organic compound have mainly been emitted by vehicles.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AF1465-F4FB-1774-8AF8-5D7E89D33C7D}"/>
              </a:ext>
            </a:extLst>
          </p:cNvPr>
          <p:cNvGrpSpPr/>
          <p:nvPr/>
        </p:nvGrpSpPr>
        <p:grpSpPr>
          <a:xfrm>
            <a:off x="5628579" y="2147470"/>
            <a:ext cx="6036041" cy="3512660"/>
            <a:chOff x="5666928" y="2104814"/>
            <a:chExt cx="6036041" cy="3512660"/>
          </a:xfrm>
        </p:grpSpPr>
        <p:sp>
          <p:nvSpPr>
            <p:cNvPr id="24" name="Rechteck 19">
              <a:extLst>
                <a:ext uri="{FF2B5EF4-FFF2-40B4-BE49-F238E27FC236}">
                  <a16:creationId xmlns:a16="http://schemas.microsoft.com/office/drawing/2014/main" id="{51F318AA-CEC7-7545-152C-1B3839F4D55F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the past, volatile organic compound have mainly been emitted by vehicles.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This also has changed, as our mobile measurement show. Main component is ethanol, from windscreen washer fluid.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19FE9F-BCA2-4398-BB58-3C0ABAC72B05}"/>
                </a:ext>
              </a:extLst>
            </p:cNvPr>
            <p:cNvGrpSpPr/>
            <p:nvPr/>
          </p:nvGrpSpPr>
          <p:grpSpPr>
            <a:xfrm>
              <a:off x="5666928" y="3103698"/>
              <a:ext cx="339725" cy="504056"/>
              <a:chOff x="5681073" y="1879728"/>
              <a:chExt cx="339725" cy="504056"/>
            </a:xfrm>
          </p:grpSpPr>
          <p:sp>
            <p:nvSpPr>
              <p:cNvPr id="25" name="Rechteck 16">
                <a:extLst>
                  <a:ext uri="{FF2B5EF4-FFF2-40B4-BE49-F238E27FC236}">
                    <a16:creationId xmlns:a16="http://schemas.microsoft.com/office/drawing/2014/main" id="{E7727889-5BEB-1A9F-9A3E-819F04C86E6B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Grafik 6">
                <a:extLst>
                  <a:ext uri="{FF2B5EF4-FFF2-40B4-BE49-F238E27FC236}">
                    <a16:creationId xmlns:a16="http://schemas.microsoft.com/office/drawing/2014/main" id="{31D63258-FA70-C12A-C574-B64DE8DA23F2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3D0DA-12BC-107A-A01F-91CCD8A71A1A}"/>
              </a:ext>
            </a:extLst>
          </p:cNvPr>
          <p:cNvGrpSpPr/>
          <p:nvPr/>
        </p:nvGrpSpPr>
        <p:grpSpPr>
          <a:xfrm>
            <a:off x="5628579" y="2151065"/>
            <a:ext cx="6036041" cy="3512660"/>
            <a:chOff x="5666928" y="2104814"/>
            <a:chExt cx="6036041" cy="3512660"/>
          </a:xfrm>
        </p:grpSpPr>
        <p:sp>
          <p:nvSpPr>
            <p:cNvPr id="29" name="Rechteck 19">
              <a:extLst>
                <a:ext uri="{FF2B5EF4-FFF2-40B4-BE49-F238E27FC236}">
                  <a16:creationId xmlns:a16="http://schemas.microsoft.com/office/drawing/2014/main" id="{7190ED77-0E25-5D91-1FB6-275BF7C4BE66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the past, volatile organic compound have mainly been emitted by vehicles.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This also has changed, as our mobile measurement show. Main component is ethanol, from windscreen washer fluid.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composition of VOC is important for understanding the ozone production.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43324E-74CD-0016-20B3-D7AD3E33D203}"/>
                </a:ext>
              </a:extLst>
            </p:cNvPr>
            <p:cNvGrpSpPr/>
            <p:nvPr/>
          </p:nvGrpSpPr>
          <p:grpSpPr>
            <a:xfrm>
              <a:off x="5666928" y="4004431"/>
              <a:ext cx="339725" cy="504056"/>
              <a:chOff x="5681073" y="1879728"/>
              <a:chExt cx="339725" cy="504056"/>
            </a:xfrm>
          </p:grpSpPr>
          <p:sp>
            <p:nvSpPr>
              <p:cNvPr id="30" name="Rechteck 16">
                <a:extLst>
                  <a:ext uri="{FF2B5EF4-FFF2-40B4-BE49-F238E27FC236}">
                    <a16:creationId xmlns:a16="http://schemas.microsoft.com/office/drawing/2014/main" id="{01FE0A61-B567-1576-5779-AA6D5FC43A2D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Grafik 6">
                <a:extLst>
                  <a:ext uri="{FF2B5EF4-FFF2-40B4-BE49-F238E27FC236}">
                    <a16:creationId xmlns:a16="http://schemas.microsoft.com/office/drawing/2014/main" id="{8E2A1BD3-07D4-3717-BD9B-F0FCC13448BA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C1047B-4CCE-3395-62C1-8DF34BE4750F}"/>
              </a:ext>
            </a:extLst>
          </p:cNvPr>
          <p:cNvGrpSpPr/>
          <p:nvPr/>
        </p:nvGrpSpPr>
        <p:grpSpPr>
          <a:xfrm>
            <a:off x="5648457" y="2151065"/>
            <a:ext cx="6016163" cy="3512660"/>
            <a:chOff x="5666928" y="2104814"/>
            <a:chExt cx="6016163" cy="3512660"/>
          </a:xfrm>
        </p:grpSpPr>
        <p:sp>
          <p:nvSpPr>
            <p:cNvPr id="33" name="Rechteck 19">
              <a:extLst>
                <a:ext uri="{FF2B5EF4-FFF2-40B4-BE49-F238E27FC236}">
                  <a16:creationId xmlns:a16="http://schemas.microsoft.com/office/drawing/2014/main" id="{50C3132C-18FF-E298-53B4-DED0C647A581}"/>
                </a:ext>
              </a:extLst>
            </p:cNvPr>
            <p:cNvSpPr/>
            <p:nvPr/>
          </p:nvSpPr>
          <p:spPr>
            <a:xfrm>
              <a:off x="6119424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the past, volatile organic compound have mainly been emitted by vehicles.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This also has changed, as our mobile measurement show. Main component is ethanol, from windscreen washer fluid.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composition of VOC is important for understanding the ozone production.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More long-term-measurements are needed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748819-4BC5-B479-DF65-E5643DF1F612}"/>
                </a:ext>
              </a:extLst>
            </p:cNvPr>
            <p:cNvGrpSpPr/>
            <p:nvPr/>
          </p:nvGrpSpPr>
          <p:grpSpPr>
            <a:xfrm>
              <a:off x="5666928" y="4905164"/>
              <a:ext cx="339725" cy="504056"/>
              <a:chOff x="5681073" y="1879728"/>
              <a:chExt cx="339725" cy="504056"/>
            </a:xfrm>
          </p:grpSpPr>
          <p:sp>
            <p:nvSpPr>
              <p:cNvPr id="35" name="Rechteck 16">
                <a:extLst>
                  <a:ext uri="{FF2B5EF4-FFF2-40B4-BE49-F238E27FC236}">
                    <a16:creationId xmlns:a16="http://schemas.microsoft.com/office/drawing/2014/main" id="{41A8F82D-28F1-2CF6-1916-5315FE7CB825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Grafik 6">
                <a:extLst>
                  <a:ext uri="{FF2B5EF4-FFF2-40B4-BE49-F238E27FC236}">
                    <a16:creationId xmlns:a16="http://schemas.microsoft.com/office/drawing/2014/main" id="{F9CD8EA8-C09E-7A46-C0F9-D9EDDB7DC295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</a:t>
            </a:r>
            <a:r>
              <a:rPr lang="en-GB" cap="none" dirty="0" err="1"/>
              <a:t>ollutants</a:t>
            </a:r>
            <a:r>
              <a:rPr lang="en-GB" cap="none" dirty="0"/>
              <a:t> of Emerging Concern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36" y="901923"/>
            <a:ext cx="11449049" cy="509994"/>
          </a:xfrm>
        </p:spPr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sources</a:t>
            </a:r>
            <a:r>
              <a:rPr lang="de-DE" dirty="0"/>
              <a:t> of </a:t>
            </a:r>
            <a:r>
              <a:rPr lang="de-DE" dirty="0" err="1"/>
              <a:t>pollutants</a:t>
            </a:r>
            <a:endParaRPr lang="de-DE" dirty="0"/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id="{C0ECD5CB-E890-0034-ABD5-4D233DCDE4EF}"/>
              </a:ext>
            </a:extLst>
          </p:cNvPr>
          <p:cNvSpPr/>
          <p:nvPr/>
        </p:nvSpPr>
        <p:spPr>
          <a:xfrm>
            <a:off x="5628579" y="1402529"/>
            <a:ext cx="6038543" cy="662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en-GB" b="1" dirty="0">
                <a:solidFill>
                  <a:schemeClr val="tx1"/>
                </a:solidFill>
              </a:rPr>
              <a:t>Also, the composition of volatile organic compounds have changed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CC522859-5E7E-747B-15C7-DC3AE6A5F815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E4435B8-E08E-D956-E3DF-CC35D3E40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r="21814" b="7407"/>
          <a:stretch/>
        </p:blipFill>
        <p:spPr>
          <a:xfrm>
            <a:off x="31681" y="1541472"/>
            <a:ext cx="3626906" cy="3775056"/>
          </a:xfrm>
          <a:prstGeom prst="rect">
            <a:avLst/>
          </a:prstGeom>
        </p:spPr>
      </p:pic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B21E96FA-5DFE-6A88-1BFE-4D45463C7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t="17402" r="26707" b="4217"/>
          <a:stretch/>
        </p:blipFill>
        <p:spPr>
          <a:xfrm>
            <a:off x="3539922" y="1700808"/>
            <a:ext cx="1996093" cy="3456384"/>
          </a:xfrm>
          <a:prstGeom prst="rect">
            <a:avLst/>
          </a:prstGeom>
        </p:spPr>
      </p:pic>
      <p:pic>
        <p:nvPicPr>
          <p:cNvPr id="13" name="Picture 1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1265BE7-9089-7F7B-B644-380E4E131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5" t="21048" r="8555" b="48405"/>
          <a:stretch/>
        </p:blipFill>
        <p:spPr>
          <a:xfrm>
            <a:off x="1161211" y="5037416"/>
            <a:ext cx="817438" cy="1245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631DEF-F779-9E5F-FD68-EAF91083C098}"/>
              </a:ext>
            </a:extLst>
          </p:cNvPr>
          <p:cNvSpPr txBox="1"/>
          <p:nvPr/>
        </p:nvSpPr>
        <p:spPr>
          <a:xfrm>
            <a:off x="3467729" y="1400907"/>
            <a:ext cx="1941622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dirty="0"/>
              <a:t>Tailpipe emission</a:t>
            </a:r>
          </a:p>
          <a:p>
            <a:pPr algn="l">
              <a:lnSpc>
                <a:spcPct val="95000"/>
              </a:lnSpc>
            </a:pPr>
            <a:endParaRPr lang="en-GB" sz="24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94432F-E9CB-CEBD-31C8-4C15DAA5B9D3}"/>
              </a:ext>
            </a:extLst>
          </p:cNvPr>
          <p:cNvSpPr txBox="1"/>
          <p:nvPr/>
        </p:nvSpPr>
        <p:spPr>
          <a:xfrm>
            <a:off x="556512" y="1411917"/>
            <a:ext cx="112082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dirty="0" err="1"/>
              <a:t>Ínner</a:t>
            </a:r>
            <a:r>
              <a:rPr lang="en-GB" dirty="0"/>
              <a:t> city</a:t>
            </a:r>
          </a:p>
          <a:p>
            <a:pPr algn="l">
              <a:lnSpc>
                <a:spcPct val="95000"/>
              </a:lnSpc>
            </a:pPr>
            <a:endParaRPr lang="en-GB" sz="2400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F93E84-4B56-9C41-ADD2-C5581B6D8FA8}"/>
              </a:ext>
            </a:extLst>
          </p:cNvPr>
          <p:cNvSpPr txBox="1"/>
          <p:nvPr/>
        </p:nvSpPr>
        <p:spPr>
          <a:xfrm>
            <a:off x="2279576" y="5446512"/>
            <a:ext cx="2719655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dirty="0"/>
              <a:t>Work by Lia Karadurmus</a:t>
            </a:r>
          </a:p>
          <a:p>
            <a:pPr algn="l">
              <a:lnSpc>
                <a:spcPct val="95000"/>
              </a:lnSpc>
            </a:pPr>
            <a:endParaRPr lang="en-GB" sz="2400" dirty="0" err="1"/>
          </a:p>
        </p:txBody>
      </p:sp>
    </p:spTree>
    <p:extLst>
      <p:ext uri="{BB962C8B-B14F-4D97-AF65-F5344CB8AC3E}">
        <p14:creationId xmlns:p14="http://schemas.microsoft.com/office/powerpoint/2010/main" val="220826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CF289-857C-461B-B47D-08EFB2C08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Horizon Europe </a:t>
            </a:r>
            <a:br>
              <a:rPr lang="de-DE" dirty="0"/>
            </a:br>
            <a:r>
              <a:rPr lang="de-DE" dirty="0"/>
              <a:t>NET4CITIES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42397B-4FCA-4921-B0FB-BC12365DD7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Real-Time Monitoring Networks and Transport Emissions for Tailored Zero Pollution Action Plans in European Cities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52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The net4cities project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8CE21-4BAF-743C-1952-2355850A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3156351"/>
            <a:ext cx="8784976" cy="2878381"/>
          </a:xfrm>
          <a:prstGeom prst="rect">
            <a:avLst/>
          </a:prstGeom>
        </p:spPr>
      </p:pic>
      <p:sp>
        <p:nvSpPr>
          <p:cNvPr id="3" name="Rechteck 5">
            <a:extLst>
              <a:ext uri="{FF2B5EF4-FFF2-40B4-BE49-F238E27FC236}">
                <a16:creationId xmlns:a16="http://schemas.microsoft.com/office/drawing/2014/main" id="{9B08BE91-9237-211A-6DCC-CC242D53E12A}"/>
              </a:ext>
            </a:extLst>
          </p:cNvPr>
          <p:cNvSpPr/>
          <p:nvPr/>
        </p:nvSpPr>
        <p:spPr>
          <a:xfrm>
            <a:off x="772472" y="2238940"/>
            <a:ext cx="7699792" cy="10460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air and noise pollution monitoring infrastructure will be advanced and expanded in 11 European cities, including transportation hubs such airports and ports</a:t>
            </a:r>
            <a:r>
              <a:rPr lang="en-GB" dirty="0"/>
              <a:t>.</a:t>
            </a:r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B00A0282-B5A0-3B36-AA93-8956A3F3A3E8}"/>
              </a:ext>
            </a:extLst>
          </p:cNvPr>
          <p:cNvSpPr/>
          <p:nvPr/>
        </p:nvSpPr>
        <p:spPr>
          <a:xfrm rot="5400000">
            <a:off x="882750" y="2592461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73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The net4cities project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D1939-A34E-1018-B035-C50F4E6D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45"/>
            <a:ext cx="12192000" cy="4613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53DF2-9890-1F06-19EF-7BD0651C2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743" y="270880"/>
            <a:ext cx="4486421" cy="36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The net4cities project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3" name="Inhaltsplatzhalter 6">
            <a:extLst>
              <a:ext uri="{FF2B5EF4-FFF2-40B4-BE49-F238E27FC236}">
                <a16:creationId xmlns:a16="http://schemas.microsoft.com/office/drawing/2014/main" id="{7A1D5D34-FAE4-58A8-159E-4E87D567CAC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171344" y="1052736"/>
            <a:ext cx="4515419" cy="4752528"/>
          </a:xfrm>
          <a:prstGeom prst="rect">
            <a:avLst/>
          </a:prstGeom>
          <a:ln w="0">
            <a:noFill/>
          </a:ln>
        </p:spPr>
      </p:pic>
      <p:sp>
        <p:nvSpPr>
          <p:cNvPr id="36" name="Rechteck 5">
            <a:extLst>
              <a:ext uri="{FF2B5EF4-FFF2-40B4-BE49-F238E27FC236}">
                <a16:creationId xmlns:a16="http://schemas.microsoft.com/office/drawing/2014/main" id="{2A83050B-A828-7013-8785-497A480CA1EC}"/>
              </a:ext>
            </a:extLst>
          </p:cNvPr>
          <p:cNvSpPr/>
          <p:nvPr/>
        </p:nvSpPr>
        <p:spPr>
          <a:xfrm>
            <a:off x="559599" y="1384320"/>
            <a:ext cx="6038543" cy="662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en-GB" b="1" dirty="0">
                <a:solidFill>
                  <a:schemeClr val="tx1"/>
                </a:solidFill>
              </a:rPr>
              <a:t>Project Goals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7" name="Grafik 6">
            <a:extLst>
              <a:ext uri="{FF2B5EF4-FFF2-40B4-BE49-F238E27FC236}">
                <a16:creationId xmlns:a16="http://schemas.microsoft.com/office/drawing/2014/main" id="{927DA2DD-6406-57EB-6D75-5A713F3C4B48}"/>
              </a:ext>
            </a:extLst>
          </p:cNvPr>
          <p:cNvSpPr/>
          <p:nvPr/>
        </p:nvSpPr>
        <p:spPr>
          <a:xfrm rot="5400000">
            <a:off x="694749" y="1498099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F88780-2F6F-291C-393B-1895F57A1112}"/>
              </a:ext>
            </a:extLst>
          </p:cNvPr>
          <p:cNvGrpSpPr/>
          <p:nvPr/>
        </p:nvGrpSpPr>
        <p:grpSpPr>
          <a:xfrm>
            <a:off x="576208" y="2129261"/>
            <a:ext cx="6019432" cy="3512660"/>
            <a:chOff x="576208" y="2129261"/>
            <a:chExt cx="6019432" cy="3512660"/>
          </a:xfrm>
        </p:grpSpPr>
        <p:sp>
          <p:nvSpPr>
            <p:cNvPr id="39" name="Rechteck 19">
              <a:extLst>
                <a:ext uri="{FF2B5EF4-FFF2-40B4-BE49-F238E27FC236}">
                  <a16:creationId xmlns:a16="http://schemas.microsoft.com/office/drawing/2014/main" id="{EFDD2A12-0746-EA98-45ED-75D37FE59665}"/>
                </a:ext>
              </a:extLst>
            </p:cNvPr>
            <p:cNvSpPr/>
            <p:nvPr/>
          </p:nvSpPr>
          <p:spPr>
            <a:xfrm>
              <a:off x="1031973" y="2129261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Net4Cities will co-create evidence-based, tailored policy solutions for effective air and noise pollution reduction plans with the involvement of policy- and decision-makers.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4BEA297-4810-55F5-2A51-5DD723FE1C70}"/>
                </a:ext>
              </a:extLst>
            </p:cNvPr>
            <p:cNvGrpSpPr/>
            <p:nvPr/>
          </p:nvGrpSpPr>
          <p:grpSpPr>
            <a:xfrm>
              <a:off x="576208" y="2227412"/>
              <a:ext cx="339725" cy="504056"/>
              <a:chOff x="5681073" y="1879728"/>
              <a:chExt cx="339725" cy="504056"/>
            </a:xfrm>
          </p:grpSpPr>
          <p:sp>
            <p:nvSpPr>
              <p:cNvPr id="41" name="Rechteck 16">
                <a:extLst>
                  <a:ext uri="{FF2B5EF4-FFF2-40B4-BE49-F238E27FC236}">
                    <a16:creationId xmlns:a16="http://schemas.microsoft.com/office/drawing/2014/main" id="{18128C66-DE1C-D89F-DC17-E4E4C288F4E7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Grafik 6">
                <a:extLst>
                  <a:ext uri="{FF2B5EF4-FFF2-40B4-BE49-F238E27FC236}">
                    <a16:creationId xmlns:a16="http://schemas.microsoft.com/office/drawing/2014/main" id="{96B2C266-9498-9B2A-1CD3-47539E21413B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7D233F-3705-FB8F-86F0-2D2B994B5116}"/>
              </a:ext>
            </a:extLst>
          </p:cNvPr>
          <p:cNvGrpSpPr/>
          <p:nvPr/>
        </p:nvGrpSpPr>
        <p:grpSpPr>
          <a:xfrm>
            <a:off x="576208" y="2129261"/>
            <a:ext cx="6019432" cy="3512660"/>
            <a:chOff x="576208" y="2129261"/>
            <a:chExt cx="6019432" cy="3512660"/>
          </a:xfrm>
        </p:grpSpPr>
        <p:sp>
          <p:nvSpPr>
            <p:cNvPr id="44" name="Rechteck 19">
              <a:extLst>
                <a:ext uri="{FF2B5EF4-FFF2-40B4-BE49-F238E27FC236}">
                  <a16:creationId xmlns:a16="http://schemas.microsoft.com/office/drawing/2014/main" id="{EAB48FE8-1570-7FF9-60CA-DE1DF8ADC2A8}"/>
                </a:ext>
              </a:extLst>
            </p:cNvPr>
            <p:cNvSpPr/>
            <p:nvPr/>
          </p:nvSpPr>
          <p:spPr>
            <a:xfrm>
              <a:off x="1031973" y="2129261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Net4Cities will co-create evidence-based, tailored policy solutions for effective air and noise pollution reduction plans with the involvement of policy- and decision-makers.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Generate data on (emerging) pollutants and noise in cities from contrasting geographical and climatic locations with differing fleet compositions to support source apportionment (SA).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B6CCFA-B0CD-9F9D-D099-F56FD98F700E}"/>
                </a:ext>
              </a:extLst>
            </p:cNvPr>
            <p:cNvGrpSpPr/>
            <p:nvPr/>
          </p:nvGrpSpPr>
          <p:grpSpPr>
            <a:xfrm>
              <a:off x="576208" y="3622477"/>
              <a:ext cx="339725" cy="504056"/>
              <a:chOff x="5681073" y="1879728"/>
              <a:chExt cx="339725" cy="504056"/>
            </a:xfrm>
          </p:grpSpPr>
          <p:sp>
            <p:nvSpPr>
              <p:cNvPr id="46" name="Rechteck 16">
                <a:extLst>
                  <a:ext uri="{FF2B5EF4-FFF2-40B4-BE49-F238E27FC236}">
                    <a16:creationId xmlns:a16="http://schemas.microsoft.com/office/drawing/2014/main" id="{D877016A-BB8F-9A6C-2716-1C2A1DB299A6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Grafik 6">
                <a:extLst>
                  <a:ext uri="{FF2B5EF4-FFF2-40B4-BE49-F238E27FC236}">
                    <a16:creationId xmlns:a16="http://schemas.microsoft.com/office/drawing/2014/main" id="{21A69703-AC30-256F-BDE9-486DBDCDA5BE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C5E98A-4EC9-171E-4DC6-7F668702D1B6}"/>
              </a:ext>
            </a:extLst>
          </p:cNvPr>
          <p:cNvGrpSpPr/>
          <p:nvPr/>
        </p:nvGrpSpPr>
        <p:grpSpPr>
          <a:xfrm>
            <a:off x="576208" y="2129261"/>
            <a:ext cx="6019432" cy="3512660"/>
            <a:chOff x="576208" y="2129261"/>
            <a:chExt cx="6019432" cy="3512660"/>
          </a:xfrm>
        </p:grpSpPr>
        <p:sp>
          <p:nvSpPr>
            <p:cNvPr id="49" name="Rechteck 19">
              <a:extLst>
                <a:ext uri="{FF2B5EF4-FFF2-40B4-BE49-F238E27FC236}">
                  <a16:creationId xmlns:a16="http://schemas.microsoft.com/office/drawing/2014/main" id="{DC2BDC48-BD69-2B4B-00C8-ED59DA0CDC1F}"/>
                </a:ext>
              </a:extLst>
            </p:cNvPr>
            <p:cNvSpPr/>
            <p:nvPr/>
          </p:nvSpPr>
          <p:spPr>
            <a:xfrm>
              <a:off x="1031973" y="2129261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Net4Cities will co-create evidence-based, tailored policy solutions for effective air and noise pollution reduction plans with the involvement of policy- and decision-makers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Generate data on (emerging) pollutants and noise in cities from contrasting geographical and climatic locations with differing fleet compositions to support source apportionment (SA)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Real-time graphical visualization combining air quality, noise and NBS for all 11 partner cities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06324B0-5031-9696-B2BB-E3BE391C74FB}"/>
                </a:ext>
              </a:extLst>
            </p:cNvPr>
            <p:cNvGrpSpPr/>
            <p:nvPr/>
          </p:nvGrpSpPr>
          <p:grpSpPr>
            <a:xfrm>
              <a:off x="576208" y="4941168"/>
              <a:ext cx="339725" cy="504056"/>
              <a:chOff x="5681073" y="1879728"/>
              <a:chExt cx="339725" cy="504056"/>
            </a:xfrm>
          </p:grpSpPr>
          <p:sp>
            <p:nvSpPr>
              <p:cNvPr id="51" name="Rechteck 16">
                <a:extLst>
                  <a:ext uri="{FF2B5EF4-FFF2-40B4-BE49-F238E27FC236}">
                    <a16:creationId xmlns:a16="http://schemas.microsoft.com/office/drawing/2014/main" id="{65D66F20-C885-2D85-D0D1-DC2FFE2E2D33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Grafik 6">
                <a:extLst>
                  <a:ext uri="{FF2B5EF4-FFF2-40B4-BE49-F238E27FC236}">
                    <a16:creationId xmlns:a16="http://schemas.microsoft.com/office/drawing/2014/main" id="{E0521632-963F-8AC4-9615-8A5568347D85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02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Installations in Tbilisi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9F1E6B4D-FEA1-5542-2E67-8CDF35EFD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772816"/>
            <a:ext cx="3744273" cy="3856602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61161BE-6F07-43DC-EF7C-046C88BD88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aph of a number of sites&#10;&#10;Description automatically generated">
            <a:extLst>
              <a:ext uri="{FF2B5EF4-FFF2-40B4-BE49-F238E27FC236}">
                <a16:creationId xmlns:a16="http://schemas.microsoft.com/office/drawing/2014/main" id="{45CDBD12-093E-4725-52A8-3093C1CAF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60" y="965430"/>
            <a:ext cx="3456384" cy="2809126"/>
          </a:xfrm>
          <a:prstGeom prst="rect">
            <a:avLst/>
          </a:prstGeom>
        </p:spPr>
      </p:pic>
      <p:pic>
        <p:nvPicPr>
          <p:cNvPr id="6" name="Picture 5" descr="A graph of the number of sites&#10;&#10;Description automatically generated with medium confidence">
            <a:extLst>
              <a:ext uri="{FF2B5EF4-FFF2-40B4-BE49-F238E27FC236}">
                <a16:creationId xmlns:a16="http://schemas.microsoft.com/office/drawing/2014/main" id="{90E8CB84-A957-A481-D128-15B06791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88" y="720438"/>
            <a:ext cx="3859692" cy="3012017"/>
          </a:xfrm>
          <a:prstGeom prst="rect">
            <a:avLst/>
          </a:prstGeom>
        </p:spPr>
      </p:pic>
      <p:sp>
        <p:nvSpPr>
          <p:cNvPr id="7" name="Rechteck 5">
            <a:extLst>
              <a:ext uri="{FF2B5EF4-FFF2-40B4-BE49-F238E27FC236}">
                <a16:creationId xmlns:a16="http://schemas.microsoft.com/office/drawing/2014/main" id="{1706EA04-1957-97EB-D28A-6D50FAC2FC93}"/>
              </a:ext>
            </a:extLst>
          </p:cNvPr>
          <p:cNvSpPr/>
          <p:nvPr/>
        </p:nvSpPr>
        <p:spPr>
          <a:xfrm>
            <a:off x="5159896" y="3901722"/>
            <a:ext cx="6038543" cy="662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en-GB" b="1" dirty="0">
                <a:solidFill>
                  <a:schemeClr val="tx1"/>
                </a:solidFill>
              </a:rPr>
              <a:t>Both PM</a:t>
            </a:r>
            <a:r>
              <a:rPr lang="en-GB" b="1" baseline="-25000" dirty="0">
                <a:solidFill>
                  <a:schemeClr val="tx1"/>
                </a:solidFill>
              </a:rPr>
              <a:t>10</a:t>
            </a:r>
            <a:r>
              <a:rPr lang="en-GB" b="1" dirty="0">
                <a:solidFill>
                  <a:schemeClr val="tx1"/>
                </a:solidFill>
              </a:rPr>
              <a:t> and NO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r>
              <a:rPr lang="en-GB" b="1" dirty="0">
                <a:solidFill>
                  <a:schemeClr val="tx1"/>
                </a:solidFill>
              </a:rPr>
              <a:t> concentrations are higher than in the EU 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4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Installations in Tbilisi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EDD18-AB7C-8605-9C15-A6076D71F566}"/>
              </a:ext>
            </a:extLst>
          </p:cNvPr>
          <p:cNvSpPr txBox="1"/>
          <p:nvPr/>
        </p:nvSpPr>
        <p:spPr>
          <a:xfrm>
            <a:off x="4386618" y="5294726"/>
            <a:ext cx="71634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</a:t>
            </a:r>
            <a:r>
              <a:rPr lang="en-GB" dirty="0" err="1"/>
              <a:t>ooperation</a:t>
            </a:r>
            <a:r>
              <a:rPr lang="en-GB" dirty="0"/>
              <a:t> of </a:t>
            </a:r>
            <a:r>
              <a:rPr lang="en-GB" b="1" dirty="0"/>
              <a:t>TSU (</a:t>
            </a:r>
            <a:r>
              <a:rPr lang="en-GB" b="1" dirty="0" err="1"/>
              <a:t>AtmoSimLab</a:t>
            </a:r>
            <a:r>
              <a:rPr lang="en-GB" b="1" dirty="0"/>
              <a:t>) </a:t>
            </a:r>
            <a:r>
              <a:rPr lang="en-GB" dirty="0"/>
              <a:t>and </a:t>
            </a:r>
            <a:r>
              <a:rPr lang="en-GB" b="1" dirty="0">
                <a:effectLst/>
              </a:rPr>
              <a:t>National Environmental Agency </a:t>
            </a:r>
            <a:r>
              <a:rPr lang="en-GB" dirty="0">
                <a:effectLst/>
                <a:hlinkClick r:id="rId2"/>
              </a:rPr>
              <a:t>nea.gov.ge</a:t>
            </a:r>
            <a:endParaRPr lang="en-GB" dirty="0">
              <a:effectLst/>
            </a:endParaRPr>
          </a:p>
          <a:p>
            <a:r>
              <a:rPr lang="en-GB" dirty="0"/>
              <a:t>  </a:t>
            </a:r>
          </a:p>
        </p:txBody>
      </p:sp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9F1E6B4D-FEA1-5542-2E67-8CDF35EFD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772816"/>
            <a:ext cx="3744273" cy="3856602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61161BE-6F07-43DC-EF7C-046C88BD88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179860C-E7B3-20AA-4CF9-993B66D07708}"/>
              </a:ext>
            </a:extLst>
          </p:cNvPr>
          <p:cNvGrpSpPr/>
          <p:nvPr/>
        </p:nvGrpSpPr>
        <p:grpSpPr>
          <a:xfrm>
            <a:off x="4362416" y="969415"/>
            <a:ext cx="5733352" cy="3496430"/>
            <a:chOff x="1466430" y="3693756"/>
            <a:chExt cx="5733352" cy="349643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E34DDEA-4EF0-55D6-A491-DB4453DBB16D}"/>
                </a:ext>
              </a:extLst>
            </p:cNvPr>
            <p:cNvGrpSpPr/>
            <p:nvPr/>
          </p:nvGrpSpPr>
          <p:grpSpPr>
            <a:xfrm>
              <a:off x="1466430" y="4215543"/>
              <a:ext cx="339725" cy="504056"/>
              <a:chOff x="5681073" y="1879728"/>
              <a:chExt cx="339725" cy="504056"/>
            </a:xfrm>
          </p:grpSpPr>
          <p:sp>
            <p:nvSpPr>
              <p:cNvPr id="107" name="Rechteck 16">
                <a:extLst>
                  <a:ext uri="{FF2B5EF4-FFF2-40B4-BE49-F238E27FC236}">
                    <a16:creationId xmlns:a16="http://schemas.microsoft.com/office/drawing/2014/main" id="{AE599F06-7C0C-DD86-414E-ED005EE71340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Grafik 6">
                <a:extLst>
                  <a:ext uri="{FF2B5EF4-FFF2-40B4-BE49-F238E27FC236}">
                    <a16:creationId xmlns:a16="http://schemas.microsoft.com/office/drawing/2014/main" id="{5F1B3148-371A-0999-A189-6EA9EFB5349E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05" name="Rechteck 19">
              <a:extLst>
                <a:ext uri="{FF2B5EF4-FFF2-40B4-BE49-F238E27FC236}">
                  <a16:creationId xmlns:a16="http://schemas.microsoft.com/office/drawing/2014/main" id="{21F540A8-930B-7E55-ABC1-258D62C7D114}"/>
                </a:ext>
              </a:extLst>
            </p:cNvPr>
            <p:cNvSpPr/>
            <p:nvPr/>
          </p:nvSpPr>
          <p:spPr>
            <a:xfrm>
              <a:off x="2004324" y="4210844"/>
              <a:ext cx="3623867" cy="29793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ultra fine particle monitors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2520D3A8-69AF-108D-7E6A-70EE528CC56A}"/>
                </a:ext>
              </a:extLst>
            </p:cNvPr>
            <p:cNvSpPr/>
            <p:nvPr/>
          </p:nvSpPr>
          <p:spPr>
            <a:xfrm>
              <a:off x="4781462" y="3693756"/>
              <a:ext cx="2418320" cy="1485200"/>
            </a:xfrm>
            <a:custGeom>
              <a:avLst/>
              <a:gdLst>
                <a:gd name="textAreaLeft" fmla="*/ 0 w 4614480"/>
                <a:gd name="textAreaRight" fmla="*/ 4614840 w 4614480"/>
                <a:gd name="textAreaTop" fmla="*/ 0 h 2595600"/>
                <a:gd name="textAreaBottom" fmla="*/ 2595960 h 2595600"/>
              </a:gdLst>
              <a:ahLst/>
              <a:cxnLst/>
              <a:rect l="textAreaLeft" t="textAreaTop" r="textAreaRight" b="textAreaBottom"/>
              <a:pathLst>
                <a:path w="5428428" h="3053491">
                  <a:moveTo>
                    <a:pt x="0" y="0"/>
                  </a:moveTo>
                  <a:lnTo>
                    <a:pt x="5428428" y="0"/>
                  </a:lnTo>
                  <a:lnTo>
                    <a:pt x="5428428" y="3053491"/>
                  </a:lnTo>
                  <a:lnTo>
                    <a:pt x="0" y="305349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FI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F3204CA-B1E5-F000-7303-E270C0F07364}"/>
              </a:ext>
            </a:extLst>
          </p:cNvPr>
          <p:cNvGrpSpPr/>
          <p:nvPr/>
        </p:nvGrpSpPr>
        <p:grpSpPr>
          <a:xfrm>
            <a:off x="4362416" y="1517055"/>
            <a:ext cx="5473737" cy="2979342"/>
            <a:chOff x="4384709" y="1773654"/>
            <a:chExt cx="5473737" cy="2979342"/>
          </a:xfrm>
        </p:grpSpPr>
        <p:pic>
          <p:nvPicPr>
            <p:cNvPr id="110" name="Grafik 2">
              <a:extLst>
                <a:ext uri="{FF2B5EF4-FFF2-40B4-BE49-F238E27FC236}">
                  <a16:creationId xmlns:a16="http://schemas.microsoft.com/office/drawing/2014/main" id="{3634F0FF-C6BF-D14F-DB3B-7606B164EAC3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885916" y="2720859"/>
              <a:ext cx="972530" cy="1593688"/>
            </a:xfrm>
            <a:prstGeom prst="rect">
              <a:avLst/>
            </a:prstGeom>
            <a:ln w="88900" cap="sq">
              <a:solidFill>
                <a:srgbClr val="FFFFFF"/>
              </a:solidFill>
              <a:miter/>
            </a:ln>
            <a:effectLst>
              <a:outerShdw blurRad="5508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A108F29-C166-4571-720E-EA617F0258D9}"/>
                </a:ext>
              </a:extLst>
            </p:cNvPr>
            <p:cNvGrpSpPr/>
            <p:nvPr/>
          </p:nvGrpSpPr>
          <p:grpSpPr>
            <a:xfrm>
              <a:off x="4384709" y="2396000"/>
              <a:ext cx="339725" cy="504056"/>
              <a:chOff x="5681073" y="1879728"/>
              <a:chExt cx="339725" cy="504056"/>
            </a:xfrm>
          </p:grpSpPr>
          <p:sp>
            <p:nvSpPr>
              <p:cNvPr id="113" name="Rechteck 16">
                <a:extLst>
                  <a:ext uri="{FF2B5EF4-FFF2-40B4-BE49-F238E27FC236}">
                    <a16:creationId xmlns:a16="http://schemas.microsoft.com/office/drawing/2014/main" id="{F33EF65B-596A-DCBD-154D-BAC86BA640B8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Grafik 6">
                <a:extLst>
                  <a:ext uri="{FF2B5EF4-FFF2-40B4-BE49-F238E27FC236}">
                    <a16:creationId xmlns:a16="http://schemas.microsoft.com/office/drawing/2014/main" id="{9CF158EA-1381-A454-29D4-CA9BC6956D29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12" name="Rechteck 19">
              <a:extLst>
                <a:ext uri="{FF2B5EF4-FFF2-40B4-BE49-F238E27FC236}">
                  <a16:creationId xmlns:a16="http://schemas.microsoft.com/office/drawing/2014/main" id="{FAD0EB77-EE0F-82BD-ECCC-6EBA6094F3EA}"/>
                </a:ext>
              </a:extLst>
            </p:cNvPr>
            <p:cNvSpPr/>
            <p:nvPr/>
          </p:nvSpPr>
          <p:spPr>
            <a:xfrm>
              <a:off x="4922603" y="1773654"/>
              <a:ext cx="3623867" cy="29793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ultra fine particle monitors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LDSA monitors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1579265-7D87-DE44-62F8-2CE94AE1DACB}"/>
              </a:ext>
            </a:extLst>
          </p:cNvPr>
          <p:cNvGrpSpPr/>
          <p:nvPr/>
        </p:nvGrpSpPr>
        <p:grpSpPr>
          <a:xfrm>
            <a:off x="4362416" y="1578564"/>
            <a:ext cx="7137068" cy="2979342"/>
            <a:chOff x="4384709" y="1773654"/>
            <a:chExt cx="7137068" cy="2979342"/>
          </a:xfrm>
        </p:grpSpPr>
        <p:pic>
          <p:nvPicPr>
            <p:cNvPr id="116" name="Picture 5" descr="A close up of a circular object&#10;&#10;Description automatically generated">
              <a:extLst>
                <a:ext uri="{FF2B5EF4-FFF2-40B4-BE49-F238E27FC236}">
                  <a16:creationId xmlns:a16="http://schemas.microsoft.com/office/drawing/2014/main" id="{FDC769F2-AB4F-E2FC-31A4-3543ABA1ACC7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9721149" y="1915702"/>
              <a:ext cx="1800628" cy="1057016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E551985-2D65-E94C-7D2C-CD70E0BFA1DC}"/>
                </a:ext>
              </a:extLst>
            </p:cNvPr>
            <p:cNvGrpSpPr/>
            <p:nvPr/>
          </p:nvGrpSpPr>
          <p:grpSpPr>
            <a:xfrm>
              <a:off x="4384709" y="3013647"/>
              <a:ext cx="339725" cy="504056"/>
              <a:chOff x="5681073" y="1879728"/>
              <a:chExt cx="339725" cy="504056"/>
            </a:xfrm>
          </p:grpSpPr>
          <p:sp>
            <p:nvSpPr>
              <p:cNvPr id="119" name="Rechteck 16">
                <a:extLst>
                  <a:ext uri="{FF2B5EF4-FFF2-40B4-BE49-F238E27FC236}">
                    <a16:creationId xmlns:a16="http://schemas.microsoft.com/office/drawing/2014/main" id="{A1D5E148-F3D1-0A15-2B9F-B5A80567E3E6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Grafik 6">
                <a:extLst>
                  <a:ext uri="{FF2B5EF4-FFF2-40B4-BE49-F238E27FC236}">
                    <a16:creationId xmlns:a16="http://schemas.microsoft.com/office/drawing/2014/main" id="{F8172964-F4C0-B1E2-95F3-3BAA120ABBAE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18" name="Rechteck 19">
              <a:extLst>
                <a:ext uri="{FF2B5EF4-FFF2-40B4-BE49-F238E27FC236}">
                  <a16:creationId xmlns:a16="http://schemas.microsoft.com/office/drawing/2014/main" id="{24A0CE4C-7D9A-4A9E-6DB0-9F4213B1E63A}"/>
                </a:ext>
              </a:extLst>
            </p:cNvPr>
            <p:cNvSpPr/>
            <p:nvPr/>
          </p:nvSpPr>
          <p:spPr>
            <a:xfrm>
              <a:off x="4922603" y="1773654"/>
              <a:ext cx="3623867" cy="29793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ultra fine particle monitors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LDSA monitors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NH</a:t>
              </a:r>
              <a:r>
                <a:rPr lang="en-GB" baseline="-25000" dirty="0">
                  <a:solidFill>
                    <a:schemeClr val="tx1"/>
                  </a:solidFill>
                </a:rPr>
                <a:t>3</a:t>
              </a:r>
              <a:r>
                <a:rPr lang="en-GB" dirty="0">
                  <a:solidFill>
                    <a:schemeClr val="tx1"/>
                  </a:solidFill>
                </a:rPr>
                <a:t> samplers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CA2E583-C1B8-DD7A-1F89-0A341593E9DA}"/>
              </a:ext>
            </a:extLst>
          </p:cNvPr>
          <p:cNvGrpSpPr/>
          <p:nvPr/>
        </p:nvGrpSpPr>
        <p:grpSpPr>
          <a:xfrm>
            <a:off x="4362416" y="1611358"/>
            <a:ext cx="7448517" cy="3458057"/>
            <a:chOff x="4384709" y="1773654"/>
            <a:chExt cx="7448517" cy="3458057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7C66A3F-4B10-6369-BBE2-6F1E6BCAF475}"/>
                </a:ext>
              </a:extLst>
            </p:cNvPr>
            <p:cNvGrpSpPr/>
            <p:nvPr/>
          </p:nvGrpSpPr>
          <p:grpSpPr>
            <a:xfrm>
              <a:off x="9929170" y="3289505"/>
              <a:ext cx="1904056" cy="1942206"/>
              <a:chOff x="9627316" y="2572280"/>
              <a:chExt cx="1904056" cy="1942206"/>
            </a:xfrm>
          </p:grpSpPr>
          <p:pic>
            <p:nvPicPr>
              <p:cNvPr id="127" name="Picture 2" descr="A picture containing grass, outdoor, plant, green&#10;&#10;Description automatically generated">
                <a:extLst>
                  <a:ext uri="{FF2B5EF4-FFF2-40B4-BE49-F238E27FC236}">
                    <a16:creationId xmlns:a16="http://schemas.microsoft.com/office/drawing/2014/main" id="{677163D9-FF78-E1DF-99A7-2DEB005064C7}"/>
                  </a:ext>
                </a:extLst>
              </p:cNvPr>
              <p:cNvPicPr/>
              <p:nvPr/>
            </p:nvPicPr>
            <p:blipFill rotWithShape="1">
              <a:blip r:embed="rId7"/>
              <a:srcRect l="235" t="44162" r="-235" b="-95"/>
              <a:stretch/>
            </p:blipFill>
            <p:spPr>
              <a:xfrm>
                <a:off x="9627316" y="2572280"/>
                <a:ext cx="1904056" cy="1685815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8" name="Grafik 9">
                <a:extLst>
                  <a:ext uri="{FF2B5EF4-FFF2-40B4-BE49-F238E27FC236}">
                    <a16:creationId xmlns:a16="http://schemas.microsoft.com/office/drawing/2014/main" id="{8F92448D-CD0D-B5CD-0CDD-E7F8D8EB4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1174" y="4293376"/>
                <a:ext cx="758170" cy="221110"/>
              </a:xfrm>
              <a:prstGeom prst="rect">
                <a:avLst/>
              </a:prstGeom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048FB21-44BC-671E-180D-2031F7421414}"/>
                </a:ext>
              </a:extLst>
            </p:cNvPr>
            <p:cNvGrpSpPr/>
            <p:nvPr/>
          </p:nvGrpSpPr>
          <p:grpSpPr>
            <a:xfrm>
              <a:off x="4384709" y="3631294"/>
              <a:ext cx="339725" cy="504056"/>
              <a:chOff x="5681073" y="1879728"/>
              <a:chExt cx="339725" cy="504056"/>
            </a:xfrm>
          </p:grpSpPr>
          <p:sp>
            <p:nvSpPr>
              <p:cNvPr id="125" name="Rechteck 16">
                <a:extLst>
                  <a:ext uri="{FF2B5EF4-FFF2-40B4-BE49-F238E27FC236}">
                    <a16:creationId xmlns:a16="http://schemas.microsoft.com/office/drawing/2014/main" id="{2FBA90CE-CADD-9DB7-70F1-9351E814A57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Grafik 6">
                <a:extLst>
                  <a:ext uri="{FF2B5EF4-FFF2-40B4-BE49-F238E27FC236}">
                    <a16:creationId xmlns:a16="http://schemas.microsoft.com/office/drawing/2014/main" id="{79833F13-0832-B251-A7DF-AD9B0034456E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24" name="Rechteck 19">
              <a:extLst>
                <a:ext uri="{FF2B5EF4-FFF2-40B4-BE49-F238E27FC236}">
                  <a16:creationId xmlns:a16="http://schemas.microsoft.com/office/drawing/2014/main" id="{CF2BA8B2-5A0E-4D78-6DAD-3698481E2981}"/>
                </a:ext>
              </a:extLst>
            </p:cNvPr>
            <p:cNvSpPr/>
            <p:nvPr/>
          </p:nvSpPr>
          <p:spPr>
            <a:xfrm>
              <a:off x="4922603" y="1773654"/>
              <a:ext cx="3623867" cy="29793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ultra fine particle monitors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LDSA monitors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NH</a:t>
              </a:r>
              <a:r>
                <a:rPr lang="en-GB" baseline="-25000" dirty="0">
                  <a:solidFill>
                    <a:schemeClr val="tx1"/>
                  </a:solidFill>
                </a:rPr>
                <a:t>3</a:t>
              </a:r>
              <a:r>
                <a:rPr lang="en-GB" dirty="0">
                  <a:solidFill>
                    <a:schemeClr val="tx1"/>
                  </a:solidFill>
                </a:rPr>
                <a:t> samplers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Canister sampling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0D3DA9A-8DF5-5B75-5321-A4718E918BD2}"/>
              </a:ext>
            </a:extLst>
          </p:cNvPr>
          <p:cNvGrpSpPr/>
          <p:nvPr/>
        </p:nvGrpSpPr>
        <p:grpSpPr>
          <a:xfrm>
            <a:off x="4362416" y="1595904"/>
            <a:ext cx="5229896" cy="3485149"/>
            <a:chOff x="4384709" y="1773654"/>
            <a:chExt cx="5229896" cy="3485149"/>
          </a:xfrm>
        </p:grpSpPr>
        <p:sp>
          <p:nvSpPr>
            <p:cNvPr id="130" name="Rechteck 19">
              <a:extLst>
                <a:ext uri="{FF2B5EF4-FFF2-40B4-BE49-F238E27FC236}">
                  <a16:creationId xmlns:a16="http://schemas.microsoft.com/office/drawing/2014/main" id="{66DE3D6E-CAA4-ADB5-11E2-DDC6D3EC36B3}"/>
                </a:ext>
              </a:extLst>
            </p:cNvPr>
            <p:cNvSpPr/>
            <p:nvPr/>
          </p:nvSpPr>
          <p:spPr>
            <a:xfrm>
              <a:off x="4922603" y="1773654"/>
              <a:ext cx="3623867" cy="29793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ultra fine particle monitors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LDSA monitors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NH</a:t>
              </a:r>
              <a:r>
                <a:rPr lang="en-GB" baseline="-25000" dirty="0">
                  <a:solidFill>
                    <a:schemeClr val="tx1"/>
                  </a:solidFill>
                </a:rPr>
                <a:t>3</a:t>
              </a:r>
              <a:r>
                <a:rPr lang="en-GB" dirty="0">
                  <a:solidFill>
                    <a:schemeClr val="tx1"/>
                  </a:solidFill>
                </a:rPr>
                <a:t> samplers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Canister sampling</a:t>
              </a:r>
            </a:p>
            <a:p>
              <a:pPr>
                <a:lnSpc>
                  <a:spcPct val="11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Three noise and traffic monitors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ED828BC-F4E7-9862-FABD-B27773E606F4}"/>
                </a:ext>
              </a:extLst>
            </p:cNvPr>
            <p:cNvGrpSpPr/>
            <p:nvPr/>
          </p:nvGrpSpPr>
          <p:grpSpPr>
            <a:xfrm>
              <a:off x="4384709" y="4248940"/>
              <a:ext cx="339725" cy="504056"/>
              <a:chOff x="5681073" y="1879728"/>
              <a:chExt cx="339725" cy="504056"/>
            </a:xfrm>
          </p:grpSpPr>
          <p:sp>
            <p:nvSpPr>
              <p:cNvPr id="133" name="Rechteck 16">
                <a:extLst>
                  <a:ext uri="{FF2B5EF4-FFF2-40B4-BE49-F238E27FC236}">
                    <a16:creationId xmlns:a16="http://schemas.microsoft.com/office/drawing/2014/main" id="{0DBBE218-1561-70EB-370A-FB0F51EF0817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Grafik 6">
                <a:extLst>
                  <a:ext uri="{FF2B5EF4-FFF2-40B4-BE49-F238E27FC236}">
                    <a16:creationId xmlns:a16="http://schemas.microsoft.com/office/drawing/2014/main" id="{354A58CD-4B80-0500-7430-78536BFECF6F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pic>
          <p:nvPicPr>
            <p:cNvPr id="132" name="Imagen 31">
              <a:extLst>
                <a:ext uri="{FF2B5EF4-FFF2-40B4-BE49-F238E27FC236}">
                  <a16:creationId xmlns:a16="http://schemas.microsoft.com/office/drawing/2014/main" id="{49C22367-3634-4110-2E97-A231EC2C2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9625" r="18587" b="62394"/>
            <a:stretch/>
          </p:blipFill>
          <p:spPr>
            <a:xfrm>
              <a:off x="8390469" y="4082134"/>
              <a:ext cx="1224136" cy="1176669"/>
            </a:xfrm>
            <a:prstGeom prst="rect">
              <a:avLst/>
            </a:prstGeom>
            <a:ln w="12700">
              <a:solidFill>
                <a:srgbClr val="05397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4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Installations in Tbilisi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Remote </a:t>
            </a:r>
            <a:r>
              <a:rPr lang="de-DE" dirty="0" err="1"/>
              <a:t>sensing</a:t>
            </a:r>
            <a:r>
              <a:rPr lang="de-DE" dirty="0"/>
              <a:t> system</a:t>
            </a:r>
          </a:p>
        </p:txBody>
      </p:sp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9F1E6B4D-FEA1-5542-2E67-8CDF35EFD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772816"/>
            <a:ext cx="3744273" cy="3856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BC97F3-0719-560A-2B7E-EF14D650B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1"/>
          <a:stretch/>
        </p:blipFill>
        <p:spPr>
          <a:xfrm>
            <a:off x="7680176" y="1244171"/>
            <a:ext cx="2255438" cy="20270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7CBB6C-31C7-E656-AA06-B756D616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188" y="1890538"/>
            <a:ext cx="1681419" cy="2761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FED6F-82A9-6A47-0E09-9F4395E30CD2}"/>
              </a:ext>
            </a:extLst>
          </p:cNvPr>
          <p:cNvSpPr txBox="1"/>
          <p:nvPr/>
        </p:nvSpPr>
        <p:spPr>
          <a:xfrm>
            <a:off x="4386618" y="5294726"/>
            <a:ext cx="71634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</a:t>
            </a:r>
            <a:r>
              <a:rPr lang="en-GB" dirty="0" err="1"/>
              <a:t>ooperation</a:t>
            </a:r>
            <a:r>
              <a:rPr lang="en-GB" dirty="0"/>
              <a:t> of </a:t>
            </a:r>
            <a:r>
              <a:rPr lang="en-GB" b="1" dirty="0"/>
              <a:t>TSU (</a:t>
            </a:r>
            <a:r>
              <a:rPr lang="en-GB" b="1" dirty="0" err="1"/>
              <a:t>AtmoSimLab</a:t>
            </a:r>
            <a:r>
              <a:rPr lang="en-GB" b="1" dirty="0"/>
              <a:t>) </a:t>
            </a:r>
            <a:r>
              <a:rPr lang="en-GB" dirty="0"/>
              <a:t>and </a:t>
            </a:r>
            <a:r>
              <a:rPr lang="en-GB" b="1" dirty="0">
                <a:effectLst/>
              </a:rPr>
              <a:t>National Environmental Agency </a:t>
            </a:r>
            <a:r>
              <a:rPr lang="en-GB" dirty="0">
                <a:effectLst/>
                <a:hlinkClick r:id="rId5"/>
              </a:rPr>
              <a:t>nea.gov.ge</a:t>
            </a:r>
            <a:endParaRPr lang="en-GB" dirty="0">
              <a:effectLst/>
            </a:endParaRPr>
          </a:p>
          <a:p>
            <a:r>
              <a:rPr lang="en-GB" dirty="0"/>
              <a:t>  </a:t>
            </a:r>
          </a:p>
        </p:txBody>
      </p:sp>
      <p:sp>
        <p:nvSpPr>
          <p:cNvPr id="5" name="Rechteck 19">
            <a:extLst>
              <a:ext uri="{FF2B5EF4-FFF2-40B4-BE49-F238E27FC236}">
                <a16:creationId xmlns:a16="http://schemas.microsoft.com/office/drawing/2014/main" id="{42C614A4-1A04-BFFE-5C2D-2F1C7B65BA09}"/>
              </a:ext>
            </a:extLst>
          </p:cNvPr>
          <p:cNvSpPr/>
          <p:nvPr/>
        </p:nvSpPr>
        <p:spPr>
          <a:xfrm>
            <a:off x="4599159" y="1753759"/>
            <a:ext cx="3009009" cy="29793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bIns="144000" rtlCol="0" anchor="t"/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Remote sensing system (vertical) that measures exhaust plumes of individual vehicles and identifies licence plate to link to vehicle technology 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-&gt; Emission Factors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7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Installations in Tbilisi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Remote </a:t>
            </a:r>
            <a:r>
              <a:rPr lang="de-DE" dirty="0" err="1"/>
              <a:t>sensing</a:t>
            </a:r>
            <a:r>
              <a:rPr lang="de-DE" dirty="0"/>
              <a:t> system</a:t>
            </a:r>
          </a:p>
        </p:txBody>
      </p:sp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9F1E6B4D-FEA1-5542-2E67-8CDF35EFD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772816"/>
            <a:ext cx="3744273" cy="3856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FED6F-82A9-6A47-0E09-9F4395E30CD2}"/>
              </a:ext>
            </a:extLst>
          </p:cNvPr>
          <p:cNvSpPr txBox="1"/>
          <p:nvPr/>
        </p:nvSpPr>
        <p:spPr>
          <a:xfrm>
            <a:off x="4386618" y="5294726"/>
            <a:ext cx="71634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</a:t>
            </a:r>
            <a:r>
              <a:rPr lang="en-GB" dirty="0" err="1"/>
              <a:t>ooperation</a:t>
            </a:r>
            <a:r>
              <a:rPr lang="en-GB" dirty="0"/>
              <a:t> of </a:t>
            </a:r>
            <a:r>
              <a:rPr lang="en-GB" b="1" dirty="0"/>
              <a:t>TSU (</a:t>
            </a:r>
            <a:r>
              <a:rPr lang="en-GB" b="1" dirty="0" err="1"/>
              <a:t>AtmoSimLab</a:t>
            </a:r>
            <a:r>
              <a:rPr lang="en-GB" b="1" dirty="0"/>
              <a:t>) </a:t>
            </a:r>
            <a:r>
              <a:rPr lang="en-GB" dirty="0"/>
              <a:t>and </a:t>
            </a:r>
            <a:r>
              <a:rPr lang="en-GB" b="1" dirty="0">
                <a:effectLst/>
              </a:rPr>
              <a:t>National Environmental Agency </a:t>
            </a:r>
            <a:r>
              <a:rPr lang="en-GB" dirty="0">
                <a:effectLst/>
                <a:hlinkClick r:id="rId3"/>
              </a:rPr>
              <a:t>nea.gov.ge</a:t>
            </a:r>
            <a:endParaRPr lang="en-GB" dirty="0">
              <a:effectLst/>
            </a:endParaRPr>
          </a:p>
          <a:p>
            <a:r>
              <a:rPr lang="en-GB" dirty="0"/>
              <a:t>  </a:t>
            </a:r>
          </a:p>
        </p:txBody>
      </p:sp>
      <p:sp>
        <p:nvSpPr>
          <p:cNvPr id="5" name="Rechteck 19">
            <a:extLst>
              <a:ext uri="{FF2B5EF4-FFF2-40B4-BE49-F238E27FC236}">
                <a16:creationId xmlns:a16="http://schemas.microsoft.com/office/drawing/2014/main" id="{42C614A4-1A04-BFFE-5C2D-2F1C7B65BA09}"/>
              </a:ext>
            </a:extLst>
          </p:cNvPr>
          <p:cNvSpPr/>
          <p:nvPr/>
        </p:nvSpPr>
        <p:spPr>
          <a:xfrm>
            <a:off x="4599159" y="1753759"/>
            <a:ext cx="3009009" cy="29793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bIns="144000" rtlCol="0" anchor="t"/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Remote sensing system (vertical) that measures exhaust plumes of individual vehicles and identifies licence plate to link to vehicle technology 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-&gt; Emission Factors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fbeelding 11">
            <a:extLst>
              <a:ext uri="{FF2B5EF4-FFF2-40B4-BE49-F238E27FC236}">
                <a16:creationId xmlns:a16="http://schemas.microsoft.com/office/drawing/2014/main" id="{97BDADE0-E77C-45D7-6754-8BF276938AE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599159" y="1714870"/>
            <a:ext cx="4820040" cy="32115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811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Project Timeline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E1AADDC-C935-CBB4-E295-EF478C2DBC1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1404" y="1628800"/>
            <a:ext cx="6120680" cy="3887564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B5C38F-A7A1-61C7-BEB6-E20306F112BE}"/>
              </a:ext>
            </a:extLst>
          </p:cNvPr>
          <p:cNvSpPr txBox="1"/>
          <p:nvPr/>
        </p:nvSpPr>
        <p:spPr>
          <a:xfrm>
            <a:off x="2099556" y="1185602"/>
            <a:ext cx="87075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2024</a:t>
            </a:r>
            <a:endParaRPr lang="en-GB" sz="2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28296-1057-F877-A521-21AEE7110EC5}"/>
              </a:ext>
            </a:extLst>
          </p:cNvPr>
          <p:cNvSpPr txBox="1"/>
          <p:nvPr/>
        </p:nvSpPr>
        <p:spPr>
          <a:xfrm>
            <a:off x="3294698" y="1185602"/>
            <a:ext cx="87075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2025</a:t>
            </a:r>
            <a:endParaRPr lang="en-GB" sz="24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E8D066-7FB9-6E12-FDE1-3365CD7DCD50}"/>
              </a:ext>
            </a:extLst>
          </p:cNvPr>
          <p:cNvSpPr txBox="1"/>
          <p:nvPr/>
        </p:nvSpPr>
        <p:spPr>
          <a:xfrm>
            <a:off x="4489840" y="1185602"/>
            <a:ext cx="87075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2026</a:t>
            </a:r>
            <a:endParaRPr lang="en-GB" sz="24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E8D4CE-3BF2-89F1-2C93-0B373EEAF2E0}"/>
              </a:ext>
            </a:extLst>
          </p:cNvPr>
          <p:cNvSpPr txBox="1"/>
          <p:nvPr/>
        </p:nvSpPr>
        <p:spPr>
          <a:xfrm>
            <a:off x="5684982" y="1185602"/>
            <a:ext cx="87075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2027</a:t>
            </a:r>
            <a:endParaRPr lang="en-GB" sz="2400" dirty="0" err="1"/>
          </a:p>
        </p:txBody>
      </p:sp>
      <p:sp>
        <p:nvSpPr>
          <p:cNvPr id="3" name="Rechteck 19">
            <a:extLst>
              <a:ext uri="{FF2B5EF4-FFF2-40B4-BE49-F238E27FC236}">
                <a16:creationId xmlns:a16="http://schemas.microsoft.com/office/drawing/2014/main" id="{E7758AA6-3B28-1B01-8EEE-882D8D03D7BD}"/>
              </a:ext>
            </a:extLst>
          </p:cNvPr>
          <p:cNvSpPr/>
          <p:nvPr/>
        </p:nvSpPr>
        <p:spPr>
          <a:xfrm>
            <a:off x="7152343" y="2564904"/>
            <a:ext cx="3009009" cy="509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bIns="144000" rtlCol="0" anchor="t"/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Measurements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hteck 19">
            <a:extLst>
              <a:ext uri="{FF2B5EF4-FFF2-40B4-BE49-F238E27FC236}">
                <a16:creationId xmlns:a16="http://schemas.microsoft.com/office/drawing/2014/main" id="{719D916A-655B-48D3-86F0-3FEBD52A8FBB}"/>
              </a:ext>
            </a:extLst>
          </p:cNvPr>
          <p:cNvSpPr/>
          <p:nvPr/>
        </p:nvSpPr>
        <p:spPr>
          <a:xfrm>
            <a:off x="7152343" y="3344671"/>
            <a:ext cx="3009009" cy="509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bIns="144000" rtlCol="0" anchor="t"/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Datahub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hteck 19">
            <a:extLst>
              <a:ext uri="{FF2B5EF4-FFF2-40B4-BE49-F238E27FC236}">
                <a16:creationId xmlns:a16="http://schemas.microsoft.com/office/drawing/2014/main" id="{3970141C-1700-9200-CD6B-1495678B1153}"/>
              </a:ext>
            </a:extLst>
          </p:cNvPr>
          <p:cNvSpPr/>
          <p:nvPr/>
        </p:nvSpPr>
        <p:spPr>
          <a:xfrm>
            <a:off x="7152343" y="4296482"/>
            <a:ext cx="3009009" cy="509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bIns="144000" rtlCol="0" anchor="t"/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Net4cities Studio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7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Is</a:t>
            </a:r>
            <a:r>
              <a:rPr lang="de-DE" cap="none" dirty="0"/>
              <a:t> </a:t>
            </a:r>
            <a:r>
              <a:rPr lang="de-DE" cap="none" dirty="0" err="1"/>
              <a:t>air</a:t>
            </a:r>
            <a:r>
              <a:rPr lang="de-DE" cap="none" dirty="0"/>
              <a:t> quality still an </a:t>
            </a:r>
            <a:r>
              <a:rPr lang="de-DE" cap="none" dirty="0" err="1"/>
              <a:t>important</a:t>
            </a:r>
            <a:r>
              <a:rPr lang="de-DE" cap="none" dirty="0"/>
              <a:t> </a:t>
            </a:r>
            <a:r>
              <a:rPr lang="de-DE" cap="none" dirty="0" err="1"/>
              <a:t>issue</a:t>
            </a:r>
            <a:r>
              <a:rPr lang="de-DE" cap="none" dirty="0"/>
              <a:t> ?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7A20A47-58BC-8AC8-8765-387A0A66E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3"/>
          <a:stretch/>
        </p:blipFill>
        <p:spPr>
          <a:xfrm>
            <a:off x="443372" y="980729"/>
            <a:ext cx="7419938" cy="51125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0AA45C-CC46-6F68-F171-A1EFBEF8DC02}"/>
              </a:ext>
            </a:extLst>
          </p:cNvPr>
          <p:cNvGrpSpPr/>
          <p:nvPr/>
        </p:nvGrpSpPr>
        <p:grpSpPr>
          <a:xfrm>
            <a:off x="96206" y="2708920"/>
            <a:ext cx="11804067" cy="2988149"/>
            <a:chOff x="96206" y="2708920"/>
            <a:chExt cx="11804067" cy="2988149"/>
          </a:xfrm>
        </p:grpSpPr>
        <p:sp>
          <p:nvSpPr>
            <p:cNvPr id="3" name="Rechteck 5">
              <a:extLst>
                <a:ext uri="{FF2B5EF4-FFF2-40B4-BE49-F238E27FC236}">
                  <a16:creationId xmlns:a16="http://schemas.microsoft.com/office/drawing/2014/main" id="{E0B6E30D-D3EF-77E5-75F6-56D8A31723CF}"/>
                </a:ext>
              </a:extLst>
            </p:cNvPr>
            <p:cNvSpPr/>
            <p:nvPr/>
          </p:nvSpPr>
          <p:spPr>
            <a:xfrm>
              <a:off x="6346626" y="2708920"/>
              <a:ext cx="5553647" cy="29881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b="1" dirty="0">
                  <a:solidFill>
                    <a:schemeClr val="tx1"/>
                  </a:solidFill>
                </a:rPr>
                <a:t>Health Metrics and Evaluation (IHME)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On a global scale air pollution is the 2nd leading risk factor for death.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https://www.healthdata.org/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pt-BR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A039509-80E4-8266-4E1D-119256B6D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511" t="93114" r="82511"/>
            <a:stretch/>
          </p:blipFill>
          <p:spPr>
            <a:xfrm>
              <a:off x="96206" y="5013176"/>
              <a:ext cx="7767104" cy="472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https://www.net4cities.eu/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19F41-FC8E-97C1-6927-41593280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071864"/>
            <a:ext cx="10658101" cy="48225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15F9F7-658E-4848-A78F-F03068E26EB5}"/>
              </a:ext>
            </a:extLst>
          </p:cNvPr>
          <p:cNvSpPr/>
          <p:nvPr/>
        </p:nvSpPr>
        <p:spPr>
          <a:xfrm>
            <a:off x="839416" y="2708920"/>
            <a:ext cx="4752528" cy="21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93CF2-950B-6D11-7EFB-6F0067836DC5}"/>
              </a:ext>
            </a:extLst>
          </p:cNvPr>
          <p:cNvSpPr txBox="1"/>
          <p:nvPr/>
        </p:nvSpPr>
        <p:spPr>
          <a:xfrm>
            <a:off x="1847528" y="3427174"/>
            <a:ext cx="2492990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600" b="1" dirty="0" err="1">
                <a:solidFill>
                  <a:schemeClr val="bg1"/>
                </a:solidFill>
              </a:rPr>
              <a:t>Thank</a:t>
            </a:r>
            <a:r>
              <a:rPr lang="de-DE" sz="3600" b="1" dirty="0">
                <a:solidFill>
                  <a:schemeClr val="bg1"/>
                </a:solidFill>
              </a:rPr>
              <a:t> </a:t>
            </a:r>
            <a:r>
              <a:rPr lang="de-DE" sz="3600" b="1" dirty="0" err="1">
                <a:solidFill>
                  <a:schemeClr val="bg1"/>
                </a:solidFill>
              </a:rPr>
              <a:t>you</a:t>
            </a:r>
            <a:endParaRPr lang="en-GB" sz="36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0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71DFD47-FE4D-BE10-7E3F-70D4B4F200C7}"/>
              </a:ext>
            </a:extLst>
          </p:cNvPr>
          <p:cNvGrpSpPr/>
          <p:nvPr/>
        </p:nvGrpSpPr>
        <p:grpSpPr>
          <a:xfrm>
            <a:off x="5655301" y="2104814"/>
            <a:ext cx="6047668" cy="3512660"/>
            <a:chOff x="5645701" y="2033605"/>
            <a:chExt cx="6047668" cy="351266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8B87FFF-0DDA-7396-B494-7E417199403D}"/>
                </a:ext>
              </a:extLst>
            </p:cNvPr>
            <p:cNvGrpSpPr/>
            <p:nvPr/>
          </p:nvGrpSpPr>
          <p:grpSpPr>
            <a:xfrm>
              <a:off x="5645701" y="2131756"/>
              <a:ext cx="339725" cy="504056"/>
              <a:chOff x="5681073" y="1879728"/>
              <a:chExt cx="339725" cy="504056"/>
            </a:xfrm>
          </p:grpSpPr>
          <p:sp>
            <p:nvSpPr>
              <p:cNvPr id="58" name="Rechteck 16">
                <a:extLst>
                  <a:ext uri="{FF2B5EF4-FFF2-40B4-BE49-F238E27FC236}">
                    <a16:creationId xmlns:a16="http://schemas.microsoft.com/office/drawing/2014/main" id="{4BA99C27-C105-2325-BDFF-8FEA1F1B812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Grafik 6">
                <a:extLst>
                  <a:ext uri="{FF2B5EF4-FFF2-40B4-BE49-F238E27FC236}">
                    <a16:creationId xmlns:a16="http://schemas.microsoft.com/office/drawing/2014/main" id="{1B4E3CCD-1867-27BF-6934-332DAE74036B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57" name="Rechteck 19">
              <a:extLst>
                <a:ext uri="{FF2B5EF4-FFF2-40B4-BE49-F238E27FC236}">
                  <a16:creationId xmlns:a16="http://schemas.microsoft.com/office/drawing/2014/main" id="{4F7AB978-2B7D-72C8-CEC1-75BE152EB36C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2008 an EU defined an objective for ambient air quality.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8D86BF3-ECE9-8825-BF49-42D025526896}"/>
              </a:ext>
            </a:extLst>
          </p:cNvPr>
          <p:cNvGrpSpPr/>
          <p:nvPr/>
        </p:nvGrpSpPr>
        <p:grpSpPr>
          <a:xfrm>
            <a:off x="5655300" y="2104814"/>
            <a:ext cx="6047669" cy="3512660"/>
            <a:chOff x="5645700" y="2033605"/>
            <a:chExt cx="6047669" cy="351266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266C3C5-BACE-0C3F-928E-8D9B46FBCFA6}"/>
                </a:ext>
              </a:extLst>
            </p:cNvPr>
            <p:cNvGrpSpPr/>
            <p:nvPr/>
          </p:nvGrpSpPr>
          <p:grpSpPr>
            <a:xfrm>
              <a:off x="5645700" y="2844732"/>
              <a:ext cx="339725" cy="504056"/>
              <a:chOff x="5681073" y="1879728"/>
              <a:chExt cx="339725" cy="504056"/>
            </a:xfrm>
          </p:grpSpPr>
          <p:sp>
            <p:nvSpPr>
              <p:cNvPr id="63" name="Rechteck 16">
                <a:extLst>
                  <a:ext uri="{FF2B5EF4-FFF2-40B4-BE49-F238E27FC236}">
                    <a16:creationId xmlns:a16="http://schemas.microsoft.com/office/drawing/2014/main" id="{BAA40917-FB0F-8C16-8828-FF128646A965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Grafik 6">
                <a:extLst>
                  <a:ext uri="{FF2B5EF4-FFF2-40B4-BE49-F238E27FC236}">
                    <a16:creationId xmlns:a16="http://schemas.microsoft.com/office/drawing/2014/main" id="{7B0EAD71-03F2-7776-6B52-E10CB154CB64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62" name="Rechteck 19">
              <a:extLst>
                <a:ext uri="{FF2B5EF4-FFF2-40B4-BE49-F238E27FC236}">
                  <a16:creationId xmlns:a16="http://schemas.microsoft.com/office/drawing/2014/main" id="{7453CEAA-8132-A530-56E8-27B9D5CEF36D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2008 an EU defined an objective for ambient air quality.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There are more than 4.000 monitoring stations.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76A2F3-09E1-73D3-639D-39DBC9901700}"/>
              </a:ext>
            </a:extLst>
          </p:cNvPr>
          <p:cNvGrpSpPr/>
          <p:nvPr/>
        </p:nvGrpSpPr>
        <p:grpSpPr>
          <a:xfrm>
            <a:off x="5655300" y="2104814"/>
            <a:ext cx="6047669" cy="3512660"/>
            <a:chOff x="5645700" y="2033605"/>
            <a:chExt cx="6047669" cy="351266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575968C-EA17-BFEF-975E-D436888FE166}"/>
                </a:ext>
              </a:extLst>
            </p:cNvPr>
            <p:cNvGrpSpPr/>
            <p:nvPr/>
          </p:nvGrpSpPr>
          <p:grpSpPr>
            <a:xfrm>
              <a:off x="5645700" y="3524622"/>
              <a:ext cx="339725" cy="504056"/>
              <a:chOff x="5681073" y="1879728"/>
              <a:chExt cx="339725" cy="504056"/>
            </a:xfrm>
          </p:grpSpPr>
          <p:sp>
            <p:nvSpPr>
              <p:cNvPr id="68" name="Rechteck 16">
                <a:extLst>
                  <a:ext uri="{FF2B5EF4-FFF2-40B4-BE49-F238E27FC236}">
                    <a16:creationId xmlns:a16="http://schemas.microsoft.com/office/drawing/2014/main" id="{0E459894-F385-6979-1FB5-48992C6482A1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Grafik 6">
                <a:extLst>
                  <a:ext uri="{FF2B5EF4-FFF2-40B4-BE49-F238E27FC236}">
                    <a16:creationId xmlns:a16="http://schemas.microsoft.com/office/drawing/2014/main" id="{A39B75E1-F0C6-FEEF-CA13-4AEC5FB14F24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67" name="Rechteck 19">
              <a:extLst>
                <a:ext uri="{FF2B5EF4-FFF2-40B4-BE49-F238E27FC236}">
                  <a16:creationId xmlns:a16="http://schemas.microsoft.com/office/drawing/2014/main" id="{818B2469-6FE1-6B14-AE95-32A20A3E0449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2008 an EU defined an objective for ambient air quality.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There are more than 4.000 monitoring stations.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number of persons exposed to air pollutants at concentrations larger than the limit values have been drastically reduced.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CB93518-C176-FE34-D317-277FB20F704D}"/>
              </a:ext>
            </a:extLst>
          </p:cNvPr>
          <p:cNvGrpSpPr/>
          <p:nvPr/>
        </p:nvGrpSpPr>
        <p:grpSpPr>
          <a:xfrm>
            <a:off x="5658613" y="2104814"/>
            <a:ext cx="6044356" cy="3512660"/>
            <a:chOff x="5649013" y="2033605"/>
            <a:chExt cx="6044356" cy="3512660"/>
          </a:xfrm>
        </p:grpSpPr>
        <p:sp>
          <p:nvSpPr>
            <p:cNvPr id="71" name="Rechteck 19">
              <a:extLst>
                <a:ext uri="{FF2B5EF4-FFF2-40B4-BE49-F238E27FC236}">
                  <a16:creationId xmlns:a16="http://schemas.microsoft.com/office/drawing/2014/main" id="{F07BD3CC-6310-232E-B46E-413A04CC22B4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In 2008 an EU defined an objective for ambient air quality.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There are more than 4.000 monitoring stations.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number of persons exposed to air pollutants at concentrations larger than the limit values have been drastically reduced.</a:t>
              </a:r>
            </a:p>
            <a:p>
              <a:pPr marL="0" indent="0">
                <a:buFont typeface="Calibri" panose="020F0502020204030204" pitchFamily="34" charset="0"/>
                <a:buNone/>
              </a:pPr>
              <a:r>
                <a:rPr lang="en-GB" dirty="0">
                  <a:solidFill>
                    <a:schemeClr val="tx1"/>
                  </a:solidFill>
                </a:rPr>
                <a:t>Still, 300,000 Europeans die prematurely due to air pollution.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47A5029-12A6-1525-FD16-A7C1D8ADAE52}"/>
                </a:ext>
              </a:extLst>
            </p:cNvPr>
            <p:cNvGrpSpPr/>
            <p:nvPr/>
          </p:nvGrpSpPr>
          <p:grpSpPr>
            <a:xfrm>
              <a:off x="5649013" y="4255043"/>
              <a:ext cx="339725" cy="504056"/>
              <a:chOff x="5681073" y="1879728"/>
              <a:chExt cx="339725" cy="504056"/>
            </a:xfrm>
          </p:grpSpPr>
          <p:sp>
            <p:nvSpPr>
              <p:cNvPr id="73" name="Rechteck 16">
                <a:extLst>
                  <a:ext uri="{FF2B5EF4-FFF2-40B4-BE49-F238E27FC236}">
                    <a16:creationId xmlns:a16="http://schemas.microsoft.com/office/drawing/2014/main" id="{C472D073-F888-4AED-8EB5-FE2324C54A30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Grafik 6">
                <a:extLst>
                  <a:ext uri="{FF2B5EF4-FFF2-40B4-BE49-F238E27FC236}">
                    <a16:creationId xmlns:a16="http://schemas.microsoft.com/office/drawing/2014/main" id="{EA46FFC9-DE0F-C2EB-0AB8-397EDADA7348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The European Air Quality Policy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4" name="Picture 3" descr="A graph showing the number of air quality standards&#10;&#10;Description automatically generated">
            <a:extLst>
              <a:ext uri="{FF2B5EF4-FFF2-40B4-BE49-F238E27FC236}">
                <a16:creationId xmlns:a16="http://schemas.microsoft.com/office/drawing/2014/main" id="{C2AA38D8-085E-050D-E968-FB6F8F896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10101" r="26997" b="12201"/>
          <a:stretch/>
        </p:blipFill>
        <p:spPr>
          <a:xfrm>
            <a:off x="695401" y="1298449"/>
            <a:ext cx="4779776" cy="4261101"/>
          </a:xfrm>
          <a:prstGeom prst="rect">
            <a:avLst/>
          </a:prstGeom>
        </p:spPr>
      </p:pic>
      <p:sp>
        <p:nvSpPr>
          <p:cNvPr id="27" name="Rechteck 5">
            <a:extLst>
              <a:ext uri="{FF2B5EF4-FFF2-40B4-BE49-F238E27FC236}">
                <a16:creationId xmlns:a16="http://schemas.microsoft.com/office/drawing/2014/main" id="{22FD94EB-5529-E139-BCB3-5B6B561E7338}"/>
              </a:ext>
            </a:extLst>
          </p:cNvPr>
          <p:cNvSpPr/>
          <p:nvPr/>
        </p:nvSpPr>
        <p:spPr>
          <a:xfrm>
            <a:off x="5628579" y="1448780"/>
            <a:ext cx="6038543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>
                <a:solidFill>
                  <a:schemeClr val="tx1"/>
                </a:solidFill>
              </a:rPr>
              <a:t>A success story</a:t>
            </a:r>
          </a:p>
        </p:txBody>
      </p:sp>
      <p:sp>
        <p:nvSpPr>
          <p:cNvPr id="28" name="Grafik 6">
            <a:extLst>
              <a:ext uri="{FF2B5EF4-FFF2-40B4-BE49-F238E27FC236}">
                <a16:creationId xmlns:a16="http://schemas.microsoft.com/office/drawing/2014/main" id="{0785254A-39E4-0472-6FF1-0A0FB1315B1D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0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The European Air Quality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11E81-871E-470E-525F-B33883C03241}"/>
              </a:ext>
            </a:extLst>
          </p:cNvPr>
          <p:cNvSpPr txBox="1"/>
          <p:nvPr/>
        </p:nvSpPr>
        <p:spPr>
          <a:xfrm>
            <a:off x="483519" y="6072436"/>
            <a:ext cx="4634602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100" dirty="0"/>
              <a:t>https://www.eea.europa.eu/publications/europes-air-quality-status-2024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09A5D1-AA62-4F26-54C3-4AA5F077A7EC}"/>
              </a:ext>
            </a:extLst>
          </p:cNvPr>
          <p:cNvGrpSpPr/>
          <p:nvPr/>
        </p:nvGrpSpPr>
        <p:grpSpPr>
          <a:xfrm>
            <a:off x="5760155" y="1772816"/>
            <a:ext cx="6047668" cy="3512660"/>
            <a:chOff x="5645701" y="2033605"/>
            <a:chExt cx="6047668" cy="351266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FC85859-8168-5CED-B977-9610E835570A}"/>
                </a:ext>
              </a:extLst>
            </p:cNvPr>
            <p:cNvGrpSpPr/>
            <p:nvPr/>
          </p:nvGrpSpPr>
          <p:grpSpPr>
            <a:xfrm>
              <a:off x="5645701" y="2131756"/>
              <a:ext cx="339725" cy="504056"/>
              <a:chOff x="5681073" y="1879728"/>
              <a:chExt cx="339725" cy="504056"/>
            </a:xfrm>
          </p:grpSpPr>
          <p:sp>
            <p:nvSpPr>
              <p:cNvPr id="45" name="Rechteck 16">
                <a:extLst>
                  <a:ext uri="{FF2B5EF4-FFF2-40B4-BE49-F238E27FC236}">
                    <a16:creationId xmlns:a16="http://schemas.microsoft.com/office/drawing/2014/main" id="{135528EF-4C75-AA6B-5AE3-D9A21E7F4B08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Grafik 6">
                <a:extLst>
                  <a:ext uri="{FF2B5EF4-FFF2-40B4-BE49-F238E27FC236}">
                    <a16:creationId xmlns:a16="http://schemas.microsoft.com/office/drawing/2014/main" id="{DBCC4FA2-A0C2-2D1F-BF78-70A34507A396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44" name="Rechteck 19">
              <a:extLst>
                <a:ext uri="{FF2B5EF4-FFF2-40B4-BE49-F238E27FC236}">
                  <a16:creationId xmlns:a16="http://schemas.microsoft.com/office/drawing/2014/main" id="{59FED58D-F0EC-1252-0200-173ABF543C81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2021: WHO published a new air quality guideline.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2097B1A-3691-43BD-DC4D-DF108E807533}"/>
              </a:ext>
            </a:extLst>
          </p:cNvPr>
          <p:cNvGrpSpPr/>
          <p:nvPr/>
        </p:nvGrpSpPr>
        <p:grpSpPr>
          <a:xfrm>
            <a:off x="5760154" y="1772816"/>
            <a:ext cx="6047669" cy="3512660"/>
            <a:chOff x="5645700" y="2033605"/>
            <a:chExt cx="6047669" cy="351266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B7AD4F3-5CA6-9668-34D8-1A4DBF976CD6}"/>
                </a:ext>
              </a:extLst>
            </p:cNvPr>
            <p:cNvGrpSpPr/>
            <p:nvPr/>
          </p:nvGrpSpPr>
          <p:grpSpPr>
            <a:xfrm>
              <a:off x="5645700" y="2844732"/>
              <a:ext cx="339725" cy="504056"/>
              <a:chOff x="5681073" y="1879728"/>
              <a:chExt cx="339725" cy="504056"/>
            </a:xfrm>
          </p:grpSpPr>
          <p:sp>
            <p:nvSpPr>
              <p:cNvPr id="50" name="Rechteck 16">
                <a:extLst>
                  <a:ext uri="{FF2B5EF4-FFF2-40B4-BE49-F238E27FC236}">
                    <a16:creationId xmlns:a16="http://schemas.microsoft.com/office/drawing/2014/main" id="{D6983ED8-5160-0FA9-7964-6FADD16743D2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Grafik 6">
                <a:extLst>
                  <a:ext uri="{FF2B5EF4-FFF2-40B4-BE49-F238E27FC236}">
                    <a16:creationId xmlns:a16="http://schemas.microsoft.com/office/drawing/2014/main" id="{7A3CAAEA-2572-84A9-CB96-26D30337ADF6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49" name="Rechteck 19">
              <a:extLst>
                <a:ext uri="{FF2B5EF4-FFF2-40B4-BE49-F238E27FC236}">
                  <a16:creationId xmlns:a16="http://schemas.microsoft.com/office/drawing/2014/main" id="{084DB20D-7CB3-F541-B0C0-02EF22120F59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2021: WHO published a new air quality guideline.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adverse effect of pollutants below the limit values considered.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D334BE2-58E4-9FD9-21F6-75E6DC66874A}"/>
              </a:ext>
            </a:extLst>
          </p:cNvPr>
          <p:cNvGrpSpPr/>
          <p:nvPr/>
        </p:nvGrpSpPr>
        <p:grpSpPr>
          <a:xfrm>
            <a:off x="491663" y="1502030"/>
            <a:ext cx="11316160" cy="4582075"/>
            <a:chOff x="491663" y="1502030"/>
            <a:chExt cx="11316160" cy="458207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8CE2D2-85C2-1367-A269-9663EF5E1E40}"/>
                </a:ext>
              </a:extLst>
            </p:cNvPr>
            <p:cNvGrpSpPr/>
            <p:nvPr/>
          </p:nvGrpSpPr>
          <p:grpSpPr>
            <a:xfrm>
              <a:off x="5760154" y="1772816"/>
              <a:ext cx="6047669" cy="3512660"/>
              <a:chOff x="5645700" y="2033605"/>
              <a:chExt cx="6047669" cy="3512660"/>
            </a:xfrm>
          </p:grpSpPr>
          <p:sp>
            <p:nvSpPr>
              <p:cNvPr id="55" name="Rechteck 19">
                <a:extLst>
                  <a:ext uri="{FF2B5EF4-FFF2-40B4-BE49-F238E27FC236}">
                    <a16:creationId xmlns:a16="http://schemas.microsoft.com/office/drawing/2014/main" id="{F7984C7B-053B-3576-7BE1-D28E6E8C0C77}"/>
                  </a:ext>
                </a:extLst>
              </p:cNvPr>
              <p:cNvSpPr/>
              <p:nvPr/>
            </p:nvSpPr>
            <p:spPr>
              <a:xfrm>
                <a:off x="6129702" y="2033605"/>
                <a:ext cx="5563667" cy="351266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bIns="144000" rtlCol="0" anchor="t"/>
              <a:lstStyle/>
              <a:p>
                <a:pPr>
                  <a:lnSpc>
                    <a:spcPct val="110000"/>
                  </a:lnSpc>
                  <a:spcAft>
                    <a:spcPts val="1200"/>
                  </a:spcAft>
                </a:pPr>
                <a:r>
                  <a:rPr lang="en-GB" dirty="0">
                    <a:solidFill>
                      <a:schemeClr val="tx1"/>
                    </a:solidFill>
                  </a:rPr>
                  <a:t>2021: WHO published a new air quality guideline. </a:t>
                </a:r>
              </a:p>
              <a:p>
                <a:pPr>
                  <a:lnSpc>
                    <a:spcPct val="110000"/>
                  </a:lnSpc>
                  <a:spcAft>
                    <a:spcPts val="1200"/>
                  </a:spcAft>
                </a:pPr>
                <a:r>
                  <a:rPr lang="en-GB" dirty="0">
                    <a:solidFill>
                      <a:schemeClr val="tx1"/>
                    </a:solidFill>
                  </a:rPr>
                  <a:t>adverse effect of pollutants below the limit values considered.</a:t>
                </a:r>
              </a:p>
              <a:p>
                <a:pPr>
                  <a:lnSpc>
                    <a:spcPct val="110000"/>
                  </a:lnSpc>
                  <a:spcAft>
                    <a:spcPts val="1200"/>
                  </a:spcAft>
                </a:pPr>
                <a:r>
                  <a:rPr lang="en-GB" dirty="0">
                    <a:solidFill>
                      <a:schemeClr val="tx1"/>
                    </a:solidFill>
                  </a:rPr>
                  <a:t>Most of the European populations still live under unhealthy conditions.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81B3262-FDBB-7B79-7975-87FDC6A5FE8F}"/>
                  </a:ext>
                </a:extLst>
              </p:cNvPr>
              <p:cNvGrpSpPr/>
              <p:nvPr/>
            </p:nvGrpSpPr>
            <p:grpSpPr>
              <a:xfrm>
                <a:off x="5645700" y="3524622"/>
                <a:ext cx="339725" cy="504056"/>
                <a:chOff x="5681073" y="1879728"/>
                <a:chExt cx="339725" cy="504056"/>
              </a:xfrm>
            </p:grpSpPr>
            <p:sp>
              <p:nvSpPr>
                <p:cNvPr id="57" name="Rechteck 16">
                  <a:extLst>
                    <a:ext uri="{FF2B5EF4-FFF2-40B4-BE49-F238E27FC236}">
                      <a16:creationId xmlns:a16="http://schemas.microsoft.com/office/drawing/2014/main" id="{C44D90D5-45E7-B7AF-7BCC-CB4DBEDADCD2}"/>
                    </a:ext>
                  </a:extLst>
                </p:cNvPr>
                <p:cNvSpPr/>
                <p:nvPr/>
              </p:nvSpPr>
              <p:spPr>
                <a:xfrm>
                  <a:off x="5681073" y="1879728"/>
                  <a:ext cx="339725" cy="504056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68000" rtlCol="0" anchor="ctr"/>
                <a:lstStyle/>
                <a:p>
                  <a:pPr>
                    <a:lnSpc>
                      <a:spcPct val="95000"/>
                    </a:lnSpc>
                  </a:pPr>
                  <a:endParaRPr lang="pt-B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Grafik 6">
                  <a:extLst>
                    <a:ext uri="{FF2B5EF4-FFF2-40B4-BE49-F238E27FC236}">
                      <a16:creationId xmlns:a16="http://schemas.microsoft.com/office/drawing/2014/main" id="{A1D4511D-1EBD-AD65-462D-7DECA2FF76D2}"/>
                    </a:ext>
                  </a:extLst>
                </p:cNvPr>
                <p:cNvSpPr/>
                <p:nvPr/>
              </p:nvSpPr>
              <p:spPr>
                <a:xfrm>
                  <a:off x="5799103" y="1962255"/>
                  <a:ext cx="170101" cy="339002"/>
                </a:xfrm>
                <a:custGeom>
                  <a:avLst/>
                  <a:gdLst>
                    <a:gd name="connsiteX0" fmla="*/ -194 w 658120"/>
                    <a:gd name="connsiteY0" fmla="*/ 1190768 h 1311598"/>
                    <a:gd name="connsiteX1" fmla="*/ 163827 w 658120"/>
                    <a:gd name="connsiteY1" fmla="*/ 1257443 h 1311598"/>
                    <a:gd name="connsiteX2" fmla="*/ 589975 w 658120"/>
                    <a:gd name="connsiteY2" fmla="*/ 822722 h 1311598"/>
                    <a:gd name="connsiteX3" fmla="*/ 589975 w 658120"/>
                    <a:gd name="connsiteY3" fmla="*/ 488109 h 1311598"/>
                    <a:gd name="connsiteX4" fmla="*/ 163827 w 658120"/>
                    <a:gd name="connsiteY4" fmla="*/ 53388 h 1311598"/>
                    <a:gd name="connsiteX5" fmla="*/ -194 w 658120"/>
                    <a:gd name="connsiteY5" fmla="*/ 120063 h 1311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8120" h="1311598">
                      <a:moveTo>
                        <a:pt x="-194" y="1190768"/>
                      </a:moveTo>
                      <a:cubicBezTo>
                        <a:pt x="-194" y="1320213"/>
                        <a:pt x="73244" y="1350217"/>
                        <a:pt x="163827" y="1257443"/>
                      </a:cubicBezTo>
                      <a:lnTo>
                        <a:pt x="589975" y="822722"/>
                      </a:lnTo>
                      <a:cubicBezTo>
                        <a:pt x="680577" y="729587"/>
                        <a:pt x="680577" y="581244"/>
                        <a:pt x="589975" y="488109"/>
                      </a:cubicBezTo>
                      <a:lnTo>
                        <a:pt x="163827" y="53388"/>
                      </a:lnTo>
                      <a:cubicBezTo>
                        <a:pt x="73244" y="-39004"/>
                        <a:pt x="-194" y="-9001"/>
                        <a:pt x="-194" y="12006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pic>
          <p:nvPicPr>
            <p:cNvPr id="54" name="Picture 53" descr="A chart of people with number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FBC4203C-B4A8-E12C-3D2E-39238DDCE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63" y="1502030"/>
              <a:ext cx="5244298" cy="458207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902A75F-B766-0CAE-7583-61CBE638B257}"/>
              </a:ext>
            </a:extLst>
          </p:cNvPr>
          <p:cNvGrpSpPr/>
          <p:nvPr/>
        </p:nvGrpSpPr>
        <p:grpSpPr>
          <a:xfrm>
            <a:off x="5763467" y="1772816"/>
            <a:ext cx="6044356" cy="3512660"/>
            <a:chOff x="5649013" y="2033605"/>
            <a:chExt cx="6044356" cy="3512660"/>
          </a:xfrm>
        </p:grpSpPr>
        <p:sp>
          <p:nvSpPr>
            <p:cNvPr id="60" name="Rechteck 19">
              <a:extLst>
                <a:ext uri="{FF2B5EF4-FFF2-40B4-BE49-F238E27FC236}">
                  <a16:creationId xmlns:a16="http://schemas.microsoft.com/office/drawing/2014/main" id="{E9093B2C-9A66-A49D-4A88-6DFBE9513566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2021: WHO published a new air quality guideline,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adverse effect of pollutants below the limit values considered.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Most of the European populations still live under unhealthy conditions </a:t>
              </a:r>
            </a:p>
            <a:p>
              <a:pPr marL="0" indent="0">
                <a:buFont typeface="Calibri" panose="020F0502020204030204" pitchFamily="34" charset="0"/>
                <a:buNone/>
              </a:pPr>
              <a:r>
                <a:rPr lang="en-GB" dirty="0">
                  <a:solidFill>
                    <a:schemeClr val="tx1"/>
                  </a:solidFill>
                </a:rPr>
                <a:t>EU Action Plan: Towards a Zero Pollution for Air, Water and Soil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505F63F-E57C-E5FC-1831-AF9316C98023}"/>
                </a:ext>
              </a:extLst>
            </p:cNvPr>
            <p:cNvGrpSpPr/>
            <p:nvPr/>
          </p:nvGrpSpPr>
          <p:grpSpPr>
            <a:xfrm>
              <a:off x="5649013" y="4255043"/>
              <a:ext cx="339725" cy="504056"/>
              <a:chOff x="5681073" y="1879728"/>
              <a:chExt cx="339725" cy="504056"/>
            </a:xfrm>
          </p:grpSpPr>
          <p:sp>
            <p:nvSpPr>
              <p:cNvPr id="62" name="Rechteck 16">
                <a:extLst>
                  <a:ext uri="{FF2B5EF4-FFF2-40B4-BE49-F238E27FC236}">
                    <a16:creationId xmlns:a16="http://schemas.microsoft.com/office/drawing/2014/main" id="{9FFADC76-0EF6-911C-FF8C-A4F3403D77E0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Grafik 6">
                <a:extLst>
                  <a:ext uri="{FF2B5EF4-FFF2-40B4-BE49-F238E27FC236}">
                    <a16:creationId xmlns:a16="http://schemas.microsoft.com/office/drawing/2014/main" id="{8B875781-2200-512D-3DB2-79775124480B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4CE0E23-3EAE-91D3-C6E4-24AE6EF3B6BA}"/>
              </a:ext>
            </a:extLst>
          </p:cNvPr>
          <p:cNvGrpSpPr/>
          <p:nvPr/>
        </p:nvGrpSpPr>
        <p:grpSpPr>
          <a:xfrm>
            <a:off x="339449" y="1396280"/>
            <a:ext cx="4136069" cy="4687825"/>
            <a:chOff x="339449" y="1396280"/>
            <a:chExt cx="4136069" cy="4687825"/>
          </a:xfrm>
        </p:grpSpPr>
        <p:pic>
          <p:nvPicPr>
            <p:cNvPr id="65" name="Picture 64" descr="A chart of people with number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7711EFC2-7D64-F515-D557-F0D2C3ADE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54"/>
            <a:stretch/>
          </p:blipFill>
          <p:spPr>
            <a:xfrm>
              <a:off x="504364" y="1502030"/>
              <a:ext cx="3227659" cy="4582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D0DF0B-6F46-187F-26DD-5818D51491F8}"/>
                </a:ext>
              </a:extLst>
            </p:cNvPr>
            <p:cNvSpPr txBox="1"/>
            <p:nvPr/>
          </p:nvSpPr>
          <p:spPr>
            <a:xfrm>
              <a:off x="339449" y="1396280"/>
              <a:ext cx="4136069" cy="589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000" b="1" dirty="0"/>
                <a:t>Share of the EU urban population exposed to air pollutant above </a:t>
              </a:r>
            </a:p>
            <a:p>
              <a:pPr algn="l">
                <a:lnSpc>
                  <a:spcPct val="95000"/>
                </a:lnSpc>
              </a:pPr>
              <a:endParaRPr lang="en-GB" sz="2400" dirty="0" err="1"/>
            </a:p>
          </p:txBody>
        </p:sp>
      </p:grpSp>
      <p:sp>
        <p:nvSpPr>
          <p:cNvPr id="67" name="Rechteck 5">
            <a:extLst>
              <a:ext uri="{FF2B5EF4-FFF2-40B4-BE49-F238E27FC236}">
                <a16:creationId xmlns:a16="http://schemas.microsoft.com/office/drawing/2014/main" id="{C5159E6A-E602-D9D0-09C4-F5DF10D0225E}"/>
              </a:ext>
            </a:extLst>
          </p:cNvPr>
          <p:cNvSpPr/>
          <p:nvPr/>
        </p:nvSpPr>
        <p:spPr>
          <a:xfrm>
            <a:off x="5744105" y="1153644"/>
            <a:ext cx="6038543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>
                <a:solidFill>
                  <a:schemeClr val="tx1"/>
                </a:solidFill>
              </a:rPr>
              <a:t>Are the limit values strict enough ?</a:t>
            </a:r>
          </a:p>
        </p:txBody>
      </p:sp>
      <p:sp>
        <p:nvSpPr>
          <p:cNvPr id="68" name="Grafik 6">
            <a:extLst>
              <a:ext uri="{FF2B5EF4-FFF2-40B4-BE49-F238E27FC236}">
                <a16:creationId xmlns:a16="http://schemas.microsoft.com/office/drawing/2014/main" id="{B56EDFF6-8A1A-BAAF-6B5F-A3AB675E5E3A}"/>
              </a:ext>
            </a:extLst>
          </p:cNvPr>
          <p:cNvSpPr/>
          <p:nvPr/>
        </p:nvSpPr>
        <p:spPr>
          <a:xfrm rot="5400000">
            <a:off x="5879255" y="1221172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44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71DFD47-FE4D-BE10-7E3F-70D4B4F200C7}"/>
              </a:ext>
            </a:extLst>
          </p:cNvPr>
          <p:cNvGrpSpPr/>
          <p:nvPr/>
        </p:nvGrpSpPr>
        <p:grpSpPr>
          <a:xfrm>
            <a:off x="5655301" y="2104814"/>
            <a:ext cx="6047668" cy="3512660"/>
            <a:chOff x="5645701" y="2033605"/>
            <a:chExt cx="6047668" cy="351266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8B87FFF-0DDA-7396-B494-7E417199403D}"/>
                </a:ext>
              </a:extLst>
            </p:cNvPr>
            <p:cNvGrpSpPr/>
            <p:nvPr/>
          </p:nvGrpSpPr>
          <p:grpSpPr>
            <a:xfrm>
              <a:off x="5645701" y="2131756"/>
              <a:ext cx="339725" cy="504056"/>
              <a:chOff x="5681073" y="1879728"/>
              <a:chExt cx="339725" cy="504056"/>
            </a:xfrm>
          </p:grpSpPr>
          <p:sp>
            <p:nvSpPr>
              <p:cNvPr id="58" name="Rechteck 16">
                <a:extLst>
                  <a:ext uri="{FF2B5EF4-FFF2-40B4-BE49-F238E27FC236}">
                    <a16:creationId xmlns:a16="http://schemas.microsoft.com/office/drawing/2014/main" id="{4BA99C27-C105-2325-BDFF-8FEA1F1B812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Grafik 6">
                <a:extLst>
                  <a:ext uri="{FF2B5EF4-FFF2-40B4-BE49-F238E27FC236}">
                    <a16:creationId xmlns:a16="http://schemas.microsoft.com/office/drawing/2014/main" id="{1B4E3CCD-1867-27BF-6934-332DAE74036B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57" name="Rechteck 19">
              <a:extLst>
                <a:ext uri="{FF2B5EF4-FFF2-40B4-BE49-F238E27FC236}">
                  <a16:creationId xmlns:a16="http://schemas.microsoft.com/office/drawing/2014/main" id="{4F7AB978-2B7D-72C8-CEC1-75BE152EB36C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Reduce the number of premature deaths caused by air pollution by 55% before 2030.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8D86BF3-ECE9-8825-BF49-42D025526896}"/>
              </a:ext>
            </a:extLst>
          </p:cNvPr>
          <p:cNvGrpSpPr/>
          <p:nvPr/>
        </p:nvGrpSpPr>
        <p:grpSpPr>
          <a:xfrm>
            <a:off x="5655300" y="2104814"/>
            <a:ext cx="6047669" cy="3512660"/>
            <a:chOff x="5645700" y="2033605"/>
            <a:chExt cx="6047669" cy="351266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266C3C5-BACE-0C3F-928E-8D9B46FBCFA6}"/>
                </a:ext>
              </a:extLst>
            </p:cNvPr>
            <p:cNvGrpSpPr/>
            <p:nvPr/>
          </p:nvGrpSpPr>
          <p:grpSpPr>
            <a:xfrm>
              <a:off x="5645700" y="2844732"/>
              <a:ext cx="339725" cy="504056"/>
              <a:chOff x="5681073" y="1879728"/>
              <a:chExt cx="339725" cy="504056"/>
            </a:xfrm>
          </p:grpSpPr>
          <p:sp>
            <p:nvSpPr>
              <p:cNvPr id="63" name="Rechteck 16">
                <a:extLst>
                  <a:ext uri="{FF2B5EF4-FFF2-40B4-BE49-F238E27FC236}">
                    <a16:creationId xmlns:a16="http://schemas.microsoft.com/office/drawing/2014/main" id="{BAA40917-FB0F-8C16-8828-FF128646A965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Grafik 6">
                <a:extLst>
                  <a:ext uri="{FF2B5EF4-FFF2-40B4-BE49-F238E27FC236}">
                    <a16:creationId xmlns:a16="http://schemas.microsoft.com/office/drawing/2014/main" id="{7B0EAD71-03F2-7776-6B52-E10CB154CB64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62" name="Rechteck 19">
              <a:extLst>
                <a:ext uri="{FF2B5EF4-FFF2-40B4-BE49-F238E27FC236}">
                  <a16:creationId xmlns:a16="http://schemas.microsoft.com/office/drawing/2014/main" id="{7453CEAA-8132-A530-56E8-27B9D5CEF36D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Reduce the number of premature deaths caused by air pollution by 55% before 2030.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Stricter thresholds for pollution.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76A2F3-09E1-73D3-639D-39DBC9901700}"/>
              </a:ext>
            </a:extLst>
          </p:cNvPr>
          <p:cNvGrpSpPr/>
          <p:nvPr/>
        </p:nvGrpSpPr>
        <p:grpSpPr>
          <a:xfrm>
            <a:off x="5655300" y="2104814"/>
            <a:ext cx="6047669" cy="3512660"/>
            <a:chOff x="5645700" y="2033605"/>
            <a:chExt cx="6047669" cy="3512660"/>
          </a:xfrm>
        </p:grpSpPr>
        <p:sp>
          <p:nvSpPr>
            <p:cNvPr id="67" name="Rechteck 19">
              <a:extLst>
                <a:ext uri="{FF2B5EF4-FFF2-40B4-BE49-F238E27FC236}">
                  <a16:creationId xmlns:a16="http://schemas.microsoft.com/office/drawing/2014/main" id="{818B2469-6FE1-6B14-AE95-32A20A3E0449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Reduce the number of premature deaths caused by air pollution by 55% before 2030.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Stricter thresholds for pollution.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Enhancing the right to clean air, improved access to justice.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575968C-EA17-BFEF-975E-D436888FE166}"/>
                </a:ext>
              </a:extLst>
            </p:cNvPr>
            <p:cNvGrpSpPr/>
            <p:nvPr/>
          </p:nvGrpSpPr>
          <p:grpSpPr>
            <a:xfrm>
              <a:off x="5645700" y="3524622"/>
              <a:ext cx="339725" cy="504056"/>
              <a:chOff x="5681073" y="1879728"/>
              <a:chExt cx="339725" cy="504056"/>
            </a:xfrm>
          </p:grpSpPr>
          <p:sp>
            <p:nvSpPr>
              <p:cNvPr id="68" name="Rechteck 16">
                <a:extLst>
                  <a:ext uri="{FF2B5EF4-FFF2-40B4-BE49-F238E27FC236}">
                    <a16:creationId xmlns:a16="http://schemas.microsoft.com/office/drawing/2014/main" id="{0E459894-F385-6979-1FB5-48992C6482A1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Grafik 6">
                <a:extLst>
                  <a:ext uri="{FF2B5EF4-FFF2-40B4-BE49-F238E27FC236}">
                    <a16:creationId xmlns:a16="http://schemas.microsoft.com/office/drawing/2014/main" id="{A39B75E1-F0C6-FEEF-CA13-4AEC5FB14F24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CB93518-C176-FE34-D317-277FB20F704D}"/>
              </a:ext>
            </a:extLst>
          </p:cNvPr>
          <p:cNvGrpSpPr/>
          <p:nvPr/>
        </p:nvGrpSpPr>
        <p:grpSpPr>
          <a:xfrm>
            <a:off x="5658613" y="2104814"/>
            <a:ext cx="6044356" cy="3512660"/>
            <a:chOff x="5649013" y="2033605"/>
            <a:chExt cx="6044356" cy="3512660"/>
          </a:xfrm>
        </p:grpSpPr>
        <p:sp>
          <p:nvSpPr>
            <p:cNvPr id="71" name="Rechteck 19">
              <a:extLst>
                <a:ext uri="{FF2B5EF4-FFF2-40B4-BE49-F238E27FC236}">
                  <a16:creationId xmlns:a16="http://schemas.microsoft.com/office/drawing/2014/main" id="{F07BD3CC-6310-232E-B46E-413A04CC22B4}"/>
                </a:ext>
              </a:extLst>
            </p:cNvPr>
            <p:cNvSpPr/>
            <p:nvPr/>
          </p:nvSpPr>
          <p:spPr>
            <a:xfrm>
              <a:off x="6129702" y="2033605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Reduce the number of premature deaths caused by air pollution by 55% before 2030.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Stricter thresholds for pollution.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Enhancing the right to clean air, improved access to justice.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Monitoring pollutants of </a:t>
              </a:r>
              <a:r>
                <a:rPr lang="en-GB" b="1" dirty="0">
                  <a:solidFill>
                    <a:schemeClr val="tx1"/>
                  </a:solidFill>
                </a:rPr>
                <a:t>emerging concern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47A5029-12A6-1525-FD16-A7C1D8ADAE52}"/>
                </a:ext>
              </a:extLst>
            </p:cNvPr>
            <p:cNvGrpSpPr/>
            <p:nvPr/>
          </p:nvGrpSpPr>
          <p:grpSpPr>
            <a:xfrm>
              <a:off x="5649013" y="4255043"/>
              <a:ext cx="339725" cy="504056"/>
              <a:chOff x="5681073" y="1879728"/>
              <a:chExt cx="339725" cy="504056"/>
            </a:xfrm>
          </p:grpSpPr>
          <p:sp>
            <p:nvSpPr>
              <p:cNvPr id="73" name="Rechteck 16">
                <a:extLst>
                  <a:ext uri="{FF2B5EF4-FFF2-40B4-BE49-F238E27FC236}">
                    <a16:creationId xmlns:a16="http://schemas.microsoft.com/office/drawing/2014/main" id="{C472D073-F888-4AED-8EB5-FE2324C54A30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Grafik 6">
                <a:extLst>
                  <a:ext uri="{FF2B5EF4-FFF2-40B4-BE49-F238E27FC236}">
                    <a16:creationId xmlns:a16="http://schemas.microsoft.com/office/drawing/2014/main" id="{EA46FFC9-DE0F-C2EB-0AB8-397EDADA7348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The European Air Quality Policy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7" name="Rechteck 5">
            <a:extLst>
              <a:ext uri="{FF2B5EF4-FFF2-40B4-BE49-F238E27FC236}">
                <a16:creationId xmlns:a16="http://schemas.microsoft.com/office/drawing/2014/main" id="{22FD94EB-5529-E139-BCB3-5B6B561E7338}"/>
              </a:ext>
            </a:extLst>
          </p:cNvPr>
          <p:cNvSpPr/>
          <p:nvPr/>
        </p:nvSpPr>
        <p:spPr>
          <a:xfrm>
            <a:off x="5628579" y="1448780"/>
            <a:ext cx="6038543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>
                <a:solidFill>
                  <a:schemeClr val="tx1"/>
                </a:solidFill>
              </a:rPr>
              <a:t>The EU action plan</a:t>
            </a:r>
          </a:p>
        </p:txBody>
      </p:sp>
      <p:sp>
        <p:nvSpPr>
          <p:cNvPr id="28" name="Grafik 6">
            <a:extLst>
              <a:ext uri="{FF2B5EF4-FFF2-40B4-BE49-F238E27FC236}">
                <a16:creationId xmlns:a16="http://schemas.microsoft.com/office/drawing/2014/main" id="{0785254A-39E4-0472-6FF1-0A0FB1315B1D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3" name="Picture 2" descr="A graph showing a number of death deaths&#10;&#10;Description automatically generated">
            <a:extLst>
              <a:ext uri="{FF2B5EF4-FFF2-40B4-BE49-F238E27FC236}">
                <a16:creationId xmlns:a16="http://schemas.microsoft.com/office/drawing/2014/main" id="{0578CA84-BADF-C404-8B0C-041909A35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t="12201" r="35871" b="11151"/>
          <a:stretch/>
        </p:blipFill>
        <p:spPr>
          <a:xfrm>
            <a:off x="668112" y="1423217"/>
            <a:ext cx="4206256" cy="42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508477-091F-6429-8C82-7F8D34025ADC}"/>
              </a:ext>
            </a:extLst>
          </p:cNvPr>
          <p:cNvGrpSpPr/>
          <p:nvPr/>
        </p:nvGrpSpPr>
        <p:grpSpPr>
          <a:xfrm>
            <a:off x="5603495" y="2151065"/>
            <a:ext cx="6036041" cy="3512660"/>
            <a:chOff x="5666928" y="2104814"/>
            <a:chExt cx="6036041" cy="35126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07B5B5-4F7E-37F5-DC6E-1DB08BE2B196}"/>
                </a:ext>
              </a:extLst>
            </p:cNvPr>
            <p:cNvGrpSpPr/>
            <p:nvPr/>
          </p:nvGrpSpPr>
          <p:grpSpPr>
            <a:xfrm>
              <a:off x="5666928" y="2202965"/>
              <a:ext cx="339725" cy="504056"/>
              <a:chOff x="5681073" y="1879728"/>
              <a:chExt cx="339725" cy="504056"/>
            </a:xfrm>
          </p:grpSpPr>
          <p:sp>
            <p:nvSpPr>
              <p:cNvPr id="20" name="Rechteck 16">
                <a:extLst>
                  <a:ext uri="{FF2B5EF4-FFF2-40B4-BE49-F238E27FC236}">
                    <a16:creationId xmlns:a16="http://schemas.microsoft.com/office/drawing/2014/main" id="{27BBEDEA-2669-473E-36F3-E244EE745DA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Grafik 6">
                <a:extLst>
                  <a:ext uri="{FF2B5EF4-FFF2-40B4-BE49-F238E27FC236}">
                    <a16:creationId xmlns:a16="http://schemas.microsoft.com/office/drawing/2014/main" id="{8B576AC0-DC0C-FE89-DA20-069F65FD0373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9" name="Rechteck 19">
              <a:extLst>
                <a:ext uri="{FF2B5EF4-FFF2-40B4-BE49-F238E27FC236}">
                  <a16:creationId xmlns:a16="http://schemas.microsoft.com/office/drawing/2014/main" id="{9C83DC03-A9EF-E0BA-8F80-D7F42C27D9B2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At measuring points, particulate matter is recorded as PM</a:t>
              </a:r>
              <a:r>
                <a:rPr lang="en-GB" baseline="-25000" dirty="0">
                  <a:solidFill>
                    <a:schemeClr val="tx1"/>
                  </a:solidFill>
                </a:rPr>
                <a:t>10</a:t>
              </a:r>
              <a:r>
                <a:rPr lang="en-GB" dirty="0">
                  <a:solidFill>
                    <a:schemeClr val="tx1"/>
                  </a:solidFill>
                </a:rPr>
                <a:t> (particle mass &lt; 10µm or PM</a:t>
              </a:r>
              <a:r>
                <a:rPr lang="en-GB" baseline="-25000" dirty="0">
                  <a:solidFill>
                    <a:schemeClr val="tx1"/>
                  </a:solidFill>
                </a:rPr>
                <a:t>2.5</a:t>
              </a:r>
              <a:r>
                <a:rPr lang="en-GB" dirty="0">
                  <a:solidFill>
                    <a:schemeClr val="tx1"/>
                  </a:solidFill>
                </a:rPr>
                <a:t> (&lt;2.5µm).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AF1465-F4FB-1774-8AF8-5D7E89D33C7D}"/>
              </a:ext>
            </a:extLst>
          </p:cNvPr>
          <p:cNvGrpSpPr/>
          <p:nvPr/>
        </p:nvGrpSpPr>
        <p:grpSpPr>
          <a:xfrm>
            <a:off x="5603495" y="2147470"/>
            <a:ext cx="6036041" cy="3512660"/>
            <a:chOff x="5666928" y="2104814"/>
            <a:chExt cx="6036041" cy="3512660"/>
          </a:xfrm>
        </p:grpSpPr>
        <p:sp>
          <p:nvSpPr>
            <p:cNvPr id="24" name="Rechteck 19">
              <a:extLst>
                <a:ext uri="{FF2B5EF4-FFF2-40B4-BE49-F238E27FC236}">
                  <a16:creationId xmlns:a16="http://schemas.microsoft.com/office/drawing/2014/main" id="{51F318AA-CEC7-7545-152C-1B3839F4D55F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At measuring points, particulate matter is recorded as PM</a:t>
              </a:r>
              <a:r>
                <a:rPr lang="en-GB" baseline="-25000" dirty="0">
                  <a:solidFill>
                    <a:schemeClr val="tx1"/>
                  </a:solidFill>
                </a:rPr>
                <a:t>10</a:t>
              </a:r>
              <a:r>
                <a:rPr lang="en-GB" dirty="0">
                  <a:solidFill>
                    <a:schemeClr val="tx1"/>
                  </a:solidFill>
                </a:rPr>
                <a:t> (particle mass &lt; 10µm or PM</a:t>
              </a:r>
              <a:r>
                <a:rPr lang="en-GB" baseline="-25000" dirty="0">
                  <a:solidFill>
                    <a:schemeClr val="tx1"/>
                  </a:solidFill>
                </a:rPr>
                <a:t>2.5</a:t>
              </a:r>
              <a:r>
                <a:rPr lang="en-GB" dirty="0">
                  <a:solidFill>
                    <a:schemeClr val="tx1"/>
                  </a:solidFill>
                </a:rPr>
                <a:t> (&lt;2.5µm).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Ultrafine particles in the nanometre range are thus overlooked.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19FE9F-BCA2-4398-BB58-3C0ABAC72B05}"/>
                </a:ext>
              </a:extLst>
            </p:cNvPr>
            <p:cNvGrpSpPr/>
            <p:nvPr/>
          </p:nvGrpSpPr>
          <p:grpSpPr>
            <a:xfrm>
              <a:off x="5666928" y="3103698"/>
              <a:ext cx="339725" cy="504056"/>
              <a:chOff x="5681073" y="1879728"/>
              <a:chExt cx="339725" cy="504056"/>
            </a:xfrm>
          </p:grpSpPr>
          <p:sp>
            <p:nvSpPr>
              <p:cNvPr id="25" name="Rechteck 16">
                <a:extLst>
                  <a:ext uri="{FF2B5EF4-FFF2-40B4-BE49-F238E27FC236}">
                    <a16:creationId xmlns:a16="http://schemas.microsoft.com/office/drawing/2014/main" id="{E7727889-5BEB-1A9F-9A3E-819F04C86E6B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Grafik 6">
                <a:extLst>
                  <a:ext uri="{FF2B5EF4-FFF2-40B4-BE49-F238E27FC236}">
                    <a16:creationId xmlns:a16="http://schemas.microsoft.com/office/drawing/2014/main" id="{31D63258-FA70-C12A-C574-B64DE8DA23F2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3D0DA-12BC-107A-A01F-91CCD8A71A1A}"/>
              </a:ext>
            </a:extLst>
          </p:cNvPr>
          <p:cNvGrpSpPr/>
          <p:nvPr/>
        </p:nvGrpSpPr>
        <p:grpSpPr>
          <a:xfrm>
            <a:off x="5603495" y="2151065"/>
            <a:ext cx="6036041" cy="3512660"/>
            <a:chOff x="5666928" y="2104814"/>
            <a:chExt cx="6036041" cy="3512660"/>
          </a:xfrm>
        </p:grpSpPr>
        <p:sp>
          <p:nvSpPr>
            <p:cNvPr id="29" name="Rechteck 19">
              <a:extLst>
                <a:ext uri="{FF2B5EF4-FFF2-40B4-BE49-F238E27FC236}">
                  <a16:creationId xmlns:a16="http://schemas.microsoft.com/office/drawing/2014/main" id="{7190ED77-0E25-5D91-1FB6-275BF7C4BE66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At measuring points, particulate matter is recorded as PM</a:t>
              </a:r>
              <a:r>
                <a:rPr lang="en-GB" baseline="-25000" dirty="0">
                  <a:solidFill>
                    <a:schemeClr val="tx1"/>
                  </a:solidFill>
                </a:rPr>
                <a:t>10</a:t>
              </a:r>
              <a:r>
                <a:rPr lang="en-GB" dirty="0">
                  <a:solidFill>
                    <a:schemeClr val="tx1"/>
                  </a:solidFill>
                </a:rPr>
                <a:t> (particle mass &lt; 10µm or PM</a:t>
              </a:r>
              <a:r>
                <a:rPr lang="en-GB" baseline="-25000" dirty="0">
                  <a:solidFill>
                    <a:schemeClr val="tx1"/>
                  </a:solidFill>
                </a:rPr>
                <a:t>2.5</a:t>
              </a:r>
              <a:r>
                <a:rPr lang="en-GB" dirty="0">
                  <a:solidFill>
                    <a:schemeClr val="tx1"/>
                  </a:solidFill>
                </a:rPr>
                <a:t> (&lt;2.5µm).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Ultrafine particles in the nanometre range are thus overlooked.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Ultrafine particles have different sources than heavier particles, but are more dangerous because they can penetrate deep into the lungs.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43324E-74CD-0016-20B3-D7AD3E33D203}"/>
                </a:ext>
              </a:extLst>
            </p:cNvPr>
            <p:cNvGrpSpPr/>
            <p:nvPr/>
          </p:nvGrpSpPr>
          <p:grpSpPr>
            <a:xfrm>
              <a:off x="5666928" y="4004431"/>
              <a:ext cx="339725" cy="504056"/>
              <a:chOff x="5681073" y="1879728"/>
              <a:chExt cx="339725" cy="504056"/>
            </a:xfrm>
          </p:grpSpPr>
          <p:sp>
            <p:nvSpPr>
              <p:cNvPr id="30" name="Rechteck 16">
                <a:extLst>
                  <a:ext uri="{FF2B5EF4-FFF2-40B4-BE49-F238E27FC236}">
                    <a16:creationId xmlns:a16="http://schemas.microsoft.com/office/drawing/2014/main" id="{01FE0A61-B567-1576-5779-AA6D5FC43A2D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Grafik 6">
                <a:extLst>
                  <a:ext uri="{FF2B5EF4-FFF2-40B4-BE49-F238E27FC236}">
                    <a16:creationId xmlns:a16="http://schemas.microsoft.com/office/drawing/2014/main" id="{8E2A1BD3-07D4-3717-BD9B-F0FCC13448BA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C1047B-4CCE-3395-62C1-8DF34BE4750F}"/>
              </a:ext>
            </a:extLst>
          </p:cNvPr>
          <p:cNvGrpSpPr/>
          <p:nvPr/>
        </p:nvGrpSpPr>
        <p:grpSpPr>
          <a:xfrm>
            <a:off x="5623373" y="2151065"/>
            <a:ext cx="6016163" cy="3512660"/>
            <a:chOff x="5666928" y="2104814"/>
            <a:chExt cx="6016163" cy="3512660"/>
          </a:xfrm>
        </p:grpSpPr>
        <p:sp>
          <p:nvSpPr>
            <p:cNvPr id="33" name="Rechteck 19">
              <a:extLst>
                <a:ext uri="{FF2B5EF4-FFF2-40B4-BE49-F238E27FC236}">
                  <a16:creationId xmlns:a16="http://schemas.microsoft.com/office/drawing/2014/main" id="{50C3132C-18FF-E298-53B4-DED0C647A581}"/>
                </a:ext>
              </a:extLst>
            </p:cNvPr>
            <p:cNvSpPr/>
            <p:nvPr/>
          </p:nvSpPr>
          <p:spPr>
            <a:xfrm>
              <a:off x="6119424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At measuring points, particulate matter is recorded as PM</a:t>
              </a:r>
              <a:r>
                <a:rPr lang="en-GB" baseline="-25000" dirty="0">
                  <a:solidFill>
                    <a:schemeClr val="tx1"/>
                  </a:solidFill>
                </a:rPr>
                <a:t>10</a:t>
              </a:r>
              <a:r>
                <a:rPr lang="en-GB" dirty="0">
                  <a:solidFill>
                    <a:schemeClr val="tx1"/>
                  </a:solidFill>
                </a:rPr>
                <a:t> (particle mass &lt; 10µm or PM</a:t>
              </a:r>
              <a:r>
                <a:rPr lang="en-GB" baseline="-25000" dirty="0">
                  <a:solidFill>
                    <a:schemeClr val="tx1"/>
                  </a:solidFill>
                </a:rPr>
                <a:t>2.5</a:t>
              </a:r>
              <a:r>
                <a:rPr lang="en-GB" dirty="0">
                  <a:solidFill>
                    <a:schemeClr val="tx1"/>
                  </a:solidFill>
                </a:rPr>
                <a:t> (&lt;2.5µm).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Ultrafine particles in the nanometre range are thus overlooked.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Ultrafine particles have different sources than heavier particles, but are more dangerous because they can penetrate deep into the lungs.</a:t>
              </a:r>
              <a:endParaRPr lang="de-DE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While there are thousands of measuring stations for PM10 across Europe, only a handful of measuring stations measure ultra-fine dust.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748819-4BC5-B479-DF65-E5643DF1F612}"/>
                </a:ext>
              </a:extLst>
            </p:cNvPr>
            <p:cNvGrpSpPr/>
            <p:nvPr/>
          </p:nvGrpSpPr>
          <p:grpSpPr>
            <a:xfrm>
              <a:off x="5666928" y="4905164"/>
              <a:ext cx="339725" cy="504056"/>
              <a:chOff x="5681073" y="1879728"/>
              <a:chExt cx="339725" cy="504056"/>
            </a:xfrm>
          </p:grpSpPr>
          <p:sp>
            <p:nvSpPr>
              <p:cNvPr id="35" name="Rechteck 16">
                <a:extLst>
                  <a:ext uri="{FF2B5EF4-FFF2-40B4-BE49-F238E27FC236}">
                    <a16:creationId xmlns:a16="http://schemas.microsoft.com/office/drawing/2014/main" id="{41A8F82D-28F1-2CF6-1916-5315FE7CB825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Grafik 6">
                <a:extLst>
                  <a:ext uri="{FF2B5EF4-FFF2-40B4-BE49-F238E27FC236}">
                    <a16:creationId xmlns:a16="http://schemas.microsoft.com/office/drawing/2014/main" id="{F9CD8EA8-C09E-7A46-C0F9-D9EDDB7DC295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</a:t>
            </a:r>
            <a:r>
              <a:rPr lang="en-GB" cap="none" dirty="0" err="1"/>
              <a:t>ollutants</a:t>
            </a:r>
            <a:r>
              <a:rPr lang="en-GB" cap="none" dirty="0"/>
              <a:t> of Emerging Concern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36" y="901923"/>
            <a:ext cx="11449049" cy="509994"/>
          </a:xfrm>
        </p:spPr>
        <p:txBody>
          <a:bodyPr/>
          <a:lstStyle/>
          <a:p>
            <a:r>
              <a:rPr lang="de-DE" dirty="0"/>
              <a:t>Ultrafine </a:t>
            </a:r>
            <a:r>
              <a:rPr lang="de-DE" dirty="0" err="1"/>
              <a:t>particles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AB6AD-4456-998E-B42D-D6C71702C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6" y="1488602"/>
            <a:ext cx="3312368" cy="2765453"/>
          </a:xfrm>
          <a:prstGeom prst="rect">
            <a:avLst/>
          </a:prstGeom>
        </p:spPr>
      </p:pic>
      <p:sp>
        <p:nvSpPr>
          <p:cNvPr id="15" name="Rechteck 5">
            <a:extLst>
              <a:ext uri="{FF2B5EF4-FFF2-40B4-BE49-F238E27FC236}">
                <a16:creationId xmlns:a16="http://schemas.microsoft.com/office/drawing/2014/main" id="{C0ECD5CB-E890-0034-ABD5-4D233DCDE4EF}"/>
              </a:ext>
            </a:extLst>
          </p:cNvPr>
          <p:cNvSpPr/>
          <p:nvPr/>
        </p:nvSpPr>
        <p:spPr>
          <a:xfrm>
            <a:off x="5628579" y="1448780"/>
            <a:ext cx="6038543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>
                <a:solidFill>
                  <a:schemeClr val="tx1"/>
                </a:solidFill>
              </a:rPr>
              <a:t>Ultrafine Particles</a:t>
            </a: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CC522859-5E7E-747B-15C7-DC3AE6A5F815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4" name="Picture 3" descr="A diagram of a particle diameter&#10;&#10;Description automatically generated">
            <a:extLst>
              <a:ext uri="{FF2B5EF4-FFF2-40B4-BE49-F238E27FC236}">
                <a16:creationId xmlns:a16="http://schemas.microsoft.com/office/drawing/2014/main" id="{39721EBD-A574-A10E-2B30-FEABAB41E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411917"/>
            <a:ext cx="4571607" cy="37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508477-091F-6429-8C82-7F8D34025ADC}"/>
              </a:ext>
            </a:extLst>
          </p:cNvPr>
          <p:cNvGrpSpPr/>
          <p:nvPr/>
        </p:nvGrpSpPr>
        <p:grpSpPr>
          <a:xfrm>
            <a:off x="5628579" y="2151065"/>
            <a:ext cx="6036041" cy="3512660"/>
            <a:chOff x="5666928" y="2104814"/>
            <a:chExt cx="6036041" cy="35126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07B5B5-4F7E-37F5-DC6E-1DB08BE2B196}"/>
                </a:ext>
              </a:extLst>
            </p:cNvPr>
            <p:cNvGrpSpPr/>
            <p:nvPr/>
          </p:nvGrpSpPr>
          <p:grpSpPr>
            <a:xfrm>
              <a:off x="5666928" y="2202965"/>
              <a:ext cx="339725" cy="504056"/>
              <a:chOff x="5681073" y="1879728"/>
              <a:chExt cx="339725" cy="504056"/>
            </a:xfrm>
          </p:grpSpPr>
          <p:sp>
            <p:nvSpPr>
              <p:cNvPr id="20" name="Rechteck 16">
                <a:extLst>
                  <a:ext uri="{FF2B5EF4-FFF2-40B4-BE49-F238E27FC236}">
                    <a16:creationId xmlns:a16="http://schemas.microsoft.com/office/drawing/2014/main" id="{27BBEDEA-2669-473E-36F3-E244EE745DA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Grafik 6">
                <a:extLst>
                  <a:ext uri="{FF2B5EF4-FFF2-40B4-BE49-F238E27FC236}">
                    <a16:creationId xmlns:a16="http://schemas.microsoft.com/office/drawing/2014/main" id="{8B576AC0-DC0C-FE89-DA20-069F65FD0373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9" name="Rechteck 19">
              <a:extLst>
                <a:ext uri="{FF2B5EF4-FFF2-40B4-BE49-F238E27FC236}">
                  <a16:creationId xmlns:a16="http://schemas.microsoft.com/office/drawing/2014/main" id="{9C83DC03-A9EF-E0BA-8F80-D7F42C27D9B2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"classic" air pollutants are less emitted because of stricter limit values.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AF1465-F4FB-1774-8AF8-5D7E89D33C7D}"/>
              </a:ext>
            </a:extLst>
          </p:cNvPr>
          <p:cNvGrpSpPr/>
          <p:nvPr/>
        </p:nvGrpSpPr>
        <p:grpSpPr>
          <a:xfrm>
            <a:off x="5628579" y="2147470"/>
            <a:ext cx="6036041" cy="3512660"/>
            <a:chOff x="5666928" y="2104814"/>
            <a:chExt cx="6036041" cy="3512660"/>
          </a:xfrm>
        </p:grpSpPr>
        <p:sp>
          <p:nvSpPr>
            <p:cNvPr id="24" name="Rechteck 19">
              <a:extLst>
                <a:ext uri="{FF2B5EF4-FFF2-40B4-BE49-F238E27FC236}">
                  <a16:creationId xmlns:a16="http://schemas.microsoft.com/office/drawing/2014/main" id="{51F318AA-CEC7-7545-152C-1B3839F4D55F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"classic" air pollutants are less emitted because of stricter limit values.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SO</a:t>
              </a:r>
              <a:r>
                <a:rPr lang="en-GB" baseline="-25000" dirty="0">
                  <a:solidFill>
                    <a:schemeClr val="tx1"/>
                  </a:solidFill>
                </a:rPr>
                <a:t>2</a:t>
              </a:r>
              <a:r>
                <a:rPr lang="en-GB" dirty="0">
                  <a:solidFill>
                    <a:schemeClr val="tx1"/>
                  </a:solidFill>
                </a:rPr>
                <a:t>, the main cause of acid rain, was removed by flue gas desulphurisation units in power plants.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19FE9F-BCA2-4398-BB58-3C0ABAC72B05}"/>
                </a:ext>
              </a:extLst>
            </p:cNvPr>
            <p:cNvGrpSpPr/>
            <p:nvPr/>
          </p:nvGrpSpPr>
          <p:grpSpPr>
            <a:xfrm>
              <a:off x="5666928" y="3103698"/>
              <a:ext cx="339725" cy="504056"/>
              <a:chOff x="5681073" y="1879728"/>
              <a:chExt cx="339725" cy="504056"/>
            </a:xfrm>
          </p:grpSpPr>
          <p:sp>
            <p:nvSpPr>
              <p:cNvPr id="25" name="Rechteck 16">
                <a:extLst>
                  <a:ext uri="{FF2B5EF4-FFF2-40B4-BE49-F238E27FC236}">
                    <a16:creationId xmlns:a16="http://schemas.microsoft.com/office/drawing/2014/main" id="{E7727889-5BEB-1A9F-9A3E-819F04C86E6B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Grafik 6">
                <a:extLst>
                  <a:ext uri="{FF2B5EF4-FFF2-40B4-BE49-F238E27FC236}">
                    <a16:creationId xmlns:a16="http://schemas.microsoft.com/office/drawing/2014/main" id="{31D63258-FA70-C12A-C574-B64DE8DA23F2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3D0DA-12BC-107A-A01F-91CCD8A71A1A}"/>
              </a:ext>
            </a:extLst>
          </p:cNvPr>
          <p:cNvGrpSpPr/>
          <p:nvPr/>
        </p:nvGrpSpPr>
        <p:grpSpPr>
          <a:xfrm>
            <a:off x="5628579" y="2151065"/>
            <a:ext cx="6036041" cy="3512660"/>
            <a:chOff x="5666928" y="2104814"/>
            <a:chExt cx="6036041" cy="3512660"/>
          </a:xfrm>
        </p:grpSpPr>
        <p:sp>
          <p:nvSpPr>
            <p:cNvPr id="29" name="Rechteck 19">
              <a:extLst>
                <a:ext uri="{FF2B5EF4-FFF2-40B4-BE49-F238E27FC236}">
                  <a16:creationId xmlns:a16="http://schemas.microsoft.com/office/drawing/2014/main" id="{7190ED77-0E25-5D91-1FB6-275BF7C4BE66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"classic" air pollutants are less emitted because of stricter limit values.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SO</a:t>
              </a:r>
              <a:r>
                <a:rPr lang="en-GB" baseline="-25000" dirty="0">
                  <a:solidFill>
                    <a:schemeClr val="tx1"/>
                  </a:solidFill>
                </a:rPr>
                <a:t>2</a:t>
              </a:r>
              <a:r>
                <a:rPr lang="en-GB" dirty="0">
                  <a:solidFill>
                    <a:schemeClr val="tx1"/>
                  </a:solidFill>
                </a:rPr>
                <a:t>, the main cause of acid rain, was removed by flue gas desulphurisation units in power plants.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Nitrogen oxides, which mostly originate from traffic, have been reduced by catalytic converters in vehicles.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43324E-74CD-0016-20B3-D7AD3E33D203}"/>
                </a:ext>
              </a:extLst>
            </p:cNvPr>
            <p:cNvGrpSpPr/>
            <p:nvPr/>
          </p:nvGrpSpPr>
          <p:grpSpPr>
            <a:xfrm>
              <a:off x="5666928" y="4004431"/>
              <a:ext cx="339725" cy="504056"/>
              <a:chOff x="5681073" y="1879728"/>
              <a:chExt cx="339725" cy="504056"/>
            </a:xfrm>
          </p:grpSpPr>
          <p:sp>
            <p:nvSpPr>
              <p:cNvPr id="30" name="Rechteck 16">
                <a:extLst>
                  <a:ext uri="{FF2B5EF4-FFF2-40B4-BE49-F238E27FC236}">
                    <a16:creationId xmlns:a16="http://schemas.microsoft.com/office/drawing/2014/main" id="{01FE0A61-B567-1576-5779-AA6D5FC43A2D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Grafik 6">
                <a:extLst>
                  <a:ext uri="{FF2B5EF4-FFF2-40B4-BE49-F238E27FC236}">
                    <a16:creationId xmlns:a16="http://schemas.microsoft.com/office/drawing/2014/main" id="{8E2A1BD3-07D4-3717-BD9B-F0FCC13448BA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C1047B-4CCE-3395-62C1-8DF34BE4750F}"/>
              </a:ext>
            </a:extLst>
          </p:cNvPr>
          <p:cNvGrpSpPr/>
          <p:nvPr/>
        </p:nvGrpSpPr>
        <p:grpSpPr>
          <a:xfrm>
            <a:off x="5648457" y="2151065"/>
            <a:ext cx="6016163" cy="3512660"/>
            <a:chOff x="5666928" y="2104814"/>
            <a:chExt cx="6016163" cy="3512660"/>
          </a:xfrm>
        </p:grpSpPr>
        <p:sp>
          <p:nvSpPr>
            <p:cNvPr id="33" name="Rechteck 19">
              <a:extLst>
                <a:ext uri="{FF2B5EF4-FFF2-40B4-BE49-F238E27FC236}">
                  <a16:creationId xmlns:a16="http://schemas.microsoft.com/office/drawing/2014/main" id="{50C3132C-18FF-E298-53B4-DED0C647A581}"/>
                </a:ext>
              </a:extLst>
            </p:cNvPr>
            <p:cNvSpPr/>
            <p:nvPr/>
          </p:nvSpPr>
          <p:spPr>
            <a:xfrm>
              <a:off x="6119424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The "classic" air pollutants are less emitted because of stricter limit values. 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SO</a:t>
              </a:r>
              <a:r>
                <a:rPr lang="en-GB" baseline="-25000" dirty="0">
                  <a:solidFill>
                    <a:schemeClr val="tx1"/>
                  </a:solidFill>
                </a:rPr>
                <a:t>2</a:t>
              </a:r>
              <a:r>
                <a:rPr lang="en-GB" dirty="0">
                  <a:solidFill>
                    <a:schemeClr val="tx1"/>
                  </a:solidFill>
                </a:rPr>
                <a:t>, the main cause of acid rain, was removed by flue gas desulphurisation units in power plants.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Nitrogen oxides, which mostly originate from traffic, have been reduced by catalytic converters in vehicles.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Other compounds, such as ammonia, are hardly regulated at all.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748819-4BC5-B479-DF65-E5643DF1F612}"/>
                </a:ext>
              </a:extLst>
            </p:cNvPr>
            <p:cNvGrpSpPr/>
            <p:nvPr/>
          </p:nvGrpSpPr>
          <p:grpSpPr>
            <a:xfrm>
              <a:off x="5666928" y="4905164"/>
              <a:ext cx="339725" cy="504056"/>
              <a:chOff x="5681073" y="1879728"/>
              <a:chExt cx="339725" cy="504056"/>
            </a:xfrm>
          </p:grpSpPr>
          <p:sp>
            <p:nvSpPr>
              <p:cNvPr id="35" name="Rechteck 16">
                <a:extLst>
                  <a:ext uri="{FF2B5EF4-FFF2-40B4-BE49-F238E27FC236}">
                    <a16:creationId xmlns:a16="http://schemas.microsoft.com/office/drawing/2014/main" id="{41A8F82D-28F1-2CF6-1916-5315FE7CB825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Grafik 6">
                <a:extLst>
                  <a:ext uri="{FF2B5EF4-FFF2-40B4-BE49-F238E27FC236}">
                    <a16:creationId xmlns:a16="http://schemas.microsoft.com/office/drawing/2014/main" id="{F9CD8EA8-C09E-7A46-C0F9-D9EDDB7DC295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</a:t>
            </a:r>
            <a:r>
              <a:rPr lang="en-GB" cap="none" dirty="0" err="1"/>
              <a:t>ollutants</a:t>
            </a:r>
            <a:r>
              <a:rPr lang="en-GB" cap="none" dirty="0"/>
              <a:t> of Emerging Concern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36" y="901923"/>
            <a:ext cx="11449049" cy="509994"/>
          </a:xfrm>
        </p:spPr>
        <p:txBody>
          <a:bodyPr/>
          <a:lstStyle/>
          <a:p>
            <a:r>
              <a:rPr lang="de-DE" dirty="0" err="1"/>
              <a:t>Ammonia</a:t>
            </a:r>
            <a:endParaRPr lang="de-DE" dirty="0"/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id="{C0ECD5CB-E890-0034-ABD5-4D233DCDE4EF}"/>
              </a:ext>
            </a:extLst>
          </p:cNvPr>
          <p:cNvSpPr/>
          <p:nvPr/>
        </p:nvSpPr>
        <p:spPr>
          <a:xfrm>
            <a:off x="5628579" y="1448780"/>
            <a:ext cx="6038543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en-GB" b="1" dirty="0">
                <a:solidFill>
                  <a:schemeClr val="tx1"/>
                </a:solidFill>
              </a:rPr>
              <a:t>Successful measures to reduce emissions can push other pollutants into the foreground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CC522859-5E7E-747B-15C7-DC3AE6A5F815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Picture 11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A131FFFB-EA69-586B-BC0D-118153E2F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18500" r="28481" b="13250"/>
          <a:stretch/>
        </p:blipFill>
        <p:spPr>
          <a:xfrm>
            <a:off x="767408" y="1675794"/>
            <a:ext cx="4752528" cy="367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19">
            <a:extLst>
              <a:ext uri="{FF2B5EF4-FFF2-40B4-BE49-F238E27FC236}">
                <a16:creationId xmlns:a16="http://schemas.microsoft.com/office/drawing/2014/main" id="{50C3132C-18FF-E298-53B4-DED0C647A581}"/>
              </a:ext>
            </a:extLst>
          </p:cNvPr>
          <p:cNvSpPr/>
          <p:nvPr/>
        </p:nvSpPr>
        <p:spPr>
          <a:xfrm>
            <a:off x="6100953" y="2151065"/>
            <a:ext cx="5563667" cy="1499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bIns="144000" rtlCol="0" anchor="t"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In Jülich, we have equipped a van with mobile analytics.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Since we also take measurements while driving, we can create a map of the pollution levels.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748819-4BC5-B479-DF65-E5643DF1F612}"/>
              </a:ext>
            </a:extLst>
          </p:cNvPr>
          <p:cNvGrpSpPr/>
          <p:nvPr/>
        </p:nvGrpSpPr>
        <p:grpSpPr>
          <a:xfrm>
            <a:off x="5648457" y="4951415"/>
            <a:ext cx="339725" cy="504056"/>
            <a:chOff x="5681073" y="1879728"/>
            <a:chExt cx="339725" cy="504056"/>
          </a:xfrm>
        </p:grpSpPr>
        <p:sp>
          <p:nvSpPr>
            <p:cNvPr id="35" name="Rechteck 16">
              <a:extLst>
                <a:ext uri="{FF2B5EF4-FFF2-40B4-BE49-F238E27FC236}">
                  <a16:creationId xmlns:a16="http://schemas.microsoft.com/office/drawing/2014/main" id="{41A8F82D-28F1-2CF6-1916-5315FE7CB825}"/>
                </a:ext>
              </a:extLst>
            </p:cNvPr>
            <p:cNvSpPr/>
            <p:nvPr/>
          </p:nvSpPr>
          <p:spPr>
            <a:xfrm>
              <a:off x="5681073" y="1879728"/>
              <a:ext cx="339725" cy="5040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>
                <a:lnSpc>
                  <a:spcPct val="95000"/>
                </a:lnSpc>
              </a:pPr>
              <a:endParaRPr lang="pt-BR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Grafik 6">
              <a:extLst>
                <a:ext uri="{FF2B5EF4-FFF2-40B4-BE49-F238E27FC236}">
                  <a16:creationId xmlns:a16="http://schemas.microsoft.com/office/drawing/2014/main" id="{F9CD8EA8-C09E-7A46-C0F9-D9EDDB7DC295}"/>
                </a:ext>
              </a:extLst>
            </p:cNvPr>
            <p:cNvSpPr/>
            <p:nvPr/>
          </p:nvSpPr>
          <p:spPr>
            <a:xfrm>
              <a:off x="5799103" y="1962255"/>
              <a:ext cx="170101" cy="339002"/>
            </a:xfrm>
            <a:custGeom>
              <a:avLst/>
              <a:gdLst>
                <a:gd name="connsiteX0" fmla="*/ -194 w 658120"/>
                <a:gd name="connsiteY0" fmla="*/ 1190768 h 1311598"/>
                <a:gd name="connsiteX1" fmla="*/ 163827 w 658120"/>
                <a:gd name="connsiteY1" fmla="*/ 1257443 h 1311598"/>
                <a:gd name="connsiteX2" fmla="*/ 589975 w 658120"/>
                <a:gd name="connsiteY2" fmla="*/ 822722 h 1311598"/>
                <a:gd name="connsiteX3" fmla="*/ 589975 w 658120"/>
                <a:gd name="connsiteY3" fmla="*/ 488109 h 1311598"/>
                <a:gd name="connsiteX4" fmla="*/ 163827 w 658120"/>
                <a:gd name="connsiteY4" fmla="*/ 53388 h 1311598"/>
                <a:gd name="connsiteX5" fmla="*/ -194 w 658120"/>
                <a:gd name="connsiteY5" fmla="*/ 120063 h 13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8120" h="1311598">
                  <a:moveTo>
                    <a:pt x="-194" y="1190768"/>
                  </a:moveTo>
                  <a:cubicBezTo>
                    <a:pt x="-194" y="1320213"/>
                    <a:pt x="73244" y="1350217"/>
                    <a:pt x="163827" y="1257443"/>
                  </a:cubicBezTo>
                  <a:lnTo>
                    <a:pt x="589975" y="822722"/>
                  </a:lnTo>
                  <a:cubicBezTo>
                    <a:pt x="680577" y="729587"/>
                    <a:pt x="680577" y="581244"/>
                    <a:pt x="589975" y="488109"/>
                  </a:cubicBezTo>
                  <a:lnTo>
                    <a:pt x="163827" y="53388"/>
                  </a:lnTo>
                  <a:cubicBezTo>
                    <a:pt x="73244" y="-39004"/>
                    <a:pt x="-194" y="-9001"/>
                    <a:pt x="-194" y="1200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</a:t>
            </a:r>
            <a:r>
              <a:rPr lang="en-GB" cap="none" dirty="0" err="1"/>
              <a:t>ollutants</a:t>
            </a:r>
            <a:r>
              <a:rPr lang="en-GB" cap="none" dirty="0"/>
              <a:t> of Emerging Concern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36" y="901923"/>
            <a:ext cx="11449049" cy="509994"/>
          </a:xfrm>
        </p:spPr>
        <p:txBody>
          <a:bodyPr/>
          <a:lstStyle/>
          <a:p>
            <a:r>
              <a:rPr lang="de-DE" dirty="0"/>
              <a:t>Monitoring</a:t>
            </a:r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id="{C0ECD5CB-E890-0034-ABD5-4D233DCDE4EF}"/>
              </a:ext>
            </a:extLst>
          </p:cNvPr>
          <p:cNvSpPr/>
          <p:nvPr/>
        </p:nvSpPr>
        <p:spPr>
          <a:xfrm>
            <a:off x="5628579" y="1402529"/>
            <a:ext cx="6038543" cy="662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en-GB" b="1" dirty="0">
                <a:solidFill>
                  <a:schemeClr val="tx1"/>
                </a:solidFill>
              </a:rPr>
              <a:t>Mobile Air Quality Measurements can give insights into the emerging pollutants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CC522859-5E7E-747B-15C7-DC3AE6A5F815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5" name="Picture 3" descr="Z:\MOBILAB\Bildersammlung\2018\IOP4 Sommer 2018 Berlin Robert\DSC_2121.JPG">
            <a:extLst>
              <a:ext uri="{FF2B5EF4-FFF2-40B4-BE49-F238E27FC236}">
                <a16:creationId xmlns:a16="http://schemas.microsoft.com/office/drawing/2014/main" id="{5820A5C8-794A-F56C-0720-6B655A31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30" y="1232171"/>
            <a:ext cx="3491663" cy="19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Z:\MOBILAB\Bildersammlung\Robert MobiLab\11_Mobilab.jpg">
            <a:extLst>
              <a:ext uri="{FF2B5EF4-FFF2-40B4-BE49-F238E27FC236}">
                <a16:creationId xmlns:a16="http://schemas.microsoft.com/office/drawing/2014/main" id="{3147707F-8CBD-C5DE-8AF6-9A85DBDA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6" y="2759884"/>
            <a:ext cx="2123663" cy="30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truck with different types of liquids&#10;&#10;Description automatically generated with medium confidence">
            <a:extLst>
              <a:ext uri="{FF2B5EF4-FFF2-40B4-BE49-F238E27FC236}">
                <a16:creationId xmlns:a16="http://schemas.microsoft.com/office/drawing/2014/main" id="{D65E0A2C-B289-148C-3F7C-DB1931FC2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35" y="3786518"/>
            <a:ext cx="2707029" cy="1964061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EA16202-303D-ECF5-E76E-73167B87B0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049328"/>
              </p:ext>
            </p:extLst>
          </p:nvPr>
        </p:nvGraphicFramePr>
        <p:xfrm>
          <a:off x="2451558" y="3272878"/>
          <a:ext cx="3491662" cy="2668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7720778" imgH="5900561" progId="CorelDraw.Graphic.20">
                  <p:embed/>
                </p:oleObj>
              </mc:Choice>
              <mc:Fallback>
                <p:oleObj name="CorelDRAW" r:id="rId5" imgW="7720778" imgH="5900561" progId="CorelDraw.Graphic.2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1377DA3-DCD4-BF3A-5E30-8FE1E24377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1558" y="3272878"/>
                        <a:ext cx="3491662" cy="2668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53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508477-091F-6429-8C82-7F8D34025ADC}"/>
              </a:ext>
            </a:extLst>
          </p:cNvPr>
          <p:cNvGrpSpPr/>
          <p:nvPr/>
        </p:nvGrpSpPr>
        <p:grpSpPr>
          <a:xfrm>
            <a:off x="5628579" y="2151065"/>
            <a:ext cx="6036041" cy="3512660"/>
            <a:chOff x="5666928" y="2104814"/>
            <a:chExt cx="6036041" cy="35126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07B5B5-4F7E-37F5-DC6E-1DB08BE2B196}"/>
                </a:ext>
              </a:extLst>
            </p:cNvPr>
            <p:cNvGrpSpPr/>
            <p:nvPr/>
          </p:nvGrpSpPr>
          <p:grpSpPr>
            <a:xfrm>
              <a:off x="5666928" y="2202965"/>
              <a:ext cx="339725" cy="504056"/>
              <a:chOff x="5681073" y="1879728"/>
              <a:chExt cx="339725" cy="504056"/>
            </a:xfrm>
          </p:grpSpPr>
          <p:sp>
            <p:nvSpPr>
              <p:cNvPr id="20" name="Rechteck 16">
                <a:extLst>
                  <a:ext uri="{FF2B5EF4-FFF2-40B4-BE49-F238E27FC236}">
                    <a16:creationId xmlns:a16="http://schemas.microsoft.com/office/drawing/2014/main" id="{27BBEDEA-2669-473E-36F3-E244EE745DAA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Grafik 6">
                <a:extLst>
                  <a:ext uri="{FF2B5EF4-FFF2-40B4-BE49-F238E27FC236}">
                    <a16:creationId xmlns:a16="http://schemas.microsoft.com/office/drawing/2014/main" id="{8B576AC0-DC0C-FE89-DA20-069F65FD0373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9" name="Rechteck 19">
              <a:extLst>
                <a:ext uri="{FF2B5EF4-FFF2-40B4-BE49-F238E27FC236}">
                  <a16:creationId xmlns:a16="http://schemas.microsoft.com/office/drawing/2014/main" id="{9C83DC03-A9EF-E0BA-8F80-D7F42C27D9B2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Modern EURO6 vehicles use urea to reduce nitrogen oxides.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AF1465-F4FB-1774-8AF8-5D7E89D33C7D}"/>
              </a:ext>
            </a:extLst>
          </p:cNvPr>
          <p:cNvGrpSpPr/>
          <p:nvPr/>
        </p:nvGrpSpPr>
        <p:grpSpPr>
          <a:xfrm>
            <a:off x="5628579" y="2147470"/>
            <a:ext cx="6036041" cy="3512660"/>
            <a:chOff x="5666928" y="2104814"/>
            <a:chExt cx="6036041" cy="3512660"/>
          </a:xfrm>
        </p:grpSpPr>
        <p:sp>
          <p:nvSpPr>
            <p:cNvPr id="24" name="Rechteck 19">
              <a:extLst>
                <a:ext uri="{FF2B5EF4-FFF2-40B4-BE49-F238E27FC236}">
                  <a16:creationId xmlns:a16="http://schemas.microsoft.com/office/drawing/2014/main" id="{51F318AA-CEC7-7545-152C-1B3839F4D55F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Modern EURO6 vehicles use urea to reduce nitrogen oxides.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If the production and consumption of ammonia are not exactly in balance, the vehicles emit ammonia instead of nitrogen oxides.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GB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19FE9F-BCA2-4398-BB58-3C0ABAC72B05}"/>
                </a:ext>
              </a:extLst>
            </p:cNvPr>
            <p:cNvGrpSpPr/>
            <p:nvPr/>
          </p:nvGrpSpPr>
          <p:grpSpPr>
            <a:xfrm>
              <a:off x="5666928" y="3103698"/>
              <a:ext cx="339725" cy="504056"/>
              <a:chOff x="5681073" y="1879728"/>
              <a:chExt cx="339725" cy="504056"/>
            </a:xfrm>
          </p:grpSpPr>
          <p:sp>
            <p:nvSpPr>
              <p:cNvPr id="25" name="Rechteck 16">
                <a:extLst>
                  <a:ext uri="{FF2B5EF4-FFF2-40B4-BE49-F238E27FC236}">
                    <a16:creationId xmlns:a16="http://schemas.microsoft.com/office/drawing/2014/main" id="{E7727889-5BEB-1A9F-9A3E-819F04C86E6B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Grafik 6">
                <a:extLst>
                  <a:ext uri="{FF2B5EF4-FFF2-40B4-BE49-F238E27FC236}">
                    <a16:creationId xmlns:a16="http://schemas.microsoft.com/office/drawing/2014/main" id="{31D63258-FA70-C12A-C574-B64DE8DA23F2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3D0DA-12BC-107A-A01F-91CCD8A71A1A}"/>
              </a:ext>
            </a:extLst>
          </p:cNvPr>
          <p:cNvGrpSpPr/>
          <p:nvPr/>
        </p:nvGrpSpPr>
        <p:grpSpPr>
          <a:xfrm>
            <a:off x="5628579" y="2151065"/>
            <a:ext cx="6036041" cy="3512660"/>
            <a:chOff x="5666928" y="2104814"/>
            <a:chExt cx="6036041" cy="3512660"/>
          </a:xfrm>
        </p:grpSpPr>
        <p:sp>
          <p:nvSpPr>
            <p:cNvPr id="29" name="Rechteck 19">
              <a:extLst>
                <a:ext uri="{FF2B5EF4-FFF2-40B4-BE49-F238E27FC236}">
                  <a16:creationId xmlns:a16="http://schemas.microsoft.com/office/drawing/2014/main" id="{7190ED77-0E25-5D91-1FB6-275BF7C4BE66}"/>
                </a:ext>
              </a:extLst>
            </p:cNvPr>
            <p:cNvSpPr/>
            <p:nvPr/>
          </p:nvSpPr>
          <p:spPr>
            <a:xfrm>
              <a:off x="6139302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Modern EURO6 vehicles use urea to reduce nitrogen oxides.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If the production and consumption of ammonia are not exactly in balance, the vehicles emit ammonia instead of nitrogen oxides.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During mobile measurements, we find concentrations that are up to 100 times higher than the background.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43324E-74CD-0016-20B3-D7AD3E33D203}"/>
                </a:ext>
              </a:extLst>
            </p:cNvPr>
            <p:cNvGrpSpPr/>
            <p:nvPr/>
          </p:nvGrpSpPr>
          <p:grpSpPr>
            <a:xfrm>
              <a:off x="5666928" y="4004431"/>
              <a:ext cx="339725" cy="504056"/>
              <a:chOff x="5681073" y="1879728"/>
              <a:chExt cx="339725" cy="504056"/>
            </a:xfrm>
          </p:grpSpPr>
          <p:sp>
            <p:nvSpPr>
              <p:cNvPr id="30" name="Rechteck 16">
                <a:extLst>
                  <a:ext uri="{FF2B5EF4-FFF2-40B4-BE49-F238E27FC236}">
                    <a16:creationId xmlns:a16="http://schemas.microsoft.com/office/drawing/2014/main" id="{01FE0A61-B567-1576-5779-AA6D5FC43A2D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Grafik 6">
                <a:extLst>
                  <a:ext uri="{FF2B5EF4-FFF2-40B4-BE49-F238E27FC236}">
                    <a16:creationId xmlns:a16="http://schemas.microsoft.com/office/drawing/2014/main" id="{8E2A1BD3-07D4-3717-BD9B-F0FCC13448BA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C1047B-4CCE-3395-62C1-8DF34BE4750F}"/>
              </a:ext>
            </a:extLst>
          </p:cNvPr>
          <p:cNvGrpSpPr/>
          <p:nvPr/>
        </p:nvGrpSpPr>
        <p:grpSpPr>
          <a:xfrm>
            <a:off x="5648457" y="2151065"/>
            <a:ext cx="6016163" cy="3512660"/>
            <a:chOff x="5666928" y="2104814"/>
            <a:chExt cx="6016163" cy="3512660"/>
          </a:xfrm>
        </p:grpSpPr>
        <p:sp>
          <p:nvSpPr>
            <p:cNvPr id="33" name="Rechteck 19">
              <a:extLst>
                <a:ext uri="{FF2B5EF4-FFF2-40B4-BE49-F238E27FC236}">
                  <a16:creationId xmlns:a16="http://schemas.microsoft.com/office/drawing/2014/main" id="{50C3132C-18FF-E298-53B4-DED0C647A581}"/>
                </a:ext>
              </a:extLst>
            </p:cNvPr>
            <p:cNvSpPr/>
            <p:nvPr/>
          </p:nvSpPr>
          <p:spPr>
            <a:xfrm>
              <a:off x="6119424" y="2104814"/>
              <a:ext cx="5563667" cy="3512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bIns="144000" rtlCol="0" anchor="t"/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Modern EURO6 vehicles use urea to reduce nitrogen oxides.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If the production and consumption of ammonia are not exactly in balance, the vehicles emit ammonia instead of nitrogen oxides.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During mobile measurements, we find concentrations that are up to 100 times higher than the background.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More systematic monitoring of ammonia is needed.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748819-4BC5-B479-DF65-E5643DF1F612}"/>
                </a:ext>
              </a:extLst>
            </p:cNvPr>
            <p:cNvGrpSpPr/>
            <p:nvPr/>
          </p:nvGrpSpPr>
          <p:grpSpPr>
            <a:xfrm>
              <a:off x="5666928" y="4905164"/>
              <a:ext cx="339725" cy="504056"/>
              <a:chOff x="5681073" y="1879728"/>
              <a:chExt cx="339725" cy="504056"/>
            </a:xfrm>
          </p:grpSpPr>
          <p:sp>
            <p:nvSpPr>
              <p:cNvPr id="35" name="Rechteck 16">
                <a:extLst>
                  <a:ext uri="{FF2B5EF4-FFF2-40B4-BE49-F238E27FC236}">
                    <a16:creationId xmlns:a16="http://schemas.microsoft.com/office/drawing/2014/main" id="{41A8F82D-28F1-2CF6-1916-5315FE7CB825}"/>
                  </a:ext>
                </a:extLst>
              </p:cNvPr>
              <p:cNvSpPr/>
              <p:nvPr/>
            </p:nvSpPr>
            <p:spPr>
              <a:xfrm>
                <a:off x="5681073" y="1879728"/>
                <a:ext cx="339725" cy="5040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0" rtlCol="0" anchor="ctr"/>
              <a:lstStyle/>
              <a:p>
                <a:pPr>
                  <a:lnSpc>
                    <a:spcPct val="95000"/>
                  </a:lnSpc>
                </a:pPr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Grafik 6">
                <a:extLst>
                  <a:ext uri="{FF2B5EF4-FFF2-40B4-BE49-F238E27FC236}">
                    <a16:creationId xmlns:a16="http://schemas.microsoft.com/office/drawing/2014/main" id="{F9CD8EA8-C09E-7A46-C0F9-D9EDDB7DC295}"/>
                  </a:ext>
                </a:extLst>
              </p:cNvPr>
              <p:cNvSpPr/>
              <p:nvPr/>
            </p:nvSpPr>
            <p:spPr>
              <a:xfrm>
                <a:off x="5799103" y="1962255"/>
                <a:ext cx="170101" cy="339002"/>
              </a:xfrm>
              <a:custGeom>
                <a:avLst/>
                <a:gdLst>
                  <a:gd name="connsiteX0" fmla="*/ -194 w 658120"/>
                  <a:gd name="connsiteY0" fmla="*/ 1190768 h 1311598"/>
                  <a:gd name="connsiteX1" fmla="*/ 163827 w 658120"/>
                  <a:gd name="connsiteY1" fmla="*/ 1257443 h 1311598"/>
                  <a:gd name="connsiteX2" fmla="*/ 589975 w 658120"/>
                  <a:gd name="connsiteY2" fmla="*/ 822722 h 1311598"/>
                  <a:gd name="connsiteX3" fmla="*/ 589975 w 658120"/>
                  <a:gd name="connsiteY3" fmla="*/ 488109 h 1311598"/>
                  <a:gd name="connsiteX4" fmla="*/ 163827 w 658120"/>
                  <a:gd name="connsiteY4" fmla="*/ 53388 h 1311598"/>
                  <a:gd name="connsiteX5" fmla="*/ -194 w 658120"/>
                  <a:gd name="connsiteY5" fmla="*/ 120063 h 13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120" h="1311598">
                    <a:moveTo>
                      <a:pt x="-194" y="1190768"/>
                    </a:moveTo>
                    <a:cubicBezTo>
                      <a:pt x="-194" y="1320213"/>
                      <a:pt x="73244" y="1350217"/>
                      <a:pt x="163827" y="1257443"/>
                    </a:cubicBezTo>
                    <a:lnTo>
                      <a:pt x="589975" y="822722"/>
                    </a:lnTo>
                    <a:cubicBezTo>
                      <a:pt x="680577" y="729587"/>
                      <a:pt x="680577" y="581244"/>
                      <a:pt x="589975" y="488109"/>
                    </a:cubicBezTo>
                    <a:lnTo>
                      <a:pt x="163827" y="53388"/>
                    </a:lnTo>
                    <a:cubicBezTo>
                      <a:pt x="73244" y="-39004"/>
                      <a:pt x="-194" y="-9001"/>
                      <a:pt x="-194" y="1200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</a:t>
            </a:r>
            <a:r>
              <a:rPr lang="en-GB" cap="none" dirty="0" err="1"/>
              <a:t>ollutants</a:t>
            </a:r>
            <a:r>
              <a:rPr lang="en-GB" cap="none" dirty="0"/>
              <a:t> of Emerging Concern</a:t>
            </a:r>
            <a:endParaRPr lang="de-DE" cap="non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 GGSB Science Fest 2024/09/12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36" y="901923"/>
            <a:ext cx="11449049" cy="509994"/>
          </a:xfrm>
        </p:spPr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sources</a:t>
            </a:r>
            <a:r>
              <a:rPr lang="de-DE" dirty="0"/>
              <a:t> of </a:t>
            </a:r>
            <a:r>
              <a:rPr lang="de-DE" dirty="0" err="1"/>
              <a:t>pollutants</a:t>
            </a:r>
            <a:endParaRPr lang="de-DE" dirty="0"/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id="{C0ECD5CB-E890-0034-ABD5-4D233DCDE4EF}"/>
              </a:ext>
            </a:extLst>
          </p:cNvPr>
          <p:cNvSpPr/>
          <p:nvPr/>
        </p:nvSpPr>
        <p:spPr>
          <a:xfrm>
            <a:off x="5628579" y="1402529"/>
            <a:ext cx="6038543" cy="662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en-GB" b="1" dirty="0">
                <a:solidFill>
                  <a:schemeClr val="tx1"/>
                </a:solidFill>
              </a:rPr>
              <a:t>Mobile Air Quality Measurements can give insights into the emerging pollutants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CC522859-5E7E-747B-15C7-DC3AE6A5F815}"/>
              </a:ext>
            </a:extLst>
          </p:cNvPr>
          <p:cNvSpPr/>
          <p:nvPr/>
        </p:nvSpPr>
        <p:spPr>
          <a:xfrm rot="5400000">
            <a:off x="5763729" y="15163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4" name="Picture 3" descr="A close-up of several graphs&#10;&#10;Description automatically generated">
            <a:extLst>
              <a:ext uri="{FF2B5EF4-FFF2-40B4-BE49-F238E27FC236}">
                <a16:creationId xmlns:a16="http://schemas.microsoft.com/office/drawing/2014/main" id="{D2611613-E4F9-3831-2D91-93D1B3203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" r="7428" b="53801"/>
          <a:stretch/>
        </p:blipFill>
        <p:spPr>
          <a:xfrm rot="16200000">
            <a:off x="608415" y="1878914"/>
            <a:ext cx="3442006" cy="2403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9836F9-E827-CC94-B551-CBC28EEF79E3}"/>
              </a:ext>
            </a:extLst>
          </p:cNvPr>
          <p:cNvSpPr txBox="1"/>
          <p:nvPr/>
        </p:nvSpPr>
        <p:spPr>
          <a:xfrm>
            <a:off x="742916" y="4785426"/>
            <a:ext cx="6097656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00" b="1" dirty="0"/>
              <a:t>CO(NH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  <a:r>
              <a:rPr lang="de-DE" sz="1800" b="1" dirty="0"/>
              <a:t>)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  <a:r>
              <a:rPr lang="de-DE" sz="1800" b="1" dirty="0"/>
              <a:t> → </a:t>
            </a:r>
            <a:r>
              <a:rPr lang="de-DE" sz="1800" b="1" dirty="0">
                <a:solidFill>
                  <a:srgbClr val="FF0000"/>
                </a:solidFill>
              </a:rPr>
              <a:t>NH</a:t>
            </a:r>
            <a:r>
              <a:rPr lang="de-DE" sz="18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de-DE" sz="1800" b="1" dirty="0"/>
              <a:t> + HNCO</a:t>
            </a:r>
            <a:endParaRPr lang="de-DE" sz="1800" b="1" baseline="-25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1800" b="1" dirty="0"/>
              <a:t>HNCO + H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  <a:r>
              <a:rPr lang="de-DE" sz="1800" b="1" dirty="0"/>
              <a:t>O → </a:t>
            </a:r>
            <a:r>
              <a:rPr lang="de-DE" sz="1800" b="1" dirty="0">
                <a:solidFill>
                  <a:srgbClr val="FF0000"/>
                </a:solidFill>
              </a:rPr>
              <a:t>NH</a:t>
            </a:r>
            <a:r>
              <a:rPr lang="de-DE" sz="18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de-DE" sz="1800" b="1" dirty="0"/>
              <a:t> + CO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1800" b="1" dirty="0"/>
              <a:t>2NH</a:t>
            </a:r>
            <a:r>
              <a:rPr lang="de-DE" sz="1800" b="1" baseline="-25000" dirty="0">
                <a:cs typeface="Times New Roman" panose="02020603050405020304" pitchFamily="18" charset="0"/>
              </a:rPr>
              <a:t>3</a:t>
            </a:r>
            <a:r>
              <a:rPr lang="de-DE" sz="1800" b="1" dirty="0"/>
              <a:t> + NO + NO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  <a:r>
              <a:rPr lang="de-DE" sz="1800" b="1" dirty="0"/>
              <a:t> → 2N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  <a:r>
              <a:rPr lang="de-DE" sz="1800" b="1" dirty="0"/>
              <a:t> + 3H</a:t>
            </a:r>
            <a:r>
              <a:rPr lang="de-DE" sz="1800" b="1" baseline="-25000" dirty="0">
                <a:cs typeface="Times New Roman" panose="02020603050405020304" pitchFamily="18" charset="0"/>
              </a:rPr>
              <a:t>2</a:t>
            </a:r>
            <a:r>
              <a:rPr lang="de-DE" sz="1800" b="1" dirty="0"/>
              <a:t>O</a:t>
            </a:r>
            <a:endParaRPr lang="de-DE" sz="1800" b="1" baseline="-25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Wegener20240913th_net4cities_Project</Template>
  <TotalTime>0</TotalTime>
  <Words>1751</Words>
  <Application>Microsoft Office PowerPoint</Application>
  <PresentationFormat>Widescreen</PresentationFormat>
  <Paragraphs>199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Jülich</vt:lpstr>
      <vt:lpstr>CorelDRAW</vt:lpstr>
      <vt:lpstr>Air Quality in European Cities</vt:lpstr>
      <vt:lpstr>Is air quality still an important issue ?</vt:lpstr>
      <vt:lpstr>The European Air Quality Policy</vt:lpstr>
      <vt:lpstr>The European Air Quality</vt:lpstr>
      <vt:lpstr>The European Air Quality Policy</vt:lpstr>
      <vt:lpstr>Pollutants of Emerging Concern</vt:lpstr>
      <vt:lpstr>Pollutants of Emerging Concern</vt:lpstr>
      <vt:lpstr>Pollutants of Emerging Concern</vt:lpstr>
      <vt:lpstr>Pollutants of Emerging Concern</vt:lpstr>
      <vt:lpstr>Pollutants of Emerging Concern</vt:lpstr>
      <vt:lpstr>Horizon Europe  NET4CITIES</vt:lpstr>
      <vt:lpstr>The net4cities project</vt:lpstr>
      <vt:lpstr>The net4cities project</vt:lpstr>
      <vt:lpstr>The net4cities project</vt:lpstr>
      <vt:lpstr>Installations in Tbilisi</vt:lpstr>
      <vt:lpstr>Installations in Tbilisi</vt:lpstr>
      <vt:lpstr>Installations in Tbilisi</vt:lpstr>
      <vt:lpstr>Installations in Tbilisi</vt:lpstr>
      <vt:lpstr>Project Timeline</vt:lpstr>
      <vt:lpstr>https://www.net4cities.eu/</vt:lpstr>
    </vt:vector>
  </TitlesOfParts>
  <Company>Forschungszentrum Jülich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Wegener, Robert</dc:creator>
  <cp:lastModifiedBy>Wegener, Robert</cp:lastModifiedBy>
  <cp:revision>14</cp:revision>
  <dcterms:created xsi:type="dcterms:W3CDTF">2024-08-29T05:48:38Z</dcterms:created>
  <dcterms:modified xsi:type="dcterms:W3CDTF">2024-09-11T19:20:55Z</dcterms:modified>
</cp:coreProperties>
</file>