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67" r:id="rId2"/>
    <p:sldId id="392" r:id="rId3"/>
    <p:sldId id="393" r:id="rId4"/>
    <p:sldId id="394" r:id="rId5"/>
    <p:sldId id="395" r:id="rId6"/>
    <p:sldId id="399" r:id="rId7"/>
    <p:sldId id="402" r:id="rId8"/>
    <p:sldId id="400" r:id="rId9"/>
    <p:sldId id="396" r:id="rId10"/>
    <p:sldId id="401" r:id="rId11"/>
    <p:sldId id="398" r:id="rId12"/>
    <p:sldId id="397" r:id="rId13"/>
    <p:sldId id="403" r:id="rId14"/>
    <p:sldId id="339" r:id="rId15"/>
    <p:sldId id="391" r:id="rId16"/>
    <p:sldId id="357" r:id="rId17"/>
    <p:sldId id="377" r:id="rId18"/>
  </p:sldIdLst>
  <p:sldSz cx="12192000" cy="6858000"/>
  <p:notesSz cx="6858000" cy="97234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C8A2C0-CB10-4F47-AAD4-104EA570DD28}">
          <p14:sldIdLst>
            <p14:sldId id="267"/>
            <p14:sldId id="392"/>
            <p14:sldId id="393"/>
            <p14:sldId id="394"/>
            <p14:sldId id="395"/>
            <p14:sldId id="399"/>
            <p14:sldId id="402"/>
            <p14:sldId id="400"/>
            <p14:sldId id="396"/>
            <p14:sldId id="401"/>
            <p14:sldId id="398"/>
            <p14:sldId id="397"/>
            <p14:sldId id="403"/>
            <p14:sldId id="339"/>
            <p14:sldId id="391"/>
            <p14:sldId id="357"/>
            <p14:sldId id="377"/>
          </p14:sldIdLst>
        </p14:section>
      </p14:sectionLst>
    </p:ext>
    <p:ext uri="{EFAFB233-063F-42B5-8137-9DF3F51BA10A}">
      <p15:sldGuideLst xmlns:p15="http://schemas.microsoft.com/office/powerpoint/2012/main">
        <p15:guide id="1" orient="horz" pos="1434" userDrawn="1">
          <p15:clr>
            <a:srgbClr val="A4A3A4"/>
          </p15:clr>
        </p15:guide>
        <p15:guide id="2" pos="5120"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2"/>
    <a:srgbClr val="515151"/>
    <a:srgbClr val="B9B9B9"/>
    <a:srgbClr val="9C9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22" autoAdjust="0"/>
    <p:restoredTop sz="75487" autoAdjust="0"/>
  </p:normalViewPr>
  <p:slideViewPr>
    <p:cSldViewPr>
      <p:cViewPr varScale="1">
        <p:scale>
          <a:sx n="78" d="100"/>
          <a:sy n="78" d="100"/>
        </p:scale>
        <p:origin x="984" y="176"/>
      </p:cViewPr>
      <p:guideLst>
        <p:guide orient="horz" pos="1434"/>
        <p:guide pos="512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85775"/>
          </a:xfrm>
          <a:prstGeom prst="rect">
            <a:avLst/>
          </a:prstGeom>
        </p:spPr>
        <p:txBody>
          <a:bodyPr vert="horz" lIns="91440" tIns="45720" rIns="91440" bIns="45720" rtlCol="0"/>
          <a:lstStyle>
            <a:lvl1pPr algn="r">
              <a:defRPr sz="1200"/>
            </a:lvl1pPr>
          </a:lstStyle>
          <a:p>
            <a:fld id="{E50CC8EB-9573-154A-BA44-795B1F9A1BA7}" type="datetimeFigureOut">
              <a:rPr lang="en-US" smtClean="0"/>
              <a:t>9/9/24</a:t>
            </a:fld>
            <a:endParaRPr lang="en-US"/>
          </a:p>
        </p:txBody>
      </p:sp>
      <p:sp>
        <p:nvSpPr>
          <p:cNvPr id="4" name="Footer Placeholder 3"/>
          <p:cNvSpPr>
            <a:spLocks noGrp="1"/>
          </p:cNvSpPr>
          <p:nvPr>
            <p:ph type="ftr" sz="quarter" idx="2"/>
          </p:nvPr>
        </p:nvSpPr>
        <p:spPr>
          <a:xfrm>
            <a:off x="0" y="9236075"/>
            <a:ext cx="2971800" cy="4857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236075"/>
            <a:ext cx="2971800" cy="485775"/>
          </a:xfrm>
          <a:prstGeom prst="rect">
            <a:avLst/>
          </a:prstGeom>
        </p:spPr>
        <p:txBody>
          <a:bodyPr vert="horz" lIns="91440" tIns="45720" rIns="91440" bIns="45720" rtlCol="0" anchor="b"/>
          <a:lstStyle>
            <a:lvl1pPr algn="r">
              <a:defRPr sz="1200"/>
            </a:lvl1pPr>
          </a:lstStyle>
          <a:p>
            <a:fld id="{1F1C0D09-130D-C04C-A2AB-5BF97E5FF33C}" type="slidenum">
              <a:rPr lang="en-US" smtClean="0"/>
              <a:t>‹#›</a:t>
            </a:fld>
            <a:endParaRPr lang="en-US"/>
          </a:p>
        </p:txBody>
      </p:sp>
    </p:spTree>
    <p:extLst>
      <p:ext uri="{BB962C8B-B14F-4D97-AF65-F5344CB8AC3E}">
        <p14:creationId xmlns:p14="http://schemas.microsoft.com/office/powerpoint/2010/main" val="3296496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8617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86172"/>
          </a:xfrm>
          <a:prstGeom prst="rect">
            <a:avLst/>
          </a:prstGeom>
        </p:spPr>
        <p:txBody>
          <a:bodyPr vert="horz" lIns="91440" tIns="45720" rIns="91440" bIns="45720" rtlCol="0"/>
          <a:lstStyle>
            <a:lvl1pPr algn="r">
              <a:defRPr sz="1200"/>
            </a:lvl1pPr>
          </a:lstStyle>
          <a:p>
            <a:fld id="{F308BD61-3547-424D-8836-725BF677DED4}" type="datetimeFigureOut">
              <a:rPr lang="de-DE" smtClean="0"/>
              <a:t>09.09.24</a:t>
            </a:fld>
            <a:endParaRPr lang="de-DE"/>
          </a:p>
        </p:txBody>
      </p:sp>
      <p:sp>
        <p:nvSpPr>
          <p:cNvPr id="4" name="Folienbildplatzhalter 3"/>
          <p:cNvSpPr>
            <a:spLocks noGrp="1" noRot="1" noChangeAspect="1"/>
          </p:cNvSpPr>
          <p:nvPr>
            <p:ph type="sldImg" idx="2"/>
          </p:nvPr>
        </p:nvSpPr>
        <p:spPr>
          <a:xfrm>
            <a:off x="188913" y="728663"/>
            <a:ext cx="6480175" cy="36464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618633"/>
            <a:ext cx="5486400" cy="437554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235578"/>
            <a:ext cx="2971800" cy="48617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235578"/>
            <a:ext cx="2971800" cy="486172"/>
          </a:xfrm>
          <a:prstGeom prst="rect">
            <a:avLst/>
          </a:prstGeom>
        </p:spPr>
        <p:txBody>
          <a:bodyPr vert="horz" lIns="91440" tIns="45720" rIns="91440" bIns="45720" rtlCol="0" anchor="b"/>
          <a:lstStyle>
            <a:lvl1pPr algn="r">
              <a:defRPr sz="1200"/>
            </a:lvl1pPr>
          </a:lstStyle>
          <a:p>
            <a:fld id="{E6D97C32-0F4A-40F6-B67C-728988A86F3C}" type="slidenum">
              <a:rPr lang="de-DE" smtClean="0"/>
              <a:t>‹#›</a:t>
            </a:fld>
            <a:endParaRPr lang="de-DE"/>
          </a:p>
        </p:txBody>
      </p:sp>
    </p:spTree>
    <p:extLst>
      <p:ext uri="{BB962C8B-B14F-4D97-AF65-F5344CB8AC3E}">
        <p14:creationId xmlns:p14="http://schemas.microsoft.com/office/powerpoint/2010/main" val="424201830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Dear</a:t>
            </a:r>
            <a:r>
              <a:rPr lang="en-US" sz="1200" b="0" i="0" kern="1200" baseline="0" dirty="0">
                <a:solidFill>
                  <a:schemeClr val="tx1"/>
                </a:solidFill>
                <a:effectLst/>
                <a:latin typeface="+mn-lt"/>
                <a:ea typeface="+mn-ea"/>
                <a:cs typeface="+mn-cs"/>
              </a:rPr>
              <a:t> Lady's and gentlemen's I will try to focus your attention next 10 minutes  on something very important and excited news, as you see topic of my talk will be about Smart medical imaging lab its structure goal and motivation.</a:t>
            </a:r>
            <a:endParaRPr lang="en-US" sz="2000" dirty="0"/>
          </a:p>
        </p:txBody>
      </p:sp>
      <p:sp>
        <p:nvSpPr>
          <p:cNvPr id="4" name="Slide Number Placeholder 3"/>
          <p:cNvSpPr>
            <a:spLocks noGrp="1"/>
          </p:cNvSpPr>
          <p:nvPr>
            <p:ph type="sldNum" sz="quarter" idx="10"/>
          </p:nvPr>
        </p:nvSpPr>
        <p:spPr/>
        <p:txBody>
          <a:bodyPr/>
          <a:lstStyle/>
          <a:p>
            <a:fld id="{E6D97C32-0F4A-40F6-B67C-728988A86F3C}" type="slidenum">
              <a:rPr lang="de-DE" smtClean="0"/>
              <a:t>1</a:t>
            </a:fld>
            <a:endParaRPr lang="de-DE"/>
          </a:p>
        </p:txBody>
      </p:sp>
    </p:spTree>
    <p:extLst>
      <p:ext uri="{BB962C8B-B14F-4D97-AF65-F5344CB8AC3E}">
        <p14:creationId xmlns:p14="http://schemas.microsoft.com/office/powerpoint/2010/main" val="3590494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regulations</a:t>
            </a:r>
            <a:r>
              <a:rPr lang="ka-GE" dirty="0"/>
              <a:t> </a:t>
            </a:r>
            <a:r>
              <a:rPr lang="en-US" dirty="0"/>
              <a:t>What is more important is that in the lab project that we presented as a project proposal Where employment of students in the laboratory is provided</a:t>
            </a:r>
            <a:r>
              <a:rPr lang="ka-GE" dirty="0"/>
              <a:t>. </a:t>
            </a:r>
            <a:r>
              <a:rPr lang="en-US" dirty="0"/>
              <a:t>I ideally we want to </a:t>
            </a:r>
          </a:p>
        </p:txBody>
      </p:sp>
      <p:sp>
        <p:nvSpPr>
          <p:cNvPr id="4" name="Slide Number Placeholder 3"/>
          <p:cNvSpPr>
            <a:spLocks noGrp="1"/>
          </p:cNvSpPr>
          <p:nvPr>
            <p:ph type="sldNum" sz="quarter" idx="5"/>
          </p:nvPr>
        </p:nvSpPr>
        <p:spPr/>
        <p:txBody>
          <a:bodyPr/>
          <a:lstStyle/>
          <a:p>
            <a:fld id="{E6D97C32-0F4A-40F6-B67C-728988A86F3C}" type="slidenum">
              <a:rPr lang="de-DE" smtClean="0"/>
              <a:t>11</a:t>
            </a:fld>
            <a:endParaRPr lang="de-DE"/>
          </a:p>
        </p:txBody>
      </p:sp>
    </p:spTree>
    <p:extLst>
      <p:ext uri="{BB962C8B-B14F-4D97-AF65-F5344CB8AC3E}">
        <p14:creationId xmlns:p14="http://schemas.microsoft.com/office/powerpoint/2010/main" val="120431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dirty="0"/>
              <a:t>During</a:t>
            </a:r>
            <a:r>
              <a:rPr lang="en-US" baseline="0" dirty="0"/>
              <a:t> this period of time after announcing the establishing Smart lab we where receiving Interested guests and department heads</a:t>
            </a:r>
            <a:r>
              <a:rPr lang="de-AT" baseline="0" dirty="0"/>
              <a:t> </a:t>
            </a:r>
            <a:r>
              <a:rPr lang="en-US" baseline="0" dirty="0"/>
              <a:t> from different fields who already had some vision how to involved this opportunity</a:t>
            </a:r>
            <a:r>
              <a:rPr lang="ka-GE" baseline="0" dirty="0"/>
              <a:t> </a:t>
            </a:r>
            <a:r>
              <a:rPr lang="en-US" baseline="0" dirty="0"/>
              <a:t>for common progress</a:t>
            </a:r>
            <a:r>
              <a:rPr lang="ka-GE" baseline="0" dirty="0"/>
              <a:t>, </a:t>
            </a:r>
            <a:r>
              <a:rPr lang="en-US" baseline="0" dirty="0"/>
              <a:t>I would like  to hardly believe this will not be only wish and it will have a useful development.</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12</a:t>
            </a:fld>
            <a:endParaRPr lang="de-DE"/>
          </a:p>
        </p:txBody>
      </p:sp>
    </p:spTree>
    <p:extLst>
      <p:ext uri="{BB962C8B-B14F-4D97-AF65-F5344CB8AC3E}">
        <p14:creationId xmlns:p14="http://schemas.microsoft.com/office/powerpoint/2010/main" val="104036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0" i="0" kern="1200" dirty="0">
                <a:solidFill>
                  <a:schemeClr val="tx1"/>
                </a:solidFill>
                <a:effectLst/>
                <a:latin typeface="+mn-lt"/>
                <a:ea typeface="+mn-ea"/>
                <a:cs typeface="+mn-cs"/>
              </a:rPr>
              <a:t>last but not least I would like to thank all those who has worked and made it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possible for young students researchers  who want</a:t>
            </a:r>
            <a:r>
              <a:rPr lang="en-US" sz="1200" b="0" i="0" kern="1200" baseline="0" dirty="0">
                <a:solidFill>
                  <a:schemeClr val="tx1"/>
                </a:solidFill>
                <a:effectLst/>
                <a:latin typeface="+mn-lt"/>
                <a:ea typeface="+mn-ea"/>
                <a:cs typeface="+mn-cs"/>
              </a:rPr>
              <a:t> know life of scientist. From me personally for all those experiences that I had through this years that got me where I am now.</a:t>
            </a:r>
            <a:endParaRPr lang="en-US" sz="1200" b="0" i="0" kern="1200" dirty="0">
              <a:solidFill>
                <a:schemeClr val="tx1"/>
              </a:solidFill>
              <a:effectLst/>
              <a:latin typeface="+mn-lt"/>
              <a:ea typeface="+mn-ea"/>
              <a:cs typeface="+mn-cs"/>
            </a:endParaRPr>
          </a:p>
          <a:p>
            <a:r>
              <a:rPr lang="en-US" dirty="0"/>
              <a:t>I believe there must be more</a:t>
            </a:r>
            <a:r>
              <a:rPr lang="en-US" baseline="0" dirty="0"/>
              <a:t> other persons who where involved and has impact in this undertaking</a:t>
            </a:r>
            <a:r>
              <a:rPr lang="ka-GE" baseline="0" dirty="0"/>
              <a: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6D97C32-0F4A-40F6-B67C-728988A86F3C}" type="slidenum">
              <a:rPr lang="de-DE" smtClean="0"/>
              <a:t>14</a:t>
            </a:fld>
            <a:endParaRPr lang="de-DE"/>
          </a:p>
        </p:txBody>
      </p:sp>
    </p:spTree>
    <p:extLst>
      <p:ext uri="{BB962C8B-B14F-4D97-AF65-F5344CB8AC3E}">
        <p14:creationId xmlns:p14="http://schemas.microsoft.com/office/powerpoint/2010/main" val="374236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dirty="0"/>
              <a:t>Its never easy to accomplish task without</a:t>
            </a:r>
            <a:r>
              <a:rPr lang="en-US" baseline="0" dirty="0"/>
              <a:t> difficulties but when you know what this is for it worth it but support and equal dedication to the work is important as well.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my talk and plans that we have for future of this lab could be sound romantic, but eventually not every  romance end with happy ending but I truly believe fate of this one is in our practical hand as we write it as it ends, thank you </a:t>
            </a:r>
            <a:endParaRPr lang="en-US" dirty="0"/>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15</a:t>
            </a:fld>
            <a:endParaRPr lang="de-DE"/>
          </a:p>
        </p:txBody>
      </p:sp>
    </p:spTree>
    <p:extLst>
      <p:ext uri="{BB962C8B-B14F-4D97-AF65-F5344CB8AC3E}">
        <p14:creationId xmlns:p14="http://schemas.microsoft.com/office/powerpoint/2010/main" val="3580651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dirty="0"/>
              <a:t>This</a:t>
            </a:r>
            <a:r>
              <a:rPr lang="en-US" baseline="0" dirty="0"/>
              <a:t> slide is interpretation of me with my colleagues eyes at 6 AM. </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17</a:t>
            </a:fld>
            <a:endParaRPr lang="de-DE"/>
          </a:p>
        </p:txBody>
      </p:sp>
    </p:spTree>
    <p:extLst>
      <p:ext uri="{BB962C8B-B14F-4D97-AF65-F5344CB8AC3E}">
        <p14:creationId xmlns:p14="http://schemas.microsoft.com/office/powerpoint/2010/main" val="32683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baseline="0" dirty="0"/>
              <a:t>Well here is the path way through out the years</a:t>
            </a:r>
            <a:endParaRPr lang="ka-GE" baseline="0" dirty="0"/>
          </a:p>
          <a:p>
            <a:endParaRPr lang="ka-GE" baseline="0" dirty="0"/>
          </a:p>
        </p:txBody>
      </p:sp>
      <p:sp>
        <p:nvSpPr>
          <p:cNvPr id="4" name="Slide Number Placeholder 3"/>
          <p:cNvSpPr>
            <a:spLocks noGrp="1"/>
          </p:cNvSpPr>
          <p:nvPr>
            <p:ph type="sldNum" sz="quarter" idx="10"/>
          </p:nvPr>
        </p:nvSpPr>
        <p:spPr/>
        <p:txBody>
          <a:bodyPr/>
          <a:lstStyle/>
          <a:p>
            <a:fld id="{E6D97C32-0F4A-40F6-B67C-728988A86F3C}" type="slidenum">
              <a:rPr lang="de-DE" smtClean="0"/>
              <a:t>2</a:t>
            </a:fld>
            <a:endParaRPr lang="de-DE"/>
          </a:p>
        </p:txBody>
      </p:sp>
    </p:spTree>
    <p:extLst>
      <p:ext uri="{BB962C8B-B14F-4D97-AF65-F5344CB8AC3E}">
        <p14:creationId xmlns:p14="http://schemas.microsoft.com/office/powerpoint/2010/main" val="280416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framework  of  the  Georgian-German  Science  Bridge  (GGSB),  a  new  SMART|Lab  is  being  established. SMART |  Labs will  support  the  further  development  of  the Georgian science system  and is therefore funded by the Georgian Ministry of Education and Science; they involve the establishment   of  laboratory  centers   at  Georgian  universities  for jointly defined scientific projects</a:t>
            </a:r>
          </a:p>
          <a:p>
            <a:r>
              <a:rPr lang="en-US" sz="1200" b="1" kern="1200" dirty="0">
                <a:solidFill>
                  <a:schemeClr val="tx1"/>
                </a:solidFill>
                <a:effectLst/>
                <a:latin typeface="+mn-lt"/>
                <a:ea typeface="+mn-ea"/>
                <a:cs typeface="+mn-cs"/>
              </a:rPr>
              <a:t>SMART |Labs: Options to Return to Homeland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SMART| EDM_Lab</a:t>
            </a:r>
          </a:p>
          <a:p>
            <a:r>
              <a:rPr lang="en-US" sz="1200" kern="1200" dirty="0">
                <a:solidFill>
                  <a:schemeClr val="tx1"/>
                </a:solidFill>
                <a:effectLst/>
                <a:latin typeface="+mn-lt"/>
                <a:ea typeface="+mn-ea"/>
                <a:cs typeface="+mn-cs"/>
              </a:rPr>
              <a:t>SMART| AtmoSim_Lab</a:t>
            </a:r>
          </a:p>
          <a:p>
            <a:r>
              <a:rPr lang="en-US" sz="1200" kern="1200" dirty="0">
                <a:solidFill>
                  <a:schemeClr val="tx1"/>
                </a:solidFill>
                <a:effectLst/>
                <a:latin typeface="+mn-lt"/>
                <a:ea typeface="+mn-ea"/>
                <a:cs typeface="+mn-cs"/>
              </a:rPr>
              <a:t>Further SMART| Labs</a:t>
            </a:r>
            <a:endParaRPr lang="ka-G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3</a:t>
            </a:fld>
            <a:endParaRPr lang="de-DE"/>
          </a:p>
        </p:txBody>
      </p:sp>
    </p:spTree>
    <p:extLst>
      <p:ext uri="{BB962C8B-B14F-4D97-AF65-F5344CB8AC3E}">
        <p14:creationId xmlns:p14="http://schemas.microsoft.com/office/powerpoint/2010/main" val="115495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SMART|Biomedical Imaging, headquartered in Kutaisi, will also comprise satellite laboratories with specific functions.  The first of these satellites is the </a:t>
            </a:r>
            <a:r>
              <a:rPr lang="en-US" sz="1200" b="1" kern="1200" dirty="0">
                <a:solidFill>
                  <a:schemeClr val="tx1"/>
                </a:solidFill>
                <a:effectLst/>
                <a:latin typeface="+mn-lt"/>
                <a:ea typeface="+mn-ea"/>
                <a:cs typeface="+mn-cs"/>
              </a:rPr>
              <a:t>SMART|Lab: Medical Imaging Training Lab (MITL) based at GTU</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SMART | Labs are equipped with modern instrumentation by the partners to effectively  carry out their activities  and meet their (international) objectives  within the project. Thematically differently oriented SMART| Labs should be internally linked in order to make best use of synergies at all levels.</a:t>
            </a:r>
            <a:endParaRPr lang="en-US" dirty="0"/>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ka-G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Innovative clinical diagnostics of neurological diseases,   </a:t>
            </a:r>
          </a:p>
          <a:p>
            <a:r>
              <a:rPr lang="en-US" sz="1200" kern="1200" dirty="0">
                <a:solidFill>
                  <a:schemeClr val="tx1"/>
                </a:solidFill>
                <a:effectLst/>
                <a:latin typeface="+mn-lt"/>
                <a:ea typeface="+mn-ea"/>
                <a:cs typeface="+mn-cs"/>
              </a:rPr>
              <a:t>Significant educational impact for the next generation of (Bachelor’s, Master’s and PhD) students in imaging.</a:t>
            </a:r>
          </a:p>
          <a:p>
            <a:r>
              <a:rPr lang="en-US" sz="1200" kern="1200" dirty="0">
                <a:solidFill>
                  <a:schemeClr val="tx1"/>
                </a:solidFill>
                <a:effectLst/>
                <a:latin typeface="+mn-lt"/>
                <a:ea typeface="+mn-ea"/>
                <a:cs typeface="+mn-cs"/>
              </a:rPr>
              <a:t>Emergence and further development of Georgian frontier science and future technology.</a:t>
            </a:r>
          </a:p>
          <a:p>
            <a:r>
              <a:rPr lang="en-US" sz="1200" kern="1200" dirty="0">
                <a:solidFill>
                  <a:schemeClr val="tx1"/>
                </a:solidFill>
                <a:effectLst/>
                <a:latin typeface="+mn-lt"/>
                <a:ea typeface="+mn-ea"/>
                <a:cs typeface="+mn-cs"/>
              </a:rPr>
              <a:t>Connection with a pertinent scientific or medical question / problem.</a:t>
            </a:r>
          </a:p>
          <a:p>
            <a:r>
              <a:rPr lang="en-US" sz="1200" kern="1200" dirty="0">
                <a:solidFill>
                  <a:schemeClr val="tx1"/>
                </a:solidFill>
                <a:effectLst/>
                <a:latin typeface="+mn-lt"/>
                <a:ea typeface="+mn-ea"/>
                <a:cs typeface="+mn-cs"/>
              </a:rPr>
              <a:t>Strong technological component with possible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4</a:t>
            </a:fld>
            <a:endParaRPr lang="de-DE"/>
          </a:p>
        </p:txBody>
      </p:sp>
    </p:spTree>
    <p:extLst>
      <p:ext uri="{BB962C8B-B14F-4D97-AF65-F5344CB8AC3E}">
        <p14:creationId xmlns:p14="http://schemas.microsoft.com/office/powerpoint/2010/main" val="25164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SMART|Lab: Medical Imaging Training Lab will establish a training program in medical imaging for students from across Georgia. Suitably trained students will subsequently engage in research. The first training module will focus on low-field MRI; low-field MRI is predicted to majorly impact clinical diagnostics and clinical care in the setting of intensive care units.</a:t>
            </a:r>
            <a:endParaRPr lang="ka-GE" dirty="0"/>
          </a:p>
          <a:p>
            <a:r>
              <a:rPr lang="en-US" dirty="0"/>
              <a:t>Prepare</a:t>
            </a:r>
            <a:r>
              <a:rPr lang="en-US" baseline="0" dirty="0"/>
              <a:t> course in basic MRI </a:t>
            </a:r>
            <a:r>
              <a:rPr lang="en-US" dirty="0"/>
              <a:t> by</a:t>
            </a:r>
            <a:r>
              <a:rPr lang="en-US" baseline="0" dirty="0"/>
              <a:t> agreement with German side and put some online lectures for students frequent and topics must be decided before. </a:t>
            </a:r>
            <a:r>
              <a:rPr lang="en-US" dirty="0"/>
              <a:t>That will involve data analyses</a:t>
            </a:r>
            <a:r>
              <a:rPr lang="en-US" baseline="0" dirty="0"/>
              <a:t> of existed experimental data or get input from future partner clinics.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lab suitable trained students will subsequently engage in research.</a:t>
            </a: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5</a:t>
            </a:fld>
            <a:endParaRPr lang="de-DE"/>
          </a:p>
        </p:txBody>
      </p:sp>
    </p:spTree>
    <p:extLst>
      <p:ext uri="{BB962C8B-B14F-4D97-AF65-F5344CB8AC3E}">
        <p14:creationId xmlns:p14="http://schemas.microsoft.com/office/powerpoint/2010/main" val="2962405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Possibility that we might have! This is a prototype of scanner,  With no radiofrequency/magnetic shielding cages, the scanner can be mobile and located on any building ﬂoor with no special siting requirements.  It operates  from only a standard alternating current (AC) wall power outlet (50  Hz 2-phase  220 V 15 A). b The 0.055  T magnet utilizes an iron yoke, samarium-cobalt  (</a:t>
            </a:r>
            <a:r>
              <a:rPr lang="en-US" sz="1200" kern="1200" dirty="0" err="1">
                <a:solidFill>
                  <a:schemeClr val="tx1"/>
                </a:solidFill>
                <a:effectLst/>
                <a:latin typeface="+mn-lt"/>
                <a:ea typeface="+mn-ea"/>
                <a:cs typeface="+mn-cs"/>
              </a:rPr>
              <a:t>SmCo</a:t>
            </a:r>
            <a:r>
              <a:rPr lang="en-US" sz="1200" kern="1200" dirty="0">
                <a:solidFill>
                  <a:schemeClr val="tx1"/>
                </a:solidFill>
                <a:effectLst/>
                <a:latin typeface="+mn-lt"/>
                <a:ea typeface="+mn-ea"/>
                <a:cs typeface="+mn-cs"/>
              </a:rPr>
              <a:t>) plates, polar pieces, anti-eddy current plates and passive shimming rings, and with adequate  opening for patient chest and shoulder (29 cm vertical gap and 70 cm width). c The magnet provides a homogeneity &lt;2000 ppm peak-to-peak  over 240  mm diameter of spherical volume (DSV), which can be reduced to &lt;250 ppm after additional passive shimming. The 5 Gauss fringe ﬁeld is within 45 cm, 90  cm, and 80  cm in X, Y and Z directions from magnet center.</a:t>
            </a: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6</a:t>
            </a:fld>
            <a:endParaRPr lang="de-DE"/>
          </a:p>
        </p:txBody>
      </p:sp>
    </p:spTree>
    <p:extLst>
      <p:ext uri="{BB962C8B-B14F-4D97-AF65-F5344CB8AC3E}">
        <p14:creationId xmlns:p14="http://schemas.microsoft.com/office/powerpoint/2010/main" val="327290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r>
              <a:rPr lang="en-US" dirty="0">
                <a:solidFill>
                  <a:srgbClr val="000000"/>
                </a:solidFill>
                <a:latin typeface="ff1"/>
              </a:rPr>
              <a:t>(33 years old male) using a low-cost shielding-free 0.055T MRI head scanner. Two models were trained using synthetic data</a:t>
            </a:r>
            <a:r>
              <a:rPr lang="en-US" baseline="0" dirty="0">
                <a:solidFill>
                  <a:srgbClr val="000000"/>
                </a:solidFill>
                <a:latin typeface="ff1"/>
              </a:rPr>
              <a:t> </a:t>
            </a:r>
            <a:r>
              <a:rPr lang="en-US" dirty="0">
                <a:solidFill>
                  <a:srgbClr val="000000"/>
                </a:solidFill>
                <a:latin typeface="ff1"/>
              </a:rPr>
              <a:t>for T1W and T2W contrasts, respectively. (A) Low-resolution input data sets, LR Acq1 and LR Acq2, are two independent 3D data sets with</a:t>
            </a:r>
            <a:r>
              <a:rPr lang="en-US" baseline="0" dirty="0">
                <a:solidFill>
                  <a:srgbClr val="000000"/>
                </a:solidFill>
                <a:latin typeface="ff1"/>
              </a:rPr>
              <a:t> </a:t>
            </a:r>
            <a:r>
              <a:rPr lang="en-US" dirty="0">
                <a:solidFill>
                  <a:srgbClr val="000000"/>
                </a:solidFill>
                <a:latin typeface="ff1"/>
              </a:rPr>
              <a:t>3-mm isotropic resolution. Their average, LR, and counterparts before k-space electromagnetic interference (EMI) removal are also shown.</a:t>
            </a:r>
            <a:r>
              <a:rPr lang="en-US" baseline="0" dirty="0">
                <a:solidFill>
                  <a:srgbClr val="000000"/>
                </a:solidFill>
                <a:latin typeface="ff1"/>
              </a:rPr>
              <a:t> </a:t>
            </a:r>
            <a:r>
              <a:rPr lang="en-US" dirty="0">
                <a:solidFill>
                  <a:srgbClr val="000000"/>
                </a:solidFill>
                <a:latin typeface="ff1"/>
              </a:rPr>
              <a:t>The deep learning</a:t>
            </a:r>
            <a:r>
              <a:rPr lang="en-US" baseline="0" dirty="0">
                <a:solidFill>
                  <a:srgbClr val="000000"/>
                </a:solidFill>
                <a:latin typeface="ff1"/>
              </a:rPr>
              <a:t> </a:t>
            </a:r>
            <a:r>
              <a:rPr lang="en-US" dirty="0">
                <a:solidFill>
                  <a:srgbClr val="000000"/>
                </a:solidFill>
                <a:latin typeface="ff1"/>
              </a:rPr>
              <a:t>super resolution output data set, SR, has synthetic 1.5-mm isotropic resolution. Four axial images are shown for each</a:t>
            </a:r>
            <a:r>
              <a:rPr lang="en-US" baseline="0" dirty="0">
                <a:solidFill>
                  <a:srgbClr val="000000"/>
                </a:solidFill>
                <a:latin typeface="ff1"/>
              </a:rPr>
              <a:t> </a:t>
            </a:r>
            <a:r>
              <a:rPr lang="en-US" dirty="0">
                <a:solidFill>
                  <a:srgbClr val="000000"/>
                </a:solidFill>
                <a:latin typeface="ff1"/>
              </a:rPr>
              <a:t>contrast, together with corresponding reference images acquired from the same volunteer using a standard 3T clinical MRI scanner with</a:t>
            </a:r>
            <a:r>
              <a:rPr lang="en-US" baseline="0" dirty="0">
                <a:solidFill>
                  <a:srgbClr val="000000"/>
                </a:solidFill>
                <a:latin typeface="ff1"/>
              </a:rPr>
              <a:t> </a:t>
            </a:r>
            <a:r>
              <a:rPr lang="en-US" dirty="0">
                <a:solidFill>
                  <a:srgbClr val="000000"/>
                </a:solidFill>
                <a:latin typeface="ff1"/>
              </a:rPr>
              <a:t>1.5-mm isotropic resolution</a:t>
            </a:r>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7</a:t>
            </a:fld>
            <a:endParaRPr lang="de-DE"/>
          </a:p>
        </p:txBody>
      </p:sp>
    </p:spTree>
    <p:extLst>
      <p:ext uri="{BB962C8B-B14F-4D97-AF65-F5344CB8AC3E}">
        <p14:creationId xmlns:p14="http://schemas.microsoft.com/office/powerpoint/2010/main" val="403373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it is important to have this studding machine in GTU,</a:t>
            </a:r>
            <a:r>
              <a:rPr lang="en-US" sz="1200" kern="1200" baseline="0" dirty="0">
                <a:solidFill>
                  <a:schemeClr val="tx1"/>
                </a:solidFill>
                <a:effectLst/>
                <a:latin typeface="+mn-lt"/>
                <a:ea typeface="+mn-ea"/>
                <a:cs typeface="+mn-cs"/>
              </a:rPr>
              <a:t> its   importins  is very simple, GET INVOLVED IN SCIETIFIC field that called imaging AND ITS CONSISTNS MRI, programing, engineering, data analyses and many more… Innovative</a:t>
            </a:r>
            <a:r>
              <a:rPr lang="en-US" sz="1200" kern="1200" dirty="0">
                <a:solidFill>
                  <a:schemeClr val="tx1"/>
                </a:solidFill>
                <a:effectLst/>
                <a:latin typeface="+mn-lt"/>
                <a:ea typeface="+mn-ea"/>
                <a:cs typeface="+mn-cs"/>
              </a:rPr>
              <a:t> clinical diagnostics of neurological diseases could be topic</a:t>
            </a:r>
            <a:r>
              <a:rPr lang="en-US" sz="1200" kern="1200" baseline="0" dirty="0">
                <a:solidFill>
                  <a:schemeClr val="tx1"/>
                </a:solidFill>
                <a:effectLst/>
                <a:latin typeface="+mn-lt"/>
                <a:ea typeface="+mn-ea"/>
                <a:cs typeface="+mn-cs"/>
              </a:rPr>
              <a:t> of our research</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there are strict instructed papers how to build the machine for those who are interested in engineering could try project about it some could ensure its programing part electronic part could be separated and could be different students groups who could work on it not only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8</a:t>
            </a:fld>
            <a:endParaRPr lang="de-DE"/>
          </a:p>
        </p:txBody>
      </p:sp>
    </p:spTree>
    <p:extLst>
      <p:ext uri="{BB962C8B-B14F-4D97-AF65-F5344CB8AC3E}">
        <p14:creationId xmlns:p14="http://schemas.microsoft.com/office/powerpoint/2010/main" val="55187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3" y="728663"/>
            <a:ext cx="6480175" cy="3646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t>9</a:t>
            </a:fld>
            <a:endParaRPr lang="de-DE"/>
          </a:p>
        </p:txBody>
      </p:sp>
    </p:spTree>
    <p:extLst>
      <p:ext uri="{BB962C8B-B14F-4D97-AF65-F5344CB8AC3E}">
        <p14:creationId xmlns:p14="http://schemas.microsoft.com/office/powerpoint/2010/main" val="2063462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7" name="Rechteck 6"/>
          <p:cNvSpPr/>
          <p:nvPr userDrawn="1"/>
        </p:nvSpPr>
        <p:spPr>
          <a:xfrm>
            <a:off x="335360" y="2286000"/>
            <a:ext cx="11856640" cy="4572000"/>
          </a:xfrm>
          <a:prstGeom prst="rect">
            <a:avLst/>
          </a:prstGeom>
          <a:solidFill>
            <a:srgbClr val="005B8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Picture 60" descr="logo_699c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8969" y="249054"/>
            <a:ext cx="3357033" cy="10470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hasCustomPrompt="1"/>
          </p:nvPr>
        </p:nvSpPr>
        <p:spPr>
          <a:xfrm>
            <a:off x="1104053" y="2708920"/>
            <a:ext cx="9678543" cy="792088"/>
          </a:xfrm>
          <a:prstGeom prst="rect">
            <a:avLst/>
          </a:prstGeom>
        </p:spPr>
        <p:txBody>
          <a:bodyPr/>
          <a:lstStyle>
            <a:lvl1pPr algn="l">
              <a:defRPr lang="de-DE" sz="4800">
                <a:solidFill>
                  <a:schemeClr val="bg1"/>
                </a:solidFill>
                <a:latin typeface="Arial" pitchFamily="34" charset="0"/>
                <a:ea typeface="+mn-ea"/>
                <a:cs typeface="Arial" pitchFamily="34" charset="0"/>
              </a:defRPr>
            </a:lvl1pPr>
          </a:lstStyle>
          <a:p>
            <a:pPr marL="0" lvl="0" indent="0" algn="l">
              <a:spcBef>
                <a:spcPct val="20000"/>
              </a:spcBef>
              <a:buFont typeface="Arial" pitchFamily="34" charset="0"/>
            </a:pPr>
            <a:r>
              <a:rPr lang="de-DE" dirty="0"/>
              <a:t>Platzhalter Titel</a:t>
            </a:r>
          </a:p>
        </p:txBody>
      </p:sp>
      <p:sp>
        <p:nvSpPr>
          <p:cNvPr id="12" name="Untertitel 2"/>
          <p:cNvSpPr>
            <a:spLocks noGrp="1"/>
          </p:cNvSpPr>
          <p:nvPr>
            <p:ph type="subTitle" idx="1" hasCustomPrompt="1"/>
          </p:nvPr>
        </p:nvSpPr>
        <p:spPr>
          <a:xfrm>
            <a:off x="1103447" y="3501008"/>
            <a:ext cx="9697077" cy="576064"/>
          </a:xfrm>
          <a:prstGeom prst="rect">
            <a:avLst/>
          </a:prstGeom>
        </p:spPr>
        <p:txBody>
          <a:bodyPr/>
          <a:lstStyle>
            <a:lvl1pPr marL="342900" indent="-342900">
              <a:buNone/>
              <a:defRPr lang="de-DE">
                <a:solidFill>
                  <a:schemeClr val="bg1"/>
                </a:solidFill>
                <a:latin typeface="Arial" pitchFamily="34" charset="0"/>
                <a:cs typeface="Arial" pitchFamily="34" charset="0"/>
              </a:defRPr>
            </a:lvl1pPr>
          </a:lstStyle>
          <a:p>
            <a:pPr marL="0" lvl="0" indent="0"/>
            <a:r>
              <a:rPr lang="de-DE" dirty="0"/>
              <a:t>Platzhalter Untertitel</a:t>
            </a:r>
          </a:p>
        </p:txBody>
      </p:sp>
      <p:sp>
        <p:nvSpPr>
          <p:cNvPr id="11" name="Textplatzhalter 10"/>
          <p:cNvSpPr>
            <a:spLocks noGrp="1"/>
          </p:cNvSpPr>
          <p:nvPr>
            <p:ph type="body" sz="quarter" idx="16" hasCustomPrompt="1"/>
          </p:nvPr>
        </p:nvSpPr>
        <p:spPr>
          <a:xfrm>
            <a:off x="1090395" y="4869160"/>
            <a:ext cx="8654012" cy="576064"/>
          </a:xfrm>
          <a:prstGeom prst="rect">
            <a:avLst/>
          </a:prstGeom>
        </p:spPr>
        <p:txBody>
          <a:bodyPr/>
          <a:lstStyle>
            <a:lvl1pPr marL="285750" indent="-285750">
              <a:buFont typeface="Arial" panose="020B0604020202020204" pitchFamily="34" charset="0"/>
              <a:buNone/>
              <a:defRPr lang="de-DE" sz="1400" dirty="0">
                <a:solidFill>
                  <a:schemeClr val="bg1"/>
                </a:solidFill>
                <a:latin typeface="Arial" pitchFamily="34" charset="0"/>
                <a:cs typeface="Arial" pitchFamily="34" charset="0"/>
              </a:defRPr>
            </a:lvl1pPr>
          </a:lstStyle>
          <a:p>
            <a:pPr marL="0" lvl="0" indent="0"/>
            <a:r>
              <a:rPr lang="de-DE" dirty="0"/>
              <a:t>Platzhalter Autor</a:t>
            </a:r>
          </a:p>
        </p:txBody>
      </p:sp>
    </p:spTree>
    <p:extLst>
      <p:ext uri="{BB962C8B-B14F-4D97-AF65-F5344CB8AC3E}">
        <p14:creationId xmlns:p14="http://schemas.microsoft.com/office/powerpoint/2010/main" val="1873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einspaltig">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en-US"/>
              <a:t>National Center of Surgery NMD</a:t>
            </a:r>
            <a:endParaRPr lang="de-DE" dirty="0"/>
          </a:p>
        </p:txBody>
      </p:sp>
      <p:sp>
        <p:nvSpPr>
          <p:cNvPr id="6" name="Foliennummernplatzhalter 5"/>
          <p:cNvSpPr>
            <a:spLocks noGrp="1"/>
          </p:cNvSpPr>
          <p:nvPr>
            <p:ph type="sldNum" sz="quarter" idx="12"/>
          </p:nvPr>
        </p:nvSpPr>
        <p:spPr/>
        <p:txBody>
          <a:bodyPr/>
          <a:lstStyle/>
          <a:p>
            <a:fld id="{7EB9AEA1-3281-46F0-9EDB-48FF2E5FF267}" type="slidenum">
              <a:rPr lang="de-DE" smtClean="0"/>
              <a:t>‹#›</a:t>
            </a:fld>
            <a:endParaRPr lang="de-DE"/>
          </a:p>
        </p:txBody>
      </p:sp>
      <p:sp>
        <p:nvSpPr>
          <p:cNvPr id="8" name="Titel 1"/>
          <p:cNvSpPr>
            <a:spLocks noGrp="1"/>
          </p:cNvSpPr>
          <p:nvPr>
            <p:ph type="title" hasCustomPrompt="1"/>
          </p:nvPr>
        </p:nvSpPr>
        <p:spPr>
          <a:xfrm>
            <a:off x="990615" y="688835"/>
            <a:ext cx="9984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a:t>Platzhalter Titel</a:t>
            </a:r>
          </a:p>
        </p:txBody>
      </p:sp>
      <p:sp>
        <p:nvSpPr>
          <p:cNvPr id="9" name="Inhaltsplatzhalter 2"/>
          <p:cNvSpPr>
            <a:spLocks noGrp="1"/>
          </p:cNvSpPr>
          <p:nvPr>
            <p:ph idx="1"/>
          </p:nvPr>
        </p:nvSpPr>
        <p:spPr>
          <a:xfrm>
            <a:off x="989507" y="1412779"/>
            <a:ext cx="9985109" cy="4713387"/>
          </a:xfrm>
          <a:prstGeom prst="rect">
            <a:avLst/>
          </a:prstGeom>
        </p:spPr>
        <p:txBody>
          <a:bodyPr lIns="0" tIns="0"/>
          <a:lstStyle>
            <a:lvl1pPr marL="0" indent="0">
              <a:spcAft>
                <a:spcPts val="500"/>
              </a:spcAft>
              <a:buNone/>
              <a:defRPr sz="2400">
                <a:latin typeface="Arial" panose="020B0604020202020204" pitchFamily="34" charset="0"/>
                <a:cs typeface="Arial" panose="020B0604020202020204" pitchFamily="34" charset="0"/>
              </a:defRPr>
            </a:lvl1pPr>
            <a:lvl2pPr marL="342900" indent="-342900" algn="l" defTabSz="914400" rtl="0" eaLnBrk="1" latinLnBrk="0" hangingPunct="1">
              <a:spcBef>
                <a:spcPct val="20000"/>
              </a:spcBef>
              <a:buClr>
                <a:srgbClr val="005B82"/>
              </a:buClr>
              <a:buSzPct val="80000"/>
              <a:buFont typeface="Wingdings" pitchFamily="2" charset="2"/>
              <a:buChar char="§"/>
              <a:defRPr lang="de-DE" sz="2000" kern="1200" baseline="0" dirty="0" smtClean="0">
                <a:solidFill>
                  <a:schemeClr val="tx1"/>
                </a:solidFill>
                <a:latin typeface="Arial" pitchFamily="34" charset="0"/>
                <a:ea typeface="+mn-ea"/>
                <a:cs typeface="Arial" pitchFamily="34" charset="0"/>
              </a:defRPr>
            </a:lvl2pPr>
            <a:lvl3pPr marL="1143000" indent="-228600">
              <a:buClr>
                <a:srgbClr val="005B82"/>
              </a:buClr>
              <a:buSzPct val="800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4pPr>
            <a:lvl5pPr marL="20574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19930" y="151202"/>
            <a:ext cx="2236071" cy="685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Datumsplatzhalter 1"/>
          <p:cNvSpPr>
            <a:spLocks noGrp="1"/>
          </p:cNvSpPr>
          <p:nvPr>
            <p:ph type="dt" sz="half" idx="10"/>
          </p:nvPr>
        </p:nvSpPr>
        <p:spPr>
          <a:xfrm>
            <a:off x="960000" y="6356353"/>
            <a:ext cx="2844800" cy="365125"/>
          </a:xfrm>
        </p:spPr>
        <p:txBody>
          <a:bodyPr/>
          <a:lstStyle/>
          <a:p>
            <a:fld id="{315FE847-E802-419E-8A54-060456223B04}" type="datetime1">
              <a:rPr lang="en-US" smtClean="0"/>
              <a:t>9/9/24</a:t>
            </a:fld>
            <a:endParaRPr lang="de-DE" dirty="0"/>
          </a:p>
        </p:txBody>
      </p:sp>
    </p:spTree>
    <p:extLst>
      <p:ext uri="{BB962C8B-B14F-4D97-AF65-F5344CB8AC3E}">
        <p14:creationId xmlns:p14="http://schemas.microsoft.com/office/powerpoint/2010/main" val="3191010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960000" y="6356353"/>
            <a:ext cx="2844800" cy="365125"/>
          </a:xfrm>
          <a:prstGeom prst="rect">
            <a:avLst/>
          </a:prstGeom>
        </p:spPr>
        <p:txBody>
          <a:bodyPr vert="horz" lIns="0" tIns="45720" rIns="91440" bIns="45720" rtlCol="0" anchor="ctr"/>
          <a:lstStyle>
            <a:lvl1pPr algn="l">
              <a:defRPr sz="1200">
                <a:solidFill>
                  <a:schemeClr val="tx1">
                    <a:tint val="75000"/>
                  </a:schemeClr>
                </a:solidFill>
                <a:latin typeface="Arial" pitchFamily="34" charset="0"/>
                <a:cs typeface="Arial" pitchFamily="34" charset="0"/>
              </a:defRPr>
            </a:lvl1pPr>
          </a:lstStyle>
          <a:p>
            <a:fld id="{E9F5576A-BE64-4B0B-A300-C5AF34F880F7}" type="datetime1">
              <a:rPr lang="en-US" smtClean="0"/>
              <a:t>9/9/24</a:t>
            </a:fld>
            <a:endParaRPr lang="de-DE"/>
          </a:p>
        </p:txBody>
      </p:sp>
      <p:sp>
        <p:nvSpPr>
          <p:cNvPr id="5" name="Fußzeilenplatzhalt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r>
              <a:rPr lang="en-US"/>
              <a:t>National Center of Surgery NMD</a:t>
            </a:r>
            <a:endParaRPr lang="de-DE" dirty="0"/>
          </a:p>
        </p:txBody>
      </p:sp>
      <p:sp>
        <p:nvSpPr>
          <p:cNvPr id="6" name="Foliennummernplatzhalt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7EB9AEA1-3281-46F0-9EDB-48FF2E5FF267}" type="slidenum">
              <a:rPr lang="de-DE" smtClean="0"/>
              <a:pPr/>
              <a:t>‹#›</a:t>
            </a:fld>
            <a:endParaRPr lang="de-DE"/>
          </a:p>
        </p:txBody>
      </p:sp>
      <p:sp>
        <p:nvSpPr>
          <p:cNvPr id="7" name="Rechteck 6"/>
          <p:cNvSpPr/>
          <p:nvPr/>
        </p:nvSpPr>
        <p:spPr>
          <a:xfrm>
            <a:off x="0" y="2286000"/>
            <a:ext cx="168000" cy="2286000"/>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8" name="Rechteck 7"/>
          <p:cNvSpPr/>
          <p:nvPr/>
        </p:nvSpPr>
        <p:spPr>
          <a:xfrm>
            <a:off x="168000" y="2286000"/>
            <a:ext cx="168000" cy="2286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9" name="Rechteck 8"/>
          <p:cNvSpPr/>
          <p:nvPr/>
        </p:nvSpPr>
        <p:spPr>
          <a:xfrm>
            <a:off x="0" y="0"/>
            <a:ext cx="168000" cy="228600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10" name="Rechteck 9"/>
          <p:cNvSpPr/>
          <p:nvPr/>
        </p:nvSpPr>
        <p:spPr>
          <a:xfrm>
            <a:off x="168000" y="0"/>
            <a:ext cx="168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11" name="Rechteck 10"/>
          <p:cNvSpPr/>
          <p:nvPr/>
        </p:nvSpPr>
        <p:spPr>
          <a:xfrm>
            <a:off x="0" y="4572000"/>
            <a:ext cx="1680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005B82"/>
              </a:solidFill>
            </a:endParaRPr>
          </a:p>
        </p:txBody>
      </p:sp>
      <p:sp>
        <p:nvSpPr>
          <p:cNvPr id="12" name="Rechteck 11"/>
          <p:cNvSpPr/>
          <p:nvPr/>
        </p:nvSpPr>
        <p:spPr>
          <a:xfrm>
            <a:off x="168000" y="4572000"/>
            <a:ext cx="168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9C9C9C"/>
              </a:solidFill>
            </a:endParaRPr>
          </a:p>
        </p:txBody>
      </p:sp>
      <p:sp>
        <p:nvSpPr>
          <p:cNvPr id="13" name="Rechteck 12"/>
          <p:cNvSpPr/>
          <p:nvPr userDrawn="1"/>
        </p:nvSpPr>
        <p:spPr>
          <a:xfrm rot="-5400000">
            <a:off x="-1055721" y="5665703"/>
            <a:ext cx="2276872" cy="107722"/>
          </a:xfrm>
          <a:prstGeom prst="rect">
            <a:avLst/>
          </a:prstGeom>
        </p:spPr>
        <p:txBody>
          <a:bodyPr wrap="square" lIns="0" tIns="0" rIns="0" bIns="0">
            <a:spAutoFit/>
          </a:bodyPr>
          <a:lstStyle/>
          <a:p>
            <a:pPr algn="ctr"/>
            <a:r>
              <a:rPr lang="de-DE" sz="700">
                <a:solidFill>
                  <a:srgbClr val="515151"/>
                </a:solidFill>
                <a:latin typeface="Arial" pitchFamily="34" charset="0"/>
                <a:cs typeface="Arial" pitchFamily="34" charset="0"/>
              </a:rPr>
              <a:t>Mitglied der Helmholtz-Gemeinschaft</a:t>
            </a:r>
          </a:p>
        </p:txBody>
      </p:sp>
    </p:spTree>
    <p:extLst>
      <p:ext uri="{BB962C8B-B14F-4D97-AF65-F5344CB8AC3E}">
        <p14:creationId xmlns:p14="http://schemas.microsoft.com/office/powerpoint/2010/main" val="86882930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mar.Khechiashvili@aversi.g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8" Type="http://schemas.openxmlformats.org/officeDocument/2006/relationships/image" Target="../media/image10.jfif"/><Relationship Id="rId3" Type="http://schemas.openxmlformats.org/officeDocument/2006/relationships/image" Target="../media/image5.jfif"/><Relationship Id="rId7" Type="http://schemas.openxmlformats.org/officeDocument/2006/relationships/image" Target="../media/image9.jf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fif"/><Relationship Id="rId11" Type="http://schemas.openxmlformats.org/officeDocument/2006/relationships/image" Target="../media/image4.png"/><Relationship Id="rId5" Type="http://schemas.openxmlformats.org/officeDocument/2006/relationships/image" Target="../media/image7.jfif"/><Relationship Id="rId10" Type="http://schemas.openxmlformats.org/officeDocument/2006/relationships/image" Target="../media/image12.jfif"/><Relationship Id="rId4" Type="http://schemas.openxmlformats.org/officeDocument/2006/relationships/image" Target="../media/image6.jfif"/><Relationship Id="rId9" Type="http://schemas.openxmlformats.org/officeDocument/2006/relationships/image" Target="../media/image11.jfif"/></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153562" y="2924944"/>
            <a:ext cx="8118902" cy="1008112"/>
          </a:xfrm>
        </p:spPr>
        <p:txBody>
          <a:bodyPr/>
          <a:lstStyle/>
          <a:p>
            <a:pPr algn="ctr"/>
            <a:r>
              <a:rPr lang="en-US" sz="3600" dirty="0"/>
              <a:t>SMART|Medical Imaging Training Lab</a:t>
            </a:r>
            <a:br>
              <a:rPr lang="en-US" sz="3600" dirty="0"/>
            </a:br>
            <a:br>
              <a:rPr lang="en-US" sz="3600" dirty="0"/>
            </a:br>
            <a:endParaRPr lang="en-CA" sz="3600" dirty="0"/>
          </a:p>
        </p:txBody>
      </p:sp>
      <p:sp>
        <p:nvSpPr>
          <p:cNvPr id="9" name="Textplatzhalter 8"/>
          <p:cNvSpPr>
            <a:spLocks noGrp="1"/>
          </p:cNvSpPr>
          <p:nvPr>
            <p:ph type="body" sz="quarter" idx="16"/>
          </p:nvPr>
        </p:nvSpPr>
        <p:spPr>
          <a:xfrm>
            <a:off x="551384" y="4725144"/>
            <a:ext cx="7920880" cy="1296144"/>
          </a:xfrm>
        </p:spPr>
        <p:txBody>
          <a:bodyPr/>
          <a:lstStyle/>
          <a:p>
            <a:endParaRPr lang="de-DE" sz="1800" dirty="0"/>
          </a:p>
          <a:p>
            <a:r>
              <a:rPr lang="de-DE" sz="1800" dirty="0"/>
              <a:t>Dr. Tamar khechiashvili </a:t>
            </a:r>
          </a:p>
          <a:p>
            <a:r>
              <a:rPr lang="en-US" sz="1800" dirty="0"/>
              <a:t>J.S.C. “K. Eristavi National Centre of Surgery”</a:t>
            </a:r>
          </a:p>
          <a:p>
            <a:r>
              <a:rPr lang="en-US" sz="1800" dirty="0"/>
              <a:t>Georgian Technical University</a:t>
            </a:r>
            <a:endParaRPr lang="de-DE" sz="1800" dirty="0"/>
          </a:p>
          <a:p>
            <a:r>
              <a:rPr lang="de-DE" sz="1800" dirty="0">
                <a:hlinkClick r:id="rId3"/>
              </a:rPr>
              <a:t>Tamar.Khechiashvili@aversi.ge</a:t>
            </a:r>
            <a:r>
              <a:rPr lang="de-DE" sz="1800" dirty="0"/>
              <a:t>  </a:t>
            </a:r>
          </a:p>
          <a:p>
            <a:r>
              <a:rPr lang="de-DE" sz="1800" dirty="0"/>
              <a:t>10 – September 2024</a:t>
            </a:r>
          </a:p>
        </p:txBody>
      </p:sp>
      <p:pic>
        <p:nvPicPr>
          <p:cNvPr id="15362" name="Picture 1" descr="signature_1164505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872" y="86437"/>
            <a:ext cx="2520280" cy="1790023"/>
          </a:xfrm>
          <a:prstGeom prst="rect">
            <a:avLst/>
          </a:prstGeom>
          <a:solidFill>
            <a:schemeClr val="bg1"/>
          </a:solid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260648"/>
            <a:ext cx="3810000" cy="952500"/>
          </a:xfrm>
          <a:prstGeom prst="rect">
            <a:avLst/>
          </a:prstGeom>
        </p:spPr>
      </p:pic>
    </p:spTree>
    <p:extLst>
      <p:ext uri="{BB962C8B-B14F-4D97-AF65-F5344CB8AC3E}">
        <p14:creationId xmlns:p14="http://schemas.microsoft.com/office/powerpoint/2010/main" val="14770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10</a:t>
            </a:fld>
            <a:endParaRPr lang="de-DE"/>
          </a:p>
        </p:txBody>
      </p:sp>
      <p:sp>
        <p:nvSpPr>
          <p:cNvPr id="4" name="Title 3"/>
          <p:cNvSpPr>
            <a:spLocks noGrp="1"/>
          </p:cNvSpPr>
          <p:nvPr>
            <p:ph type="title"/>
          </p:nvPr>
        </p:nvSpPr>
        <p:spPr>
          <a:xfrm>
            <a:off x="695400" y="688835"/>
            <a:ext cx="9984000" cy="576000"/>
          </a:xfrm>
        </p:spPr>
        <p:txBody>
          <a:bodyPr/>
          <a:lstStyle/>
          <a:p>
            <a:r>
              <a:rPr lang="en-US" sz="3200" dirty="0"/>
              <a:t>Deliverables</a:t>
            </a:r>
          </a:p>
        </p:txBody>
      </p:sp>
      <p:sp>
        <p:nvSpPr>
          <p:cNvPr id="5" name="Content Placeholder 4"/>
          <p:cNvSpPr>
            <a:spLocks noGrp="1"/>
          </p:cNvSpPr>
          <p:nvPr>
            <p:ph idx="1"/>
          </p:nvPr>
        </p:nvSpPr>
        <p:spPr>
          <a:xfrm>
            <a:off x="686355" y="1614400"/>
            <a:ext cx="9985109" cy="4713387"/>
          </a:xfrm>
        </p:spPr>
        <p:txBody>
          <a:bodyPr/>
          <a:lstStyle/>
          <a:p>
            <a:pPr marL="342900" indent="-342900">
              <a:buFont typeface="Arial" panose="020B0604020202020204" pitchFamily="34" charset="0"/>
              <a:buChar char="•"/>
            </a:pPr>
            <a:r>
              <a:rPr lang="en-US" dirty="0"/>
              <a:t>Trained students.</a:t>
            </a:r>
          </a:p>
          <a:p>
            <a:pPr marL="342900" indent="-342900">
              <a:buFont typeface="Arial" panose="020B0604020202020204" pitchFamily="34" charset="0"/>
              <a:buChar char="•"/>
            </a:pPr>
            <a:r>
              <a:rPr lang="en-US" dirty="0"/>
              <a:t>Path into international research.</a:t>
            </a:r>
          </a:p>
          <a:p>
            <a:pPr marL="342900" indent="-342900">
              <a:buFont typeface="Arial" panose="020B0604020202020204" pitchFamily="34" charset="0"/>
              <a:buChar char="•"/>
            </a:pPr>
            <a:r>
              <a:rPr lang="en-US" dirty="0"/>
              <a:t>Establish low field MRI in Georgia.</a:t>
            </a:r>
          </a:p>
          <a:p>
            <a:pPr marL="342900" indent="-342900">
              <a:buFont typeface="Arial" panose="020B0604020202020204" pitchFamily="34" charset="0"/>
              <a:buChar char="•"/>
            </a:pPr>
            <a:r>
              <a:rPr lang="en-US" dirty="0"/>
              <a:t>Involve students in clinical practice on MRI scanners.</a:t>
            </a:r>
          </a:p>
          <a:p>
            <a:pPr marL="342900" indent="-342900">
              <a:buFont typeface="Arial" panose="020B0604020202020204" pitchFamily="34" charset="0"/>
              <a:buChar char="•"/>
            </a:pPr>
            <a:r>
              <a:rPr lang="en-US" dirty="0"/>
              <a:t>Expend knowledge in nuclear medicine (PET/CT).</a:t>
            </a:r>
          </a:p>
          <a:p>
            <a:pPr marL="342900" indent="-342900">
              <a:buFont typeface="Arial" panose="020B0604020202020204" pitchFamily="34" charset="0"/>
              <a:buChar char="•"/>
            </a:pPr>
            <a:r>
              <a:rPr lang="en-US" dirty="0"/>
              <a:t>Education and knowledge exchange with other Georgian Universities.</a:t>
            </a:r>
          </a:p>
          <a:p>
            <a:pPr marL="342900" indent="-342900">
              <a:buFont typeface="Arial" panose="020B0604020202020204" pitchFamily="34" charset="0"/>
              <a:buChar char="•"/>
            </a:pPr>
            <a:r>
              <a:rPr lang="en-US" dirty="0"/>
              <a:t> Documentation (papers, theses, presentations).</a:t>
            </a:r>
          </a:p>
          <a:p>
            <a:pPr marL="342900" indent="-342900">
              <a:buFont typeface="Arial" panose="020B0604020202020204" pitchFamily="34" charset="0"/>
              <a:buChar char="•"/>
            </a:pPr>
            <a:r>
              <a:rPr lang="en-US" dirty="0"/>
              <a:t>Certificates.</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92944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11</a:t>
            </a:fld>
            <a:endParaRPr lang="de-DE"/>
          </a:p>
        </p:txBody>
      </p:sp>
      <p:sp>
        <p:nvSpPr>
          <p:cNvPr id="4" name="Title 3"/>
          <p:cNvSpPr>
            <a:spLocks noGrp="1"/>
          </p:cNvSpPr>
          <p:nvPr>
            <p:ph type="title"/>
          </p:nvPr>
        </p:nvSpPr>
        <p:spPr>
          <a:xfrm>
            <a:off x="695400" y="688835"/>
            <a:ext cx="9984000" cy="576000"/>
          </a:xfrm>
        </p:spPr>
        <p:txBody>
          <a:bodyPr/>
          <a:lstStyle/>
          <a:p>
            <a:r>
              <a:rPr lang="en-US" sz="3200" dirty="0"/>
              <a:t>Right responsibilities</a:t>
            </a:r>
            <a:r>
              <a:rPr lang="ka-GE" sz="3200" dirty="0"/>
              <a:t>  </a:t>
            </a:r>
            <a:r>
              <a:rPr lang="en-US" sz="3200" dirty="0"/>
              <a:t>of MITL</a:t>
            </a:r>
          </a:p>
        </p:txBody>
      </p:sp>
      <p:sp>
        <p:nvSpPr>
          <p:cNvPr id="5" name="Content Placeholder 4"/>
          <p:cNvSpPr>
            <a:spLocks noGrp="1"/>
          </p:cNvSpPr>
          <p:nvPr>
            <p:ph idx="1"/>
          </p:nvPr>
        </p:nvSpPr>
        <p:spPr>
          <a:xfrm>
            <a:off x="791411" y="1453900"/>
            <a:ext cx="9985109" cy="4713387"/>
          </a:xfrm>
        </p:spPr>
        <p:txBody>
          <a:bodyPr/>
          <a:lstStyle/>
          <a:p>
            <a:pPr marL="342900" indent="-342900">
              <a:buFont typeface="Arial" panose="020B0604020202020204" pitchFamily="34" charset="0"/>
              <a:buChar char="•"/>
            </a:pPr>
            <a:r>
              <a:rPr lang="en-US" dirty="0"/>
              <a:t>Ensuring the proper operation of the laboratory;</a:t>
            </a:r>
            <a:endParaRPr lang="ka-GE" dirty="0"/>
          </a:p>
          <a:p>
            <a:pPr marL="342900" indent="-342900">
              <a:buFont typeface="Arial" panose="020B0604020202020204" pitchFamily="34" charset="0"/>
              <a:buChar char="•"/>
            </a:pPr>
            <a:r>
              <a:rPr lang="en-US" dirty="0"/>
              <a:t>Registration of a training course;</a:t>
            </a:r>
          </a:p>
          <a:p>
            <a:pPr marL="342900" indent="-342900">
              <a:buFont typeface="Arial" panose="020B0604020202020204" pitchFamily="34" charset="0"/>
              <a:buChar char="•"/>
            </a:pPr>
            <a:r>
              <a:rPr lang="en-US" dirty="0"/>
              <a:t>Reading of lectures according to the course with German professors;</a:t>
            </a:r>
            <a:endParaRPr lang="ka-GE" dirty="0"/>
          </a:p>
          <a:p>
            <a:pPr marL="342900" indent="-342900">
              <a:buFont typeface="Arial" panose="020B0604020202020204" pitchFamily="34" charset="0"/>
              <a:buChar char="•"/>
            </a:pPr>
            <a:r>
              <a:rPr lang="en-US" dirty="0"/>
              <a:t>Conducting negotiations with local clinics, preparing a memorandum in case of agreement</a:t>
            </a:r>
            <a:r>
              <a:rPr lang="ka-GE" dirty="0"/>
              <a:t>;</a:t>
            </a:r>
            <a:endParaRPr lang="en-US" dirty="0"/>
          </a:p>
          <a:p>
            <a:pPr marL="342900" indent="-342900">
              <a:buFont typeface="Arial" panose="020B0604020202020204" pitchFamily="34" charset="0"/>
              <a:buChar char="•"/>
            </a:pPr>
            <a:r>
              <a:rPr lang="en-US" dirty="0"/>
              <a:t>Management of current projects; </a:t>
            </a:r>
          </a:p>
          <a:p>
            <a:pPr marL="342900" indent="-342900">
              <a:buFont typeface="Arial" panose="020B0604020202020204" pitchFamily="34" charset="0"/>
              <a:buChar char="•"/>
            </a:pPr>
            <a:r>
              <a:rPr lang="en-US" dirty="0"/>
              <a:t>Management of possible co-projects;</a:t>
            </a:r>
          </a:p>
          <a:p>
            <a:pPr marL="342900" indent="-342900">
              <a:buFont typeface="Arial" panose="020B0604020202020204" pitchFamily="34" charset="0"/>
              <a:buChar char="•"/>
            </a:pPr>
            <a:r>
              <a:rPr lang="en-US" dirty="0"/>
              <a:t>Coordination of international relations;</a:t>
            </a:r>
          </a:p>
          <a:p>
            <a:pPr marL="342900" indent="-342900">
              <a:buFont typeface="Arial" panose="020B0604020202020204" pitchFamily="34" charset="0"/>
              <a:buChar char="•"/>
            </a:pPr>
            <a:r>
              <a:rPr lang="en-US" dirty="0"/>
              <a:t>… all as required.</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55581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12</a:t>
            </a:fld>
            <a:endParaRPr lang="de-DE"/>
          </a:p>
        </p:txBody>
      </p:sp>
      <p:sp>
        <p:nvSpPr>
          <p:cNvPr id="4" name="Title 3"/>
          <p:cNvSpPr>
            <a:spLocks noGrp="1"/>
          </p:cNvSpPr>
          <p:nvPr>
            <p:ph type="title"/>
          </p:nvPr>
        </p:nvSpPr>
        <p:spPr>
          <a:xfrm>
            <a:off x="623392" y="688835"/>
            <a:ext cx="9001000" cy="1155989"/>
          </a:xfrm>
        </p:spPr>
        <p:txBody>
          <a:bodyPr/>
          <a:lstStyle/>
          <a:p>
            <a:r>
              <a:rPr lang="en-US" sz="3200" dirty="0"/>
              <a:t>Concrete collaboration with local departments and other Georgian universities.</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sp>
        <p:nvSpPr>
          <p:cNvPr id="7" name="Rectangle 6"/>
          <p:cNvSpPr/>
          <p:nvPr/>
        </p:nvSpPr>
        <p:spPr>
          <a:xfrm>
            <a:off x="632137" y="2049267"/>
            <a:ext cx="6399967" cy="1154162"/>
          </a:xfrm>
          <a:prstGeom prst="rect">
            <a:avLst/>
          </a:prstGeom>
        </p:spPr>
        <p:txBody>
          <a:bodyPr wrap="square">
            <a:spAutoFit/>
          </a:bodyPr>
          <a:lstStyle/>
          <a:p>
            <a:pPr marL="342900" indent="-342900">
              <a:buFont typeface="Arial" panose="020B0604020202020204" pitchFamily="34" charset="0"/>
              <a:buChar char="•"/>
            </a:pPr>
            <a:r>
              <a:rPr lang="en-US" sz="2300" dirty="0"/>
              <a:t>Biomedical Engineering Department. GTU</a:t>
            </a:r>
          </a:p>
          <a:p>
            <a:endParaRPr lang="ka-GE" sz="2300" dirty="0"/>
          </a:p>
          <a:p>
            <a:pPr marL="342900" indent="-342900">
              <a:buFont typeface="Arial" panose="020B0604020202020204" pitchFamily="34" charset="0"/>
              <a:buChar char="•"/>
            </a:pPr>
            <a:r>
              <a:rPr lang="en-US" sz="2300" dirty="0"/>
              <a:t>Department of artificial intelligence. GTU</a:t>
            </a:r>
            <a:r>
              <a:rPr lang="ka-GE" sz="2300" dirty="0"/>
              <a:t>, ...</a:t>
            </a:r>
            <a:endParaRPr lang="en-US" sz="23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858" y="3890632"/>
            <a:ext cx="3336302" cy="22862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1490868"/>
            <a:ext cx="3465589" cy="225344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224" y="3907230"/>
            <a:ext cx="3465589" cy="228620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454345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13</a:t>
            </a:fld>
            <a:endParaRPr lang="de-DE"/>
          </a:p>
        </p:txBody>
      </p:sp>
      <p:sp>
        <p:nvSpPr>
          <p:cNvPr id="4" name="Title 3"/>
          <p:cNvSpPr>
            <a:spLocks noGrp="1"/>
          </p:cNvSpPr>
          <p:nvPr>
            <p:ph type="title"/>
          </p:nvPr>
        </p:nvSpPr>
        <p:spPr>
          <a:xfrm>
            <a:off x="623392" y="688835"/>
            <a:ext cx="9984000" cy="576000"/>
          </a:xfrm>
        </p:spPr>
        <p:txBody>
          <a:bodyPr/>
          <a:lstStyle/>
          <a:p>
            <a:r>
              <a:rPr lang="en-US" sz="3200" dirty="0"/>
              <a:t>Collaborating Partners</a:t>
            </a:r>
          </a:p>
        </p:txBody>
      </p:sp>
      <p:sp>
        <p:nvSpPr>
          <p:cNvPr id="5" name="Content Placeholder 4"/>
          <p:cNvSpPr>
            <a:spLocks noGrp="1"/>
          </p:cNvSpPr>
          <p:nvPr>
            <p:ph idx="1"/>
          </p:nvPr>
        </p:nvSpPr>
        <p:spPr>
          <a:xfrm>
            <a:off x="2554162" y="1662892"/>
            <a:ext cx="6566174" cy="1152126"/>
          </a:xfrm>
        </p:spPr>
        <p:txBody>
          <a:bodyPr/>
          <a:lstStyle/>
          <a:p>
            <a:pPr algn="ctr"/>
            <a:r>
              <a:rPr lang="en-US" dirty="0"/>
              <a:t>- FZJ; RWTH(UKA) (Germany)</a:t>
            </a:r>
          </a:p>
          <a:p>
            <a:pPr algn="ctr"/>
            <a:r>
              <a:rPr lang="en-US" dirty="0"/>
              <a:t>- GTU; TSU; KIU (Georgia)</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40" y="3827853"/>
            <a:ext cx="3860800" cy="2193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3822220"/>
            <a:ext cx="3874126" cy="21990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pic>
        <p:nvPicPr>
          <p:cNvPr id="8" name="Picture 7">
            <a:extLst>
              <a:ext uri="{FF2B5EF4-FFF2-40B4-BE49-F238E27FC236}">
                <a16:creationId xmlns:a16="http://schemas.microsoft.com/office/drawing/2014/main" id="{66D1D076-3DFE-FE4B-9D59-13417E09B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217" y="476675"/>
            <a:ext cx="2305111" cy="2305111"/>
          </a:xfrm>
          <a:prstGeom prst="rect">
            <a:avLst/>
          </a:prstGeom>
        </p:spPr>
      </p:pic>
      <p:pic>
        <p:nvPicPr>
          <p:cNvPr id="11" name="Picture 10">
            <a:extLst>
              <a:ext uri="{FF2B5EF4-FFF2-40B4-BE49-F238E27FC236}">
                <a16:creationId xmlns:a16="http://schemas.microsoft.com/office/drawing/2014/main" id="{DB3DC6CB-DD5C-AE4F-BA97-9C51BB6C8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2813" y="2013251"/>
            <a:ext cx="2305111" cy="1730165"/>
          </a:xfrm>
          <a:prstGeom prst="rect">
            <a:avLst/>
          </a:prstGeom>
        </p:spPr>
      </p:pic>
      <p:pic>
        <p:nvPicPr>
          <p:cNvPr id="14" name="Picture 13">
            <a:extLst>
              <a:ext uri="{FF2B5EF4-FFF2-40B4-BE49-F238E27FC236}">
                <a16:creationId xmlns:a16="http://schemas.microsoft.com/office/drawing/2014/main" id="{3B96BAB8-726A-0148-8CB0-BF67F2A75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064" y="2513934"/>
            <a:ext cx="1320990" cy="1308318"/>
          </a:xfrm>
          <a:prstGeom prst="rect">
            <a:avLst/>
          </a:prstGeom>
        </p:spPr>
      </p:pic>
      <p:pic>
        <p:nvPicPr>
          <p:cNvPr id="16" name="Picture 15">
            <a:extLst>
              <a:ext uri="{FF2B5EF4-FFF2-40B4-BE49-F238E27FC236}">
                <a16:creationId xmlns:a16="http://schemas.microsoft.com/office/drawing/2014/main" id="{28A69E24-C6A4-1C49-9E57-24317E3E3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392" y="3930396"/>
            <a:ext cx="1320990" cy="1320990"/>
          </a:xfrm>
          <a:prstGeom prst="rect">
            <a:avLst/>
          </a:prstGeom>
        </p:spPr>
      </p:pic>
      <p:pic>
        <p:nvPicPr>
          <p:cNvPr id="18" name="Picture 17">
            <a:extLst>
              <a:ext uri="{FF2B5EF4-FFF2-40B4-BE49-F238E27FC236}">
                <a16:creationId xmlns:a16="http://schemas.microsoft.com/office/drawing/2014/main" id="{0C8B3C33-64C3-9E4E-9365-6D9E668BE8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368" y="1336080"/>
            <a:ext cx="2305111" cy="1152125"/>
          </a:xfrm>
          <a:prstGeom prst="rect">
            <a:avLst/>
          </a:prstGeom>
        </p:spPr>
      </p:pic>
    </p:spTree>
    <p:extLst>
      <p:ext uri="{BB962C8B-B14F-4D97-AF65-F5344CB8AC3E}">
        <p14:creationId xmlns:p14="http://schemas.microsoft.com/office/powerpoint/2010/main" val="1306841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14</a:t>
            </a:fld>
            <a:endParaRPr lang="de-DE"/>
          </a:p>
        </p:txBody>
      </p:sp>
      <p:sp>
        <p:nvSpPr>
          <p:cNvPr id="4" name="Title 3"/>
          <p:cNvSpPr>
            <a:spLocks noGrp="1"/>
          </p:cNvSpPr>
          <p:nvPr>
            <p:ph type="title"/>
          </p:nvPr>
        </p:nvSpPr>
        <p:spPr>
          <a:xfrm>
            <a:off x="2244000" y="692760"/>
            <a:ext cx="7488000" cy="576000"/>
          </a:xfrm>
        </p:spPr>
        <p:txBody>
          <a:bodyPr/>
          <a:lstStyle/>
          <a:p>
            <a:pPr algn="ctr"/>
            <a:r>
              <a:rPr lang="en-US" sz="3200" dirty="0"/>
              <a:t>Acknowledgements…</a:t>
            </a:r>
          </a:p>
        </p:txBody>
      </p:sp>
      <p:sp>
        <p:nvSpPr>
          <p:cNvPr id="8" name="Date Placeholder 5"/>
          <p:cNvSpPr>
            <a:spLocks noGrp="1"/>
          </p:cNvSpPr>
          <p:nvPr>
            <p:ph type="dt" sz="half" idx="10"/>
          </p:nvPr>
        </p:nvSpPr>
        <p:spPr>
          <a:xfrm>
            <a:off x="2244000" y="6356353"/>
            <a:ext cx="2133600" cy="365125"/>
          </a:xfrm>
        </p:spPr>
        <p:txBody>
          <a:bodyPr/>
          <a:lstStyle/>
          <a:p>
            <a:fld id="{1DDA90F0-DCF1-4F48-84D9-2B4DFC4307C5}" type="datetime1">
              <a:rPr lang="en-US" smtClean="0"/>
              <a:t>9/9/24</a:t>
            </a:fld>
            <a:endParaRPr lang="de-DE" dirty="0"/>
          </a:p>
        </p:txBody>
      </p:sp>
      <p:sp>
        <p:nvSpPr>
          <p:cNvPr id="11" name="Title 3"/>
          <p:cNvSpPr txBox="1">
            <a:spLocks/>
          </p:cNvSpPr>
          <p:nvPr/>
        </p:nvSpPr>
        <p:spPr>
          <a:xfrm>
            <a:off x="839416" y="1383136"/>
            <a:ext cx="8363272" cy="4536504"/>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sz="2000" dirty="0"/>
              <a:t>GTU rector:</a:t>
            </a:r>
            <a:r>
              <a:rPr lang="ka-GE" sz="2000" dirty="0"/>
              <a:t> </a:t>
            </a:r>
            <a:r>
              <a:rPr lang="en-US" sz="2000" dirty="0"/>
              <a:t>Academician</a:t>
            </a:r>
            <a:r>
              <a:rPr lang="ka-GE" sz="2000" dirty="0"/>
              <a:t> </a:t>
            </a:r>
            <a:r>
              <a:rPr lang="en-US" sz="2000" dirty="0"/>
              <a:t>David Gurgenidze.</a:t>
            </a:r>
          </a:p>
          <a:p>
            <a:r>
              <a:rPr lang="en-US" sz="2000" dirty="0"/>
              <a:t>GTU vice rector: Prof. Tamar lominadze.</a:t>
            </a:r>
          </a:p>
          <a:p>
            <a:r>
              <a:rPr lang="en-US" sz="2000" dirty="0"/>
              <a:t>GTU Dean of ICS Faculty: Prof. Taliko Zhvania.</a:t>
            </a:r>
          </a:p>
          <a:p>
            <a:r>
              <a:rPr lang="en-US" sz="2000" dirty="0"/>
              <a:t>Head of the Engineering Physics Department Prof:  Akaki Gigineishvil.</a:t>
            </a:r>
          </a:p>
          <a:p>
            <a:r>
              <a:rPr lang="en-US" sz="2000" dirty="0"/>
              <a:t>GTU administration.</a:t>
            </a:r>
          </a:p>
          <a:p>
            <a:r>
              <a:rPr lang="en-US" sz="2000" dirty="0"/>
              <a:t>Project leader of GGSB in GTU,  Associate professor: Mikheil Chikhredze</a:t>
            </a:r>
          </a:p>
          <a:p>
            <a:r>
              <a:rPr lang="en-US" sz="2000" dirty="0"/>
              <a:t>SMART|MIT Lab Administrative Supervisor: Ekaterine Megrelishvili</a:t>
            </a:r>
            <a:r>
              <a:rPr lang="ka-GE" sz="2000" dirty="0"/>
              <a:t>.</a:t>
            </a:r>
            <a:endParaRPr lang="en-US" sz="2000" dirty="0"/>
          </a:p>
          <a:p>
            <a:endParaRPr lang="en-US" sz="2000" dirty="0"/>
          </a:p>
          <a:p>
            <a:endParaRPr lang="en-US" sz="2000" dirty="0"/>
          </a:p>
          <a:p>
            <a:r>
              <a:rPr lang="en-US" sz="2000" dirty="0"/>
              <a:t> Dr. Andro Kacharava,</a:t>
            </a:r>
          </a:p>
          <a:p>
            <a:r>
              <a:rPr lang="en-US" sz="2000" b="0" dirty="0"/>
              <a:t> </a:t>
            </a:r>
            <a:r>
              <a:rPr lang="en-US" sz="2000" dirty="0"/>
              <a:t>Prof. Dr. Dr. h.c. N. J. Shah,</a:t>
            </a:r>
          </a:p>
          <a:p>
            <a:r>
              <a:rPr lang="en-US" sz="2000" dirty="0"/>
              <a:t> Prof. Dr. Dr. h.c. mult. Hans Ströher, </a:t>
            </a:r>
          </a:p>
          <a:p>
            <a:r>
              <a:rPr lang="de-DE" sz="2000" dirty="0"/>
              <a:t> Prof. Dr. Sebastian M. Schmidt,</a:t>
            </a:r>
          </a:p>
          <a:p>
            <a:r>
              <a:rPr lang="de-DE" sz="2000" dirty="0"/>
              <a:t> All other supporters...</a:t>
            </a:r>
            <a:endParaRPr lang="ka-GE" sz="2000" dirty="0"/>
          </a:p>
          <a:p>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pic>
        <p:nvPicPr>
          <p:cNvPr id="6" name="Picture 5">
            <a:extLst>
              <a:ext uri="{FF2B5EF4-FFF2-40B4-BE49-F238E27FC236}">
                <a16:creationId xmlns:a16="http://schemas.microsoft.com/office/drawing/2014/main" id="{78A8F1C8-148B-9B41-8BF8-072759D92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2688" y="1220268"/>
            <a:ext cx="2592288" cy="2592288"/>
          </a:xfrm>
          <a:prstGeom prst="rect">
            <a:avLst/>
          </a:prstGeom>
        </p:spPr>
      </p:pic>
    </p:spTree>
    <p:extLst>
      <p:ext uri="{BB962C8B-B14F-4D97-AF65-F5344CB8AC3E}">
        <p14:creationId xmlns:p14="http://schemas.microsoft.com/office/powerpoint/2010/main" val="254472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15</a:t>
            </a:fld>
            <a:endParaRPr lang="de-DE"/>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3622" b="5277"/>
          <a:stretch/>
        </p:blipFill>
        <p:spPr>
          <a:xfrm>
            <a:off x="600872" y="603293"/>
            <a:ext cx="3334888" cy="5673854"/>
          </a:xfrm>
        </p:spPr>
      </p:pic>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sp>
        <p:nvSpPr>
          <p:cNvPr id="8" name="Title 3"/>
          <p:cNvSpPr txBox="1">
            <a:spLocks/>
          </p:cNvSpPr>
          <p:nvPr/>
        </p:nvSpPr>
        <p:spPr>
          <a:xfrm>
            <a:off x="4727848" y="2636912"/>
            <a:ext cx="5472608" cy="1656184"/>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sz="2000" dirty="0"/>
              <a:t>True story behind the successes…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344364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16</a:t>
            </a:fld>
            <a:endParaRPr lang="de-DE"/>
          </a:p>
        </p:txBody>
      </p:sp>
      <p:sp>
        <p:nvSpPr>
          <p:cNvPr id="8" name="Date Placeholder 5"/>
          <p:cNvSpPr>
            <a:spLocks noGrp="1"/>
          </p:cNvSpPr>
          <p:nvPr>
            <p:ph type="dt" sz="half" idx="10"/>
          </p:nvPr>
        </p:nvSpPr>
        <p:spPr>
          <a:xfrm>
            <a:off x="2244000" y="6356353"/>
            <a:ext cx="2133600" cy="365125"/>
          </a:xfrm>
        </p:spPr>
        <p:txBody>
          <a:bodyPr/>
          <a:lstStyle/>
          <a:p>
            <a:fld id="{A4288671-CD09-45F7-92DF-65FDE50CCD09}" type="datetime1">
              <a:rPr lang="en-US" smtClean="0"/>
              <a:t>9/9/24</a:t>
            </a:fld>
            <a:endParaRPr lang="de-D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1201252"/>
            <a:ext cx="8568952" cy="48200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28748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17</a:t>
            </a:fld>
            <a:endParaRPr lang="de-DE"/>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1108" y="3678006"/>
            <a:ext cx="3272805" cy="3008339"/>
          </a:xfrm>
        </p:spPr>
      </p:pic>
      <p:sp>
        <p:nvSpPr>
          <p:cNvPr id="6" name="Date Placeholder 5"/>
          <p:cNvSpPr>
            <a:spLocks noGrp="1"/>
          </p:cNvSpPr>
          <p:nvPr>
            <p:ph type="dt" sz="half" idx="10"/>
          </p:nvPr>
        </p:nvSpPr>
        <p:spPr/>
        <p:txBody>
          <a:bodyPr/>
          <a:lstStyle/>
          <a:p>
            <a:fld id="{EAA18084-C53D-41DD-918D-B63B47DE77A2}" type="datetime1">
              <a:rPr lang="en-US" smtClean="0"/>
              <a:t>9/9/24</a:t>
            </a:fld>
            <a:endParaRPr lang="de-DE"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108" y="1066807"/>
            <a:ext cx="3272805" cy="253854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928" y="1066807"/>
            <a:ext cx="3178714" cy="253854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7928" y="3678005"/>
            <a:ext cx="3178714" cy="3008339"/>
          </a:xfrm>
          <a:prstGeom prst="rect">
            <a:avLst/>
          </a:prstGeom>
        </p:spPr>
      </p:pic>
      <p:sp>
        <p:nvSpPr>
          <p:cNvPr id="15" name="Title 3"/>
          <p:cNvSpPr txBox="1">
            <a:spLocks noGrp="1"/>
          </p:cNvSpPr>
          <p:nvPr>
            <p:ph type="title"/>
          </p:nvPr>
        </p:nvSpPr>
        <p:spPr>
          <a:xfrm>
            <a:off x="2029594" y="286625"/>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en-US" dirty="0"/>
              <a:t>Funny story</a:t>
            </a:r>
            <a:r>
              <a:rPr lang="ka-GE" dirty="0"/>
              <a:t>:</a:t>
            </a:r>
            <a:r>
              <a:rPr lang="de-AT" dirty="0"/>
              <a:t> Different vision </a:t>
            </a:r>
            <a:r>
              <a:rPr lang="en-US" dirty="0">
                <a:sym typeface="Wingdings" panose="05000000000000000000" pitchFamily="2" charset="2"/>
              </a:rPr>
              <a:t></a:t>
            </a:r>
            <a:endParaRPr lang="en-US" dirty="0"/>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96601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2</a:t>
            </a:fld>
            <a:endParaRPr lang="de-DE"/>
          </a:p>
        </p:txBody>
      </p:sp>
      <p:sp>
        <p:nvSpPr>
          <p:cNvPr id="4" name="Title 3"/>
          <p:cNvSpPr>
            <a:spLocks noGrp="1"/>
          </p:cNvSpPr>
          <p:nvPr>
            <p:ph type="title"/>
          </p:nvPr>
        </p:nvSpPr>
        <p:spPr>
          <a:xfrm>
            <a:off x="645628" y="359455"/>
            <a:ext cx="3312368" cy="713596"/>
          </a:xfrm>
        </p:spPr>
        <p:txBody>
          <a:bodyPr/>
          <a:lstStyle/>
          <a:p>
            <a:r>
              <a:rPr lang="en-US" sz="3200" dirty="0"/>
              <a:t>How it started…</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91" y="2676305"/>
            <a:ext cx="2942280" cy="1686972"/>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596" y="1268760"/>
            <a:ext cx="3657273" cy="827170"/>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7404" y="190928"/>
            <a:ext cx="1862383" cy="101658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3307" y="2701530"/>
            <a:ext cx="4148324" cy="1697475"/>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9371" y="4588387"/>
            <a:ext cx="4109823" cy="1791562"/>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628" y="4460799"/>
            <a:ext cx="2912843" cy="1895554"/>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7600" y="2619214"/>
            <a:ext cx="2411185" cy="1803048"/>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7600" y="4549535"/>
            <a:ext cx="2566875" cy="1806818"/>
          </a:xfrm>
          <a:prstGeom prst="rect">
            <a:avLst/>
          </a:prstGeom>
        </p:spPr>
      </p:pic>
      <p:sp>
        <p:nvSpPr>
          <p:cNvPr id="5" name="Rectangle 4"/>
          <p:cNvSpPr/>
          <p:nvPr/>
        </p:nvSpPr>
        <p:spPr>
          <a:xfrm>
            <a:off x="613396" y="1415683"/>
            <a:ext cx="5632574" cy="261610"/>
          </a:xfrm>
          <a:prstGeom prst="rect">
            <a:avLst/>
          </a:prstGeom>
        </p:spPr>
        <p:txBody>
          <a:bodyPr wrap="square">
            <a:spAutoFit/>
          </a:bodyPr>
          <a:lstStyle/>
          <a:p>
            <a:r>
              <a:rPr lang="en-US" sz="1100" b="1" dirty="0">
                <a:solidFill>
                  <a:srgbClr val="828282"/>
                </a:solidFill>
                <a:latin typeface="Arial" panose="020B0604020202020204" pitchFamily="34" charset="0"/>
              </a:rPr>
              <a:t>Khechiashvili</a:t>
            </a:r>
            <a:r>
              <a:rPr lang="en-US" sz="1100" dirty="0">
                <a:solidFill>
                  <a:srgbClr val="828282"/>
                </a:solidFill>
                <a:latin typeface="Arial" panose="020B0604020202020204" pitchFamily="34" charset="0"/>
              </a:rPr>
              <a:t> </a:t>
            </a:r>
            <a:r>
              <a:rPr lang="en-US" sz="1100" b="1" dirty="0">
                <a:solidFill>
                  <a:srgbClr val="828282"/>
                </a:solidFill>
                <a:latin typeface="Arial" panose="020B0604020202020204" pitchFamily="34" charset="0"/>
              </a:rPr>
              <a:t>Tamar (Bachelor GTU), INM-4,   (24/11-21/12) 2013</a:t>
            </a:r>
            <a:r>
              <a:rPr lang="en-US" sz="1100" dirty="0">
                <a:solidFill>
                  <a:srgbClr val="828282"/>
                </a:solidFill>
                <a:latin typeface="Arial" panose="020B0604020202020204" pitchFamily="34" charset="0"/>
              </a:rPr>
              <a:t> </a:t>
            </a:r>
            <a:endParaRPr lang="en-US" sz="1100" dirty="0"/>
          </a:p>
        </p:txBody>
      </p:sp>
      <p:sp>
        <p:nvSpPr>
          <p:cNvPr id="7" name="Rectangle 6"/>
          <p:cNvSpPr/>
          <p:nvPr/>
        </p:nvSpPr>
        <p:spPr>
          <a:xfrm>
            <a:off x="609751" y="1632357"/>
            <a:ext cx="4572000" cy="261610"/>
          </a:xfrm>
          <a:prstGeom prst="rect">
            <a:avLst/>
          </a:prstGeom>
        </p:spPr>
        <p:txBody>
          <a:bodyPr>
            <a:spAutoFit/>
          </a:bodyPr>
          <a:lstStyle/>
          <a:p>
            <a:r>
              <a:rPr lang="en-US" sz="1100" b="1" dirty="0">
                <a:solidFill>
                  <a:srgbClr val="828282"/>
                </a:solidFill>
                <a:latin typeface="Arial" panose="020B0604020202020204" pitchFamily="34" charset="0"/>
              </a:rPr>
              <a:t>Khechiashvili Tamar (GTU), Master INM-4, (08/11-23/11) 2014 </a:t>
            </a:r>
            <a:endParaRPr lang="en-US" sz="1100" dirty="0">
              <a:solidFill>
                <a:schemeClr val="bg2"/>
              </a:solidFill>
            </a:endParaRPr>
          </a:p>
        </p:txBody>
      </p:sp>
      <p:sp>
        <p:nvSpPr>
          <p:cNvPr id="8" name="Rectangle 7"/>
          <p:cNvSpPr/>
          <p:nvPr/>
        </p:nvSpPr>
        <p:spPr>
          <a:xfrm>
            <a:off x="616191" y="1171341"/>
            <a:ext cx="5213016" cy="261610"/>
          </a:xfrm>
          <a:prstGeom prst="rect">
            <a:avLst/>
          </a:prstGeom>
        </p:spPr>
        <p:txBody>
          <a:bodyPr wrap="square">
            <a:spAutoFit/>
          </a:bodyPr>
          <a:lstStyle/>
          <a:p>
            <a:r>
              <a:rPr lang="en-US" sz="1100" b="1" dirty="0">
                <a:solidFill>
                  <a:srgbClr val="828282"/>
                </a:solidFill>
                <a:latin typeface="Arial" panose="020B0604020202020204" pitchFamily="34" charset="0"/>
              </a:rPr>
              <a:t>Khechiashvili Tamar (Bachelor GTU), INM-4,  (10/07-18/09) 2013</a:t>
            </a:r>
            <a:endParaRPr lang="en-US" sz="1100" dirty="0"/>
          </a:p>
        </p:txBody>
      </p:sp>
      <p:sp>
        <p:nvSpPr>
          <p:cNvPr id="11" name="Rectangle 10"/>
          <p:cNvSpPr/>
          <p:nvPr/>
        </p:nvSpPr>
        <p:spPr>
          <a:xfrm>
            <a:off x="618498" y="1832738"/>
            <a:ext cx="3366627" cy="430887"/>
          </a:xfrm>
          <a:prstGeom prst="rect">
            <a:avLst/>
          </a:prstGeom>
        </p:spPr>
        <p:txBody>
          <a:bodyPr wrap="none">
            <a:spAutoFit/>
          </a:bodyPr>
          <a:lstStyle/>
          <a:p>
            <a:r>
              <a:rPr lang="en-US" sz="1100" b="1" dirty="0">
                <a:solidFill>
                  <a:srgbClr val="828282"/>
                </a:solidFill>
                <a:latin typeface="Arial" panose="020B0604020202020204" pitchFamily="34" charset="0"/>
              </a:rPr>
              <a:t>Khechiashvili Tamar (GTU), Master INM- 4, 2015</a:t>
            </a:r>
          </a:p>
          <a:p>
            <a:endParaRPr lang="en-US" sz="1100" dirty="0"/>
          </a:p>
        </p:txBody>
      </p:sp>
      <p:sp>
        <p:nvSpPr>
          <p:cNvPr id="12" name="Rectangle 11"/>
          <p:cNvSpPr/>
          <p:nvPr/>
        </p:nvSpPr>
        <p:spPr>
          <a:xfrm>
            <a:off x="616191" y="2008062"/>
            <a:ext cx="4572000" cy="430887"/>
          </a:xfrm>
          <a:prstGeom prst="rect">
            <a:avLst/>
          </a:prstGeom>
        </p:spPr>
        <p:txBody>
          <a:bodyPr>
            <a:spAutoFit/>
          </a:bodyPr>
          <a:lstStyle/>
          <a:p>
            <a:r>
              <a:rPr lang="en-US" sz="1100" b="1" dirty="0">
                <a:solidFill>
                  <a:srgbClr val="828282"/>
                </a:solidFill>
                <a:latin typeface="Arial" panose="020B0604020202020204" pitchFamily="34" charset="0"/>
              </a:rPr>
              <a:t>Khechiashvili Tamar (GTU), Master INM 4</a:t>
            </a:r>
            <a:r>
              <a:rPr lang="en-US" sz="1100" dirty="0">
                <a:solidFill>
                  <a:srgbClr val="828282"/>
                </a:solidFill>
                <a:latin typeface="Arial" panose="020B0604020202020204" pitchFamily="34" charset="0"/>
              </a:rPr>
              <a:t>, </a:t>
            </a:r>
            <a:r>
              <a:rPr lang="en-US" sz="1100" b="1" dirty="0">
                <a:solidFill>
                  <a:srgbClr val="828282"/>
                </a:solidFill>
                <a:latin typeface="Arial" panose="020B0604020202020204" pitchFamily="34" charset="0"/>
              </a:rPr>
              <a:t>(10/04-22/05) 2016</a:t>
            </a:r>
            <a:endParaRPr lang="en-US" sz="1100" b="1" dirty="0">
              <a:solidFill>
                <a:schemeClr val="bg2"/>
              </a:solidFill>
            </a:endParaRPr>
          </a:p>
          <a:p>
            <a:r>
              <a:rPr lang="en-US" sz="1100" dirty="0"/>
              <a:t> </a:t>
            </a:r>
          </a:p>
        </p:txBody>
      </p:sp>
      <p:sp>
        <p:nvSpPr>
          <p:cNvPr id="18" name="Rectangle 17"/>
          <p:cNvSpPr/>
          <p:nvPr/>
        </p:nvSpPr>
        <p:spPr>
          <a:xfrm>
            <a:off x="630995" y="2246915"/>
            <a:ext cx="4572000" cy="261610"/>
          </a:xfrm>
          <a:prstGeom prst="rect">
            <a:avLst/>
          </a:prstGeom>
        </p:spPr>
        <p:txBody>
          <a:bodyPr>
            <a:spAutoFit/>
          </a:bodyPr>
          <a:lstStyle/>
          <a:p>
            <a:r>
              <a:rPr lang="en-US" sz="1100" b="1" dirty="0">
                <a:solidFill>
                  <a:srgbClr val="828282"/>
                </a:solidFill>
                <a:latin typeface="Arial" panose="020B0604020202020204" pitchFamily="34" charset="0"/>
              </a:rPr>
              <a:t>Khechiashvili Tamar (GTU), PhD INM-4,</a:t>
            </a:r>
            <a:r>
              <a:rPr lang="en-US" sz="1100" dirty="0">
                <a:solidFill>
                  <a:srgbClr val="828282"/>
                </a:solidFill>
                <a:latin typeface="Arial" panose="020B0604020202020204" pitchFamily="34" charset="0"/>
              </a:rPr>
              <a:t> </a:t>
            </a:r>
            <a:r>
              <a:rPr lang="en-US" sz="1100" b="1" dirty="0">
                <a:solidFill>
                  <a:srgbClr val="828282"/>
                </a:solidFill>
                <a:latin typeface="Arial" panose="020B0604020202020204" pitchFamily="34" charset="0"/>
              </a:rPr>
              <a:t>01/II/2017-31/I/2020</a:t>
            </a:r>
            <a:endParaRPr lang="en-US" sz="1100" b="1" dirty="0"/>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422780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3</a:t>
            </a:fld>
            <a:endParaRPr lang="de-DE"/>
          </a:p>
        </p:txBody>
      </p:sp>
      <p:sp>
        <p:nvSpPr>
          <p:cNvPr id="4" name="Title 3"/>
          <p:cNvSpPr>
            <a:spLocks noGrp="1"/>
          </p:cNvSpPr>
          <p:nvPr>
            <p:ph type="title"/>
          </p:nvPr>
        </p:nvSpPr>
        <p:spPr>
          <a:xfrm>
            <a:off x="559755" y="483434"/>
            <a:ext cx="7488000" cy="576000"/>
          </a:xfrm>
        </p:spPr>
        <p:txBody>
          <a:bodyPr/>
          <a:lstStyle/>
          <a:p>
            <a:r>
              <a:rPr lang="ka-GE" sz="3200" dirty="0"/>
              <a:t>N</a:t>
            </a:r>
            <a:r>
              <a:rPr lang="en-US" sz="3200" dirty="0"/>
              <a:t>ew Smart|Lab is being established</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08" y="1479510"/>
            <a:ext cx="3280893" cy="21872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5886" y="1479511"/>
            <a:ext cx="3412762" cy="218726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5886" y="3925969"/>
            <a:ext cx="3412762" cy="236886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975" y="4004661"/>
            <a:ext cx="3335632" cy="222375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24" y="1410588"/>
            <a:ext cx="3514576" cy="221459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824" y="3926844"/>
            <a:ext cx="3535931" cy="236799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381060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4</a:t>
            </a:fld>
            <a:endParaRPr lang="de-DE"/>
          </a:p>
        </p:txBody>
      </p:sp>
      <p:sp>
        <p:nvSpPr>
          <p:cNvPr id="4" name="Title 3"/>
          <p:cNvSpPr>
            <a:spLocks noGrp="1"/>
          </p:cNvSpPr>
          <p:nvPr>
            <p:ph type="title"/>
          </p:nvPr>
        </p:nvSpPr>
        <p:spPr>
          <a:xfrm>
            <a:off x="629964" y="477175"/>
            <a:ext cx="8111238" cy="576000"/>
          </a:xfrm>
        </p:spPr>
        <p:txBody>
          <a:bodyPr/>
          <a:lstStyle/>
          <a:p>
            <a:r>
              <a:rPr lang="en-US" sz="3200" dirty="0"/>
              <a:t>Smart|Lab: Medical Imaging Training Lab</a:t>
            </a:r>
          </a:p>
        </p:txBody>
      </p:sp>
      <p:sp>
        <p:nvSpPr>
          <p:cNvPr id="5" name="Content Placeholder 4"/>
          <p:cNvSpPr>
            <a:spLocks noGrp="1"/>
          </p:cNvSpPr>
          <p:nvPr>
            <p:ph idx="1"/>
          </p:nvPr>
        </p:nvSpPr>
        <p:spPr>
          <a:xfrm>
            <a:off x="624884" y="1387775"/>
            <a:ext cx="10799707" cy="1899718"/>
          </a:xfrm>
        </p:spPr>
        <p:txBody>
          <a:bodyPr/>
          <a:lstStyle/>
          <a:p>
            <a:r>
              <a:rPr lang="en-US" sz="2300" b="1" dirty="0"/>
              <a:t>Overall concept</a:t>
            </a:r>
            <a:r>
              <a:rPr lang="en-US" sz="2300" dirty="0"/>
              <a:t>: MITL</a:t>
            </a:r>
            <a:r>
              <a:rPr lang="ka-GE" sz="2300" dirty="0"/>
              <a:t> </a:t>
            </a:r>
            <a:r>
              <a:rPr lang="en-US" sz="2300" dirty="0"/>
              <a:t>is first training module in medical imaging for students from across Georgia. SMART|Lab will be focused on low field MRI. </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grpSp>
        <p:nvGrpSpPr>
          <p:cNvPr id="12" name="Group 6"/>
          <p:cNvGrpSpPr>
            <a:grpSpLocks/>
          </p:cNvGrpSpPr>
          <p:nvPr/>
        </p:nvGrpSpPr>
        <p:grpSpPr bwMode="auto">
          <a:xfrm>
            <a:off x="5749268" y="2924944"/>
            <a:ext cx="5976664" cy="3096343"/>
            <a:chOff x="1587" y="17499"/>
            <a:chExt cx="5139" cy="2704"/>
          </a:xfrm>
        </p:grpSpPr>
        <p:sp>
          <p:nvSpPr>
            <p:cNvPr id="13" name="Freeform 7"/>
            <p:cNvSpPr>
              <a:spLocks/>
            </p:cNvSpPr>
            <p:nvPr/>
          </p:nvSpPr>
          <p:spPr bwMode="auto">
            <a:xfrm>
              <a:off x="1587" y="17499"/>
              <a:ext cx="5139" cy="2704"/>
            </a:xfrm>
            <a:custGeom>
              <a:avLst/>
              <a:gdLst>
                <a:gd name="T0" fmla="+- 0 1587 1587"/>
                <a:gd name="T1" fmla="*/ T0 w 5139"/>
                <a:gd name="T2" fmla="+- 0 17950 17499"/>
                <a:gd name="T3" fmla="*/ 17950 h 2704"/>
                <a:gd name="T4" fmla="+- 0 1587 1587"/>
                <a:gd name="T5" fmla="*/ T4 w 5139"/>
                <a:gd name="T6" fmla="+- 0 19752 17499"/>
                <a:gd name="T7" fmla="*/ 19752 h 2704"/>
                <a:gd name="T8" fmla="+- 0 1588 1587"/>
                <a:gd name="T9" fmla="*/ T8 w 5139"/>
                <a:gd name="T10" fmla="+- 0 19789 17499"/>
                <a:gd name="T11" fmla="*/ 19789 h 2704"/>
                <a:gd name="T12" fmla="+- 0 1600 1587"/>
                <a:gd name="T13" fmla="*/ T12 w 5139"/>
                <a:gd name="T14" fmla="+- 0 19861 17499"/>
                <a:gd name="T15" fmla="*/ 19861 h 2704"/>
                <a:gd name="T16" fmla="+- 0 1622 1587"/>
                <a:gd name="T17" fmla="*/ T16 w 5139"/>
                <a:gd name="T18" fmla="+- 0 19928 17499"/>
                <a:gd name="T19" fmla="*/ 19928 h 2704"/>
                <a:gd name="T20" fmla="+- 0 1655 1587"/>
                <a:gd name="T21" fmla="*/ T20 w 5139"/>
                <a:gd name="T22" fmla="+- 0 19990 17499"/>
                <a:gd name="T23" fmla="*/ 19990 h 2704"/>
                <a:gd name="T24" fmla="+- 0 1695 1587"/>
                <a:gd name="T25" fmla="*/ T24 w 5139"/>
                <a:gd name="T26" fmla="+- 0 20046 17499"/>
                <a:gd name="T27" fmla="*/ 20046 h 2704"/>
                <a:gd name="T28" fmla="+- 0 1744 1587"/>
                <a:gd name="T29" fmla="*/ T28 w 5139"/>
                <a:gd name="T30" fmla="+- 0 20095 17499"/>
                <a:gd name="T31" fmla="*/ 20095 h 2704"/>
                <a:gd name="T32" fmla="+- 0 1800 1587"/>
                <a:gd name="T33" fmla="*/ T32 w 5139"/>
                <a:gd name="T34" fmla="+- 0 20136 17499"/>
                <a:gd name="T35" fmla="*/ 20136 h 2704"/>
                <a:gd name="T36" fmla="+- 0 1862 1587"/>
                <a:gd name="T37" fmla="*/ T36 w 5139"/>
                <a:gd name="T38" fmla="+- 0 20168 17499"/>
                <a:gd name="T39" fmla="*/ 20168 h 2704"/>
                <a:gd name="T40" fmla="+- 0 1929 1587"/>
                <a:gd name="T41" fmla="*/ T40 w 5139"/>
                <a:gd name="T42" fmla="+- 0 20190 17499"/>
                <a:gd name="T43" fmla="*/ 20190 h 2704"/>
                <a:gd name="T44" fmla="+- 0 2001 1587"/>
                <a:gd name="T45" fmla="*/ T44 w 5139"/>
                <a:gd name="T46" fmla="+- 0 20202 17499"/>
                <a:gd name="T47" fmla="*/ 20202 h 2704"/>
                <a:gd name="T48" fmla="+- 0 2038 1587"/>
                <a:gd name="T49" fmla="*/ T48 w 5139"/>
                <a:gd name="T50" fmla="+- 0 20203 17499"/>
                <a:gd name="T51" fmla="*/ 20203 h 2704"/>
                <a:gd name="T52" fmla="+- 0 6275 1587"/>
                <a:gd name="T53" fmla="*/ T52 w 5139"/>
                <a:gd name="T54" fmla="+- 0 20203 17499"/>
                <a:gd name="T55" fmla="*/ 20203 h 2704"/>
                <a:gd name="T56" fmla="+- 0 6349 1587"/>
                <a:gd name="T57" fmla="*/ T56 w 5139"/>
                <a:gd name="T58" fmla="+- 0 20197 17499"/>
                <a:gd name="T59" fmla="*/ 20197 h 2704"/>
                <a:gd name="T60" fmla="+- 0 6418 1587"/>
                <a:gd name="T61" fmla="*/ T60 w 5139"/>
                <a:gd name="T62" fmla="+- 0 20180 17499"/>
                <a:gd name="T63" fmla="*/ 20180 h 2704"/>
                <a:gd name="T64" fmla="+- 0 6483 1587"/>
                <a:gd name="T65" fmla="*/ T64 w 5139"/>
                <a:gd name="T66" fmla="+- 0 20153 17499"/>
                <a:gd name="T67" fmla="*/ 20153 h 2704"/>
                <a:gd name="T68" fmla="+- 0 6542 1587"/>
                <a:gd name="T69" fmla="*/ T68 w 5139"/>
                <a:gd name="T70" fmla="+- 0 20116 17499"/>
                <a:gd name="T71" fmla="*/ 20116 h 2704"/>
                <a:gd name="T72" fmla="+- 0 6594 1587"/>
                <a:gd name="T73" fmla="*/ T72 w 5139"/>
                <a:gd name="T74" fmla="+- 0 20071 17499"/>
                <a:gd name="T75" fmla="*/ 20071 h 2704"/>
                <a:gd name="T76" fmla="+- 0 6639 1587"/>
                <a:gd name="T77" fmla="*/ T76 w 5139"/>
                <a:gd name="T78" fmla="+- 0 20019 17499"/>
                <a:gd name="T79" fmla="*/ 20019 h 2704"/>
                <a:gd name="T80" fmla="+- 0 6676 1587"/>
                <a:gd name="T81" fmla="*/ T80 w 5139"/>
                <a:gd name="T82" fmla="+- 0 19960 17499"/>
                <a:gd name="T83" fmla="*/ 19960 h 2704"/>
                <a:gd name="T84" fmla="+- 0 6703 1587"/>
                <a:gd name="T85" fmla="*/ T84 w 5139"/>
                <a:gd name="T86" fmla="+- 0 19895 17499"/>
                <a:gd name="T87" fmla="*/ 19895 h 2704"/>
                <a:gd name="T88" fmla="+- 0 6720 1587"/>
                <a:gd name="T89" fmla="*/ T88 w 5139"/>
                <a:gd name="T90" fmla="+- 0 19825 17499"/>
                <a:gd name="T91" fmla="*/ 19825 h 2704"/>
                <a:gd name="T92" fmla="+- 0 6726 1587"/>
                <a:gd name="T93" fmla="*/ T92 w 5139"/>
                <a:gd name="T94" fmla="+- 0 19752 17499"/>
                <a:gd name="T95" fmla="*/ 19752 h 2704"/>
                <a:gd name="T96" fmla="+- 0 6726 1587"/>
                <a:gd name="T97" fmla="*/ T96 w 5139"/>
                <a:gd name="T98" fmla="+- 0 17950 17499"/>
                <a:gd name="T99" fmla="*/ 17950 h 2704"/>
                <a:gd name="T100" fmla="+- 0 6720 1587"/>
                <a:gd name="T101" fmla="*/ T100 w 5139"/>
                <a:gd name="T102" fmla="+- 0 17876 17499"/>
                <a:gd name="T103" fmla="*/ 17876 h 2704"/>
                <a:gd name="T104" fmla="+- 0 6703 1587"/>
                <a:gd name="T105" fmla="*/ T104 w 5139"/>
                <a:gd name="T106" fmla="+- 0 17807 17499"/>
                <a:gd name="T107" fmla="*/ 17807 h 2704"/>
                <a:gd name="T108" fmla="+- 0 6676 1587"/>
                <a:gd name="T109" fmla="*/ T108 w 5139"/>
                <a:gd name="T110" fmla="+- 0 17742 17499"/>
                <a:gd name="T111" fmla="*/ 17742 h 2704"/>
                <a:gd name="T112" fmla="+- 0 6639 1587"/>
                <a:gd name="T113" fmla="*/ T112 w 5139"/>
                <a:gd name="T114" fmla="+- 0 17683 17499"/>
                <a:gd name="T115" fmla="*/ 17683 h 2704"/>
                <a:gd name="T116" fmla="+- 0 6594 1587"/>
                <a:gd name="T117" fmla="*/ T116 w 5139"/>
                <a:gd name="T118" fmla="+- 0 17631 17499"/>
                <a:gd name="T119" fmla="*/ 17631 h 2704"/>
                <a:gd name="T120" fmla="+- 0 6542 1587"/>
                <a:gd name="T121" fmla="*/ T120 w 5139"/>
                <a:gd name="T122" fmla="+- 0 17586 17499"/>
                <a:gd name="T123" fmla="*/ 17586 h 2704"/>
                <a:gd name="T124" fmla="+- 0 6483 1587"/>
                <a:gd name="T125" fmla="*/ T124 w 5139"/>
                <a:gd name="T126" fmla="+- 0 17549 17499"/>
                <a:gd name="T127" fmla="*/ 17549 h 2704"/>
                <a:gd name="T128" fmla="+- 0 6418 1587"/>
                <a:gd name="T129" fmla="*/ T128 w 5139"/>
                <a:gd name="T130" fmla="+- 0 17522 17499"/>
                <a:gd name="T131" fmla="*/ 17522 h 2704"/>
                <a:gd name="T132" fmla="+- 0 6349 1587"/>
                <a:gd name="T133" fmla="*/ T132 w 5139"/>
                <a:gd name="T134" fmla="+- 0 17505 17499"/>
                <a:gd name="T135" fmla="*/ 17505 h 2704"/>
                <a:gd name="T136" fmla="+- 0 6275 1587"/>
                <a:gd name="T137" fmla="*/ T136 w 5139"/>
                <a:gd name="T138" fmla="+- 0 17499 17499"/>
                <a:gd name="T139" fmla="*/ 17499 h 2704"/>
                <a:gd name="T140" fmla="+- 0 2038 1587"/>
                <a:gd name="T141" fmla="*/ T140 w 5139"/>
                <a:gd name="T142" fmla="+- 0 17499 17499"/>
                <a:gd name="T143" fmla="*/ 17499 h 2704"/>
                <a:gd name="T144" fmla="+- 0 1965 1587"/>
                <a:gd name="T145" fmla="*/ T144 w 5139"/>
                <a:gd name="T146" fmla="+- 0 17505 17499"/>
                <a:gd name="T147" fmla="*/ 17505 h 2704"/>
                <a:gd name="T148" fmla="+- 0 1895 1587"/>
                <a:gd name="T149" fmla="*/ T148 w 5139"/>
                <a:gd name="T150" fmla="+- 0 17522 17499"/>
                <a:gd name="T151" fmla="*/ 17522 h 2704"/>
                <a:gd name="T152" fmla="+- 0 1831 1587"/>
                <a:gd name="T153" fmla="*/ T152 w 5139"/>
                <a:gd name="T154" fmla="+- 0 17549 17499"/>
                <a:gd name="T155" fmla="*/ 17549 h 2704"/>
                <a:gd name="T156" fmla="+- 0 1772 1587"/>
                <a:gd name="T157" fmla="*/ T156 w 5139"/>
                <a:gd name="T158" fmla="+- 0 17586 17499"/>
                <a:gd name="T159" fmla="*/ 17586 h 2704"/>
                <a:gd name="T160" fmla="+- 0 1719 1587"/>
                <a:gd name="T161" fmla="*/ T160 w 5139"/>
                <a:gd name="T162" fmla="+- 0 17631 17499"/>
                <a:gd name="T163" fmla="*/ 17631 h 2704"/>
                <a:gd name="T164" fmla="+- 0 1674 1587"/>
                <a:gd name="T165" fmla="*/ T164 w 5139"/>
                <a:gd name="T166" fmla="+- 0 17683 17499"/>
                <a:gd name="T167" fmla="*/ 17683 h 2704"/>
                <a:gd name="T168" fmla="+- 0 1637 1587"/>
                <a:gd name="T169" fmla="*/ T168 w 5139"/>
                <a:gd name="T170" fmla="+- 0 17742 17499"/>
                <a:gd name="T171" fmla="*/ 17742 h 2704"/>
                <a:gd name="T172" fmla="+- 0 1610 1587"/>
                <a:gd name="T173" fmla="*/ T172 w 5139"/>
                <a:gd name="T174" fmla="+- 0 17807 17499"/>
                <a:gd name="T175" fmla="*/ 17807 h 2704"/>
                <a:gd name="T176" fmla="+- 0 1593 1587"/>
                <a:gd name="T177" fmla="*/ T176 w 5139"/>
                <a:gd name="T178" fmla="+- 0 17876 17499"/>
                <a:gd name="T179" fmla="*/ 17876 h 2704"/>
                <a:gd name="T180" fmla="+- 0 1587 1587"/>
                <a:gd name="T181" fmla="*/ T180 w 5139"/>
                <a:gd name="T182" fmla="+- 0 17950 17499"/>
                <a:gd name="T183" fmla="*/ 17950 h 27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39" h="2704">
                  <a:moveTo>
                    <a:pt x="0" y="451"/>
                  </a:moveTo>
                  <a:lnTo>
                    <a:pt x="0" y="2253"/>
                  </a:lnTo>
                  <a:lnTo>
                    <a:pt x="1" y="2290"/>
                  </a:lnTo>
                  <a:lnTo>
                    <a:pt x="13" y="2362"/>
                  </a:lnTo>
                  <a:lnTo>
                    <a:pt x="35" y="2429"/>
                  </a:lnTo>
                  <a:lnTo>
                    <a:pt x="68" y="2491"/>
                  </a:lnTo>
                  <a:lnTo>
                    <a:pt x="108" y="2547"/>
                  </a:lnTo>
                  <a:lnTo>
                    <a:pt x="157" y="2596"/>
                  </a:lnTo>
                  <a:lnTo>
                    <a:pt x="213" y="2637"/>
                  </a:lnTo>
                  <a:lnTo>
                    <a:pt x="275" y="2669"/>
                  </a:lnTo>
                  <a:lnTo>
                    <a:pt x="342" y="2691"/>
                  </a:lnTo>
                  <a:lnTo>
                    <a:pt x="414" y="2703"/>
                  </a:lnTo>
                  <a:lnTo>
                    <a:pt x="451" y="2704"/>
                  </a:lnTo>
                  <a:lnTo>
                    <a:pt x="4688" y="2704"/>
                  </a:lnTo>
                  <a:lnTo>
                    <a:pt x="4762" y="2698"/>
                  </a:lnTo>
                  <a:lnTo>
                    <a:pt x="4831" y="2681"/>
                  </a:lnTo>
                  <a:lnTo>
                    <a:pt x="4896" y="2654"/>
                  </a:lnTo>
                  <a:lnTo>
                    <a:pt x="4955" y="2617"/>
                  </a:lnTo>
                  <a:lnTo>
                    <a:pt x="5007" y="2572"/>
                  </a:lnTo>
                  <a:lnTo>
                    <a:pt x="5052" y="2520"/>
                  </a:lnTo>
                  <a:lnTo>
                    <a:pt x="5089" y="2461"/>
                  </a:lnTo>
                  <a:lnTo>
                    <a:pt x="5116" y="2396"/>
                  </a:lnTo>
                  <a:lnTo>
                    <a:pt x="5133" y="2326"/>
                  </a:lnTo>
                  <a:lnTo>
                    <a:pt x="5139" y="2253"/>
                  </a:lnTo>
                  <a:lnTo>
                    <a:pt x="5139" y="451"/>
                  </a:lnTo>
                  <a:lnTo>
                    <a:pt x="5133" y="377"/>
                  </a:lnTo>
                  <a:lnTo>
                    <a:pt x="5116" y="308"/>
                  </a:lnTo>
                  <a:lnTo>
                    <a:pt x="5089" y="243"/>
                  </a:lnTo>
                  <a:lnTo>
                    <a:pt x="5052" y="184"/>
                  </a:lnTo>
                  <a:lnTo>
                    <a:pt x="5007" y="132"/>
                  </a:lnTo>
                  <a:lnTo>
                    <a:pt x="4955" y="87"/>
                  </a:lnTo>
                  <a:lnTo>
                    <a:pt x="4896" y="50"/>
                  </a:lnTo>
                  <a:lnTo>
                    <a:pt x="4831" y="23"/>
                  </a:lnTo>
                  <a:lnTo>
                    <a:pt x="4762" y="6"/>
                  </a:lnTo>
                  <a:lnTo>
                    <a:pt x="4688" y="0"/>
                  </a:lnTo>
                  <a:lnTo>
                    <a:pt x="451" y="0"/>
                  </a:lnTo>
                  <a:lnTo>
                    <a:pt x="378" y="6"/>
                  </a:lnTo>
                  <a:lnTo>
                    <a:pt x="308" y="23"/>
                  </a:lnTo>
                  <a:lnTo>
                    <a:pt x="244" y="50"/>
                  </a:lnTo>
                  <a:lnTo>
                    <a:pt x="185" y="87"/>
                  </a:lnTo>
                  <a:lnTo>
                    <a:pt x="132" y="132"/>
                  </a:lnTo>
                  <a:lnTo>
                    <a:pt x="87" y="184"/>
                  </a:lnTo>
                  <a:lnTo>
                    <a:pt x="50" y="243"/>
                  </a:lnTo>
                  <a:lnTo>
                    <a:pt x="23" y="308"/>
                  </a:lnTo>
                  <a:lnTo>
                    <a:pt x="6" y="377"/>
                  </a:lnTo>
                  <a:lnTo>
                    <a:pt x="0" y="451"/>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1587" y="17499"/>
              <a:ext cx="5139" cy="2704"/>
            </a:xfrm>
            <a:custGeom>
              <a:avLst/>
              <a:gdLst>
                <a:gd name="T0" fmla="+- 0 1587 1587"/>
                <a:gd name="T1" fmla="*/ T0 w 5139"/>
                <a:gd name="T2" fmla="+- 0 17950 17499"/>
                <a:gd name="T3" fmla="*/ 17950 h 2704"/>
                <a:gd name="T4" fmla="+- 0 1593 1587"/>
                <a:gd name="T5" fmla="*/ T4 w 5139"/>
                <a:gd name="T6" fmla="+- 0 17876 17499"/>
                <a:gd name="T7" fmla="*/ 17876 h 2704"/>
                <a:gd name="T8" fmla="+- 0 1610 1587"/>
                <a:gd name="T9" fmla="*/ T8 w 5139"/>
                <a:gd name="T10" fmla="+- 0 17807 17499"/>
                <a:gd name="T11" fmla="*/ 17807 h 2704"/>
                <a:gd name="T12" fmla="+- 0 1637 1587"/>
                <a:gd name="T13" fmla="*/ T12 w 5139"/>
                <a:gd name="T14" fmla="+- 0 17742 17499"/>
                <a:gd name="T15" fmla="*/ 17742 h 2704"/>
                <a:gd name="T16" fmla="+- 0 1674 1587"/>
                <a:gd name="T17" fmla="*/ T16 w 5139"/>
                <a:gd name="T18" fmla="+- 0 17683 17499"/>
                <a:gd name="T19" fmla="*/ 17683 h 2704"/>
                <a:gd name="T20" fmla="+- 0 1719 1587"/>
                <a:gd name="T21" fmla="*/ T20 w 5139"/>
                <a:gd name="T22" fmla="+- 0 17631 17499"/>
                <a:gd name="T23" fmla="*/ 17631 h 2704"/>
                <a:gd name="T24" fmla="+- 0 1772 1587"/>
                <a:gd name="T25" fmla="*/ T24 w 5139"/>
                <a:gd name="T26" fmla="+- 0 17586 17499"/>
                <a:gd name="T27" fmla="*/ 17586 h 2704"/>
                <a:gd name="T28" fmla="+- 0 1831 1587"/>
                <a:gd name="T29" fmla="*/ T28 w 5139"/>
                <a:gd name="T30" fmla="+- 0 17549 17499"/>
                <a:gd name="T31" fmla="*/ 17549 h 2704"/>
                <a:gd name="T32" fmla="+- 0 1895 1587"/>
                <a:gd name="T33" fmla="*/ T32 w 5139"/>
                <a:gd name="T34" fmla="+- 0 17522 17499"/>
                <a:gd name="T35" fmla="*/ 17522 h 2704"/>
                <a:gd name="T36" fmla="+- 0 1965 1587"/>
                <a:gd name="T37" fmla="*/ T36 w 5139"/>
                <a:gd name="T38" fmla="+- 0 17505 17499"/>
                <a:gd name="T39" fmla="*/ 17505 h 2704"/>
                <a:gd name="T40" fmla="+- 0 2038 1587"/>
                <a:gd name="T41" fmla="*/ T40 w 5139"/>
                <a:gd name="T42" fmla="+- 0 17499 17499"/>
                <a:gd name="T43" fmla="*/ 17499 h 2704"/>
                <a:gd name="T44" fmla="+- 0 6275 1587"/>
                <a:gd name="T45" fmla="*/ T44 w 5139"/>
                <a:gd name="T46" fmla="+- 0 17499 17499"/>
                <a:gd name="T47" fmla="*/ 17499 h 2704"/>
                <a:gd name="T48" fmla="+- 0 6349 1587"/>
                <a:gd name="T49" fmla="*/ T48 w 5139"/>
                <a:gd name="T50" fmla="+- 0 17505 17499"/>
                <a:gd name="T51" fmla="*/ 17505 h 2704"/>
                <a:gd name="T52" fmla="+- 0 6418 1587"/>
                <a:gd name="T53" fmla="*/ T52 w 5139"/>
                <a:gd name="T54" fmla="+- 0 17522 17499"/>
                <a:gd name="T55" fmla="*/ 17522 h 2704"/>
                <a:gd name="T56" fmla="+- 0 6483 1587"/>
                <a:gd name="T57" fmla="*/ T56 w 5139"/>
                <a:gd name="T58" fmla="+- 0 17549 17499"/>
                <a:gd name="T59" fmla="*/ 17549 h 2704"/>
                <a:gd name="T60" fmla="+- 0 6542 1587"/>
                <a:gd name="T61" fmla="*/ T60 w 5139"/>
                <a:gd name="T62" fmla="+- 0 17586 17499"/>
                <a:gd name="T63" fmla="*/ 17586 h 2704"/>
                <a:gd name="T64" fmla="+- 0 6594 1587"/>
                <a:gd name="T65" fmla="*/ T64 w 5139"/>
                <a:gd name="T66" fmla="+- 0 17631 17499"/>
                <a:gd name="T67" fmla="*/ 17631 h 2704"/>
                <a:gd name="T68" fmla="+- 0 6639 1587"/>
                <a:gd name="T69" fmla="*/ T68 w 5139"/>
                <a:gd name="T70" fmla="+- 0 17683 17499"/>
                <a:gd name="T71" fmla="*/ 17683 h 2704"/>
                <a:gd name="T72" fmla="+- 0 6676 1587"/>
                <a:gd name="T73" fmla="*/ T72 w 5139"/>
                <a:gd name="T74" fmla="+- 0 17742 17499"/>
                <a:gd name="T75" fmla="*/ 17742 h 2704"/>
                <a:gd name="T76" fmla="+- 0 6703 1587"/>
                <a:gd name="T77" fmla="*/ T76 w 5139"/>
                <a:gd name="T78" fmla="+- 0 17807 17499"/>
                <a:gd name="T79" fmla="*/ 17807 h 2704"/>
                <a:gd name="T80" fmla="+- 0 6720 1587"/>
                <a:gd name="T81" fmla="*/ T80 w 5139"/>
                <a:gd name="T82" fmla="+- 0 17876 17499"/>
                <a:gd name="T83" fmla="*/ 17876 h 2704"/>
                <a:gd name="T84" fmla="+- 0 6726 1587"/>
                <a:gd name="T85" fmla="*/ T84 w 5139"/>
                <a:gd name="T86" fmla="+- 0 17950 17499"/>
                <a:gd name="T87" fmla="*/ 17950 h 2704"/>
                <a:gd name="T88" fmla="+- 0 6726 1587"/>
                <a:gd name="T89" fmla="*/ T88 w 5139"/>
                <a:gd name="T90" fmla="+- 0 19752 17499"/>
                <a:gd name="T91" fmla="*/ 19752 h 2704"/>
                <a:gd name="T92" fmla="+- 0 6720 1587"/>
                <a:gd name="T93" fmla="*/ T92 w 5139"/>
                <a:gd name="T94" fmla="+- 0 19825 17499"/>
                <a:gd name="T95" fmla="*/ 19825 h 2704"/>
                <a:gd name="T96" fmla="+- 0 6703 1587"/>
                <a:gd name="T97" fmla="*/ T96 w 5139"/>
                <a:gd name="T98" fmla="+- 0 19895 17499"/>
                <a:gd name="T99" fmla="*/ 19895 h 2704"/>
                <a:gd name="T100" fmla="+- 0 6676 1587"/>
                <a:gd name="T101" fmla="*/ T100 w 5139"/>
                <a:gd name="T102" fmla="+- 0 19960 17499"/>
                <a:gd name="T103" fmla="*/ 19960 h 2704"/>
                <a:gd name="T104" fmla="+- 0 6639 1587"/>
                <a:gd name="T105" fmla="*/ T104 w 5139"/>
                <a:gd name="T106" fmla="+- 0 20019 17499"/>
                <a:gd name="T107" fmla="*/ 20019 h 2704"/>
                <a:gd name="T108" fmla="+- 0 6594 1587"/>
                <a:gd name="T109" fmla="*/ T108 w 5139"/>
                <a:gd name="T110" fmla="+- 0 20071 17499"/>
                <a:gd name="T111" fmla="*/ 20071 h 2704"/>
                <a:gd name="T112" fmla="+- 0 6542 1587"/>
                <a:gd name="T113" fmla="*/ T112 w 5139"/>
                <a:gd name="T114" fmla="+- 0 20116 17499"/>
                <a:gd name="T115" fmla="*/ 20116 h 2704"/>
                <a:gd name="T116" fmla="+- 0 6483 1587"/>
                <a:gd name="T117" fmla="*/ T116 w 5139"/>
                <a:gd name="T118" fmla="+- 0 20153 17499"/>
                <a:gd name="T119" fmla="*/ 20153 h 2704"/>
                <a:gd name="T120" fmla="+- 0 6418 1587"/>
                <a:gd name="T121" fmla="*/ T120 w 5139"/>
                <a:gd name="T122" fmla="+- 0 20180 17499"/>
                <a:gd name="T123" fmla="*/ 20180 h 2704"/>
                <a:gd name="T124" fmla="+- 0 6349 1587"/>
                <a:gd name="T125" fmla="*/ T124 w 5139"/>
                <a:gd name="T126" fmla="+- 0 20197 17499"/>
                <a:gd name="T127" fmla="*/ 20197 h 2704"/>
                <a:gd name="T128" fmla="+- 0 6275 1587"/>
                <a:gd name="T129" fmla="*/ T128 w 5139"/>
                <a:gd name="T130" fmla="+- 0 20203 17499"/>
                <a:gd name="T131" fmla="*/ 20203 h 2704"/>
                <a:gd name="T132" fmla="+- 0 2038 1587"/>
                <a:gd name="T133" fmla="*/ T132 w 5139"/>
                <a:gd name="T134" fmla="+- 0 20203 17499"/>
                <a:gd name="T135" fmla="*/ 20203 h 2704"/>
                <a:gd name="T136" fmla="+- 0 1965 1587"/>
                <a:gd name="T137" fmla="*/ T136 w 5139"/>
                <a:gd name="T138" fmla="+- 0 20197 17499"/>
                <a:gd name="T139" fmla="*/ 20197 h 2704"/>
                <a:gd name="T140" fmla="+- 0 1895 1587"/>
                <a:gd name="T141" fmla="*/ T140 w 5139"/>
                <a:gd name="T142" fmla="+- 0 20180 17499"/>
                <a:gd name="T143" fmla="*/ 20180 h 2704"/>
                <a:gd name="T144" fmla="+- 0 1831 1587"/>
                <a:gd name="T145" fmla="*/ T144 w 5139"/>
                <a:gd name="T146" fmla="+- 0 20153 17499"/>
                <a:gd name="T147" fmla="*/ 20153 h 2704"/>
                <a:gd name="T148" fmla="+- 0 1772 1587"/>
                <a:gd name="T149" fmla="*/ T148 w 5139"/>
                <a:gd name="T150" fmla="+- 0 20116 17499"/>
                <a:gd name="T151" fmla="*/ 20116 h 2704"/>
                <a:gd name="T152" fmla="+- 0 1719 1587"/>
                <a:gd name="T153" fmla="*/ T152 w 5139"/>
                <a:gd name="T154" fmla="+- 0 20071 17499"/>
                <a:gd name="T155" fmla="*/ 20071 h 2704"/>
                <a:gd name="T156" fmla="+- 0 1674 1587"/>
                <a:gd name="T157" fmla="*/ T156 w 5139"/>
                <a:gd name="T158" fmla="+- 0 20019 17499"/>
                <a:gd name="T159" fmla="*/ 20019 h 2704"/>
                <a:gd name="T160" fmla="+- 0 1637 1587"/>
                <a:gd name="T161" fmla="*/ T160 w 5139"/>
                <a:gd name="T162" fmla="+- 0 19960 17499"/>
                <a:gd name="T163" fmla="*/ 19960 h 2704"/>
                <a:gd name="T164" fmla="+- 0 1610 1587"/>
                <a:gd name="T165" fmla="*/ T164 w 5139"/>
                <a:gd name="T166" fmla="+- 0 19895 17499"/>
                <a:gd name="T167" fmla="*/ 19895 h 2704"/>
                <a:gd name="T168" fmla="+- 0 1593 1587"/>
                <a:gd name="T169" fmla="*/ T168 w 5139"/>
                <a:gd name="T170" fmla="+- 0 19825 17499"/>
                <a:gd name="T171" fmla="*/ 19825 h 2704"/>
                <a:gd name="T172" fmla="+- 0 1587 1587"/>
                <a:gd name="T173" fmla="*/ T172 w 5139"/>
                <a:gd name="T174" fmla="+- 0 19752 17499"/>
                <a:gd name="T175" fmla="*/ 19752 h 2704"/>
                <a:gd name="T176" fmla="+- 0 1587 1587"/>
                <a:gd name="T177" fmla="*/ T176 w 5139"/>
                <a:gd name="T178" fmla="+- 0 17950 17499"/>
                <a:gd name="T179" fmla="*/ 17950 h 27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5139" h="2704">
                  <a:moveTo>
                    <a:pt x="0" y="451"/>
                  </a:moveTo>
                  <a:lnTo>
                    <a:pt x="6" y="377"/>
                  </a:lnTo>
                  <a:lnTo>
                    <a:pt x="23" y="308"/>
                  </a:lnTo>
                  <a:lnTo>
                    <a:pt x="50" y="243"/>
                  </a:lnTo>
                  <a:lnTo>
                    <a:pt x="87" y="184"/>
                  </a:lnTo>
                  <a:lnTo>
                    <a:pt x="132" y="132"/>
                  </a:lnTo>
                  <a:lnTo>
                    <a:pt x="185" y="87"/>
                  </a:lnTo>
                  <a:lnTo>
                    <a:pt x="244" y="50"/>
                  </a:lnTo>
                  <a:lnTo>
                    <a:pt x="308" y="23"/>
                  </a:lnTo>
                  <a:lnTo>
                    <a:pt x="378" y="6"/>
                  </a:lnTo>
                  <a:lnTo>
                    <a:pt x="451" y="0"/>
                  </a:lnTo>
                  <a:lnTo>
                    <a:pt x="4688" y="0"/>
                  </a:lnTo>
                  <a:lnTo>
                    <a:pt x="4762" y="6"/>
                  </a:lnTo>
                  <a:lnTo>
                    <a:pt x="4831" y="23"/>
                  </a:lnTo>
                  <a:lnTo>
                    <a:pt x="4896" y="50"/>
                  </a:lnTo>
                  <a:lnTo>
                    <a:pt x="4955" y="87"/>
                  </a:lnTo>
                  <a:lnTo>
                    <a:pt x="5007" y="132"/>
                  </a:lnTo>
                  <a:lnTo>
                    <a:pt x="5052" y="184"/>
                  </a:lnTo>
                  <a:lnTo>
                    <a:pt x="5089" y="243"/>
                  </a:lnTo>
                  <a:lnTo>
                    <a:pt x="5116" y="308"/>
                  </a:lnTo>
                  <a:lnTo>
                    <a:pt x="5133" y="377"/>
                  </a:lnTo>
                  <a:lnTo>
                    <a:pt x="5139" y="451"/>
                  </a:lnTo>
                  <a:lnTo>
                    <a:pt x="5139" y="2253"/>
                  </a:lnTo>
                  <a:lnTo>
                    <a:pt x="5133" y="2326"/>
                  </a:lnTo>
                  <a:lnTo>
                    <a:pt x="5116" y="2396"/>
                  </a:lnTo>
                  <a:lnTo>
                    <a:pt x="5089" y="2461"/>
                  </a:lnTo>
                  <a:lnTo>
                    <a:pt x="5052" y="2520"/>
                  </a:lnTo>
                  <a:lnTo>
                    <a:pt x="5007" y="2572"/>
                  </a:lnTo>
                  <a:lnTo>
                    <a:pt x="4955" y="2617"/>
                  </a:lnTo>
                  <a:lnTo>
                    <a:pt x="4896" y="2654"/>
                  </a:lnTo>
                  <a:lnTo>
                    <a:pt x="4831" y="2681"/>
                  </a:lnTo>
                  <a:lnTo>
                    <a:pt x="4762" y="2698"/>
                  </a:lnTo>
                  <a:lnTo>
                    <a:pt x="4688" y="2704"/>
                  </a:lnTo>
                  <a:lnTo>
                    <a:pt x="451" y="2704"/>
                  </a:lnTo>
                  <a:lnTo>
                    <a:pt x="378" y="2698"/>
                  </a:lnTo>
                  <a:lnTo>
                    <a:pt x="308" y="2681"/>
                  </a:lnTo>
                  <a:lnTo>
                    <a:pt x="244" y="2654"/>
                  </a:lnTo>
                  <a:lnTo>
                    <a:pt x="185" y="2617"/>
                  </a:lnTo>
                  <a:lnTo>
                    <a:pt x="132" y="2572"/>
                  </a:lnTo>
                  <a:lnTo>
                    <a:pt x="87" y="2520"/>
                  </a:lnTo>
                  <a:lnTo>
                    <a:pt x="50" y="2461"/>
                  </a:lnTo>
                  <a:lnTo>
                    <a:pt x="23" y="2396"/>
                  </a:lnTo>
                  <a:lnTo>
                    <a:pt x="6" y="2326"/>
                  </a:lnTo>
                  <a:lnTo>
                    <a:pt x="0" y="2253"/>
                  </a:lnTo>
                  <a:lnTo>
                    <a:pt x="0" y="451"/>
                  </a:lnTo>
                  <a:close/>
                </a:path>
              </a:pathLst>
            </a:custGeom>
            <a:noFill/>
            <a:ln w="11928">
              <a:solidFill>
                <a:srgbClr val="00543E"/>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 y="17636"/>
              <a:ext cx="3792" cy="245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515428" y="3212976"/>
            <a:ext cx="6264696" cy="1228413"/>
          </a:xfrm>
          <a:prstGeom prst="rect">
            <a:avLst/>
          </a:prstGeom>
        </p:spPr>
        <p:txBody>
          <a:bodyPr wrap="square">
            <a:spAutoFit/>
          </a:bodyPr>
          <a:lstStyle/>
          <a:p>
            <a:pPr marL="1253490" marR="417195">
              <a:lnSpc>
                <a:spcPct val="107000"/>
              </a:lnSpc>
            </a:pPr>
            <a:r>
              <a:rPr lang="en-US" sz="2300" spc="-125" dirty="0" err="1">
                <a:latin typeface="Arial" panose="020B0604020202020204" pitchFamily="34" charset="0"/>
                <a:ea typeface="Arial" panose="020B0604020202020204" pitchFamily="34" charset="0"/>
                <a:cs typeface="Arial" panose="020B0604020202020204" pitchFamily="34" charset="0"/>
              </a:rPr>
              <a:t>T</a:t>
            </a:r>
            <a:r>
              <a:rPr lang="en-US" sz="2300" dirty="0" err="1">
                <a:latin typeface="Arial" panose="020B0604020202020204" pitchFamily="34" charset="0"/>
                <a:ea typeface="Arial" panose="020B0604020202020204" pitchFamily="34" charset="0"/>
                <a:cs typeface="Arial" panose="020B0604020202020204" pitchFamily="34" charset="0"/>
              </a:rPr>
              <a:t>erranova</a:t>
            </a:r>
            <a:r>
              <a:rPr lang="en-US" sz="2300" dirty="0">
                <a:latin typeface="Arial" panose="020B0604020202020204" pitchFamily="34" charset="0"/>
                <a:ea typeface="Arial" panose="020B0604020202020204" pitchFamily="34" charset="0"/>
                <a:cs typeface="Arial" panose="020B0604020202020204" pitchFamily="34" charset="0"/>
              </a:rPr>
              <a:t>-MRI</a:t>
            </a:r>
            <a:r>
              <a:rPr lang="en-US" sz="2300" spc="14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device</a:t>
            </a:r>
            <a:r>
              <a:rPr lang="en-US" sz="2300" spc="6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donated</a:t>
            </a:r>
            <a:r>
              <a:rPr lang="en-US" sz="2300" spc="8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by</a:t>
            </a:r>
            <a:r>
              <a:rPr lang="en-US" sz="2300" spc="-1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FZJ</a:t>
            </a:r>
            <a:r>
              <a:rPr lang="en-US" sz="2300" spc="4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o</a:t>
            </a:r>
            <a:r>
              <a:rPr lang="en-US" sz="2300" spc="1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GT</a:t>
            </a:r>
            <a:r>
              <a:rPr lang="en-US" sz="2300" dirty="0">
                <a:latin typeface="Arial" panose="020B0604020202020204" pitchFamily="34" charset="0"/>
                <a:ea typeface="Arial" panose="020B0604020202020204" pitchFamily="34" charset="0"/>
                <a:cs typeface="Arial" panose="020B0604020202020204" pitchFamily="34" charset="0"/>
              </a:rPr>
              <a:t>U.</a:t>
            </a:r>
            <a:r>
              <a:rPr lang="en-US" sz="2300" spc="25" dirty="0">
                <a:latin typeface="Arial" panose="020B0604020202020204" pitchFamily="34" charset="0"/>
                <a:ea typeface="Arial" panose="020B0604020202020204" pitchFamily="34" charset="0"/>
                <a:cs typeface="Arial" panose="020B0604020202020204" pitchFamily="34" charset="0"/>
              </a:rPr>
              <a:t> </a:t>
            </a:r>
            <a:r>
              <a:rPr lang="en-US" sz="2300" spc="-4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raining</a:t>
            </a:r>
            <a:r>
              <a:rPr lang="en-US" sz="2300" spc="8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ins</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rument</a:t>
            </a:r>
            <a:r>
              <a:rPr lang="en-US" sz="2300" spc="9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f</a:t>
            </a:r>
            <a:r>
              <a:rPr lang="en-US" sz="2300" dirty="0">
                <a:latin typeface="Arial" panose="020B0604020202020204" pitchFamily="34" charset="0"/>
                <a:ea typeface="Arial" panose="020B0604020202020204" pitchFamily="34" charset="0"/>
                <a:cs typeface="Arial" panose="020B0604020202020204" pitchFamily="34" charset="0"/>
              </a:rPr>
              <a:t>or s</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uden</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s</a:t>
            </a:r>
            <a:r>
              <a:rPr lang="en-US" sz="2300" spc="7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o</a:t>
            </a:r>
            <a:r>
              <a:rPr lang="en-US" sz="2300" spc="1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learn</a:t>
            </a:r>
            <a:r>
              <a:rPr lang="en-US" sz="2300" spc="4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about</a:t>
            </a:r>
            <a:r>
              <a:rPr lang="en-US" sz="2300" spc="5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MRI</a:t>
            </a:r>
            <a:endParaRPr lang="en-US" sz="23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57870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5</a:t>
            </a:fld>
            <a:endParaRPr lang="de-DE"/>
          </a:p>
        </p:txBody>
      </p:sp>
      <p:sp>
        <p:nvSpPr>
          <p:cNvPr id="4" name="Title 3"/>
          <p:cNvSpPr>
            <a:spLocks noGrp="1"/>
          </p:cNvSpPr>
          <p:nvPr>
            <p:ph type="title"/>
          </p:nvPr>
        </p:nvSpPr>
        <p:spPr>
          <a:xfrm>
            <a:off x="589606" y="629641"/>
            <a:ext cx="7488000" cy="576000"/>
          </a:xfrm>
        </p:spPr>
        <p:txBody>
          <a:bodyPr/>
          <a:lstStyle/>
          <a:p>
            <a:r>
              <a:rPr lang="en-US" sz="3200" dirty="0"/>
              <a:t>GOALS of MITL</a:t>
            </a:r>
            <a:br>
              <a:rPr lang="en-US" sz="3200" dirty="0"/>
            </a:br>
            <a:endParaRPr lang="en-US" sz="3200" dirty="0"/>
          </a:p>
        </p:txBody>
      </p:sp>
      <p:sp>
        <p:nvSpPr>
          <p:cNvPr id="5" name="Content Placeholder 4"/>
          <p:cNvSpPr>
            <a:spLocks noGrp="1"/>
          </p:cNvSpPr>
          <p:nvPr>
            <p:ph idx="1"/>
          </p:nvPr>
        </p:nvSpPr>
        <p:spPr>
          <a:xfrm>
            <a:off x="589606" y="1478317"/>
            <a:ext cx="7954666" cy="4569371"/>
          </a:xfrm>
        </p:spPr>
        <p:txBody>
          <a:bodyPr/>
          <a:lstStyle/>
          <a:p>
            <a:pPr marL="342900" indent="-342900">
              <a:buFont typeface="Arial" panose="020B0604020202020204" pitchFamily="34" charset="0"/>
              <a:buChar char="•"/>
            </a:pPr>
            <a:r>
              <a:rPr lang="en-US" dirty="0"/>
              <a:t>Significant educational impact for the next generation of (bachelors, masters and PhD.) students in imaging.</a:t>
            </a:r>
          </a:p>
          <a:p>
            <a:pPr marL="342900" indent="-342900">
              <a:buFont typeface="Arial" panose="020B0604020202020204" pitchFamily="34" charset="0"/>
              <a:buChar char="•"/>
            </a:pPr>
            <a:r>
              <a:rPr lang="en-US" dirty="0"/>
              <a:t>Connection with a patient scientific or medical data. </a:t>
            </a:r>
            <a:endParaRPr lang="ka-GE" dirty="0"/>
          </a:p>
          <a:p>
            <a:pPr marL="342900" indent="-342900">
              <a:buFont typeface="Arial" panose="020B0604020202020204" pitchFamily="34" charset="0"/>
              <a:buChar char="•"/>
            </a:pPr>
            <a:r>
              <a:rPr lang="ka-GE" dirty="0"/>
              <a:t>...</a:t>
            </a:r>
            <a:endParaRPr lang="en-US" dirty="0"/>
          </a:p>
          <a:p>
            <a:endParaRPr lang="ka-GE" dirty="0"/>
          </a:p>
          <a:p>
            <a:endParaRPr lang="en-US" dirty="0"/>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592" y="3566654"/>
            <a:ext cx="3561280" cy="26709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65942" y="2283976"/>
            <a:ext cx="3500235" cy="262517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480" y="3566653"/>
            <a:ext cx="3561280" cy="26709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331357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6</a:t>
            </a:fld>
            <a:endParaRPr lang="de-DE"/>
          </a:p>
        </p:txBody>
      </p:sp>
      <p:sp>
        <p:nvSpPr>
          <p:cNvPr id="4" name="Title 3"/>
          <p:cNvSpPr>
            <a:spLocks noGrp="1"/>
          </p:cNvSpPr>
          <p:nvPr>
            <p:ph type="title"/>
          </p:nvPr>
        </p:nvSpPr>
        <p:spPr>
          <a:xfrm>
            <a:off x="543604" y="607578"/>
            <a:ext cx="9984000" cy="576000"/>
          </a:xfrm>
        </p:spPr>
        <p:txBody>
          <a:bodyPr/>
          <a:lstStyle/>
          <a:p>
            <a:r>
              <a:rPr lang="en-US" sz="3200" dirty="0"/>
              <a:t>Scientific Background</a:t>
            </a:r>
            <a:br>
              <a:rPr lang="en-US" sz="3200" dirty="0"/>
            </a:br>
            <a:endParaRPr lang="en-US" sz="3200" dirty="0"/>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24" y="1660765"/>
            <a:ext cx="7013907" cy="4219055"/>
          </a:xfrm>
          <a:prstGeom prst="rect">
            <a:avLst/>
          </a:prstGeom>
        </p:spPr>
      </p:pic>
      <p:sp>
        <p:nvSpPr>
          <p:cNvPr id="8" name="Rectangle 7"/>
          <p:cNvSpPr/>
          <p:nvPr/>
        </p:nvSpPr>
        <p:spPr>
          <a:xfrm>
            <a:off x="7689072" y="2276872"/>
            <a:ext cx="4478312" cy="1938992"/>
          </a:xfrm>
          <a:prstGeom prst="rect">
            <a:avLst/>
          </a:prstGeom>
        </p:spPr>
        <p:txBody>
          <a:bodyPr wrap="square">
            <a:spAutoFit/>
          </a:bodyPr>
          <a:lstStyle/>
          <a:p>
            <a:r>
              <a:rPr lang="en-US" sz="2000" dirty="0"/>
              <a:t>Prototype of a low-cost low-power and shielding free brain ultra-low-field magnetic resonance imaging (MRI) scanner with homogenous 0.55 Tesla magnetic field and small 5 gauss fringe field.     Published 2021.</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85728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7</a:t>
            </a:fld>
            <a:endParaRPr lang="de-DE"/>
          </a:p>
        </p:txBody>
      </p:sp>
      <p:sp>
        <p:nvSpPr>
          <p:cNvPr id="4" name="Title 3"/>
          <p:cNvSpPr>
            <a:spLocks noGrp="1"/>
          </p:cNvSpPr>
          <p:nvPr>
            <p:ph type="title"/>
          </p:nvPr>
        </p:nvSpPr>
        <p:spPr>
          <a:xfrm>
            <a:off x="623392" y="688835"/>
            <a:ext cx="9984000" cy="576000"/>
          </a:xfrm>
        </p:spPr>
        <p:txBody>
          <a:bodyPr/>
          <a:lstStyle/>
          <a:p>
            <a:r>
              <a:rPr lang="en-US" sz="3200" dirty="0"/>
              <a:t>Machine Learning</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770" y="1351003"/>
            <a:ext cx="5912694" cy="4742293"/>
          </a:xfrm>
        </p:spPr>
      </p:pic>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sp>
        <p:nvSpPr>
          <p:cNvPr id="8" name="Rectangle 7"/>
          <p:cNvSpPr/>
          <p:nvPr/>
        </p:nvSpPr>
        <p:spPr>
          <a:xfrm>
            <a:off x="7104112" y="1652607"/>
            <a:ext cx="4181217" cy="1200329"/>
          </a:xfrm>
          <a:prstGeom prst="rect">
            <a:avLst/>
          </a:prstGeom>
        </p:spPr>
        <p:txBody>
          <a:bodyPr wrap="square">
            <a:spAutoFit/>
          </a:bodyPr>
          <a:lstStyle/>
          <a:p>
            <a:r>
              <a:rPr lang="en-US" dirty="0">
                <a:solidFill>
                  <a:srgbClr val="000000"/>
                </a:solidFill>
                <a:latin typeface="ff1"/>
              </a:rPr>
              <a:t>Application of deep learning models to experimental dual-acquisition low-resolution 3D brain data sets acquired from 1</a:t>
            </a:r>
            <a:r>
              <a:rPr lang="en-US" dirty="0">
                <a:solidFill>
                  <a:srgbClr val="5A5A5A"/>
                </a:solidFill>
                <a:latin typeface="ff2"/>
              </a:rPr>
              <a:t> </a:t>
            </a:r>
            <a:r>
              <a:rPr lang="en-US" dirty="0">
                <a:solidFill>
                  <a:srgbClr val="000000"/>
                </a:solidFill>
                <a:latin typeface="ff1"/>
              </a:rPr>
              <a:t>healthy volunteer.</a:t>
            </a:r>
          </a:p>
        </p:txBody>
      </p:sp>
      <p:sp>
        <p:nvSpPr>
          <p:cNvPr id="9" name="Rectangle 8"/>
          <p:cNvSpPr/>
          <p:nvPr/>
        </p:nvSpPr>
        <p:spPr>
          <a:xfrm>
            <a:off x="7116366" y="4581128"/>
            <a:ext cx="4872932" cy="1200329"/>
          </a:xfrm>
          <a:prstGeom prst="rect">
            <a:avLst/>
          </a:prstGeom>
        </p:spPr>
        <p:txBody>
          <a:bodyPr wrap="square">
            <a:spAutoFit/>
          </a:bodyPr>
          <a:lstStyle/>
          <a:p>
            <a:r>
              <a:rPr lang="en-US" dirty="0">
                <a:solidFill>
                  <a:srgbClr val="000000"/>
                </a:solidFill>
                <a:latin typeface="ff2"/>
              </a:rPr>
              <a:t>“Pushing the limits of low-cost ultra-low-field MRI by dual-acquisition deep learning 3D super resolution.”      </a:t>
            </a:r>
            <a:r>
              <a:rPr lang="en-US" dirty="0"/>
              <a:t>Published on: 3 April 2023</a:t>
            </a:r>
            <a:endParaRPr lang="en-US" dirty="0">
              <a:solidFill>
                <a:srgbClr val="000000"/>
              </a:solidFill>
              <a:latin typeface="ff2"/>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2348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8</a:t>
            </a:fld>
            <a:endParaRPr lang="de-DE"/>
          </a:p>
        </p:txBody>
      </p:sp>
      <p:sp>
        <p:nvSpPr>
          <p:cNvPr id="4" name="Title 3"/>
          <p:cNvSpPr>
            <a:spLocks noGrp="1"/>
          </p:cNvSpPr>
          <p:nvPr>
            <p:ph type="title"/>
          </p:nvPr>
        </p:nvSpPr>
        <p:spPr>
          <a:xfrm>
            <a:off x="623392" y="688835"/>
            <a:ext cx="9984000" cy="576000"/>
          </a:xfrm>
        </p:spPr>
        <p:txBody>
          <a:bodyPr/>
          <a:lstStyle/>
          <a:p>
            <a:r>
              <a:rPr lang="en-US" sz="3200" dirty="0"/>
              <a:t>On-going Research @ FZJ/RWTH</a:t>
            </a:r>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32104" y="1408976"/>
            <a:ext cx="4367375" cy="4707059"/>
          </a:xfrm>
        </p:spPr>
      </p:pic>
      <p:sp>
        <p:nvSpPr>
          <p:cNvPr id="10" name="Rectangle 9"/>
          <p:cNvSpPr/>
          <p:nvPr/>
        </p:nvSpPr>
        <p:spPr>
          <a:xfrm>
            <a:off x="839416" y="1504405"/>
            <a:ext cx="5616624" cy="2693686"/>
          </a:xfrm>
          <a:prstGeom prst="rect">
            <a:avLst/>
          </a:prstGeom>
        </p:spPr>
        <p:txBody>
          <a:bodyPr wrap="square">
            <a:spAutoFit/>
          </a:bodyPr>
          <a:lstStyle/>
          <a:p>
            <a:pPr marR="48895" algn="just">
              <a:lnSpc>
                <a:spcPct val="107000"/>
              </a:lnSpc>
              <a:spcBef>
                <a:spcPts val="20"/>
              </a:spcBef>
            </a:pPr>
            <a:r>
              <a:rPr lang="en-US" sz="2300" dirty="0">
                <a:latin typeface="Arial" panose="020B0604020202020204" pitchFamily="34" charset="0"/>
                <a:ea typeface="Arial" panose="020B0604020202020204" pitchFamily="34" charset="0"/>
                <a:cs typeface="Arial" panose="020B0604020202020204" pitchFamily="34" charset="0"/>
              </a:rPr>
              <a:t>Located</a:t>
            </a:r>
            <a:r>
              <a:rPr lang="en-US" sz="2300" spc="13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in</a:t>
            </a:r>
            <a:r>
              <a:rPr lang="en-US" sz="2300" spc="8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Aachen,</a:t>
            </a:r>
            <a:r>
              <a:rPr lang="en-US" sz="2300" spc="140"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his</a:t>
            </a:r>
            <a:r>
              <a:rPr lang="en-US" sz="2300" spc="9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FDA-cleared,</a:t>
            </a:r>
            <a:r>
              <a:rPr lang="en-US" sz="2300" spc="19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low-</a:t>
            </a:r>
            <a:r>
              <a:rPr lang="en-US" sz="2300" spc="-5" dirty="0">
                <a:latin typeface="Arial" panose="020B0604020202020204" pitchFamily="34" charset="0"/>
                <a:ea typeface="Arial" panose="020B0604020202020204" pitchFamily="34" charset="0"/>
                <a:cs typeface="Arial" panose="020B0604020202020204" pitchFamily="34" charset="0"/>
              </a:rPr>
              <a:t>f</a:t>
            </a:r>
            <a:r>
              <a:rPr lang="en-US" sz="2300" dirty="0">
                <a:latin typeface="Arial" panose="020B0604020202020204" pitchFamily="34" charset="0"/>
                <a:ea typeface="Arial" panose="020B0604020202020204" pitchFamily="34" charset="0"/>
                <a:cs typeface="Arial" panose="020B0604020202020204" pitchFamily="34" charset="0"/>
              </a:rPr>
              <a:t>ield</a:t>
            </a:r>
            <a:r>
              <a:rPr lang="en-US" sz="2300" spc="14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scanner</a:t>
            </a:r>
            <a:r>
              <a:rPr lang="en-US" sz="2300" spc="14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is</a:t>
            </a:r>
            <a:r>
              <a:rPr lang="en-US" sz="2300" spc="5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sui</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able </a:t>
            </a:r>
            <a:r>
              <a:rPr lang="en-US" sz="2300" spc="-5" dirty="0">
                <a:latin typeface="Arial" panose="020B0604020202020204" pitchFamily="34" charset="0"/>
                <a:ea typeface="Arial" panose="020B0604020202020204" pitchFamily="34" charset="0"/>
                <a:cs typeface="Arial" panose="020B0604020202020204" pitchFamily="34" charset="0"/>
              </a:rPr>
              <a:t>f</a:t>
            </a:r>
            <a:r>
              <a:rPr lang="en-US" sz="2300" dirty="0">
                <a:latin typeface="Arial" panose="020B0604020202020204" pitchFamily="34" charset="0"/>
                <a:ea typeface="Arial" panose="020B0604020202020204" pitchFamily="34" charset="0"/>
                <a:cs typeface="Arial" panose="020B0604020202020204" pitchFamily="34" charset="0"/>
              </a:rPr>
              <a:t>or</a:t>
            </a:r>
            <a:r>
              <a:rPr lang="en-US" sz="2300" spc="9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use</a:t>
            </a:r>
            <a:r>
              <a:rPr lang="en-US" sz="2300" spc="10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on</a:t>
            </a:r>
            <a:r>
              <a:rPr lang="en-US" sz="2300" spc="9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cri</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ically</a:t>
            </a:r>
            <a:r>
              <a:rPr lang="en-US" sz="2300" spc="14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ill</a:t>
            </a:r>
            <a:r>
              <a:rPr lang="en-US" sz="2300" spc="8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pa</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ien</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s</a:t>
            </a:r>
            <a:r>
              <a:rPr lang="en-US" sz="2300" spc="14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in</a:t>
            </a:r>
            <a:r>
              <a:rPr lang="en-US" sz="2300" spc="8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I</a:t>
            </a:r>
            <a:r>
              <a:rPr lang="en-US" sz="2300" dirty="0">
                <a:latin typeface="Arial" panose="020B0604020202020204" pitchFamily="34" charset="0"/>
                <a:ea typeface="Arial" panose="020B0604020202020204" pitchFamily="34" charset="0"/>
                <a:cs typeface="Arial" panose="020B0604020202020204" pitchFamily="34" charset="0"/>
              </a:rPr>
              <a:t>CUs.</a:t>
            </a:r>
            <a:r>
              <a:rPr lang="en-US" sz="2300" spc="120" dirty="0">
                <a:latin typeface="Arial" panose="020B0604020202020204" pitchFamily="34" charset="0"/>
                <a:ea typeface="Arial" panose="020B0604020202020204" pitchFamily="34" charset="0"/>
                <a:cs typeface="Arial" panose="020B0604020202020204" pitchFamily="34" charset="0"/>
              </a:rPr>
              <a:t> </a:t>
            </a:r>
            <a:r>
              <a:rPr lang="en-US" sz="2300" spc="-4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rainees</a:t>
            </a:r>
            <a:r>
              <a:rPr lang="en-US" sz="2300" spc="15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f</a:t>
            </a:r>
            <a:r>
              <a:rPr lang="en-US" sz="2300" dirty="0">
                <a:latin typeface="Arial" panose="020B0604020202020204" pitchFamily="34" charset="0"/>
                <a:ea typeface="Arial" panose="020B0604020202020204" pitchFamily="34" charset="0"/>
                <a:cs typeface="Arial" panose="020B0604020202020204" pitchFamily="34" charset="0"/>
              </a:rPr>
              <a:t>rom</a:t>
            </a:r>
            <a:r>
              <a:rPr lang="en-US" sz="2300" spc="7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G</a:t>
            </a:r>
            <a:r>
              <a:rPr lang="en-US" sz="2300" dirty="0">
                <a:latin typeface="Arial" panose="020B0604020202020204" pitchFamily="34" charset="0"/>
                <a:ea typeface="Arial" panose="020B0604020202020204" pitchFamily="34" charset="0"/>
                <a:cs typeface="Arial" panose="020B0604020202020204" pitchFamily="34" charset="0"/>
              </a:rPr>
              <a:t>eorgia</a:t>
            </a:r>
            <a:r>
              <a:rPr lang="en-US" sz="2300" spc="15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will</a:t>
            </a:r>
            <a:r>
              <a:rPr lang="en-US" sz="2300" spc="4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have</a:t>
            </a:r>
            <a:r>
              <a:rPr lang="en-US" sz="2300" spc="40"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he</a:t>
            </a:r>
            <a:r>
              <a:rPr lang="en-US" sz="2300" spc="2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opportunity</a:t>
            </a:r>
            <a:r>
              <a:rPr lang="en-US" sz="2300" spc="105" dirty="0">
                <a:latin typeface="Arial" panose="020B0604020202020204" pitchFamily="34" charset="0"/>
                <a:ea typeface="Arial" panose="020B0604020202020204" pitchFamily="34" charset="0"/>
                <a:cs typeface="Arial" panose="020B0604020202020204" pitchFamily="34" charset="0"/>
              </a:rPr>
              <a:t> </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o</a:t>
            </a:r>
            <a:r>
              <a:rPr lang="en-US" sz="2300" spc="1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participa</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e</a:t>
            </a:r>
            <a:r>
              <a:rPr lang="en-US" sz="2300" spc="9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in</a:t>
            </a:r>
            <a:r>
              <a:rPr lang="en-US" sz="2300" spc="1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research</a:t>
            </a:r>
            <a:r>
              <a:rPr lang="en-US" sz="2300" spc="80"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on</a:t>
            </a:r>
            <a:r>
              <a:rPr lang="en-US" sz="2300" spc="-5" dirty="0">
                <a:latin typeface="Arial" panose="020B0604020202020204" pitchFamily="34" charset="0"/>
                <a:ea typeface="Arial" panose="020B0604020202020204" pitchFamily="34" charset="0"/>
                <a:cs typeface="Arial" panose="020B0604020202020204" pitchFamily="34" charset="0"/>
              </a:rPr>
              <a:t> t</a:t>
            </a:r>
            <a:r>
              <a:rPr lang="en-US" sz="2300" dirty="0">
                <a:latin typeface="Arial" panose="020B0604020202020204" pitchFamily="34" charset="0"/>
                <a:ea typeface="Arial" panose="020B0604020202020204" pitchFamily="34" charset="0"/>
                <a:cs typeface="Arial" panose="020B0604020202020204" pitchFamily="34" charset="0"/>
              </a:rPr>
              <a:t>his</a:t>
            </a:r>
            <a:r>
              <a:rPr lang="en-US" sz="2300" spc="25" dirty="0">
                <a:latin typeface="Arial" panose="020B0604020202020204" pitchFamily="34" charset="0"/>
                <a:ea typeface="Arial" panose="020B0604020202020204" pitchFamily="34" charset="0"/>
                <a:cs typeface="Arial" panose="020B0604020202020204" pitchFamily="34" charset="0"/>
              </a:rPr>
              <a:t> </a:t>
            </a:r>
            <a:r>
              <a:rPr lang="en-US" sz="2300" dirty="0">
                <a:latin typeface="Arial" panose="020B0604020202020204" pitchFamily="34" charset="0"/>
                <a:ea typeface="Arial" panose="020B0604020202020204" pitchFamily="34" charset="0"/>
                <a:cs typeface="Arial" panose="020B0604020202020204" pitchFamily="34" charset="0"/>
              </a:rPr>
              <a:t>ins</a:t>
            </a:r>
            <a:r>
              <a:rPr lang="en-US" sz="2300" spc="-5" dirty="0">
                <a:latin typeface="Arial" panose="020B0604020202020204" pitchFamily="34" charset="0"/>
                <a:ea typeface="Arial" panose="020B0604020202020204" pitchFamily="34" charset="0"/>
                <a:cs typeface="Arial" panose="020B0604020202020204" pitchFamily="34" charset="0"/>
              </a:rPr>
              <a:t>t</a:t>
            </a:r>
            <a:r>
              <a:rPr lang="en-US" sz="2300" dirty="0">
                <a:latin typeface="Arial" panose="020B0604020202020204" pitchFamily="34" charset="0"/>
                <a:ea typeface="Arial" panose="020B0604020202020204" pitchFamily="34" charset="0"/>
                <a:cs typeface="Arial" panose="020B0604020202020204" pitchFamily="34" charset="0"/>
              </a:rPr>
              <a:t>rument.</a:t>
            </a:r>
            <a:endParaRPr lang="en-US" sz="2300" dirty="0">
              <a:latin typeface="Times New Roman" panose="02020603050405020304" pitchFamily="18" charset="0"/>
              <a:ea typeface="Times New Roman" panose="02020603050405020304" pitchFamily="18" charset="0"/>
              <a:cs typeface="Times New Roman" panose="02020603050405020304" pitchFamily="18" charset="0"/>
            </a:endParaRPr>
          </a:p>
          <a:p>
            <a:br>
              <a:rPr lang="en-US" sz="2300" dirty="0">
                <a:latin typeface="Arial" panose="020B0604020202020204" pitchFamily="34" charset="0"/>
                <a:ea typeface="Arial" panose="020B0604020202020204" pitchFamily="34" charset="0"/>
                <a:cs typeface="Arial" panose="020B0604020202020204" pitchFamily="34" charset="0"/>
              </a:rPr>
            </a:br>
            <a:endParaRPr lang="en-US" sz="2300" dirty="0"/>
          </a:p>
        </p:txBody>
      </p:sp>
      <p:sp>
        <p:nvSpPr>
          <p:cNvPr id="5" name="Rectangle 4"/>
          <p:cNvSpPr/>
          <p:nvPr/>
        </p:nvSpPr>
        <p:spPr>
          <a:xfrm>
            <a:off x="839416" y="4725144"/>
            <a:ext cx="5400600" cy="707886"/>
          </a:xfrm>
          <a:prstGeom prst="rect">
            <a:avLst/>
          </a:prstGeom>
        </p:spPr>
        <p:txBody>
          <a:bodyPr wrap="square">
            <a:spAutoFit/>
          </a:bodyPr>
          <a:lstStyle/>
          <a:p>
            <a:r>
              <a:rPr lang="en-US" sz="2000" dirty="0"/>
              <a:t>Training in low field</a:t>
            </a:r>
          </a:p>
          <a:p>
            <a:r>
              <a:rPr lang="en-US" sz="2000" dirty="0"/>
              <a:t>Participation in clinical imaging research</a:t>
            </a:r>
            <a:r>
              <a:rPr lang="ka-GE" sz="2000" dirty="0"/>
              <a:t>.</a:t>
            </a:r>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268262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Center of Surgery NMD</a:t>
            </a:r>
            <a:endParaRPr lang="de-DE" dirty="0"/>
          </a:p>
        </p:txBody>
      </p:sp>
      <p:sp>
        <p:nvSpPr>
          <p:cNvPr id="3" name="Slide Number Placeholder 2"/>
          <p:cNvSpPr>
            <a:spLocks noGrp="1"/>
          </p:cNvSpPr>
          <p:nvPr>
            <p:ph type="sldNum" sz="quarter" idx="12"/>
          </p:nvPr>
        </p:nvSpPr>
        <p:spPr/>
        <p:txBody>
          <a:bodyPr/>
          <a:lstStyle/>
          <a:p>
            <a:fld id="{7EB9AEA1-3281-46F0-9EDB-48FF2E5FF267}" type="slidenum">
              <a:rPr lang="de-DE" smtClean="0"/>
              <a:t>9</a:t>
            </a:fld>
            <a:endParaRPr lang="de-DE"/>
          </a:p>
        </p:txBody>
      </p:sp>
      <p:sp>
        <p:nvSpPr>
          <p:cNvPr id="4" name="Title 3"/>
          <p:cNvSpPr>
            <a:spLocks noGrp="1"/>
          </p:cNvSpPr>
          <p:nvPr>
            <p:ph type="title"/>
          </p:nvPr>
        </p:nvSpPr>
        <p:spPr>
          <a:xfrm>
            <a:off x="696232" y="688835"/>
            <a:ext cx="7488000" cy="576000"/>
          </a:xfrm>
        </p:spPr>
        <p:txBody>
          <a:bodyPr/>
          <a:lstStyle/>
          <a:p>
            <a:r>
              <a:rPr lang="en-US" sz="3200" dirty="0"/>
              <a:t>IMPLEMENTATION</a:t>
            </a:r>
            <a:br>
              <a:rPr lang="en-US" sz="3200" dirty="0"/>
            </a:br>
            <a:endParaRPr lang="en-US" sz="3200" dirty="0"/>
          </a:p>
        </p:txBody>
      </p:sp>
      <p:sp>
        <p:nvSpPr>
          <p:cNvPr id="5" name="Content Placeholder 4"/>
          <p:cNvSpPr>
            <a:spLocks noGrp="1"/>
          </p:cNvSpPr>
          <p:nvPr>
            <p:ph idx="1"/>
          </p:nvPr>
        </p:nvSpPr>
        <p:spPr>
          <a:xfrm>
            <a:off x="721460" y="1642966"/>
            <a:ext cx="9518502" cy="4713387"/>
          </a:xfrm>
        </p:spPr>
        <p:txBody>
          <a:bodyPr/>
          <a:lstStyle/>
          <a:p>
            <a:pPr marL="342900" indent="-342900">
              <a:buFont typeface="Arial" panose="020B0604020202020204" pitchFamily="34" charset="0"/>
              <a:buChar char="•"/>
            </a:pPr>
            <a:r>
              <a:rPr lang="en-US" dirty="0"/>
              <a:t>Small group of scientists/engineers and students working with an outstanding young Georgian researcher. </a:t>
            </a:r>
          </a:p>
          <a:p>
            <a:pPr marL="342900" indent="-342900">
              <a:buFont typeface="Arial" panose="020B0604020202020204" pitchFamily="34" charset="0"/>
              <a:buChar char="•"/>
            </a:pPr>
            <a:r>
              <a:rPr lang="en-US" dirty="0"/>
              <a:t>Strong ties with at least one international research partner to assure access to world leading infrastructures. </a:t>
            </a:r>
          </a:p>
          <a:p>
            <a:pPr marL="342900" indent="-342900">
              <a:buFont typeface="Arial" panose="020B0604020202020204" pitchFamily="34" charset="0"/>
              <a:buChar char="•"/>
            </a:pPr>
            <a:r>
              <a:rPr lang="en-US" dirty="0"/>
              <a:t>Georgian senior scientist at the partner institution to ensure communicative and administrative continuity. </a:t>
            </a:r>
          </a:p>
          <a:p>
            <a:pPr marL="342900" indent="-342900">
              <a:buFont typeface="Arial" panose="020B0604020202020204" pitchFamily="34" charset="0"/>
              <a:buChar char="•"/>
            </a:pPr>
            <a:r>
              <a:rPr lang="en-US" dirty="0"/>
              <a:t>Support with start-up resources to set up the Lab and effectively initiate its internal activities.</a:t>
            </a:r>
          </a:p>
          <a:p>
            <a:pPr marL="342900" indent="-342900">
              <a:buFont typeface="Arial" panose="020B0604020202020204" pitchFamily="34" charset="0"/>
              <a:buChar char="•"/>
            </a:pPr>
            <a:endParaRPr lang="en-US" dirty="0"/>
          </a:p>
        </p:txBody>
      </p:sp>
      <p:sp>
        <p:nvSpPr>
          <p:cNvPr id="6" name="Date Placeholder 5"/>
          <p:cNvSpPr>
            <a:spLocks noGrp="1"/>
          </p:cNvSpPr>
          <p:nvPr>
            <p:ph type="dt" sz="half" idx="10"/>
          </p:nvPr>
        </p:nvSpPr>
        <p:spPr/>
        <p:txBody>
          <a:bodyPr/>
          <a:lstStyle/>
          <a:p>
            <a:fld id="{315FE847-E802-419E-8A54-060456223B04}" type="datetime1">
              <a:rPr lang="en-US" smtClean="0"/>
              <a:t>9/9/24</a:t>
            </a:fld>
            <a:endParaRPr lang="de-D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116633"/>
            <a:ext cx="2304256" cy="720141"/>
          </a:xfrm>
          <a:prstGeom prst="rect">
            <a:avLst/>
          </a:prstGeom>
          <a:solidFill>
            <a:schemeClr val="bg1"/>
          </a:solidFill>
        </p:spPr>
      </p:pic>
    </p:spTree>
    <p:extLst>
      <p:ext uri="{BB962C8B-B14F-4D97-AF65-F5344CB8AC3E}">
        <p14:creationId xmlns:p14="http://schemas.microsoft.com/office/powerpoint/2010/main" val="367927982"/>
      </p:ext>
    </p:extLst>
  </p:cSld>
  <p:clrMapOvr>
    <a:masterClrMapping/>
  </p:clrMapOvr>
</p:sld>
</file>

<file path=ppt/theme/theme1.xml><?xml version="1.0" encoding="utf-8"?>
<a:theme xmlns:a="http://schemas.openxmlformats.org/drawingml/2006/main" name="Lariss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37584</TotalTime>
  <Words>1834</Words>
  <Application>Microsoft Macintosh PowerPoint</Application>
  <PresentationFormat>Widescreen</PresentationFormat>
  <Paragraphs>175</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ff1</vt:lpstr>
      <vt:lpstr>ff2</vt:lpstr>
      <vt:lpstr>Sylfaen</vt:lpstr>
      <vt:lpstr>Times New Roman</vt:lpstr>
      <vt:lpstr>Wingdings</vt:lpstr>
      <vt:lpstr>Larissa</vt:lpstr>
      <vt:lpstr>SMART|Medical Imaging Training Lab  </vt:lpstr>
      <vt:lpstr>How it started…</vt:lpstr>
      <vt:lpstr>New Smart|Lab is being established</vt:lpstr>
      <vt:lpstr>Smart|Lab: Medical Imaging Training Lab</vt:lpstr>
      <vt:lpstr>GOALS of MITL </vt:lpstr>
      <vt:lpstr>Scientific Background </vt:lpstr>
      <vt:lpstr>Machine Learning</vt:lpstr>
      <vt:lpstr>On-going Research @ FZJ/RWTH</vt:lpstr>
      <vt:lpstr>IMPLEMENTATION </vt:lpstr>
      <vt:lpstr>Deliverables</vt:lpstr>
      <vt:lpstr>Right responsibilities  of MITL</vt:lpstr>
      <vt:lpstr>Concrete collaboration with local departments and other Georgian universities.</vt:lpstr>
      <vt:lpstr>Collaborating Partners</vt:lpstr>
      <vt:lpstr>Acknowledgements…</vt:lpstr>
      <vt:lpstr>PowerPoint Presentation</vt:lpstr>
      <vt:lpstr>PowerPoint Presentation</vt:lpstr>
      <vt:lpstr>Funny story: Different vision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Admin.Reisen</dc:creator>
  <cp:lastModifiedBy>Microsoft Office User</cp:lastModifiedBy>
  <cp:revision>1104</cp:revision>
  <cp:lastPrinted>2017-09-03T20:37:02Z</cp:lastPrinted>
  <dcterms:created xsi:type="dcterms:W3CDTF">2011-04-21T10:53:40Z</dcterms:created>
  <dcterms:modified xsi:type="dcterms:W3CDTF">2024-09-10T07:22:27Z</dcterms:modified>
</cp:coreProperties>
</file>