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70" r:id="rId2"/>
    <p:sldId id="278" r:id="rId3"/>
    <p:sldId id="542" r:id="rId4"/>
    <p:sldId id="274" r:id="rId5"/>
    <p:sldId id="279" r:id="rId6"/>
    <p:sldId id="543" r:id="rId7"/>
    <p:sldId id="544" r:id="rId8"/>
    <p:sldId id="308" r:id="rId9"/>
    <p:sldId id="424" r:id="rId10"/>
    <p:sldId id="325" r:id="rId11"/>
    <p:sldId id="294" r:id="rId12"/>
    <p:sldId id="256" r:id="rId13"/>
    <p:sldId id="297" r:id="rId14"/>
    <p:sldId id="258" r:id="rId15"/>
    <p:sldId id="259" r:id="rId16"/>
    <p:sldId id="339" r:id="rId17"/>
    <p:sldId id="425" r:id="rId18"/>
    <p:sldId id="546" r:id="rId19"/>
    <p:sldId id="362" r:id="rId20"/>
    <p:sldId id="547" r:id="rId21"/>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50"/>
    <p:restoredTop sz="94630"/>
  </p:normalViewPr>
  <p:slideViewPr>
    <p:cSldViewPr snapToGrid="0" snapToObjects="1">
      <p:cViewPr varScale="1">
        <p:scale>
          <a:sx n="117" d="100"/>
          <a:sy n="117" d="100"/>
        </p:scale>
        <p:origin x="176"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15337D-421C-904A-AE18-D6C457B3D0B8}" type="datetimeFigureOut">
              <a:rPr lang="en-DE" smtClean="0"/>
              <a:t>11.09.24</a:t>
            </a:fld>
            <a:endParaRPr lang="en-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6A79F9-BF4D-C54E-BFB5-C03D9B26BFD7}" type="slidenum">
              <a:rPr lang="en-DE" smtClean="0"/>
              <a:t>‹#›</a:t>
            </a:fld>
            <a:endParaRPr lang="en-DE"/>
          </a:p>
        </p:txBody>
      </p:sp>
    </p:spTree>
    <p:extLst>
      <p:ext uri="{BB962C8B-B14F-4D97-AF65-F5344CB8AC3E}">
        <p14:creationId xmlns:p14="http://schemas.microsoft.com/office/powerpoint/2010/main" val="1443625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Keep</a:t>
            </a:r>
            <a:r>
              <a:rPr lang="en-US" baseline="0" dirty="0"/>
              <a:t> TR constant and change alpha for T1 </a:t>
            </a:r>
            <a:r>
              <a:rPr lang="en-US" baseline="0" dirty="0" err="1"/>
              <a:t>cac</a:t>
            </a:r>
            <a:endParaRPr lang="en-US" baseline="0" dirty="0"/>
          </a:p>
          <a:p>
            <a:r>
              <a:rPr lang="en-US" baseline="0" dirty="0"/>
              <a:t>Ventricles contain approx. % water</a:t>
            </a:r>
            <a:endParaRPr lang="en-GB" dirty="0"/>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66CAD1-FD47-46B0-9C16-1B81F4E690E0}"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26918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Keep</a:t>
            </a:r>
            <a:r>
              <a:rPr lang="en-US" baseline="0" dirty="0"/>
              <a:t> TR constant and change alpha for T1 </a:t>
            </a:r>
            <a:r>
              <a:rPr lang="en-US" baseline="0" dirty="0" err="1"/>
              <a:t>cac</a:t>
            </a:r>
            <a:endParaRPr lang="en-US" baseline="0" dirty="0"/>
          </a:p>
          <a:p>
            <a:r>
              <a:rPr lang="en-US" baseline="0" dirty="0"/>
              <a:t>Ventricles contain approx. % water</a:t>
            </a:r>
            <a:endParaRPr lang="en-GB" dirty="0"/>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66CAD1-FD47-46B0-9C16-1B81F4E690E0}"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66423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solidFill>
                  <a:srgbClr val="FF0000"/>
                </a:solidFill>
              </a:rPr>
              <a:t>MTR more influenced by inflammation </a:t>
            </a:r>
            <a:endParaRPr lang="en-GB" dirty="0">
              <a:solidFill>
                <a:srgbClr val="FF0000"/>
              </a:solidFill>
            </a:endParaRP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66CAD1-FD47-46B0-9C16-1B81F4E690E0}"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07616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Shape 432"/>
          <p:cNvSpPr>
            <a:spLocks noGrp="1" noRot="1" noChangeAspect="1"/>
          </p:cNvSpPr>
          <p:nvPr>
            <p:ph type="sldImg"/>
          </p:nvPr>
        </p:nvSpPr>
        <p:spPr>
          <a:xfrm>
            <a:off x="381000" y="685800"/>
            <a:ext cx="6096000" cy="3429000"/>
          </a:xfrm>
          <a:prstGeom prst="rect">
            <a:avLst/>
          </a:prstGeom>
        </p:spPr>
        <p:txBody>
          <a:bodyPr/>
          <a:lstStyle/>
          <a:p>
            <a:endParaRPr/>
          </a:p>
        </p:txBody>
      </p:sp>
      <p:sp>
        <p:nvSpPr>
          <p:cNvPr id="433" name="Shape 433"/>
          <p:cNvSpPr>
            <a:spLocks noGrp="1"/>
          </p:cNvSpPr>
          <p:nvPr>
            <p:ph type="body" sz="quarter" idx="1"/>
          </p:nvPr>
        </p:nvSpPr>
        <p:spPr>
          <a:prstGeom prst="rect">
            <a:avLst/>
          </a:prstGeom>
        </p:spPr>
        <p:txBody>
          <a:bodyPr/>
          <a:lstStyle/>
          <a:p>
            <a:pPr marL="171450" indent="-171450">
              <a:buSzPct val="100000"/>
              <a:buFont typeface="Arial"/>
              <a:buChar char="•"/>
            </a:pPr>
            <a:r>
              <a:t>We believe that studying this dimension could provide important information about how brain areas communicate with each other, and in general about how the brain works.</a:t>
            </a:r>
          </a:p>
          <a:p>
            <a:pPr marL="171450" indent="-171450">
              <a:buSzPct val="100000"/>
              <a:buFont typeface="Arial"/>
              <a:buChar char="•"/>
            </a:pPr>
            <a:r>
              <a:t>Importantly, the field is usually called “laminar fMRI”, because we attempt at studying the cortical laminae, but as you can imagine, we don’t really have the resolution to distinguish the actual layers, so we usually divide the cortical depth into a number of territories, e.g. 3, 4 or 6 </a:t>
            </a:r>
          </a:p>
        </p:txBody>
      </p:sp>
    </p:spTree>
    <p:extLst>
      <p:ext uri="{BB962C8B-B14F-4D97-AF65-F5344CB8AC3E}">
        <p14:creationId xmlns:p14="http://schemas.microsoft.com/office/powerpoint/2010/main" val="2630361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FF66CAD1-FD47-46B0-9C16-1B81F4E690E0}" type="slidenum">
              <a:rPr lang="de-DE" smtClean="0"/>
              <a:t>16</a:t>
            </a:fld>
            <a:endParaRPr lang="de-DE"/>
          </a:p>
        </p:txBody>
      </p:sp>
    </p:spTree>
    <p:extLst>
      <p:ext uri="{BB962C8B-B14F-4D97-AF65-F5344CB8AC3E}">
        <p14:creationId xmlns:p14="http://schemas.microsoft.com/office/powerpoint/2010/main" val="1269954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7414E-8CAE-8445-93C9-44A5E10014F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DE"/>
          </a:p>
        </p:txBody>
      </p:sp>
      <p:sp>
        <p:nvSpPr>
          <p:cNvPr id="3" name="Subtitle 2">
            <a:extLst>
              <a:ext uri="{FF2B5EF4-FFF2-40B4-BE49-F238E27FC236}">
                <a16:creationId xmlns:a16="http://schemas.microsoft.com/office/drawing/2014/main" id="{7DE0719E-7991-4B4D-902D-115D7C79D0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DE"/>
          </a:p>
        </p:txBody>
      </p:sp>
      <p:sp>
        <p:nvSpPr>
          <p:cNvPr id="4" name="Date Placeholder 3">
            <a:extLst>
              <a:ext uri="{FF2B5EF4-FFF2-40B4-BE49-F238E27FC236}">
                <a16:creationId xmlns:a16="http://schemas.microsoft.com/office/drawing/2014/main" id="{1ED20949-0144-F642-94D3-BCB60C2D7FAD}"/>
              </a:ext>
            </a:extLst>
          </p:cNvPr>
          <p:cNvSpPr>
            <a:spLocks noGrp="1"/>
          </p:cNvSpPr>
          <p:nvPr>
            <p:ph type="dt" sz="half" idx="10"/>
          </p:nvPr>
        </p:nvSpPr>
        <p:spPr/>
        <p:txBody>
          <a:bodyPr/>
          <a:lstStyle/>
          <a:p>
            <a:fld id="{2E1B8D5B-2AEE-7244-A566-D863CA9E9AA4}" type="datetimeFigureOut">
              <a:rPr lang="en-DE" smtClean="0"/>
              <a:t>11.09.24</a:t>
            </a:fld>
            <a:endParaRPr lang="en-DE"/>
          </a:p>
        </p:txBody>
      </p:sp>
      <p:sp>
        <p:nvSpPr>
          <p:cNvPr id="5" name="Footer Placeholder 4">
            <a:extLst>
              <a:ext uri="{FF2B5EF4-FFF2-40B4-BE49-F238E27FC236}">
                <a16:creationId xmlns:a16="http://schemas.microsoft.com/office/drawing/2014/main" id="{8DD177C0-A482-8540-A186-F7C599435033}"/>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57C04233-290B-0E41-9BD0-A6AA1D952A81}"/>
              </a:ext>
            </a:extLst>
          </p:cNvPr>
          <p:cNvSpPr>
            <a:spLocks noGrp="1"/>
          </p:cNvSpPr>
          <p:nvPr>
            <p:ph type="sldNum" sz="quarter" idx="12"/>
          </p:nvPr>
        </p:nvSpPr>
        <p:spPr/>
        <p:txBody>
          <a:bodyPr/>
          <a:lstStyle/>
          <a:p>
            <a:fld id="{F5F2422B-4BC8-9247-9F62-E099E61ADBD9}" type="slidenum">
              <a:rPr lang="en-DE" smtClean="0"/>
              <a:t>‹#›</a:t>
            </a:fld>
            <a:endParaRPr lang="en-DE"/>
          </a:p>
        </p:txBody>
      </p:sp>
    </p:spTree>
    <p:extLst>
      <p:ext uri="{BB962C8B-B14F-4D97-AF65-F5344CB8AC3E}">
        <p14:creationId xmlns:p14="http://schemas.microsoft.com/office/powerpoint/2010/main" val="1222863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A4D65-2F8A-F548-8DA1-869661036BE2}"/>
              </a:ext>
            </a:extLst>
          </p:cNvPr>
          <p:cNvSpPr>
            <a:spLocks noGrp="1"/>
          </p:cNvSpPr>
          <p:nvPr>
            <p:ph type="title"/>
          </p:nvPr>
        </p:nvSpPr>
        <p:spPr/>
        <p:txBody>
          <a:bodyPr/>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9269EC46-8EEC-9E4D-B401-BA861A2473B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25E058BB-3723-FC4A-874F-63B881020562}"/>
              </a:ext>
            </a:extLst>
          </p:cNvPr>
          <p:cNvSpPr>
            <a:spLocks noGrp="1"/>
          </p:cNvSpPr>
          <p:nvPr>
            <p:ph type="dt" sz="half" idx="10"/>
          </p:nvPr>
        </p:nvSpPr>
        <p:spPr/>
        <p:txBody>
          <a:bodyPr/>
          <a:lstStyle/>
          <a:p>
            <a:fld id="{2E1B8D5B-2AEE-7244-A566-D863CA9E9AA4}" type="datetimeFigureOut">
              <a:rPr lang="en-DE" smtClean="0"/>
              <a:t>11.09.24</a:t>
            </a:fld>
            <a:endParaRPr lang="en-DE"/>
          </a:p>
        </p:txBody>
      </p:sp>
      <p:sp>
        <p:nvSpPr>
          <p:cNvPr id="5" name="Footer Placeholder 4">
            <a:extLst>
              <a:ext uri="{FF2B5EF4-FFF2-40B4-BE49-F238E27FC236}">
                <a16:creationId xmlns:a16="http://schemas.microsoft.com/office/drawing/2014/main" id="{4A45E321-049E-4F40-8B32-276CB7CA607A}"/>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C08B4F99-1A12-474B-A93A-E74DAF09352D}"/>
              </a:ext>
            </a:extLst>
          </p:cNvPr>
          <p:cNvSpPr>
            <a:spLocks noGrp="1"/>
          </p:cNvSpPr>
          <p:nvPr>
            <p:ph type="sldNum" sz="quarter" idx="12"/>
          </p:nvPr>
        </p:nvSpPr>
        <p:spPr/>
        <p:txBody>
          <a:bodyPr/>
          <a:lstStyle/>
          <a:p>
            <a:fld id="{F5F2422B-4BC8-9247-9F62-E099E61ADBD9}" type="slidenum">
              <a:rPr lang="en-DE" smtClean="0"/>
              <a:t>‹#›</a:t>
            </a:fld>
            <a:endParaRPr lang="en-DE"/>
          </a:p>
        </p:txBody>
      </p:sp>
    </p:spTree>
    <p:extLst>
      <p:ext uri="{BB962C8B-B14F-4D97-AF65-F5344CB8AC3E}">
        <p14:creationId xmlns:p14="http://schemas.microsoft.com/office/powerpoint/2010/main" val="16995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0BEE2A-09EE-AE43-B04F-F8EBA666072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ED91E126-6E84-F34F-88E1-8FC6951F42E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1923ACD6-4DC5-6B44-A349-62461520DC45}"/>
              </a:ext>
            </a:extLst>
          </p:cNvPr>
          <p:cNvSpPr>
            <a:spLocks noGrp="1"/>
          </p:cNvSpPr>
          <p:nvPr>
            <p:ph type="dt" sz="half" idx="10"/>
          </p:nvPr>
        </p:nvSpPr>
        <p:spPr/>
        <p:txBody>
          <a:bodyPr/>
          <a:lstStyle/>
          <a:p>
            <a:fld id="{2E1B8D5B-2AEE-7244-A566-D863CA9E9AA4}" type="datetimeFigureOut">
              <a:rPr lang="en-DE" smtClean="0"/>
              <a:t>11.09.24</a:t>
            </a:fld>
            <a:endParaRPr lang="en-DE"/>
          </a:p>
        </p:txBody>
      </p:sp>
      <p:sp>
        <p:nvSpPr>
          <p:cNvPr id="5" name="Footer Placeholder 4">
            <a:extLst>
              <a:ext uri="{FF2B5EF4-FFF2-40B4-BE49-F238E27FC236}">
                <a16:creationId xmlns:a16="http://schemas.microsoft.com/office/drawing/2014/main" id="{4116F761-D745-D740-A6C3-CA0EBE33628D}"/>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CA8E6ADD-7103-8E4E-802F-329AB39688B0}"/>
              </a:ext>
            </a:extLst>
          </p:cNvPr>
          <p:cNvSpPr>
            <a:spLocks noGrp="1"/>
          </p:cNvSpPr>
          <p:nvPr>
            <p:ph type="sldNum" sz="quarter" idx="12"/>
          </p:nvPr>
        </p:nvSpPr>
        <p:spPr/>
        <p:txBody>
          <a:bodyPr/>
          <a:lstStyle/>
          <a:p>
            <a:fld id="{F5F2422B-4BC8-9247-9F62-E099E61ADBD9}" type="slidenum">
              <a:rPr lang="en-DE" smtClean="0"/>
              <a:t>‹#›</a:t>
            </a:fld>
            <a:endParaRPr lang="en-DE"/>
          </a:p>
        </p:txBody>
      </p:sp>
    </p:spTree>
    <p:extLst>
      <p:ext uri="{BB962C8B-B14F-4D97-AF65-F5344CB8AC3E}">
        <p14:creationId xmlns:p14="http://schemas.microsoft.com/office/powerpoint/2010/main" val="3453825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pic>
        <p:nvPicPr>
          <p:cNvPr id="247" name="Grafik 12" descr="Grafik 12"/>
          <p:cNvPicPr>
            <a:picLocks noChangeAspect="1"/>
          </p:cNvPicPr>
          <p:nvPr/>
        </p:nvPicPr>
        <p:blipFill>
          <a:blip r:embed="rId2"/>
          <a:stretch>
            <a:fillRect/>
          </a:stretch>
        </p:blipFill>
        <p:spPr>
          <a:xfrm>
            <a:off x="9938656" y="6005352"/>
            <a:ext cx="1881981" cy="548855"/>
          </a:xfrm>
          <a:prstGeom prst="rect">
            <a:avLst/>
          </a:prstGeom>
          <a:ln w="12700">
            <a:miter lim="400000"/>
          </a:ln>
        </p:spPr>
      </p:pic>
      <p:grpSp>
        <p:nvGrpSpPr>
          <p:cNvPr id="250" name="Textplatzhalter 4"/>
          <p:cNvGrpSpPr/>
          <p:nvPr/>
        </p:nvGrpSpPr>
        <p:grpSpPr>
          <a:xfrm>
            <a:off x="371619" y="6423285"/>
            <a:ext cx="2304002" cy="127001"/>
            <a:chOff x="0" y="0"/>
            <a:chExt cx="2304000" cy="127000"/>
          </a:xfrm>
        </p:grpSpPr>
        <p:sp>
          <p:nvSpPr>
            <p:cNvPr id="248" name="Rectangle"/>
            <p:cNvSpPr/>
            <p:nvPr/>
          </p:nvSpPr>
          <p:spPr>
            <a:xfrm>
              <a:off x="0" y="0"/>
              <a:ext cx="2304001" cy="90000"/>
            </a:xfrm>
            <a:prstGeom prst="rect">
              <a:avLst/>
            </a:prstGeom>
            <a:blipFill rotWithShape="1">
              <a:blip r:embed="rId3"/>
              <a:srcRect/>
              <a:stretch>
                <a:fillRect/>
              </a:stretch>
            </a:blipFill>
            <a:ln w="12700" cap="flat">
              <a:noFill/>
              <a:miter lim="400000"/>
            </a:ln>
            <a:effectLst/>
          </p:spPr>
          <p:txBody>
            <a:bodyPr wrap="square" lIns="45719" tIns="45719" rIns="45719" bIns="45719" numCol="1" anchor="t">
              <a:noAutofit/>
            </a:bodyPr>
            <a:lstStyle/>
            <a:p>
              <a:pPr defTabSz="914400">
                <a:lnSpc>
                  <a:spcPct val="114000"/>
                </a:lnSpc>
                <a:spcBef>
                  <a:spcPts val="600"/>
                </a:spcBef>
                <a:defRPr sz="200">
                  <a:solidFill>
                    <a:srgbClr val="FFFFFF"/>
                  </a:solidFill>
                </a:defRPr>
              </a:pPr>
              <a:endParaRPr/>
            </a:p>
          </p:txBody>
        </p:sp>
        <p:sp>
          <p:nvSpPr>
            <p:cNvPr id="249" name="Text"/>
            <p:cNvSpPr txBox="1"/>
            <p:nvPr/>
          </p:nvSpPr>
          <p:spPr>
            <a:xfrm>
              <a:off x="45719" y="0"/>
              <a:ext cx="2212562" cy="1270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defTabSz="914400">
                <a:lnSpc>
                  <a:spcPct val="114000"/>
                </a:lnSpc>
                <a:spcBef>
                  <a:spcPts val="600"/>
                </a:spcBef>
                <a:defRPr sz="200">
                  <a:solidFill>
                    <a:srgbClr val="FFFFFF"/>
                  </a:solidFill>
                </a:defRPr>
              </a:lvl1pPr>
            </a:lstStyle>
            <a:p>
              <a:r>
                <a:t> </a:t>
              </a:r>
            </a:p>
          </p:txBody>
        </p:sp>
      </p:grpSp>
      <p:sp>
        <p:nvSpPr>
          <p:cNvPr id="251" name="Title Text"/>
          <p:cNvSpPr txBox="1">
            <a:spLocks noGrp="1"/>
          </p:cNvSpPr>
          <p:nvPr>
            <p:ph type="title"/>
          </p:nvPr>
        </p:nvSpPr>
        <p:spPr>
          <a:prstGeom prst="rect">
            <a:avLst/>
          </a:prstGeom>
        </p:spPr>
        <p:txBody>
          <a:bodyPr/>
          <a:lstStyle/>
          <a:p>
            <a:r>
              <a:t>Title Text</a:t>
            </a:r>
          </a:p>
        </p:txBody>
      </p:sp>
      <p:sp>
        <p:nvSpPr>
          <p:cNvPr id="25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4" name="Textplatzhalter 10"/>
          <p:cNvSpPr>
            <a:spLocks noGrp="1"/>
          </p:cNvSpPr>
          <p:nvPr>
            <p:ph type="body" sz="quarter" idx="21" hasCustomPrompt="1"/>
          </p:nvPr>
        </p:nvSpPr>
        <p:spPr>
          <a:xfrm>
            <a:off x="358773" y="938786"/>
            <a:ext cx="11449051" cy="509995"/>
          </a:xfrm>
          <a:prstGeom prst="rect">
            <a:avLst/>
          </a:prstGeom>
        </p:spPr>
        <p:txBody>
          <a:bodyPr/>
          <a:lstStyle>
            <a:lvl1pPr marL="0" indent="0">
              <a:spcBef>
                <a:spcPts val="0"/>
              </a:spcBef>
              <a:buSzTx/>
              <a:buFontTx/>
              <a:buNone/>
              <a:defRPr sz="1800" b="1">
                <a:solidFill>
                  <a:schemeClr val="accent1"/>
                </a:solidFill>
              </a:defRPr>
            </a:lvl1pPr>
          </a:lstStyle>
          <a:p>
            <a:r>
              <a:t>Subline</a:t>
            </a:r>
          </a:p>
        </p:txBody>
      </p:sp>
    </p:spTree>
    <p:extLst>
      <p:ext uri="{BB962C8B-B14F-4D97-AF65-F5344CB8AC3E}">
        <p14:creationId xmlns:p14="http://schemas.microsoft.com/office/powerpoint/2010/main" val="422557177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elfolie 4">
    <p:spTree>
      <p:nvGrpSpPr>
        <p:cNvPr id="1" name=""/>
        <p:cNvGrpSpPr/>
        <p:nvPr/>
      </p:nvGrpSpPr>
      <p:grpSpPr>
        <a:xfrm>
          <a:off x="0" y="0"/>
          <a:ext cx="0" cy="0"/>
          <a:chOff x="0" y="0"/>
          <a:chExt cx="0" cy="0"/>
        </a:xfrm>
      </p:grpSpPr>
      <p:sp>
        <p:nvSpPr>
          <p:cNvPr id="55" name="Rechteck 12"/>
          <p:cNvSpPr/>
          <p:nvPr/>
        </p:nvSpPr>
        <p:spPr>
          <a:xfrm>
            <a:off x="0" y="3429000"/>
            <a:ext cx="12192000" cy="1980221"/>
          </a:xfrm>
          <a:prstGeom prst="rect">
            <a:avLst/>
          </a:prstGeom>
          <a:solidFill>
            <a:schemeClr val="accent1"/>
          </a:solidFill>
          <a:ln w="12700">
            <a:solidFill>
              <a:srgbClr val="012D4E"/>
            </a:solidFill>
            <a:miter/>
          </a:ln>
        </p:spPr>
        <p:txBody>
          <a:bodyPr lIns="45719" rIns="45719" anchor="ctr"/>
          <a:lstStyle/>
          <a:p>
            <a:pPr algn="ctr">
              <a:defRPr>
                <a:solidFill>
                  <a:srgbClr val="FFFFFF"/>
                </a:solidFill>
              </a:defRPr>
            </a:pPr>
            <a:endParaRPr/>
          </a:p>
        </p:txBody>
      </p:sp>
      <p:sp>
        <p:nvSpPr>
          <p:cNvPr id="56" name="Bildplatzhalter 4"/>
          <p:cNvSpPr>
            <a:spLocks noGrp="1"/>
          </p:cNvSpPr>
          <p:nvPr>
            <p:ph type="pic" idx="21"/>
          </p:nvPr>
        </p:nvSpPr>
        <p:spPr>
          <a:xfrm>
            <a:off x="371475" y="341313"/>
            <a:ext cx="11449050" cy="3087687"/>
          </a:xfrm>
          <a:prstGeom prst="rect">
            <a:avLst/>
          </a:prstGeom>
        </p:spPr>
        <p:txBody>
          <a:bodyPr lIns="91439" tIns="45719" rIns="91439" bIns="45719">
            <a:noAutofit/>
          </a:bodyPr>
          <a:lstStyle/>
          <a:p>
            <a:endParaRPr/>
          </a:p>
        </p:txBody>
      </p:sp>
      <p:sp>
        <p:nvSpPr>
          <p:cNvPr id="57" name="Headline der Präsentation"/>
          <p:cNvSpPr txBox="1">
            <a:spLocks noGrp="1"/>
          </p:cNvSpPr>
          <p:nvPr>
            <p:ph type="title" hasCustomPrompt="1"/>
          </p:nvPr>
        </p:nvSpPr>
        <p:spPr>
          <a:xfrm>
            <a:off x="731839" y="3633687"/>
            <a:ext cx="10728325" cy="623405"/>
          </a:xfrm>
          <a:prstGeom prst="rect">
            <a:avLst/>
          </a:prstGeom>
        </p:spPr>
        <p:txBody>
          <a:bodyPr/>
          <a:lstStyle>
            <a:lvl1pPr>
              <a:defRPr>
                <a:solidFill>
                  <a:srgbClr val="FFFFFF"/>
                </a:solidFill>
              </a:defRPr>
            </a:lvl1pPr>
          </a:lstStyle>
          <a:p>
            <a:r>
              <a:t>Headline der Präsentation</a:t>
            </a:r>
          </a:p>
        </p:txBody>
      </p:sp>
      <p:sp>
        <p:nvSpPr>
          <p:cNvPr id="58" name="Body Level One…"/>
          <p:cNvSpPr txBox="1">
            <a:spLocks noGrp="1"/>
          </p:cNvSpPr>
          <p:nvPr>
            <p:ph type="body" sz="quarter" idx="1" hasCustomPrompt="1"/>
          </p:nvPr>
        </p:nvSpPr>
        <p:spPr>
          <a:xfrm>
            <a:off x="731837" y="4911514"/>
            <a:ext cx="10728326" cy="360001"/>
          </a:xfrm>
          <a:prstGeom prst="rect">
            <a:avLst/>
          </a:prstGeom>
        </p:spPr>
        <p:txBody>
          <a:bodyPr/>
          <a:lstStyle>
            <a:lvl1pPr marL="0" indent="0">
              <a:buSzTx/>
              <a:buFontTx/>
              <a:buNone/>
              <a:defRPr sz="1600" cap="all" spc="60">
                <a:solidFill>
                  <a:srgbClr val="FFFFFF"/>
                </a:solidFill>
              </a:defRPr>
            </a:lvl1pPr>
            <a:lvl2pPr marL="0" indent="457200">
              <a:buSzTx/>
              <a:buFontTx/>
              <a:buNone/>
              <a:defRPr sz="1600" cap="all" spc="60">
                <a:solidFill>
                  <a:srgbClr val="FFFFFF"/>
                </a:solidFill>
              </a:defRPr>
            </a:lvl2pPr>
            <a:lvl3pPr marL="0" indent="914400">
              <a:buSzTx/>
              <a:buFontTx/>
              <a:buNone/>
              <a:defRPr sz="1600" cap="all" spc="60">
                <a:solidFill>
                  <a:srgbClr val="FFFFFF"/>
                </a:solidFill>
              </a:defRPr>
            </a:lvl3pPr>
            <a:lvl4pPr marL="0" indent="1371600">
              <a:buSzTx/>
              <a:buFontTx/>
              <a:buNone/>
              <a:defRPr sz="1600" cap="all" spc="60">
                <a:solidFill>
                  <a:srgbClr val="FFFFFF"/>
                </a:solidFill>
              </a:defRPr>
            </a:lvl4pPr>
            <a:lvl5pPr marL="0" indent="1828800">
              <a:buSzTx/>
              <a:buFontTx/>
              <a:buNone/>
              <a:defRPr sz="1600" cap="all" spc="60">
                <a:solidFill>
                  <a:srgbClr val="FFFFFF"/>
                </a:solidFill>
              </a:defRPr>
            </a:lvl5pPr>
          </a:lstStyle>
          <a:p>
            <a:r>
              <a:t>Datum  |  Name</a:t>
            </a:r>
          </a:p>
          <a:p>
            <a:pPr lvl="1"/>
            <a:endParaRPr/>
          </a:p>
          <a:p>
            <a:pPr lvl="2"/>
            <a:endParaRPr/>
          </a:p>
          <a:p>
            <a:pPr lvl="3"/>
            <a:endParaRPr/>
          </a:p>
          <a:p>
            <a:pPr lvl="4"/>
            <a:endParaRPr/>
          </a:p>
        </p:txBody>
      </p:sp>
      <p:sp>
        <p:nvSpPr>
          <p:cNvPr id="59" name="Textplatzhalter 10"/>
          <p:cNvSpPr>
            <a:spLocks noGrp="1"/>
          </p:cNvSpPr>
          <p:nvPr>
            <p:ph type="body" sz="quarter" idx="22" hasCustomPrompt="1"/>
          </p:nvPr>
        </p:nvSpPr>
        <p:spPr>
          <a:xfrm>
            <a:off x="731837" y="4221088"/>
            <a:ext cx="10728326" cy="547143"/>
          </a:xfrm>
          <a:prstGeom prst="rect">
            <a:avLst/>
          </a:prstGeom>
        </p:spPr>
        <p:txBody>
          <a:bodyPr/>
          <a:lstStyle>
            <a:lvl1pPr>
              <a:lnSpc>
                <a:spcPct val="100000"/>
              </a:lnSpc>
              <a:spcBef>
                <a:spcPts val="0"/>
              </a:spcBef>
              <a:buSzTx/>
              <a:buFontTx/>
              <a:buNone/>
              <a:defRPr sz="1800" b="1">
                <a:solidFill>
                  <a:schemeClr val="accent2"/>
                </a:solidFill>
              </a:defRPr>
            </a:lvl1pPr>
          </a:lstStyle>
          <a:p>
            <a:r>
              <a:t>Subline der Präsentation</a:t>
            </a:r>
          </a:p>
        </p:txBody>
      </p:sp>
      <p:pic>
        <p:nvPicPr>
          <p:cNvPr id="60" name="Grafik 8" descr="Grafik 8"/>
          <p:cNvPicPr>
            <a:picLocks noChangeAspect="1"/>
          </p:cNvPicPr>
          <p:nvPr/>
        </p:nvPicPr>
        <p:blipFill>
          <a:blip r:embed="rId2"/>
          <a:stretch>
            <a:fillRect/>
          </a:stretch>
        </p:blipFill>
        <p:spPr>
          <a:xfrm>
            <a:off x="9938656" y="6005352"/>
            <a:ext cx="1881981" cy="548855"/>
          </a:xfrm>
          <a:prstGeom prst="rect">
            <a:avLst/>
          </a:prstGeom>
          <a:ln w="12700">
            <a:miter lim="400000"/>
          </a:ln>
        </p:spPr>
      </p:pic>
      <p:sp>
        <p:nvSpPr>
          <p:cNvPr id="61" name="Textplatzhalter 4"/>
          <p:cNvSpPr>
            <a:spLocks noGrp="1"/>
          </p:cNvSpPr>
          <p:nvPr>
            <p:ph type="body" sz="quarter" idx="23" hasCustomPrompt="1"/>
          </p:nvPr>
        </p:nvSpPr>
        <p:spPr>
          <a:xfrm>
            <a:off x="371619" y="6423285"/>
            <a:ext cx="2304002" cy="90001"/>
          </a:xfrm>
          <a:prstGeom prst="rect">
            <a:avLst/>
          </a:prstGeom>
          <a:blipFill>
            <a:blip r:embed="rId3"/>
            <a:stretch>
              <a:fillRect/>
            </a:stretch>
          </a:blipFill>
        </p:spPr>
        <p:txBody>
          <a:bodyPr/>
          <a:lstStyle>
            <a:lvl1pPr marL="0" indent="0">
              <a:buSzTx/>
              <a:buFontTx/>
              <a:buNone/>
              <a:defRPr sz="200">
                <a:solidFill>
                  <a:srgbClr val="FFFFFF"/>
                </a:solidFill>
              </a:defRPr>
            </a:lvl1pPr>
          </a:lstStyle>
          <a:p>
            <a:r>
              <a:t> </a:t>
            </a:r>
          </a:p>
        </p:txBody>
      </p:sp>
      <p:sp>
        <p:nvSpPr>
          <p:cNvPr id="62"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7224910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0000" y="324001"/>
            <a:ext cx="11449051" cy="1124780"/>
          </a:xfrm>
        </p:spPr>
        <p:txBody>
          <a:bodyPr/>
          <a:lstStyle>
            <a:lvl1pPr>
              <a:defRPr cap="none" spc="0" baseline="0">
                <a:solidFill>
                  <a:schemeClr val="tx2"/>
                </a:solidFill>
              </a:defRPr>
            </a:lvl1pPr>
          </a:lstStyle>
          <a:p>
            <a:r>
              <a:rPr lang="de-DE" dirty="0"/>
              <a:t>Titelmasterformat durch Klicken bearbeiten</a:t>
            </a:r>
            <a:endParaRPr lang="en-US" dirty="0"/>
          </a:p>
        </p:txBody>
      </p:sp>
      <p:sp>
        <p:nvSpPr>
          <p:cNvPr id="3" name="Content Placeholder 2"/>
          <p:cNvSpPr>
            <a:spLocks noGrp="1"/>
          </p:cNvSpPr>
          <p:nvPr>
            <p:ph idx="1" hasCustomPrompt="1"/>
          </p:nvPr>
        </p:nvSpPr>
        <p:spPr>
          <a:xfrm>
            <a:off x="360000" y="1563145"/>
            <a:ext cx="11449051" cy="4214255"/>
          </a:xfrm>
        </p:spPr>
        <p:txBody>
          <a:bodyPr/>
          <a:lstStyle>
            <a:lvl1pPr>
              <a:buFont typeface="Wingdings" pitchFamily="2" charset="2"/>
              <a:buChar char="§"/>
              <a:defRPr b="1"/>
            </a:lvl1pPr>
            <a:lvl2pPr>
              <a:buFont typeface="Wingdings" pitchFamily="2" charset="2"/>
              <a:buChar char="§"/>
              <a:defRPr b="0"/>
            </a:lvl2pPr>
            <a:lvl3pPr>
              <a:buFont typeface="Wingdings" pitchFamily="2" charset="2"/>
              <a:buChar char="§"/>
              <a:defRPr b="0"/>
            </a:lvl3pPr>
            <a:lvl4pPr>
              <a:buFont typeface="Wingdings" pitchFamily="2" charset="2"/>
              <a:buChar char="§"/>
              <a:defRPr b="0"/>
            </a:lvl4pPr>
            <a:lvl5pPr>
              <a:buFont typeface="Wingdings" pitchFamily="2" charset="2"/>
              <a:buChar char="§"/>
              <a:defRPr b="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p:txBody>
          <a:bodyPr/>
          <a:lstStyle>
            <a:lvl1pPr algn="ctr">
              <a:defRPr/>
            </a:lvl1pPr>
          </a:lstStyle>
          <a:p>
            <a:fld id="{A52F4D17-1AD6-42D9-B93A-EB002C62F438}" type="slidenum">
              <a:rPr lang="de-DE" smtClean="0"/>
              <a:pPr/>
              <a:t>‹#›</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358776" y="938785"/>
            <a:ext cx="11449049" cy="509995"/>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Tree>
    <p:extLst>
      <p:ext uri="{BB962C8B-B14F-4D97-AF65-F5344CB8AC3E}">
        <p14:creationId xmlns:p14="http://schemas.microsoft.com/office/powerpoint/2010/main" val="2240943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Textplatzhalter 10">
            <a:extLst>
              <a:ext uri="{FF2B5EF4-FFF2-40B4-BE49-F238E27FC236}">
                <a16:creationId xmlns:a16="http://schemas.microsoft.com/office/drawing/2014/main" id="{1657B79E-8199-4451-A0F9-E82023AB3F0C}"/>
              </a:ext>
            </a:extLst>
          </p:cNvPr>
          <p:cNvSpPr>
            <a:spLocks noGrp="1"/>
          </p:cNvSpPr>
          <p:nvPr>
            <p:ph type="body" sz="quarter" idx="12" hasCustomPrompt="1"/>
          </p:nvPr>
        </p:nvSpPr>
        <p:spPr>
          <a:xfrm>
            <a:off x="478367" y="938785"/>
            <a:ext cx="11232896" cy="509995"/>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Tree>
    <p:extLst>
      <p:ext uri="{BB962C8B-B14F-4D97-AF65-F5344CB8AC3E}">
        <p14:creationId xmlns:p14="http://schemas.microsoft.com/office/powerpoint/2010/main" val="614940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type="tx" userDrawn="1">
  <p:cSld name="1_Title Slide">
    <p:spTree>
      <p:nvGrpSpPr>
        <p:cNvPr id="1" name=""/>
        <p:cNvGrpSpPr/>
        <p:nvPr/>
      </p:nvGrpSpPr>
      <p:grpSpPr bwMode="auto">
        <a:xfrm>
          <a:off x="0" y="0"/>
          <a:ext cx="0" cy="0"/>
          <a:chOff x="0" y="0"/>
          <a:chExt cx="0" cy="0"/>
        </a:xfrm>
      </p:grpSpPr>
      <p:sp>
        <p:nvSpPr>
          <p:cNvPr id="4" name="PlaceHolder 1"/>
          <p:cNvSpPr>
            <a:spLocks noGrp="1"/>
          </p:cNvSpPr>
          <p:nvPr>
            <p:ph type="title"/>
          </p:nvPr>
        </p:nvSpPr>
        <p:spPr bwMode="auto">
          <a:xfrm>
            <a:off x="609563" y="273423"/>
            <a:ext cx="10971684" cy="1144631"/>
          </a:xfrm>
          <a:prstGeom prst="rect">
            <a:avLst/>
          </a:prstGeom>
        </p:spPr>
        <p:txBody>
          <a:bodyPr lIns="0" tIns="0" rIns="0" bIns="0" anchor="ctr">
            <a:noAutofit/>
          </a:bodyPr>
          <a:lstStyle/>
          <a:p>
            <a:pPr algn="ctr">
              <a:defRPr/>
            </a:pPr>
            <a:endParaRPr lang="en-US" sz="5321" b="0" strike="noStrike" spc="-1">
              <a:latin typeface="Arial"/>
            </a:endParaRPr>
          </a:p>
        </p:txBody>
      </p:sp>
      <p:sp>
        <p:nvSpPr>
          <p:cNvPr id="5" name="PlaceHolder 2"/>
          <p:cNvSpPr>
            <a:spLocks noGrp="1"/>
          </p:cNvSpPr>
          <p:nvPr>
            <p:ph type="subTitle"/>
          </p:nvPr>
        </p:nvSpPr>
        <p:spPr bwMode="auto">
          <a:xfrm>
            <a:off x="609563" y="1604399"/>
            <a:ext cx="10971684" cy="3976819"/>
          </a:xfrm>
          <a:prstGeom prst="rect">
            <a:avLst/>
          </a:prstGeom>
        </p:spPr>
        <p:txBody>
          <a:bodyPr lIns="0" tIns="0" rIns="0" bIns="0" anchor="ctr">
            <a:noAutofit/>
          </a:bodyPr>
          <a:lstStyle/>
          <a:p>
            <a:pPr algn="ctr">
              <a:defRPr/>
            </a:pPr>
            <a:endParaRPr lang="en-US" sz="3871" b="0" strike="noStrike" spc="-1">
              <a:latin typeface="Arial"/>
            </a:endParaRPr>
          </a:p>
        </p:txBody>
      </p:sp>
    </p:spTree>
    <p:extLst>
      <p:ext uri="{BB962C8B-B14F-4D97-AF65-F5344CB8AC3E}">
        <p14:creationId xmlns:p14="http://schemas.microsoft.com/office/powerpoint/2010/main" val="3335069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Textplatzhalter 10">
            <a:extLst>
              <a:ext uri="{FF2B5EF4-FFF2-40B4-BE49-F238E27FC236}">
                <a16:creationId xmlns:a16="http://schemas.microsoft.com/office/drawing/2014/main" id="{1657B79E-8199-4451-A0F9-E82023AB3F0C}"/>
              </a:ext>
            </a:extLst>
          </p:cNvPr>
          <p:cNvSpPr>
            <a:spLocks noGrp="1"/>
          </p:cNvSpPr>
          <p:nvPr>
            <p:ph type="body" sz="quarter" idx="12" hasCustomPrompt="1"/>
          </p:nvPr>
        </p:nvSpPr>
        <p:spPr>
          <a:xfrm>
            <a:off x="478367" y="938785"/>
            <a:ext cx="11232896" cy="509995"/>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Tree>
    <p:extLst>
      <p:ext uri="{BB962C8B-B14F-4D97-AF65-F5344CB8AC3E}">
        <p14:creationId xmlns:p14="http://schemas.microsoft.com/office/powerpoint/2010/main" val="194474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spc="0" baseline="0">
                <a:solidFill>
                  <a:schemeClr val="tx2"/>
                </a:solidFill>
              </a:defRPr>
            </a:lvl1pPr>
          </a:lstStyle>
          <a:p>
            <a:r>
              <a:rPr lang="de-DE" noProof="0" dirty="0"/>
              <a:t>Titelmasterformat durch Klicken bearbeiten</a:t>
            </a:r>
            <a:endParaRPr lang="en-US" noProof="0" dirty="0"/>
          </a:p>
        </p:txBody>
      </p:sp>
      <p:sp>
        <p:nvSpPr>
          <p:cNvPr id="9" name="Textplatzhalter 10">
            <a:extLst>
              <a:ext uri="{FF2B5EF4-FFF2-40B4-BE49-F238E27FC236}">
                <a16:creationId xmlns:a16="http://schemas.microsoft.com/office/drawing/2014/main" id="{F63E2467-CDE8-4456-BDC8-2E6458C092A7}"/>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en-US" noProof="0" dirty="0"/>
              <a:t>Subline</a:t>
            </a:r>
          </a:p>
        </p:txBody>
      </p:sp>
      <p:sp>
        <p:nvSpPr>
          <p:cNvPr id="3" name="Foliennummernplatzhalter 2">
            <a:extLst>
              <a:ext uri="{FF2B5EF4-FFF2-40B4-BE49-F238E27FC236}">
                <a16:creationId xmlns:a16="http://schemas.microsoft.com/office/drawing/2014/main" id="{1C9A4D5F-2E35-47CB-9ECC-6BDDA4543523}"/>
              </a:ext>
            </a:extLst>
          </p:cNvPr>
          <p:cNvSpPr>
            <a:spLocks noGrp="1"/>
          </p:cNvSpPr>
          <p:nvPr>
            <p:ph type="sldNum" sz="quarter" idx="16"/>
          </p:nvPr>
        </p:nvSpPr>
        <p:spPr>
          <a:xfrm>
            <a:off x="5818290" y="6381328"/>
            <a:ext cx="720000" cy="221109"/>
          </a:xfrm>
          <a:prstGeom prst="rect">
            <a:avLst/>
          </a:prstGeom>
        </p:spPr>
        <p:txBody>
          <a:bodyPr/>
          <a:lstStyle/>
          <a:p>
            <a:r>
              <a:rPr lang="en-US"/>
              <a:t>Page </a:t>
            </a:r>
            <a:fld id="{A52F4D17-1AD6-42D9-B93A-EB002C62F438}" type="slidenum">
              <a:rPr lang="en-US" smtClean="0"/>
              <a:pPr/>
              <a:t>‹#›</a:t>
            </a:fld>
            <a:endParaRPr lang="en-US" noProof="0" dirty="0"/>
          </a:p>
        </p:txBody>
      </p:sp>
    </p:spTree>
    <p:extLst>
      <p:ext uri="{BB962C8B-B14F-4D97-AF65-F5344CB8AC3E}">
        <p14:creationId xmlns:p14="http://schemas.microsoft.com/office/powerpoint/2010/main" val="1433513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0000" y="324001"/>
            <a:ext cx="11449051" cy="1124780"/>
          </a:xfrm>
        </p:spPr>
        <p:txBody>
          <a:bodyPr/>
          <a:lstStyle>
            <a:lvl1pPr>
              <a:defRPr cap="none" spc="0" baseline="0">
                <a:solidFill>
                  <a:schemeClr val="tx2"/>
                </a:solidFill>
              </a:defRPr>
            </a:lvl1pPr>
          </a:lstStyle>
          <a:p>
            <a:r>
              <a:rPr lang="de-DE" dirty="0"/>
              <a:t>Titelmasterformat durch Klicken bearbeiten</a:t>
            </a:r>
            <a:endParaRPr lang="en-US" dirty="0"/>
          </a:p>
        </p:txBody>
      </p:sp>
      <p:sp>
        <p:nvSpPr>
          <p:cNvPr id="3" name="Content Placeholder 2"/>
          <p:cNvSpPr>
            <a:spLocks noGrp="1"/>
          </p:cNvSpPr>
          <p:nvPr>
            <p:ph idx="1" hasCustomPrompt="1"/>
          </p:nvPr>
        </p:nvSpPr>
        <p:spPr>
          <a:xfrm>
            <a:off x="360000" y="1563145"/>
            <a:ext cx="11449051" cy="4214255"/>
          </a:xfrm>
        </p:spPr>
        <p:txBody>
          <a:bodyPr/>
          <a:lstStyle>
            <a:lvl1pPr>
              <a:buFont typeface="Wingdings" pitchFamily="2" charset="2"/>
              <a:buChar char="§"/>
              <a:defRPr b="1"/>
            </a:lvl1pPr>
            <a:lvl2pPr>
              <a:buFont typeface="Wingdings" pitchFamily="2" charset="2"/>
              <a:buChar char="§"/>
              <a:defRPr b="0"/>
            </a:lvl2pPr>
            <a:lvl3pPr>
              <a:buFont typeface="Wingdings" pitchFamily="2" charset="2"/>
              <a:buChar char="§"/>
              <a:defRPr b="0"/>
            </a:lvl3pPr>
            <a:lvl4pPr>
              <a:buFont typeface="Wingdings" pitchFamily="2" charset="2"/>
              <a:buChar char="§"/>
              <a:defRPr b="0"/>
            </a:lvl4pPr>
            <a:lvl5pPr>
              <a:buFont typeface="Wingdings" pitchFamily="2" charset="2"/>
              <a:buChar char="§"/>
              <a:defRPr b="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p:txBody>
          <a:bodyPr/>
          <a:lstStyle>
            <a:lvl1pPr algn="ctr">
              <a:defRPr/>
            </a:lvl1pPr>
          </a:lstStyle>
          <a:p>
            <a:fld id="{A52F4D17-1AD6-42D9-B93A-EB002C62F438}" type="slidenum">
              <a:rPr lang="de-DE" smtClean="0"/>
              <a:pPr/>
              <a:t>‹#›</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358776" y="938785"/>
            <a:ext cx="11449049" cy="509995"/>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Tree>
    <p:extLst>
      <p:ext uri="{BB962C8B-B14F-4D97-AF65-F5344CB8AC3E}">
        <p14:creationId xmlns:p14="http://schemas.microsoft.com/office/powerpoint/2010/main" val="3651112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BAF68-D1FC-6043-8654-65DB49406E68}"/>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35862F92-E686-F546-AEBA-1A411D55233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1ADBB8BF-5C36-5F41-8DCB-B9431B6E942E}"/>
              </a:ext>
            </a:extLst>
          </p:cNvPr>
          <p:cNvSpPr>
            <a:spLocks noGrp="1"/>
          </p:cNvSpPr>
          <p:nvPr>
            <p:ph type="dt" sz="half" idx="10"/>
          </p:nvPr>
        </p:nvSpPr>
        <p:spPr/>
        <p:txBody>
          <a:bodyPr/>
          <a:lstStyle/>
          <a:p>
            <a:fld id="{2E1B8D5B-2AEE-7244-A566-D863CA9E9AA4}" type="datetimeFigureOut">
              <a:rPr lang="en-DE" smtClean="0"/>
              <a:t>11.09.24</a:t>
            </a:fld>
            <a:endParaRPr lang="en-DE"/>
          </a:p>
        </p:txBody>
      </p:sp>
      <p:sp>
        <p:nvSpPr>
          <p:cNvPr id="5" name="Footer Placeholder 4">
            <a:extLst>
              <a:ext uri="{FF2B5EF4-FFF2-40B4-BE49-F238E27FC236}">
                <a16:creationId xmlns:a16="http://schemas.microsoft.com/office/drawing/2014/main" id="{55F20F6E-8D5A-4648-899F-F71269A977FD}"/>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24E9C760-C8C2-D24F-A2B2-A9B09CF31EE0}"/>
              </a:ext>
            </a:extLst>
          </p:cNvPr>
          <p:cNvSpPr>
            <a:spLocks noGrp="1"/>
          </p:cNvSpPr>
          <p:nvPr>
            <p:ph type="sldNum" sz="quarter" idx="12"/>
          </p:nvPr>
        </p:nvSpPr>
        <p:spPr/>
        <p:txBody>
          <a:bodyPr/>
          <a:lstStyle/>
          <a:p>
            <a:fld id="{F5F2422B-4BC8-9247-9F62-E099E61ADBD9}" type="slidenum">
              <a:rPr lang="en-DE" smtClean="0"/>
              <a:t>‹#›</a:t>
            </a:fld>
            <a:endParaRPr lang="en-DE"/>
          </a:p>
        </p:txBody>
      </p:sp>
    </p:spTree>
    <p:extLst>
      <p:ext uri="{BB962C8B-B14F-4D97-AF65-F5344CB8AC3E}">
        <p14:creationId xmlns:p14="http://schemas.microsoft.com/office/powerpoint/2010/main" val="1139767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Titelfolie 4">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936BB06C-78EA-49C8-AAD0-451B7CEFCAA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38657" y="6005353"/>
            <a:ext cx="1881980" cy="548855"/>
          </a:xfrm>
          <a:prstGeom prst="rect">
            <a:avLst/>
          </a:prstGeom>
        </p:spPr>
      </p:pic>
      <p:sp>
        <p:nvSpPr>
          <p:cNvPr id="14" name="Textfeld 13">
            <a:extLst>
              <a:ext uri="{FF2B5EF4-FFF2-40B4-BE49-F238E27FC236}">
                <a16:creationId xmlns:a16="http://schemas.microsoft.com/office/drawing/2014/main" id="{4D89809C-5794-9141-8261-A432FE523E15}"/>
              </a:ext>
            </a:extLst>
          </p:cNvPr>
          <p:cNvSpPr txBox="1"/>
          <p:nvPr userDrawn="1"/>
        </p:nvSpPr>
        <p:spPr>
          <a:xfrm>
            <a:off x="371365" y="6378811"/>
            <a:ext cx="3086993" cy="164212"/>
          </a:xfrm>
          <a:prstGeom prst="rect">
            <a:avLst/>
          </a:prstGeom>
          <a:noFill/>
        </p:spPr>
        <p:txBody>
          <a:bodyPr wrap="square" lIns="0" tIns="0" rIns="0" bIns="0" rtlCol="0">
            <a:spAutoFit/>
          </a:bodyPr>
          <a:lstStyle/>
          <a:p>
            <a:pPr algn="l"/>
            <a:r>
              <a:rPr lang="en-GB" sz="1067" b="1" dirty="0">
                <a:solidFill>
                  <a:schemeClr val="tx2"/>
                </a:solidFill>
                <a:latin typeface="Arial" panose="020B0604020202020204" pitchFamily="34" charset="0"/>
                <a:cs typeface="Arial" panose="020B0604020202020204" pitchFamily="34" charset="0"/>
              </a:rPr>
              <a:t>INM-4: </a:t>
            </a:r>
            <a:r>
              <a:rPr lang="de-DE" sz="1067" b="1" dirty="0">
                <a:solidFill>
                  <a:schemeClr val="tx2"/>
                </a:solidFill>
                <a:latin typeface="Arial" panose="020B0604020202020204" pitchFamily="34" charset="0"/>
                <a:cs typeface="Arial" panose="020B0604020202020204" pitchFamily="34" charset="0"/>
              </a:rPr>
              <a:t>Medical Imaging </a:t>
            </a:r>
            <a:r>
              <a:rPr lang="de-DE" sz="1067" b="1" dirty="0" err="1">
                <a:solidFill>
                  <a:schemeClr val="tx2"/>
                </a:solidFill>
                <a:latin typeface="Arial" panose="020B0604020202020204" pitchFamily="34" charset="0"/>
                <a:cs typeface="Arial" panose="020B0604020202020204" pitchFamily="34" charset="0"/>
              </a:rPr>
              <a:t>Physics</a:t>
            </a:r>
            <a:endParaRPr lang="en-GB" sz="1067" b="1" dirty="0">
              <a:solidFill>
                <a:schemeClr val="tx2"/>
              </a:solidFill>
            </a:endParaRPr>
          </a:p>
        </p:txBody>
      </p:sp>
      <p:pic>
        <p:nvPicPr>
          <p:cNvPr id="4" name="Grafik 3">
            <a:extLst>
              <a:ext uri="{FF2B5EF4-FFF2-40B4-BE49-F238E27FC236}">
                <a16:creationId xmlns:a16="http://schemas.microsoft.com/office/drawing/2014/main" id="{86B21B42-BC27-AF49-B3E9-A016202B4947}"/>
              </a:ext>
            </a:extLst>
          </p:cNvPr>
          <p:cNvPicPr>
            <a:picLocks noChangeAspect="1"/>
          </p:cNvPicPr>
          <p:nvPr userDrawn="1"/>
        </p:nvPicPr>
        <p:blipFill>
          <a:blip r:embed="rId3"/>
          <a:stretch>
            <a:fillRect/>
          </a:stretch>
        </p:blipFill>
        <p:spPr>
          <a:xfrm>
            <a:off x="359532" y="315916"/>
            <a:ext cx="11461104" cy="3180759"/>
          </a:xfrm>
          <a:prstGeom prst="rect">
            <a:avLst/>
          </a:prstGeom>
        </p:spPr>
      </p:pic>
    </p:spTree>
    <p:extLst>
      <p:ext uri="{BB962C8B-B14F-4D97-AF65-F5344CB8AC3E}">
        <p14:creationId xmlns:p14="http://schemas.microsoft.com/office/powerpoint/2010/main" val="854212360"/>
      </p:ext>
    </p:extLst>
  </p:cSld>
  <p:clrMapOvr>
    <a:masterClrMapping/>
  </p:clrMapOvr>
  <p:extLst>
    <p:ext uri="{DCECCB84-F9BA-43D5-87BE-67443E8EF086}">
      <p15:sldGuideLst xmlns:p15="http://schemas.microsoft.com/office/powerpoint/2012/main">
        <p15:guide id="1" pos="346">
          <p15:clr>
            <a:srgbClr val="FBAE40"/>
          </p15:clr>
        </p15:guide>
        <p15:guide id="2" pos="541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el und Inh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0000" y="324001"/>
            <a:ext cx="11449051" cy="1124780"/>
          </a:xfrm>
        </p:spPr>
        <p:txBody>
          <a:bodyPr/>
          <a:lstStyle>
            <a:lvl1pPr>
              <a:defRPr cap="none" spc="0" baseline="0">
                <a:solidFill>
                  <a:schemeClr val="tx2"/>
                </a:solidFill>
              </a:defRPr>
            </a:lvl1pPr>
          </a:lstStyle>
          <a:p>
            <a:r>
              <a:rPr lang="de-DE" dirty="0"/>
              <a:t>Titelmasterformat durch Klicken bearbeiten</a:t>
            </a:r>
            <a:endParaRPr lang="en-US" dirty="0"/>
          </a:p>
        </p:txBody>
      </p:sp>
      <p:sp>
        <p:nvSpPr>
          <p:cNvPr id="3" name="Content Placeholder 2"/>
          <p:cNvSpPr>
            <a:spLocks noGrp="1"/>
          </p:cNvSpPr>
          <p:nvPr>
            <p:ph idx="1" hasCustomPrompt="1"/>
          </p:nvPr>
        </p:nvSpPr>
        <p:spPr>
          <a:xfrm>
            <a:off x="360000" y="1563145"/>
            <a:ext cx="11449051" cy="4214255"/>
          </a:xfrm>
        </p:spPr>
        <p:txBody>
          <a:bodyPr/>
          <a:lstStyle>
            <a:lvl1pPr>
              <a:buFont typeface="Wingdings" pitchFamily="2" charset="2"/>
              <a:buChar char="§"/>
              <a:defRPr b="1"/>
            </a:lvl1pPr>
            <a:lvl2pPr>
              <a:buFont typeface="Wingdings" pitchFamily="2" charset="2"/>
              <a:buChar char="§"/>
              <a:defRPr b="0"/>
            </a:lvl2pPr>
            <a:lvl3pPr>
              <a:buFont typeface="Wingdings" pitchFamily="2" charset="2"/>
              <a:buChar char="§"/>
              <a:defRPr b="0"/>
            </a:lvl3pPr>
            <a:lvl4pPr>
              <a:buFont typeface="Wingdings" pitchFamily="2" charset="2"/>
              <a:buChar char="§"/>
              <a:defRPr b="0"/>
            </a:lvl4pPr>
            <a:lvl5pPr>
              <a:buFont typeface="Wingdings" pitchFamily="2" charset="2"/>
              <a:buChar char="§"/>
              <a:defRPr b="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p:txBody>
          <a:bodyPr/>
          <a:lstStyle>
            <a:lvl1pPr algn="ctr">
              <a:defRPr/>
            </a:lvl1pPr>
          </a:lstStyle>
          <a:p>
            <a:fld id="{A52F4D17-1AD6-42D9-B93A-EB002C62F438}" type="slidenum">
              <a:rPr lang="de-DE" smtClean="0"/>
              <a:pPr/>
              <a:t>‹#›</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358776" y="938785"/>
            <a:ext cx="11449049" cy="509995"/>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Tree>
    <p:extLst>
      <p:ext uri="{BB962C8B-B14F-4D97-AF65-F5344CB8AC3E}">
        <p14:creationId xmlns:p14="http://schemas.microsoft.com/office/powerpoint/2010/main" val="2714908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046A4-8B44-6A49-8052-BC69768FC47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DE"/>
          </a:p>
        </p:txBody>
      </p:sp>
      <p:sp>
        <p:nvSpPr>
          <p:cNvPr id="3" name="Text Placeholder 2">
            <a:extLst>
              <a:ext uri="{FF2B5EF4-FFF2-40B4-BE49-F238E27FC236}">
                <a16:creationId xmlns:a16="http://schemas.microsoft.com/office/drawing/2014/main" id="{1C47EA37-2003-674C-92C1-6D8347DDA0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6BD2602-CA16-9640-BF70-E4239C4B213B}"/>
              </a:ext>
            </a:extLst>
          </p:cNvPr>
          <p:cNvSpPr>
            <a:spLocks noGrp="1"/>
          </p:cNvSpPr>
          <p:nvPr>
            <p:ph type="dt" sz="half" idx="10"/>
          </p:nvPr>
        </p:nvSpPr>
        <p:spPr/>
        <p:txBody>
          <a:bodyPr/>
          <a:lstStyle/>
          <a:p>
            <a:fld id="{2E1B8D5B-2AEE-7244-A566-D863CA9E9AA4}" type="datetimeFigureOut">
              <a:rPr lang="en-DE" smtClean="0"/>
              <a:t>11.09.24</a:t>
            </a:fld>
            <a:endParaRPr lang="en-DE"/>
          </a:p>
        </p:txBody>
      </p:sp>
      <p:sp>
        <p:nvSpPr>
          <p:cNvPr id="5" name="Footer Placeholder 4">
            <a:extLst>
              <a:ext uri="{FF2B5EF4-FFF2-40B4-BE49-F238E27FC236}">
                <a16:creationId xmlns:a16="http://schemas.microsoft.com/office/drawing/2014/main" id="{E2836F5E-01B1-D849-B8CA-CE10A355F808}"/>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00856EAB-A8EC-A041-8BD3-29BD457036B0}"/>
              </a:ext>
            </a:extLst>
          </p:cNvPr>
          <p:cNvSpPr>
            <a:spLocks noGrp="1"/>
          </p:cNvSpPr>
          <p:nvPr>
            <p:ph type="sldNum" sz="quarter" idx="12"/>
          </p:nvPr>
        </p:nvSpPr>
        <p:spPr/>
        <p:txBody>
          <a:bodyPr/>
          <a:lstStyle/>
          <a:p>
            <a:fld id="{F5F2422B-4BC8-9247-9F62-E099E61ADBD9}" type="slidenum">
              <a:rPr lang="en-DE" smtClean="0"/>
              <a:t>‹#›</a:t>
            </a:fld>
            <a:endParaRPr lang="en-DE"/>
          </a:p>
        </p:txBody>
      </p:sp>
    </p:spTree>
    <p:extLst>
      <p:ext uri="{BB962C8B-B14F-4D97-AF65-F5344CB8AC3E}">
        <p14:creationId xmlns:p14="http://schemas.microsoft.com/office/powerpoint/2010/main" val="1970831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A3E79-68A9-AB4B-A81F-E14F8309504C}"/>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D229F658-43D0-214F-B689-ED05B7EAC4F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Content Placeholder 3">
            <a:extLst>
              <a:ext uri="{FF2B5EF4-FFF2-40B4-BE49-F238E27FC236}">
                <a16:creationId xmlns:a16="http://schemas.microsoft.com/office/drawing/2014/main" id="{84A07292-20D1-0247-9454-D606F0F91A2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Date Placeholder 4">
            <a:extLst>
              <a:ext uri="{FF2B5EF4-FFF2-40B4-BE49-F238E27FC236}">
                <a16:creationId xmlns:a16="http://schemas.microsoft.com/office/drawing/2014/main" id="{8E978C69-9DBB-944E-841A-06A988DD3204}"/>
              </a:ext>
            </a:extLst>
          </p:cNvPr>
          <p:cNvSpPr>
            <a:spLocks noGrp="1"/>
          </p:cNvSpPr>
          <p:nvPr>
            <p:ph type="dt" sz="half" idx="10"/>
          </p:nvPr>
        </p:nvSpPr>
        <p:spPr/>
        <p:txBody>
          <a:bodyPr/>
          <a:lstStyle/>
          <a:p>
            <a:fld id="{2E1B8D5B-2AEE-7244-A566-D863CA9E9AA4}" type="datetimeFigureOut">
              <a:rPr lang="en-DE" smtClean="0"/>
              <a:t>11.09.24</a:t>
            </a:fld>
            <a:endParaRPr lang="en-DE"/>
          </a:p>
        </p:txBody>
      </p:sp>
      <p:sp>
        <p:nvSpPr>
          <p:cNvPr id="6" name="Footer Placeholder 5">
            <a:extLst>
              <a:ext uri="{FF2B5EF4-FFF2-40B4-BE49-F238E27FC236}">
                <a16:creationId xmlns:a16="http://schemas.microsoft.com/office/drawing/2014/main" id="{C981773E-0717-8042-8078-1C1DD0DDBF77}"/>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616FA510-C5AE-4845-8896-0807E3C6BDE9}"/>
              </a:ext>
            </a:extLst>
          </p:cNvPr>
          <p:cNvSpPr>
            <a:spLocks noGrp="1"/>
          </p:cNvSpPr>
          <p:nvPr>
            <p:ph type="sldNum" sz="quarter" idx="12"/>
          </p:nvPr>
        </p:nvSpPr>
        <p:spPr/>
        <p:txBody>
          <a:bodyPr/>
          <a:lstStyle/>
          <a:p>
            <a:fld id="{F5F2422B-4BC8-9247-9F62-E099E61ADBD9}" type="slidenum">
              <a:rPr lang="en-DE" smtClean="0"/>
              <a:t>‹#›</a:t>
            </a:fld>
            <a:endParaRPr lang="en-DE"/>
          </a:p>
        </p:txBody>
      </p:sp>
    </p:spTree>
    <p:extLst>
      <p:ext uri="{BB962C8B-B14F-4D97-AF65-F5344CB8AC3E}">
        <p14:creationId xmlns:p14="http://schemas.microsoft.com/office/powerpoint/2010/main" val="2300562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12A0F-590F-5F48-B811-CB8DFCBF75C6}"/>
              </a:ext>
            </a:extLst>
          </p:cNvPr>
          <p:cNvSpPr>
            <a:spLocks noGrp="1"/>
          </p:cNvSpPr>
          <p:nvPr>
            <p:ph type="title"/>
          </p:nvPr>
        </p:nvSpPr>
        <p:spPr>
          <a:xfrm>
            <a:off x="839788" y="365125"/>
            <a:ext cx="10515600" cy="1325563"/>
          </a:xfrm>
        </p:spPr>
        <p:txBody>
          <a:bodyPr/>
          <a:lstStyle/>
          <a:p>
            <a:r>
              <a:rPr lang="en-GB"/>
              <a:t>Click to edit Master title style</a:t>
            </a:r>
            <a:endParaRPr lang="en-DE"/>
          </a:p>
        </p:txBody>
      </p:sp>
      <p:sp>
        <p:nvSpPr>
          <p:cNvPr id="3" name="Text Placeholder 2">
            <a:extLst>
              <a:ext uri="{FF2B5EF4-FFF2-40B4-BE49-F238E27FC236}">
                <a16:creationId xmlns:a16="http://schemas.microsoft.com/office/drawing/2014/main" id="{2468154B-8FC0-6A42-922A-8094AC1B67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2A7916A-EADF-254D-82A8-A9CCD1C73FB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Text Placeholder 4">
            <a:extLst>
              <a:ext uri="{FF2B5EF4-FFF2-40B4-BE49-F238E27FC236}">
                <a16:creationId xmlns:a16="http://schemas.microsoft.com/office/drawing/2014/main" id="{986627F8-0E4F-D144-BD61-0A472C9157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9C50D6F-A344-E54A-ABCA-F1D9E1A5168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7" name="Date Placeholder 6">
            <a:extLst>
              <a:ext uri="{FF2B5EF4-FFF2-40B4-BE49-F238E27FC236}">
                <a16:creationId xmlns:a16="http://schemas.microsoft.com/office/drawing/2014/main" id="{1EBD6D62-30A7-824E-979C-4F28574C7E70}"/>
              </a:ext>
            </a:extLst>
          </p:cNvPr>
          <p:cNvSpPr>
            <a:spLocks noGrp="1"/>
          </p:cNvSpPr>
          <p:nvPr>
            <p:ph type="dt" sz="half" idx="10"/>
          </p:nvPr>
        </p:nvSpPr>
        <p:spPr/>
        <p:txBody>
          <a:bodyPr/>
          <a:lstStyle/>
          <a:p>
            <a:fld id="{2E1B8D5B-2AEE-7244-A566-D863CA9E9AA4}" type="datetimeFigureOut">
              <a:rPr lang="en-DE" smtClean="0"/>
              <a:t>11.09.24</a:t>
            </a:fld>
            <a:endParaRPr lang="en-DE"/>
          </a:p>
        </p:txBody>
      </p:sp>
      <p:sp>
        <p:nvSpPr>
          <p:cNvPr id="8" name="Footer Placeholder 7">
            <a:extLst>
              <a:ext uri="{FF2B5EF4-FFF2-40B4-BE49-F238E27FC236}">
                <a16:creationId xmlns:a16="http://schemas.microsoft.com/office/drawing/2014/main" id="{CB232363-A980-7F44-B501-31AFD0C3E237}"/>
              </a:ext>
            </a:extLst>
          </p:cNvPr>
          <p:cNvSpPr>
            <a:spLocks noGrp="1"/>
          </p:cNvSpPr>
          <p:nvPr>
            <p:ph type="ftr" sz="quarter" idx="11"/>
          </p:nvPr>
        </p:nvSpPr>
        <p:spPr/>
        <p:txBody>
          <a:bodyPr/>
          <a:lstStyle/>
          <a:p>
            <a:endParaRPr lang="en-DE"/>
          </a:p>
        </p:txBody>
      </p:sp>
      <p:sp>
        <p:nvSpPr>
          <p:cNvPr id="9" name="Slide Number Placeholder 8">
            <a:extLst>
              <a:ext uri="{FF2B5EF4-FFF2-40B4-BE49-F238E27FC236}">
                <a16:creationId xmlns:a16="http://schemas.microsoft.com/office/drawing/2014/main" id="{48EA515D-97E1-5F45-ADCD-466CD950239B}"/>
              </a:ext>
            </a:extLst>
          </p:cNvPr>
          <p:cNvSpPr>
            <a:spLocks noGrp="1"/>
          </p:cNvSpPr>
          <p:nvPr>
            <p:ph type="sldNum" sz="quarter" idx="12"/>
          </p:nvPr>
        </p:nvSpPr>
        <p:spPr/>
        <p:txBody>
          <a:bodyPr/>
          <a:lstStyle/>
          <a:p>
            <a:fld id="{F5F2422B-4BC8-9247-9F62-E099E61ADBD9}" type="slidenum">
              <a:rPr lang="en-DE" smtClean="0"/>
              <a:t>‹#›</a:t>
            </a:fld>
            <a:endParaRPr lang="en-DE"/>
          </a:p>
        </p:txBody>
      </p:sp>
    </p:spTree>
    <p:extLst>
      <p:ext uri="{BB962C8B-B14F-4D97-AF65-F5344CB8AC3E}">
        <p14:creationId xmlns:p14="http://schemas.microsoft.com/office/powerpoint/2010/main" val="424965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3F0C8-4E95-2144-BE6F-A9FE8DFBF719}"/>
              </a:ext>
            </a:extLst>
          </p:cNvPr>
          <p:cNvSpPr>
            <a:spLocks noGrp="1"/>
          </p:cNvSpPr>
          <p:nvPr>
            <p:ph type="title"/>
          </p:nvPr>
        </p:nvSpPr>
        <p:spPr/>
        <p:txBody>
          <a:bodyPr/>
          <a:lstStyle/>
          <a:p>
            <a:r>
              <a:rPr lang="en-GB"/>
              <a:t>Click to edit Master title style</a:t>
            </a:r>
            <a:endParaRPr lang="en-DE"/>
          </a:p>
        </p:txBody>
      </p:sp>
      <p:sp>
        <p:nvSpPr>
          <p:cNvPr id="3" name="Date Placeholder 2">
            <a:extLst>
              <a:ext uri="{FF2B5EF4-FFF2-40B4-BE49-F238E27FC236}">
                <a16:creationId xmlns:a16="http://schemas.microsoft.com/office/drawing/2014/main" id="{A5562342-F4ED-7E49-8AE1-96C12B0F5E18}"/>
              </a:ext>
            </a:extLst>
          </p:cNvPr>
          <p:cNvSpPr>
            <a:spLocks noGrp="1"/>
          </p:cNvSpPr>
          <p:nvPr>
            <p:ph type="dt" sz="half" idx="10"/>
          </p:nvPr>
        </p:nvSpPr>
        <p:spPr/>
        <p:txBody>
          <a:bodyPr/>
          <a:lstStyle/>
          <a:p>
            <a:fld id="{2E1B8D5B-2AEE-7244-A566-D863CA9E9AA4}" type="datetimeFigureOut">
              <a:rPr lang="en-DE" smtClean="0"/>
              <a:t>11.09.24</a:t>
            </a:fld>
            <a:endParaRPr lang="en-DE"/>
          </a:p>
        </p:txBody>
      </p:sp>
      <p:sp>
        <p:nvSpPr>
          <p:cNvPr id="4" name="Footer Placeholder 3">
            <a:extLst>
              <a:ext uri="{FF2B5EF4-FFF2-40B4-BE49-F238E27FC236}">
                <a16:creationId xmlns:a16="http://schemas.microsoft.com/office/drawing/2014/main" id="{460AA099-1AA8-4849-8E3D-FF9B5B98F18C}"/>
              </a:ext>
            </a:extLst>
          </p:cNvPr>
          <p:cNvSpPr>
            <a:spLocks noGrp="1"/>
          </p:cNvSpPr>
          <p:nvPr>
            <p:ph type="ftr" sz="quarter" idx="11"/>
          </p:nvPr>
        </p:nvSpPr>
        <p:spPr/>
        <p:txBody>
          <a:bodyPr/>
          <a:lstStyle/>
          <a:p>
            <a:endParaRPr lang="en-DE"/>
          </a:p>
        </p:txBody>
      </p:sp>
      <p:sp>
        <p:nvSpPr>
          <p:cNvPr id="5" name="Slide Number Placeholder 4">
            <a:extLst>
              <a:ext uri="{FF2B5EF4-FFF2-40B4-BE49-F238E27FC236}">
                <a16:creationId xmlns:a16="http://schemas.microsoft.com/office/drawing/2014/main" id="{433FE9FF-FC3A-474E-8005-A0FBC91B60C6}"/>
              </a:ext>
            </a:extLst>
          </p:cNvPr>
          <p:cNvSpPr>
            <a:spLocks noGrp="1"/>
          </p:cNvSpPr>
          <p:nvPr>
            <p:ph type="sldNum" sz="quarter" idx="12"/>
          </p:nvPr>
        </p:nvSpPr>
        <p:spPr/>
        <p:txBody>
          <a:bodyPr/>
          <a:lstStyle/>
          <a:p>
            <a:fld id="{F5F2422B-4BC8-9247-9F62-E099E61ADBD9}" type="slidenum">
              <a:rPr lang="en-DE" smtClean="0"/>
              <a:t>‹#›</a:t>
            </a:fld>
            <a:endParaRPr lang="en-DE"/>
          </a:p>
        </p:txBody>
      </p:sp>
    </p:spTree>
    <p:extLst>
      <p:ext uri="{BB962C8B-B14F-4D97-AF65-F5344CB8AC3E}">
        <p14:creationId xmlns:p14="http://schemas.microsoft.com/office/powerpoint/2010/main" val="3267058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76DB03-FA97-5746-A074-3208D0E419FE}"/>
              </a:ext>
            </a:extLst>
          </p:cNvPr>
          <p:cNvSpPr>
            <a:spLocks noGrp="1"/>
          </p:cNvSpPr>
          <p:nvPr>
            <p:ph type="dt" sz="half" idx="10"/>
          </p:nvPr>
        </p:nvSpPr>
        <p:spPr/>
        <p:txBody>
          <a:bodyPr/>
          <a:lstStyle/>
          <a:p>
            <a:fld id="{2E1B8D5B-2AEE-7244-A566-D863CA9E9AA4}" type="datetimeFigureOut">
              <a:rPr lang="en-DE" smtClean="0"/>
              <a:t>11.09.24</a:t>
            </a:fld>
            <a:endParaRPr lang="en-DE"/>
          </a:p>
        </p:txBody>
      </p:sp>
      <p:sp>
        <p:nvSpPr>
          <p:cNvPr id="3" name="Footer Placeholder 2">
            <a:extLst>
              <a:ext uri="{FF2B5EF4-FFF2-40B4-BE49-F238E27FC236}">
                <a16:creationId xmlns:a16="http://schemas.microsoft.com/office/drawing/2014/main" id="{DBC10C3D-C09D-8747-9CA3-109780FED5DC}"/>
              </a:ext>
            </a:extLst>
          </p:cNvPr>
          <p:cNvSpPr>
            <a:spLocks noGrp="1"/>
          </p:cNvSpPr>
          <p:nvPr>
            <p:ph type="ftr" sz="quarter" idx="11"/>
          </p:nvPr>
        </p:nvSpPr>
        <p:spPr/>
        <p:txBody>
          <a:bodyPr/>
          <a:lstStyle/>
          <a:p>
            <a:endParaRPr lang="en-DE"/>
          </a:p>
        </p:txBody>
      </p:sp>
      <p:sp>
        <p:nvSpPr>
          <p:cNvPr id="4" name="Slide Number Placeholder 3">
            <a:extLst>
              <a:ext uri="{FF2B5EF4-FFF2-40B4-BE49-F238E27FC236}">
                <a16:creationId xmlns:a16="http://schemas.microsoft.com/office/drawing/2014/main" id="{D9913986-587E-FF43-A676-677C586317DE}"/>
              </a:ext>
            </a:extLst>
          </p:cNvPr>
          <p:cNvSpPr>
            <a:spLocks noGrp="1"/>
          </p:cNvSpPr>
          <p:nvPr>
            <p:ph type="sldNum" sz="quarter" idx="12"/>
          </p:nvPr>
        </p:nvSpPr>
        <p:spPr/>
        <p:txBody>
          <a:bodyPr/>
          <a:lstStyle/>
          <a:p>
            <a:fld id="{F5F2422B-4BC8-9247-9F62-E099E61ADBD9}" type="slidenum">
              <a:rPr lang="en-DE" smtClean="0"/>
              <a:t>‹#›</a:t>
            </a:fld>
            <a:endParaRPr lang="en-DE"/>
          </a:p>
        </p:txBody>
      </p:sp>
    </p:spTree>
    <p:extLst>
      <p:ext uri="{BB962C8B-B14F-4D97-AF65-F5344CB8AC3E}">
        <p14:creationId xmlns:p14="http://schemas.microsoft.com/office/powerpoint/2010/main" val="2490786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C6FE0-4787-6044-B630-B92308DB68B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E"/>
          </a:p>
        </p:txBody>
      </p:sp>
      <p:sp>
        <p:nvSpPr>
          <p:cNvPr id="3" name="Content Placeholder 2">
            <a:extLst>
              <a:ext uri="{FF2B5EF4-FFF2-40B4-BE49-F238E27FC236}">
                <a16:creationId xmlns:a16="http://schemas.microsoft.com/office/drawing/2014/main" id="{46BAD2D4-0ACD-384A-846D-6E3A1026B1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Text Placeholder 3">
            <a:extLst>
              <a:ext uri="{FF2B5EF4-FFF2-40B4-BE49-F238E27FC236}">
                <a16:creationId xmlns:a16="http://schemas.microsoft.com/office/drawing/2014/main" id="{C30C3A86-C2DA-2B47-86CD-963B2DF590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CA56C3-FDB9-9947-A156-EE9E3E4023DA}"/>
              </a:ext>
            </a:extLst>
          </p:cNvPr>
          <p:cNvSpPr>
            <a:spLocks noGrp="1"/>
          </p:cNvSpPr>
          <p:nvPr>
            <p:ph type="dt" sz="half" idx="10"/>
          </p:nvPr>
        </p:nvSpPr>
        <p:spPr/>
        <p:txBody>
          <a:bodyPr/>
          <a:lstStyle/>
          <a:p>
            <a:fld id="{2E1B8D5B-2AEE-7244-A566-D863CA9E9AA4}" type="datetimeFigureOut">
              <a:rPr lang="en-DE" smtClean="0"/>
              <a:t>11.09.24</a:t>
            </a:fld>
            <a:endParaRPr lang="en-DE"/>
          </a:p>
        </p:txBody>
      </p:sp>
      <p:sp>
        <p:nvSpPr>
          <p:cNvPr id="6" name="Footer Placeholder 5">
            <a:extLst>
              <a:ext uri="{FF2B5EF4-FFF2-40B4-BE49-F238E27FC236}">
                <a16:creationId xmlns:a16="http://schemas.microsoft.com/office/drawing/2014/main" id="{E92AB188-B5E1-2D44-867B-9883FEAB45C0}"/>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2D1CE04E-2BC7-EE4C-B736-363BBA7D1722}"/>
              </a:ext>
            </a:extLst>
          </p:cNvPr>
          <p:cNvSpPr>
            <a:spLocks noGrp="1"/>
          </p:cNvSpPr>
          <p:nvPr>
            <p:ph type="sldNum" sz="quarter" idx="12"/>
          </p:nvPr>
        </p:nvSpPr>
        <p:spPr/>
        <p:txBody>
          <a:bodyPr/>
          <a:lstStyle/>
          <a:p>
            <a:fld id="{F5F2422B-4BC8-9247-9F62-E099E61ADBD9}" type="slidenum">
              <a:rPr lang="en-DE" smtClean="0"/>
              <a:t>‹#›</a:t>
            </a:fld>
            <a:endParaRPr lang="en-DE"/>
          </a:p>
        </p:txBody>
      </p:sp>
    </p:spTree>
    <p:extLst>
      <p:ext uri="{BB962C8B-B14F-4D97-AF65-F5344CB8AC3E}">
        <p14:creationId xmlns:p14="http://schemas.microsoft.com/office/powerpoint/2010/main" val="91460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39D9A-6D0B-0E4E-9A9F-8907F918864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E"/>
          </a:p>
        </p:txBody>
      </p:sp>
      <p:sp>
        <p:nvSpPr>
          <p:cNvPr id="3" name="Picture Placeholder 2">
            <a:extLst>
              <a:ext uri="{FF2B5EF4-FFF2-40B4-BE49-F238E27FC236}">
                <a16:creationId xmlns:a16="http://schemas.microsoft.com/office/drawing/2014/main" id="{74DEB10F-9FED-2E4B-A075-61EB89A1A4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E"/>
          </a:p>
        </p:txBody>
      </p:sp>
      <p:sp>
        <p:nvSpPr>
          <p:cNvPr id="4" name="Text Placeholder 3">
            <a:extLst>
              <a:ext uri="{FF2B5EF4-FFF2-40B4-BE49-F238E27FC236}">
                <a16:creationId xmlns:a16="http://schemas.microsoft.com/office/drawing/2014/main" id="{B08DCBB7-2CD5-3A49-9C83-9087F0CC45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7C34181-C543-4B41-A155-9959336129D5}"/>
              </a:ext>
            </a:extLst>
          </p:cNvPr>
          <p:cNvSpPr>
            <a:spLocks noGrp="1"/>
          </p:cNvSpPr>
          <p:nvPr>
            <p:ph type="dt" sz="half" idx="10"/>
          </p:nvPr>
        </p:nvSpPr>
        <p:spPr/>
        <p:txBody>
          <a:bodyPr/>
          <a:lstStyle/>
          <a:p>
            <a:fld id="{2E1B8D5B-2AEE-7244-A566-D863CA9E9AA4}" type="datetimeFigureOut">
              <a:rPr lang="en-DE" smtClean="0"/>
              <a:t>11.09.24</a:t>
            </a:fld>
            <a:endParaRPr lang="en-DE"/>
          </a:p>
        </p:txBody>
      </p:sp>
      <p:sp>
        <p:nvSpPr>
          <p:cNvPr id="6" name="Footer Placeholder 5">
            <a:extLst>
              <a:ext uri="{FF2B5EF4-FFF2-40B4-BE49-F238E27FC236}">
                <a16:creationId xmlns:a16="http://schemas.microsoft.com/office/drawing/2014/main" id="{B84C2221-A9D0-3D42-ACC3-8BC344CCDF30}"/>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843C5FA9-4608-DD4C-8D9A-C99C69C8CD4A}"/>
              </a:ext>
            </a:extLst>
          </p:cNvPr>
          <p:cNvSpPr>
            <a:spLocks noGrp="1"/>
          </p:cNvSpPr>
          <p:nvPr>
            <p:ph type="sldNum" sz="quarter" idx="12"/>
          </p:nvPr>
        </p:nvSpPr>
        <p:spPr/>
        <p:txBody>
          <a:bodyPr/>
          <a:lstStyle/>
          <a:p>
            <a:fld id="{F5F2422B-4BC8-9247-9F62-E099E61ADBD9}" type="slidenum">
              <a:rPr lang="en-DE" smtClean="0"/>
              <a:t>‹#›</a:t>
            </a:fld>
            <a:endParaRPr lang="en-DE"/>
          </a:p>
        </p:txBody>
      </p:sp>
    </p:spTree>
    <p:extLst>
      <p:ext uri="{BB962C8B-B14F-4D97-AF65-F5344CB8AC3E}">
        <p14:creationId xmlns:p14="http://schemas.microsoft.com/office/powerpoint/2010/main" val="1418697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B904B5-5ACA-4049-B8F8-AEBDF44F51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DE"/>
          </a:p>
        </p:txBody>
      </p:sp>
      <p:sp>
        <p:nvSpPr>
          <p:cNvPr id="3" name="Text Placeholder 2">
            <a:extLst>
              <a:ext uri="{FF2B5EF4-FFF2-40B4-BE49-F238E27FC236}">
                <a16:creationId xmlns:a16="http://schemas.microsoft.com/office/drawing/2014/main" id="{A9CA3154-E29D-0E49-8E18-01BDC836B5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7E02D6CE-6811-C04D-8D2D-B2A45CB04E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1B8D5B-2AEE-7244-A566-D863CA9E9AA4}" type="datetimeFigureOut">
              <a:rPr lang="en-DE" smtClean="0"/>
              <a:t>11.09.24</a:t>
            </a:fld>
            <a:endParaRPr lang="en-DE"/>
          </a:p>
        </p:txBody>
      </p:sp>
      <p:sp>
        <p:nvSpPr>
          <p:cNvPr id="5" name="Footer Placeholder 4">
            <a:extLst>
              <a:ext uri="{FF2B5EF4-FFF2-40B4-BE49-F238E27FC236}">
                <a16:creationId xmlns:a16="http://schemas.microsoft.com/office/drawing/2014/main" id="{571D9EAF-3DEA-3A48-B0E0-C03872BF01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DE"/>
          </a:p>
        </p:txBody>
      </p:sp>
      <p:sp>
        <p:nvSpPr>
          <p:cNvPr id="6" name="Slide Number Placeholder 5">
            <a:extLst>
              <a:ext uri="{FF2B5EF4-FFF2-40B4-BE49-F238E27FC236}">
                <a16:creationId xmlns:a16="http://schemas.microsoft.com/office/drawing/2014/main" id="{5CD23EC4-8FFF-5B40-9F0B-8E9BBD9FD8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2422B-4BC8-9247-9F62-E099E61ADBD9}" type="slidenum">
              <a:rPr lang="en-DE" smtClean="0"/>
              <a:t>‹#›</a:t>
            </a:fld>
            <a:endParaRPr lang="en-DE"/>
          </a:p>
        </p:txBody>
      </p:sp>
    </p:spTree>
    <p:extLst>
      <p:ext uri="{BB962C8B-B14F-4D97-AF65-F5344CB8AC3E}">
        <p14:creationId xmlns:p14="http://schemas.microsoft.com/office/powerpoint/2010/main" val="1235531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0.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2.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52.emf"/><Relationship Id="rId1" Type="http://schemas.openxmlformats.org/officeDocument/2006/relationships/slideLayout" Target="../slideLayouts/slideLayout18.xml"/><Relationship Id="rId4" Type="http://schemas.openxmlformats.org/officeDocument/2006/relationships/image" Target="../media/image53.emf"/></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6.jpg"/><Relationship Id="rId7" Type="http://schemas.openxmlformats.org/officeDocument/2006/relationships/image" Target="../media/image19.png"/><Relationship Id="rId2" Type="http://schemas.openxmlformats.org/officeDocument/2006/relationships/image" Target="../media/image15.jpeg"/><Relationship Id="rId1" Type="http://schemas.openxmlformats.org/officeDocument/2006/relationships/slideLayout" Target="../slideLayouts/slideLayout18.xml"/><Relationship Id="rId6" Type="http://schemas.openxmlformats.org/officeDocument/2006/relationships/image" Target="../media/image13.jp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jp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13" Type="http://schemas.openxmlformats.org/officeDocument/2006/relationships/image" Target="../media/image31.png"/><Relationship Id="rId3" Type="http://schemas.openxmlformats.org/officeDocument/2006/relationships/image" Target="../media/image251.png"/><Relationship Id="rId12"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xml"/><Relationship Id="rId11" Type="http://schemas.openxmlformats.org/officeDocument/2006/relationships/image" Target="../media/image29.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80.png"/><Relationship Id="rId9" Type="http://schemas.openxmlformats.org/officeDocument/2006/relationships/image" Target="../media/image250.png"/><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51.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3" descr="Grafik 3">
            <a:extLst>
              <a:ext uri="{FF2B5EF4-FFF2-40B4-BE49-F238E27FC236}">
                <a16:creationId xmlns:a16="http://schemas.microsoft.com/office/drawing/2014/main" id="{69CD447D-6735-3E4A-95B6-57D6E8DB282B}"/>
              </a:ext>
            </a:extLst>
          </p:cNvPr>
          <p:cNvPicPr>
            <a:picLocks noChangeAspect="1"/>
          </p:cNvPicPr>
          <p:nvPr/>
        </p:nvPicPr>
        <p:blipFill>
          <a:blip r:embed="rId2"/>
          <a:srcRect t="30870" r="459" b="31841"/>
          <a:stretch>
            <a:fillRect/>
          </a:stretch>
        </p:blipFill>
        <p:spPr>
          <a:xfrm>
            <a:off x="353418" y="331787"/>
            <a:ext cx="11503223" cy="3183543"/>
          </a:xfrm>
          <a:prstGeom prst="rect">
            <a:avLst/>
          </a:prstGeom>
          <a:ln w="12700">
            <a:miter lim="400000"/>
          </a:ln>
        </p:spPr>
      </p:pic>
      <p:sp>
        <p:nvSpPr>
          <p:cNvPr id="23" name="Titel 1">
            <a:extLst>
              <a:ext uri="{FF2B5EF4-FFF2-40B4-BE49-F238E27FC236}">
                <a16:creationId xmlns:a16="http://schemas.microsoft.com/office/drawing/2014/main" id="{AB914AAF-09E0-1741-A174-8DF38C4608F6}"/>
              </a:ext>
            </a:extLst>
          </p:cNvPr>
          <p:cNvSpPr txBox="1"/>
          <p:nvPr/>
        </p:nvSpPr>
        <p:spPr>
          <a:xfrm>
            <a:off x="353418" y="3848799"/>
            <a:ext cx="11609982" cy="413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defTabSz="914400">
              <a:lnSpc>
                <a:spcPts val="2800"/>
              </a:lnSpc>
              <a:defRPr sz="2800" b="1">
                <a:solidFill>
                  <a:schemeClr val="accent1"/>
                </a:solidFill>
              </a:defRPr>
            </a:lvl1pPr>
          </a:lstStyle>
          <a:p>
            <a:r>
              <a:rPr lang="en-US" sz="4267" cap="all" dirty="0" err="1">
                <a:solidFill>
                  <a:schemeClr val="tx2"/>
                </a:solidFill>
              </a:rPr>
              <a:t>SMART|Bioimaging_Lab</a:t>
            </a:r>
            <a:r>
              <a:rPr lang="en-US" sz="4267" cap="all" dirty="0">
                <a:solidFill>
                  <a:schemeClr val="tx2"/>
                </a:solidFill>
              </a:rPr>
              <a:t> @ KIU</a:t>
            </a:r>
            <a:endParaRPr sz="4267" dirty="0">
              <a:solidFill>
                <a:schemeClr val="tx2"/>
              </a:solidFill>
              <a:latin typeface="+mj-lt"/>
            </a:endParaRPr>
          </a:p>
        </p:txBody>
      </p:sp>
      <p:sp>
        <p:nvSpPr>
          <p:cNvPr id="24" name="Untertitel 2">
            <a:extLst>
              <a:ext uri="{FF2B5EF4-FFF2-40B4-BE49-F238E27FC236}">
                <a16:creationId xmlns:a16="http://schemas.microsoft.com/office/drawing/2014/main" id="{E5F27F50-E76A-B24A-A535-2C7294CBEFDD}"/>
              </a:ext>
            </a:extLst>
          </p:cNvPr>
          <p:cNvSpPr txBox="1"/>
          <p:nvPr/>
        </p:nvSpPr>
        <p:spPr>
          <a:xfrm>
            <a:off x="372534" y="4667111"/>
            <a:ext cx="4621365" cy="11285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spAutoFit/>
          </a:bodyPr>
          <a:lstStyle/>
          <a:p>
            <a:pPr defTabSz="1219170">
              <a:lnSpc>
                <a:spcPts val="2240"/>
              </a:lnSpc>
              <a:defRPr sz="1200">
                <a:solidFill>
                  <a:srgbClr val="FFFFFF"/>
                </a:solidFill>
              </a:defRPr>
            </a:pPr>
            <a:r>
              <a:rPr sz="1867" b="1" dirty="0">
                <a:solidFill>
                  <a:schemeClr val="tx2"/>
                </a:solidFill>
              </a:rPr>
              <a:t>N. Jon Shah</a:t>
            </a:r>
            <a:r>
              <a:rPr lang="en-US" sz="1867" b="1" dirty="0">
                <a:solidFill>
                  <a:schemeClr val="tx2"/>
                </a:solidFill>
              </a:rPr>
              <a:t>, Director</a:t>
            </a:r>
            <a:r>
              <a:rPr sz="1867" b="1" dirty="0">
                <a:solidFill>
                  <a:schemeClr val="tx2"/>
                </a:solidFill>
              </a:rPr>
              <a:t> </a:t>
            </a:r>
          </a:p>
          <a:p>
            <a:pPr defTabSz="1219170">
              <a:lnSpc>
                <a:spcPts val="2240"/>
              </a:lnSpc>
              <a:defRPr sz="1200">
                <a:solidFill>
                  <a:srgbClr val="FFFFFF"/>
                </a:solidFill>
              </a:defRPr>
            </a:pPr>
            <a:r>
              <a:rPr lang="en-GB" sz="1867" dirty="0">
                <a:solidFill>
                  <a:schemeClr val="tx2"/>
                </a:solidFill>
              </a:rPr>
              <a:t>Institute of Neuroscience and Medicine - 4</a:t>
            </a:r>
            <a:endParaRPr lang="de-DE" sz="1867" dirty="0">
              <a:solidFill>
                <a:schemeClr val="tx2"/>
              </a:solidFill>
            </a:endParaRPr>
          </a:p>
          <a:p>
            <a:pPr defTabSz="1219170">
              <a:lnSpc>
                <a:spcPts val="2240"/>
              </a:lnSpc>
              <a:defRPr sz="1200">
                <a:solidFill>
                  <a:srgbClr val="FFFFFF"/>
                </a:solidFill>
              </a:defRPr>
            </a:pPr>
            <a:r>
              <a:rPr lang="en-GB" sz="1867" b="1" dirty="0" err="1">
                <a:solidFill>
                  <a:schemeClr val="tx2"/>
                </a:solidFill>
              </a:rPr>
              <a:t>Forschungszentrum</a:t>
            </a:r>
            <a:r>
              <a:rPr lang="en-GB" sz="1867" b="1" dirty="0">
                <a:solidFill>
                  <a:schemeClr val="tx2"/>
                </a:solidFill>
              </a:rPr>
              <a:t> </a:t>
            </a:r>
            <a:r>
              <a:rPr lang="en-GB" sz="1867" b="1" dirty="0" err="1">
                <a:solidFill>
                  <a:schemeClr val="tx2"/>
                </a:solidFill>
              </a:rPr>
              <a:t>Jülich</a:t>
            </a:r>
            <a:r>
              <a:rPr lang="en-GB" sz="1867" b="1" dirty="0">
                <a:solidFill>
                  <a:schemeClr val="tx2"/>
                </a:solidFill>
              </a:rPr>
              <a:t> GmbH </a:t>
            </a:r>
            <a:r>
              <a:rPr lang="en-GB" sz="1867" dirty="0">
                <a:solidFill>
                  <a:schemeClr val="tx2"/>
                </a:solidFill>
              </a:rPr>
              <a:t>	</a:t>
            </a:r>
            <a:endParaRPr sz="1867" dirty="0">
              <a:solidFill>
                <a:schemeClr val="tx2"/>
              </a:solidFill>
            </a:endParaRPr>
          </a:p>
          <a:p>
            <a:pPr defTabSz="1219170">
              <a:lnSpc>
                <a:spcPts val="2240"/>
              </a:lnSpc>
              <a:defRPr sz="1200">
                <a:solidFill>
                  <a:srgbClr val="FFFFFF"/>
                </a:solidFill>
              </a:defRPr>
            </a:pPr>
            <a:r>
              <a:rPr lang="en-GB" sz="1867" dirty="0" err="1">
                <a:solidFill>
                  <a:schemeClr val="tx2"/>
                </a:solidFill>
              </a:rPr>
              <a:t>Jülich</a:t>
            </a:r>
            <a:endParaRPr sz="1867" dirty="0">
              <a:solidFill>
                <a:schemeClr val="tx2"/>
              </a:solidFill>
            </a:endParaRPr>
          </a:p>
        </p:txBody>
      </p:sp>
      <p:sp>
        <p:nvSpPr>
          <p:cNvPr id="25" name="Untertitel 2">
            <a:extLst>
              <a:ext uri="{FF2B5EF4-FFF2-40B4-BE49-F238E27FC236}">
                <a16:creationId xmlns:a16="http://schemas.microsoft.com/office/drawing/2014/main" id="{98AD6210-A808-D440-BB69-EF5A4E04B251}"/>
              </a:ext>
            </a:extLst>
          </p:cNvPr>
          <p:cNvSpPr txBox="1"/>
          <p:nvPr/>
        </p:nvSpPr>
        <p:spPr>
          <a:xfrm>
            <a:off x="5135894" y="4667111"/>
            <a:ext cx="6564767" cy="11285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spAutoFit/>
          </a:bodyPr>
          <a:lstStyle/>
          <a:p>
            <a:pPr defTabSz="1219170">
              <a:lnSpc>
                <a:spcPts val="2240"/>
              </a:lnSpc>
              <a:defRPr sz="1200">
                <a:solidFill>
                  <a:srgbClr val="FFFFFF"/>
                </a:solidFill>
              </a:defRPr>
            </a:pPr>
            <a:r>
              <a:rPr sz="1867" dirty="0">
                <a:solidFill>
                  <a:schemeClr val="tx2"/>
                </a:solidFill>
              </a:rPr>
              <a:t>Professor of MRI Physic</a:t>
            </a:r>
            <a:r>
              <a:rPr lang="en-US" sz="1867" dirty="0">
                <a:solidFill>
                  <a:schemeClr val="tx2"/>
                </a:solidFill>
              </a:rPr>
              <a:t>s		Department of Physics</a:t>
            </a:r>
          </a:p>
          <a:p>
            <a:pPr defTabSz="1219170">
              <a:lnSpc>
                <a:spcPts val="2240"/>
              </a:lnSpc>
              <a:defRPr sz="1200">
                <a:solidFill>
                  <a:srgbClr val="FFFFFF"/>
                </a:solidFill>
              </a:defRPr>
            </a:pPr>
            <a:r>
              <a:rPr sz="1867" dirty="0">
                <a:solidFill>
                  <a:schemeClr val="tx2"/>
                </a:solidFill>
              </a:rPr>
              <a:t>Department of Neurology</a:t>
            </a:r>
            <a:r>
              <a:rPr lang="de-DE" sz="1867" dirty="0">
                <a:solidFill>
                  <a:schemeClr val="tx2"/>
                </a:solidFill>
              </a:rPr>
              <a:t> 	</a:t>
            </a:r>
            <a:r>
              <a:rPr lang="de-DE" sz="1867" dirty="0" err="1">
                <a:solidFill>
                  <a:schemeClr val="tx2"/>
                </a:solidFill>
              </a:rPr>
              <a:t>Faculty</a:t>
            </a:r>
            <a:r>
              <a:rPr lang="de-DE" sz="1867" dirty="0">
                <a:solidFill>
                  <a:schemeClr val="tx2"/>
                </a:solidFill>
              </a:rPr>
              <a:t> </a:t>
            </a:r>
            <a:r>
              <a:rPr lang="de-DE" sz="1867" dirty="0" err="1">
                <a:solidFill>
                  <a:schemeClr val="tx2"/>
                </a:solidFill>
              </a:rPr>
              <a:t>of</a:t>
            </a:r>
            <a:r>
              <a:rPr lang="de-DE" sz="1867" dirty="0">
                <a:solidFill>
                  <a:schemeClr val="tx2"/>
                </a:solidFill>
              </a:rPr>
              <a:t> Natural </a:t>
            </a:r>
            <a:r>
              <a:rPr lang="de-DE" sz="1867" dirty="0" err="1">
                <a:solidFill>
                  <a:schemeClr val="tx2"/>
                </a:solidFill>
              </a:rPr>
              <a:t>Sciences</a:t>
            </a:r>
            <a:br>
              <a:rPr lang="de-DE" sz="1867" dirty="0">
                <a:solidFill>
                  <a:schemeClr val="tx2"/>
                </a:solidFill>
              </a:rPr>
            </a:br>
            <a:r>
              <a:rPr sz="1867" b="1" dirty="0" err="1">
                <a:solidFill>
                  <a:schemeClr val="tx2"/>
                </a:solidFill>
              </a:rPr>
              <a:t>Universitätsklinikum</a:t>
            </a:r>
            <a:r>
              <a:rPr sz="1867" b="1" dirty="0">
                <a:solidFill>
                  <a:schemeClr val="tx2"/>
                </a:solidFill>
              </a:rPr>
              <a:t> Aachen </a:t>
            </a:r>
            <a:r>
              <a:rPr lang="en-US" sz="1867" dirty="0">
                <a:solidFill>
                  <a:schemeClr val="tx2"/>
                </a:solidFill>
              </a:rPr>
              <a:t>	</a:t>
            </a:r>
            <a:r>
              <a:rPr lang="en-US" sz="1867" b="1" dirty="0">
                <a:solidFill>
                  <a:schemeClr val="tx2"/>
                </a:solidFill>
              </a:rPr>
              <a:t>RWTH Aachen</a:t>
            </a:r>
            <a:endParaRPr sz="1867" b="1" dirty="0">
              <a:solidFill>
                <a:schemeClr val="tx2"/>
              </a:solidFill>
            </a:endParaRPr>
          </a:p>
          <a:p>
            <a:pPr defTabSz="1219170">
              <a:lnSpc>
                <a:spcPts val="2240"/>
              </a:lnSpc>
              <a:defRPr sz="1200">
                <a:solidFill>
                  <a:srgbClr val="FFFFFF"/>
                </a:solidFill>
              </a:defRPr>
            </a:pPr>
            <a:r>
              <a:rPr sz="1867" dirty="0">
                <a:solidFill>
                  <a:schemeClr val="tx2"/>
                </a:solidFill>
              </a:rPr>
              <a:t>Aache</a:t>
            </a:r>
            <a:r>
              <a:rPr lang="en-US" sz="1867" dirty="0">
                <a:solidFill>
                  <a:schemeClr val="tx2"/>
                </a:solidFill>
              </a:rPr>
              <a:t>n			Aachen</a:t>
            </a:r>
            <a:endParaRPr sz="1867" dirty="0">
              <a:solidFill>
                <a:schemeClr val="tx2"/>
              </a:solidFill>
            </a:endParaRPr>
          </a:p>
        </p:txBody>
      </p:sp>
      <p:sp>
        <p:nvSpPr>
          <p:cNvPr id="2" name="Untertitel 2">
            <a:extLst>
              <a:ext uri="{FF2B5EF4-FFF2-40B4-BE49-F238E27FC236}">
                <a16:creationId xmlns:a16="http://schemas.microsoft.com/office/drawing/2014/main" id="{796CF08A-0479-9DD5-FC01-74F4F53C974C}"/>
              </a:ext>
            </a:extLst>
          </p:cNvPr>
          <p:cNvSpPr txBox="1">
            <a:spLocks/>
          </p:cNvSpPr>
          <p:nvPr/>
        </p:nvSpPr>
        <p:spPr>
          <a:xfrm>
            <a:off x="3148852" y="6138974"/>
            <a:ext cx="5894296" cy="36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Hanno </a:t>
            </a:r>
            <a:r>
              <a:rPr lang="en-US" dirty="0" err="1"/>
              <a:t>Scharr</a:t>
            </a:r>
            <a:r>
              <a:rPr lang="en-US" dirty="0"/>
              <a:t> and </a:t>
            </a:r>
            <a:r>
              <a:rPr lang="en-US" dirty="0" err="1"/>
              <a:t>Ramaz</a:t>
            </a:r>
            <a:r>
              <a:rPr lang="en-US" dirty="0"/>
              <a:t> </a:t>
            </a:r>
            <a:r>
              <a:rPr lang="en-US" dirty="0" err="1"/>
              <a:t>Botchorishvili</a:t>
            </a:r>
            <a:endParaRPr lang="en-US" dirty="0"/>
          </a:p>
        </p:txBody>
      </p:sp>
    </p:spTree>
    <p:extLst>
      <p:ext uri="{BB962C8B-B14F-4D97-AF65-F5344CB8AC3E}">
        <p14:creationId xmlns:p14="http://schemas.microsoft.com/office/powerpoint/2010/main" val="4170454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71475" y="644632"/>
            <a:ext cx="10296525" cy="562951"/>
          </a:xfrm>
          <a:prstGeom prst="rect">
            <a:avLst/>
          </a:prstGeom>
        </p:spPr>
        <p:txBody>
          <a:bodyPr/>
          <a:lst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a:lstStyle>
          <a:p>
            <a:pPr marL="0" marR="0" lvl="0" indent="0" algn="l" defTabSz="914400" rtl="0" eaLnBrk="1" fontAlgn="auto" latinLnBrk="0" hangingPunct="1">
              <a:lnSpc>
                <a:spcPct val="114000"/>
              </a:lnSpc>
              <a:spcBef>
                <a:spcPct val="0"/>
              </a:spcBef>
              <a:spcAft>
                <a:spcPts val="0"/>
              </a:spcAft>
              <a:buClrTx/>
              <a:buSzTx/>
              <a:buFontTx/>
              <a:buNone/>
              <a:tabLst/>
              <a:defRPr/>
            </a:pPr>
            <a:r>
              <a:rPr kumimoji="0" lang="en-GB" sz="2000" b="1" i="0" u="none" strike="noStrike" kern="1200" cap="none" spc="100" normalizeH="0" baseline="0" noProof="0" dirty="0">
                <a:ln>
                  <a:noFill/>
                </a:ln>
                <a:solidFill>
                  <a:srgbClr val="023D6B"/>
                </a:solidFill>
                <a:effectLst/>
                <a:uLnTx/>
                <a:uFillTx/>
                <a:latin typeface="Arial"/>
                <a:ea typeface="+mj-ea"/>
                <a:cs typeface="+mj-cs"/>
              </a:rPr>
              <a:t>Semi-Quantitative Magnetisation Transfer (</a:t>
            </a:r>
            <a:r>
              <a:rPr kumimoji="0" lang="en-GB" sz="2000" b="1" i="0" u="none" strike="noStrike" kern="1200" cap="none" spc="100" normalizeH="0" baseline="0" noProof="0" dirty="0" err="1">
                <a:ln>
                  <a:noFill/>
                </a:ln>
                <a:solidFill>
                  <a:srgbClr val="023D6B"/>
                </a:solidFill>
                <a:effectLst/>
                <a:uLnTx/>
                <a:uFillTx/>
                <a:latin typeface="Arial"/>
                <a:ea typeface="+mj-ea"/>
                <a:cs typeface="+mj-cs"/>
              </a:rPr>
              <a:t>qMT</a:t>
            </a:r>
            <a:r>
              <a:rPr kumimoji="0" lang="en-GB" sz="2000" b="1" i="0" u="none" strike="noStrike" kern="1200" cap="none" spc="100" normalizeH="0" baseline="0" noProof="0" dirty="0">
                <a:ln>
                  <a:noFill/>
                </a:ln>
                <a:solidFill>
                  <a:srgbClr val="023D6B"/>
                </a:solidFill>
                <a:effectLst/>
                <a:uLnTx/>
                <a:uFillTx/>
                <a:latin typeface="Arial"/>
                <a:ea typeface="+mj-ea"/>
                <a:cs typeface="+mj-cs"/>
              </a:rPr>
              <a:t>) Parameters</a:t>
            </a:r>
          </a:p>
        </p:txBody>
      </p:sp>
      <mc:AlternateContent xmlns:mc="http://schemas.openxmlformats.org/markup-compatibility/2006" xmlns:a14="http://schemas.microsoft.com/office/drawing/2010/main">
        <mc:Choice Requires="a14">
          <p:sp>
            <p:nvSpPr>
              <p:cNvPr id="24" name="Textfeld 23"/>
              <p:cNvSpPr txBox="1"/>
              <p:nvPr/>
            </p:nvSpPr>
            <p:spPr>
              <a:xfrm>
                <a:off x="6019800" y="1219200"/>
                <a:ext cx="3971472" cy="1288430"/>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
                    <a:srgbClr val="023D6B"/>
                  </a:buClr>
                  <a:buSzTx/>
                  <a:buFont typeface="Wingdings" panose="05000000000000000000" pitchFamily="2" charset="2"/>
                  <a:buChar char="§"/>
                  <a:tabLst/>
                  <a:defRPr/>
                </a:pPr>
                <a:r>
                  <a:rPr kumimoji="0" lang="en-GB" sz="1900" b="1"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Bound proton fraction</a:t>
                </a:r>
                <a:r>
                  <a:rPr kumimoji="0" lang="en-GB" sz="19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p>
              <a:p>
                <a:pPr marL="0" marR="0" lvl="0" indent="0" algn="l" defTabSz="457200" rtl="0" eaLnBrk="1" fontAlgn="auto" latinLnBrk="0" hangingPunct="1">
                  <a:lnSpc>
                    <a:spcPct val="100000"/>
                  </a:lnSpc>
                  <a:spcBef>
                    <a:spcPts val="0"/>
                  </a:spcBef>
                  <a:spcAft>
                    <a:spcPts val="0"/>
                  </a:spcAft>
                  <a:buClr>
                    <a:srgbClr val="023D6B"/>
                  </a:buClr>
                  <a:buSzTx/>
                  <a:buFontTx/>
                  <a:buNone/>
                  <a:tabLst/>
                  <a:defRPr/>
                </a:pPr>
                <a:endParaRPr kumimoji="0" lang="en-GB" sz="5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
                    <a:srgbClr val="023D6B"/>
                  </a:buClr>
                  <a:buSzTx/>
                  <a:buFontTx/>
                  <a:buNone/>
                  <a:tabLst/>
                  <a:defRPr/>
                </a:pPr>
                <a:r>
                  <a:rPr kumimoji="0" lang="en-GB" sz="22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14:m>
                  <m:oMath xmlns:m="http://schemas.openxmlformats.org/officeDocument/2006/math">
                    <m:sSub>
                      <m:sSub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sSub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𝑓</m:t>
                        </m:r>
                      </m:e>
                      <m:sub>
                        <m:r>
                          <m:rPr>
                            <m:sty m:val="p"/>
                          </m:rPr>
                          <a:rPr kumimoji="0" lang="en-GB" sz="2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bound</m:t>
                        </m:r>
                      </m:sub>
                    </m:s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 </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f>
                      <m:f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fPr>
                      <m:num>
                        <m:sSub>
                          <m:sSub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sSub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𝑀</m:t>
                            </m:r>
                          </m:e>
                          <m:sub>
                            <m:r>
                              <m:rPr>
                                <m:sty m:val="p"/>
                              </m:rPr>
                              <a:rPr kumimoji="0" lang="en-GB" sz="2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m:t>
                            </m:r>
                          </m:sub>
                        </m:sSub>
                      </m:num>
                      <m:den>
                        <m:sSub>
                          <m:sSub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sSub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𝑀</m:t>
                            </m:r>
                          </m:e>
                          <m:sub>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0</m:t>
                            </m:r>
                          </m:sub>
                        </m:sSub>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sSub>
                          <m:sSub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sSub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𝑀</m:t>
                            </m:r>
                          </m:e>
                          <m:sub>
                            <m:r>
                              <m:rPr>
                                <m:sty m:val="p"/>
                              </m:rPr>
                              <a:rPr kumimoji="0" lang="en-GB" sz="2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m:t>
                            </m:r>
                          </m:sub>
                        </m:sSub>
                      </m:den>
                    </m:f>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f>
                      <m:f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fPr>
                      <m:num>
                        <m:r>
                          <m:rPr>
                            <m:sty m:val="p"/>
                          </m:rPr>
                          <a:rPr kumimoji="0" lang="en-GB" sz="2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MTR</m:t>
                        </m:r>
                      </m:num>
                      <m:den>
                        <m:sSubSup>
                          <m:sSub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sSub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𝑇</m:t>
                            </m:r>
                          </m:e>
                          <m:sub>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1</m:t>
                            </m:r>
                          </m:sub>
                          <m:sup>
                            <m:r>
                              <m:rPr>
                                <m:sty m:val="p"/>
                              </m:rPr>
                              <a:rPr kumimoji="0" lang="en-GB" sz="2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free</m:t>
                            </m:r>
                          </m:sup>
                        </m:sSubSup>
                      </m:den>
                    </m:f>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oMath>
                </a14:m>
                <a:r>
                  <a:rPr kumimoji="0" lang="en-GB" sz="2200" b="0" i="0" u="none" strike="noStrike" kern="1200" cap="none" spc="0" normalizeH="0" baseline="0" noProof="0" dirty="0">
                    <a:ln>
                      <a:noFill/>
                    </a:ln>
                    <a:solidFill>
                      <a:prstClr val="black"/>
                    </a:solidFill>
                    <a:effectLst/>
                    <a:uLnTx/>
                    <a:uFillTx/>
                    <a:latin typeface="Arial"/>
                    <a:ea typeface="+mn-ea"/>
                    <a:cs typeface="+mn-cs"/>
                  </a:rPr>
                  <a:t> 1s</a:t>
                </a:r>
                <a:endParaRPr kumimoji="0" lang="en-US" sz="2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95000"/>
                  </a:lnSpc>
                  <a:spcBef>
                    <a:spcPts val="0"/>
                  </a:spcBef>
                  <a:spcAft>
                    <a:spcPts val="0"/>
                  </a:spcAft>
                  <a:buClrTx/>
                  <a:buSzTx/>
                  <a:buFontTx/>
                  <a:buNone/>
                  <a:tabLst/>
                  <a:defRPr/>
                </a:pPr>
                <a:endParaRPr kumimoji="0" lang="en-GB" sz="1900" b="0" i="0" u="none" strike="noStrike" kern="1200" cap="none" spc="0" normalizeH="0" baseline="0" noProof="0" dirty="0" err="1">
                  <a:ln>
                    <a:noFill/>
                  </a:ln>
                  <a:solidFill>
                    <a:prstClr val="black"/>
                  </a:solidFill>
                  <a:effectLst/>
                  <a:uLnTx/>
                  <a:uFillTx/>
                  <a:latin typeface="Arial"/>
                  <a:ea typeface="+mn-ea"/>
                  <a:cs typeface="+mn-cs"/>
                </a:endParaRPr>
              </a:p>
            </p:txBody>
          </p:sp>
        </mc:Choice>
        <mc:Fallback xmlns="">
          <p:sp>
            <p:nvSpPr>
              <p:cNvPr id="24" name="Textfeld 23"/>
              <p:cNvSpPr txBox="1">
                <a:spLocks noRot="1" noChangeAspect="1" noMove="1" noResize="1" noEditPoints="1" noAdjustHandles="1" noChangeArrowheads="1" noChangeShapeType="1" noTextEdit="1"/>
              </p:cNvSpPr>
              <p:nvPr/>
            </p:nvSpPr>
            <p:spPr>
              <a:xfrm>
                <a:off x="6019800" y="1219200"/>
                <a:ext cx="3971472" cy="1288430"/>
              </a:xfrm>
              <a:prstGeom prst="rect">
                <a:avLst/>
              </a:prstGeom>
              <a:blipFill>
                <a:blip r:embed="rId3"/>
                <a:stretch>
                  <a:fillRect l="-955" t="-2970" r="-637"/>
                </a:stretch>
              </a:blipFill>
            </p:spPr>
            <p:txBody>
              <a:bodyPr/>
              <a:lstStyle/>
              <a:p>
                <a:r>
                  <a:rPr lang="en-DE">
                    <a:noFill/>
                  </a:rPr>
                  <a:t> </a:t>
                </a:r>
              </a:p>
            </p:txBody>
          </p:sp>
        </mc:Fallback>
      </mc:AlternateContent>
      <p:pic>
        <p:nvPicPr>
          <p:cNvPr id="17" name="Grafik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2281218"/>
            <a:ext cx="2909932" cy="2595582"/>
          </a:xfrm>
          <a:prstGeom prst="rect">
            <a:avLst/>
          </a:prstGeom>
        </p:spPr>
      </p:pic>
      <p:pic>
        <p:nvPicPr>
          <p:cNvPr id="18" name="Grafik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3748" y="2281218"/>
            <a:ext cx="3013452" cy="2595582"/>
          </a:xfrm>
          <a:prstGeom prst="rect">
            <a:avLst/>
          </a:prstGeom>
        </p:spPr>
      </p:pic>
      <mc:AlternateContent xmlns:mc="http://schemas.openxmlformats.org/markup-compatibility/2006" xmlns:a14="http://schemas.microsoft.com/office/drawing/2010/main">
        <mc:Choice Requires="a14">
          <p:sp>
            <p:nvSpPr>
              <p:cNvPr id="19" name="Textfeld 18"/>
              <p:cNvSpPr txBox="1"/>
              <p:nvPr/>
            </p:nvSpPr>
            <p:spPr>
              <a:xfrm>
                <a:off x="523875" y="1219200"/>
                <a:ext cx="3757760" cy="999441"/>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
                    <a:srgbClr val="023D6B"/>
                  </a:buClr>
                  <a:buSzTx/>
                  <a:buFont typeface="Wingdings" panose="05000000000000000000" pitchFamily="2" charset="2"/>
                  <a:buChar char="§"/>
                  <a:tabLst/>
                  <a:defRPr/>
                </a:pPr>
                <a:r>
                  <a:rPr kumimoji="0" lang="en-GB" sz="1900" b="1"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Magnetisation transfer ratio </a:t>
                </a:r>
                <a:endParaRPr kumimoji="0" lang="en-US" sz="1900" b="0" i="0" u="none" strike="noStrike" kern="1200" cap="none" spc="0" normalizeH="0" baseline="0" noProof="0" dirty="0">
                  <a:ln>
                    <a:noFill/>
                  </a:ln>
                  <a:solidFill>
                    <a:srgbClr val="FF0000"/>
                  </a:solidFill>
                  <a:effectLst/>
                  <a:uLnTx/>
                  <a:uFillTx/>
                  <a:latin typeface="Cambria Math" panose="02040503050406030204" pitchFamily="18" charset="0"/>
                  <a:ea typeface="+mn-ea"/>
                  <a:cs typeface="+mn-cs"/>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
                    <a:srgbClr val="023D6B"/>
                  </a:buClr>
                  <a:buSzTx/>
                  <a:buFontTx/>
                  <a:buNone/>
                  <a:tabLst/>
                  <a:defRPr/>
                </a:pPr>
                <a:endParaRPr kumimoji="0" lang="en-US" sz="5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
                    <a:srgbClr val="023D6B"/>
                  </a:buClr>
                  <a:buSzTx/>
                  <a:buFontTx/>
                  <a:buNone/>
                  <a:tabLst/>
                  <a:defRPr/>
                </a:pPr>
                <a:r>
                  <a:rPr kumimoji="0" lang="en-GB" sz="22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14:m>
                  <m:oMath xmlns:m="http://schemas.openxmlformats.org/officeDocument/2006/math">
                    <m:r>
                      <m:rPr>
                        <m:sty m:val="p"/>
                      </m:rPr>
                      <a:rPr kumimoji="0" lang="en-GB" sz="2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MTR</m:t>
                    </m:r>
                    <m:r>
                      <a:rPr kumimoji="0" lang="en-US" sz="2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 </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f>
                      <m:f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fPr>
                      <m:num>
                        <m:sSub>
                          <m:sSub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sSub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𝑀</m:t>
                            </m:r>
                          </m:e>
                          <m:sub>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0</m:t>
                            </m:r>
                          </m:sub>
                        </m:sSub>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sSub>
                          <m:sSub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sSub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𝑀</m:t>
                            </m:r>
                          </m:e>
                          <m:sub>
                            <m:r>
                              <m:rPr>
                                <m:sty m:val="p"/>
                              </m:rPr>
                              <a:rPr kumimoji="0" lang="en-GB" sz="2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m:t>
                            </m:r>
                          </m:sub>
                        </m:sSub>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num>
                      <m:den>
                        <m:sSub>
                          <m:sSub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sSub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𝑀</m:t>
                            </m:r>
                          </m:e>
                          <m:sub>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0</m:t>
                            </m:r>
                          </m:sub>
                        </m:sSub>
                      </m:den>
                    </m:f>
                  </m:oMath>
                </a14:m>
                <a:r>
                  <a:rPr kumimoji="0" lang="en-GB" sz="22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p>
            </p:txBody>
          </p:sp>
        </mc:Choice>
        <mc:Fallback xmlns="">
          <p:sp>
            <p:nvSpPr>
              <p:cNvPr id="19" name="Textfeld 18"/>
              <p:cNvSpPr txBox="1">
                <a:spLocks noRot="1" noChangeAspect="1" noMove="1" noResize="1" noEditPoints="1" noAdjustHandles="1" noChangeArrowheads="1" noChangeShapeType="1" noTextEdit="1"/>
              </p:cNvSpPr>
              <p:nvPr/>
            </p:nvSpPr>
            <p:spPr>
              <a:xfrm>
                <a:off x="523875" y="1219200"/>
                <a:ext cx="3757760" cy="999441"/>
              </a:xfrm>
              <a:prstGeom prst="rect">
                <a:avLst/>
              </a:prstGeom>
              <a:blipFill>
                <a:blip r:embed="rId6"/>
                <a:stretch>
                  <a:fillRect l="-1010" t="-3797" r="-33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5" name="Textfeld 23">
                <a:extLst>
                  <a:ext uri="{FF2B5EF4-FFF2-40B4-BE49-F238E27FC236}">
                    <a16:creationId xmlns:a16="http://schemas.microsoft.com/office/drawing/2014/main" id="{C29F19AA-2AE6-5241-AE5F-06C4FF1D848A}"/>
                  </a:ext>
                </a:extLst>
              </p:cNvPr>
              <p:cNvSpPr txBox="1"/>
              <p:nvPr/>
            </p:nvSpPr>
            <p:spPr>
              <a:xfrm>
                <a:off x="523875" y="5043050"/>
                <a:ext cx="3895618" cy="1682255"/>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
                    <a:srgbClr val="023D6B"/>
                  </a:buClr>
                  <a:buSzTx/>
                  <a:buFont typeface="Wingdings" panose="05000000000000000000" pitchFamily="2" charset="2"/>
                  <a:buChar char="§"/>
                  <a:tabLst/>
                  <a:defRPr/>
                </a:pPr>
                <a:r>
                  <a:rPr lang="en-GB" sz="1900" b="1" dirty="0">
                    <a:solidFill>
                      <a:srgbClr val="FF0000"/>
                    </a:solidFill>
                    <a:latin typeface="Arial"/>
                    <a:sym typeface="Wingdings" panose="05000000000000000000" pitchFamily="2" charset="2"/>
                  </a:rPr>
                  <a:t>M</a:t>
                </a:r>
                <a:r>
                  <a:rPr kumimoji="0" lang="en-GB" sz="1900" b="1" i="0" u="none" strike="noStrike" kern="1200" cap="none" spc="0" normalizeH="0" baseline="0" noProof="0" dirty="0" err="1">
                    <a:ln>
                      <a:noFill/>
                    </a:ln>
                    <a:solidFill>
                      <a:srgbClr val="FF0000"/>
                    </a:solidFill>
                    <a:effectLst/>
                    <a:uLnTx/>
                    <a:uFillTx/>
                    <a:latin typeface="Arial"/>
                    <a:ea typeface="+mn-ea"/>
                    <a:cs typeface="+mn-cs"/>
                    <a:sym typeface="Wingdings" panose="05000000000000000000" pitchFamily="2" charset="2"/>
                  </a:rPr>
                  <a:t>agnetisation</a:t>
                </a:r>
                <a:r>
                  <a:rPr kumimoji="0" lang="en-GB" sz="1900" b="1" i="0" u="none" strike="noStrike" kern="1200" cap="none" spc="0" normalizeH="0" noProof="0" dirty="0">
                    <a:ln>
                      <a:noFill/>
                    </a:ln>
                    <a:solidFill>
                      <a:srgbClr val="FF0000"/>
                    </a:solidFill>
                    <a:effectLst/>
                    <a:uLnTx/>
                    <a:uFillTx/>
                    <a:latin typeface="Arial"/>
                    <a:ea typeface="+mn-ea"/>
                    <a:cs typeface="+mn-cs"/>
                    <a:sym typeface="Wingdings" panose="05000000000000000000" pitchFamily="2" charset="2"/>
                  </a:rPr>
                  <a:t> exchange rate</a:t>
                </a:r>
                <a:r>
                  <a:rPr kumimoji="0" lang="en-GB" sz="1900" b="1"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 </a:t>
                </a:r>
              </a:p>
              <a:p>
                <a:pPr marL="0" marR="0" lvl="0" indent="0" algn="l" defTabSz="457200" rtl="0" eaLnBrk="1" fontAlgn="auto" latinLnBrk="0" hangingPunct="1">
                  <a:lnSpc>
                    <a:spcPct val="100000"/>
                  </a:lnSpc>
                  <a:spcBef>
                    <a:spcPts val="0"/>
                  </a:spcBef>
                  <a:spcAft>
                    <a:spcPts val="0"/>
                  </a:spcAft>
                  <a:buClr>
                    <a:srgbClr val="023D6B"/>
                  </a:buClr>
                  <a:buSzTx/>
                  <a:buFontTx/>
                  <a:buNone/>
                  <a:tabLst/>
                  <a:defRPr/>
                </a:pPr>
                <a:endParaRPr kumimoji="0" lang="en-GB" sz="5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endParaRPr>
              </a:p>
              <a:p>
                <a:pPr lvl="0">
                  <a:buClr>
                    <a:srgbClr val="023D6B"/>
                  </a:buClr>
                </a:pPr>
                <a:r>
                  <a:rPr kumimoji="0" lang="en-GB" sz="22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14:m>
                  <m:oMath xmlns:m="http://schemas.openxmlformats.org/officeDocument/2006/math">
                    <m:sSub>
                      <m:sSub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sSub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sym typeface="Wingdings" panose="05000000000000000000" pitchFamily="2" charset="2"/>
                          </a:rPr>
                          <m:t>𝑘</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sym typeface="Wingdings" panose="05000000000000000000" pitchFamily="2" charset="2"/>
                          </a:rPr>
                          <m:t>𝑒𝑥</m:t>
                        </m:r>
                      </m:sub>
                    </m:s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 </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f>
                      <m:f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fPr>
                      <m:num>
                        <m:r>
                          <m:rPr>
                            <m:sty m:val="p"/>
                          </m:rPr>
                          <a:rPr kumimoji="0" lang="en-GB" sz="2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MTR</m:t>
                        </m:r>
                      </m:num>
                      <m:den>
                        <m:sSubSup>
                          <m:sSub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sSub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𝑇</m:t>
                            </m:r>
                          </m:e>
                          <m:sub>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1</m:t>
                            </m:r>
                          </m:sub>
                          <m:sup>
                            <m:r>
                              <m:rPr>
                                <m:sty m:val="p"/>
                              </m:rPr>
                              <a:rPr kumimoji="0" lang="en-US" sz="2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sym typeface="Wingdings" panose="05000000000000000000" pitchFamily="2" charset="2"/>
                              </a:rPr>
                              <m:t>sat</m:t>
                            </m:r>
                          </m:sup>
                        </m:sSubSup>
                      </m:den>
                    </m:f>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oMath>
                </a14:m>
                <a:r>
                  <a:rPr kumimoji="0" lang="en-GB" sz="2200" b="0" i="0" u="none" strike="noStrike" kern="1200" cap="none" spc="0" normalizeH="0" baseline="0" noProof="0" dirty="0">
                    <a:ln>
                      <a:noFill/>
                    </a:ln>
                    <a:solidFill>
                      <a:prstClr val="black"/>
                    </a:solidFill>
                    <a:effectLst/>
                    <a:uLnTx/>
                    <a:uFillTx/>
                    <a:latin typeface="Arial"/>
                    <a:ea typeface="+mn-ea"/>
                    <a:cs typeface="+mn-cs"/>
                  </a:rPr>
                  <a:t> 1s / </a:t>
                </a:r>
                <a14:m>
                  <m:oMath xmlns:m="http://schemas.openxmlformats.org/officeDocument/2006/math">
                    <m:sSub>
                      <m:sSubPr>
                        <m:ctrlPr>
                          <a:rPr lang="en-GB" sz="2200" i="1">
                            <a:solidFill>
                              <a:prstClr val="black"/>
                            </a:solidFill>
                            <a:latin typeface="Cambria Math" panose="02040503050406030204" pitchFamily="18" charset="0"/>
                            <a:sym typeface="Wingdings" panose="05000000000000000000" pitchFamily="2" charset="2"/>
                          </a:rPr>
                        </m:ctrlPr>
                      </m:sSubPr>
                      <m:e>
                        <m:r>
                          <a:rPr lang="en-GB" sz="2200" i="1">
                            <a:solidFill>
                              <a:prstClr val="black"/>
                            </a:solidFill>
                            <a:latin typeface="Cambria Math" panose="02040503050406030204" pitchFamily="18" charset="0"/>
                            <a:sym typeface="Wingdings" panose="05000000000000000000" pitchFamily="2" charset="2"/>
                          </a:rPr>
                          <m:t>𝑓</m:t>
                        </m:r>
                      </m:e>
                      <m:sub>
                        <m:r>
                          <m:rPr>
                            <m:sty m:val="p"/>
                          </m:rPr>
                          <a:rPr lang="en-GB" sz="2200">
                            <a:solidFill>
                              <a:prstClr val="black"/>
                            </a:solidFill>
                            <a:latin typeface="Cambria Math" panose="02040503050406030204" pitchFamily="18" charset="0"/>
                            <a:sym typeface="Wingdings" panose="05000000000000000000" pitchFamily="2" charset="2"/>
                          </a:rPr>
                          <m:t>bound</m:t>
                        </m:r>
                      </m:sub>
                    </m:sSub>
                  </m:oMath>
                </a14:m>
                <a:endParaRPr kumimoji="0" lang="en-US" sz="2200" b="0" i="0" u="none" strike="noStrike" kern="1200" cap="none" spc="0" normalizeH="0" baseline="0" noProof="0" dirty="0">
                  <a:ln>
                    <a:noFill/>
                  </a:ln>
                  <a:solidFill>
                    <a:prstClr val="black"/>
                  </a:solidFill>
                  <a:effectLst/>
                  <a:uLnTx/>
                  <a:uFillTx/>
                  <a:latin typeface="Arial"/>
                  <a:ea typeface="+mn-ea"/>
                  <a:cs typeface="+mn-cs"/>
                </a:endParaRPr>
              </a:p>
              <a:p>
                <a:pPr>
                  <a:lnSpc>
                    <a:spcPct val="95000"/>
                  </a:lnSpc>
                </a:pPr>
                <a14:m>
                  <m:oMathPara xmlns:m="http://schemas.openxmlformats.org/officeDocument/2006/math">
                    <m:oMathParaPr>
                      <m:jc m:val="centerGroup"/>
                    </m:oMathParaPr>
                    <m:oMath xmlns:m="http://schemas.openxmlformats.org/officeDocument/2006/math">
                      <m:r>
                        <a:rPr lang="en-GB" sz="2000" i="1">
                          <a:solidFill>
                            <a:prstClr val="black"/>
                          </a:solidFill>
                          <a:latin typeface="Cambria Math" panose="02040503050406030204" pitchFamily="18" charset="0"/>
                          <a:sym typeface="Wingdings" panose="05000000000000000000" pitchFamily="2" charset="2"/>
                        </a:rPr>
                        <m:t>≈</m:t>
                      </m:r>
                      <m:f>
                        <m:fPr>
                          <m:ctrlPr>
                            <a:rPr lang="en-GB" sz="2000" i="1">
                              <a:solidFill>
                                <a:prstClr val="black"/>
                              </a:solidFill>
                              <a:latin typeface="Cambria Math" panose="02040503050406030204" pitchFamily="18" charset="0"/>
                              <a:sym typeface="Wingdings" panose="05000000000000000000" pitchFamily="2" charset="2"/>
                            </a:rPr>
                          </m:ctrlPr>
                        </m:fPr>
                        <m:num>
                          <m:sSubSup>
                            <m:sSubSupPr>
                              <m:ctrlPr>
                                <a:rPr lang="en-GB" sz="2000" i="1" smtClean="0">
                                  <a:solidFill>
                                    <a:prstClr val="black"/>
                                  </a:solidFill>
                                  <a:latin typeface="Cambria Math" panose="02040503050406030204" pitchFamily="18" charset="0"/>
                                  <a:sym typeface="Wingdings" panose="05000000000000000000" pitchFamily="2" charset="2"/>
                                </a:rPr>
                              </m:ctrlPr>
                            </m:sSubSupPr>
                            <m:e>
                              <m:r>
                                <a:rPr lang="en-GB" sz="2000" i="1">
                                  <a:solidFill>
                                    <a:prstClr val="black"/>
                                  </a:solidFill>
                                  <a:latin typeface="Cambria Math" panose="02040503050406030204" pitchFamily="18" charset="0"/>
                                  <a:sym typeface="Wingdings" panose="05000000000000000000" pitchFamily="2" charset="2"/>
                                </a:rPr>
                                <m:t>𝑇</m:t>
                              </m:r>
                            </m:e>
                            <m:sub>
                              <m:r>
                                <a:rPr lang="en-GB" sz="2000" i="1">
                                  <a:solidFill>
                                    <a:prstClr val="black"/>
                                  </a:solidFill>
                                  <a:latin typeface="Cambria Math" panose="02040503050406030204" pitchFamily="18" charset="0"/>
                                  <a:sym typeface="Wingdings" panose="05000000000000000000" pitchFamily="2" charset="2"/>
                                </a:rPr>
                                <m:t>1</m:t>
                              </m:r>
                            </m:sub>
                            <m:sup>
                              <m:r>
                                <m:rPr>
                                  <m:sty m:val="p"/>
                                </m:rPr>
                                <a:rPr lang="en-US" sz="2000" b="0" i="0" smtClean="0">
                                  <a:solidFill>
                                    <a:prstClr val="black"/>
                                  </a:solidFill>
                                  <a:latin typeface="Cambria Math" panose="02040503050406030204" pitchFamily="18" charset="0"/>
                                  <a:sym typeface="Wingdings" panose="05000000000000000000" pitchFamily="2" charset="2"/>
                                </a:rPr>
                                <m:t>free</m:t>
                              </m:r>
                            </m:sup>
                          </m:sSubSup>
                        </m:num>
                        <m:den>
                          <m:sSubSup>
                            <m:sSubSupPr>
                              <m:ctrlPr>
                                <a:rPr lang="en-GB" sz="2000" i="1">
                                  <a:solidFill>
                                    <a:prstClr val="black"/>
                                  </a:solidFill>
                                  <a:latin typeface="Cambria Math" panose="02040503050406030204" pitchFamily="18" charset="0"/>
                                  <a:sym typeface="Wingdings" panose="05000000000000000000" pitchFamily="2" charset="2"/>
                                </a:rPr>
                              </m:ctrlPr>
                            </m:sSubSupPr>
                            <m:e>
                              <m:r>
                                <a:rPr lang="en-GB" sz="2000" i="1">
                                  <a:solidFill>
                                    <a:prstClr val="black"/>
                                  </a:solidFill>
                                  <a:latin typeface="Cambria Math" panose="02040503050406030204" pitchFamily="18" charset="0"/>
                                  <a:sym typeface="Wingdings" panose="05000000000000000000" pitchFamily="2" charset="2"/>
                                </a:rPr>
                                <m:t>𝑇</m:t>
                              </m:r>
                            </m:e>
                            <m:sub>
                              <m:r>
                                <a:rPr lang="en-GB" sz="2000" i="1">
                                  <a:solidFill>
                                    <a:prstClr val="black"/>
                                  </a:solidFill>
                                  <a:latin typeface="Cambria Math" panose="02040503050406030204" pitchFamily="18" charset="0"/>
                                  <a:sym typeface="Wingdings" panose="05000000000000000000" pitchFamily="2" charset="2"/>
                                </a:rPr>
                                <m:t>1</m:t>
                              </m:r>
                            </m:sub>
                            <m:sup>
                              <m:r>
                                <m:rPr>
                                  <m:sty m:val="p"/>
                                </m:rPr>
                                <a:rPr lang="en-US" sz="2000">
                                  <a:solidFill>
                                    <a:prstClr val="black"/>
                                  </a:solidFill>
                                  <a:latin typeface="Cambria Math" panose="02040503050406030204" pitchFamily="18" charset="0"/>
                                  <a:sym typeface="Wingdings" panose="05000000000000000000" pitchFamily="2" charset="2"/>
                                </a:rPr>
                                <m:t>sat</m:t>
                              </m:r>
                            </m:sup>
                          </m:sSubSup>
                        </m:den>
                      </m:f>
                    </m:oMath>
                  </m:oMathPara>
                </a14:m>
                <a:endParaRPr kumimoji="0" lang="en-GB" sz="1900" b="0" i="0" u="none" strike="noStrike" kern="1200" cap="none" spc="0" normalizeH="0" baseline="0" noProof="0" dirty="0">
                  <a:ln>
                    <a:noFill/>
                  </a:ln>
                  <a:solidFill>
                    <a:prstClr val="black"/>
                  </a:solidFill>
                  <a:effectLst/>
                  <a:uLnTx/>
                  <a:uFillTx/>
                  <a:latin typeface="Arial"/>
                  <a:ea typeface="+mn-ea"/>
                  <a:cs typeface="+mn-cs"/>
                </a:endParaRPr>
              </a:p>
            </p:txBody>
          </p:sp>
        </mc:Choice>
        <mc:Fallback xmlns="">
          <p:sp>
            <p:nvSpPr>
              <p:cNvPr id="15" name="Textfeld 23">
                <a:extLst>
                  <a:ext uri="{FF2B5EF4-FFF2-40B4-BE49-F238E27FC236}">
                    <a16:creationId xmlns:a16="http://schemas.microsoft.com/office/drawing/2014/main" id="{C29F19AA-2AE6-5241-AE5F-06C4FF1D848A}"/>
                  </a:ext>
                </a:extLst>
              </p:cNvPr>
              <p:cNvSpPr txBox="1">
                <a:spLocks noRot="1" noChangeAspect="1" noMove="1" noResize="1" noEditPoints="1" noAdjustHandles="1" noChangeArrowheads="1" noChangeShapeType="1" noTextEdit="1"/>
              </p:cNvSpPr>
              <p:nvPr/>
            </p:nvSpPr>
            <p:spPr>
              <a:xfrm>
                <a:off x="523875" y="5043050"/>
                <a:ext cx="3895618" cy="1682255"/>
              </a:xfrm>
              <a:prstGeom prst="rect">
                <a:avLst/>
              </a:prstGeom>
              <a:blipFill>
                <a:blip r:embed="rId7"/>
                <a:stretch>
                  <a:fillRect l="-974" t="-1493"/>
                </a:stretch>
              </a:blipFill>
            </p:spPr>
            <p:txBody>
              <a:bodyPr/>
              <a:lstStyle/>
              <a:p>
                <a:r>
                  <a:rPr lang="en-DE">
                    <a:noFill/>
                  </a:rPr>
                  <a:t> </a:t>
                </a:r>
              </a:p>
            </p:txBody>
          </p:sp>
        </mc:Fallback>
      </mc:AlternateContent>
      <p:sp>
        <p:nvSpPr>
          <p:cNvPr id="3" name="TextBox 2">
            <a:extLst>
              <a:ext uri="{FF2B5EF4-FFF2-40B4-BE49-F238E27FC236}">
                <a16:creationId xmlns:a16="http://schemas.microsoft.com/office/drawing/2014/main" id="{EE19DC7D-8D04-384A-AFC7-8EF73C1AF7D2}"/>
              </a:ext>
            </a:extLst>
          </p:cNvPr>
          <p:cNvSpPr txBox="1"/>
          <p:nvPr/>
        </p:nvSpPr>
        <p:spPr>
          <a:xfrm>
            <a:off x="5547183" y="5305094"/>
            <a:ext cx="5162760" cy="584775"/>
          </a:xfrm>
          <a:prstGeom prst="rect">
            <a:avLst/>
          </a:prstGeom>
          <a:noFill/>
        </p:spPr>
        <p:txBody>
          <a:bodyPr wrap="none" rtlCol="0">
            <a:spAutoFit/>
          </a:bodyPr>
          <a:lstStyle/>
          <a:p>
            <a:r>
              <a:rPr lang="en-US" sz="3200" dirty="0"/>
              <a:t>in addition to </a:t>
            </a:r>
            <a:r>
              <a:rPr lang="en-DE" sz="3200" dirty="0"/>
              <a:t>H</a:t>
            </a:r>
            <a:r>
              <a:rPr lang="en-DE" sz="3200" baseline="-25000" dirty="0"/>
              <a:t>2</a:t>
            </a:r>
            <a:r>
              <a:rPr lang="en-DE" sz="3200" dirty="0"/>
              <a:t>O, T</a:t>
            </a:r>
            <a:r>
              <a:rPr lang="en-DE" sz="3200" baseline="-25000" dirty="0"/>
              <a:t>1</a:t>
            </a:r>
            <a:r>
              <a:rPr lang="en-DE" sz="3200" dirty="0"/>
              <a:t> and T</a:t>
            </a:r>
            <a:r>
              <a:rPr lang="en-DE" sz="3200" baseline="-25000" dirty="0"/>
              <a:t>2</a:t>
            </a:r>
            <a:r>
              <a:rPr lang="en-DE" sz="3200" dirty="0"/>
              <a:t>* </a:t>
            </a:r>
          </a:p>
        </p:txBody>
      </p:sp>
    </p:spTree>
    <p:extLst>
      <p:ext uri="{BB962C8B-B14F-4D97-AF65-F5344CB8AC3E}">
        <p14:creationId xmlns:p14="http://schemas.microsoft.com/office/powerpoint/2010/main" val="179990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5"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76F5BFA8-76D7-984F-9C9D-8F2813601E2B}"/>
              </a:ext>
            </a:extLst>
          </p:cNvPr>
          <p:cNvSpPr>
            <a:spLocks noGrp="1"/>
          </p:cNvSpPr>
          <p:nvPr>
            <p:ph type="title"/>
          </p:nvPr>
        </p:nvSpPr>
        <p:spPr>
          <a:xfrm>
            <a:off x="479551" y="322022"/>
            <a:ext cx="11234083" cy="1126759"/>
          </a:xfrm>
        </p:spPr>
        <p:txBody>
          <a:bodyPr/>
          <a:lstStyle/>
          <a:p>
            <a:r>
              <a:rPr lang="de-DE" cap="none" dirty="0" err="1"/>
              <a:t>Current</a:t>
            </a:r>
            <a:r>
              <a:rPr lang="de-DE" cap="none" dirty="0"/>
              <a:t> </a:t>
            </a:r>
            <a:r>
              <a:rPr lang="de-DE" cap="none" dirty="0" err="1"/>
              <a:t>Activities</a:t>
            </a:r>
            <a:r>
              <a:rPr lang="de-DE" cap="none" dirty="0"/>
              <a:t> in DL / AI</a:t>
            </a:r>
          </a:p>
        </p:txBody>
      </p:sp>
      <p:sp>
        <p:nvSpPr>
          <p:cNvPr id="7" name="Inhaltsplatzhalter 6">
            <a:extLst>
              <a:ext uri="{FF2B5EF4-FFF2-40B4-BE49-F238E27FC236}">
                <a16:creationId xmlns:a16="http://schemas.microsoft.com/office/drawing/2014/main" id="{94667A35-E14E-324A-A21B-2D89E7F92A57}"/>
              </a:ext>
            </a:extLst>
          </p:cNvPr>
          <p:cNvSpPr>
            <a:spLocks noGrp="1"/>
          </p:cNvSpPr>
          <p:nvPr>
            <p:ph idx="1"/>
          </p:nvPr>
        </p:nvSpPr>
        <p:spPr>
          <a:xfrm>
            <a:off x="478366" y="1314708"/>
            <a:ext cx="6127565" cy="4907536"/>
          </a:xfrm>
        </p:spPr>
        <p:txBody>
          <a:bodyPr>
            <a:noAutofit/>
          </a:bodyPr>
          <a:lstStyle/>
          <a:p>
            <a:pPr marL="143996" indent="-143996" algn="just">
              <a:lnSpc>
                <a:spcPct val="100000"/>
              </a:lnSpc>
              <a:spcAft>
                <a:spcPts val="267"/>
              </a:spcAft>
              <a:buNone/>
            </a:pPr>
            <a:r>
              <a:rPr lang="en-GB" sz="1600" b="1" dirty="0">
                <a:solidFill>
                  <a:schemeClr val="accent1"/>
                </a:solidFill>
                <a:latin typeface="Arial" panose="020B0604020202020204" pitchFamily="34" charset="0"/>
                <a:cs typeface="Arial" panose="020B0604020202020204" pitchFamily="34" charset="0"/>
              </a:rPr>
              <a:t>MR Group</a:t>
            </a:r>
          </a:p>
          <a:p>
            <a:pPr marL="0" indent="0" algn="just">
              <a:lnSpc>
                <a:spcPct val="100000"/>
              </a:lnSpc>
              <a:spcAft>
                <a:spcPts val="267"/>
              </a:spcAft>
              <a:buNone/>
            </a:pPr>
            <a:r>
              <a:rPr lang="en-GB" sz="1600" b="1" spc="-40" dirty="0">
                <a:solidFill>
                  <a:srgbClr val="000000"/>
                </a:solidFill>
                <a:latin typeface="Arial" panose="020B0604020202020204" pitchFamily="34" charset="0"/>
                <a:cs typeface="Arial" panose="020B0604020202020204" pitchFamily="34" charset="0"/>
              </a:rPr>
              <a:t>Image reconstruction </a:t>
            </a:r>
            <a:endParaRPr lang="en-GB" sz="1600" spc="-40" dirty="0">
              <a:solidFill>
                <a:srgbClr val="000000"/>
              </a:solidFill>
              <a:latin typeface="Arial" panose="020B0604020202020204" pitchFamily="34" charset="0"/>
              <a:cs typeface="Arial" panose="020B0604020202020204" pitchFamily="34" charset="0"/>
            </a:endParaRPr>
          </a:p>
          <a:p>
            <a:pPr marL="0" indent="0" algn="just">
              <a:lnSpc>
                <a:spcPct val="100000"/>
              </a:lnSpc>
              <a:spcAft>
                <a:spcPts val="267"/>
              </a:spcAft>
              <a:buNone/>
            </a:pPr>
            <a:r>
              <a:rPr lang="en-GB" sz="1600" spc="-40" dirty="0">
                <a:solidFill>
                  <a:srgbClr val="000000"/>
                </a:solidFill>
                <a:latin typeface="Arial" panose="020B0604020202020204" pitchFamily="34" charset="0"/>
                <a:cs typeface="Arial" panose="020B0604020202020204" pitchFamily="34" charset="0"/>
              </a:rPr>
              <a:t>	published paper</a:t>
            </a:r>
          </a:p>
          <a:p>
            <a:pPr marL="0" indent="0" algn="just">
              <a:lnSpc>
                <a:spcPct val="100000"/>
              </a:lnSpc>
              <a:spcAft>
                <a:spcPts val="267"/>
              </a:spcAft>
              <a:buNone/>
            </a:pPr>
            <a:r>
              <a:rPr lang="en-GB" sz="1600" spc="-40" dirty="0">
                <a:solidFill>
                  <a:srgbClr val="000000"/>
                </a:solidFill>
                <a:latin typeface="Arial" panose="020B0604020202020204" pitchFamily="34" charset="0"/>
                <a:cs typeface="Arial" panose="020B0604020202020204" pitchFamily="34" charset="0"/>
              </a:rPr>
              <a:t>	 DFG grant</a:t>
            </a:r>
          </a:p>
          <a:p>
            <a:pPr marL="0" indent="0" algn="just">
              <a:lnSpc>
                <a:spcPct val="100000"/>
              </a:lnSpc>
              <a:spcAft>
                <a:spcPts val="267"/>
              </a:spcAft>
              <a:buNone/>
            </a:pPr>
            <a:r>
              <a:rPr lang="en-GB" sz="1600" b="1" spc="-40" dirty="0">
                <a:solidFill>
                  <a:srgbClr val="000000"/>
                </a:solidFill>
                <a:latin typeface="Arial" panose="020B0604020202020204" pitchFamily="34" charset="0"/>
                <a:cs typeface="Arial" panose="020B0604020202020204" pitchFamily="34" charset="0"/>
              </a:rPr>
              <a:t>Image Reconstruction of Sparsely Sampled Data</a:t>
            </a:r>
          </a:p>
          <a:p>
            <a:pPr marL="0" indent="0" algn="just">
              <a:lnSpc>
                <a:spcPct val="100000"/>
              </a:lnSpc>
              <a:spcAft>
                <a:spcPts val="267"/>
              </a:spcAft>
              <a:buNone/>
            </a:pPr>
            <a:r>
              <a:rPr lang="en-GB" sz="1600" b="1" spc="-40" dirty="0">
                <a:solidFill>
                  <a:srgbClr val="000000"/>
                </a:solidFill>
                <a:latin typeface="Arial" panose="020B0604020202020204" pitchFamily="34" charset="0"/>
                <a:cs typeface="Arial" panose="020B0604020202020204" pitchFamily="34" charset="0"/>
              </a:rPr>
              <a:t>	</a:t>
            </a:r>
            <a:r>
              <a:rPr lang="en-GB" sz="1600" spc="-40" dirty="0">
                <a:solidFill>
                  <a:srgbClr val="000000"/>
                </a:solidFill>
                <a:latin typeface="Arial" panose="020B0604020202020204" pitchFamily="34" charset="0"/>
                <a:cs typeface="Arial" panose="020B0604020202020204" pitchFamily="34" charset="0"/>
              </a:rPr>
              <a:t>Joint MR-PET image reconstruction </a:t>
            </a:r>
          </a:p>
          <a:p>
            <a:pPr marL="0" indent="0" algn="just">
              <a:lnSpc>
                <a:spcPct val="100000"/>
              </a:lnSpc>
              <a:spcAft>
                <a:spcPts val="267"/>
              </a:spcAft>
              <a:buNone/>
            </a:pPr>
            <a:r>
              <a:rPr lang="en-GB" sz="1600" spc="-40" dirty="0">
                <a:solidFill>
                  <a:srgbClr val="000000"/>
                </a:solidFill>
                <a:latin typeface="Arial" panose="020B0604020202020204" pitchFamily="34" charset="0"/>
                <a:cs typeface="Arial" panose="020B0604020202020204" pitchFamily="34" charset="0"/>
              </a:rPr>
              <a:t>	grant in AUS successful </a:t>
            </a:r>
          </a:p>
          <a:p>
            <a:pPr marL="0" indent="0" algn="just">
              <a:lnSpc>
                <a:spcPct val="100000"/>
              </a:lnSpc>
              <a:spcAft>
                <a:spcPts val="267"/>
              </a:spcAft>
              <a:buNone/>
            </a:pPr>
            <a:r>
              <a:rPr lang="en-GB" sz="1600" b="1" spc="-40" dirty="0" err="1">
                <a:solidFill>
                  <a:srgbClr val="000000"/>
                </a:solidFill>
                <a:latin typeface="Arial" panose="020B0604020202020204" pitchFamily="34" charset="0"/>
                <a:cs typeface="Arial" panose="020B0604020202020204" pitchFamily="34" charset="0"/>
              </a:rPr>
              <a:t>MRFingerprinting</a:t>
            </a:r>
            <a:r>
              <a:rPr lang="en-GB" sz="1600" spc="-40" dirty="0">
                <a:solidFill>
                  <a:srgbClr val="000000"/>
                </a:solidFill>
                <a:latin typeface="Arial" panose="020B0604020202020204" pitchFamily="34" charset="0"/>
                <a:cs typeface="Arial" panose="020B0604020202020204" pitchFamily="34" charset="0"/>
              </a:rPr>
              <a:t> </a:t>
            </a:r>
          </a:p>
          <a:p>
            <a:pPr marL="0" indent="0" algn="just">
              <a:lnSpc>
                <a:spcPct val="100000"/>
              </a:lnSpc>
              <a:spcAft>
                <a:spcPts val="267"/>
              </a:spcAft>
              <a:buNone/>
            </a:pPr>
            <a:r>
              <a:rPr lang="en-GB" sz="1600" spc="-40" dirty="0">
                <a:solidFill>
                  <a:srgbClr val="000000"/>
                </a:solidFill>
                <a:latin typeface="Arial" panose="020B0604020202020204" pitchFamily="34" charset="0"/>
                <a:cs typeface="Arial" panose="020B0604020202020204" pitchFamily="34" charset="0"/>
              </a:rPr>
              <a:t>	being planned</a:t>
            </a:r>
          </a:p>
          <a:p>
            <a:pPr marL="0" indent="0" algn="just">
              <a:lnSpc>
                <a:spcPct val="100000"/>
              </a:lnSpc>
              <a:spcAft>
                <a:spcPts val="267"/>
              </a:spcAft>
              <a:buNone/>
            </a:pPr>
            <a:r>
              <a:rPr lang="en-GB" sz="1600" b="1" spc="-40" dirty="0">
                <a:solidFill>
                  <a:srgbClr val="000000"/>
                </a:solidFill>
                <a:latin typeface="Arial" panose="020B0604020202020204" pitchFamily="34" charset="0"/>
                <a:cs typeface="Arial" panose="020B0604020202020204" pitchFamily="34" charset="0"/>
              </a:rPr>
              <a:t>Motion correction </a:t>
            </a:r>
            <a:endParaRPr lang="en-GB" sz="1600" spc="-40" dirty="0">
              <a:solidFill>
                <a:srgbClr val="000000"/>
              </a:solidFill>
              <a:latin typeface="Arial" panose="020B0604020202020204" pitchFamily="34" charset="0"/>
              <a:cs typeface="Arial" panose="020B0604020202020204" pitchFamily="34" charset="0"/>
            </a:endParaRPr>
          </a:p>
          <a:p>
            <a:pPr marL="0" indent="0" algn="just">
              <a:lnSpc>
                <a:spcPct val="100000"/>
              </a:lnSpc>
              <a:spcAft>
                <a:spcPts val="267"/>
              </a:spcAft>
              <a:buNone/>
            </a:pPr>
            <a:r>
              <a:rPr lang="en-GB" sz="1600" spc="-40" dirty="0">
                <a:solidFill>
                  <a:srgbClr val="000000"/>
                </a:solidFill>
                <a:latin typeface="Arial" panose="020B0604020202020204" pitchFamily="34" charset="0"/>
                <a:cs typeface="Arial" panose="020B0604020202020204" pitchFamily="34" charset="0"/>
              </a:rPr>
              <a:t>	paper, patents </a:t>
            </a:r>
          </a:p>
          <a:p>
            <a:pPr marL="0" indent="0" algn="just">
              <a:lnSpc>
                <a:spcPct val="100000"/>
              </a:lnSpc>
              <a:spcAft>
                <a:spcPts val="267"/>
              </a:spcAft>
              <a:buNone/>
            </a:pPr>
            <a:r>
              <a:rPr lang="en-GB" sz="1600" spc="-40" dirty="0">
                <a:solidFill>
                  <a:srgbClr val="000000"/>
                </a:solidFill>
                <a:latin typeface="Arial" panose="020B0604020202020204" pitchFamily="34" charset="0"/>
                <a:cs typeface="Arial" panose="020B0604020202020204" pitchFamily="34" charset="0"/>
              </a:rPr>
              <a:t>	spin-off planned – AUS lead partner</a:t>
            </a:r>
          </a:p>
          <a:p>
            <a:pPr marL="0" indent="0" algn="just">
              <a:lnSpc>
                <a:spcPct val="100000"/>
              </a:lnSpc>
              <a:spcAft>
                <a:spcPts val="267"/>
              </a:spcAft>
              <a:buNone/>
            </a:pPr>
            <a:r>
              <a:rPr lang="en-GB" sz="1600" spc="-40" dirty="0">
                <a:solidFill>
                  <a:srgbClr val="000000"/>
                </a:solidFill>
                <a:latin typeface="Arial" panose="020B0604020202020204" pitchFamily="34" charset="0"/>
                <a:cs typeface="Arial" panose="020B0604020202020204" pitchFamily="34" charset="0"/>
              </a:rPr>
              <a:t> </a:t>
            </a:r>
          </a:p>
          <a:p>
            <a:pPr marL="143996" indent="-143996" algn="just">
              <a:lnSpc>
                <a:spcPct val="100000"/>
              </a:lnSpc>
              <a:buNone/>
            </a:pPr>
            <a:endParaRPr lang="en-GB" sz="1600" b="1" dirty="0">
              <a:solidFill>
                <a:schemeClr val="accent1"/>
              </a:solidFill>
              <a:latin typeface="Arial" panose="020B0604020202020204" pitchFamily="34" charset="0"/>
              <a:cs typeface="Arial" panose="020B0604020202020204" pitchFamily="34" charset="0"/>
            </a:endParaRPr>
          </a:p>
          <a:p>
            <a:pPr marL="143996" indent="-143996" algn="just">
              <a:lnSpc>
                <a:spcPts val="1800"/>
              </a:lnSpc>
              <a:spcAft>
                <a:spcPts val="267"/>
              </a:spcAft>
              <a:buFont typeface="Wingdings" pitchFamily="2" charset="2"/>
              <a:buChar char="§"/>
            </a:pPr>
            <a:endParaRPr lang="de-DE" sz="1100" dirty="0">
              <a:solidFill>
                <a:srgbClr val="000000"/>
              </a:solidFill>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E14E20CA-4A2B-0D43-9B25-B89777C65667}"/>
              </a:ext>
            </a:extLst>
          </p:cNvPr>
          <p:cNvSpPr txBox="1"/>
          <p:nvPr/>
        </p:nvSpPr>
        <p:spPr>
          <a:xfrm>
            <a:off x="5808663" y="6490010"/>
            <a:ext cx="574675" cy="267766"/>
          </a:xfrm>
          <a:prstGeom prst="rect">
            <a:avLst/>
          </a:prstGeom>
          <a:noFill/>
        </p:spPr>
        <p:txBody>
          <a:bodyPr wrap="square" rtlCol="0">
            <a:spAutoFit/>
          </a:bodyPr>
          <a:lstStyle/>
          <a:p>
            <a:pPr algn="ctr">
              <a:lnSpc>
                <a:spcPct val="95000"/>
              </a:lnSpc>
            </a:pPr>
            <a:fld id="{8719F42F-7614-9441-B188-87A3CE438982}" type="slidenum">
              <a:rPr lang="de-DE" sz="1200"/>
              <a:t>11</a:t>
            </a:fld>
            <a:endParaRPr lang="de-DE" sz="1200" dirty="0"/>
          </a:p>
        </p:txBody>
      </p:sp>
      <p:pic>
        <p:nvPicPr>
          <p:cNvPr id="3" name="Picture 2">
            <a:extLst>
              <a:ext uri="{FF2B5EF4-FFF2-40B4-BE49-F238E27FC236}">
                <a16:creationId xmlns:a16="http://schemas.microsoft.com/office/drawing/2014/main" id="{33C4C828-1221-4C4A-9F08-895432A9B17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976551" y="3193971"/>
            <a:ext cx="7115695" cy="3296039"/>
          </a:xfrm>
          <a:prstGeom prst="rect">
            <a:avLst/>
          </a:prstGeom>
        </p:spPr>
      </p:pic>
    </p:spTree>
    <p:extLst>
      <p:ext uri="{BB962C8B-B14F-4D97-AF65-F5344CB8AC3E}">
        <p14:creationId xmlns:p14="http://schemas.microsoft.com/office/powerpoint/2010/main" val="164539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Shape 1"/>
          <p:cNvSpPr>
            <a:spLocks/>
          </p:cNvSpPr>
          <p:nvPr/>
        </p:nvSpPr>
        <p:spPr bwMode="auto">
          <a:xfrm>
            <a:off x="449533" y="351418"/>
            <a:ext cx="11171143" cy="795887"/>
          </a:xfrm>
          <a:prstGeom prst="rect">
            <a:avLst/>
          </a:prstGeom>
          <a:noFill/>
          <a:ln>
            <a:noFill/>
          </a:ln>
        </p:spPr>
        <p:txBody>
          <a:bodyPr lIns="0" tIns="0" rIns="0" bIns="0">
            <a:noAutofit/>
          </a:bodyPr>
          <a:lstStyle/>
          <a:p>
            <a:pPr>
              <a:lnSpc>
                <a:spcPct val="112999"/>
              </a:lnSpc>
              <a:defRPr/>
            </a:pPr>
            <a:r>
              <a:rPr lang="en-US" sz="3200" b="1" spc="-1" dirty="0">
                <a:solidFill>
                  <a:srgbClr val="023D6B"/>
                </a:solidFill>
                <a:latin typeface="Arial"/>
                <a:ea typeface="Arial"/>
              </a:rPr>
              <a:t>Machine-LEARNING for ULTRA-FAST MRI</a:t>
            </a:r>
            <a:endParaRPr lang="en-US" sz="3200" spc="-1" dirty="0">
              <a:latin typeface="Arial"/>
            </a:endParaRPr>
          </a:p>
        </p:txBody>
      </p:sp>
      <p:pic>
        <p:nvPicPr>
          <p:cNvPr id="5" name="Picture 4"/>
          <p:cNvPicPr/>
          <p:nvPr/>
        </p:nvPicPr>
        <p:blipFill>
          <a:blip r:embed="rId2"/>
          <a:srcRect l="7208" t="-3056" r="6477"/>
          <a:stretch/>
        </p:blipFill>
        <p:spPr bwMode="auto">
          <a:xfrm>
            <a:off x="366107" y="3383556"/>
            <a:ext cx="6635288" cy="3123027"/>
          </a:xfrm>
          <a:prstGeom prst="rect">
            <a:avLst/>
          </a:prstGeom>
          <a:ln>
            <a:noFill/>
          </a:ln>
        </p:spPr>
      </p:pic>
      <p:pic>
        <p:nvPicPr>
          <p:cNvPr id="6" name="Picture 5"/>
          <p:cNvPicPr/>
          <p:nvPr/>
        </p:nvPicPr>
        <p:blipFill>
          <a:blip r:embed="rId3"/>
          <a:stretch/>
        </p:blipFill>
        <p:spPr bwMode="auto">
          <a:xfrm>
            <a:off x="7275311" y="1580359"/>
            <a:ext cx="3870584" cy="3671613"/>
          </a:xfrm>
          <a:prstGeom prst="rect">
            <a:avLst/>
          </a:prstGeom>
          <a:ln>
            <a:noFill/>
          </a:ln>
        </p:spPr>
      </p:pic>
      <p:sp>
        <p:nvSpPr>
          <p:cNvPr id="7" name="TextShape 2"/>
          <p:cNvSpPr>
            <a:spLocks/>
          </p:cNvSpPr>
          <p:nvPr/>
        </p:nvSpPr>
        <p:spPr bwMode="auto">
          <a:xfrm>
            <a:off x="449533" y="997974"/>
            <a:ext cx="6551863" cy="2169055"/>
          </a:xfrm>
          <a:prstGeom prst="rect">
            <a:avLst/>
          </a:prstGeom>
          <a:noFill/>
          <a:ln>
            <a:noFill/>
          </a:ln>
        </p:spPr>
        <p:txBody>
          <a:bodyPr lIns="108847" tIns="54423" rIns="108847" bIns="54423">
            <a:noAutofit/>
          </a:bodyPr>
          <a:lstStyle/>
          <a:p>
            <a:pPr>
              <a:lnSpc>
                <a:spcPts val="2200"/>
              </a:lnSpc>
              <a:spcAft>
                <a:spcPts val="533"/>
              </a:spcAft>
              <a:defRPr/>
            </a:pPr>
            <a:r>
              <a:rPr lang="en-US" b="1" spc="-1" dirty="0">
                <a:solidFill>
                  <a:schemeClr val="accent1"/>
                </a:solidFill>
                <a:latin typeface="Arial"/>
              </a:rPr>
              <a:t>Conventional fully sampled sequential imaging</a:t>
            </a:r>
            <a:endParaRPr lang="en-US" b="1" spc="-1" dirty="0">
              <a:solidFill>
                <a:schemeClr val="accent1"/>
              </a:solidFill>
              <a:latin typeface="Arial"/>
              <a:ea typeface="Noto Sans CJK SC"/>
            </a:endParaRPr>
          </a:p>
          <a:p>
            <a:pPr marL="191995" indent="-191995">
              <a:lnSpc>
                <a:spcPts val="2200"/>
              </a:lnSpc>
              <a:spcAft>
                <a:spcPts val="533"/>
              </a:spcAft>
              <a:buFont typeface="Wingdings" pitchFamily="2" charset="2"/>
              <a:buChar char="§"/>
              <a:defRPr/>
            </a:pPr>
            <a:r>
              <a:rPr lang="en-US" spc="-1" dirty="0">
                <a:latin typeface="Arial"/>
              </a:rPr>
              <a:t>Long measurement time &amp; motion sensitivity</a:t>
            </a:r>
          </a:p>
          <a:p>
            <a:pPr marL="191995" indent="-191995">
              <a:lnSpc>
                <a:spcPts val="2200"/>
              </a:lnSpc>
              <a:spcAft>
                <a:spcPts val="533"/>
              </a:spcAft>
              <a:buFont typeface="Wingdings" pitchFamily="2" charset="2"/>
              <a:buChar char="§"/>
              <a:defRPr/>
            </a:pPr>
            <a:endParaRPr lang="en-US" spc="-1" dirty="0">
              <a:latin typeface="Arial"/>
            </a:endParaRPr>
          </a:p>
          <a:p>
            <a:pPr>
              <a:lnSpc>
                <a:spcPts val="2200"/>
              </a:lnSpc>
              <a:spcAft>
                <a:spcPts val="533"/>
              </a:spcAft>
              <a:defRPr/>
            </a:pPr>
            <a:r>
              <a:rPr lang="en-US" b="1" spc="-1" dirty="0">
                <a:solidFill>
                  <a:schemeClr val="accent1"/>
                </a:solidFill>
                <a:latin typeface="Arial"/>
              </a:rPr>
              <a:t>Proposed </a:t>
            </a:r>
            <a:r>
              <a:rPr lang="en-US" b="1" spc="-1" dirty="0" err="1">
                <a:solidFill>
                  <a:schemeClr val="accent1"/>
                </a:solidFill>
                <a:latin typeface="Arial"/>
              </a:rPr>
              <a:t>undersampled</a:t>
            </a:r>
            <a:r>
              <a:rPr lang="en-US" b="1" spc="-1" dirty="0">
                <a:solidFill>
                  <a:schemeClr val="accent1"/>
                </a:solidFill>
                <a:latin typeface="Arial"/>
              </a:rPr>
              <a:t> continuous imaging</a:t>
            </a:r>
            <a:endParaRPr lang="en-US" b="1" spc="-1" dirty="0">
              <a:solidFill>
                <a:schemeClr val="accent1"/>
              </a:solidFill>
              <a:latin typeface="Arial"/>
              <a:ea typeface="Noto Sans CJK SC"/>
            </a:endParaRPr>
          </a:p>
          <a:p>
            <a:pPr marL="191995" indent="-191995">
              <a:lnSpc>
                <a:spcPts val="2200"/>
              </a:lnSpc>
              <a:spcAft>
                <a:spcPts val="533"/>
              </a:spcAft>
              <a:buFont typeface="Wingdings" pitchFamily="2" charset="2"/>
              <a:buChar char="§"/>
              <a:defRPr/>
            </a:pPr>
            <a:r>
              <a:rPr lang="en-US" spc="-1" dirty="0">
                <a:latin typeface="Arial"/>
              </a:rPr>
              <a:t>Joint reconstruction of all time points</a:t>
            </a:r>
            <a:endParaRPr lang="en-US" spc="-1" dirty="0">
              <a:latin typeface="Arial"/>
              <a:ea typeface="Noto Sans CJK SC"/>
            </a:endParaRPr>
          </a:p>
          <a:p>
            <a:pPr marL="191995" indent="-191995">
              <a:lnSpc>
                <a:spcPts val="2200"/>
              </a:lnSpc>
              <a:spcAft>
                <a:spcPts val="533"/>
              </a:spcAft>
              <a:buFont typeface="Wingdings" pitchFamily="2" charset="2"/>
              <a:buChar char="§"/>
              <a:defRPr/>
            </a:pPr>
            <a:r>
              <a:rPr lang="en-US" spc="-1" dirty="0">
                <a:latin typeface="Arial"/>
              </a:rPr>
              <a:t>Machine learning to apply temporal signal model</a:t>
            </a:r>
            <a:endParaRPr lang="en-US" spc="-1" dirty="0">
              <a:latin typeface="Arial"/>
              <a:ea typeface="Noto Sans CJK SC"/>
            </a:endParaRPr>
          </a:p>
        </p:txBody>
      </p:sp>
      <p:sp>
        <p:nvSpPr>
          <p:cNvPr id="8" name="Textfeld 7">
            <a:extLst>
              <a:ext uri="{FF2B5EF4-FFF2-40B4-BE49-F238E27FC236}">
                <a16:creationId xmlns:a16="http://schemas.microsoft.com/office/drawing/2014/main" id="{E8E4315B-FF53-0C4C-8959-20FDDFBDF403}"/>
              </a:ext>
            </a:extLst>
          </p:cNvPr>
          <p:cNvSpPr txBox="1"/>
          <p:nvPr/>
        </p:nvSpPr>
        <p:spPr>
          <a:xfrm>
            <a:off x="5808663" y="6490010"/>
            <a:ext cx="574675" cy="267766"/>
          </a:xfrm>
          <a:prstGeom prst="rect">
            <a:avLst/>
          </a:prstGeom>
          <a:noFill/>
        </p:spPr>
        <p:txBody>
          <a:bodyPr wrap="square" rtlCol="0">
            <a:spAutoFit/>
          </a:bodyPr>
          <a:lstStyle/>
          <a:p>
            <a:pPr algn="ctr">
              <a:lnSpc>
                <a:spcPct val="95000"/>
              </a:lnSpc>
            </a:pPr>
            <a:fld id="{8719F42F-7614-9441-B188-87A3CE438982}" type="slidenum">
              <a:rPr lang="de-DE" sz="1200"/>
              <a:t>12</a:t>
            </a:fld>
            <a:endParaRPr lang="de-DE" sz="1200" dirty="0"/>
          </a:p>
        </p:txBody>
      </p:sp>
    </p:spTree>
    <p:extLst>
      <p:ext uri="{BB962C8B-B14F-4D97-AF65-F5344CB8AC3E}">
        <p14:creationId xmlns:p14="http://schemas.microsoft.com/office/powerpoint/2010/main" val="1203683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76F5BFA8-76D7-984F-9C9D-8F2813601E2B}"/>
              </a:ext>
            </a:extLst>
          </p:cNvPr>
          <p:cNvSpPr>
            <a:spLocks noGrp="1"/>
          </p:cNvSpPr>
          <p:nvPr>
            <p:ph type="title"/>
          </p:nvPr>
        </p:nvSpPr>
        <p:spPr>
          <a:xfrm>
            <a:off x="479551" y="322022"/>
            <a:ext cx="11234083" cy="1126759"/>
          </a:xfrm>
        </p:spPr>
        <p:txBody>
          <a:bodyPr/>
          <a:lstStyle/>
          <a:p>
            <a:r>
              <a:rPr lang="de-DE" cap="none" dirty="0" err="1"/>
              <a:t>Current</a:t>
            </a:r>
            <a:r>
              <a:rPr lang="de-DE" cap="none" dirty="0"/>
              <a:t> </a:t>
            </a:r>
            <a:r>
              <a:rPr lang="de-DE" cap="none" dirty="0" err="1"/>
              <a:t>Activities</a:t>
            </a:r>
            <a:r>
              <a:rPr lang="de-DE" cap="none" dirty="0"/>
              <a:t> in DL / AI</a:t>
            </a:r>
          </a:p>
        </p:txBody>
      </p:sp>
      <p:sp>
        <p:nvSpPr>
          <p:cNvPr id="9" name="Textfeld 8">
            <a:extLst>
              <a:ext uri="{FF2B5EF4-FFF2-40B4-BE49-F238E27FC236}">
                <a16:creationId xmlns:a16="http://schemas.microsoft.com/office/drawing/2014/main" id="{E14E20CA-4A2B-0D43-9B25-B89777C65667}"/>
              </a:ext>
            </a:extLst>
          </p:cNvPr>
          <p:cNvSpPr txBox="1"/>
          <p:nvPr/>
        </p:nvSpPr>
        <p:spPr>
          <a:xfrm>
            <a:off x="5808663" y="6490010"/>
            <a:ext cx="574675" cy="267766"/>
          </a:xfrm>
          <a:prstGeom prst="rect">
            <a:avLst/>
          </a:prstGeom>
          <a:noFill/>
        </p:spPr>
        <p:txBody>
          <a:bodyPr wrap="square" rtlCol="0">
            <a:spAutoFit/>
          </a:bodyPr>
          <a:lstStyle/>
          <a:p>
            <a:pPr algn="ctr">
              <a:lnSpc>
                <a:spcPct val="95000"/>
              </a:lnSpc>
            </a:pPr>
            <a:fld id="{8719F42F-7614-9441-B188-87A3CE438982}" type="slidenum">
              <a:rPr lang="de-DE" sz="1200"/>
              <a:t>13</a:t>
            </a:fld>
            <a:endParaRPr lang="de-DE" sz="1200" dirty="0"/>
          </a:p>
        </p:txBody>
      </p:sp>
      <p:pic>
        <p:nvPicPr>
          <p:cNvPr id="8" name="Picture 7">
            <a:extLst>
              <a:ext uri="{FF2B5EF4-FFF2-40B4-BE49-F238E27FC236}">
                <a16:creationId xmlns:a16="http://schemas.microsoft.com/office/drawing/2014/main" id="{8288038F-D256-4346-BD0B-C01DDB182D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525" y="1078064"/>
            <a:ext cx="9700951" cy="5779937"/>
          </a:xfrm>
          <a:prstGeom prst="rect">
            <a:avLst/>
          </a:prstGeom>
        </p:spPr>
      </p:pic>
      <p:pic>
        <p:nvPicPr>
          <p:cNvPr id="11" name="Picture 10">
            <a:extLst>
              <a:ext uri="{FF2B5EF4-FFF2-40B4-BE49-F238E27FC236}">
                <a16:creationId xmlns:a16="http://schemas.microsoft.com/office/drawing/2014/main" id="{ACBD2436-B333-CF47-8220-F0F729CF8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175" y="1997006"/>
            <a:ext cx="11480800" cy="4284133"/>
          </a:xfrm>
          <a:prstGeom prst="rect">
            <a:avLst/>
          </a:prstGeom>
        </p:spPr>
      </p:pic>
      <p:pic>
        <p:nvPicPr>
          <p:cNvPr id="13" name="Picture 12">
            <a:extLst>
              <a:ext uri="{FF2B5EF4-FFF2-40B4-BE49-F238E27FC236}">
                <a16:creationId xmlns:a16="http://schemas.microsoft.com/office/drawing/2014/main" id="{38ABEA3C-208F-F549-934F-A554C83D48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92" y="1788135"/>
            <a:ext cx="11615651" cy="4188251"/>
          </a:xfrm>
          <a:prstGeom prst="rect">
            <a:avLst/>
          </a:prstGeom>
        </p:spPr>
      </p:pic>
    </p:spTree>
    <p:extLst>
      <p:ext uri="{BB962C8B-B14F-4D97-AF65-F5344CB8AC3E}">
        <p14:creationId xmlns:p14="http://schemas.microsoft.com/office/powerpoint/2010/main" val="52876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Picture 5" descr="Picture 5"/>
          <p:cNvPicPr>
            <a:picLocks noChangeAspect="1"/>
          </p:cNvPicPr>
          <p:nvPr/>
        </p:nvPicPr>
        <p:blipFill>
          <a:blip r:embed="rId2"/>
          <a:srcRect b="47605"/>
          <a:stretch>
            <a:fillRect/>
          </a:stretch>
        </p:blipFill>
        <p:spPr>
          <a:xfrm>
            <a:off x="495298" y="421818"/>
            <a:ext cx="11201401" cy="3007183"/>
          </a:xfrm>
          <a:prstGeom prst="rect">
            <a:avLst/>
          </a:prstGeom>
          <a:ln w="12700">
            <a:miter lim="400000"/>
          </a:ln>
        </p:spPr>
      </p:pic>
      <p:sp>
        <p:nvSpPr>
          <p:cNvPr id="346" name="Titel 1"/>
          <p:cNvSpPr txBox="1">
            <a:spLocks noGrp="1"/>
          </p:cNvSpPr>
          <p:nvPr>
            <p:ph type="title"/>
          </p:nvPr>
        </p:nvSpPr>
        <p:spPr>
          <a:xfrm>
            <a:off x="598486" y="4051349"/>
            <a:ext cx="11307765" cy="809793"/>
          </a:xfrm>
          <a:prstGeom prst="rect">
            <a:avLst/>
          </a:prstGeom>
        </p:spPr>
        <p:txBody>
          <a:bodyPr/>
          <a:lstStyle/>
          <a:p>
            <a:pPr>
              <a:defRPr sz="2400"/>
            </a:pPr>
            <a:r>
              <a:rPr lang="en-US" cap="none" dirty="0"/>
              <a:t>Early diagnosis using machine learning</a:t>
            </a:r>
          </a:p>
        </p:txBody>
      </p:sp>
      <p:pic>
        <p:nvPicPr>
          <p:cNvPr id="351" name="Picture 2" descr="Picture 2"/>
          <p:cNvPicPr>
            <a:picLocks noChangeAspect="1"/>
          </p:cNvPicPr>
          <p:nvPr/>
        </p:nvPicPr>
        <p:blipFill>
          <a:blip r:embed="rId3"/>
          <a:stretch>
            <a:fillRect/>
          </a:stretch>
        </p:blipFill>
        <p:spPr>
          <a:xfrm>
            <a:off x="10629409" y="1942886"/>
            <a:ext cx="551002" cy="551002"/>
          </a:xfrm>
          <a:prstGeom prst="rect">
            <a:avLst/>
          </a:prstGeom>
          <a:ln w="12700">
            <a:miter lim="400000"/>
          </a:ln>
        </p:spPr>
      </p:pic>
      <p:grpSp>
        <p:nvGrpSpPr>
          <p:cNvPr id="366" name="Group 3"/>
          <p:cNvGrpSpPr/>
          <p:nvPr/>
        </p:nvGrpSpPr>
        <p:grpSpPr>
          <a:xfrm>
            <a:off x="9161840" y="473128"/>
            <a:ext cx="1385172" cy="958721"/>
            <a:chOff x="0" y="0"/>
            <a:chExt cx="1385170" cy="958720"/>
          </a:xfrm>
        </p:grpSpPr>
        <p:sp>
          <p:nvSpPr>
            <p:cNvPr id="352" name="Rectangle 131"/>
            <p:cNvSpPr txBox="1"/>
            <p:nvPr/>
          </p:nvSpPr>
          <p:spPr>
            <a:xfrm rot="16199998">
              <a:off x="-324970" y="406765"/>
              <a:ext cx="876925" cy="2269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000" i="1">
                  <a:solidFill>
                    <a:srgbClr val="FFFFFF"/>
                  </a:solidFill>
                </a:defRPr>
              </a:lvl1pPr>
            </a:lstStyle>
            <a:p>
              <a:r>
                <a:t>depth</a:t>
              </a:r>
            </a:p>
          </p:txBody>
        </p:sp>
        <p:sp>
          <p:nvSpPr>
            <p:cNvPr id="353" name="Freeform 23"/>
            <p:cNvSpPr/>
            <p:nvPr/>
          </p:nvSpPr>
          <p:spPr>
            <a:xfrm>
              <a:off x="246674" y="176683"/>
              <a:ext cx="809487" cy="621859"/>
            </a:xfrm>
            <a:custGeom>
              <a:avLst/>
              <a:gdLst/>
              <a:ahLst/>
              <a:cxnLst>
                <a:cxn ang="0">
                  <a:pos x="wd2" y="hd2"/>
                </a:cxn>
                <a:cxn ang="5400000">
                  <a:pos x="wd2" y="hd2"/>
                </a:cxn>
                <a:cxn ang="10800000">
                  <a:pos x="wd2" y="hd2"/>
                </a:cxn>
                <a:cxn ang="16200000">
                  <a:pos x="wd2" y="hd2"/>
                </a:cxn>
              </a:cxnLst>
              <a:rect l="0" t="0" r="r" b="b"/>
              <a:pathLst>
                <a:path w="21421" h="21260" extrusionOk="0">
                  <a:moveTo>
                    <a:pt x="84" y="2995"/>
                  </a:moveTo>
                  <a:cubicBezTo>
                    <a:pt x="274" y="2536"/>
                    <a:pt x="2606" y="1475"/>
                    <a:pt x="4644" y="983"/>
                  </a:cubicBezTo>
                  <a:cubicBezTo>
                    <a:pt x="6682" y="491"/>
                    <a:pt x="9869" y="-179"/>
                    <a:pt x="12313" y="44"/>
                  </a:cubicBezTo>
                  <a:cubicBezTo>
                    <a:pt x="14757" y="268"/>
                    <a:pt x="17841" y="1788"/>
                    <a:pt x="19309" y="2324"/>
                  </a:cubicBezTo>
                  <a:cubicBezTo>
                    <a:pt x="20777" y="2860"/>
                    <a:pt x="20984" y="2682"/>
                    <a:pt x="21123" y="3263"/>
                  </a:cubicBezTo>
                  <a:cubicBezTo>
                    <a:pt x="21261" y="3844"/>
                    <a:pt x="21356" y="3464"/>
                    <a:pt x="21382" y="6213"/>
                  </a:cubicBezTo>
                  <a:cubicBezTo>
                    <a:pt x="21408" y="8962"/>
                    <a:pt x="21494" y="19108"/>
                    <a:pt x="21278" y="19756"/>
                  </a:cubicBezTo>
                  <a:cubicBezTo>
                    <a:pt x="21062" y="20404"/>
                    <a:pt x="20009" y="19823"/>
                    <a:pt x="18221" y="19354"/>
                  </a:cubicBezTo>
                  <a:cubicBezTo>
                    <a:pt x="16433" y="18884"/>
                    <a:pt x="12642" y="17320"/>
                    <a:pt x="10551" y="16940"/>
                  </a:cubicBezTo>
                  <a:cubicBezTo>
                    <a:pt x="8461" y="16560"/>
                    <a:pt x="7313" y="16359"/>
                    <a:pt x="5680" y="17074"/>
                  </a:cubicBezTo>
                  <a:cubicBezTo>
                    <a:pt x="4048" y="17789"/>
                    <a:pt x="1500" y="21041"/>
                    <a:pt x="758" y="21231"/>
                  </a:cubicBezTo>
                  <a:cubicBezTo>
                    <a:pt x="15" y="21421"/>
                    <a:pt x="404" y="20728"/>
                    <a:pt x="291" y="18214"/>
                  </a:cubicBezTo>
                  <a:cubicBezTo>
                    <a:pt x="179" y="15700"/>
                    <a:pt x="84" y="8682"/>
                    <a:pt x="84" y="6146"/>
                  </a:cubicBezTo>
                  <a:cubicBezTo>
                    <a:pt x="84" y="3609"/>
                    <a:pt x="-106" y="3453"/>
                    <a:pt x="84" y="2995"/>
                  </a:cubicBezTo>
                  <a:close/>
                </a:path>
              </a:pathLst>
            </a:custGeom>
            <a:noFill/>
            <a:ln w="28575" cap="flat">
              <a:solidFill>
                <a:srgbClr val="FFFFFF"/>
              </a:solidFill>
              <a:prstDash val="solid"/>
              <a:miter lim="800000"/>
            </a:ln>
            <a:effectLst/>
          </p:spPr>
          <p:txBody>
            <a:bodyPr wrap="square" lIns="45719" tIns="45719" rIns="45719" bIns="45719" numCol="1" anchor="ctr">
              <a:noAutofit/>
            </a:bodyPr>
            <a:lstStyle/>
            <a:p>
              <a:pPr algn="ctr">
                <a:defRPr sz="800">
                  <a:solidFill>
                    <a:srgbClr val="FFFFFF"/>
                  </a:solidFill>
                </a:defRPr>
              </a:pPr>
              <a:endParaRPr/>
            </a:p>
          </p:txBody>
        </p:sp>
        <p:sp>
          <p:nvSpPr>
            <p:cNvPr id="354" name="Freeform 24"/>
            <p:cNvSpPr/>
            <p:nvPr/>
          </p:nvSpPr>
          <p:spPr>
            <a:xfrm>
              <a:off x="251822" y="235250"/>
              <a:ext cx="789158" cy="92460"/>
            </a:xfrm>
            <a:custGeom>
              <a:avLst/>
              <a:gdLst/>
              <a:ahLst/>
              <a:cxnLst>
                <a:cxn ang="0">
                  <a:pos x="wd2" y="hd2"/>
                </a:cxn>
                <a:cxn ang="5400000">
                  <a:pos x="wd2" y="hd2"/>
                </a:cxn>
                <a:cxn ang="10800000">
                  <a:pos x="wd2" y="hd2"/>
                </a:cxn>
                <a:cxn ang="16200000">
                  <a:pos x="wd2" y="hd2"/>
                </a:cxn>
              </a:cxnLst>
              <a:rect l="0" t="0" r="r" b="b"/>
              <a:pathLst>
                <a:path w="21600" h="20329" extrusionOk="0">
                  <a:moveTo>
                    <a:pt x="0" y="19468"/>
                  </a:moveTo>
                  <a:cubicBezTo>
                    <a:pt x="724" y="17064"/>
                    <a:pt x="1447" y="14660"/>
                    <a:pt x="2894" y="11718"/>
                  </a:cubicBezTo>
                  <a:cubicBezTo>
                    <a:pt x="4341" y="8775"/>
                    <a:pt x="6753" y="3465"/>
                    <a:pt x="8683" y="1815"/>
                  </a:cubicBezTo>
                  <a:cubicBezTo>
                    <a:pt x="10612" y="164"/>
                    <a:pt x="12319" y="-1271"/>
                    <a:pt x="14471" y="1815"/>
                  </a:cubicBezTo>
                  <a:cubicBezTo>
                    <a:pt x="16624" y="4900"/>
                    <a:pt x="19112" y="12615"/>
                    <a:pt x="21600" y="20329"/>
                  </a:cubicBezTo>
                </a:path>
              </a:pathLst>
            </a:custGeom>
            <a:noFill/>
            <a:ln w="19050" cap="flat">
              <a:solidFill>
                <a:srgbClr val="FFFFFF"/>
              </a:solidFill>
              <a:prstDash val="dash"/>
              <a:miter lim="800000"/>
            </a:ln>
            <a:effectLst/>
          </p:spPr>
          <p:txBody>
            <a:bodyPr wrap="square" lIns="45719" tIns="45719" rIns="45719" bIns="45719" numCol="1" anchor="ctr">
              <a:noAutofit/>
            </a:bodyPr>
            <a:lstStyle/>
            <a:p>
              <a:pPr algn="ctr">
                <a:defRPr sz="800">
                  <a:solidFill>
                    <a:srgbClr val="FFFFFF"/>
                  </a:solidFill>
                </a:defRPr>
              </a:pPr>
              <a:endParaRPr/>
            </a:p>
          </p:txBody>
        </p:sp>
        <p:sp>
          <p:nvSpPr>
            <p:cNvPr id="355" name="Freeform 25"/>
            <p:cNvSpPr/>
            <p:nvPr/>
          </p:nvSpPr>
          <p:spPr>
            <a:xfrm>
              <a:off x="254015" y="335706"/>
              <a:ext cx="789158" cy="92460"/>
            </a:xfrm>
            <a:custGeom>
              <a:avLst/>
              <a:gdLst/>
              <a:ahLst/>
              <a:cxnLst>
                <a:cxn ang="0">
                  <a:pos x="wd2" y="hd2"/>
                </a:cxn>
                <a:cxn ang="5400000">
                  <a:pos x="wd2" y="hd2"/>
                </a:cxn>
                <a:cxn ang="10800000">
                  <a:pos x="wd2" y="hd2"/>
                </a:cxn>
                <a:cxn ang="16200000">
                  <a:pos x="wd2" y="hd2"/>
                </a:cxn>
              </a:cxnLst>
              <a:rect l="0" t="0" r="r" b="b"/>
              <a:pathLst>
                <a:path w="21600" h="20329" extrusionOk="0">
                  <a:moveTo>
                    <a:pt x="0" y="19468"/>
                  </a:moveTo>
                  <a:cubicBezTo>
                    <a:pt x="724" y="17064"/>
                    <a:pt x="1447" y="14660"/>
                    <a:pt x="2894" y="11718"/>
                  </a:cubicBezTo>
                  <a:cubicBezTo>
                    <a:pt x="4341" y="8775"/>
                    <a:pt x="6753" y="3465"/>
                    <a:pt x="8683" y="1815"/>
                  </a:cubicBezTo>
                  <a:cubicBezTo>
                    <a:pt x="10612" y="164"/>
                    <a:pt x="12319" y="-1271"/>
                    <a:pt x="14471" y="1815"/>
                  </a:cubicBezTo>
                  <a:cubicBezTo>
                    <a:pt x="16624" y="4900"/>
                    <a:pt x="19112" y="12615"/>
                    <a:pt x="21600" y="20329"/>
                  </a:cubicBezTo>
                </a:path>
              </a:pathLst>
            </a:custGeom>
            <a:noFill/>
            <a:ln w="19050" cap="flat">
              <a:solidFill>
                <a:srgbClr val="FFFFFF"/>
              </a:solidFill>
              <a:prstDash val="dash"/>
              <a:miter lim="800000"/>
            </a:ln>
            <a:effectLst/>
          </p:spPr>
          <p:txBody>
            <a:bodyPr wrap="square" lIns="45719" tIns="45719" rIns="45719" bIns="45719" numCol="1" anchor="ctr">
              <a:noAutofit/>
            </a:bodyPr>
            <a:lstStyle/>
            <a:p>
              <a:pPr algn="ctr">
                <a:defRPr sz="800">
                  <a:solidFill>
                    <a:srgbClr val="FFFFFF"/>
                  </a:solidFill>
                </a:defRPr>
              </a:pPr>
              <a:endParaRPr/>
            </a:p>
          </p:txBody>
        </p:sp>
        <p:sp>
          <p:nvSpPr>
            <p:cNvPr id="356" name="Freeform 26"/>
            <p:cNvSpPr/>
            <p:nvPr/>
          </p:nvSpPr>
          <p:spPr>
            <a:xfrm>
              <a:off x="257970" y="393014"/>
              <a:ext cx="789158" cy="92460"/>
            </a:xfrm>
            <a:custGeom>
              <a:avLst/>
              <a:gdLst/>
              <a:ahLst/>
              <a:cxnLst>
                <a:cxn ang="0">
                  <a:pos x="wd2" y="hd2"/>
                </a:cxn>
                <a:cxn ang="5400000">
                  <a:pos x="wd2" y="hd2"/>
                </a:cxn>
                <a:cxn ang="10800000">
                  <a:pos x="wd2" y="hd2"/>
                </a:cxn>
                <a:cxn ang="16200000">
                  <a:pos x="wd2" y="hd2"/>
                </a:cxn>
              </a:cxnLst>
              <a:rect l="0" t="0" r="r" b="b"/>
              <a:pathLst>
                <a:path w="21600" h="20329" extrusionOk="0">
                  <a:moveTo>
                    <a:pt x="0" y="19468"/>
                  </a:moveTo>
                  <a:cubicBezTo>
                    <a:pt x="724" y="17064"/>
                    <a:pt x="1447" y="14660"/>
                    <a:pt x="2894" y="11718"/>
                  </a:cubicBezTo>
                  <a:cubicBezTo>
                    <a:pt x="4341" y="8775"/>
                    <a:pt x="6753" y="3465"/>
                    <a:pt x="8683" y="1815"/>
                  </a:cubicBezTo>
                  <a:cubicBezTo>
                    <a:pt x="10612" y="164"/>
                    <a:pt x="12319" y="-1271"/>
                    <a:pt x="14471" y="1815"/>
                  </a:cubicBezTo>
                  <a:cubicBezTo>
                    <a:pt x="16624" y="4900"/>
                    <a:pt x="19112" y="12615"/>
                    <a:pt x="21600" y="20329"/>
                  </a:cubicBezTo>
                </a:path>
              </a:pathLst>
            </a:custGeom>
            <a:noFill/>
            <a:ln w="19050" cap="flat">
              <a:solidFill>
                <a:srgbClr val="FFFFFF"/>
              </a:solidFill>
              <a:prstDash val="dash"/>
              <a:miter lim="800000"/>
            </a:ln>
            <a:effectLst/>
          </p:spPr>
          <p:txBody>
            <a:bodyPr wrap="square" lIns="45719" tIns="45719" rIns="45719" bIns="45719" numCol="1" anchor="ctr">
              <a:noAutofit/>
            </a:bodyPr>
            <a:lstStyle/>
            <a:p>
              <a:pPr algn="ctr">
                <a:defRPr sz="800">
                  <a:solidFill>
                    <a:srgbClr val="FFFFFF"/>
                  </a:solidFill>
                </a:defRPr>
              </a:pPr>
              <a:endParaRPr/>
            </a:p>
          </p:txBody>
        </p:sp>
        <p:sp>
          <p:nvSpPr>
            <p:cNvPr id="357" name="Freeform 27"/>
            <p:cNvSpPr/>
            <p:nvPr/>
          </p:nvSpPr>
          <p:spPr>
            <a:xfrm>
              <a:off x="260423" y="518411"/>
              <a:ext cx="789157" cy="92460"/>
            </a:xfrm>
            <a:custGeom>
              <a:avLst/>
              <a:gdLst/>
              <a:ahLst/>
              <a:cxnLst>
                <a:cxn ang="0">
                  <a:pos x="wd2" y="hd2"/>
                </a:cxn>
                <a:cxn ang="5400000">
                  <a:pos x="wd2" y="hd2"/>
                </a:cxn>
                <a:cxn ang="10800000">
                  <a:pos x="wd2" y="hd2"/>
                </a:cxn>
                <a:cxn ang="16200000">
                  <a:pos x="wd2" y="hd2"/>
                </a:cxn>
              </a:cxnLst>
              <a:rect l="0" t="0" r="r" b="b"/>
              <a:pathLst>
                <a:path w="21600" h="20329" extrusionOk="0">
                  <a:moveTo>
                    <a:pt x="0" y="19468"/>
                  </a:moveTo>
                  <a:cubicBezTo>
                    <a:pt x="724" y="17064"/>
                    <a:pt x="1447" y="14660"/>
                    <a:pt x="2894" y="11718"/>
                  </a:cubicBezTo>
                  <a:cubicBezTo>
                    <a:pt x="4341" y="8775"/>
                    <a:pt x="6753" y="3465"/>
                    <a:pt x="8683" y="1815"/>
                  </a:cubicBezTo>
                  <a:cubicBezTo>
                    <a:pt x="10612" y="164"/>
                    <a:pt x="12319" y="-1271"/>
                    <a:pt x="14471" y="1815"/>
                  </a:cubicBezTo>
                  <a:cubicBezTo>
                    <a:pt x="16624" y="4900"/>
                    <a:pt x="19112" y="12615"/>
                    <a:pt x="21600" y="20329"/>
                  </a:cubicBezTo>
                </a:path>
              </a:pathLst>
            </a:custGeom>
            <a:noFill/>
            <a:ln w="19050" cap="flat">
              <a:solidFill>
                <a:srgbClr val="FFFFFF"/>
              </a:solidFill>
              <a:prstDash val="dash"/>
              <a:miter lim="800000"/>
            </a:ln>
            <a:effectLst/>
          </p:spPr>
          <p:txBody>
            <a:bodyPr wrap="square" lIns="45719" tIns="45719" rIns="45719" bIns="45719" numCol="1" anchor="ctr">
              <a:noAutofit/>
            </a:bodyPr>
            <a:lstStyle/>
            <a:p>
              <a:pPr algn="ctr">
                <a:defRPr sz="800">
                  <a:solidFill>
                    <a:srgbClr val="FFFFFF"/>
                  </a:solidFill>
                </a:defRPr>
              </a:pPr>
              <a:endParaRPr/>
            </a:p>
          </p:txBody>
        </p:sp>
        <p:sp>
          <p:nvSpPr>
            <p:cNvPr id="358" name="TextBox 28"/>
            <p:cNvSpPr txBox="1"/>
            <p:nvPr/>
          </p:nvSpPr>
          <p:spPr>
            <a:xfrm>
              <a:off x="1055516" y="194589"/>
              <a:ext cx="112024" cy="2024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800">
                  <a:solidFill>
                    <a:srgbClr val="FFFFFF"/>
                  </a:solidFill>
                </a:defRPr>
              </a:lvl1pPr>
            </a:lstStyle>
            <a:p>
              <a:r>
                <a:t>I</a:t>
              </a:r>
            </a:p>
          </p:txBody>
        </p:sp>
        <p:sp>
          <p:nvSpPr>
            <p:cNvPr id="359" name="TextBox 29"/>
            <p:cNvSpPr txBox="1"/>
            <p:nvPr/>
          </p:nvSpPr>
          <p:spPr>
            <a:xfrm>
              <a:off x="1049900" y="289140"/>
              <a:ext cx="335271" cy="2024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800">
                  <a:solidFill>
                    <a:srgbClr val="FFFFFF"/>
                  </a:solidFill>
                </a:defRPr>
              </a:lvl1pPr>
            </a:lstStyle>
            <a:p>
              <a:r>
                <a:t>II/III</a:t>
              </a:r>
            </a:p>
          </p:txBody>
        </p:sp>
        <p:sp>
          <p:nvSpPr>
            <p:cNvPr id="360" name="TextBox 30"/>
            <p:cNvSpPr txBox="1"/>
            <p:nvPr/>
          </p:nvSpPr>
          <p:spPr>
            <a:xfrm>
              <a:off x="1050282" y="397012"/>
              <a:ext cx="216431" cy="2024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800">
                  <a:solidFill>
                    <a:srgbClr val="FFFFFF"/>
                  </a:solidFill>
                </a:defRPr>
              </a:lvl1pPr>
            </a:lstStyle>
            <a:p>
              <a:r>
                <a:t>IV</a:t>
              </a:r>
            </a:p>
          </p:txBody>
        </p:sp>
        <p:sp>
          <p:nvSpPr>
            <p:cNvPr id="361" name="TextBox 31"/>
            <p:cNvSpPr txBox="1"/>
            <p:nvPr/>
          </p:nvSpPr>
          <p:spPr>
            <a:xfrm>
              <a:off x="1055516" y="503265"/>
              <a:ext cx="119395" cy="2024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800">
                  <a:solidFill>
                    <a:srgbClr val="FFFFFF"/>
                  </a:solidFill>
                </a:defRPr>
              </a:lvl1pPr>
            </a:lstStyle>
            <a:p>
              <a:r>
                <a:t>V</a:t>
              </a:r>
            </a:p>
          </p:txBody>
        </p:sp>
        <p:sp>
          <p:nvSpPr>
            <p:cNvPr id="362" name="TextBox 32"/>
            <p:cNvSpPr txBox="1"/>
            <p:nvPr/>
          </p:nvSpPr>
          <p:spPr>
            <a:xfrm>
              <a:off x="1058450" y="607679"/>
              <a:ext cx="229385" cy="2024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800">
                  <a:solidFill>
                    <a:srgbClr val="FFFFFF"/>
                  </a:solidFill>
                </a:defRPr>
              </a:lvl1pPr>
            </a:lstStyle>
            <a:p>
              <a:r>
                <a:t>VI</a:t>
              </a:r>
            </a:p>
          </p:txBody>
        </p:sp>
        <p:grpSp>
          <p:nvGrpSpPr>
            <p:cNvPr id="365" name="Group 33"/>
            <p:cNvGrpSpPr/>
            <p:nvPr/>
          </p:nvGrpSpPr>
          <p:grpSpPr>
            <a:xfrm>
              <a:off x="471332" y="0"/>
              <a:ext cx="313533" cy="845324"/>
              <a:chOff x="0" y="0"/>
              <a:chExt cx="313532" cy="845323"/>
            </a:xfrm>
          </p:grpSpPr>
          <p:sp>
            <p:nvSpPr>
              <p:cNvPr id="363" name="TextBox 34"/>
              <p:cNvSpPr txBox="1"/>
              <p:nvPr/>
            </p:nvSpPr>
            <p:spPr>
              <a:xfrm>
                <a:off x="0" y="0"/>
                <a:ext cx="313533" cy="2024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800">
                    <a:solidFill>
                      <a:srgbClr val="FFFFFF"/>
                    </a:solidFill>
                  </a:defRPr>
                </a:lvl1pPr>
              </a:lstStyle>
              <a:p>
                <a:r>
                  <a:t>CSF</a:t>
                </a:r>
              </a:p>
            </p:txBody>
          </p:sp>
          <p:sp>
            <p:nvSpPr>
              <p:cNvPr id="364" name="TextBox 35"/>
              <p:cNvSpPr txBox="1"/>
              <p:nvPr/>
            </p:nvSpPr>
            <p:spPr>
              <a:xfrm>
                <a:off x="10805" y="642907"/>
                <a:ext cx="282329" cy="2024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800">
                    <a:solidFill>
                      <a:srgbClr val="FFFFFF"/>
                    </a:solidFill>
                  </a:defRPr>
                </a:lvl1pPr>
              </a:lstStyle>
              <a:p>
                <a:r>
                  <a:t>WM</a:t>
                </a:r>
              </a:p>
            </p:txBody>
          </p:sp>
        </p:grpSp>
      </p:grpSp>
      <p:pic>
        <p:nvPicPr>
          <p:cNvPr id="367" name="Picture 2" descr="Picture 2"/>
          <p:cNvPicPr>
            <a:picLocks noChangeAspect="1"/>
          </p:cNvPicPr>
          <p:nvPr/>
        </p:nvPicPr>
        <p:blipFill>
          <a:blip r:embed="rId4"/>
          <a:stretch>
            <a:fillRect/>
          </a:stretch>
        </p:blipFill>
        <p:spPr>
          <a:xfrm>
            <a:off x="10956259" y="2595582"/>
            <a:ext cx="757552" cy="757552"/>
          </a:xfrm>
          <a:prstGeom prst="rect">
            <a:avLst/>
          </a:prstGeom>
          <a:ln w="12700">
            <a:miter lim="400000"/>
          </a:ln>
        </p:spPr>
      </p:pic>
      <p:grpSp>
        <p:nvGrpSpPr>
          <p:cNvPr id="370" name="Textplatzhalter 4"/>
          <p:cNvGrpSpPr/>
          <p:nvPr/>
        </p:nvGrpSpPr>
        <p:grpSpPr>
          <a:xfrm>
            <a:off x="371619" y="6404785"/>
            <a:ext cx="2304002" cy="127001"/>
            <a:chOff x="0" y="0"/>
            <a:chExt cx="2304000" cy="127000"/>
          </a:xfrm>
        </p:grpSpPr>
        <p:sp>
          <p:nvSpPr>
            <p:cNvPr id="368" name="Rectangle"/>
            <p:cNvSpPr/>
            <p:nvPr/>
          </p:nvSpPr>
          <p:spPr>
            <a:xfrm>
              <a:off x="0" y="18500"/>
              <a:ext cx="2304001" cy="90000"/>
            </a:xfrm>
            <a:prstGeom prst="rect">
              <a:avLst/>
            </a:prstGeom>
            <a:blipFill rotWithShape="1">
              <a:blip r:embed="rId5"/>
              <a:srcRect/>
              <a:stretch>
                <a:fillRect/>
              </a:stretch>
            </a:blipFill>
            <a:ln w="12700" cap="flat">
              <a:noFill/>
              <a:miter lim="400000"/>
            </a:ln>
            <a:effectLst/>
          </p:spPr>
          <p:txBody>
            <a:bodyPr wrap="square" lIns="45719" tIns="45719" rIns="45719" bIns="45719" numCol="1" anchor="ctr">
              <a:noAutofit/>
            </a:bodyPr>
            <a:lstStyle/>
            <a:p>
              <a:pPr algn="ctr" defTabSz="914400">
                <a:lnSpc>
                  <a:spcPct val="114000"/>
                </a:lnSpc>
                <a:spcBef>
                  <a:spcPts val="600"/>
                </a:spcBef>
                <a:defRPr sz="200">
                  <a:solidFill>
                    <a:srgbClr val="FFFFFF"/>
                  </a:solidFill>
                </a:defRPr>
              </a:pPr>
              <a:endParaRPr/>
            </a:p>
          </p:txBody>
        </p:sp>
        <p:sp>
          <p:nvSpPr>
            <p:cNvPr id="369" name="Text"/>
            <p:cNvSpPr txBox="1"/>
            <p:nvPr/>
          </p:nvSpPr>
          <p:spPr>
            <a:xfrm>
              <a:off x="0" y="0"/>
              <a:ext cx="2304001" cy="1270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4400">
                <a:lnSpc>
                  <a:spcPct val="114000"/>
                </a:lnSpc>
                <a:spcBef>
                  <a:spcPts val="600"/>
                </a:spcBef>
                <a:defRPr sz="200">
                  <a:solidFill>
                    <a:srgbClr val="FFFFFF"/>
                  </a:solidFill>
                </a:defRPr>
              </a:lvl1pPr>
            </a:lstStyle>
            <a:p>
              <a:r>
                <a:t> </a:t>
              </a:r>
            </a:p>
          </p:txBody>
        </p:sp>
      </p:grpSp>
      <p:pic>
        <p:nvPicPr>
          <p:cNvPr id="371" name="Picture 6" descr="Picture 6"/>
          <p:cNvPicPr>
            <a:picLocks noChangeAspect="1"/>
          </p:cNvPicPr>
          <p:nvPr/>
        </p:nvPicPr>
        <p:blipFill>
          <a:blip r:embed="rId6"/>
          <a:stretch>
            <a:fillRect/>
          </a:stretch>
        </p:blipFill>
        <p:spPr>
          <a:xfrm>
            <a:off x="8428766" y="421817"/>
            <a:ext cx="3689207" cy="4848674"/>
          </a:xfrm>
          <a:prstGeom prst="rect">
            <a:avLst/>
          </a:prstGeom>
          <a:ln w="12700">
            <a:miter lim="400000"/>
          </a:ln>
        </p:spPr>
      </p:pic>
    </p:spTree>
    <p:extLst>
      <p:ext uri="{BB962C8B-B14F-4D97-AF65-F5344CB8AC3E}">
        <p14:creationId xmlns:p14="http://schemas.microsoft.com/office/powerpoint/2010/main" val="105267837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366"/>
                                        </p:tgtEl>
                                        <p:attrNameLst>
                                          <p:attrName>style.visibility</p:attrName>
                                        </p:attrNameLst>
                                      </p:cBhvr>
                                      <p:to>
                                        <p:strVal val="visible"/>
                                      </p:to>
                                    </p:set>
                                    <p:animEffect transition="in" filter="fade">
                                      <p:cBhvr>
                                        <p:cTn id="7" dur="500"/>
                                        <p:tgtEl>
                                          <p:spTgt spid="366"/>
                                        </p:tgtEl>
                                      </p:cBhvr>
                                    </p:animEffect>
                                  </p:childTnLst>
                                </p:cTn>
                              </p:par>
                            </p:childTnLst>
                          </p:cTn>
                        </p:par>
                        <p:par>
                          <p:cTn id="8" fill="hold">
                            <p:stCondLst>
                              <p:cond delay="500"/>
                            </p:stCondLst>
                            <p:childTnLst>
                              <p:par>
                                <p:cTn id="9" presetID="10" presetClass="entr" fill="hold" grpId="0" nodeType="afterEffect">
                                  <p:stCondLst>
                                    <p:cond delay="0"/>
                                  </p:stCondLst>
                                  <p:iterate>
                                    <p:tmAbs val="0"/>
                                  </p:iterate>
                                  <p:childTnLst>
                                    <p:set>
                                      <p:cBhvr>
                                        <p:cTn id="10" fill="hold"/>
                                        <p:tgtEl>
                                          <p:spTgt spid="351"/>
                                        </p:tgtEl>
                                        <p:attrNameLst>
                                          <p:attrName>style.visibility</p:attrName>
                                        </p:attrNameLst>
                                      </p:cBhvr>
                                      <p:to>
                                        <p:strVal val="visible"/>
                                      </p:to>
                                    </p:set>
                                    <p:animEffect transition="in" filter="fade">
                                      <p:cBhvr>
                                        <p:cTn id="11" dur="500"/>
                                        <p:tgtEl>
                                          <p:spTgt spid="351"/>
                                        </p:tgtEl>
                                      </p:cBhvr>
                                    </p:animEffect>
                                  </p:childTnLst>
                                </p:cTn>
                              </p:par>
                            </p:childTnLst>
                          </p:cTn>
                        </p:par>
                        <p:par>
                          <p:cTn id="12" fill="hold">
                            <p:stCondLst>
                              <p:cond delay="1000"/>
                            </p:stCondLst>
                            <p:childTnLst>
                              <p:par>
                                <p:cTn id="13" presetID="10" presetClass="entr" fill="hold" grpId="0" nodeType="afterEffect">
                                  <p:stCondLst>
                                    <p:cond delay="0"/>
                                  </p:stCondLst>
                                  <p:iterate>
                                    <p:tmAbs val="0"/>
                                  </p:iterate>
                                  <p:childTnLst>
                                    <p:set>
                                      <p:cBhvr>
                                        <p:cTn id="14" fill="hold"/>
                                        <p:tgtEl>
                                          <p:spTgt spid="367"/>
                                        </p:tgtEl>
                                        <p:attrNameLst>
                                          <p:attrName>style.visibility</p:attrName>
                                        </p:attrNameLst>
                                      </p:cBhvr>
                                      <p:to>
                                        <p:strVal val="visible"/>
                                      </p:to>
                                    </p:set>
                                    <p:animEffect transition="in" filter="fade">
                                      <p:cBhvr>
                                        <p:cTn id="15" dur="500"/>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 grpId="0" animBg="1" advAuto="0"/>
      <p:bldP spid="366" grpId="0" animBg="1" advAuto="0"/>
      <p:bldP spid="367"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Title 1"/>
          <p:cNvSpPr txBox="1">
            <a:spLocks noGrp="1"/>
          </p:cNvSpPr>
          <p:nvPr>
            <p:ph type="title"/>
          </p:nvPr>
        </p:nvSpPr>
        <p:spPr>
          <a:xfrm>
            <a:off x="371474" y="323999"/>
            <a:ext cx="11449051" cy="471115"/>
          </a:xfrm>
          <a:prstGeom prst="rect">
            <a:avLst/>
          </a:prstGeom>
        </p:spPr>
        <p:txBody>
          <a:bodyPr/>
          <a:lstStyle>
            <a:lvl1pPr>
              <a:defRPr sz="2400" cap="none"/>
            </a:lvl1pPr>
          </a:lstStyle>
          <a:p>
            <a:r>
              <a:t>High-resolution fMRI </a:t>
            </a:r>
          </a:p>
        </p:txBody>
      </p:sp>
      <p:pic>
        <p:nvPicPr>
          <p:cNvPr id="374" name="Picture 6" descr="Picture 6"/>
          <p:cNvPicPr>
            <a:picLocks noChangeAspect="1"/>
          </p:cNvPicPr>
          <p:nvPr/>
        </p:nvPicPr>
        <p:blipFill>
          <a:blip r:embed="rId3"/>
          <a:stretch>
            <a:fillRect/>
          </a:stretch>
        </p:blipFill>
        <p:spPr>
          <a:xfrm>
            <a:off x="416464" y="886950"/>
            <a:ext cx="345537" cy="322591"/>
          </a:xfrm>
          <a:prstGeom prst="rect">
            <a:avLst/>
          </a:prstGeom>
          <a:ln w="12700">
            <a:miter lim="400000"/>
          </a:ln>
        </p:spPr>
      </p:pic>
      <p:sp>
        <p:nvSpPr>
          <p:cNvPr id="375" name="Text Placeholder 5"/>
          <p:cNvSpPr txBox="1">
            <a:spLocks noGrp="1"/>
          </p:cNvSpPr>
          <p:nvPr>
            <p:ph type="body" sz="quarter" idx="1"/>
          </p:nvPr>
        </p:nvSpPr>
        <p:spPr>
          <a:xfrm>
            <a:off x="914399" y="938786"/>
            <a:ext cx="10893425" cy="509995"/>
          </a:xfrm>
          <a:prstGeom prst="rect">
            <a:avLst/>
          </a:prstGeom>
        </p:spPr>
        <p:txBody>
          <a:bodyPr/>
          <a:lstStyle>
            <a:lvl1pPr marL="0" indent="0">
              <a:spcBef>
                <a:spcPts val="0"/>
              </a:spcBef>
              <a:buSzTx/>
              <a:buNone/>
              <a:defRPr sz="1600" b="1">
                <a:solidFill>
                  <a:schemeClr val="accent1"/>
                </a:solidFill>
              </a:defRPr>
            </a:lvl1pPr>
          </a:lstStyle>
          <a:p>
            <a:r>
              <a:t>Why does it matter?</a:t>
            </a:r>
          </a:p>
        </p:txBody>
      </p:sp>
      <p:grpSp>
        <p:nvGrpSpPr>
          <p:cNvPr id="395" name="Group 28"/>
          <p:cNvGrpSpPr/>
          <p:nvPr/>
        </p:nvGrpSpPr>
        <p:grpSpPr>
          <a:xfrm>
            <a:off x="892963" y="3285042"/>
            <a:ext cx="2454442" cy="1986097"/>
            <a:chOff x="0" y="0"/>
            <a:chExt cx="2454440" cy="1986095"/>
          </a:xfrm>
        </p:grpSpPr>
        <p:grpSp>
          <p:nvGrpSpPr>
            <p:cNvPr id="382" name="Group 29"/>
            <p:cNvGrpSpPr/>
            <p:nvPr/>
          </p:nvGrpSpPr>
          <p:grpSpPr>
            <a:xfrm>
              <a:off x="-1" y="0"/>
              <a:ext cx="2454442" cy="1986097"/>
              <a:chOff x="0" y="0"/>
              <a:chExt cx="2454440" cy="1986095"/>
            </a:xfrm>
          </p:grpSpPr>
          <p:sp>
            <p:nvSpPr>
              <p:cNvPr id="376" name="Freeform 54"/>
              <p:cNvSpPr/>
              <p:nvPr/>
            </p:nvSpPr>
            <p:spPr>
              <a:xfrm>
                <a:off x="978079" y="546966"/>
                <a:ext cx="808856" cy="441968"/>
              </a:xfrm>
              <a:custGeom>
                <a:avLst/>
                <a:gdLst/>
                <a:ahLst/>
                <a:cxnLst>
                  <a:cxn ang="0">
                    <a:pos x="wd2" y="hd2"/>
                  </a:cxn>
                  <a:cxn ang="5400000">
                    <a:pos x="wd2" y="hd2"/>
                  </a:cxn>
                  <a:cxn ang="10800000">
                    <a:pos x="wd2" y="hd2"/>
                  </a:cxn>
                  <a:cxn ang="16200000">
                    <a:pos x="wd2" y="hd2"/>
                  </a:cxn>
                </a:cxnLst>
                <a:rect l="0" t="0" r="r" b="b"/>
                <a:pathLst>
                  <a:path w="20574" h="20915" extrusionOk="0">
                    <a:moveTo>
                      <a:pt x="1356" y="18882"/>
                    </a:moveTo>
                    <a:cubicBezTo>
                      <a:pt x="-911" y="18182"/>
                      <a:pt x="348" y="17948"/>
                      <a:pt x="348" y="15613"/>
                    </a:cubicBezTo>
                    <a:cubicBezTo>
                      <a:pt x="348" y="13278"/>
                      <a:pt x="852" y="7401"/>
                      <a:pt x="1356" y="4871"/>
                    </a:cubicBezTo>
                    <a:cubicBezTo>
                      <a:pt x="1860" y="2342"/>
                      <a:pt x="1755" y="1135"/>
                      <a:pt x="3371" y="435"/>
                    </a:cubicBezTo>
                    <a:cubicBezTo>
                      <a:pt x="4988" y="-266"/>
                      <a:pt x="8430" y="-71"/>
                      <a:pt x="11054" y="668"/>
                    </a:cubicBezTo>
                    <a:cubicBezTo>
                      <a:pt x="13678" y="1408"/>
                      <a:pt x="17540" y="3315"/>
                      <a:pt x="19115" y="4871"/>
                    </a:cubicBezTo>
                    <a:cubicBezTo>
                      <a:pt x="20689" y="6428"/>
                      <a:pt x="20311" y="8102"/>
                      <a:pt x="20500" y="10009"/>
                    </a:cubicBezTo>
                    <a:cubicBezTo>
                      <a:pt x="20689" y="11916"/>
                      <a:pt x="20479" y="14523"/>
                      <a:pt x="20248" y="16313"/>
                    </a:cubicBezTo>
                    <a:cubicBezTo>
                      <a:pt x="20017" y="18104"/>
                      <a:pt x="20080" y="20166"/>
                      <a:pt x="19115" y="20750"/>
                    </a:cubicBezTo>
                    <a:cubicBezTo>
                      <a:pt x="18149" y="21334"/>
                      <a:pt x="16911" y="20205"/>
                      <a:pt x="13951" y="19816"/>
                    </a:cubicBezTo>
                    <a:cubicBezTo>
                      <a:pt x="10991" y="19427"/>
                      <a:pt x="3623" y="19583"/>
                      <a:pt x="1356" y="18882"/>
                    </a:cubicBezTo>
                    <a:close/>
                  </a:path>
                </a:pathLst>
              </a:custGeom>
              <a:solidFill>
                <a:srgbClr val="A6A6A6"/>
              </a:solidFill>
              <a:ln w="12700" cap="flat">
                <a:noFill/>
                <a:miter lim="400000"/>
              </a:ln>
              <a:effectLst/>
            </p:spPr>
            <p:txBody>
              <a:bodyPr wrap="square" lIns="45719" tIns="45719" rIns="45719" bIns="45719" numCol="1" anchor="ctr">
                <a:noAutofit/>
              </a:bodyPr>
              <a:lstStyle/>
              <a:p>
                <a:pPr algn="ctr">
                  <a:defRPr sz="1100">
                    <a:solidFill>
                      <a:srgbClr val="FFFFFF"/>
                    </a:solidFill>
                  </a:defRPr>
                </a:pPr>
                <a:endParaRPr/>
              </a:p>
            </p:txBody>
          </p:sp>
          <p:sp>
            <p:nvSpPr>
              <p:cNvPr id="377" name="Freeform 55"/>
              <p:cNvSpPr/>
              <p:nvPr/>
            </p:nvSpPr>
            <p:spPr>
              <a:xfrm>
                <a:off x="946818" y="556129"/>
                <a:ext cx="209604" cy="427415"/>
              </a:xfrm>
              <a:custGeom>
                <a:avLst/>
                <a:gdLst/>
                <a:ahLst/>
                <a:cxnLst>
                  <a:cxn ang="0">
                    <a:pos x="wd2" y="hd2"/>
                  </a:cxn>
                  <a:cxn ang="5400000">
                    <a:pos x="wd2" y="hd2"/>
                  </a:cxn>
                  <a:cxn ang="10800000">
                    <a:pos x="wd2" y="hd2"/>
                  </a:cxn>
                  <a:cxn ang="16200000">
                    <a:pos x="wd2" y="hd2"/>
                  </a:cxn>
                </a:cxnLst>
                <a:rect l="0" t="0" r="r" b="b"/>
                <a:pathLst>
                  <a:path w="20470" h="20598" extrusionOk="0">
                    <a:moveTo>
                      <a:pt x="4876" y="19025"/>
                    </a:moveTo>
                    <a:cubicBezTo>
                      <a:pt x="3264" y="20848"/>
                      <a:pt x="2780" y="20848"/>
                      <a:pt x="1975" y="20214"/>
                    </a:cubicBezTo>
                    <a:cubicBezTo>
                      <a:pt x="1169" y="19580"/>
                      <a:pt x="201" y="17241"/>
                      <a:pt x="40" y="15220"/>
                    </a:cubicBezTo>
                    <a:cubicBezTo>
                      <a:pt x="-121" y="13199"/>
                      <a:pt x="201" y="10306"/>
                      <a:pt x="1007" y="8086"/>
                    </a:cubicBezTo>
                    <a:cubicBezTo>
                      <a:pt x="1813" y="5867"/>
                      <a:pt x="1652" y="3172"/>
                      <a:pt x="4876" y="1903"/>
                    </a:cubicBezTo>
                    <a:cubicBezTo>
                      <a:pt x="8100" y="635"/>
                      <a:pt x="19222" y="-752"/>
                      <a:pt x="20351" y="477"/>
                    </a:cubicBezTo>
                    <a:cubicBezTo>
                      <a:pt x="21479" y="1705"/>
                      <a:pt x="14306" y="6223"/>
                      <a:pt x="11646" y="9275"/>
                    </a:cubicBezTo>
                    <a:cubicBezTo>
                      <a:pt x="8986" y="12327"/>
                      <a:pt x="6488" y="17202"/>
                      <a:pt x="4876" y="19025"/>
                    </a:cubicBezTo>
                    <a:close/>
                  </a:path>
                </a:pathLst>
              </a:custGeom>
              <a:solidFill>
                <a:srgbClr val="D9D9D9"/>
              </a:solidFill>
              <a:ln w="12700" cap="flat">
                <a:noFill/>
                <a:miter lim="400000"/>
              </a:ln>
              <a:effectLst/>
            </p:spPr>
            <p:txBody>
              <a:bodyPr wrap="square" lIns="45719" tIns="45719" rIns="45719" bIns="45719" numCol="1" anchor="ctr">
                <a:noAutofit/>
              </a:bodyPr>
              <a:lstStyle/>
              <a:p>
                <a:pPr algn="ctr">
                  <a:defRPr sz="1100">
                    <a:solidFill>
                      <a:srgbClr val="FFFFFF"/>
                    </a:solidFill>
                  </a:defRPr>
                </a:pPr>
                <a:endParaRPr/>
              </a:p>
            </p:txBody>
          </p:sp>
          <p:sp>
            <p:nvSpPr>
              <p:cNvPr id="378" name="Freeform 56"/>
              <p:cNvSpPr/>
              <p:nvPr/>
            </p:nvSpPr>
            <p:spPr>
              <a:xfrm>
                <a:off x="-1" y="738217"/>
                <a:ext cx="1764889" cy="1247879"/>
              </a:xfrm>
              <a:custGeom>
                <a:avLst/>
                <a:gdLst/>
                <a:ahLst/>
                <a:cxnLst>
                  <a:cxn ang="0">
                    <a:pos x="wd2" y="hd2"/>
                  </a:cxn>
                  <a:cxn ang="5400000">
                    <a:pos x="wd2" y="hd2"/>
                  </a:cxn>
                  <a:cxn ang="10800000">
                    <a:pos x="wd2" y="hd2"/>
                  </a:cxn>
                  <a:cxn ang="16200000">
                    <a:pos x="wd2" y="hd2"/>
                  </a:cxn>
                </a:cxnLst>
                <a:rect l="0" t="0" r="r" b="b"/>
                <a:pathLst>
                  <a:path w="21258" h="21338" extrusionOk="0">
                    <a:moveTo>
                      <a:pt x="17016" y="8"/>
                    </a:moveTo>
                    <a:cubicBezTo>
                      <a:pt x="17900" y="-104"/>
                      <a:pt x="20077" y="880"/>
                      <a:pt x="20773" y="1527"/>
                    </a:cubicBezTo>
                    <a:cubicBezTo>
                      <a:pt x="21469" y="2174"/>
                      <a:pt x="21220" y="3173"/>
                      <a:pt x="21191" y="3890"/>
                    </a:cubicBezTo>
                    <a:cubicBezTo>
                      <a:pt x="21161" y="4607"/>
                      <a:pt x="20803" y="5338"/>
                      <a:pt x="20594" y="5830"/>
                    </a:cubicBezTo>
                    <a:cubicBezTo>
                      <a:pt x="20386" y="6323"/>
                      <a:pt x="20883" y="5774"/>
                      <a:pt x="19938" y="6843"/>
                    </a:cubicBezTo>
                    <a:cubicBezTo>
                      <a:pt x="18994" y="7912"/>
                      <a:pt x="16608" y="10302"/>
                      <a:pt x="14928" y="12243"/>
                    </a:cubicBezTo>
                    <a:cubicBezTo>
                      <a:pt x="13248" y="14184"/>
                      <a:pt x="11141" y="17010"/>
                      <a:pt x="9859" y="18487"/>
                    </a:cubicBezTo>
                    <a:cubicBezTo>
                      <a:pt x="8577" y="19963"/>
                      <a:pt x="7841" y="20709"/>
                      <a:pt x="7235" y="21102"/>
                    </a:cubicBezTo>
                    <a:cubicBezTo>
                      <a:pt x="6628" y="21496"/>
                      <a:pt x="7255" y="21384"/>
                      <a:pt x="6221" y="20849"/>
                    </a:cubicBezTo>
                    <a:cubicBezTo>
                      <a:pt x="5187" y="20315"/>
                      <a:pt x="2066" y="18613"/>
                      <a:pt x="1032" y="17896"/>
                    </a:cubicBezTo>
                    <a:cubicBezTo>
                      <a:pt x="-2" y="17179"/>
                      <a:pt x="18" y="17052"/>
                      <a:pt x="18" y="16546"/>
                    </a:cubicBezTo>
                    <a:cubicBezTo>
                      <a:pt x="18" y="16040"/>
                      <a:pt x="-131" y="15421"/>
                      <a:pt x="436" y="14352"/>
                    </a:cubicBezTo>
                    <a:cubicBezTo>
                      <a:pt x="1002" y="13284"/>
                      <a:pt x="16131" y="121"/>
                      <a:pt x="17016" y="8"/>
                    </a:cubicBezTo>
                    <a:close/>
                  </a:path>
                </a:pathLst>
              </a:custGeom>
              <a:solidFill>
                <a:srgbClr val="D9D9D9"/>
              </a:solidFill>
              <a:ln w="12700" cap="flat">
                <a:noFill/>
                <a:miter lim="400000"/>
              </a:ln>
              <a:effectLst/>
            </p:spPr>
            <p:txBody>
              <a:bodyPr wrap="square" lIns="45719" tIns="45719" rIns="45719" bIns="45719" numCol="1" anchor="ctr">
                <a:noAutofit/>
              </a:bodyPr>
              <a:lstStyle/>
              <a:p>
                <a:pPr algn="ctr">
                  <a:defRPr sz="1100">
                    <a:solidFill>
                      <a:srgbClr val="FFFFFF"/>
                    </a:solidFill>
                  </a:defRPr>
                </a:pPr>
                <a:endParaRPr/>
              </a:p>
            </p:txBody>
          </p:sp>
          <p:sp>
            <p:nvSpPr>
              <p:cNvPr id="379" name="Freeform 57"/>
              <p:cNvSpPr/>
              <p:nvPr/>
            </p:nvSpPr>
            <p:spPr>
              <a:xfrm>
                <a:off x="32401" y="686306"/>
                <a:ext cx="1726540" cy="1151281"/>
              </a:xfrm>
              <a:custGeom>
                <a:avLst/>
                <a:gdLst/>
                <a:ahLst/>
                <a:cxnLst>
                  <a:cxn ang="0">
                    <a:pos x="wd2" y="hd2"/>
                  </a:cxn>
                  <a:cxn ang="5400000">
                    <a:pos x="wd2" y="hd2"/>
                  </a:cxn>
                  <a:cxn ang="10800000">
                    <a:pos x="wd2" y="hd2"/>
                  </a:cxn>
                  <a:cxn ang="16200000">
                    <a:pos x="wd2" y="hd2"/>
                  </a:cxn>
                </a:cxnLst>
                <a:rect l="0" t="0" r="r" b="b"/>
                <a:pathLst>
                  <a:path w="21275" h="21309" extrusionOk="0">
                    <a:moveTo>
                      <a:pt x="13470" y="3345"/>
                    </a:moveTo>
                    <a:cubicBezTo>
                      <a:pt x="12392" y="4746"/>
                      <a:pt x="13541" y="3422"/>
                      <a:pt x="12066" y="4898"/>
                    </a:cubicBezTo>
                    <a:cubicBezTo>
                      <a:pt x="10592" y="6375"/>
                      <a:pt x="7104" y="9769"/>
                      <a:pt x="4622" y="12205"/>
                    </a:cubicBezTo>
                    <a:cubicBezTo>
                      <a:pt x="2812" y="13955"/>
                      <a:pt x="1948" y="14716"/>
                      <a:pt x="1205" y="15401"/>
                    </a:cubicBezTo>
                    <a:cubicBezTo>
                      <a:pt x="463" y="16086"/>
                      <a:pt x="310" y="16071"/>
                      <a:pt x="168" y="16315"/>
                    </a:cubicBezTo>
                    <a:cubicBezTo>
                      <a:pt x="26" y="16558"/>
                      <a:pt x="-198" y="16360"/>
                      <a:pt x="351" y="16863"/>
                    </a:cubicBezTo>
                    <a:cubicBezTo>
                      <a:pt x="900" y="17365"/>
                      <a:pt x="2548" y="18780"/>
                      <a:pt x="3463" y="19328"/>
                    </a:cubicBezTo>
                    <a:cubicBezTo>
                      <a:pt x="4378" y="19876"/>
                      <a:pt x="5355" y="19846"/>
                      <a:pt x="5843" y="20150"/>
                    </a:cubicBezTo>
                    <a:cubicBezTo>
                      <a:pt x="6331" y="20455"/>
                      <a:pt x="6138" y="21018"/>
                      <a:pt x="6392" y="21155"/>
                    </a:cubicBezTo>
                    <a:cubicBezTo>
                      <a:pt x="6646" y="21292"/>
                      <a:pt x="6768" y="21490"/>
                      <a:pt x="7368" y="20972"/>
                    </a:cubicBezTo>
                    <a:cubicBezTo>
                      <a:pt x="7968" y="20455"/>
                      <a:pt x="9087" y="18963"/>
                      <a:pt x="9992" y="18050"/>
                    </a:cubicBezTo>
                    <a:cubicBezTo>
                      <a:pt x="10897" y="17137"/>
                      <a:pt x="11751" y="16756"/>
                      <a:pt x="12799" y="15493"/>
                    </a:cubicBezTo>
                    <a:cubicBezTo>
                      <a:pt x="13846" y="14229"/>
                      <a:pt x="15066" y="12052"/>
                      <a:pt x="16277" y="10469"/>
                    </a:cubicBezTo>
                    <a:cubicBezTo>
                      <a:pt x="17487" y="8886"/>
                      <a:pt x="19266" y="6938"/>
                      <a:pt x="20060" y="5994"/>
                    </a:cubicBezTo>
                    <a:cubicBezTo>
                      <a:pt x="20853" y="5050"/>
                      <a:pt x="20853" y="5385"/>
                      <a:pt x="21036" y="4807"/>
                    </a:cubicBezTo>
                    <a:cubicBezTo>
                      <a:pt x="21219" y="4228"/>
                      <a:pt x="21402" y="3117"/>
                      <a:pt x="21158" y="2523"/>
                    </a:cubicBezTo>
                    <a:cubicBezTo>
                      <a:pt x="20914" y="1930"/>
                      <a:pt x="20161" y="1641"/>
                      <a:pt x="19571" y="1245"/>
                    </a:cubicBezTo>
                    <a:cubicBezTo>
                      <a:pt x="18982" y="849"/>
                      <a:pt x="18056" y="316"/>
                      <a:pt x="17619" y="149"/>
                    </a:cubicBezTo>
                    <a:cubicBezTo>
                      <a:pt x="17182" y="-19"/>
                      <a:pt x="17456" y="-110"/>
                      <a:pt x="16948" y="240"/>
                    </a:cubicBezTo>
                    <a:cubicBezTo>
                      <a:pt x="16439" y="590"/>
                      <a:pt x="15148" y="1732"/>
                      <a:pt x="14568" y="2249"/>
                    </a:cubicBezTo>
                    <a:cubicBezTo>
                      <a:pt x="13988" y="2767"/>
                      <a:pt x="12443" y="4350"/>
                      <a:pt x="13470" y="3345"/>
                    </a:cubicBezTo>
                    <a:close/>
                  </a:path>
                </a:pathLst>
              </a:custGeom>
              <a:solidFill>
                <a:srgbClr val="808080"/>
              </a:solidFill>
              <a:ln w="12700" cap="flat">
                <a:noFill/>
                <a:miter lim="400000"/>
              </a:ln>
              <a:effectLst/>
            </p:spPr>
            <p:txBody>
              <a:bodyPr wrap="square" lIns="45719" tIns="45719" rIns="45719" bIns="45719" numCol="1" anchor="ctr">
                <a:noAutofit/>
              </a:bodyPr>
              <a:lstStyle/>
              <a:p>
                <a:pPr algn="ctr">
                  <a:defRPr sz="1100">
                    <a:solidFill>
                      <a:srgbClr val="FFFFFF"/>
                    </a:solidFill>
                  </a:defRPr>
                </a:pPr>
                <a:endParaRPr/>
              </a:p>
            </p:txBody>
          </p:sp>
          <p:sp>
            <p:nvSpPr>
              <p:cNvPr id="380" name="Freeform 58"/>
              <p:cNvSpPr/>
              <p:nvPr/>
            </p:nvSpPr>
            <p:spPr>
              <a:xfrm>
                <a:off x="747664" y="168516"/>
                <a:ext cx="1234810" cy="1149638"/>
              </a:xfrm>
              <a:custGeom>
                <a:avLst/>
                <a:gdLst/>
                <a:ahLst/>
                <a:cxnLst>
                  <a:cxn ang="0">
                    <a:pos x="wd2" y="hd2"/>
                  </a:cxn>
                  <a:cxn ang="5400000">
                    <a:pos x="wd2" y="hd2"/>
                  </a:cxn>
                  <a:cxn ang="10800000">
                    <a:pos x="wd2" y="hd2"/>
                  </a:cxn>
                  <a:cxn ang="16200000">
                    <a:pos x="wd2" y="hd2"/>
                  </a:cxn>
                </a:cxnLst>
                <a:rect l="0" t="0" r="r" b="b"/>
                <a:pathLst>
                  <a:path w="21503" h="21234" extrusionOk="0">
                    <a:moveTo>
                      <a:pt x="3131" y="15453"/>
                    </a:moveTo>
                    <a:cubicBezTo>
                      <a:pt x="2757" y="15712"/>
                      <a:pt x="1579" y="16638"/>
                      <a:pt x="1147" y="16912"/>
                    </a:cubicBezTo>
                    <a:cubicBezTo>
                      <a:pt x="716" y="17185"/>
                      <a:pt x="731" y="17443"/>
                      <a:pt x="544" y="17094"/>
                    </a:cubicBezTo>
                    <a:cubicBezTo>
                      <a:pt x="357" y="16745"/>
                      <a:pt x="84" y="15939"/>
                      <a:pt x="26" y="14815"/>
                    </a:cubicBezTo>
                    <a:cubicBezTo>
                      <a:pt x="-31" y="13691"/>
                      <a:pt x="-2" y="11853"/>
                      <a:pt x="199" y="10350"/>
                    </a:cubicBezTo>
                    <a:cubicBezTo>
                      <a:pt x="400" y="8846"/>
                      <a:pt x="774" y="7145"/>
                      <a:pt x="1234" y="5793"/>
                    </a:cubicBezTo>
                    <a:cubicBezTo>
                      <a:pt x="1694" y="4441"/>
                      <a:pt x="1809" y="3180"/>
                      <a:pt x="2958" y="2238"/>
                    </a:cubicBezTo>
                    <a:cubicBezTo>
                      <a:pt x="4108" y="1296"/>
                      <a:pt x="6264" y="461"/>
                      <a:pt x="8132" y="142"/>
                    </a:cubicBezTo>
                    <a:cubicBezTo>
                      <a:pt x="10000" y="-177"/>
                      <a:pt x="12386" y="112"/>
                      <a:pt x="14168" y="324"/>
                    </a:cubicBezTo>
                    <a:cubicBezTo>
                      <a:pt x="15950" y="537"/>
                      <a:pt x="17804" y="886"/>
                      <a:pt x="18824" y="1418"/>
                    </a:cubicBezTo>
                    <a:cubicBezTo>
                      <a:pt x="19844" y="1950"/>
                      <a:pt x="19844" y="2451"/>
                      <a:pt x="20290" y="3514"/>
                    </a:cubicBezTo>
                    <a:cubicBezTo>
                      <a:pt x="20735" y="4577"/>
                      <a:pt x="21425" y="5945"/>
                      <a:pt x="21497" y="7798"/>
                    </a:cubicBezTo>
                    <a:cubicBezTo>
                      <a:pt x="21569" y="9651"/>
                      <a:pt x="20994" y="12750"/>
                      <a:pt x="20721" y="14633"/>
                    </a:cubicBezTo>
                    <a:cubicBezTo>
                      <a:pt x="20448" y="16517"/>
                      <a:pt x="20333" y="18020"/>
                      <a:pt x="19859" y="19099"/>
                    </a:cubicBezTo>
                    <a:cubicBezTo>
                      <a:pt x="19385" y="20177"/>
                      <a:pt x="18853" y="20785"/>
                      <a:pt x="17876" y="21104"/>
                    </a:cubicBezTo>
                    <a:cubicBezTo>
                      <a:pt x="16898" y="21423"/>
                      <a:pt x="14958" y="21058"/>
                      <a:pt x="13995" y="21013"/>
                    </a:cubicBezTo>
                    <a:cubicBezTo>
                      <a:pt x="13032" y="20967"/>
                      <a:pt x="12141" y="21089"/>
                      <a:pt x="12098" y="20831"/>
                    </a:cubicBezTo>
                    <a:cubicBezTo>
                      <a:pt x="12055" y="20572"/>
                      <a:pt x="13234" y="19813"/>
                      <a:pt x="13737" y="19464"/>
                    </a:cubicBezTo>
                    <a:cubicBezTo>
                      <a:pt x="14240" y="19114"/>
                      <a:pt x="14642" y="19114"/>
                      <a:pt x="15116" y="18734"/>
                    </a:cubicBezTo>
                    <a:cubicBezTo>
                      <a:pt x="15591" y="18355"/>
                      <a:pt x="16137" y="17869"/>
                      <a:pt x="16582" y="17185"/>
                    </a:cubicBezTo>
                    <a:cubicBezTo>
                      <a:pt x="17028" y="16501"/>
                      <a:pt x="17545" y="15590"/>
                      <a:pt x="17789" y="14633"/>
                    </a:cubicBezTo>
                    <a:cubicBezTo>
                      <a:pt x="18034" y="13676"/>
                      <a:pt x="18120" y="12415"/>
                      <a:pt x="18048" y="11443"/>
                    </a:cubicBezTo>
                    <a:cubicBezTo>
                      <a:pt x="17976" y="10471"/>
                      <a:pt x="18177" y="9469"/>
                      <a:pt x="17358" y="8800"/>
                    </a:cubicBezTo>
                    <a:cubicBezTo>
                      <a:pt x="16539" y="8132"/>
                      <a:pt x="14585" y="7752"/>
                      <a:pt x="13133" y="7433"/>
                    </a:cubicBezTo>
                    <a:cubicBezTo>
                      <a:pt x="11682" y="7114"/>
                      <a:pt x="9943" y="6917"/>
                      <a:pt x="8649" y="6886"/>
                    </a:cubicBezTo>
                    <a:cubicBezTo>
                      <a:pt x="7356" y="6856"/>
                      <a:pt x="6192" y="6932"/>
                      <a:pt x="5373" y="7251"/>
                    </a:cubicBezTo>
                    <a:cubicBezTo>
                      <a:pt x="4553" y="7570"/>
                      <a:pt x="4079" y="7980"/>
                      <a:pt x="3734" y="8800"/>
                    </a:cubicBezTo>
                    <a:cubicBezTo>
                      <a:pt x="3389" y="9620"/>
                      <a:pt x="3361" y="11246"/>
                      <a:pt x="3303" y="12172"/>
                    </a:cubicBezTo>
                    <a:cubicBezTo>
                      <a:pt x="3246" y="13099"/>
                      <a:pt x="3332" y="13889"/>
                      <a:pt x="3389" y="14360"/>
                    </a:cubicBezTo>
                    <a:cubicBezTo>
                      <a:pt x="3447" y="14831"/>
                      <a:pt x="3648" y="14998"/>
                      <a:pt x="3648" y="14998"/>
                    </a:cubicBezTo>
                    <a:cubicBezTo>
                      <a:pt x="3648" y="15165"/>
                      <a:pt x="3476" y="15271"/>
                      <a:pt x="3389" y="15362"/>
                    </a:cubicBezTo>
                    <a:cubicBezTo>
                      <a:pt x="3303" y="15453"/>
                      <a:pt x="3504" y="15195"/>
                      <a:pt x="3131" y="15453"/>
                    </a:cubicBezTo>
                    <a:close/>
                  </a:path>
                </a:pathLst>
              </a:custGeom>
              <a:solidFill>
                <a:srgbClr val="F2F2F2"/>
              </a:solidFill>
              <a:ln w="12700" cap="flat">
                <a:solidFill>
                  <a:srgbClr val="D9D9D9"/>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sp>
            <p:nvSpPr>
              <p:cNvPr id="381" name="Freeform 59"/>
              <p:cNvSpPr/>
              <p:nvPr/>
            </p:nvSpPr>
            <p:spPr>
              <a:xfrm>
                <a:off x="963748" y="0"/>
                <a:ext cx="1490693" cy="1361763"/>
              </a:xfrm>
              <a:custGeom>
                <a:avLst/>
                <a:gdLst/>
                <a:ahLst/>
                <a:cxnLst>
                  <a:cxn ang="0">
                    <a:pos x="wd2" y="hd2"/>
                  </a:cxn>
                  <a:cxn ang="5400000">
                    <a:pos x="wd2" y="hd2"/>
                  </a:cxn>
                  <a:cxn ang="10800000">
                    <a:pos x="wd2" y="hd2"/>
                  </a:cxn>
                  <a:cxn ang="16200000">
                    <a:pos x="wd2" y="hd2"/>
                  </a:cxn>
                </a:cxnLst>
                <a:rect l="0" t="0" r="r" b="b"/>
                <a:pathLst>
                  <a:path w="21147" h="21353" extrusionOk="0">
                    <a:moveTo>
                      <a:pt x="47" y="4001"/>
                    </a:moveTo>
                    <a:cubicBezTo>
                      <a:pt x="421" y="3834"/>
                      <a:pt x="2880" y="2557"/>
                      <a:pt x="4753" y="1990"/>
                    </a:cubicBezTo>
                    <a:cubicBezTo>
                      <a:pt x="6626" y="1422"/>
                      <a:pt x="9752" y="919"/>
                      <a:pt x="11286" y="597"/>
                    </a:cubicBezTo>
                    <a:cubicBezTo>
                      <a:pt x="12819" y="274"/>
                      <a:pt x="13147" y="133"/>
                      <a:pt x="13955" y="55"/>
                    </a:cubicBezTo>
                    <a:cubicBezTo>
                      <a:pt x="14763" y="-22"/>
                      <a:pt x="15418" y="-35"/>
                      <a:pt x="16132" y="133"/>
                    </a:cubicBezTo>
                    <a:cubicBezTo>
                      <a:pt x="16847" y="300"/>
                      <a:pt x="17549" y="481"/>
                      <a:pt x="18240" y="1061"/>
                    </a:cubicBezTo>
                    <a:cubicBezTo>
                      <a:pt x="18931" y="1641"/>
                      <a:pt x="19797" y="2376"/>
                      <a:pt x="20277" y="3614"/>
                    </a:cubicBezTo>
                    <a:cubicBezTo>
                      <a:pt x="20757" y="4852"/>
                      <a:pt x="21272" y="6568"/>
                      <a:pt x="21120" y="8489"/>
                    </a:cubicBezTo>
                    <a:cubicBezTo>
                      <a:pt x="20968" y="10410"/>
                      <a:pt x="19926" y="13557"/>
                      <a:pt x="19364" y="15143"/>
                    </a:cubicBezTo>
                    <a:cubicBezTo>
                      <a:pt x="18802" y="16729"/>
                      <a:pt x="18146" y="17387"/>
                      <a:pt x="17748" y="18006"/>
                    </a:cubicBezTo>
                    <a:cubicBezTo>
                      <a:pt x="17350" y="18625"/>
                      <a:pt x="17947" y="18328"/>
                      <a:pt x="16975" y="18857"/>
                    </a:cubicBezTo>
                    <a:cubicBezTo>
                      <a:pt x="16004" y="19386"/>
                      <a:pt x="13416" y="20791"/>
                      <a:pt x="11918" y="21178"/>
                    </a:cubicBezTo>
                    <a:cubicBezTo>
                      <a:pt x="10419" y="21565"/>
                      <a:pt x="8921" y="21191"/>
                      <a:pt x="7984" y="21178"/>
                    </a:cubicBezTo>
                    <a:cubicBezTo>
                      <a:pt x="7048" y="21165"/>
                      <a:pt x="6497" y="21217"/>
                      <a:pt x="6298" y="21101"/>
                    </a:cubicBezTo>
                    <a:cubicBezTo>
                      <a:pt x="6099" y="20985"/>
                      <a:pt x="6392" y="20559"/>
                      <a:pt x="6790" y="20482"/>
                    </a:cubicBezTo>
                    <a:cubicBezTo>
                      <a:pt x="7188" y="20404"/>
                      <a:pt x="7879" y="20585"/>
                      <a:pt x="8687" y="20637"/>
                    </a:cubicBezTo>
                    <a:cubicBezTo>
                      <a:pt x="9494" y="20688"/>
                      <a:pt x="10852" y="21178"/>
                      <a:pt x="11637" y="20791"/>
                    </a:cubicBezTo>
                    <a:cubicBezTo>
                      <a:pt x="12421" y="20404"/>
                      <a:pt x="12936" y="19785"/>
                      <a:pt x="13393" y="18315"/>
                    </a:cubicBezTo>
                    <a:cubicBezTo>
                      <a:pt x="13850" y="16845"/>
                      <a:pt x="14189" y="13363"/>
                      <a:pt x="14376" y="11971"/>
                    </a:cubicBezTo>
                    <a:cubicBezTo>
                      <a:pt x="14564" y="10578"/>
                      <a:pt x="14587" y="10810"/>
                      <a:pt x="14517" y="9959"/>
                    </a:cubicBezTo>
                    <a:cubicBezTo>
                      <a:pt x="14447" y="9108"/>
                      <a:pt x="14330" y="7896"/>
                      <a:pt x="13955" y="6864"/>
                    </a:cubicBezTo>
                    <a:cubicBezTo>
                      <a:pt x="13580" y="5832"/>
                      <a:pt x="13147" y="4440"/>
                      <a:pt x="12269" y="3769"/>
                    </a:cubicBezTo>
                    <a:cubicBezTo>
                      <a:pt x="11391" y="3099"/>
                      <a:pt x="9869" y="3034"/>
                      <a:pt x="8687" y="2841"/>
                    </a:cubicBezTo>
                    <a:cubicBezTo>
                      <a:pt x="7504" y="2647"/>
                      <a:pt x="6205" y="2583"/>
                      <a:pt x="5174" y="2609"/>
                    </a:cubicBezTo>
                    <a:cubicBezTo>
                      <a:pt x="4144" y="2634"/>
                      <a:pt x="3360" y="2750"/>
                      <a:pt x="2505" y="2995"/>
                    </a:cubicBezTo>
                    <a:cubicBezTo>
                      <a:pt x="1651" y="3240"/>
                      <a:pt x="-328" y="4169"/>
                      <a:pt x="47" y="4001"/>
                    </a:cubicBezTo>
                    <a:close/>
                  </a:path>
                </a:pathLst>
              </a:custGeom>
              <a:solidFill>
                <a:srgbClr val="F2F2F2"/>
              </a:solidFill>
              <a:ln w="12700" cap="flat">
                <a:solidFill>
                  <a:srgbClr val="D9D9D9"/>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grpSp>
        <p:sp>
          <p:nvSpPr>
            <p:cNvPr id="383" name="Freeform 30"/>
            <p:cNvSpPr/>
            <p:nvPr/>
          </p:nvSpPr>
          <p:spPr>
            <a:xfrm>
              <a:off x="430932" y="1277980"/>
              <a:ext cx="492575" cy="375202"/>
            </a:xfrm>
            <a:custGeom>
              <a:avLst/>
              <a:gdLst/>
              <a:ahLst/>
              <a:cxnLst>
                <a:cxn ang="0">
                  <a:pos x="wd2" y="hd2"/>
                </a:cxn>
                <a:cxn ang="5400000">
                  <a:pos x="wd2" y="hd2"/>
                </a:cxn>
                <a:cxn ang="10800000">
                  <a:pos x="wd2" y="hd2"/>
                </a:cxn>
                <a:cxn ang="16200000">
                  <a:pos x="wd2" y="hd2"/>
                </a:cxn>
              </a:cxnLst>
              <a:rect l="0" t="0" r="r" b="b"/>
              <a:pathLst>
                <a:path w="20335" h="20318" extrusionOk="0">
                  <a:moveTo>
                    <a:pt x="11707" y="727"/>
                  </a:moveTo>
                  <a:cubicBezTo>
                    <a:pt x="9458" y="2464"/>
                    <a:pt x="2406" y="9545"/>
                    <a:pt x="669" y="11683"/>
                  </a:cubicBezTo>
                  <a:cubicBezTo>
                    <a:pt x="-1069" y="13821"/>
                    <a:pt x="1111" y="12752"/>
                    <a:pt x="1282" y="13553"/>
                  </a:cubicBezTo>
                  <a:cubicBezTo>
                    <a:pt x="1452" y="14355"/>
                    <a:pt x="1180" y="16359"/>
                    <a:pt x="1691" y="16493"/>
                  </a:cubicBezTo>
                  <a:cubicBezTo>
                    <a:pt x="2202" y="16626"/>
                    <a:pt x="3156" y="15201"/>
                    <a:pt x="4348" y="14355"/>
                  </a:cubicBezTo>
                  <a:cubicBezTo>
                    <a:pt x="5540" y="13509"/>
                    <a:pt x="7005" y="13286"/>
                    <a:pt x="8845" y="11416"/>
                  </a:cubicBezTo>
                  <a:cubicBezTo>
                    <a:pt x="10685" y="9545"/>
                    <a:pt x="15387" y="3132"/>
                    <a:pt x="15387" y="3132"/>
                  </a:cubicBezTo>
                  <a:cubicBezTo>
                    <a:pt x="16579" y="1840"/>
                    <a:pt x="16477" y="2909"/>
                    <a:pt x="16000" y="3666"/>
                  </a:cubicBezTo>
                  <a:cubicBezTo>
                    <a:pt x="15523" y="4423"/>
                    <a:pt x="14399" y="5626"/>
                    <a:pt x="12525" y="7675"/>
                  </a:cubicBezTo>
                  <a:cubicBezTo>
                    <a:pt x="10651" y="9723"/>
                    <a:pt x="4757" y="15958"/>
                    <a:pt x="4757" y="15958"/>
                  </a:cubicBezTo>
                  <a:cubicBezTo>
                    <a:pt x="3599" y="17472"/>
                    <a:pt x="5268" y="16225"/>
                    <a:pt x="5575" y="16760"/>
                  </a:cubicBezTo>
                  <a:cubicBezTo>
                    <a:pt x="5881" y="17294"/>
                    <a:pt x="6358" y="18586"/>
                    <a:pt x="6597" y="19165"/>
                  </a:cubicBezTo>
                  <a:cubicBezTo>
                    <a:pt x="6835" y="19744"/>
                    <a:pt x="5881" y="20590"/>
                    <a:pt x="7005" y="20234"/>
                  </a:cubicBezTo>
                  <a:cubicBezTo>
                    <a:pt x="8130" y="19877"/>
                    <a:pt x="11639" y="18675"/>
                    <a:pt x="13342" y="17027"/>
                  </a:cubicBezTo>
                  <a:cubicBezTo>
                    <a:pt x="15046" y="15379"/>
                    <a:pt x="16102" y="11727"/>
                    <a:pt x="17226" y="10347"/>
                  </a:cubicBezTo>
                  <a:cubicBezTo>
                    <a:pt x="18351" y="8966"/>
                    <a:pt x="20088" y="8743"/>
                    <a:pt x="20088" y="8743"/>
                  </a:cubicBezTo>
                  <a:cubicBezTo>
                    <a:pt x="20531" y="8343"/>
                    <a:pt x="20327" y="8877"/>
                    <a:pt x="19884" y="7942"/>
                  </a:cubicBezTo>
                  <a:cubicBezTo>
                    <a:pt x="19441" y="7006"/>
                    <a:pt x="18385" y="4245"/>
                    <a:pt x="17431" y="3132"/>
                  </a:cubicBezTo>
                  <a:cubicBezTo>
                    <a:pt x="16477" y="2018"/>
                    <a:pt x="15114" y="1662"/>
                    <a:pt x="14160" y="1261"/>
                  </a:cubicBezTo>
                  <a:cubicBezTo>
                    <a:pt x="13206" y="861"/>
                    <a:pt x="13956" y="-1010"/>
                    <a:pt x="11707" y="727"/>
                  </a:cubicBezTo>
                  <a:close/>
                </a:path>
              </a:pathLst>
            </a:custGeom>
            <a:solidFill>
              <a:srgbClr val="6281CA"/>
            </a:solidFill>
            <a:ln w="12700" cap="flat">
              <a:solidFill>
                <a:srgbClr val="012E50"/>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sp>
          <p:nvSpPr>
            <p:cNvPr id="384" name="Freeform 34"/>
            <p:cNvSpPr/>
            <p:nvPr/>
          </p:nvSpPr>
          <p:spPr>
            <a:xfrm>
              <a:off x="1208016" y="742273"/>
              <a:ext cx="207542" cy="266843"/>
            </a:xfrm>
            <a:custGeom>
              <a:avLst/>
              <a:gdLst/>
              <a:ahLst/>
              <a:cxnLst>
                <a:cxn ang="0">
                  <a:pos x="wd2" y="hd2"/>
                </a:cxn>
                <a:cxn ang="5400000">
                  <a:pos x="wd2" y="hd2"/>
                </a:cxn>
                <a:cxn ang="10800000">
                  <a:pos x="wd2" y="hd2"/>
                </a:cxn>
                <a:cxn ang="16200000">
                  <a:pos x="wd2" y="hd2"/>
                </a:cxn>
              </a:cxnLst>
              <a:rect l="0" t="0" r="r" b="b"/>
              <a:pathLst>
                <a:path w="20892" h="21367" extrusionOk="0">
                  <a:moveTo>
                    <a:pt x="19816" y="2006"/>
                  </a:moveTo>
                  <a:cubicBezTo>
                    <a:pt x="18902" y="1282"/>
                    <a:pt x="17407" y="-233"/>
                    <a:pt x="15330" y="30"/>
                  </a:cubicBezTo>
                  <a:cubicBezTo>
                    <a:pt x="13253" y="294"/>
                    <a:pt x="9265" y="2862"/>
                    <a:pt x="7354" y="3587"/>
                  </a:cubicBezTo>
                  <a:cubicBezTo>
                    <a:pt x="5444" y="4311"/>
                    <a:pt x="4280" y="3587"/>
                    <a:pt x="3865" y="4377"/>
                  </a:cubicBezTo>
                  <a:cubicBezTo>
                    <a:pt x="3450" y="5167"/>
                    <a:pt x="4862" y="7274"/>
                    <a:pt x="4862" y="8328"/>
                  </a:cubicBezTo>
                  <a:cubicBezTo>
                    <a:pt x="4862" y="9382"/>
                    <a:pt x="3616" y="9513"/>
                    <a:pt x="3865" y="10699"/>
                  </a:cubicBezTo>
                  <a:cubicBezTo>
                    <a:pt x="4114" y="11884"/>
                    <a:pt x="6357" y="15440"/>
                    <a:pt x="6357" y="15440"/>
                  </a:cubicBezTo>
                  <a:cubicBezTo>
                    <a:pt x="7022" y="16296"/>
                    <a:pt x="8517" y="16165"/>
                    <a:pt x="7853" y="15835"/>
                  </a:cubicBezTo>
                  <a:cubicBezTo>
                    <a:pt x="7188" y="15506"/>
                    <a:pt x="3616" y="13004"/>
                    <a:pt x="2370" y="13465"/>
                  </a:cubicBezTo>
                  <a:cubicBezTo>
                    <a:pt x="1124" y="13926"/>
                    <a:pt x="625" y="17284"/>
                    <a:pt x="376" y="18601"/>
                  </a:cubicBezTo>
                  <a:cubicBezTo>
                    <a:pt x="127" y="19918"/>
                    <a:pt x="-538" y="21367"/>
                    <a:pt x="874" y="21367"/>
                  </a:cubicBezTo>
                  <a:cubicBezTo>
                    <a:pt x="2287" y="21367"/>
                    <a:pt x="6108" y="19391"/>
                    <a:pt x="8850" y="18601"/>
                  </a:cubicBezTo>
                  <a:cubicBezTo>
                    <a:pt x="11591" y="17811"/>
                    <a:pt x="16244" y="17284"/>
                    <a:pt x="17324" y="16626"/>
                  </a:cubicBezTo>
                  <a:cubicBezTo>
                    <a:pt x="18404" y="15967"/>
                    <a:pt x="15164" y="15506"/>
                    <a:pt x="15330" y="14650"/>
                  </a:cubicBezTo>
                  <a:cubicBezTo>
                    <a:pt x="15496" y="13794"/>
                    <a:pt x="17407" y="13201"/>
                    <a:pt x="18320" y="11489"/>
                  </a:cubicBezTo>
                  <a:cubicBezTo>
                    <a:pt x="19234" y="9777"/>
                    <a:pt x="20564" y="6023"/>
                    <a:pt x="20813" y="4377"/>
                  </a:cubicBezTo>
                  <a:cubicBezTo>
                    <a:pt x="21062" y="2730"/>
                    <a:pt x="20730" y="2730"/>
                    <a:pt x="19816" y="2006"/>
                  </a:cubicBezTo>
                  <a:close/>
                </a:path>
              </a:pathLst>
            </a:custGeom>
            <a:solidFill>
              <a:srgbClr val="E9C697"/>
            </a:solidFill>
            <a:ln w="12700" cap="flat">
              <a:noFill/>
              <a:miter lim="400000"/>
            </a:ln>
            <a:effectLst/>
          </p:spPr>
          <p:txBody>
            <a:bodyPr wrap="square" lIns="45719" tIns="45719" rIns="45719" bIns="45719" numCol="1" anchor="ctr">
              <a:noAutofit/>
            </a:bodyPr>
            <a:lstStyle/>
            <a:p>
              <a:pPr algn="ctr">
                <a:defRPr sz="1100">
                  <a:solidFill>
                    <a:srgbClr val="FFFFFF"/>
                  </a:solidFill>
                </a:defRPr>
              </a:pPr>
              <a:endParaRPr/>
            </a:p>
          </p:txBody>
        </p:sp>
        <p:sp>
          <p:nvSpPr>
            <p:cNvPr id="385" name="Freeform 37"/>
            <p:cNvSpPr/>
            <p:nvPr/>
          </p:nvSpPr>
          <p:spPr>
            <a:xfrm>
              <a:off x="690767" y="895641"/>
              <a:ext cx="701637" cy="555167"/>
            </a:xfrm>
            <a:custGeom>
              <a:avLst/>
              <a:gdLst/>
              <a:ahLst/>
              <a:cxnLst>
                <a:cxn ang="0">
                  <a:pos x="wd2" y="hd2"/>
                </a:cxn>
                <a:cxn ang="5400000">
                  <a:pos x="wd2" y="hd2"/>
                </a:cxn>
                <a:cxn ang="10800000">
                  <a:pos x="wd2" y="hd2"/>
                </a:cxn>
                <a:cxn ang="16200000">
                  <a:pos x="wd2" y="hd2"/>
                </a:cxn>
              </a:cxnLst>
              <a:rect l="0" t="0" r="r" b="b"/>
              <a:pathLst>
                <a:path w="20519" h="21380" extrusionOk="0">
                  <a:moveTo>
                    <a:pt x="15175" y="418"/>
                  </a:moveTo>
                  <a:cubicBezTo>
                    <a:pt x="14909" y="-120"/>
                    <a:pt x="14137" y="-88"/>
                    <a:pt x="13292" y="228"/>
                  </a:cubicBezTo>
                  <a:cubicBezTo>
                    <a:pt x="12448" y="545"/>
                    <a:pt x="11265" y="1369"/>
                    <a:pt x="10107" y="2319"/>
                  </a:cubicBezTo>
                  <a:cubicBezTo>
                    <a:pt x="8948" y="3269"/>
                    <a:pt x="6342" y="5929"/>
                    <a:pt x="6342" y="5929"/>
                  </a:cubicBezTo>
                  <a:cubicBezTo>
                    <a:pt x="5014" y="7196"/>
                    <a:pt x="2939" y="8906"/>
                    <a:pt x="2142" y="9920"/>
                  </a:cubicBezTo>
                  <a:cubicBezTo>
                    <a:pt x="1346" y="10933"/>
                    <a:pt x="1298" y="11852"/>
                    <a:pt x="1563" y="12010"/>
                  </a:cubicBezTo>
                  <a:cubicBezTo>
                    <a:pt x="1829" y="12169"/>
                    <a:pt x="2408" y="11915"/>
                    <a:pt x="3735" y="10870"/>
                  </a:cubicBezTo>
                  <a:cubicBezTo>
                    <a:pt x="5063" y="9825"/>
                    <a:pt x="9527" y="5739"/>
                    <a:pt x="9527" y="5739"/>
                  </a:cubicBezTo>
                  <a:cubicBezTo>
                    <a:pt x="10396" y="5011"/>
                    <a:pt x="10469" y="5074"/>
                    <a:pt x="8948" y="6499"/>
                  </a:cubicBezTo>
                  <a:cubicBezTo>
                    <a:pt x="7428" y="7925"/>
                    <a:pt x="1611" y="12739"/>
                    <a:pt x="405" y="14291"/>
                  </a:cubicBezTo>
                  <a:cubicBezTo>
                    <a:pt x="-802" y="15842"/>
                    <a:pt x="1008" y="15272"/>
                    <a:pt x="1708" y="15811"/>
                  </a:cubicBezTo>
                  <a:cubicBezTo>
                    <a:pt x="2408" y="16349"/>
                    <a:pt x="3832" y="16856"/>
                    <a:pt x="4604" y="17521"/>
                  </a:cubicBezTo>
                  <a:cubicBezTo>
                    <a:pt x="5376" y="18186"/>
                    <a:pt x="5931" y="19168"/>
                    <a:pt x="6342" y="19801"/>
                  </a:cubicBezTo>
                  <a:cubicBezTo>
                    <a:pt x="6752" y="20435"/>
                    <a:pt x="6752" y="21163"/>
                    <a:pt x="7066" y="21322"/>
                  </a:cubicBezTo>
                  <a:cubicBezTo>
                    <a:pt x="7379" y="21480"/>
                    <a:pt x="7717" y="21322"/>
                    <a:pt x="8224" y="20752"/>
                  </a:cubicBezTo>
                  <a:cubicBezTo>
                    <a:pt x="8731" y="20181"/>
                    <a:pt x="10107" y="17901"/>
                    <a:pt x="10107" y="17901"/>
                  </a:cubicBezTo>
                  <a:lnTo>
                    <a:pt x="15754" y="9540"/>
                  </a:lnTo>
                  <a:cubicBezTo>
                    <a:pt x="16768" y="8210"/>
                    <a:pt x="16985" y="8685"/>
                    <a:pt x="16188" y="9920"/>
                  </a:cubicBezTo>
                  <a:cubicBezTo>
                    <a:pt x="15392" y="11155"/>
                    <a:pt x="11699" y="15462"/>
                    <a:pt x="10975" y="16951"/>
                  </a:cubicBezTo>
                  <a:cubicBezTo>
                    <a:pt x="10251" y="18440"/>
                    <a:pt x="10855" y="19421"/>
                    <a:pt x="11844" y="18851"/>
                  </a:cubicBezTo>
                  <a:cubicBezTo>
                    <a:pt x="12834" y="18281"/>
                    <a:pt x="15513" y="15526"/>
                    <a:pt x="16912" y="13530"/>
                  </a:cubicBezTo>
                  <a:cubicBezTo>
                    <a:pt x="18312" y="11535"/>
                    <a:pt x="19688" y="8780"/>
                    <a:pt x="20243" y="6879"/>
                  </a:cubicBezTo>
                  <a:cubicBezTo>
                    <a:pt x="20798" y="4979"/>
                    <a:pt x="20364" y="2889"/>
                    <a:pt x="20243" y="2129"/>
                  </a:cubicBezTo>
                  <a:cubicBezTo>
                    <a:pt x="20122" y="1369"/>
                    <a:pt x="20388" y="1939"/>
                    <a:pt x="19519" y="2319"/>
                  </a:cubicBezTo>
                  <a:cubicBezTo>
                    <a:pt x="18650" y="2699"/>
                    <a:pt x="15802" y="4219"/>
                    <a:pt x="15030" y="4409"/>
                  </a:cubicBezTo>
                  <a:cubicBezTo>
                    <a:pt x="14258" y="4599"/>
                    <a:pt x="14813" y="4124"/>
                    <a:pt x="14885" y="3459"/>
                  </a:cubicBezTo>
                  <a:cubicBezTo>
                    <a:pt x="14958" y="2794"/>
                    <a:pt x="15440" y="957"/>
                    <a:pt x="15175" y="418"/>
                  </a:cubicBezTo>
                  <a:close/>
                </a:path>
              </a:pathLst>
            </a:custGeom>
            <a:solidFill>
              <a:srgbClr val="DEE5F4"/>
            </a:solidFill>
            <a:ln w="12700" cap="flat">
              <a:solidFill>
                <a:srgbClr val="6281CA"/>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sp>
          <p:nvSpPr>
            <p:cNvPr id="386" name="Freeform 38"/>
            <p:cNvSpPr/>
            <p:nvPr/>
          </p:nvSpPr>
          <p:spPr>
            <a:xfrm>
              <a:off x="340932" y="1465114"/>
              <a:ext cx="130944" cy="183133"/>
            </a:xfrm>
            <a:custGeom>
              <a:avLst/>
              <a:gdLst/>
              <a:ahLst/>
              <a:cxnLst>
                <a:cxn ang="0">
                  <a:pos x="wd2" y="hd2"/>
                </a:cxn>
                <a:cxn ang="5400000">
                  <a:pos x="wd2" y="hd2"/>
                </a:cxn>
                <a:cxn ang="10800000">
                  <a:pos x="wd2" y="hd2"/>
                </a:cxn>
                <a:cxn ang="16200000">
                  <a:pos x="wd2" y="hd2"/>
                </a:cxn>
              </a:cxnLst>
              <a:rect l="0" t="0" r="r" b="b"/>
              <a:pathLst>
                <a:path w="21287" h="20912" extrusionOk="0">
                  <a:moveTo>
                    <a:pt x="13237" y="3948"/>
                  </a:moveTo>
                  <a:cubicBezTo>
                    <a:pt x="10554" y="3009"/>
                    <a:pt x="4114" y="98"/>
                    <a:pt x="1968" y="4"/>
                  </a:cubicBezTo>
                  <a:cubicBezTo>
                    <a:pt x="-179" y="-90"/>
                    <a:pt x="-313" y="1507"/>
                    <a:pt x="358" y="3385"/>
                  </a:cubicBezTo>
                  <a:cubicBezTo>
                    <a:pt x="1029" y="5263"/>
                    <a:pt x="4248" y="8362"/>
                    <a:pt x="5993" y="11273"/>
                  </a:cubicBezTo>
                  <a:cubicBezTo>
                    <a:pt x="7737" y="14185"/>
                    <a:pt x="8810" y="20195"/>
                    <a:pt x="10822" y="20853"/>
                  </a:cubicBezTo>
                  <a:cubicBezTo>
                    <a:pt x="12835" y="21510"/>
                    <a:pt x="16323" y="16533"/>
                    <a:pt x="18067" y="15218"/>
                  </a:cubicBezTo>
                  <a:cubicBezTo>
                    <a:pt x="19811" y="13903"/>
                    <a:pt x="21287" y="14560"/>
                    <a:pt x="21287" y="12964"/>
                  </a:cubicBezTo>
                  <a:cubicBezTo>
                    <a:pt x="21287" y="11367"/>
                    <a:pt x="19543" y="7235"/>
                    <a:pt x="18067" y="5639"/>
                  </a:cubicBezTo>
                  <a:cubicBezTo>
                    <a:pt x="16591" y="4042"/>
                    <a:pt x="15921" y="4887"/>
                    <a:pt x="13237" y="3948"/>
                  </a:cubicBezTo>
                  <a:close/>
                </a:path>
              </a:pathLst>
            </a:custGeom>
            <a:solidFill>
              <a:srgbClr val="FFD19E"/>
            </a:solidFill>
            <a:ln w="12700" cap="flat">
              <a:solidFill>
                <a:srgbClr val="FFE8CE"/>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sp>
          <p:nvSpPr>
            <p:cNvPr id="387" name="Freeform 39"/>
            <p:cNvSpPr/>
            <p:nvPr/>
          </p:nvSpPr>
          <p:spPr>
            <a:xfrm>
              <a:off x="981692" y="1361230"/>
              <a:ext cx="105861" cy="113754"/>
            </a:xfrm>
            <a:custGeom>
              <a:avLst/>
              <a:gdLst/>
              <a:ahLst/>
              <a:cxnLst>
                <a:cxn ang="0">
                  <a:pos x="wd2" y="hd2"/>
                </a:cxn>
                <a:cxn ang="5400000">
                  <a:pos x="wd2" y="hd2"/>
                </a:cxn>
                <a:cxn ang="10800000">
                  <a:pos x="wd2" y="hd2"/>
                </a:cxn>
                <a:cxn ang="16200000">
                  <a:pos x="wd2" y="hd2"/>
                </a:cxn>
              </a:cxnLst>
              <a:rect l="0" t="0" r="r" b="b"/>
              <a:pathLst>
                <a:path w="20373" h="21189" extrusionOk="0">
                  <a:moveTo>
                    <a:pt x="13560" y="0"/>
                  </a:moveTo>
                  <a:cubicBezTo>
                    <a:pt x="11019" y="0"/>
                    <a:pt x="4984" y="5515"/>
                    <a:pt x="4984" y="5515"/>
                  </a:cubicBezTo>
                  <a:cubicBezTo>
                    <a:pt x="4190" y="6894"/>
                    <a:pt x="9113" y="6894"/>
                    <a:pt x="8795" y="8272"/>
                  </a:cubicBezTo>
                  <a:cubicBezTo>
                    <a:pt x="8478" y="9651"/>
                    <a:pt x="4507" y="11643"/>
                    <a:pt x="3078" y="13787"/>
                  </a:cubicBezTo>
                  <a:cubicBezTo>
                    <a:pt x="1648" y="15932"/>
                    <a:pt x="-734" y="20681"/>
                    <a:pt x="219" y="21140"/>
                  </a:cubicBezTo>
                  <a:cubicBezTo>
                    <a:pt x="1172" y="21600"/>
                    <a:pt x="5937" y="18689"/>
                    <a:pt x="8795" y="16545"/>
                  </a:cubicBezTo>
                  <a:cubicBezTo>
                    <a:pt x="11654" y="14400"/>
                    <a:pt x="17372" y="8272"/>
                    <a:pt x="17372" y="8272"/>
                  </a:cubicBezTo>
                  <a:cubicBezTo>
                    <a:pt x="19278" y="6434"/>
                    <a:pt x="20866" y="6740"/>
                    <a:pt x="20231" y="5515"/>
                  </a:cubicBezTo>
                  <a:cubicBezTo>
                    <a:pt x="19595" y="4289"/>
                    <a:pt x="16101" y="0"/>
                    <a:pt x="13560" y="0"/>
                  </a:cubicBezTo>
                  <a:close/>
                </a:path>
              </a:pathLst>
            </a:custGeom>
            <a:solidFill>
              <a:srgbClr val="E9C697"/>
            </a:solidFill>
            <a:ln w="12700" cap="flat">
              <a:noFill/>
              <a:miter lim="400000"/>
            </a:ln>
            <a:effectLst/>
          </p:spPr>
          <p:txBody>
            <a:bodyPr wrap="square" lIns="45719" tIns="45719" rIns="45719" bIns="45719" numCol="1" anchor="ctr">
              <a:noAutofit/>
            </a:bodyPr>
            <a:lstStyle/>
            <a:p>
              <a:pPr algn="ctr">
                <a:defRPr sz="1100">
                  <a:solidFill>
                    <a:srgbClr val="FFFFFF"/>
                  </a:solidFill>
                </a:defRPr>
              </a:pPr>
              <a:endParaRPr/>
            </a:p>
          </p:txBody>
        </p:sp>
        <p:sp>
          <p:nvSpPr>
            <p:cNvPr id="388" name="Freeform 40"/>
            <p:cNvSpPr/>
            <p:nvPr/>
          </p:nvSpPr>
          <p:spPr>
            <a:xfrm>
              <a:off x="677093" y="1187632"/>
              <a:ext cx="77220" cy="79094"/>
            </a:xfrm>
            <a:custGeom>
              <a:avLst/>
              <a:gdLst/>
              <a:ahLst/>
              <a:cxnLst>
                <a:cxn ang="0">
                  <a:pos x="wd2" y="hd2"/>
                </a:cxn>
                <a:cxn ang="5400000">
                  <a:pos x="wd2" y="hd2"/>
                </a:cxn>
                <a:cxn ang="10800000">
                  <a:pos x="wd2" y="hd2"/>
                </a:cxn>
                <a:cxn ang="16200000">
                  <a:pos x="wd2" y="hd2"/>
                </a:cxn>
              </a:cxnLst>
              <a:rect l="0" t="0" r="r" b="b"/>
              <a:pathLst>
                <a:path w="20011" h="20983" extrusionOk="0">
                  <a:moveTo>
                    <a:pt x="14828" y="38"/>
                  </a:moveTo>
                  <a:cubicBezTo>
                    <a:pt x="11620" y="692"/>
                    <a:pt x="2638" y="9638"/>
                    <a:pt x="713" y="13128"/>
                  </a:cubicBezTo>
                  <a:cubicBezTo>
                    <a:pt x="-1212" y="16619"/>
                    <a:pt x="1140" y="20983"/>
                    <a:pt x="3279" y="20983"/>
                  </a:cubicBezTo>
                  <a:cubicBezTo>
                    <a:pt x="5418" y="20983"/>
                    <a:pt x="10764" y="15092"/>
                    <a:pt x="13544" y="13128"/>
                  </a:cubicBezTo>
                  <a:cubicBezTo>
                    <a:pt x="16325" y="11165"/>
                    <a:pt x="19533" y="10947"/>
                    <a:pt x="19960" y="9201"/>
                  </a:cubicBezTo>
                  <a:cubicBezTo>
                    <a:pt x="20388" y="7456"/>
                    <a:pt x="18036" y="-617"/>
                    <a:pt x="14828" y="38"/>
                  </a:cubicBezTo>
                  <a:close/>
                </a:path>
              </a:pathLst>
            </a:custGeom>
            <a:solidFill>
              <a:srgbClr val="E9C697"/>
            </a:solidFill>
            <a:ln w="12700" cap="flat">
              <a:noFill/>
              <a:miter lim="400000"/>
            </a:ln>
            <a:effectLst/>
          </p:spPr>
          <p:txBody>
            <a:bodyPr wrap="square" lIns="45719" tIns="45719" rIns="45719" bIns="45719" numCol="1" anchor="ctr">
              <a:noAutofit/>
            </a:bodyPr>
            <a:lstStyle/>
            <a:p>
              <a:pPr algn="ctr">
                <a:defRPr sz="1100">
                  <a:solidFill>
                    <a:srgbClr val="FFFFFF"/>
                  </a:solidFill>
                </a:defRPr>
              </a:pPr>
              <a:endParaRPr/>
            </a:p>
          </p:txBody>
        </p:sp>
        <p:sp>
          <p:nvSpPr>
            <p:cNvPr id="389" name="Freeform 41"/>
            <p:cNvSpPr/>
            <p:nvPr/>
          </p:nvSpPr>
          <p:spPr>
            <a:xfrm>
              <a:off x="946148" y="1431168"/>
              <a:ext cx="50363" cy="72739"/>
            </a:xfrm>
            <a:custGeom>
              <a:avLst/>
              <a:gdLst/>
              <a:ahLst/>
              <a:cxnLst>
                <a:cxn ang="0">
                  <a:pos x="wd2" y="hd2"/>
                </a:cxn>
                <a:cxn ang="5400000">
                  <a:pos x="wd2" y="hd2"/>
                </a:cxn>
                <a:cxn ang="10800000">
                  <a:pos x="wd2" y="hd2"/>
                </a:cxn>
                <a:cxn ang="16200000">
                  <a:pos x="wd2" y="hd2"/>
                </a:cxn>
              </a:cxnLst>
              <a:rect l="0" t="0" r="r" b="b"/>
              <a:pathLst>
                <a:path w="19972" h="20323" extrusionOk="0">
                  <a:moveTo>
                    <a:pt x="230" y="14808"/>
                  </a:moveTo>
                  <a:cubicBezTo>
                    <a:pt x="1539" y="11591"/>
                    <a:pt x="13976" y="1021"/>
                    <a:pt x="13976" y="1021"/>
                  </a:cubicBezTo>
                  <a:cubicBezTo>
                    <a:pt x="17248" y="-1277"/>
                    <a:pt x="19866" y="1021"/>
                    <a:pt x="19866" y="1021"/>
                  </a:cubicBezTo>
                  <a:cubicBezTo>
                    <a:pt x="20521" y="1940"/>
                    <a:pt x="17903" y="6536"/>
                    <a:pt x="17903" y="6536"/>
                  </a:cubicBezTo>
                  <a:cubicBezTo>
                    <a:pt x="16921" y="8144"/>
                    <a:pt x="13976" y="10672"/>
                    <a:pt x="13976" y="10672"/>
                  </a:cubicBezTo>
                  <a:cubicBezTo>
                    <a:pt x="13648" y="12051"/>
                    <a:pt x="15939" y="14808"/>
                    <a:pt x="15939" y="14808"/>
                  </a:cubicBezTo>
                  <a:cubicBezTo>
                    <a:pt x="14630" y="16417"/>
                    <a:pt x="8739" y="20323"/>
                    <a:pt x="6121" y="20323"/>
                  </a:cubicBezTo>
                  <a:cubicBezTo>
                    <a:pt x="3503" y="20323"/>
                    <a:pt x="-1079" y="18025"/>
                    <a:pt x="230" y="14808"/>
                  </a:cubicBezTo>
                  <a:close/>
                </a:path>
              </a:pathLst>
            </a:custGeom>
            <a:solidFill>
              <a:srgbClr val="000000"/>
            </a:solidFill>
            <a:ln w="12700" cap="flat">
              <a:solidFill>
                <a:srgbClr val="B0B0B0"/>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sp>
          <p:nvSpPr>
            <p:cNvPr id="390" name="Freeform 42"/>
            <p:cNvSpPr/>
            <p:nvPr/>
          </p:nvSpPr>
          <p:spPr>
            <a:xfrm>
              <a:off x="580811" y="1503581"/>
              <a:ext cx="371372" cy="32074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728" y="2298"/>
                    <a:pt x="17856" y="4597"/>
                    <a:pt x="15840" y="5982"/>
                  </a:cubicBezTo>
                  <a:cubicBezTo>
                    <a:pt x="13824" y="7366"/>
                    <a:pt x="11376" y="7034"/>
                    <a:pt x="9504" y="8308"/>
                  </a:cubicBezTo>
                  <a:cubicBezTo>
                    <a:pt x="7632" y="9582"/>
                    <a:pt x="6192" y="11409"/>
                    <a:pt x="4608" y="13625"/>
                  </a:cubicBezTo>
                  <a:cubicBezTo>
                    <a:pt x="3024" y="15840"/>
                    <a:pt x="1512" y="18720"/>
                    <a:pt x="0" y="21600"/>
                  </a:cubicBezTo>
                </a:path>
              </a:pathLst>
            </a:custGeom>
            <a:noFill/>
            <a:ln w="12700" cap="flat">
              <a:solidFill>
                <a:srgbClr val="000000"/>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sp>
          <p:nvSpPr>
            <p:cNvPr id="391" name="Freeform 43"/>
            <p:cNvSpPr/>
            <p:nvPr/>
          </p:nvSpPr>
          <p:spPr>
            <a:xfrm>
              <a:off x="916835" y="1063794"/>
              <a:ext cx="291181" cy="159212"/>
            </a:xfrm>
            <a:custGeom>
              <a:avLst/>
              <a:gdLst/>
              <a:ahLst/>
              <a:cxnLst>
                <a:cxn ang="0">
                  <a:pos x="wd2" y="hd2"/>
                </a:cxn>
                <a:cxn ang="5400000">
                  <a:pos x="wd2" y="hd2"/>
                </a:cxn>
                <a:cxn ang="10800000">
                  <a:pos x="wd2" y="hd2"/>
                </a:cxn>
                <a:cxn ang="16200000">
                  <a:pos x="wd2" y="hd2"/>
                </a:cxn>
              </a:cxnLst>
              <a:rect l="0" t="0" r="r" b="b"/>
              <a:pathLst>
                <a:path w="21053" h="21119" extrusionOk="0">
                  <a:moveTo>
                    <a:pt x="5061" y="82"/>
                  </a:moveTo>
                  <a:cubicBezTo>
                    <a:pt x="6553" y="-136"/>
                    <a:pt x="9775" y="82"/>
                    <a:pt x="11864" y="737"/>
                  </a:cubicBezTo>
                  <a:cubicBezTo>
                    <a:pt x="13952" y="1391"/>
                    <a:pt x="16100" y="2046"/>
                    <a:pt x="17592" y="4009"/>
                  </a:cubicBezTo>
                  <a:cubicBezTo>
                    <a:pt x="19084" y="5973"/>
                    <a:pt x="20814" y="12519"/>
                    <a:pt x="20814" y="12519"/>
                  </a:cubicBezTo>
                  <a:cubicBezTo>
                    <a:pt x="21351" y="14373"/>
                    <a:pt x="20814" y="15137"/>
                    <a:pt x="20814" y="15137"/>
                  </a:cubicBezTo>
                  <a:cubicBezTo>
                    <a:pt x="20754" y="15791"/>
                    <a:pt x="20874" y="15464"/>
                    <a:pt x="20456" y="16446"/>
                  </a:cubicBezTo>
                  <a:cubicBezTo>
                    <a:pt x="20038" y="17428"/>
                    <a:pt x="18308" y="21028"/>
                    <a:pt x="18308" y="21028"/>
                  </a:cubicBezTo>
                  <a:cubicBezTo>
                    <a:pt x="17831" y="21464"/>
                    <a:pt x="18069" y="20264"/>
                    <a:pt x="17592" y="19064"/>
                  </a:cubicBezTo>
                  <a:cubicBezTo>
                    <a:pt x="17115" y="17864"/>
                    <a:pt x="17055" y="15573"/>
                    <a:pt x="15444" y="13828"/>
                  </a:cubicBezTo>
                  <a:cubicBezTo>
                    <a:pt x="13833" y="12082"/>
                    <a:pt x="9775" y="9682"/>
                    <a:pt x="7926" y="8591"/>
                  </a:cubicBezTo>
                  <a:cubicBezTo>
                    <a:pt x="6076" y="7500"/>
                    <a:pt x="5599" y="7500"/>
                    <a:pt x="4345" y="7282"/>
                  </a:cubicBezTo>
                  <a:cubicBezTo>
                    <a:pt x="3092" y="7064"/>
                    <a:pt x="407" y="7282"/>
                    <a:pt x="407" y="7282"/>
                  </a:cubicBezTo>
                  <a:cubicBezTo>
                    <a:pt x="-249" y="6955"/>
                    <a:pt x="-10" y="6191"/>
                    <a:pt x="407" y="5319"/>
                  </a:cubicBezTo>
                  <a:cubicBezTo>
                    <a:pt x="825" y="4446"/>
                    <a:pt x="2078" y="2809"/>
                    <a:pt x="2913" y="2046"/>
                  </a:cubicBezTo>
                  <a:cubicBezTo>
                    <a:pt x="3749" y="1282"/>
                    <a:pt x="3570" y="300"/>
                    <a:pt x="5061" y="82"/>
                  </a:cubicBezTo>
                  <a:close/>
                </a:path>
              </a:pathLst>
            </a:custGeom>
            <a:solidFill>
              <a:srgbClr val="767676"/>
            </a:solidFill>
            <a:ln w="12700" cap="flat">
              <a:solidFill>
                <a:srgbClr val="D4D4D4"/>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sp>
          <p:nvSpPr>
            <p:cNvPr id="392" name="Freeform 44"/>
            <p:cNvSpPr/>
            <p:nvPr/>
          </p:nvSpPr>
          <p:spPr>
            <a:xfrm>
              <a:off x="1335463" y="717816"/>
              <a:ext cx="237830" cy="306416"/>
            </a:xfrm>
            <a:custGeom>
              <a:avLst/>
              <a:gdLst/>
              <a:ahLst/>
              <a:cxnLst>
                <a:cxn ang="0">
                  <a:pos x="wd2" y="hd2"/>
                </a:cxn>
                <a:cxn ang="5400000">
                  <a:pos x="wd2" y="hd2"/>
                </a:cxn>
                <a:cxn ang="10800000">
                  <a:pos x="wd2" y="hd2"/>
                </a:cxn>
                <a:cxn ang="16200000">
                  <a:pos x="wd2" y="hd2"/>
                </a:cxn>
              </a:cxnLst>
              <a:rect l="0" t="0" r="r" b="b"/>
              <a:pathLst>
                <a:path w="21318" h="21404" extrusionOk="0">
                  <a:moveTo>
                    <a:pt x="13" y="721"/>
                  </a:moveTo>
                  <a:cubicBezTo>
                    <a:pt x="235" y="433"/>
                    <a:pt x="2602" y="-141"/>
                    <a:pt x="4451" y="31"/>
                  </a:cubicBezTo>
                  <a:cubicBezTo>
                    <a:pt x="6301" y="204"/>
                    <a:pt x="11109" y="1755"/>
                    <a:pt x="11109" y="1755"/>
                  </a:cubicBezTo>
                  <a:cubicBezTo>
                    <a:pt x="13106" y="2272"/>
                    <a:pt x="14733" y="2846"/>
                    <a:pt x="16435" y="3133"/>
                  </a:cubicBezTo>
                  <a:cubicBezTo>
                    <a:pt x="18136" y="3421"/>
                    <a:pt x="21243" y="3076"/>
                    <a:pt x="21317" y="3478"/>
                  </a:cubicBezTo>
                  <a:cubicBezTo>
                    <a:pt x="21391" y="3880"/>
                    <a:pt x="16879" y="5546"/>
                    <a:pt x="16879" y="5546"/>
                  </a:cubicBezTo>
                  <a:cubicBezTo>
                    <a:pt x="16139" y="6121"/>
                    <a:pt x="16805" y="6408"/>
                    <a:pt x="16879" y="6925"/>
                  </a:cubicBezTo>
                  <a:cubicBezTo>
                    <a:pt x="16953" y="7442"/>
                    <a:pt x="17840" y="8246"/>
                    <a:pt x="17323" y="8648"/>
                  </a:cubicBezTo>
                  <a:cubicBezTo>
                    <a:pt x="16805" y="9050"/>
                    <a:pt x="14142" y="8878"/>
                    <a:pt x="13772" y="9338"/>
                  </a:cubicBezTo>
                  <a:cubicBezTo>
                    <a:pt x="13402" y="9797"/>
                    <a:pt x="15251" y="10716"/>
                    <a:pt x="15103" y="11406"/>
                  </a:cubicBezTo>
                  <a:cubicBezTo>
                    <a:pt x="14955" y="12095"/>
                    <a:pt x="13180" y="12670"/>
                    <a:pt x="12884" y="13474"/>
                  </a:cubicBezTo>
                  <a:cubicBezTo>
                    <a:pt x="12588" y="14278"/>
                    <a:pt x="13624" y="15370"/>
                    <a:pt x="13328" y="16231"/>
                  </a:cubicBezTo>
                  <a:cubicBezTo>
                    <a:pt x="13032" y="17093"/>
                    <a:pt x="11923" y="17782"/>
                    <a:pt x="11109" y="18644"/>
                  </a:cubicBezTo>
                  <a:cubicBezTo>
                    <a:pt x="10295" y="19506"/>
                    <a:pt x="9333" y="21344"/>
                    <a:pt x="8446" y="21402"/>
                  </a:cubicBezTo>
                  <a:cubicBezTo>
                    <a:pt x="7558" y="21459"/>
                    <a:pt x="6523" y="20023"/>
                    <a:pt x="5783" y="18989"/>
                  </a:cubicBezTo>
                  <a:cubicBezTo>
                    <a:pt x="5043" y="17955"/>
                    <a:pt x="4895" y="16002"/>
                    <a:pt x="4007" y="15197"/>
                  </a:cubicBezTo>
                  <a:cubicBezTo>
                    <a:pt x="3120" y="14393"/>
                    <a:pt x="457" y="14163"/>
                    <a:pt x="457" y="14163"/>
                  </a:cubicBezTo>
                  <a:cubicBezTo>
                    <a:pt x="161" y="13819"/>
                    <a:pt x="1714" y="13646"/>
                    <a:pt x="2232" y="13129"/>
                  </a:cubicBezTo>
                  <a:cubicBezTo>
                    <a:pt x="2750" y="12612"/>
                    <a:pt x="3416" y="11808"/>
                    <a:pt x="3564" y="11061"/>
                  </a:cubicBezTo>
                  <a:cubicBezTo>
                    <a:pt x="3712" y="10314"/>
                    <a:pt x="2750" y="9395"/>
                    <a:pt x="3120" y="8648"/>
                  </a:cubicBezTo>
                  <a:cubicBezTo>
                    <a:pt x="3490" y="7902"/>
                    <a:pt x="5561" y="7385"/>
                    <a:pt x="5783" y="6580"/>
                  </a:cubicBezTo>
                  <a:cubicBezTo>
                    <a:pt x="6005" y="5776"/>
                    <a:pt x="4895" y="4627"/>
                    <a:pt x="4451" y="3823"/>
                  </a:cubicBezTo>
                  <a:cubicBezTo>
                    <a:pt x="4007" y="3019"/>
                    <a:pt x="3712" y="2272"/>
                    <a:pt x="3120" y="1755"/>
                  </a:cubicBezTo>
                  <a:cubicBezTo>
                    <a:pt x="2528" y="1238"/>
                    <a:pt x="-209" y="1008"/>
                    <a:pt x="13" y="721"/>
                  </a:cubicBezTo>
                  <a:close/>
                </a:path>
              </a:pathLst>
            </a:custGeom>
            <a:solidFill>
              <a:srgbClr val="0D0D0D"/>
            </a:solidFill>
            <a:ln w="12700" cap="flat">
              <a:solidFill>
                <a:srgbClr val="807400"/>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sp>
          <p:nvSpPr>
            <p:cNvPr id="393" name="Freeform 45"/>
            <p:cNvSpPr/>
            <p:nvPr/>
          </p:nvSpPr>
          <p:spPr>
            <a:xfrm rot="20661085">
              <a:off x="469674" y="1547957"/>
              <a:ext cx="130944" cy="183133"/>
            </a:xfrm>
            <a:custGeom>
              <a:avLst/>
              <a:gdLst/>
              <a:ahLst/>
              <a:cxnLst>
                <a:cxn ang="0">
                  <a:pos x="wd2" y="hd2"/>
                </a:cxn>
                <a:cxn ang="5400000">
                  <a:pos x="wd2" y="hd2"/>
                </a:cxn>
                <a:cxn ang="10800000">
                  <a:pos x="wd2" y="hd2"/>
                </a:cxn>
                <a:cxn ang="16200000">
                  <a:pos x="wd2" y="hd2"/>
                </a:cxn>
              </a:cxnLst>
              <a:rect l="0" t="0" r="r" b="b"/>
              <a:pathLst>
                <a:path w="21287" h="20912" extrusionOk="0">
                  <a:moveTo>
                    <a:pt x="13237" y="3948"/>
                  </a:moveTo>
                  <a:cubicBezTo>
                    <a:pt x="10554" y="3009"/>
                    <a:pt x="4114" y="98"/>
                    <a:pt x="1968" y="4"/>
                  </a:cubicBezTo>
                  <a:cubicBezTo>
                    <a:pt x="-179" y="-90"/>
                    <a:pt x="-313" y="1507"/>
                    <a:pt x="358" y="3385"/>
                  </a:cubicBezTo>
                  <a:cubicBezTo>
                    <a:pt x="1029" y="5263"/>
                    <a:pt x="4248" y="8362"/>
                    <a:pt x="5993" y="11273"/>
                  </a:cubicBezTo>
                  <a:cubicBezTo>
                    <a:pt x="7737" y="14185"/>
                    <a:pt x="8810" y="20195"/>
                    <a:pt x="10822" y="20853"/>
                  </a:cubicBezTo>
                  <a:cubicBezTo>
                    <a:pt x="12835" y="21510"/>
                    <a:pt x="16323" y="16533"/>
                    <a:pt x="18067" y="15218"/>
                  </a:cubicBezTo>
                  <a:cubicBezTo>
                    <a:pt x="19811" y="13903"/>
                    <a:pt x="21287" y="14560"/>
                    <a:pt x="21287" y="12964"/>
                  </a:cubicBezTo>
                  <a:cubicBezTo>
                    <a:pt x="21287" y="11367"/>
                    <a:pt x="19543" y="7235"/>
                    <a:pt x="18067" y="5639"/>
                  </a:cubicBezTo>
                  <a:cubicBezTo>
                    <a:pt x="16591" y="4042"/>
                    <a:pt x="15921" y="4887"/>
                    <a:pt x="13237" y="3948"/>
                  </a:cubicBezTo>
                  <a:close/>
                </a:path>
              </a:pathLst>
            </a:custGeom>
            <a:solidFill>
              <a:srgbClr val="FFD19E"/>
            </a:solidFill>
            <a:ln w="12700" cap="flat">
              <a:solidFill>
                <a:srgbClr val="FFE8CE"/>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sp>
          <p:nvSpPr>
            <p:cNvPr id="394" name="Freeform 47"/>
            <p:cNvSpPr/>
            <p:nvPr/>
          </p:nvSpPr>
          <p:spPr>
            <a:xfrm>
              <a:off x="561004" y="1133494"/>
              <a:ext cx="475357" cy="6562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100" y="650"/>
                    <a:pt x="18600" y="1299"/>
                    <a:pt x="17775" y="2761"/>
                  </a:cubicBezTo>
                  <a:cubicBezTo>
                    <a:pt x="16950" y="4223"/>
                    <a:pt x="17438" y="7308"/>
                    <a:pt x="16650" y="8770"/>
                  </a:cubicBezTo>
                  <a:cubicBezTo>
                    <a:pt x="15863" y="10232"/>
                    <a:pt x="14100" y="10556"/>
                    <a:pt x="13050" y="11531"/>
                  </a:cubicBezTo>
                  <a:cubicBezTo>
                    <a:pt x="12000" y="12505"/>
                    <a:pt x="11700" y="13723"/>
                    <a:pt x="10350" y="14617"/>
                  </a:cubicBezTo>
                  <a:cubicBezTo>
                    <a:pt x="9000" y="15510"/>
                    <a:pt x="6675" y="15726"/>
                    <a:pt x="4950" y="16890"/>
                  </a:cubicBezTo>
                  <a:cubicBezTo>
                    <a:pt x="3225" y="18054"/>
                    <a:pt x="1612" y="19827"/>
                    <a:pt x="0" y="21600"/>
                  </a:cubicBezTo>
                </a:path>
              </a:pathLst>
            </a:custGeom>
            <a:noFill/>
            <a:ln w="12700" cap="flat">
              <a:solidFill>
                <a:srgbClr val="767676"/>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grpSp>
      <p:pic>
        <p:nvPicPr>
          <p:cNvPr id="396" name="Picture 60" descr="Picture 60"/>
          <p:cNvPicPr>
            <a:picLocks noChangeAspect="1"/>
          </p:cNvPicPr>
          <p:nvPr/>
        </p:nvPicPr>
        <p:blipFill>
          <a:blip r:embed="rId4"/>
          <a:stretch>
            <a:fillRect/>
          </a:stretch>
        </p:blipFill>
        <p:spPr>
          <a:xfrm>
            <a:off x="3069110" y="1141804"/>
            <a:ext cx="4081464" cy="3098556"/>
          </a:xfrm>
          <a:prstGeom prst="rect">
            <a:avLst/>
          </a:prstGeom>
          <a:ln w="12700">
            <a:miter lim="400000"/>
          </a:ln>
        </p:spPr>
      </p:pic>
      <p:sp>
        <p:nvSpPr>
          <p:cNvPr id="397" name="Freeform 61"/>
          <p:cNvSpPr/>
          <p:nvPr/>
        </p:nvSpPr>
        <p:spPr>
          <a:xfrm>
            <a:off x="2365206" y="2285986"/>
            <a:ext cx="2001596" cy="1842400"/>
          </a:xfrm>
          <a:custGeom>
            <a:avLst/>
            <a:gdLst/>
            <a:ahLst/>
            <a:cxnLst>
              <a:cxn ang="0">
                <a:pos x="wd2" y="hd2"/>
              </a:cxn>
              <a:cxn ang="5400000">
                <a:pos x="wd2" y="hd2"/>
              </a:cxn>
              <a:cxn ang="10800000">
                <a:pos x="wd2" y="hd2"/>
              </a:cxn>
              <a:cxn ang="16200000">
                <a:pos x="wd2" y="hd2"/>
              </a:cxn>
            </a:cxnLst>
            <a:rect l="0" t="0" r="r" b="b"/>
            <a:pathLst>
              <a:path w="21597" h="21600" extrusionOk="0">
                <a:moveTo>
                  <a:pt x="0" y="19821"/>
                </a:moveTo>
                <a:lnTo>
                  <a:pt x="13021" y="0"/>
                </a:lnTo>
                <a:cubicBezTo>
                  <a:pt x="12998" y="8409"/>
                  <a:pt x="19621" y="14492"/>
                  <a:pt x="21597" y="17786"/>
                </a:cubicBezTo>
                <a:cubicBezTo>
                  <a:pt x="13771" y="19405"/>
                  <a:pt x="11460" y="19514"/>
                  <a:pt x="1893" y="21600"/>
                </a:cubicBezTo>
                <a:cubicBezTo>
                  <a:pt x="1897" y="21314"/>
                  <a:pt x="-3" y="20107"/>
                  <a:pt x="0" y="19821"/>
                </a:cubicBezTo>
                <a:close/>
              </a:path>
            </a:pathLst>
          </a:custGeom>
          <a:gradFill>
            <a:gsLst>
              <a:gs pos="0">
                <a:srgbClr val="FFFFFF">
                  <a:alpha val="40000"/>
                </a:srgbClr>
              </a:gs>
              <a:gs pos="100000">
                <a:srgbClr val="757575">
                  <a:alpha val="50195"/>
                </a:srgbClr>
              </a:gs>
            </a:gsLst>
            <a:lin ang="10800000"/>
          </a:gradFill>
          <a:ln w="12700">
            <a:miter lim="400000"/>
          </a:ln>
        </p:spPr>
        <p:txBody>
          <a:bodyPr lIns="45719" rIns="45719" anchor="ctr"/>
          <a:lstStyle/>
          <a:p>
            <a:pPr algn="ctr">
              <a:lnSpc>
                <a:spcPct val="95000"/>
              </a:lnSpc>
              <a:defRPr sz="2400">
                <a:solidFill>
                  <a:srgbClr val="FFFFFF"/>
                </a:solidFill>
              </a:defRPr>
            </a:pPr>
            <a:endParaRPr/>
          </a:p>
        </p:txBody>
      </p:sp>
      <p:sp>
        <p:nvSpPr>
          <p:cNvPr id="398" name="TextBox 4"/>
          <p:cNvSpPr txBox="1"/>
          <p:nvPr/>
        </p:nvSpPr>
        <p:spPr>
          <a:xfrm>
            <a:off x="2146699" y="4876799"/>
            <a:ext cx="7584108" cy="1280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179999" indent="-179999">
              <a:lnSpc>
                <a:spcPts val="1900"/>
              </a:lnSpc>
              <a:spcBef>
                <a:spcPts val="600"/>
              </a:spcBef>
              <a:defRPr sz="1600"/>
            </a:pPr>
            <a:r>
              <a:t>State of the art:</a:t>
            </a:r>
          </a:p>
          <a:p>
            <a:pPr marL="179999" indent="-179999">
              <a:lnSpc>
                <a:spcPts val="1900"/>
              </a:lnSpc>
              <a:spcBef>
                <a:spcPts val="600"/>
              </a:spcBef>
              <a:buClr>
                <a:schemeClr val="accent1"/>
              </a:buClr>
              <a:buSzPct val="80000"/>
              <a:buChar char="▪"/>
              <a:defRPr sz="1600"/>
            </a:pPr>
            <a:r>
              <a:t>Measure fMRI signal from almost every voxel in the brain </a:t>
            </a:r>
          </a:p>
          <a:p>
            <a:pPr marL="179999" indent="-179999">
              <a:lnSpc>
                <a:spcPts val="1900"/>
              </a:lnSpc>
              <a:spcBef>
                <a:spcPts val="600"/>
              </a:spcBef>
              <a:buClr>
                <a:schemeClr val="accent1"/>
              </a:buClr>
              <a:buSzPct val="80000"/>
              <a:buChar char="▪"/>
              <a:defRPr sz="1600"/>
            </a:pPr>
            <a:r>
              <a:t>Average the signal of voxels within each ROI</a:t>
            </a:r>
          </a:p>
          <a:p>
            <a:pPr marL="179999" indent="-179999">
              <a:lnSpc>
                <a:spcPts val="1900"/>
              </a:lnSpc>
              <a:spcBef>
                <a:spcPts val="600"/>
              </a:spcBef>
              <a:buClr>
                <a:schemeClr val="accent1"/>
              </a:buClr>
              <a:buSzPct val="80000"/>
              <a:buChar char="▪"/>
              <a:defRPr sz="1600"/>
            </a:pPr>
            <a:r>
              <a:t>Report ROI-to-ROI connectivity</a:t>
            </a:r>
          </a:p>
        </p:txBody>
      </p:sp>
      <p:grpSp>
        <p:nvGrpSpPr>
          <p:cNvPr id="415" name="Group 3"/>
          <p:cNvGrpSpPr/>
          <p:nvPr/>
        </p:nvGrpSpPr>
        <p:grpSpPr>
          <a:xfrm>
            <a:off x="7022859" y="1265118"/>
            <a:ext cx="3928835" cy="3365080"/>
            <a:chOff x="0" y="0"/>
            <a:chExt cx="3928834" cy="3365079"/>
          </a:xfrm>
        </p:grpSpPr>
        <p:grpSp>
          <p:nvGrpSpPr>
            <p:cNvPr id="413" name="Group 32"/>
            <p:cNvGrpSpPr/>
            <p:nvPr/>
          </p:nvGrpSpPr>
          <p:grpSpPr>
            <a:xfrm>
              <a:off x="0" y="0"/>
              <a:ext cx="3928835" cy="3365080"/>
              <a:chOff x="0" y="0"/>
              <a:chExt cx="3928834" cy="3365079"/>
            </a:xfrm>
          </p:grpSpPr>
          <p:pic>
            <p:nvPicPr>
              <p:cNvPr id="399" name="Picture 33" descr="Picture 33"/>
              <p:cNvPicPr>
                <a:picLocks noChangeAspect="1"/>
              </p:cNvPicPr>
              <p:nvPr/>
            </p:nvPicPr>
            <p:blipFill>
              <a:blip r:embed="rId5"/>
              <a:srcRect l="10625" t="4615" r="30625" b="1941"/>
              <a:stretch>
                <a:fillRect/>
              </a:stretch>
            </p:blipFill>
            <p:spPr>
              <a:xfrm>
                <a:off x="0" y="0"/>
                <a:ext cx="3905155" cy="3365080"/>
              </a:xfrm>
              <a:prstGeom prst="rect">
                <a:avLst/>
              </a:prstGeom>
              <a:ln w="12700" cap="flat">
                <a:noFill/>
                <a:miter lim="400000"/>
              </a:ln>
              <a:effectLst/>
            </p:spPr>
          </p:pic>
          <p:sp>
            <p:nvSpPr>
              <p:cNvPr id="400" name="Freeform 36"/>
              <p:cNvSpPr/>
              <p:nvPr/>
            </p:nvSpPr>
            <p:spPr>
              <a:xfrm>
                <a:off x="2212481" y="133978"/>
                <a:ext cx="1645084" cy="1155059"/>
              </a:xfrm>
              <a:custGeom>
                <a:avLst/>
                <a:gdLst/>
                <a:ahLst/>
                <a:cxnLst>
                  <a:cxn ang="0">
                    <a:pos x="wd2" y="hd2"/>
                  </a:cxn>
                  <a:cxn ang="5400000">
                    <a:pos x="wd2" y="hd2"/>
                  </a:cxn>
                  <a:cxn ang="10800000">
                    <a:pos x="wd2" y="hd2"/>
                  </a:cxn>
                  <a:cxn ang="16200000">
                    <a:pos x="wd2" y="hd2"/>
                  </a:cxn>
                </a:cxnLst>
                <a:rect l="0" t="0" r="r" b="b"/>
                <a:pathLst>
                  <a:path w="21600" h="21600" extrusionOk="0">
                    <a:moveTo>
                      <a:pt x="996" y="1909"/>
                    </a:moveTo>
                    <a:lnTo>
                      <a:pt x="1034" y="3491"/>
                    </a:lnTo>
                    <a:lnTo>
                      <a:pt x="1034" y="4636"/>
                    </a:lnTo>
                    <a:lnTo>
                      <a:pt x="613" y="5782"/>
                    </a:lnTo>
                    <a:lnTo>
                      <a:pt x="306" y="6655"/>
                    </a:lnTo>
                    <a:lnTo>
                      <a:pt x="191" y="7091"/>
                    </a:lnTo>
                    <a:lnTo>
                      <a:pt x="230" y="7582"/>
                    </a:lnTo>
                    <a:lnTo>
                      <a:pt x="191" y="7964"/>
                    </a:lnTo>
                    <a:lnTo>
                      <a:pt x="153" y="8564"/>
                    </a:lnTo>
                    <a:lnTo>
                      <a:pt x="0" y="9982"/>
                    </a:lnTo>
                    <a:lnTo>
                      <a:pt x="383" y="10527"/>
                    </a:lnTo>
                    <a:lnTo>
                      <a:pt x="689" y="11782"/>
                    </a:lnTo>
                    <a:lnTo>
                      <a:pt x="1417" y="11455"/>
                    </a:lnTo>
                    <a:lnTo>
                      <a:pt x="1570" y="10582"/>
                    </a:lnTo>
                    <a:lnTo>
                      <a:pt x="1149" y="9436"/>
                    </a:lnTo>
                    <a:lnTo>
                      <a:pt x="804" y="9109"/>
                    </a:lnTo>
                    <a:lnTo>
                      <a:pt x="651" y="7636"/>
                    </a:lnTo>
                    <a:lnTo>
                      <a:pt x="804" y="7091"/>
                    </a:lnTo>
                    <a:lnTo>
                      <a:pt x="1111" y="6873"/>
                    </a:lnTo>
                    <a:lnTo>
                      <a:pt x="1187" y="6436"/>
                    </a:lnTo>
                    <a:lnTo>
                      <a:pt x="1187" y="5345"/>
                    </a:lnTo>
                    <a:lnTo>
                      <a:pt x="1111" y="4145"/>
                    </a:lnTo>
                    <a:lnTo>
                      <a:pt x="1187" y="3164"/>
                    </a:lnTo>
                    <a:lnTo>
                      <a:pt x="1647" y="2018"/>
                    </a:lnTo>
                    <a:lnTo>
                      <a:pt x="2643" y="927"/>
                    </a:lnTo>
                    <a:lnTo>
                      <a:pt x="3064" y="709"/>
                    </a:lnTo>
                    <a:lnTo>
                      <a:pt x="3562" y="1091"/>
                    </a:lnTo>
                    <a:lnTo>
                      <a:pt x="4098" y="1964"/>
                    </a:lnTo>
                    <a:lnTo>
                      <a:pt x="4711" y="3327"/>
                    </a:lnTo>
                    <a:lnTo>
                      <a:pt x="4979" y="3873"/>
                    </a:lnTo>
                    <a:lnTo>
                      <a:pt x="5094" y="4309"/>
                    </a:lnTo>
                    <a:lnTo>
                      <a:pt x="5247" y="4091"/>
                    </a:lnTo>
                    <a:lnTo>
                      <a:pt x="5094" y="3109"/>
                    </a:lnTo>
                    <a:lnTo>
                      <a:pt x="5285" y="1800"/>
                    </a:lnTo>
                    <a:lnTo>
                      <a:pt x="6587" y="1691"/>
                    </a:lnTo>
                    <a:lnTo>
                      <a:pt x="7545" y="2127"/>
                    </a:lnTo>
                    <a:lnTo>
                      <a:pt x="8426" y="2782"/>
                    </a:lnTo>
                    <a:lnTo>
                      <a:pt x="10685" y="4909"/>
                    </a:lnTo>
                    <a:lnTo>
                      <a:pt x="12217" y="7364"/>
                    </a:lnTo>
                    <a:lnTo>
                      <a:pt x="12638" y="8945"/>
                    </a:lnTo>
                    <a:lnTo>
                      <a:pt x="12562" y="10309"/>
                    </a:lnTo>
                    <a:lnTo>
                      <a:pt x="11566" y="12436"/>
                    </a:lnTo>
                    <a:lnTo>
                      <a:pt x="9804" y="14073"/>
                    </a:lnTo>
                    <a:lnTo>
                      <a:pt x="9728" y="14291"/>
                    </a:lnTo>
                    <a:lnTo>
                      <a:pt x="9766" y="14618"/>
                    </a:lnTo>
                    <a:lnTo>
                      <a:pt x="9919" y="15109"/>
                    </a:lnTo>
                    <a:lnTo>
                      <a:pt x="10532" y="15000"/>
                    </a:lnTo>
                    <a:lnTo>
                      <a:pt x="11719" y="13145"/>
                    </a:lnTo>
                    <a:lnTo>
                      <a:pt x="13174" y="10145"/>
                    </a:lnTo>
                    <a:lnTo>
                      <a:pt x="13672" y="9491"/>
                    </a:lnTo>
                    <a:lnTo>
                      <a:pt x="14630" y="9164"/>
                    </a:lnTo>
                    <a:lnTo>
                      <a:pt x="15702" y="9873"/>
                    </a:lnTo>
                    <a:lnTo>
                      <a:pt x="16123" y="11127"/>
                    </a:lnTo>
                    <a:lnTo>
                      <a:pt x="16047" y="12382"/>
                    </a:lnTo>
                    <a:lnTo>
                      <a:pt x="15549" y="13964"/>
                    </a:lnTo>
                    <a:lnTo>
                      <a:pt x="16430" y="12818"/>
                    </a:lnTo>
                    <a:lnTo>
                      <a:pt x="16813" y="12164"/>
                    </a:lnTo>
                    <a:lnTo>
                      <a:pt x="17540" y="11945"/>
                    </a:lnTo>
                    <a:lnTo>
                      <a:pt x="18383" y="13091"/>
                    </a:lnTo>
                    <a:lnTo>
                      <a:pt x="19915" y="15545"/>
                    </a:lnTo>
                    <a:lnTo>
                      <a:pt x="20030" y="15982"/>
                    </a:lnTo>
                    <a:lnTo>
                      <a:pt x="20834" y="20182"/>
                    </a:lnTo>
                    <a:lnTo>
                      <a:pt x="20834" y="21218"/>
                    </a:lnTo>
                    <a:lnTo>
                      <a:pt x="21600" y="21600"/>
                    </a:lnTo>
                    <a:lnTo>
                      <a:pt x="20757" y="14509"/>
                    </a:lnTo>
                    <a:lnTo>
                      <a:pt x="8923" y="273"/>
                    </a:lnTo>
                    <a:lnTo>
                      <a:pt x="1953" y="0"/>
                    </a:lnTo>
                    <a:lnTo>
                      <a:pt x="996" y="1909"/>
                    </a:ln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01" name="Freeform 46"/>
              <p:cNvSpPr/>
              <p:nvPr/>
            </p:nvSpPr>
            <p:spPr>
              <a:xfrm>
                <a:off x="2189146" y="874848"/>
                <a:ext cx="277099" cy="166259"/>
              </a:xfrm>
              <a:custGeom>
                <a:avLst/>
                <a:gdLst/>
                <a:ahLst/>
                <a:cxnLst>
                  <a:cxn ang="0">
                    <a:pos x="wd2" y="hd2"/>
                  </a:cxn>
                  <a:cxn ang="5400000">
                    <a:pos x="wd2" y="hd2"/>
                  </a:cxn>
                  <a:cxn ang="10800000">
                    <a:pos x="wd2" y="hd2"/>
                  </a:cxn>
                  <a:cxn ang="16200000">
                    <a:pos x="wd2" y="hd2"/>
                  </a:cxn>
                </a:cxnLst>
                <a:rect l="0" t="0" r="r" b="b"/>
                <a:pathLst>
                  <a:path w="21600" h="21600" extrusionOk="0">
                    <a:moveTo>
                      <a:pt x="4775" y="0"/>
                    </a:moveTo>
                    <a:lnTo>
                      <a:pt x="2728" y="4168"/>
                    </a:lnTo>
                    <a:lnTo>
                      <a:pt x="0" y="6821"/>
                    </a:lnTo>
                    <a:lnTo>
                      <a:pt x="1137" y="10232"/>
                    </a:lnTo>
                    <a:lnTo>
                      <a:pt x="3638" y="12884"/>
                    </a:lnTo>
                    <a:lnTo>
                      <a:pt x="5002" y="15537"/>
                    </a:lnTo>
                    <a:lnTo>
                      <a:pt x="6822" y="8714"/>
                    </a:lnTo>
                    <a:cubicBezTo>
                      <a:pt x="8085" y="8799"/>
                      <a:pt x="9802" y="8129"/>
                      <a:pt x="10763" y="8718"/>
                    </a:cubicBezTo>
                    <a:lnTo>
                      <a:pt x="16825" y="15537"/>
                    </a:lnTo>
                    <a:lnTo>
                      <a:pt x="19326" y="20463"/>
                    </a:lnTo>
                    <a:lnTo>
                      <a:pt x="21600" y="21600"/>
                    </a:lnTo>
                    <a:lnTo>
                      <a:pt x="20463" y="16295"/>
                    </a:lnTo>
                    <a:lnTo>
                      <a:pt x="17507" y="15158"/>
                    </a:lnTo>
                    <a:lnTo>
                      <a:pt x="12499" y="8466"/>
                    </a:lnTo>
                    <a:lnTo>
                      <a:pt x="7880" y="4929"/>
                    </a:lnTo>
                    <a:lnTo>
                      <a:pt x="4775" y="0"/>
                    </a:ln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02" name="Freeform 48"/>
              <p:cNvSpPr/>
              <p:nvPr/>
            </p:nvSpPr>
            <p:spPr>
              <a:xfrm>
                <a:off x="3399522" y="1791298"/>
                <a:ext cx="529313" cy="599113"/>
              </a:xfrm>
              <a:custGeom>
                <a:avLst/>
                <a:gdLst/>
                <a:ahLst/>
                <a:cxnLst>
                  <a:cxn ang="0">
                    <a:pos x="wd2" y="hd2"/>
                  </a:cxn>
                  <a:cxn ang="5400000">
                    <a:pos x="wd2" y="hd2"/>
                  </a:cxn>
                  <a:cxn ang="10800000">
                    <a:pos x="wd2" y="hd2"/>
                  </a:cxn>
                  <a:cxn ang="16200000">
                    <a:pos x="wd2" y="hd2"/>
                  </a:cxn>
                </a:cxnLst>
                <a:rect l="0" t="0" r="r" b="b"/>
                <a:pathLst>
                  <a:path w="21600" h="21600" extrusionOk="0">
                    <a:moveTo>
                      <a:pt x="17248" y="140"/>
                    </a:moveTo>
                    <a:lnTo>
                      <a:pt x="12580" y="489"/>
                    </a:lnTo>
                    <a:lnTo>
                      <a:pt x="11077" y="419"/>
                    </a:lnTo>
                    <a:lnTo>
                      <a:pt x="9020" y="140"/>
                    </a:lnTo>
                    <a:lnTo>
                      <a:pt x="8624" y="0"/>
                    </a:lnTo>
                    <a:lnTo>
                      <a:pt x="7754" y="70"/>
                    </a:lnTo>
                    <a:lnTo>
                      <a:pt x="5143" y="280"/>
                    </a:lnTo>
                    <a:lnTo>
                      <a:pt x="4273" y="979"/>
                    </a:lnTo>
                    <a:lnTo>
                      <a:pt x="3798" y="1328"/>
                    </a:lnTo>
                    <a:lnTo>
                      <a:pt x="2690" y="1957"/>
                    </a:lnTo>
                    <a:lnTo>
                      <a:pt x="949" y="2167"/>
                    </a:lnTo>
                    <a:lnTo>
                      <a:pt x="79" y="1817"/>
                    </a:lnTo>
                    <a:lnTo>
                      <a:pt x="316" y="2097"/>
                    </a:lnTo>
                    <a:lnTo>
                      <a:pt x="1662" y="3355"/>
                    </a:lnTo>
                    <a:lnTo>
                      <a:pt x="2769" y="4054"/>
                    </a:lnTo>
                    <a:lnTo>
                      <a:pt x="3402" y="3705"/>
                    </a:lnTo>
                    <a:lnTo>
                      <a:pt x="3877" y="2726"/>
                    </a:lnTo>
                    <a:cubicBezTo>
                      <a:pt x="4062" y="2586"/>
                      <a:pt x="4241" y="2441"/>
                      <a:pt x="4431" y="2307"/>
                    </a:cubicBezTo>
                    <a:cubicBezTo>
                      <a:pt x="4505" y="2254"/>
                      <a:pt x="4609" y="2233"/>
                      <a:pt x="4668" y="2167"/>
                    </a:cubicBezTo>
                    <a:cubicBezTo>
                      <a:pt x="5105" y="1685"/>
                      <a:pt x="4304" y="2218"/>
                      <a:pt x="4985" y="1817"/>
                    </a:cubicBezTo>
                    <a:cubicBezTo>
                      <a:pt x="5049" y="1647"/>
                      <a:pt x="5069" y="1534"/>
                      <a:pt x="5222" y="1398"/>
                    </a:cubicBezTo>
                    <a:cubicBezTo>
                      <a:pt x="5289" y="1339"/>
                      <a:pt x="5380" y="1305"/>
                      <a:pt x="5459" y="1258"/>
                    </a:cubicBezTo>
                    <a:cubicBezTo>
                      <a:pt x="5512" y="1188"/>
                      <a:pt x="5543" y="1101"/>
                      <a:pt x="5618" y="1049"/>
                    </a:cubicBezTo>
                    <a:cubicBezTo>
                      <a:pt x="5683" y="1003"/>
                      <a:pt x="5780" y="1012"/>
                      <a:pt x="5855" y="979"/>
                    </a:cubicBezTo>
                    <a:cubicBezTo>
                      <a:pt x="6411" y="733"/>
                      <a:pt x="5685" y="899"/>
                      <a:pt x="6567" y="769"/>
                    </a:cubicBezTo>
                    <a:lnTo>
                      <a:pt x="10602" y="839"/>
                    </a:lnTo>
                    <a:cubicBezTo>
                      <a:pt x="10711" y="842"/>
                      <a:pt x="10812" y="890"/>
                      <a:pt x="10919" y="909"/>
                    </a:cubicBezTo>
                    <a:cubicBezTo>
                      <a:pt x="11076" y="937"/>
                      <a:pt x="11235" y="955"/>
                      <a:pt x="11393" y="979"/>
                    </a:cubicBezTo>
                    <a:cubicBezTo>
                      <a:pt x="12030" y="838"/>
                      <a:pt x="11380" y="970"/>
                      <a:pt x="12343" y="839"/>
                    </a:cubicBezTo>
                    <a:cubicBezTo>
                      <a:pt x="12476" y="821"/>
                      <a:pt x="12605" y="780"/>
                      <a:pt x="12738" y="769"/>
                    </a:cubicBezTo>
                    <a:cubicBezTo>
                      <a:pt x="13186" y="733"/>
                      <a:pt x="13635" y="722"/>
                      <a:pt x="14084" y="699"/>
                    </a:cubicBezTo>
                    <a:cubicBezTo>
                      <a:pt x="14505" y="722"/>
                      <a:pt x="14937" y="686"/>
                      <a:pt x="15349" y="769"/>
                    </a:cubicBezTo>
                    <a:cubicBezTo>
                      <a:pt x="15535" y="806"/>
                      <a:pt x="15644" y="995"/>
                      <a:pt x="15824" y="1049"/>
                    </a:cubicBezTo>
                    <a:lnTo>
                      <a:pt x="16299" y="1188"/>
                    </a:lnTo>
                    <a:cubicBezTo>
                      <a:pt x="16352" y="1258"/>
                      <a:pt x="16390" y="1339"/>
                      <a:pt x="16457" y="1398"/>
                    </a:cubicBezTo>
                    <a:cubicBezTo>
                      <a:pt x="16524" y="1457"/>
                      <a:pt x="16635" y="1472"/>
                      <a:pt x="16695" y="1538"/>
                    </a:cubicBezTo>
                    <a:cubicBezTo>
                      <a:pt x="16747" y="1595"/>
                      <a:pt x="16733" y="1683"/>
                      <a:pt x="16774" y="1748"/>
                    </a:cubicBezTo>
                    <a:cubicBezTo>
                      <a:pt x="16866" y="1894"/>
                      <a:pt x="17090" y="2167"/>
                      <a:pt x="17090" y="2167"/>
                    </a:cubicBezTo>
                    <a:cubicBezTo>
                      <a:pt x="17064" y="2447"/>
                      <a:pt x="17050" y="2727"/>
                      <a:pt x="17011" y="3006"/>
                    </a:cubicBezTo>
                    <a:cubicBezTo>
                      <a:pt x="16998" y="3101"/>
                      <a:pt x="16932" y="3189"/>
                      <a:pt x="16932" y="3285"/>
                    </a:cubicBezTo>
                    <a:cubicBezTo>
                      <a:pt x="16932" y="3566"/>
                      <a:pt x="16959" y="3848"/>
                      <a:pt x="17011" y="4124"/>
                    </a:cubicBezTo>
                    <a:cubicBezTo>
                      <a:pt x="17038" y="4270"/>
                      <a:pt x="17077" y="4421"/>
                      <a:pt x="17169" y="4544"/>
                    </a:cubicBezTo>
                    <a:lnTo>
                      <a:pt x="17486" y="4963"/>
                    </a:lnTo>
                    <a:cubicBezTo>
                      <a:pt x="17711" y="5561"/>
                      <a:pt x="17623" y="5236"/>
                      <a:pt x="17723" y="5942"/>
                    </a:cubicBezTo>
                    <a:cubicBezTo>
                      <a:pt x="17692" y="6466"/>
                      <a:pt x="17693" y="7191"/>
                      <a:pt x="17565" y="7759"/>
                    </a:cubicBezTo>
                    <a:cubicBezTo>
                      <a:pt x="17548" y="7831"/>
                      <a:pt x="17538" y="7911"/>
                      <a:pt x="17486" y="7969"/>
                    </a:cubicBezTo>
                    <a:cubicBezTo>
                      <a:pt x="17426" y="8035"/>
                      <a:pt x="17327" y="8062"/>
                      <a:pt x="17248" y="8109"/>
                    </a:cubicBezTo>
                    <a:cubicBezTo>
                      <a:pt x="17196" y="8179"/>
                      <a:pt x="17095" y="8235"/>
                      <a:pt x="17090" y="8318"/>
                    </a:cubicBezTo>
                    <a:cubicBezTo>
                      <a:pt x="17068" y="8691"/>
                      <a:pt x="17112" y="9067"/>
                      <a:pt x="17169" y="9437"/>
                    </a:cubicBezTo>
                    <a:cubicBezTo>
                      <a:pt x="17192" y="9583"/>
                      <a:pt x="17282" y="9715"/>
                      <a:pt x="17327" y="9856"/>
                    </a:cubicBezTo>
                    <a:lnTo>
                      <a:pt x="17486" y="10346"/>
                    </a:lnTo>
                    <a:cubicBezTo>
                      <a:pt x="17512" y="10555"/>
                      <a:pt x="17565" y="10764"/>
                      <a:pt x="17565" y="10975"/>
                    </a:cubicBezTo>
                    <a:cubicBezTo>
                      <a:pt x="17565" y="11163"/>
                      <a:pt x="17514" y="11348"/>
                      <a:pt x="17486" y="11534"/>
                    </a:cubicBezTo>
                    <a:cubicBezTo>
                      <a:pt x="17320" y="12635"/>
                      <a:pt x="17499" y="11626"/>
                      <a:pt x="17327" y="12233"/>
                    </a:cubicBezTo>
                    <a:cubicBezTo>
                      <a:pt x="17295" y="12348"/>
                      <a:pt x="17304" y="12474"/>
                      <a:pt x="17248" y="12583"/>
                    </a:cubicBezTo>
                    <a:cubicBezTo>
                      <a:pt x="17170" y="12735"/>
                      <a:pt x="17037" y="12862"/>
                      <a:pt x="16932" y="13002"/>
                    </a:cubicBezTo>
                    <a:cubicBezTo>
                      <a:pt x="16721" y="13282"/>
                      <a:pt x="16853" y="13165"/>
                      <a:pt x="16536" y="13351"/>
                    </a:cubicBezTo>
                    <a:cubicBezTo>
                      <a:pt x="16458" y="13559"/>
                      <a:pt x="16408" y="13814"/>
                      <a:pt x="16220" y="13981"/>
                    </a:cubicBezTo>
                    <a:cubicBezTo>
                      <a:pt x="16153" y="14040"/>
                      <a:pt x="16062" y="14074"/>
                      <a:pt x="15982" y="14120"/>
                    </a:cubicBezTo>
                    <a:cubicBezTo>
                      <a:pt x="15930" y="14190"/>
                      <a:pt x="15896" y="14275"/>
                      <a:pt x="15824" y="14330"/>
                    </a:cubicBezTo>
                    <a:cubicBezTo>
                      <a:pt x="15681" y="14441"/>
                      <a:pt x="15508" y="14516"/>
                      <a:pt x="15349" y="14610"/>
                    </a:cubicBezTo>
                    <a:cubicBezTo>
                      <a:pt x="15090" y="14762"/>
                      <a:pt x="14997" y="14844"/>
                      <a:pt x="14637" y="14889"/>
                    </a:cubicBezTo>
                    <a:lnTo>
                      <a:pt x="14084" y="14959"/>
                    </a:lnTo>
                    <a:cubicBezTo>
                      <a:pt x="14004" y="15006"/>
                      <a:pt x="13913" y="15040"/>
                      <a:pt x="13846" y="15099"/>
                    </a:cubicBezTo>
                    <a:cubicBezTo>
                      <a:pt x="13389" y="15503"/>
                      <a:pt x="14034" y="15118"/>
                      <a:pt x="13451" y="15518"/>
                    </a:cubicBezTo>
                    <a:cubicBezTo>
                      <a:pt x="13042" y="15799"/>
                      <a:pt x="13097" y="15762"/>
                      <a:pt x="12738" y="15868"/>
                    </a:cubicBezTo>
                    <a:cubicBezTo>
                      <a:pt x="12659" y="15915"/>
                      <a:pt x="12586" y="15970"/>
                      <a:pt x="12501" y="16008"/>
                    </a:cubicBezTo>
                    <a:cubicBezTo>
                      <a:pt x="12290" y="16101"/>
                      <a:pt x="11892" y="16131"/>
                      <a:pt x="11710" y="16148"/>
                    </a:cubicBezTo>
                    <a:cubicBezTo>
                      <a:pt x="11368" y="16178"/>
                      <a:pt x="11024" y="16194"/>
                      <a:pt x="10681" y="16217"/>
                    </a:cubicBezTo>
                    <a:cubicBezTo>
                      <a:pt x="10389" y="16304"/>
                      <a:pt x="10254" y="16357"/>
                      <a:pt x="9890" y="16357"/>
                    </a:cubicBezTo>
                    <a:cubicBezTo>
                      <a:pt x="9520" y="16357"/>
                      <a:pt x="9152" y="16311"/>
                      <a:pt x="8782" y="16287"/>
                    </a:cubicBezTo>
                    <a:cubicBezTo>
                      <a:pt x="8677" y="16264"/>
                      <a:pt x="8566" y="16255"/>
                      <a:pt x="8466" y="16217"/>
                    </a:cubicBezTo>
                    <a:cubicBezTo>
                      <a:pt x="8379" y="16184"/>
                      <a:pt x="8314" y="16115"/>
                      <a:pt x="8229" y="16078"/>
                    </a:cubicBezTo>
                    <a:cubicBezTo>
                      <a:pt x="8154" y="16045"/>
                      <a:pt x="8070" y="16031"/>
                      <a:pt x="7991" y="16008"/>
                    </a:cubicBezTo>
                    <a:cubicBezTo>
                      <a:pt x="7727" y="16031"/>
                      <a:pt x="7463" y="16047"/>
                      <a:pt x="7200" y="16078"/>
                    </a:cubicBezTo>
                    <a:cubicBezTo>
                      <a:pt x="7067" y="16093"/>
                      <a:pt x="6936" y="16122"/>
                      <a:pt x="6804" y="16148"/>
                    </a:cubicBezTo>
                    <a:cubicBezTo>
                      <a:pt x="6506" y="16206"/>
                      <a:pt x="6515" y="16209"/>
                      <a:pt x="6251" y="16287"/>
                    </a:cubicBezTo>
                    <a:cubicBezTo>
                      <a:pt x="5571" y="16688"/>
                      <a:pt x="6431" y="16208"/>
                      <a:pt x="5776" y="16497"/>
                    </a:cubicBezTo>
                    <a:cubicBezTo>
                      <a:pt x="5691" y="16535"/>
                      <a:pt x="5624" y="16599"/>
                      <a:pt x="5538" y="16637"/>
                    </a:cubicBezTo>
                    <a:cubicBezTo>
                      <a:pt x="5464" y="16670"/>
                      <a:pt x="5376" y="16674"/>
                      <a:pt x="5301" y="16707"/>
                    </a:cubicBezTo>
                    <a:cubicBezTo>
                      <a:pt x="5216" y="16744"/>
                      <a:pt x="5151" y="16812"/>
                      <a:pt x="5064" y="16847"/>
                    </a:cubicBezTo>
                    <a:cubicBezTo>
                      <a:pt x="4911" y="16906"/>
                      <a:pt x="4728" y="16905"/>
                      <a:pt x="4589" y="16986"/>
                    </a:cubicBezTo>
                    <a:cubicBezTo>
                      <a:pt x="4431" y="17080"/>
                      <a:pt x="4295" y="17213"/>
                      <a:pt x="4114" y="17266"/>
                    </a:cubicBezTo>
                    <a:lnTo>
                      <a:pt x="3402" y="17476"/>
                    </a:lnTo>
                    <a:lnTo>
                      <a:pt x="3165" y="17546"/>
                    </a:lnTo>
                    <a:cubicBezTo>
                      <a:pt x="2848" y="17522"/>
                      <a:pt x="2532" y="17457"/>
                      <a:pt x="2215" y="17476"/>
                    </a:cubicBezTo>
                    <a:cubicBezTo>
                      <a:pt x="2121" y="17481"/>
                      <a:pt x="2049" y="17560"/>
                      <a:pt x="1978" y="17616"/>
                    </a:cubicBezTo>
                    <a:cubicBezTo>
                      <a:pt x="1811" y="17747"/>
                      <a:pt x="1716" y="17972"/>
                      <a:pt x="1503" y="18035"/>
                    </a:cubicBezTo>
                    <a:cubicBezTo>
                      <a:pt x="1345" y="18082"/>
                      <a:pt x="1167" y="18093"/>
                      <a:pt x="1029" y="18175"/>
                    </a:cubicBezTo>
                    <a:cubicBezTo>
                      <a:pt x="470" y="18504"/>
                      <a:pt x="1161" y="18091"/>
                      <a:pt x="475" y="18524"/>
                    </a:cubicBezTo>
                    <a:cubicBezTo>
                      <a:pt x="397" y="18573"/>
                      <a:pt x="322" y="18627"/>
                      <a:pt x="237" y="18664"/>
                    </a:cubicBezTo>
                    <a:cubicBezTo>
                      <a:pt x="163" y="18697"/>
                      <a:pt x="79" y="18711"/>
                      <a:pt x="0" y="18734"/>
                    </a:cubicBezTo>
                    <a:cubicBezTo>
                      <a:pt x="79" y="18757"/>
                      <a:pt x="155" y="18816"/>
                      <a:pt x="237" y="18804"/>
                    </a:cubicBezTo>
                    <a:cubicBezTo>
                      <a:pt x="331" y="18790"/>
                      <a:pt x="390" y="18702"/>
                      <a:pt x="475" y="18664"/>
                    </a:cubicBezTo>
                    <a:cubicBezTo>
                      <a:pt x="549" y="18631"/>
                      <a:pt x="637" y="18627"/>
                      <a:pt x="712" y="18594"/>
                    </a:cubicBezTo>
                    <a:cubicBezTo>
                      <a:pt x="1098" y="18424"/>
                      <a:pt x="804" y="18421"/>
                      <a:pt x="1345" y="18384"/>
                    </a:cubicBezTo>
                    <a:cubicBezTo>
                      <a:pt x="1898" y="18347"/>
                      <a:pt x="2453" y="18338"/>
                      <a:pt x="3007" y="18315"/>
                    </a:cubicBezTo>
                    <a:cubicBezTo>
                      <a:pt x="3218" y="18291"/>
                      <a:pt x="3429" y="18273"/>
                      <a:pt x="3640" y="18245"/>
                    </a:cubicBezTo>
                    <a:cubicBezTo>
                      <a:pt x="3901" y="18209"/>
                      <a:pt x="4100" y="18160"/>
                      <a:pt x="4352" y="18105"/>
                    </a:cubicBezTo>
                    <a:cubicBezTo>
                      <a:pt x="5301" y="18128"/>
                      <a:pt x="6252" y="18118"/>
                      <a:pt x="7200" y="18175"/>
                    </a:cubicBezTo>
                    <a:cubicBezTo>
                      <a:pt x="7417" y="18188"/>
                      <a:pt x="7618" y="18283"/>
                      <a:pt x="7833" y="18315"/>
                    </a:cubicBezTo>
                    <a:cubicBezTo>
                      <a:pt x="8569" y="18423"/>
                      <a:pt x="8148" y="18370"/>
                      <a:pt x="9099" y="18454"/>
                    </a:cubicBezTo>
                    <a:cubicBezTo>
                      <a:pt x="9468" y="18431"/>
                      <a:pt x="9838" y="18419"/>
                      <a:pt x="10207" y="18384"/>
                    </a:cubicBezTo>
                    <a:cubicBezTo>
                      <a:pt x="10340" y="18372"/>
                      <a:pt x="10468" y="18326"/>
                      <a:pt x="10602" y="18315"/>
                    </a:cubicBezTo>
                    <a:cubicBezTo>
                      <a:pt x="10997" y="18280"/>
                      <a:pt x="11393" y="18268"/>
                      <a:pt x="11789" y="18245"/>
                    </a:cubicBezTo>
                    <a:cubicBezTo>
                      <a:pt x="11964" y="18090"/>
                      <a:pt x="12043" y="17992"/>
                      <a:pt x="12264" y="17895"/>
                    </a:cubicBezTo>
                    <a:cubicBezTo>
                      <a:pt x="12338" y="17862"/>
                      <a:pt x="12422" y="17849"/>
                      <a:pt x="12501" y="17825"/>
                    </a:cubicBezTo>
                    <a:cubicBezTo>
                      <a:pt x="12580" y="17779"/>
                      <a:pt x="12644" y="17690"/>
                      <a:pt x="12738" y="17685"/>
                    </a:cubicBezTo>
                    <a:cubicBezTo>
                      <a:pt x="12873" y="17678"/>
                      <a:pt x="13733" y="17670"/>
                      <a:pt x="14084" y="17825"/>
                    </a:cubicBezTo>
                    <a:cubicBezTo>
                      <a:pt x="14169" y="17863"/>
                      <a:pt x="14236" y="17927"/>
                      <a:pt x="14321" y="17965"/>
                    </a:cubicBezTo>
                    <a:cubicBezTo>
                      <a:pt x="14447" y="18021"/>
                      <a:pt x="14756" y="18075"/>
                      <a:pt x="14875" y="18105"/>
                    </a:cubicBezTo>
                    <a:cubicBezTo>
                      <a:pt x="14955" y="18125"/>
                      <a:pt x="15033" y="18151"/>
                      <a:pt x="15112" y="18175"/>
                    </a:cubicBezTo>
                    <a:cubicBezTo>
                      <a:pt x="15165" y="18245"/>
                      <a:pt x="15196" y="18332"/>
                      <a:pt x="15270" y="18384"/>
                    </a:cubicBezTo>
                    <a:cubicBezTo>
                      <a:pt x="15335" y="18430"/>
                      <a:pt x="15456" y="18397"/>
                      <a:pt x="15508" y="18454"/>
                    </a:cubicBezTo>
                    <a:cubicBezTo>
                      <a:pt x="15576" y="18529"/>
                      <a:pt x="15557" y="18642"/>
                      <a:pt x="15587" y="18734"/>
                    </a:cubicBezTo>
                    <a:cubicBezTo>
                      <a:pt x="15610" y="18805"/>
                      <a:pt x="15629" y="18878"/>
                      <a:pt x="15666" y="18944"/>
                    </a:cubicBezTo>
                    <a:cubicBezTo>
                      <a:pt x="15708" y="19019"/>
                      <a:pt x="15786" y="19077"/>
                      <a:pt x="15824" y="19153"/>
                    </a:cubicBezTo>
                    <a:cubicBezTo>
                      <a:pt x="15892" y="19288"/>
                      <a:pt x="15930" y="19433"/>
                      <a:pt x="15982" y="19573"/>
                    </a:cubicBezTo>
                    <a:lnTo>
                      <a:pt x="16141" y="19992"/>
                    </a:lnTo>
                    <a:cubicBezTo>
                      <a:pt x="16167" y="20062"/>
                      <a:pt x="16203" y="20130"/>
                      <a:pt x="16220" y="20202"/>
                    </a:cubicBezTo>
                    <a:lnTo>
                      <a:pt x="16299" y="20551"/>
                    </a:lnTo>
                    <a:cubicBezTo>
                      <a:pt x="16236" y="20831"/>
                      <a:pt x="16112" y="21185"/>
                      <a:pt x="16299" y="21460"/>
                    </a:cubicBezTo>
                    <a:cubicBezTo>
                      <a:pt x="16372" y="21568"/>
                      <a:pt x="16563" y="21553"/>
                      <a:pt x="16695" y="21600"/>
                    </a:cubicBezTo>
                    <a:cubicBezTo>
                      <a:pt x="16905" y="21577"/>
                      <a:pt x="17118" y="21565"/>
                      <a:pt x="17327" y="21530"/>
                    </a:cubicBezTo>
                    <a:cubicBezTo>
                      <a:pt x="17541" y="21495"/>
                      <a:pt x="17960" y="21390"/>
                      <a:pt x="17960" y="21390"/>
                    </a:cubicBezTo>
                    <a:cubicBezTo>
                      <a:pt x="18040" y="21344"/>
                      <a:pt x="18110" y="21284"/>
                      <a:pt x="18198" y="21250"/>
                    </a:cubicBezTo>
                    <a:cubicBezTo>
                      <a:pt x="18298" y="21213"/>
                      <a:pt x="18410" y="21207"/>
                      <a:pt x="18514" y="21181"/>
                    </a:cubicBezTo>
                    <a:cubicBezTo>
                      <a:pt x="18594" y="21160"/>
                      <a:pt x="18675" y="21140"/>
                      <a:pt x="18752" y="21111"/>
                    </a:cubicBezTo>
                    <a:cubicBezTo>
                      <a:pt x="18956" y="21033"/>
                      <a:pt x="19129" y="20948"/>
                      <a:pt x="19305" y="20831"/>
                    </a:cubicBezTo>
                    <a:cubicBezTo>
                      <a:pt x="19441" y="20742"/>
                      <a:pt x="19569" y="20645"/>
                      <a:pt x="19701" y="20551"/>
                    </a:cubicBezTo>
                    <a:cubicBezTo>
                      <a:pt x="19754" y="20458"/>
                      <a:pt x="19797" y="20360"/>
                      <a:pt x="19859" y="20272"/>
                    </a:cubicBezTo>
                    <a:cubicBezTo>
                      <a:pt x="19929" y="20173"/>
                      <a:pt x="20020" y="20087"/>
                      <a:pt x="20097" y="19992"/>
                    </a:cubicBezTo>
                    <a:cubicBezTo>
                      <a:pt x="20239" y="19817"/>
                      <a:pt x="20314" y="19708"/>
                      <a:pt x="20413" y="19503"/>
                    </a:cubicBezTo>
                    <a:cubicBezTo>
                      <a:pt x="20525" y="19272"/>
                      <a:pt x="20624" y="19037"/>
                      <a:pt x="20730" y="18804"/>
                    </a:cubicBezTo>
                    <a:lnTo>
                      <a:pt x="20888" y="18454"/>
                    </a:lnTo>
                    <a:cubicBezTo>
                      <a:pt x="20921" y="18130"/>
                      <a:pt x="20966" y="17551"/>
                      <a:pt x="21046" y="17196"/>
                    </a:cubicBezTo>
                    <a:cubicBezTo>
                      <a:pt x="21063" y="17124"/>
                      <a:pt x="21099" y="17056"/>
                      <a:pt x="21125" y="16986"/>
                    </a:cubicBezTo>
                    <a:cubicBezTo>
                      <a:pt x="21204" y="16381"/>
                      <a:pt x="21195" y="15761"/>
                      <a:pt x="21363" y="15169"/>
                    </a:cubicBezTo>
                    <a:cubicBezTo>
                      <a:pt x="21389" y="15076"/>
                      <a:pt x="21420" y="14984"/>
                      <a:pt x="21442" y="14889"/>
                    </a:cubicBezTo>
                    <a:cubicBezTo>
                      <a:pt x="21531" y="14497"/>
                      <a:pt x="21547" y="14260"/>
                      <a:pt x="21600" y="13841"/>
                    </a:cubicBezTo>
                    <a:cubicBezTo>
                      <a:pt x="21574" y="12326"/>
                      <a:pt x="21570" y="10811"/>
                      <a:pt x="21521" y="9297"/>
                    </a:cubicBezTo>
                    <a:cubicBezTo>
                      <a:pt x="21517" y="9178"/>
                      <a:pt x="21466" y="9064"/>
                      <a:pt x="21442" y="8948"/>
                    </a:cubicBezTo>
                    <a:cubicBezTo>
                      <a:pt x="21413" y="8808"/>
                      <a:pt x="21409" y="8664"/>
                      <a:pt x="21363" y="8528"/>
                    </a:cubicBezTo>
                    <a:cubicBezTo>
                      <a:pt x="21329" y="8428"/>
                      <a:pt x="21257" y="8342"/>
                      <a:pt x="21204" y="8249"/>
                    </a:cubicBezTo>
                    <a:cubicBezTo>
                      <a:pt x="21160" y="7857"/>
                      <a:pt x="21113" y="7385"/>
                      <a:pt x="21046" y="6990"/>
                    </a:cubicBezTo>
                    <a:cubicBezTo>
                      <a:pt x="20999" y="6710"/>
                      <a:pt x="20989" y="6420"/>
                      <a:pt x="20888" y="6151"/>
                    </a:cubicBezTo>
                    <a:cubicBezTo>
                      <a:pt x="20862" y="6082"/>
                      <a:pt x="20829" y="6013"/>
                      <a:pt x="20809" y="5942"/>
                    </a:cubicBezTo>
                    <a:cubicBezTo>
                      <a:pt x="20776" y="5826"/>
                      <a:pt x="20776" y="5704"/>
                      <a:pt x="20730" y="5592"/>
                    </a:cubicBezTo>
                    <a:cubicBezTo>
                      <a:pt x="20519" y="5082"/>
                      <a:pt x="20518" y="5333"/>
                      <a:pt x="20413" y="4963"/>
                    </a:cubicBezTo>
                    <a:cubicBezTo>
                      <a:pt x="20304" y="4577"/>
                      <a:pt x="20344" y="4558"/>
                      <a:pt x="20255" y="4124"/>
                    </a:cubicBezTo>
                    <a:cubicBezTo>
                      <a:pt x="20236" y="4030"/>
                      <a:pt x="20224" y="3931"/>
                      <a:pt x="20176" y="3845"/>
                    </a:cubicBezTo>
                    <a:cubicBezTo>
                      <a:pt x="20091" y="3694"/>
                      <a:pt x="19965" y="3565"/>
                      <a:pt x="19859" y="3425"/>
                    </a:cubicBezTo>
                    <a:cubicBezTo>
                      <a:pt x="19807" y="3355"/>
                      <a:pt x="19780" y="3262"/>
                      <a:pt x="19701" y="3216"/>
                    </a:cubicBezTo>
                    <a:lnTo>
                      <a:pt x="19464" y="3076"/>
                    </a:lnTo>
                    <a:cubicBezTo>
                      <a:pt x="19339" y="2910"/>
                      <a:pt x="19215" y="2738"/>
                      <a:pt x="19068" y="2586"/>
                    </a:cubicBezTo>
                    <a:cubicBezTo>
                      <a:pt x="18995" y="2511"/>
                      <a:pt x="18910" y="2447"/>
                      <a:pt x="18831" y="2377"/>
                    </a:cubicBezTo>
                    <a:cubicBezTo>
                      <a:pt x="18804" y="2307"/>
                      <a:pt x="18793" y="2231"/>
                      <a:pt x="18752" y="2167"/>
                    </a:cubicBezTo>
                    <a:cubicBezTo>
                      <a:pt x="18553" y="1860"/>
                      <a:pt x="18517" y="1926"/>
                      <a:pt x="18277" y="1678"/>
                    </a:cubicBezTo>
                    <a:cubicBezTo>
                      <a:pt x="18191" y="1589"/>
                      <a:pt x="18119" y="1491"/>
                      <a:pt x="18040" y="1398"/>
                    </a:cubicBezTo>
                    <a:cubicBezTo>
                      <a:pt x="17975" y="1227"/>
                      <a:pt x="17956" y="1114"/>
                      <a:pt x="17802" y="979"/>
                    </a:cubicBezTo>
                    <a:cubicBezTo>
                      <a:pt x="17735" y="919"/>
                      <a:pt x="17650" y="876"/>
                      <a:pt x="17565" y="839"/>
                    </a:cubicBezTo>
                    <a:cubicBezTo>
                      <a:pt x="17490" y="806"/>
                      <a:pt x="17327" y="769"/>
                      <a:pt x="17248" y="140"/>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03" name="Freeform 49"/>
              <p:cNvSpPr/>
              <p:nvPr/>
            </p:nvSpPr>
            <p:spPr>
              <a:xfrm>
                <a:off x="3637387" y="2407801"/>
                <a:ext cx="147554" cy="153326"/>
              </a:xfrm>
              <a:custGeom>
                <a:avLst/>
                <a:gdLst/>
                <a:ahLst/>
                <a:cxnLst>
                  <a:cxn ang="0">
                    <a:pos x="wd2" y="hd2"/>
                  </a:cxn>
                  <a:cxn ang="5400000">
                    <a:pos x="wd2" y="hd2"/>
                  </a:cxn>
                  <a:cxn ang="10800000">
                    <a:pos x="wd2" y="hd2"/>
                  </a:cxn>
                  <a:cxn ang="16200000">
                    <a:pos x="wd2" y="hd2"/>
                  </a:cxn>
                </a:cxnLst>
                <a:rect l="0" t="0" r="r" b="b"/>
                <a:pathLst>
                  <a:path w="21247" h="21457" extrusionOk="0">
                    <a:moveTo>
                      <a:pt x="18993" y="0"/>
                    </a:moveTo>
                    <a:cubicBezTo>
                      <a:pt x="18248" y="362"/>
                      <a:pt x="17490" y="698"/>
                      <a:pt x="16759" y="1085"/>
                    </a:cubicBezTo>
                    <a:cubicBezTo>
                      <a:pt x="16465" y="1242"/>
                      <a:pt x="16228" y="1496"/>
                      <a:pt x="15922" y="1628"/>
                    </a:cubicBezTo>
                    <a:cubicBezTo>
                      <a:pt x="15384" y="1860"/>
                      <a:pt x="14805" y="1990"/>
                      <a:pt x="14247" y="2171"/>
                    </a:cubicBezTo>
                    <a:lnTo>
                      <a:pt x="13409" y="2442"/>
                    </a:lnTo>
                    <a:cubicBezTo>
                      <a:pt x="13130" y="2532"/>
                      <a:pt x="12862" y="2666"/>
                      <a:pt x="12571" y="2713"/>
                    </a:cubicBezTo>
                    <a:lnTo>
                      <a:pt x="10896" y="2985"/>
                    </a:lnTo>
                    <a:lnTo>
                      <a:pt x="9221" y="3527"/>
                    </a:lnTo>
                    <a:cubicBezTo>
                      <a:pt x="8942" y="3618"/>
                      <a:pt x="8669" y="3729"/>
                      <a:pt x="8383" y="3799"/>
                    </a:cubicBezTo>
                    <a:lnTo>
                      <a:pt x="7267" y="4070"/>
                    </a:lnTo>
                    <a:lnTo>
                      <a:pt x="5591" y="5155"/>
                    </a:lnTo>
                    <a:cubicBezTo>
                      <a:pt x="5312" y="5336"/>
                      <a:pt x="4991" y="5468"/>
                      <a:pt x="4754" y="5698"/>
                    </a:cubicBezTo>
                    <a:cubicBezTo>
                      <a:pt x="3708" y="6714"/>
                      <a:pt x="4291" y="6391"/>
                      <a:pt x="3079" y="6783"/>
                    </a:cubicBezTo>
                    <a:cubicBezTo>
                      <a:pt x="2799" y="7055"/>
                      <a:pt x="2570" y="7385"/>
                      <a:pt x="2241" y="7597"/>
                    </a:cubicBezTo>
                    <a:cubicBezTo>
                      <a:pt x="-184" y="9169"/>
                      <a:pt x="3239" y="6085"/>
                      <a:pt x="566" y="8683"/>
                    </a:cubicBezTo>
                    <a:cubicBezTo>
                      <a:pt x="380" y="9225"/>
                      <a:pt x="-65" y="9743"/>
                      <a:pt x="8" y="10311"/>
                    </a:cubicBezTo>
                    <a:cubicBezTo>
                      <a:pt x="101" y="11034"/>
                      <a:pt x="129" y="11768"/>
                      <a:pt x="287" y="12481"/>
                    </a:cubicBezTo>
                    <a:cubicBezTo>
                      <a:pt x="410" y="13041"/>
                      <a:pt x="659" y="13567"/>
                      <a:pt x="845" y="14109"/>
                    </a:cubicBezTo>
                    <a:lnTo>
                      <a:pt x="1124" y="14923"/>
                    </a:lnTo>
                    <a:cubicBezTo>
                      <a:pt x="1217" y="15195"/>
                      <a:pt x="1240" y="15499"/>
                      <a:pt x="1403" y="15737"/>
                    </a:cubicBezTo>
                    <a:lnTo>
                      <a:pt x="1962" y="16551"/>
                    </a:lnTo>
                    <a:cubicBezTo>
                      <a:pt x="2055" y="16823"/>
                      <a:pt x="2098" y="17115"/>
                      <a:pt x="2241" y="17365"/>
                    </a:cubicBezTo>
                    <a:cubicBezTo>
                      <a:pt x="2798" y="18340"/>
                      <a:pt x="3172" y="19094"/>
                      <a:pt x="4195" y="19536"/>
                    </a:cubicBezTo>
                    <a:cubicBezTo>
                      <a:pt x="4733" y="19768"/>
                      <a:pt x="5381" y="19762"/>
                      <a:pt x="5871" y="20079"/>
                    </a:cubicBezTo>
                    <a:cubicBezTo>
                      <a:pt x="6953" y="20780"/>
                      <a:pt x="6390" y="20518"/>
                      <a:pt x="7546" y="20893"/>
                    </a:cubicBezTo>
                    <a:cubicBezTo>
                      <a:pt x="7825" y="21074"/>
                      <a:pt x="8052" y="21382"/>
                      <a:pt x="8383" y="21435"/>
                    </a:cubicBezTo>
                    <a:cubicBezTo>
                      <a:pt x="9400" y="21600"/>
                      <a:pt x="9217" y="20787"/>
                      <a:pt x="9779" y="20350"/>
                    </a:cubicBezTo>
                    <a:cubicBezTo>
                      <a:pt x="10009" y="20172"/>
                      <a:pt x="10338" y="20169"/>
                      <a:pt x="10617" y="20079"/>
                    </a:cubicBezTo>
                    <a:lnTo>
                      <a:pt x="15084" y="15737"/>
                    </a:lnTo>
                    <a:lnTo>
                      <a:pt x="15922" y="14923"/>
                    </a:lnTo>
                    <a:lnTo>
                      <a:pt x="16759" y="14109"/>
                    </a:lnTo>
                    <a:cubicBezTo>
                      <a:pt x="17778" y="11140"/>
                      <a:pt x="16153" y="15639"/>
                      <a:pt x="17597" y="12481"/>
                    </a:cubicBezTo>
                    <a:cubicBezTo>
                      <a:pt x="17836" y="11959"/>
                      <a:pt x="17969" y="11396"/>
                      <a:pt x="18155" y="10853"/>
                    </a:cubicBezTo>
                    <a:cubicBezTo>
                      <a:pt x="18261" y="10544"/>
                      <a:pt x="18564" y="10331"/>
                      <a:pt x="18714" y="10039"/>
                    </a:cubicBezTo>
                    <a:cubicBezTo>
                      <a:pt x="19257" y="8983"/>
                      <a:pt x="18735" y="9357"/>
                      <a:pt x="19272" y="8140"/>
                    </a:cubicBezTo>
                    <a:cubicBezTo>
                      <a:pt x="19404" y="7840"/>
                      <a:pt x="19680" y="7618"/>
                      <a:pt x="19831" y="7326"/>
                    </a:cubicBezTo>
                    <a:cubicBezTo>
                      <a:pt x="19962" y="7070"/>
                      <a:pt x="19990" y="6773"/>
                      <a:pt x="20110" y="6512"/>
                    </a:cubicBezTo>
                    <a:cubicBezTo>
                      <a:pt x="20363" y="5958"/>
                      <a:pt x="20668" y="5427"/>
                      <a:pt x="20947" y="4884"/>
                    </a:cubicBezTo>
                    <a:cubicBezTo>
                      <a:pt x="21271" y="2679"/>
                      <a:pt x="21416" y="2777"/>
                      <a:pt x="20947" y="271"/>
                    </a:cubicBezTo>
                    <a:cubicBezTo>
                      <a:pt x="20924" y="146"/>
                      <a:pt x="19319" y="45"/>
                      <a:pt x="18993" y="0"/>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04" name="Freeform 50"/>
              <p:cNvSpPr/>
              <p:nvPr/>
            </p:nvSpPr>
            <p:spPr>
              <a:xfrm>
                <a:off x="3067975" y="2555100"/>
                <a:ext cx="85310" cy="194159"/>
              </a:xfrm>
              <a:custGeom>
                <a:avLst/>
                <a:gdLst/>
                <a:ahLst/>
                <a:cxnLst>
                  <a:cxn ang="0">
                    <a:pos x="wd2" y="hd2"/>
                  </a:cxn>
                  <a:cxn ang="5400000">
                    <a:pos x="wd2" y="hd2"/>
                  </a:cxn>
                  <a:cxn ang="10800000">
                    <a:pos x="wd2" y="hd2"/>
                  </a:cxn>
                  <a:cxn ang="16200000">
                    <a:pos x="wd2" y="hd2"/>
                  </a:cxn>
                </a:cxnLst>
                <a:rect l="0" t="0" r="r" b="b"/>
                <a:pathLst>
                  <a:path w="21600" h="21275" extrusionOk="0">
                    <a:moveTo>
                      <a:pt x="18164" y="11059"/>
                    </a:moveTo>
                    <a:cubicBezTo>
                      <a:pt x="18334" y="10397"/>
                      <a:pt x="18795" y="8418"/>
                      <a:pt x="19146" y="7660"/>
                    </a:cubicBezTo>
                    <a:cubicBezTo>
                      <a:pt x="19247" y="7441"/>
                      <a:pt x="19473" y="7235"/>
                      <a:pt x="19636" y="7023"/>
                    </a:cubicBezTo>
                    <a:cubicBezTo>
                      <a:pt x="20297" y="5306"/>
                      <a:pt x="19812" y="6157"/>
                      <a:pt x="21109" y="4473"/>
                    </a:cubicBezTo>
                    <a:lnTo>
                      <a:pt x="21600" y="3836"/>
                    </a:lnTo>
                    <a:cubicBezTo>
                      <a:pt x="21436" y="2774"/>
                      <a:pt x="21513" y="1699"/>
                      <a:pt x="21109" y="649"/>
                    </a:cubicBezTo>
                    <a:cubicBezTo>
                      <a:pt x="21012" y="397"/>
                      <a:pt x="20675" y="107"/>
                      <a:pt x="20127" y="12"/>
                    </a:cubicBezTo>
                    <a:cubicBezTo>
                      <a:pt x="19492" y="-98"/>
                      <a:pt x="17492" y="560"/>
                      <a:pt x="17182" y="649"/>
                    </a:cubicBezTo>
                    <a:cubicBezTo>
                      <a:pt x="14564" y="2349"/>
                      <a:pt x="18000" y="295"/>
                      <a:pt x="14727" y="1712"/>
                    </a:cubicBezTo>
                    <a:cubicBezTo>
                      <a:pt x="11455" y="3128"/>
                      <a:pt x="16200" y="1641"/>
                      <a:pt x="12273" y="2774"/>
                    </a:cubicBezTo>
                    <a:lnTo>
                      <a:pt x="10800" y="4686"/>
                    </a:lnTo>
                    <a:cubicBezTo>
                      <a:pt x="10636" y="4898"/>
                      <a:pt x="10596" y="5137"/>
                      <a:pt x="10309" y="5323"/>
                    </a:cubicBezTo>
                    <a:lnTo>
                      <a:pt x="9327" y="5961"/>
                    </a:lnTo>
                    <a:lnTo>
                      <a:pt x="7855" y="7873"/>
                    </a:lnTo>
                    <a:cubicBezTo>
                      <a:pt x="7691" y="8085"/>
                      <a:pt x="7449" y="8289"/>
                      <a:pt x="7364" y="8510"/>
                    </a:cubicBezTo>
                    <a:cubicBezTo>
                      <a:pt x="7200" y="8935"/>
                      <a:pt x="7088" y="9364"/>
                      <a:pt x="6873" y="9785"/>
                    </a:cubicBezTo>
                    <a:cubicBezTo>
                      <a:pt x="6760" y="10003"/>
                      <a:pt x="6633" y="10226"/>
                      <a:pt x="6382" y="10422"/>
                    </a:cubicBezTo>
                    <a:cubicBezTo>
                      <a:pt x="5809" y="10868"/>
                      <a:pt x="4418" y="11697"/>
                      <a:pt x="4418" y="11697"/>
                    </a:cubicBezTo>
                    <a:cubicBezTo>
                      <a:pt x="4254" y="11909"/>
                      <a:pt x="4179" y="12138"/>
                      <a:pt x="3927" y="12334"/>
                    </a:cubicBezTo>
                    <a:cubicBezTo>
                      <a:pt x="3354" y="12780"/>
                      <a:pt x="1964" y="13609"/>
                      <a:pt x="1964" y="13609"/>
                    </a:cubicBezTo>
                    <a:cubicBezTo>
                      <a:pt x="1270" y="15110"/>
                      <a:pt x="1737" y="14328"/>
                      <a:pt x="491" y="15946"/>
                    </a:cubicBezTo>
                    <a:lnTo>
                      <a:pt x="0" y="16583"/>
                    </a:lnTo>
                    <a:cubicBezTo>
                      <a:pt x="327" y="17787"/>
                      <a:pt x="138" y="19039"/>
                      <a:pt x="982" y="20195"/>
                    </a:cubicBezTo>
                    <a:cubicBezTo>
                      <a:pt x="1060" y="20302"/>
                      <a:pt x="3912" y="20815"/>
                      <a:pt x="4418" y="20832"/>
                    </a:cubicBezTo>
                    <a:cubicBezTo>
                      <a:pt x="8174" y="20957"/>
                      <a:pt x="11945" y="20974"/>
                      <a:pt x="15709" y="21045"/>
                    </a:cubicBezTo>
                    <a:cubicBezTo>
                      <a:pt x="16464" y="21153"/>
                      <a:pt x="17900" y="21502"/>
                      <a:pt x="18655" y="21045"/>
                    </a:cubicBezTo>
                    <a:cubicBezTo>
                      <a:pt x="19256" y="20680"/>
                      <a:pt x="19636" y="19770"/>
                      <a:pt x="19636" y="19770"/>
                    </a:cubicBezTo>
                    <a:cubicBezTo>
                      <a:pt x="19473" y="19345"/>
                      <a:pt x="19324" y="18919"/>
                      <a:pt x="19146" y="18495"/>
                    </a:cubicBezTo>
                    <a:cubicBezTo>
                      <a:pt x="18996" y="18140"/>
                      <a:pt x="18655" y="17794"/>
                      <a:pt x="18655" y="17433"/>
                    </a:cubicBezTo>
                    <a:cubicBezTo>
                      <a:pt x="18655" y="16227"/>
                      <a:pt x="19006" y="15026"/>
                      <a:pt x="19146" y="13821"/>
                    </a:cubicBezTo>
                    <a:cubicBezTo>
                      <a:pt x="19170" y="13609"/>
                      <a:pt x="18327" y="11520"/>
                      <a:pt x="18164" y="11059"/>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05" name="Freeform 52"/>
              <p:cNvSpPr/>
              <p:nvPr/>
            </p:nvSpPr>
            <p:spPr>
              <a:xfrm>
                <a:off x="1633207" y="2270200"/>
                <a:ext cx="891883" cy="546763"/>
              </a:xfrm>
              <a:custGeom>
                <a:avLst/>
                <a:gdLst/>
                <a:ahLst/>
                <a:cxnLst>
                  <a:cxn ang="0">
                    <a:pos x="wd2" y="hd2"/>
                  </a:cxn>
                  <a:cxn ang="5400000">
                    <a:pos x="wd2" y="hd2"/>
                  </a:cxn>
                  <a:cxn ang="10800000">
                    <a:pos x="wd2" y="hd2"/>
                  </a:cxn>
                  <a:cxn ang="16200000">
                    <a:pos x="wd2" y="hd2"/>
                  </a:cxn>
                </a:cxnLst>
                <a:rect l="0" t="0" r="r" b="b"/>
                <a:pathLst>
                  <a:path w="21600" h="21600" extrusionOk="0">
                    <a:moveTo>
                      <a:pt x="21600" y="11106"/>
                    </a:moveTo>
                    <a:lnTo>
                      <a:pt x="20567" y="10417"/>
                    </a:lnTo>
                    <a:lnTo>
                      <a:pt x="19957" y="9038"/>
                    </a:lnTo>
                    <a:lnTo>
                      <a:pt x="19863" y="7123"/>
                    </a:lnTo>
                    <a:lnTo>
                      <a:pt x="20426" y="5208"/>
                    </a:lnTo>
                    <a:lnTo>
                      <a:pt x="20896" y="4289"/>
                    </a:lnTo>
                    <a:lnTo>
                      <a:pt x="20520" y="2911"/>
                    </a:lnTo>
                    <a:lnTo>
                      <a:pt x="20426" y="1762"/>
                    </a:lnTo>
                    <a:lnTo>
                      <a:pt x="20285" y="689"/>
                    </a:lnTo>
                    <a:lnTo>
                      <a:pt x="19769" y="613"/>
                    </a:lnTo>
                    <a:lnTo>
                      <a:pt x="18548" y="230"/>
                    </a:lnTo>
                    <a:lnTo>
                      <a:pt x="18454" y="0"/>
                    </a:lnTo>
                    <a:lnTo>
                      <a:pt x="18266" y="306"/>
                    </a:lnTo>
                    <a:lnTo>
                      <a:pt x="17421" y="2221"/>
                    </a:lnTo>
                    <a:lnTo>
                      <a:pt x="16388" y="2298"/>
                    </a:lnTo>
                    <a:lnTo>
                      <a:pt x="15449" y="2145"/>
                    </a:lnTo>
                    <a:lnTo>
                      <a:pt x="15167" y="1762"/>
                    </a:lnTo>
                    <a:lnTo>
                      <a:pt x="14134" y="1608"/>
                    </a:lnTo>
                    <a:lnTo>
                      <a:pt x="13383" y="919"/>
                    </a:lnTo>
                    <a:lnTo>
                      <a:pt x="13195" y="1532"/>
                    </a:lnTo>
                    <a:lnTo>
                      <a:pt x="12631" y="5745"/>
                    </a:lnTo>
                    <a:lnTo>
                      <a:pt x="11880" y="5285"/>
                    </a:lnTo>
                    <a:lnTo>
                      <a:pt x="10800" y="5438"/>
                    </a:lnTo>
                    <a:lnTo>
                      <a:pt x="9485" y="5285"/>
                    </a:lnTo>
                    <a:lnTo>
                      <a:pt x="8499" y="5132"/>
                    </a:lnTo>
                    <a:lnTo>
                      <a:pt x="7090" y="5132"/>
                    </a:lnTo>
                    <a:lnTo>
                      <a:pt x="5963" y="4902"/>
                    </a:lnTo>
                    <a:lnTo>
                      <a:pt x="5306" y="4443"/>
                    </a:lnTo>
                    <a:lnTo>
                      <a:pt x="4414" y="3447"/>
                    </a:lnTo>
                    <a:lnTo>
                      <a:pt x="3475" y="1838"/>
                    </a:lnTo>
                    <a:lnTo>
                      <a:pt x="3428" y="2834"/>
                    </a:lnTo>
                    <a:lnTo>
                      <a:pt x="3522" y="3140"/>
                    </a:lnTo>
                    <a:lnTo>
                      <a:pt x="3475" y="3753"/>
                    </a:lnTo>
                    <a:lnTo>
                      <a:pt x="3428" y="4672"/>
                    </a:lnTo>
                    <a:lnTo>
                      <a:pt x="3287" y="5515"/>
                    </a:lnTo>
                    <a:lnTo>
                      <a:pt x="3428" y="6894"/>
                    </a:lnTo>
                    <a:lnTo>
                      <a:pt x="3616" y="7583"/>
                    </a:lnTo>
                    <a:lnTo>
                      <a:pt x="3897" y="8043"/>
                    </a:lnTo>
                    <a:lnTo>
                      <a:pt x="3991" y="8732"/>
                    </a:lnTo>
                    <a:lnTo>
                      <a:pt x="4038" y="9115"/>
                    </a:lnTo>
                    <a:lnTo>
                      <a:pt x="4649" y="9345"/>
                    </a:lnTo>
                    <a:lnTo>
                      <a:pt x="5306" y="8732"/>
                    </a:lnTo>
                    <a:lnTo>
                      <a:pt x="6010" y="8426"/>
                    </a:lnTo>
                    <a:lnTo>
                      <a:pt x="6621" y="8655"/>
                    </a:lnTo>
                    <a:lnTo>
                      <a:pt x="7231" y="8962"/>
                    </a:lnTo>
                    <a:lnTo>
                      <a:pt x="7842" y="9421"/>
                    </a:lnTo>
                    <a:lnTo>
                      <a:pt x="7983" y="9957"/>
                    </a:lnTo>
                    <a:lnTo>
                      <a:pt x="7889" y="10340"/>
                    </a:lnTo>
                    <a:lnTo>
                      <a:pt x="7748" y="11030"/>
                    </a:lnTo>
                    <a:lnTo>
                      <a:pt x="5212" y="13021"/>
                    </a:lnTo>
                    <a:lnTo>
                      <a:pt x="4930" y="13634"/>
                    </a:lnTo>
                    <a:lnTo>
                      <a:pt x="4696" y="14247"/>
                    </a:lnTo>
                    <a:lnTo>
                      <a:pt x="4179" y="15472"/>
                    </a:lnTo>
                    <a:lnTo>
                      <a:pt x="3522" y="16162"/>
                    </a:lnTo>
                    <a:lnTo>
                      <a:pt x="2395" y="17157"/>
                    </a:lnTo>
                    <a:lnTo>
                      <a:pt x="1315" y="17923"/>
                    </a:lnTo>
                    <a:lnTo>
                      <a:pt x="845" y="17847"/>
                    </a:lnTo>
                    <a:lnTo>
                      <a:pt x="563" y="17464"/>
                    </a:lnTo>
                    <a:lnTo>
                      <a:pt x="0" y="17004"/>
                    </a:lnTo>
                    <a:lnTo>
                      <a:pt x="141" y="18383"/>
                    </a:lnTo>
                    <a:lnTo>
                      <a:pt x="657" y="19685"/>
                    </a:lnTo>
                    <a:lnTo>
                      <a:pt x="1127" y="21294"/>
                    </a:lnTo>
                    <a:lnTo>
                      <a:pt x="2536" y="21600"/>
                    </a:lnTo>
                    <a:lnTo>
                      <a:pt x="18407" y="11796"/>
                    </a:lnTo>
                    <a:lnTo>
                      <a:pt x="21459" y="12638"/>
                    </a:lnTo>
                    <a:lnTo>
                      <a:pt x="21600" y="11106"/>
                    </a:ln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06" name="Oval 53"/>
              <p:cNvSpPr/>
              <p:nvPr/>
            </p:nvSpPr>
            <p:spPr>
              <a:xfrm rot="753514">
                <a:off x="2440412" y="1331416"/>
                <a:ext cx="114207" cy="17739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07" name="Rounded Rectangle 62"/>
              <p:cNvSpPr/>
              <p:nvPr/>
            </p:nvSpPr>
            <p:spPr>
              <a:xfrm rot="21333695">
                <a:off x="2328949" y="1498601"/>
                <a:ext cx="113796" cy="33252"/>
              </a:xfrm>
              <a:prstGeom prst="roundRect">
                <a:avLst>
                  <a:gd name="adj" fmla="val 16667"/>
                </a:avLst>
              </a:pr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08" name="Freeform 63"/>
              <p:cNvSpPr/>
              <p:nvPr/>
            </p:nvSpPr>
            <p:spPr>
              <a:xfrm>
                <a:off x="3145861" y="1755726"/>
                <a:ext cx="142925" cy="137091"/>
              </a:xfrm>
              <a:custGeom>
                <a:avLst/>
                <a:gdLst/>
                <a:ahLst/>
                <a:cxnLst>
                  <a:cxn ang="0">
                    <a:pos x="wd2" y="hd2"/>
                  </a:cxn>
                  <a:cxn ang="5400000">
                    <a:pos x="wd2" y="hd2"/>
                  </a:cxn>
                  <a:cxn ang="10800000">
                    <a:pos x="wd2" y="hd2"/>
                  </a:cxn>
                  <a:cxn ang="16200000">
                    <a:pos x="wd2" y="hd2"/>
                  </a:cxn>
                </a:cxnLst>
                <a:rect l="0" t="0" r="r" b="b"/>
                <a:pathLst>
                  <a:path w="21600" h="21600" extrusionOk="0">
                    <a:moveTo>
                      <a:pt x="21600" y="11949"/>
                    </a:moveTo>
                    <a:lnTo>
                      <a:pt x="14988" y="8732"/>
                    </a:lnTo>
                    <a:lnTo>
                      <a:pt x="14106" y="4136"/>
                    </a:lnTo>
                    <a:lnTo>
                      <a:pt x="14106" y="0"/>
                    </a:lnTo>
                    <a:lnTo>
                      <a:pt x="9698" y="3217"/>
                    </a:lnTo>
                    <a:lnTo>
                      <a:pt x="7494" y="6434"/>
                    </a:lnTo>
                    <a:lnTo>
                      <a:pt x="4408" y="8732"/>
                    </a:lnTo>
                    <a:lnTo>
                      <a:pt x="1763" y="9651"/>
                    </a:lnTo>
                    <a:lnTo>
                      <a:pt x="0" y="14706"/>
                    </a:lnTo>
                    <a:lnTo>
                      <a:pt x="441" y="17464"/>
                    </a:lnTo>
                    <a:lnTo>
                      <a:pt x="1763" y="21600"/>
                    </a:lnTo>
                    <a:lnTo>
                      <a:pt x="9698" y="21600"/>
                    </a:lnTo>
                    <a:lnTo>
                      <a:pt x="14106" y="21140"/>
                    </a:lnTo>
                    <a:lnTo>
                      <a:pt x="21600" y="11949"/>
                    </a:ln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09" name="Freeform 64"/>
              <p:cNvSpPr/>
              <p:nvPr/>
            </p:nvSpPr>
            <p:spPr>
              <a:xfrm>
                <a:off x="3175513" y="2025552"/>
                <a:ext cx="151288" cy="189110"/>
              </a:xfrm>
              <a:custGeom>
                <a:avLst/>
                <a:gdLst/>
                <a:ahLst/>
                <a:cxnLst>
                  <a:cxn ang="0">
                    <a:pos x="wd2" y="hd2"/>
                  </a:cxn>
                  <a:cxn ang="5400000">
                    <a:pos x="wd2" y="hd2"/>
                  </a:cxn>
                  <a:cxn ang="10800000">
                    <a:pos x="wd2" y="hd2"/>
                  </a:cxn>
                  <a:cxn ang="16200000">
                    <a:pos x="wd2" y="hd2"/>
                  </a:cxn>
                </a:cxnLst>
                <a:rect l="0" t="0" r="r" b="b"/>
                <a:pathLst>
                  <a:path w="21600" h="21600" extrusionOk="0">
                    <a:moveTo>
                      <a:pt x="14850" y="0"/>
                    </a:moveTo>
                    <a:lnTo>
                      <a:pt x="8100" y="5040"/>
                    </a:lnTo>
                    <a:lnTo>
                      <a:pt x="4500" y="7560"/>
                    </a:lnTo>
                    <a:lnTo>
                      <a:pt x="4500" y="12240"/>
                    </a:lnTo>
                    <a:lnTo>
                      <a:pt x="3600" y="14760"/>
                    </a:lnTo>
                    <a:lnTo>
                      <a:pt x="450" y="19800"/>
                    </a:lnTo>
                    <a:lnTo>
                      <a:pt x="0" y="21600"/>
                    </a:lnTo>
                    <a:lnTo>
                      <a:pt x="6750" y="21240"/>
                    </a:lnTo>
                    <a:lnTo>
                      <a:pt x="13050" y="19800"/>
                    </a:lnTo>
                    <a:lnTo>
                      <a:pt x="15300" y="18000"/>
                    </a:lnTo>
                    <a:lnTo>
                      <a:pt x="18450" y="15840"/>
                    </a:lnTo>
                    <a:lnTo>
                      <a:pt x="19800" y="12960"/>
                    </a:lnTo>
                    <a:lnTo>
                      <a:pt x="21150" y="7920"/>
                    </a:lnTo>
                    <a:lnTo>
                      <a:pt x="21600" y="4320"/>
                    </a:lnTo>
                    <a:lnTo>
                      <a:pt x="20250" y="1440"/>
                    </a:lnTo>
                    <a:lnTo>
                      <a:pt x="14850" y="0"/>
                    </a:ln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10" name="Freeform 65"/>
              <p:cNvSpPr/>
              <p:nvPr/>
            </p:nvSpPr>
            <p:spPr>
              <a:xfrm>
                <a:off x="3566242" y="2767569"/>
                <a:ext cx="213366" cy="224450"/>
              </a:xfrm>
              <a:custGeom>
                <a:avLst/>
                <a:gdLst/>
                <a:ahLst/>
                <a:cxnLst>
                  <a:cxn ang="0">
                    <a:pos x="wd2" y="hd2"/>
                  </a:cxn>
                  <a:cxn ang="5400000">
                    <a:pos x="wd2" y="hd2"/>
                  </a:cxn>
                  <a:cxn ang="10800000">
                    <a:pos x="wd2" y="hd2"/>
                  </a:cxn>
                  <a:cxn ang="16200000">
                    <a:pos x="wd2" y="hd2"/>
                  </a:cxn>
                </a:cxnLst>
                <a:rect l="0" t="0" r="r" b="b"/>
                <a:pathLst>
                  <a:path w="21600" h="21600" extrusionOk="0">
                    <a:moveTo>
                      <a:pt x="10099" y="0"/>
                    </a:moveTo>
                    <a:lnTo>
                      <a:pt x="9818" y="6400"/>
                    </a:lnTo>
                    <a:lnTo>
                      <a:pt x="9538" y="9600"/>
                    </a:lnTo>
                    <a:lnTo>
                      <a:pt x="8416" y="12533"/>
                    </a:lnTo>
                    <a:lnTo>
                      <a:pt x="7013" y="14667"/>
                    </a:lnTo>
                    <a:lnTo>
                      <a:pt x="1403" y="17867"/>
                    </a:lnTo>
                    <a:lnTo>
                      <a:pt x="0" y="20533"/>
                    </a:lnTo>
                    <a:lnTo>
                      <a:pt x="13745" y="21600"/>
                    </a:lnTo>
                    <a:lnTo>
                      <a:pt x="21600" y="12267"/>
                    </a:lnTo>
                    <a:lnTo>
                      <a:pt x="16551" y="2400"/>
                    </a:lnTo>
                    <a:lnTo>
                      <a:pt x="10099" y="0"/>
                    </a:ln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11" name="Freeform 66"/>
              <p:cNvSpPr/>
              <p:nvPr/>
            </p:nvSpPr>
            <p:spPr>
              <a:xfrm>
                <a:off x="3677081" y="2878408"/>
                <a:ext cx="213366" cy="224450"/>
              </a:xfrm>
              <a:custGeom>
                <a:avLst/>
                <a:gdLst/>
                <a:ahLst/>
                <a:cxnLst>
                  <a:cxn ang="0">
                    <a:pos x="wd2" y="hd2"/>
                  </a:cxn>
                  <a:cxn ang="5400000">
                    <a:pos x="wd2" y="hd2"/>
                  </a:cxn>
                  <a:cxn ang="10800000">
                    <a:pos x="wd2" y="hd2"/>
                  </a:cxn>
                  <a:cxn ang="16200000">
                    <a:pos x="wd2" y="hd2"/>
                  </a:cxn>
                </a:cxnLst>
                <a:rect l="0" t="0" r="r" b="b"/>
                <a:pathLst>
                  <a:path w="21600" h="21600" extrusionOk="0">
                    <a:moveTo>
                      <a:pt x="10099" y="0"/>
                    </a:moveTo>
                    <a:lnTo>
                      <a:pt x="9818" y="6400"/>
                    </a:lnTo>
                    <a:lnTo>
                      <a:pt x="9538" y="9600"/>
                    </a:lnTo>
                    <a:lnTo>
                      <a:pt x="8416" y="12533"/>
                    </a:lnTo>
                    <a:lnTo>
                      <a:pt x="7013" y="14667"/>
                    </a:lnTo>
                    <a:lnTo>
                      <a:pt x="1403" y="17867"/>
                    </a:lnTo>
                    <a:lnTo>
                      <a:pt x="0" y="20533"/>
                    </a:lnTo>
                    <a:lnTo>
                      <a:pt x="13745" y="21600"/>
                    </a:lnTo>
                    <a:lnTo>
                      <a:pt x="21600" y="12267"/>
                    </a:lnTo>
                    <a:lnTo>
                      <a:pt x="16551" y="2400"/>
                    </a:lnTo>
                    <a:lnTo>
                      <a:pt x="10099" y="0"/>
                    </a:ln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12" name="Freeform 67"/>
              <p:cNvSpPr/>
              <p:nvPr/>
            </p:nvSpPr>
            <p:spPr>
              <a:xfrm rot="20748979">
                <a:off x="3700026" y="2269783"/>
                <a:ext cx="181938" cy="159705"/>
              </a:xfrm>
              <a:custGeom>
                <a:avLst/>
                <a:gdLst/>
                <a:ahLst/>
                <a:cxnLst>
                  <a:cxn ang="0">
                    <a:pos x="wd2" y="hd2"/>
                  </a:cxn>
                  <a:cxn ang="5400000">
                    <a:pos x="wd2" y="hd2"/>
                  </a:cxn>
                  <a:cxn ang="10800000">
                    <a:pos x="wd2" y="hd2"/>
                  </a:cxn>
                  <a:cxn ang="16200000">
                    <a:pos x="wd2" y="hd2"/>
                  </a:cxn>
                </a:cxnLst>
                <a:rect l="0" t="0" r="r" b="b"/>
                <a:pathLst>
                  <a:path w="21600" h="21600" extrusionOk="0">
                    <a:moveTo>
                      <a:pt x="10099" y="0"/>
                    </a:moveTo>
                    <a:lnTo>
                      <a:pt x="9818" y="6400"/>
                    </a:lnTo>
                    <a:lnTo>
                      <a:pt x="9538" y="9600"/>
                    </a:lnTo>
                    <a:lnTo>
                      <a:pt x="8416" y="12533"/>
                    </a:lnTo>
                    <a:lnTo>
                      <a:pt x="7013" y="14667"/>
                    </a:lnTo>
                    <a:lnTo>
                      <a:pt x="1403" y="17867"/>
                    </a:lnTo>
                    <a:lnTo>
                      <a:pt x="0" y="20533"/>
                    </a:lnTo>
                    <a:lnTo>
                      <a:pt x="13745" y="21600"/>
                    </a:lnTo>
                    <a:lnTo>
                      <a:pt x="21600" y="12267"/>
                    </a:lnTo>
                    <a:lnTo>
                      <a:pt x="16551" y="2400"/>
                    </a:lnTo>
                    <a:lnTo>
                      <a:pt x="10099" y="0"/>
                    </a:ln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grpSp>
        <p:sp>
          <p:nvSpPr>
            <p:cNvPr id="414" name="Rectangle 1"/>
            <p:cNvSpPr/>
            <p:nvPr/>
          </p:nvSpPr>
          <p:spPr>
            <a:xfrm rot="1891940">
              <a:off x="2753339" y="232704"/>
              <a:ext cx="247717" cy="199837"/>
            </a:xfrm>
            <a:prstGeom prst="rect">
              <a:avLst/>
            </a:prstGeom>
            <a:noFill/>
            <a:ln w="12700" cap="flat">
              <a:solidFill>
                <a:srgbClr val="FF0000"/>
              </a:solidFill>
              <a:prstDash val="solid"/>
              <a:miter lim="8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grpSp>
      <p:grpSp>
        <p:nvGrpSpPr>
          <p:cNvPr id="422" name="Group 2"/>
          <p:cNvGrpSpPr/>
          <p:nvPr/>
        </p:nvGrpSpPr>
        <p:grpSpPr>
          <a:xfrm>
            <a:off x="7345771" y="1371599"/>
            <a:ext cx="4003411" cy="4649333"/>
            <a:chOff x="0" y="0"/>
            <a:chExt cx="4003409" cy="4649331"/>
          </a:xfrm>
        </p:grpSpPr>
        <p:grpSp>
          <p:nvGrpSpPr>
            <p:cNvPr id="420" name="Group 68"/>
            <p:cNvGrpSpPr/>
            <p:nvPr/>
          </p:nvGrpSpPr>
          <p:grpSpPr>
            <a:xfrm>
              <a:off x="-1" y="0"/>
              <a:ext cx="2121131" cy="4649332"/>
              <a:chOff x="0" y="0"/>
              <a:chExt cx="2121129" cy="4649331"/>
            </a:xfrm>
          </p:grpSpPr>
          <p:grpSp>
            <p:nvGrpSpPr>
              <p:cNvPr id="418" name="Group 69"/>
              <p:cNvGrpSpPr/>
              <p:nvPr/>
            </p:nvGrpSpPr>
            <p:grpSpPr>
              <a:xfrm>
                <a:off x="-1" y="0"/>
                <a:ext cx="1936302" cy="4160617"/>
                <a:chOff x="0" y="0"/>
                <a:chExt cx="1936299" cy="4160616"/>
              </a:xfrm>
            </p:grpSpPr>
            <p:pic>
              <p:nvPicPr>
                <p:cNvPr id="416" name="Picture 71" descr="Picture 71"/>
                <p:cNvPicPr>
                  <a:picLocks noChangeAspect="1"/>
                </p:cNvPicPr>
                <p:nvPr/>
              </p:nvPicPr>
              <p:blipFill>
                <a:blip r:embed="rId6"/>
                <a:srcRect l="5247" t="7955" r="65705"/>
                <a:stretch>
                  <a:fillRect/>
                </a:stretch>
              </p:blipFill>
              <p:spPr>
                <a:xfrm>
                  <a:off x="487679" y="0"/>
                  <a:ext cx="1448622" cy="4160617"/>
                </a:xfrm>
                <a:prstGeom prst="rect">
                  <a:avLst/>
                </a:prstGeom>
                <a:ln w="12700" cap="flat">
                  <a:noFill/>
                  <a:miter lim="400000"/>
                </a:ln>
                <a:effectLst/>
              </p:spPr>
            </p:pic>
            <p:sp>
              <p:nvSpPr>
                <p:cNvPr id="417" name="TextBox 72"/>
                <p:cNvSpPr txBox="1"/>
                <p:nvPr/>
              </p:nvSpPr>
              <p:spPr>
                <a:xfrm>
                  <a:off x="0" y="139307"/>
                  <a:ext cx="573318" cy="33579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lnSpc>
                      <a:spcPct val="95000"/>
                    </a:lnSpc>
                    <a:defRPr sz="1400"/>
                  </a:pPr>
                  <a:r>
                    <a:t>I</a:t>
                  </a:r>
                </a:p>
                <a:p>
                  <a:pPr algn="ctr">
                    <a:lnSpc>
                      <a:spcPct val="95000"/>
                    </a:lnSpc>
                    <a:defRPr sz="1400"/>
                  </a:pPr>
                  <a:endParaRPr/>
                </a:p>
                <a:p>
                  <a:pPr algn="ctr">
                    <a:lnSpc>
                      <a:spcPct val="95000"/>
                    </a:lnSpc>
                    <a:defRPr sz="1400"/>
                  </a:pPr>
                  <a:r>
                    <a:t>II</a:t>
                  </a:r>
                </a:p>
                <a:p>
                  <a:pPr algn="ctr">
                    <a:lnSpc>
                      <a:spcPct val="95000"/>
                    </a:lnSpc>
                    <a:defRPr sz="1400"/>
                  </a:pPr>
                  <a:br/>
                  <a:r>
                    <a:rPr sz="900">
                      <a:solidFill>
                        <a:srgbClr val="FFFFFF"/>
                      </a:solidFill>
                    </a:rPr>
                    <a:t>.</a:t>
                  </a:r>
                  <a:endParaRPr>
                    <a:solidFill>
                      <a:srgbClr val="FFFFFF"/>
                    </a:solidFill>
                  </a:endParaRPr>
                </a:p>
                <a:p>
                  <a:pPr algn="ctr">
                    <a:lnSpc>
                      <a:spcPct val="95000"/>
                    </a:lnSpc>
                    <a:defRPr sz="1400"/>
                  </a:pPr>
                  <a:r>
                    <a:t>III</a:t>
                  </a:r>
                </a:p>
                <a:p>
                  <a:pPr algn="ctr">
                    <a:lnSpc>
                      <a:spcPct val="95000"/>
                    </a:lnSpc>
                    <a:defRPr sz="1400"/>
                  </a:pPr>
                  <a:endParaRPr/>
                </a:p>
                <a:p>
                  <a:pPr algn="ctr">
                    <a:lnSpc>
                      <a:spcPct val="95000"/>
                    </a:lnSpc>
                    <a:defRPr sz="1600">
                      <a:solidFill>
                        <a:srgbClr val="FFFFFF"/>
                      </a:solidFill>
                    </a:defRPr>
                  </a:pPr>
                  <a:r>
                    <a:t>.</a:t>
                  </a:r>
                </a:p>
                <a:p>
                  <a:pPr algn="ctr">
                    <a:lnSpc>
                      <a:spcPct val="95000"/>
                    </a:lnSpc>
                    <a:defRPr sz="1400"/>
                  </a:pPr>
                  <a:r>
                    <a:t>IV</a:t>
                  </a:r>
                </a:p>
                <a:p>
                  <a:pPr algn="ctr">
                    <a:lnSpc>
                      <a:spcPct val="95000"/>
                    </a:lnSpc>
                    <a:defRPr sz="1600">
                      <a:solidFill>
                        <a:srgbClr val="FFFFFF"/>
                      </a:solidFill>
                    </a:defRPr>
                  </a:pPr>
                  <a:r>
                    <a:t>.</a:t>
                  </a:r>
                </a:p>
                <a:p>
                  <a:pPr algn="ctr">
                    <a:lnSpc>
                      <a:spcPct val="95000"/>
                    </a:lnSpc>
                    <a:defRPr sz="1400"/>
                  </a:pPr>
                  <a:r>
                    <a:t>V</a:t>
                  </a:r>
                </a:p>
                <a:p>
                  <a:pPr algn="ctr">
                    <a:lnSpc>
                      <a:spcPct val="95000"/>
                    </a:lnSpc>
                    <a:defRPr sz="1400"/>
                  </a:pPr>
                  <a:endParaRPr/>
                </a:p>
                <a:p>
                  <a:pPr algn="ctr">
                    <a:lnSpc>
                      <a:spcPct val="95000"/>
                    </a:lnSpc>
                    <a:defRPr sz="1400"/>
                  </a:pPr>
                  <a:endParaRPr/>
                </a:p>
                <a:p>
                  <a:pPr algn="ctr">
                    <a:lnSpc>
                      <a:spcPct val="95000"/>
                    </a:lnSpc>
                    <a:defRPr sz="1400"/>
                  </a:pPr>
                  <a:r>
                    <a:t>VIa</a:t>
                  </a:r>
                </a:p>
                <a:p>
                  <a:pPr algn="ctr">
                    <a:lnSpc>
                      <a:spcPct val="95000"/>
                    </a:lnSpc>
                    <a:defRPr sz="1400"/>
                  </a:pPr>
                  <a:endParaRPr/>
                </a:p>
                <a:p>
                  <a:pPr algn="ctr">
                    <a:lnSpc>
                      <a:spcPct val="95000"/>
                    </a:lnSpc>
                    <a:defRPr sz="1400"/>
                  </a:pPr>
                  <a:endParaRPr/>
                </a:p>
                <a:p>
                  <a:pPr algn="ctr">
                    <a:lnSpc>
                      <a:spcPct val="95000"/>
                    </a:lnSpc>
                    <a:defRPr sz="1400"/>
                  </a:pPr>
                  <a:r>
                    <a:t>VIb</a:t>
                  </a:r>
                </a:p>
              </p:txBody>
            </p:sp>
          </p:grpSp>
          <p:sp>
            <p:nvSpPr>
              <p:cNvPr id="419" name="Content Placeholder 2"/>
              <p:cNvSpPr txBox="1"/>
              <p:nvPr/>
            </p:nvSpPr>
            <p:spPr>
              <a:xfrm rot="16199998">
                <a:off x="1086421" y="3614624"/>
                <a:ext cx="1933870" cy="1355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defTabSz="914400">
                  <a:lnSpc>
                    <a:spcPct val="113999"/>
                  </a:lnSpc>
                  <a:spcBef>
                    <a:spcPts val="600"/>
                  </a:spcBef>
                  <a:defRPr sz="1000"/>
                </a:lvl1pPr>
              </a:lstStyle>
              <a:p>
                <a:r>
                  <a:t>K Zilles, 2015</a:t>
                </a:r>
              </a:p>
            </p:txBody>
          </p:sp>
        </p:grpSp>
        <p:sp>
          <p:nvSpPr>
            <p:cNvPr id="421" name="TextBox 73"/>
            <p:cNvSpPr txBox="1"/>
            <p:nvPr/>
          </p:nvSpPr>
          <p:spPr>
            <a:xfrm>
              <a:off x="2116985" y="1706083"/>
              <a:ext cx="1886425" cy="5308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lnSpc>
                  <a:spcPct val="95000"/>
                </a:lnSpc>
                <a:defRPr sz="1600"/>
              </a:pPr>
              <a:r>
                <a:t>The cerebral cortex is </a:t>
              </a:r>
              <a:r>
                <a:rPr b="1"/>
                <a:t>heterogeneous</a:t>
              </a:r>
            </a:p>
          </p:txBody>
        </p:sp>
      </p:grpSp>
      <p:sp>
        <p:nvSpPr>
          <p:cNvPr id="423" name="Freeform 74"/>
          <p:cNvSpPr/>
          <p:nvPr/>
        </p:nvSpPr>
        <p:spPr>
          <a:xfrm>
            <a:off x="5266557" y="1391068"/>
            <a:ext cx="2624584" cy="4141149"/>
          </a:xfrm>
          <a:custGeom>
            <a:avLst/>
            <a:gdLst/>
            <a:ahLst/>
            <a:cxnLst>
              <a:cxn ang="0">
                <a:pos x="wd2" y="hd2"/>
              </a:cxn>
              <a:cxn ang="5400000">
                <a:pos x="wd2" y="hd2"/>
              </a:cxn>
              <a:cxn ang="10800000">
                <a:pos x="wd2" y="hd2"/>
              </a:cxn>
              <a:cxn ang="16200000">
                <a:pos x="wd2" y="hd2"/>
              </a:cxn>
            </a:cxnLst>
            <a:rect l="0" t="0" r="r" b="b"/>
            <a:pathLst>
              <a:path w="21585" h="21600" extrusionOk="0">
                <a:moveTo>
                  <a:pt x="0" y="1345"/>
                </a:moveTo>
                <a:lnTo>
                  <a:pt x="21581" y="0"/>
                </a:lnTo>
                <a:cubicBezTo>
                  <a:pt x="21563" y="6807"/>
                  <a:pt x="21598" y="14793"/>
                  <a:pt x="21580" y="21600"/>
                </a:cubicBezTo>
                <a:cubicBezTo>
                  <a:pt x="15664" y="16218"/>
                  <a:pt x="5938" y="7368"/>
                  <a:pt x="22" y="1740"/>
                </a:cubicBezTo>
                <a:cubicBezTo>
                  <a:pt x="25" y="1508"/>
                  <a:pt x="-2" y="1577"/>
                  <a:pt x="0" y="1345"/>
                </a:cubicBezTo>
                <a:close/>
              </a:path>
            </a:pathLst>
          </a:custGeom>
          <a:gradFill>
            <a:gsLst>
              <a:gs pos="0">
                <a:srgbClr val="FFFFFF">
                  <a:alpha val="40000"/>
                </a:srgbClr>
              </a:gs>
              <a:gs pos="100000">
                <a:srgbClr val="757575">
                  <a:alpha val="50195"/>
                </a:srgbClr>
              </a:gs>
            </a:gsLst>
            <a:lin ang="10800000"/>
          </a:gradFill>
          <a:ln w="12700">
            <a:miter lim="400000"/>
          </a:ln>
        </p:spPr>
        <p:txBody>
          <a:bodyPr lIns="45719" rIns="45719" anchor="ctr"/>
          <a:lstStyle/>
          <a:p>
            <a:pPr algn="ctr">
              <a:lnSpc>
                <a:spcPct val="95000"/>
              </a:lnSpc>
              <a:defRPr sz="2400">
                <a:solidFill>
                  <a:srgbClr val="FFFFFF"/>
                </a:solidFill>
              </a:defRPr>
            </a:pPr>
            <a:endParaRPr/>
          </a:p>
        </p:txBody>
      </p:sp>
      <p:graphicFrame>
        <p:nvGraphicFramePr>
          <p:cNvPr id="424" name="Table 10"/>
          <p:cNvGraphicFramePr/>
          <p:nvPr/>
        </p:nvGraphicFramePr>
        <p:xfrm>
          <a:off x="8701320" y="1417319"/>
          <a:ext cx="560846" cy="4110384"/>
        </p:xfrm>
        <a:graphic>
          <a:graphicData uri="http://schemas.openxmlformats.org/drawingml/2006/table">
            <a:tbl>
              <a:tblPr/>
              <a:tblGrid>
                <a:gridCol w="560846">
                  <a:extLst>
                    <a:ext uri="{9D8B030D-6E8A-4147-A177-3AD203B41FA5}">
                      <a16:colId xmlns:a16="http://schemas.microsoft.com/office/drawing/2014/main" val="20000"/>
                    </a:ext>
                  </a:extLst>
                </a:gridCol>
              </a:tblGrid>
              <a:tr h="685064">
                <a:tc>
                  <a:txBody>
                    <a:bodyPr/>
                    <a:lstStyle/>
                    <a:p>
                      <a:pPr defTabSz="914400">
                        <a:defRPr sz="1800"/>
                      </a:pPr>
                      <a:endParaRPr/>
                    </a:p>
                  </a:txBody>
                  <a:tcPr marL="45720" marR="45720" horzOverflow="overflow">
                    <a:lnL w="38100">
                      <a:solidFill>
                        <a:srgbClr val="0070C0"/>
                      </a:solidFill>
                    </a:lnL>
                    <a:lnR w="38100">
                      <a:solidFill>
                        <a:srgbClr val="0070C0"/>
                      </a:solidFill>
                    </a:lnR>
                    <a:lnT w="38100">
                      <a:solidFill>
                        <a:srgbClr val="0070C0"/>
                      </a:solidFill>
                    </a:lnT>
                    <a:lnB w="38100">
                      <a:solidFill>
                        <a:srgbClr val="0070C0"/>
                      </a:solidFill>
                    </a:lnB>
                    <a:noFill/>
                  </a:tcPr>
                </a:tc>
                <a:extLst>
                  <a:ext uri="{0D108BD9-81ED-4DB2-BD59-A6C34878D82A}">
                    <a16:rowId xmlns:a16="http://schemas.microsoft.com/office/drawing/2014/main" val="10000"/>
                  </a:ext>
                </a:extLst>
              </a:tr>
              <a:tr h="685064">
                <a:tc>
                  <a:txBody>
                    <a:bodyPr/>
                    <a:lstStyle/>
                    <a:p>
                      <a:pPr defTabSz="914400">
                        <a:defRPr sz="1800"/>
                      </a:pPr>
                      <a:endParaRPr/>
                    </a:p>
                  </a:txBody>
                  <a:tcPr marL="45720" marR="45720" horzOverflow="overflow">
                    <a:lnL w="38100">
                      <a:solidFill>
                        <a:srgbClr val="0070C0"/>
                      </a:solidFill>
                    </a:lnL>
                    <a:lnR w="38100">
                      <a:solidFill>
                        <a:srgbClr val="0070C0"/>
                      </a:solidFill>
                    </a:lnR>
                    <a:lnT w="38100">
                      <a:solidFill>
                        <a:srgbClr val="0070C0"/>
                      </a:solidFill>
                    </a:lnT>
                    <a:lnB w="38100">
                      <a:solidFill>
                        <a:srgbClr val="0070C0"/>
                      </a:solidFill>
                    </a:lnB>
                    <a:noFill/>
                  </a:tcPr>
                </a:tc>
                <a:extLst>
                  <a:ext uri="{0D108BD9-81ED-4DB2-BD59-A6C34878D82A}">
                    <a16:rowId xmlns:a16="http://schemas.microsoft.com/office/drawing/2014/main" val="10001"/>
                  </a:ext>
                </a:extLst>
              </a:tr>
              <a:tr h="685064">
                <a:tc>
                  <a:txBody>
                    <a:bodyPr/>
                    <a:lstStyle/>
                    <a:p>
                      <a:pPr defTabSz="914400">
                        <a:defRPr sz="1800"/>
                      </a:pPr>
                      <a:endParaRPr/>
                    </a:p>
                  </a:txBody>
                  <a:tcPr marL="45720" marR="45720" horzOverflow="overflow">
                    <a:lnL w="38100">
                      <a:solidFill>
                        <a:srgbClr val="0070C0"/>
                      </a:solidFill>
                    </a:lnL>
                    <a:lnR w="38100">
                      <a:solidFill>
                        <a:srgbClr val="0070C0"/>
                      </a:solidFill>
                    </a:lnR>
                    <a:lnT w="38100">
                      <a:solidFill>
                        <a:srgbClr val="0070C0"/>
                      </a:solidFill>
                    </a:lnT>
                    <a:lnB w="38100">
                      <a:solidFill>
                        <a:srgbClr val="0070C0"/>
                      </a:solidFill>
                    </a:lnB>
                    <a:noFill/>
                  </a:tcPr>
                </a:tc>
                <a:extLst>
                  <a:ext uri="{0D108BD9-81ED-4DB2-BD59-A6C34878D82A}">
                    <a16:rowId xmlns:a16="http://schemas.microsoft.com/office/drawing/2014/main" val="10002"/>
                  </a:ext>
                </a:extLst>
              </a:tr>
              <a:tr h="685064">
                <a:tc>
                  <a:txBody>
                    <a:bodyPr/>
                    <a:lstStyle/>
                    <a:p>
                      <a:pPr defTabSz="914400">
                        <a:defRPr sz="1800"/>
                      </a:pPr>
                      <a:endParaRPr/>
                    </a:p>
                  </a:txBody>
                  <a:tcPr marL="45720" marR="45720" horzOverflow="overflow">
                    <a:lnL w="38100">
                      <a:solidFill>
                        <a:srgbClr val="0070C0"/>
                      </a:solidFill>
                    </a:lnL>
                    <a:lnR w="38100">
                      <a:solidFill>
                        <a:srgbClr val="0070C0"/>
                      </a:solidFill>
                    </a:lnR>
                    <a:lnT w="38100">
                      <a:solidFill>
                        <a:srgbClr val="0070C0"/>
                      </a:solidFill>
                    </a:lnT>
                    <a:lnB w="38100">
                      <a:solidFill>
                        <a:srgbClr val="0070C0"/>
                      </a:solidFill>
                    </a:lnB>
                    <a:noFill/>
                  </a:tcPr>
                </a:tc>
                <a:extLst>
                  <a:ext uri="{0D108BD9-81ED-4DB2-BD59-A6C34878D82A}">
                    <a16:rowId xmlns:a16="http://schemas.microsoft.com/office/drawing/2014/main" val="10003"/>
                  </a:ext>
                </a:extLst>
              </a:tr>
              <a:tr h="685064">
                <a:tc>
                  <a:txBody>
                    <a:bodyPr/>
                    <a:lstStyle/>
                    <a:p>
                      <a:pPr defTabSz="914400">
                        <a:defRPr sz="1800"/>
                      </a:pPr>
                      <a:endParaRPr/>
                    </a:p>
                  </a:txBody>
                  <a:tcPr marL="45720" marR="45720" horzOverflow="overflow">
                    <a:lnL w="38100">
                      <a:solidFill>
                        <a:srgbClr val="0070C0"/>
                      </a:solidFill>
                    </a:lnL>
                    <a:lnR w="38100">
                      <a:solidFill>
                        <a:srgbClr val="0070C0"/>
                      </a:solidFill>
                    </a:lnR>
                    <a:lnT w="38100">
                      <a:solidFill>
                        <a:srgbClr val="0070C0"/>
                      </a:solidFill>
                    </a:lnT>
                    <a:lnB w="38100">
                      <a:solidFill>
                        <a:srgbClr val="0070C0"/>
                      </a:solidFill>
                    </a:lnB>
                    <a:noFill/>
                  </a:tcPr>
                </a:tc>
                <a:extLst>
                  <a:ext uri="{0D108BD9-81ED-4DB2-BD59-A6C34878D82A}">
                    <a16:rowId xmlns:a16="http://schemas.microsoft.com/office/drawing/2014/main" val="10004"/>
                  </a:ext>
                </a:extLst>
              </a:tr>
              <a:tr h="685064">
                <a:tc>
                  <a:txBody>
                    <a:bodyPr/>
                    <a:lstStyle/>
                    <a:p>
                      <a:pPr defTabSz="914400">
                        <a:defRPr sz="1800"/>
                      </a:pPr>
                      <a:endParaRPr/>
                    </a:p>
                  </a:txBody>
                  <a:tcPr marL="45720" marR="45720" horzOverflow="overflow">
                    <a:lnL w="38100">
                      <a:solidFill>
                        <a:srgbClr val="0070C0"/>
                      </a:solidFill>
                    </a:lnL>
                    <a:lnR w="38100">
                      <a:solidFill>
                        <a:srgbClr val="0070C0"/>
                      </a:solidFill>
                    </a:lnR>
                    <a:lnT w="38100">
                      <a:solidFill>
                        <a:srgbClr val="0070C0"/>
                      </a:solidFill>
                    </a:lnT>
                    <a:lnB w="38100">
                      <a:solidFill>
                        <a:srgbClr val="0070C0"/>
                      </a:solidFill>
                    </a:lnB>
                    <a:noFill/>
                  </a:tcPr>
                </a:tc>
                <a:extLst>
                  <a:ext uri="{0D108BD9-81ED-4DB2-BD59-A6C34878D82A}">
                    <a16:rowId xmlns:a16="http://schemas.microsoft.com/office/drawing/2014/main" val="10005"/>
                  </a:ext>
                </a:extLst>
              </a:tr>
            </a:tbl>
          </a:graphicData>
        </a:graphic>
      </p:graphicFrame>
      <p:sp>
        <p:nvSpPr>
          <p:cNvPr id="425" name="Straight Connector 12"/>
          <p:cNvSpPr/>
          <p:nvPr/>
        </p:nvSpPr>
        <p:spPr>
          <a:xfrm>
            <a:off x="8018302" y="1828800"/>
            <a:ext cx="1188437" cy="0"/>
          </a:xfrm>
          <a:prstGeom prst="line">
            <a:avLst/>
          </a:prstGeom>
          <a:ln w="12700">
            <a:solidFill>
              <a:srgbClr val="000000"/>
            </a:solidFill>
            <a:prstDash val="dash"/>
            <a:miter/>
          </a:ln>
        </p:spPr>
        <p:txBody>
          <a:bodyPr lIns="45719" rIns="45719"/>
          <a:lstStyle/>
          <a:p>
            <a:endParaRPr/>
          </a:p>
        </p:txBody>
      </p:sp>
      <p:sp>
        <p:nvSpPr>
          <p:cNvPr id="426" name="Straight Connector 76"/>
          <p:cNvSpPr/>
          <p:nvPr/>
        </p:nvSpPr>
        <p:spPr>
          <a:xfrm>
            <a:off x="8006619" y="2130442"/>
            <a:ext cx="1188437" cy="1"/>
          </a:xfrm>
          <a:prstGeom prst="line">
            <a:avLst/>
          </a:prstGeom>
          <a:ln w="12700">
            <a:solidFill>
              <a:srgbClr val="000000"/>
            </a:solidFill>
            <a:prstDash val="dash"/>
            <a:miter/>
          </a:ln>
        </p:spPr>
        <p:txBody>
          <a:bodyPr lIns="45719" rIns="45719"/>
          <a:lstStyle/>
          <a:p>
            <a:endParaRPr/>
          </a:p>
        </p:txBody>
      </p:sp>
      <p:sp>
        <p:nvSpPr>
          <p:cNvPr id="427" name="Straight Connector 77"/>
          <p:cNvSpPr/>
          <p:nvPr/>
        </p:nvSpPr>
        <p:spPr>
          <a:xfrm>
            <a:off x="8027590" y="3036735"/>
            <a:ext cx="1188437" cy="1"/>
          </a:xfrm>
          <a:prstGeom prst="line">
            <a:avLst/>
          </a:prstGeom>
          <a:ln w="12700">
            <a:solidFill>
              <a:srgbClr val="000000"/>
            </a:solidFill>
            <a:prstDash val="dash"/>
            <a:miter/>
          </a:ln>
        </p:spPr>
        <p:txBody>
          <a:bodyPr lIns="45719" rIns="45719"/>
          <a:lstStyle/>
          <a:p>
            <a:endParaRPr/>
          </a:p>
        </p:txBody>
      </p:sp>
      <p:sp>
        <p:nvSpPr>
          <p:cNvPr id="428" name="Straight Connector 78"/>
          <p:cNvSpPr/>
          <p:nvPr/>
        </p:nvSpPr>
        <p:spPr>
          <a:xfrm>
            <a:off x="8046904" y="3355971"/>
            <a:ext cx="1188437" cy="1"/>
          </a:xfrm>
          <a:prstGeom prst="line">
            <a:avLst/>
          </a:prstGeom>
          <a:ln w="12700">
            <a:solidFill>
              <a:srgbClr val="000000"/>
            </a:solidFill>
            <a:prstDash val="dash"/>
            <a:miter/>
          </a:ln>
        </p:spPr>
        <p:txBody>
          <a:bodyPr lIns="45719" rIns="45719"/>
          <a:lstStyle/>
          <a:p>
            <a:endParaRPr/>
          </a:p>
        </p:txBody>
      </p:sp>
      <p:sp>
        <p:nvSpPr>
          <p:cNvPr id="429" name="Straight Connector 79"/>
          <p:cNvSpPr/>
          <p:nvPr/>
        </p:nvSpPr>
        <p:spPr>
          <a:xfrm>
            <a:off x="8006619" y="3929993"/>
            <a:ext cx="1188437" cy="1"/>
          </a:xfrm>
          <a:prstGeom prst="line">
            <a:avLst/>
          </a:prstGeom>
          <a:ln w="12700">
            <a:solidFill>
              <a:srgbClr val="000000"/>
            </a:solidFill>
            <a:prstDash val="dash"/>
            <a:miter/>
          </a:ln>
        </p:spPr>
        <p:txBody>
          <a:bodyPr lIns="45719" rIns="45719"/>
          <a:lstStyle/>
          <a:p>
            <a:endParaRPr/>
          </a:p>
        </p:txBody>
      </p:sp>
      <p:sp>
        <p:nvSpPr>
          <p:cNvPr id="430" name="Slide Number Placeholder 8"/>
          <p:cNvSpPr txBox="1">
            <a:spLocks noGrp="1"/>
          </p:cNvSpPr>
          <p:nvPr>
            <p:ph type="sldNum" sz="quarter" idx="2"/>
          </p:nvPr>
        </p:nvSpPr>
        <p:spPr>
          <a:xfrm>
            <a:off x="5818289" y="6381327"/>
            <a:ext cx="127001" cy="17281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431" name="TextBox 75"/>
          <p:cNvSpPr txBox="1"/>
          <p:nvPr/>
        </p:nvSpPr>
        <p:spPr>
          <a:xfrm>
            <a:off x="7345771" y="427555"/>
            <a:ext cx="4035588" cy="698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ts val="1600"/>
              </a:lnSpc>
              <a:defRPr sz="1400"/>
            </a:lvl1pPr>
          </a:lstStyle>
          <a:p>
            <a:r>
              <a:t>Studying this cortical dimension (depth) provides additional information in functional studies (“laminar fMRI” or “depth-dependent fMRI”).</a:t>
            </a:r>
          </a:p>
        </p:txBody>
      </p:sp>
    </p:spTree>
    <p:extLst>
      <p:ext uri="{BB962C8B-B14F-4D97-AF65-F5344CB8AC3E}">
        <p14:creationId xmlns:p14="http://schemas.microsoft.com/office/powerpoint/2010/main" val="236421175"/>
      </p:ext>
    </p:extLst>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397"/>
                                        </p:tgtEl>
                                        <p:attrNameLst>
                                          <p:attrName>style.visibility</p:attrName>
                                        </p:attrNameLst>
                                      </p:cBhvr>
                                      <p:to>
                                        <p:strVal val="visible"/>
                                      </p:to>
                                    </p:set>
                                    <p:animEffect transition="in" filter="fade">
                                      <p:cBhvr>
                                        <p:cTn id="7" dur="500"/>
                                        <p:tgtEl>
                                          <p:spTgt spid="3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415"/>
                                        </p:tgtEl>
                                        <p:attrNameLst>
                                          <p:attrName>style.visibility</p:attrName>
                                        </p:attrNameLst>
                                      </p:cBhvr>
                                      <p:to>
                                        <p:strVal val="visible"/>
                                      </p:to>
                                    </p:set>
                                    <p:animEffect transition="in" filter="fade">
                                      <p:cBhvr>
                                        <p:cTn id="12" dur="500"/>
                                        <p:tgtEl>
                                          <p:spTgt spid="4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fill="hold" grpId="1" nodeType="clickEffect">
                                  <p:stCondLst>
                                    <p:cond delay="0"/>
                                  </p:stCondLst>
                                  <p:iterate>
                                    <p:tmAbs val="0"/>
                                  </p:iterate>
                                  <p:childTnLst>
                                    <p:animEffect transition="out" filter="fade">
                                      <p:cBhvr>
                                        <p:cTn id="16" dur="500" fill="hold"/>
                                        <p:tgtEl>
                                          <p:spTgt spid="397"/>
                                        </p:tgtEl>
                                      </p:cBhvr>
                                    </p:animEffect>
                                    <p:set>
                                      <p:cBhvr>
                                        <p:cTn id="17" fill="hold">
                                          <p:stCondLst>
                                            <p:cond delay="499"/>
                                          </p:stCondLst>
                                        </p:cTn>
                                        <p:tgtEl>
                                          <p:spTgt spid="397"/>
                                        </p:tgtEl>
                                        <p:attrNameLst>
                                          <p:attrName>style.visibility</p:attrName>
                                        </p:attrNameLst>
                                      </p:cBhvr>
                                      <p:to>
                                        <p:strVal val="hidden"/>
                                      </p:to>
                                    </p:set>
                                  </p:childTnLst>
                                </p:cTn>
                              </p:par>
                            </p:childTnLst>
                          </p:cTn>
                        </p:par>
                        <p:par>
                          <p:cTn id="18" fill="hold">
                            <p:stCondLst>
                              <p:cond delay="500"/>
                            </p:stCondLst>
                            <p:childTnLst>
                              <p:par>
                                <p:cTn id="19" presetID="10" presetClass="exit" fill="hold" grpId="0" nodeType="afterEffect">
                                  <p:stCondLst>
                                    <p:cond delay="0"/>
                                  </p:stCondLst>
                                  <p:iterate>
                                    <p:tmAbs val="0"/>
                                  </p:iterate>
                                  <p:childTnLst>
                                    <p:animEffect transition="out" filter="fade">
                                      <p:cBhvr>
                                        <p:cTn id="20" dur="500" fill="hold"/>
                                        <p:tgtEl>
                                          <p:spTgt spid="396"/>
                                        </p:tgtEl>
                                      </p:cBhvr>
                                    </p:animEffect>
                                    <p:set>
                                      <p:cBhvr>
                                        <p:cTn id="21" fill="hold">
                                          <p:stCondLst>
                                            <p:cond delay="499"/>
                                          </p:stCondLst>
                                        </p:cTn>
                                        <p:tgtEl>
                                          <p:spTgt spid="396"/>
                                        </p:tgtEl>
                                        <p:attrNameLst>
                                          <p:attrName>style.visibility</p:attrName>
                                        </p:attrNameLst>
                                      </p:cBhvr>
                                      <p:to>
                                        <p:strVal val="hidden"/>
                                      </p:to>
                                    </p:set>
                                  </p:childTnLst>
                                </p:cTn>
                              </p:par>
                            </p:childTnLst>
                          </p:cTn>
                        </p:par>
                        <p:par>
                          <p:cTn id="22" fill="hold">
                            <p:stCondLst>
                              <p:cond delay="1000"/>
                            </p:stCondLst>
                            <p:childTnLst>
                              <p:par>
                                <p:cTn id="23" presetID="10" presetClass="exit" fill="hold" grpId="0" nodeType="afterEffect">
                                  <p:stCondLst>
                                    <p:cond delay="0"/>
                                  </p:stCondLst>
                                  <p:iterate>
                                    <p:tmAbs val="0"/>
                                  </p:iterate>
                                  <p:childTnLst>
                                    <p:animEffect transition="out" filter="fade">
                                      <p:cBhvr>
                                        <p:cTn id="24" dur="500" fill="hold"/>
                                        <p:tgtEl>
                                          <p:spTgt spid="395"/>
                                        </p:tgtEl>
                                      </p:cBhvr>
                                    </p:animEffect>
                                    <p:set>
                                      <p:cBhvr>
                                        <p:cTn id="25" fill="hold">
                                          <p:stCondLst>
                                            <p:cond delay="499"/>
                                          </p:stCondLst>
                                        </p:cTn>
                                        <p:tgtEl>
                                          <p:spTgt spid="395"/>
                                        </p:tgtEl>
                                        <p:attrNameLst>
                                          <p:attrName>style.visibility</p:attrName>
                                        </p:attrNameLst>
                                      </p:cBhvr>
                                      <p:to>
                                        <p:strVal val="hidden"/>
                                      </p:to>
                                    </p:set>
                                  </p:childTnLst>
                                </p:cTn>
                              </p:par>
                            </p:childTnLst>
                          </p:cTn>
                        </p:par>
                        <p:par>
                          <p:cTn id="26" fill="hold">
                            <p:stCondLst>
                              <p:cond delay="0"/>
                            </p:stCondLst>
                            <p:childTnLst>
                              <p:par>
                                <p:cTn id="27" presetID="-1" presetClass="path" presetSubtype="0" accel="50000" decel="50000" fill="hold" nodeType="afterEffect">
                                  <p:stCondLst>
                                    <p:cond delay="0"/>
                                  </p:stCondLst>
                                  <p:childTnLst>
                                    <p:animMotion origin="layout" path="M 0.000000 0.000000 L -0.378911 0.013201" pathEditMode="relative">
                                      <p:cBhvr>
                                        <p:cTn id="28" dur="1500" fill="hold"/>
                                        <p:tgtEl>
                                          <p:spTgt spid="415"/>
                                        </p:tgtEl>
                                        <p:attrNameLst>
                                          <p:attrName>ppt_x</p:attrName>
                                          <p:attrName>ppt_y</p:attrName>
                                        </p:attrNameLst>
                                      </p:cBhvr>
                                    </p:animMotion>
                                  </p:childTnLst>
                                </p:cTn>
                              </p:par>
                            </p:childTnLst>
                          </p:cTn>
                        </p:par>
                        <p:par>
                          <p:cTn id="29" fill="hold">
                            <p:stCondLst>
                              <p:cond delay="1500"/>
                            </p:stCondLst>
                            <p:childTnLst>
                              <p:par>
                                <p:cTn id="30" presetID="10" presetClass="entr" fill="hold" grpId="0" nodeType="afterEffect">
                                  <p:stCondLst>
                                    <p:cond delay="0"/>
                                  </p:stCondLst>
                                  <p:iterate>
                                    <p:tmAbs val="0"/>
                                  </p:iterate>
                                  <p:childTnLst>
                                    <p:set>
                                      <p:cBhvr>
                                        <p:cTn id="31" fill="hold"/>
                                        <p:tgtEl>
                                          <p:spTgt spid="422"/>
                                        </p:tgtEl>
                                        <p:attrNameLst>
                                          <p:attrName>style.visibility</p:attrName>
                                        </p:attrNameLst>
                                      </p:cBhvr>
                                      <p:to>
                                        <p:strVal val="visible"/>
                                      </p:to>
                                    </p:set>
                                    <p:animEffect transition="in" filter="fade">
                                      <p:cBhvr>
                                        <p:cTn id="32" dur="500"/>
                                        <p:tgtEl>
                                          <p:spTgt spid="422"/>
                                        </p:tgtEl>
                                      </p:cBhvr>
                                    </p:animEffect>
                                  </p:childTnLst>
                                </p:cTn>
                              </p:par>
                            </p:childTnLst>
                          </p:cTn>
                        </p:par>
                        <p:par>
                          <p:cTn id="33" fill="hold">
                            <p:stCondLst>
                              <p:cond delay="2000"/>
                            </p:stCondLst>
                            <p:childTnLst>
                              <p:par>
                                <p:cTn id="34" presetID="10" presetClass="entr" fill="hold" grpId="0" nodeType="afterEffect">
                                  <p:stCondLst>
                                    <p:cond delay="0"/>
                                  </p:stCondLst>
                                  <p:iterate>
                                    <p:tmAbs val="0"/>
                                  </p:iterate>
                                  <p:childTnLst>
                                    <p:set>
                                      <p:cBhvr>
                                        <p:cTn id="35" fill="hold"/>
                                        <p:tgtEl>
                                          <p:spTgt spid="423"/>
                                        </p:tgtEl>
                                        <p:attrNameLst>
                                          <p:attrName>style.visibility</p:attrName>
                                        </p:attrNameLst>
                                      </p:cBhvr>
                                      <p:to>
                                        <p:strVal val="visible"/>
                                      </p:to>
                                    </p:set>
                                    <p:animEffect transition="in" filter="fade">
                                      <p:cBhvr>
                                        <p:cTn id="36" dur="500"/>
                                        <p:tgtEl>
                                          <p:spTgt spid="4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fill="hold" grpId="0" nodeType="clickEffect">
                                  <p:stCondLst>
                                    <p:cond delay="0"/>
                                  </p:stCondLst>
                                  <p:iterate>
                                    <p:tmAbs val="0"/>
                                  </p:iterate>
                                  <p:childTnLst>
                                    <p:set>
                                      <p:cBhvr>
                                        <p:cTn id="40" fill="hold"/>
                                        <p:tgtEl>
                                          <p:spTgt spid="425"/>
                                        </p:tgtEl>
                                        <p:attrNameLst>
                                          <p:attrName>style.visibility</p:attrName>
                                        </p:attrNameLst>
                                      </p:cBhvr>
                                      <p:to>
                                        <p:strVal val="visible"/>
                                      </p:to>
                                    </p:set>
                                    <p:animEffect transition="in" filter="fade">
                                      <p:cBhvr>
                                        <p:cTn id="41" dur="500"/>
                                        <p:tgtEl>
                                          <p:spTgt spid="425"/>
                                        </p:tgtEl>
                                      </p:cBhvr>
                                    </p:animEffect>
                                  </p:childTnLst>
                                </p:cTn>
                              </p:par>
                            </p:childTnLst>
                          </p:cTn>
                        </p:par>
                        <p:par>
                          <p:cTn id="42" fill="hold">
                            <p:stCondLst>
                              <p:cond delay="500"/>
                            </p:stCondLst>
                            <p:childTnLst>
                              <p:par>
                                <p:cTn id="43" presetID="10" presetClass="entr" fill="hold" grpId="0" nodeType="afterEffect">
                                  <p:stCondLst>
                                    <p:cond delay="0"/>
                                  </p:stCondLst>
                                  <p:iterate>
                                    <p:tmAbs val="0"/>
                                  </p:iterate>
                                  <p:childTnLst>
                                    <p:set>
                                      <p:cBhvr>
                                        <p:cTn id="44" fill="hold"/>
                                        <p:tgtEl>
                                          <p:spTgt spid="426"/>
                                        </p:tgtEl>
                                        <p:attrNameLst>
                                          <p:attrName>style.visibility</p:attrName>
                                        </p:attrNameLst>
                                      </p:cBhvr>
                                      <p:to>
                                        <p:strVal val="visible"/>
                                      </p:to>
                                    </p:set>
                                    <p:animEffect transition="in" filter="fade">
                                      <p:cBhvr>
                                        <p:cTn id="45" dur="500"/>
                                        <p:tgtEl>
                                          <p:spTgt spid="426"/>
                                        </p:tgtEl>
                                      </p:cBhvr>
                                    </p:animEffect>
                                  </p:childTnLst>
                                </p:cTn>
                              </p:par>
                            </p:childTnLst>
                          </p:cTn>
                        </p:par>
                        <p:par>
                          <p:cTn id="46" fill="hold">
                            <p:stCondLst>
                              <p:cond delay="1000"/>
                            </p:stCondLst>
                            <p:childTnLst>
                              <p:par>
                                <p:cTn id="47" presetID="10" presetClass="entr" fill="hold" grpId="0" nodeType="afterEffect">
                                  <p:stCondLst>
                                    <p:cond delay="0"/>
                                  </p:stCondLst>
                                  <p:iterate>
                                    <p:tmAbs val="0"/>
                                  </p:iterate>
                                  <p:childTnLst>
                                    <p:set>
                                      <p:cBhvr>
                                        <p:cTn id="48" fill="hold"/>
                                        <p:tgtEl>
                                          <p:spTgt spid="427"/>
                                        </p:tgtEl>
                                        <p:attrNameLst>
                                          <p:attrName>style.visibility</p:attrName>
                                        </p:attrNameLst>
                                      </p:cBhvr>
                                      <p:to>
                                        <p:strVal val="visible"/>
                                      </p:to>
                                    </p:set>
                                    <p:animEffect transition="in" filter="fade">
                                      <p:cBhvr>
                                        <p:cTn id="49" dur="500"/>
                                        <p:tgtEl>
                                          <p:spTgt spid="427"/>
                                        </p:tgtEl>
                                      </p:cBhvr>
                                    </p:animEffect>
                                  </p:childTnLst>
                                </p:cTn>
                              </p:par>
                            </p:childTnLst>
                          </p:cTn>
                        </p:par>
                        <p:par>
                          <p:cTn id="50" fill="hold">
                            <p:stCondLst>
                              <p:cond delay="1500"/>
                            </p:stCondLst>
                            <p:childTnLst>
                              <p:par>
                                <p:cTn id="51" presetID="10" presetClass="entr" fill="hold" grpId="0" nodeType="afterEffect">
                                  <p:stCondLst>
                                    <p:cond delay="0"/>
                                  </p:stCondLst>
                                  <p:iterate>
                                    <p:tmAbs val="0"/>
                                  </p:iterate>
                                  <p:childTnLst>
                                    <p:set>
                                      <p:cBhvr>
                                        <p:cTn id="52" fill="hold"/>
                                        <p:tgtEl>
                                          <p:spTgt spid="428"/>
                                        </p:tgtEl>
                                        <p:attrNameLst>
                                          <p:attrName>style.visibility</p:attrName>
                                        </p:attrNameLst>
                                      </p:cBhvr>
                                      <p:to>
                                        <p:strVal val="visible"/>
                                      </p:to>
                                    </p:set>
                                    <p:animEffect transition="in" filter="fade">
                                      <p:cBhvr>
                                        <p:cTn id="53" dur="500"/>
                                        <p:tgtEl>
                                          <p:spTgt spid="428"/>
                                        </p:tgtEl>
                                      </p:cBhvr>
                                    </p:animEffect>
                                  </p:childTnLst>
                                </p:cTn>
                              </p:par>
                            </p:childTnLst>
                          </p:cTn>
                        </p:par>
                        <p:par>
                          <p:cTn id="54" fill="hold">
                            <p:stCondLst>
                              <p:cond delay="2000"/>
                            </p:stCondLst>
                            <p:childTnLst>
                              <p:par>
                                <p:cTn id="55" presetID="10" presetClass="entr" fill="hold" grpId="0" nodeType="afterEffect">
                                  <p:stCondLst>
                                    <p:cond delay="0"/>
                                  </p:stCondLst>
                                  <p:iterate>
                                    <p:tmAbs val="0"/>
                                  </p:iterate>
                                  <p:childTnLst>
                                    <p:set>
                                      <p:cBhvr>
                                        <p:cTn id="56" fill="hold"/>
                                        <p:tgtEl>
                                          <p:spTgt spid="429"/>
                                        </p:tgtEl>
                                        <p:attrNameLst>
                                          <p:attrName>style.visibility</p:attrName>
                                        </p:attrNameLst>
                                      </p:cBhvr>
                                      <p:to>
                                        <p:strVal val="visible"/>
                                      </p:to>
                                    </p:set>
                                    <p:animEffect transition="in" filter="fade">
                                      <p:cBhvr>
                                        <p:cTn id="57" dur="500"/>
                                        <p:tgtEl>
                                          <p:spTgt spid="42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fill="hold" grpId="0" nodeType="clickEffect">
                                  <p:stCondLst>
                                    <p:cond delay="0"/>
                                  </p:stCondLst>
                                  <p:iterate>
                                    <p:tmAbs val="0"/>
                                  </p:iterate>
                                  <p:childTnLst>
                                    <p:set>
                                      <p:cBhvr>
                                        <p:cTn id="61" fill="hold"/>
                                        <p:tgtEl>
                                          <p:spTgt spid="424"/>
                                        </p:tgtEl>
                                        <p:attrNameLst>
                                          <p:attrName>style.visibility</p:attrName>
                                        </p:attrNameLst>
                                      </p:cBhvr>
                                      <p:to>
                                        <p:strVal val="visible"/>
                                      </p:to>
                                    </p:set>
                                    <p:animEffect transition="in" filter="fade">
                                      <p:cBhvr>
                                        <p:cTn id="62" dur="500"/>
                                        <p:tgtEl>
                                          <p:spTgt spid="42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fill="hold" grpId="0" nodeType="clickEffect">
                                  <p:stCondLst>
                                    <p:cond delay="0"/>
                                  </p:stCondLst>
                                  <p:iterate>
                                    <p:tmAbs val="0"/>
                                  </p:iterate>
                                  <p:childTnLst>
                                    <p:set>
                                      <p:cBhvr>
                                        <p:cTn id="66" fill="hold"/>
                                        <p:tgtEl>
                                          <p:spTgt spid="431"/>
                                        </p:tgtEl>
                                        <p:attrNameLst>
                                          <p:attrName>style.visibility</p:attrName>
                                        </p:attrNameLst>
                                      </p:cBhvr>
                                      <p:to>
                                        <p:strVal val="visible"/>
                                      </p:to>
                                    </p:set>
                                    <p:animEffect transition="in" filter="fade">
                                      <p:cBhvr>
                                        <p:cTn id="67" dur="500"/>
                                        <p:tgtEl>
                                          <p:spTgt spid="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 grpId="0" animBg="1" advAuto="0"/>
      <p:bldP spid="396" grpId="0" animBg="1" advAuto="0"/>
      <p:bldP spid="397" grpId="0" animBg="1" advAuto="0"/>
      <p:bldP spid="397" grpId="1" animBg="1" advAuto="0"/>
      <p:bldP spid="415" grpId="0" animBg="1" advAuto="0"/>
      <p:bldP spid="422" grpId="0" animBg="1" advAuto="0"/>
      <p:bldP spid="423" grpId="0" animBg="1" advAuto="0"/>
      <p:bldP spid="424" grpId="0" animBg="1" advAuto="0"/>
      <p:bldP spid="425" grpId="0" animBg="1" advAuto="0"/>
      <p:bldP spid="426" grpId="0" animBg="1" advAuto="0"/>
      <p:bldP spid="427" grpId="0" animBg="1" advAuto="0"/>
      <p:bldP spid="428" grpId="0" animBg="1" advAuto="0"/>
      <p:bldP spid="429" grpId="0" animBg="1" advAuto="0"/>
      <p:bldP spid="431"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371475" y="324000"/>
            <a:ext cx="11449050" cy="514200"/>
          </a:xfrm>
          <a:prstGeom prst="rect">
            <a:avLst/>
          </a:prstGeom>
        </p:spPr>
        <p:txBody>
          <a:bodyPr/>
          <a:lst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a:lstStyle>
          <a:p>
            <a:pPr lvl="0" defTabSz="816296">
              <a:defRPr/>
            </a:pPr>
            <a:r>
              <a:rPr lang="en-US" sz="2400" dirty="0">
                <a:solidFill>
                  <a:schemeClr val="tx2"/>
                </a:solidFill>
                <a:latin typeface="Arial" pitchFamily="34" charset="0"/>
                <a:cs typeface="Arial" pitchFamily="34" charset="0"/>
              </a:rPr>
              <a:t>Laminar Dynamic connectivity in Major Depression (EPIK)</a:t>
            </a:r>
          </a:p>
        </p:txBody>
      </p:sp>
      <p:sp>
        <p:nvSpPr>
          <p:cNvPr id="24" name="CustomShape 2"/>
          <p:cNvSpPr/>
          <p:nvPr/>
        </p:nvSpPr>
        <p:spPr>
          <a:xfrm rot="5400000">
            <a:off x="5405173" y="501485"/>
            <a:ext cx="181988" cy="2572723"/>
          </a:xfrm>
          <a:prstGeom prst="leftBracket">
            <a:avLst>
              <a:gd name="adj" fmla="val 0"/>
            </a:avLst>
          </a:prstGeom>
          <a:noFill/>
          <a:ln w="12600">
            <a:solidFill>
              <a:srgbClr val="C00000"/>
            </a:solidFill>
            <a:round/>
          </a:ln>
        </p:spPr>
        <p:style>
          <a:lnRef idx="1">
            <a:schemeClr val="accent1"/>
          </a:lnRef>
          <a:fillRef idx="0">
            <a:schemeClr val="accent1"/>
          </a:fillRef>
          <a:effectRef idx="0">
            <a:schemeClr val="accent1"/>
          </a:effectRef>
          <a:fontRef idx="minor"/>
        </p:style>
      </p:sp>
      <p:sp>
        <p:nvSpPr>
          <p:cNvPr id="25" name="CustomShape 3"/>
          <p:cNvSpPr/>
          <p:nvPr/>
        </p:nvSpPr>
        <p:spPr>
          <a:xfrm rot="5400000">
            <a:off x="6692931" y="1783538"/>
            <a:ext cx="82958" cy="225023"/>
          </a:xfrm>
          <a:prstGeom prst="leftBracket">
            <a:avLst>
              <a:gd name="adj" fmla="val 0"/>
            </a:avLst>
          </a:prstGeom>
          <a:noFill/>
          <a:ln w="12600">
            <a:solidFill>
              <a:srgbClr val="C00000"/>
            </a:solidFill>
            <a:round/>
          </a:ln>
        </p:spPr>
        <p:style>
          <a:lnRef idx="1">
            <a:schemeClr val="accent1"/>
          </a:lnRef>
          <a:fillRef idx="0">
            <a:schemeClr val="accent1"/>
          </a:fillRef>
          <a:effectRef idx="0">
            <a:schemeClr val="accent1"/>
          </a:effectRef>
          <a:fontRef idx="minor"/>
        </p:style>
      </p:sp>
      <p:graphicFrame>
        <p:nvGraphicFramePr>
          <p:cNvPr id="26" name="Table 4"/>
          <p:cNvGraphicFramePr/>
          <p:nvPr/>
        </p:nvGraphicFramePr>
        <p:xfrm>
          <a:off x="3581400" y="4902011"/>
          <a:ext cx="3746625" cy="457200"/>
        </p:xfrm>
        <a:graphic>
          <a:graphicData uri="http://schemas.openxmlformats.org/drawingml/2006/table">
            <a:tbl>
              <a:tblPr/>
              <a:tblGrid>
                <a:gridCol w="1248875">
                  <a:extLst>
                    <a:ext uri="{9D8B030D-6E8A-4147-A177-3AD203B41FA5}">
                      <a16:colId xmlns:a16="http://schemas.microsoft.com/office/drawing/2014/main" val="20000"/>
                    </a:ext>
                  </a:extLst>
                </a:gridCol>
                <a:gridCol w="1248875">
                  <a:extLst>
                    <a:ext uri="{9D8B030D-6E8A-4147-A177-3AD203B41FA5}">
                      <a16:colId xmlns:a16="http://schemas.microsoft.com/office/drawing/2014/main" val="20001"/>
                    </a:ext>
                  </a:extLst>
                </a:gridCol>
                <a:gridCol w="1248875">
                  <a:extLst>
                    <a:ext uri="{9D8B030D-6E8A-4147-A177-3AD203B41FA5}">
                      <a16:colId xmlns:a16="http://schemas.microsoft.com/office/drawing/2014/main" val="20002"/>
                    </a:ext>
                  </a:extLst>
                </a:gridCol>
              </a:tblGrid>
              <a:tr h="448920">
                <a:tc>
                  <a:txBody>
                    <a:bodyPr/>
                    <a:lstStyle/>
                    <a:p>
                      <a:pPr algn="ctr">
                        <a:lnSpc>
                          <a:spcPct val="100000"/>
                        </a:lnSpc>
                      </a:pPr>
                      <a:r>
                        <a:rPr lang="en-GB" sz="1200" b="0" strike="noStrike" spc="-1" dirty="0">
                          <a:solidFill>
                            <a:srgbClr val="000000"/>
                          </a:solidFill>
                          <a:latin typeface="Arial" panose="020B0604020202020204" pitchFamily="34" charset="0"/>
                          <a:ea typeface="DejaVu Sans"/>
                          <a:cs typeface="Arial" panose="020B0604020202020204" pitchFamily="34" charset="0"/>
                        </a:rPr>
                        <a:t>Healthy</a:t>
                      </a:r>
                      <a:br>
                        <a:rPr lang="en-GB" sz="1200" b="0" strike="noStrike" spc="-1" dirty="0">
                          <a:solidFill>
                            <a:srgbClr val="000000"/>
                          </a:solidFill>
                          <a:latin typeface="Arial" panose="020B0604020202020204" pitchFamily="34" charset="0"/>
                          <a:ea typeface="DejaVu Sans"/>
                          <a:cs typeface="Arial" panose="020B0604020202020204" pitchFamily="34" charset="0"/>
                        </a:rPr>
                      </a:br>
                      <a:r>
                        <a:rPr lang="en-GB" sz="1200" b="0" strike="noStrike" spc="-1" dirty="0">
                          <a:solidFill>
                            <a:srgbClr val="000000"/>
                          </a:solidFill>
                          <a:latin typeface="Arial" panose="020B0604020202020204" pitchFamily="34" charset="0"/>
                          <a:ea typeface="DejaVu Sans"/>
                          <a:cs typeface="Arial" panose="020B0604020202020204" pitchFamily="34" charset="0"/>
                        </a:rPr>
                        <a:t>controls</a:t>
                      </a:r>
                      <a:endParaRPr lang="en-GB" sz="1200" b="0" strike="noStrike" spc="-1" dirty="0">
                        <a:latin typeface="Arial" panose="020B0604020202020204" pitchFamily="34" charset="0"/>
                        <a:cs typeface="Arial" panose="020B0604020202020204" pitchFamily="34" charset="0"/>
                      </a:endParaRPr>
                    </a:p>
                  </a:txBody>
                  <a:tcPr>
                    <a:lnL w="12240">
                      <a:noFill/>
                    </a:lnL>
                    <a:lnR w="12240">
                      <a:noFill/>
                    </a:lnR>
                    <a:lnT w="12240">
                      <a:noFill/>
                    </a:lnT>
                    <a:lnB w="38160">
                      <a:noFill/>
                    </a:lnB>
                    <a:solidFill>
                      <a:srgbClr val="FFFFFF"/>
                    </a:solidFill>
                  </a:tcPr>
                </a:tc>
                <a:tc>
                  <a:txBody>
                    <a:bodyPr/>
                    <a:lstStyle/>
                    <a:p>
                      <a:pPr algn="ctr">
                        <a:lnSpc>
                          <a:spcPct val="100000"/>
                        </a:lnSpc>
                      </a:pPr>
                      <a:r>
                        <a:rPr lang="en-GB" sz="1200" b="0" strike="noStrike" spc="-1" dirty="0">
                          <a:solidFill>
                            <a:srgbClr val="000000"/>
                          </a:solidFill>
                          <a:latin typeface="Arial" panose="020B0604020202020204" pitchFamily="34" charset="0"/>
                          <a:ea typeface="DejaVu Sans"/>
                          <a:cs typeface="Arial" panose="020B0604020202020204" pitchFamily="34" charset="0"/>
                        </a:rPr>
                        <a:t>Depression -t1</a:t>
                      </a:r>
                      <a:endParaRPr lang="en-GB" sz="1200" b="0" strike="noStrike" spc="-1" dirty="0">
                        <a:latin typeface="Arial" panose="020B0604020202020204" pitchFamily="34" charset="0"/>
                        <a:cs typeface="Arial" panose="020B0604020202020204" pitchFamily="34" charset="0"/>
                      </a:endParaRPr>
                    </a:p>
                    <a:p>
                      <a:pPr algn="ctr">
                        <a:lnSpc>
                          <a:spcPct val="100000"/>
                        </a:lnSpc>
                      </a:pPr>
                      <a:r>
                        <a:rPr lang="en-GB" sz="1200" b="0" strike="noStrike" spc="-1" dirty="0">
                          <a:solidFill>
                            <a:srgbClr val="000000"/>
                          </a:solidFill>
                          <a:latin typeface="Arial" panose="020B0604020202020204" pitchFamily="34" charset="0"/>
                          <a:ea typeface="DejaVu Sans"/>
                          <a:cs typeface="Arial" panose="020B0604020202020204" pitchFamily="34" charset="0"/>
                        </a:rPr>
                        <a:t>R / W</a:t>
                      </a:r>
                      <a:endParaRPr lang="en-GB" sz="1200" b="0" strike="noStrike" spc="-1" dirty="0">
                        <a:latin typeface="Arial" panose="020B0604020202020204" pitchFamily="34" charset="0"/>
                        <a:cs typeface="Arial" panose="020B0604020202020204" pitchFamily="34" charset="0"/>
                      </a:endParaRPr>
                    </a:p>
                  </a:txBody>
                  <a:tcPr>
                    <a:lnL w="12240">
                      <a:noFill/>
                    </a:lnL>
                    <a:lnR w="12240">
                      <a:noFill/>
                    </a:lnR>
                    <a:lnT w="12240">
                      <a:noFill/>
                    </a:lnT>
                    <a:lnB w="38160">
                      <a:noFill/>
                    </a:lnB>
                    <a:solidFill>
                      <a:srgbClr val="FFFFFF"/>
                    </a:solidFill>
                  </a:tcPr>
                </a:tc>
                <a:tc>
                  <a:txBody>
                    <a:bodyPr/>
                    <a:lstStyle/>
                    <a:p>
                      <a:pPr algn="ctr">
                        <a:lnSpc>
                          <a:spcPct val="100000"/>
                        </a:lnSpc>
                      </a:pPr>
                      <a:r>
                        <a:rPr lang="en-GB" sz="1200" b="0" strike="noStrike" spc="-1" dirty="0">
                          <a:solidFill>
                            <a:srgbClr val="000000"/>
                          </a:solidFill>
                          <a:latin typeface="Arial" panose="020B0604020202020204" pitchFamily="34" charset="0"/>
                          <a:ea typeface="DejaVu Sans"/>
                          <a:cs typeface="Arial" panose="020B0604020202020204" pitchFamily="34" charset="0"/>
                        </a:rPr>
                        <a:t>Depression -t2</a:t>
                      </a:r>
                      <a:endParaRPr lang="en-GB" sz="1200" b="0" strike="noStrike" spc="-1" dirty="0">
                        <a:latin typeface="Arial" panose="020B0604020202020204" pitchFamily="34" charset="0"/>
                        <a:cs typeface="Arial" panose="020B0604020202020204" pitchFamily="34" charset="0"/>
                      </a:endParaRPr>
                    </a:p>
                    <a:p>
                      <a:pPr algn="ctr">
                        <a:lnSpc>
                          <a:spcPct val="100000"/>
                        </a:lnSpc>
                      </a:pPr>
                      <a:r>
                        <a:rPr lang="en-GB" sz="1200" b="0" strike="noStrike" spc="-1" dirty="0">
                          <a:solidFill>
                            <a:srgbClr val="000000"/>
                          </a:solidFill>
                          <a:latin typeface="Arial" panose="020B0604020202020204" pitchFamily="34" charset="0"/>
                          <a:ea typeface="DejaVu Sans"/>
                          <a:cs typeface="Arial" panose="020B0604020202020204" pitchFamily="34" charset="0"/>
                        </a:rPr>
                        <a:t>R / W</a:t>
                      </a:r>
                      <a:endParaRPr lang="en-GB" sz="1200" b="0" strike="noStrike" spc="-1" dirty="0">
                        <a:latin typeface="Arial" panose="020B0604020202020204" pitchFamily="34" charset="0"/>
                        <a:cs typeface="Arial" panose="020B0604020202020204" pitchFamily="34" charset="0"/>
                      </a:endParaRPr>
                    </a:p>
                  </a:txBody>
                  <a:tcPr>
                    <a:lnL w="12240">
                      <a:noFill/>
                    </a:lnL>
                    <a:lnR w="12240">
                      <a:noFill/>
                    </a:lnR>
                    <a:lnT w="12240">
                      <a:noFill/>
                    </a:lnT>
                    <a:lnB w="38160">
                      <a:noFill/>
                    </a:lnB>
                    <a:solidFill>
                      <a:srgbClr val="FFFFFF"/>
                    </a:solidFill>
                  </a:tcPr>
                </a:tc>
                <a:extLst>
                  <a:ext uri="{0D108BD9-81ED-4DB2-BD59-A6C34878D82A}">
                    <a16:rowId xmlns:a16="http://schemas.microsoft.com/office/drawing/2014/main" val="10000"/>
                  </a:ext>
                </a:extLst>
              </a:tr>
            </a:tbl>
          </a:graphicData>
        </a:graphic>
      </p:graphicFrame>
      <p:sp>
        <p:nvSpPr>
          <p:cNvPr id="27" name="CustomShape 5"/>
          <p:cNvSpPr/>
          <p:nvPr/>
        </p:nvSpPr>
        <p:spPr>
          <a:xfrm>
            <a:off x="6457021" y="4389748"/>
            <a:ext cx="217245" cy="217245"/>
          </a:xfrm>
          <a:prstGeom prst="smileyFace">
            <a:avLst>
              <a:gd name="adj" fmla="val 4653"/>
            </a:avLst>
          </a:prstGeom>
          <a:noFill/>
          <a:ln>
            <a:solidFill>
              <a:srgbClr val="00FF00"/>
            </a:solidFill>
            <a:round/>
          </a:ln>
        </p:spPr>
        <p:style>
          <a:lnRef idx="2">
            <a:schemeClr val="accent1">
              <a:shade val="50000"/>
            </a:schemeClr>
          </a:lnRef>
          <a:fillRef idx="1">
            <a:schemeClr val="accent1"/>
          </a:fillRef>
          <a:effectRef idx="0">
            <a:schemeClr val="accent1"/>
          </a:effectRef>
          <a:fontRef idx="minor"/>
        </p:style>
      </p:sp>
      <p:sp>
        <p:nvSpPr>
          <p:cNvPr id="28" name="CustomShape 6"/>
          <p:cNvSpPr/>
          <p:nvPr/>
        </p:nvSpPr>
        <p:spPr>
          <a:xfrm>
            <a:off x="6794555" y="4393896"/>
            <a:ext cx="217245" cy="217245"/>
          </a:xfrm>
          <a:prstGeom prst="smileyFace">
            <a:avLst>
              <a:gd name="adj" fmla="val -4653"/>
            </a:avLst>
          </a:prstGeom>
          <a:no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29" name="CustomShape 7"/>
          <p:cNvSpPr/>
          <p:nvPr/>
        </p:nvSpPr>
        <p:spPr>
          <a:xfrm rot="16200000">
            <a:off x="2218051" y="3192151"/>
            <a:ext cx="2543371" cy="27387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90000"/>
              </a:lnSpc>
              <a:spcBef>
                <a:spcPts val="1001"/>
              </a:spcBef>
            </a:pPr>
            <a:r>
              <a:rPr lang="en-GB" sz="1200" b="0" strike="noStrike" spc="-1" dirty="0">
                <a:solidFill>
                  <a:srgbClr val="000000"/>
                </a:solidFill>
                <a:latin typeface="Arial" panose="020B0604020202020204" pitchFamily="34" charset="0"/>
                <a:ea typeface="DejaVu Sans"/>
                <a:cs typeface="Arial" panose="020B0604020202020204" pitchFamily="34" charset="0"/>
              </a:rPr>
              <a:t>Prevalence of  laminar state 1 vs 2</a:t>
            </a:r>
            <a:endParaRPr lang="en-GB" sz="1200" b="0" strike="noStrike" spc="-1" dirty="0">
              <a:latin typeface="Arial" panose="020B0604020202020204" pitchFamily="34" charset="0"/>
              <a:cs typeface="Arial" panose="020B0604020202020204" pitchFamily="34" charset="0"/>
            </a:endParaRPr>
          </a:p>
          <a:p>
            <a:pPr algn="ctr">
              <a:lnSpc>
                <a:spcPct val="90000"/>
              </a:lnSpc>
              <a:spcBef>
                <a:spcPts val="1001"/>
              </a:spcBef>
            </a:pPr>
            <a:endParaRPr lang="en-GB" sz="1200" b="0" strike="noStrike" spc="-1" dirty="0">
              <a:latin typeface="Calibri Light" panose="020F0302020204030204" pitchFamily="34" charset="0"/>
            </a:endParaRPr>
          </a:p>
        </p:txBody>
      </p:sp>
      <p:sp>
        <p:nvSpPr>
          <p:cNvPr id="30" name="CustomShape 8"/>
          <p:cNvSpPr/>
          <p:nvPr/>
        </p:nvSpPr>
        <p:spPr>
          <a:xfrm>
            <a:off x="5295615" y="4383526"/>
            <a:ext cx="217245" cy="217245"/>
          </a:xfrm>
          <a:prstGeom prst="smileyFace">
            <a:avLst>
              <a:gd name="adj" fmla="val 4653"/>
            </a:avLst>
          </a:prstGeom>
          <a:noFill/>
          <a:ln>
            <a:solidFill>
              <a:srgbClr val="00FF00"/>
            </a:solidFill>
            <a:round/>
          </a:ln>
        </p:spPr>
        <p:style>
          <a:lnRef idx="2">
            <a:schemeClr val="accent1">
              <a:shade val="50000"/>
            </a:schemeClr>
          </a:lnRef>
          <a:fillRef idx="1">
            <a:schemeClr val="accent1"/>
          </a:fillRef>
          <a:effectRef idx="0">
            <a:schemeClr val="accent1"/>
          </a:effectRef>
          <a:fontRef idx="minor"/>
        </p:style>
      </p:sp>
      <p:sp>
        <p:nvSpPr>
          <p:cNvPr id="31" name="CustomShape 9"/>
          <p:cNvSpPr/>
          <p:nvPr/>
        </p:nvSpPr>
        <p:spPr>
          <a:xfrm>
            <a:off x="5638852" y="4387674"/>
            <a:ext cx="217245" cy="217245"/>
          </a:xfrm>
          <a:prstGeom prst="smileyFace">
            <a:avLst>
              <a:gd name="adj" fmla="val -4653"/>
            </a:avLst>
          </a:prstGeom>
          <a:no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34" name="CustomShape 10"/>
          <p:cNvSpPr/>
          <p:nvPr/>
        </p:nvSpPr>
        <p:spPr>
          <a:xfrm>
            <a:off x="4299086" y="3061389"/>
            <a:ext cx="2322813" cy="510189"/>
          </a:xfrm>
          <a:custGeom>
            <a:avLst/>
            <a:gdLst/>
            <a:ahLst/>
            <a:cxnLst/>
            <a:rect l="l" t="t" r="r" b="b"/>
            <a:pathLst>
              <a:path w="1613647" h="355003">
                <a:moveTo>
                  <a:pt x="0" y="355003"/>
                </a:moveTo>
                <a:lnTo>
                  <a:pt x="796066" y="0"/>
                </a:lnTo>
                <a:lnTo>
                  <a:pt x="1613647" y="193638"/>
                </a:lnTo>
              </a:path>
            </a:pathLst>
          </a:custGeom>
          <a:noFill/>
          <a:ln w="28440">
            <a:solidFill>
              <a:srgbClr val="00FF00"/>
            </a:solidFill>
            <a:custDash>
              <a:ds d="100000" sp="100000"/>
            </a:custDash>
            <a:round/>
          </a:ln>
        </p:spPr>
        <p:style>
          <a:lnRef idx="2">
            <a:schemeClr val="accent1">
              <a:shade val="50000"/>
            </a:schemeClr>
          </a:lnRef>
          <a:fillRef idx="1">
            <a:schemeClr val="accent1"/>
          </a:fillRef>
          <a:effectRef idx="0">
            <a:schemeClr val="accent1"/>
          </a:effectRef>
          <a:fontRef idx="minor"/>
        </p:style>
      </p:sp>
      <p:sp>
        <p:nvSpPr>
          <p:cNvPr id="38" name="CustomShape 11"/>
          <p:cNvSpPr/>
          <p:nvPr/>
        </p:nvSpPr>
        <p:spPr>
          <a:xfrm>
            <a:off x="4266940" y="2185668"/>
            <a:ext cx="2534873" cy="1369838"/>
          </a:xfrm>
          <a:custGeom>
            <a:avLst/>
            <a:gdLst/>
            <a:ahLst/>
            <a:cxnLst/>
            <a:rect l="l" t="t" r="r" b="b"/>
            <a:pathLst>
              <a:path w="1947134" h="978945">
                <a:moveTo>
                  <a:pt x="0" y="978945"/>
                </a:moveTo>
                <a:lnTo>
                  <a:pt x="1061076" y="505916"/>
                </a:lnTo>
                <a:lnTo>
                  <a:pt x="1947134" y="0"/>
                </a:lnTo>
              </a:path>
            </a:pathLst>
          </a:custGeom>
          <a:noFill/>
          <a:ln w="28440">
            <a:solidFill>
              <a:schemeClr val="tx1"/>
            </a:solidFill>
            <a:custDash>
              <a:ds d="100000" sp="100000"/>
            </a:custDash>
            <a:round/>
          </a:ln>
        </p:spPr>
        <p:style>
          <a:lnRef idx="2">
            <a:schemeClr val="accent1">
              <a:shade val="50000"/>
            </a:schemeClr>
          </a:lnRef>
          <a:fillRef idx="1">
            <a:schemeClr val="accent1"/>
          </a:fillRef>
          <a:effectRef idx="0">
            <a:schemeClr val="accent1"/>
          </a:effectRef>
          <a:fontRef idx="minor"/>
        </p:style>
      </p:sp>
      <p:sp>
        <p:nvSpPr>
          <p:cNvPr id="46" name="CustomShape 7"/>
          <p:cNvSpPr/>
          <p:nvPr/>
        </p:nvSpPr>
        <p:spPr>
          <a:xfrm>
            <a:off x="8042099" y="1693327"/>
            <a:ext cx="3821441" cy="311176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85750" indent="-285750">
              <a:lnSpc>
                <a:spcPts val="1680"/>
              </a:lnSpc>
              <a:spcAft>
                <a:spcPts val="600"/>
              </a:spcAft>
              <a:buFont typeface="Wingdings" pitchFamily="2" charset="2"/>
              <a:buChar char="Ø"/>
            </a:pPr>
            <a:r>
              <a:rPr lang="en-GB" sz="1400" b="0" strike="noStrike" spc="-1" dirty="0">
                <a:solidFill>
                  <a:schemeClr val="tx2"/>
                </a:solidFill>
                <a:latin typeface="Arial" panose="020B0604020202020204" pitchFamily="34" charset="0"/>
                <a:ea typeface="DejaVu Sans"/>
                <a:cs typeface="Arial" panose="020B0604020202020204" pitchFamily="34" charset="0"/>
              </a:rPr>
              <a:t>After treatment, patients who recover </a:t>
            </a:r>
            <a:br>
              <a:rPr lang="en-GB" sz="1400" b="0" strike="noStrike" spc="-1" dirty="0">
                <a:solidFill>
                  <a:schemeClr val="tx2"/>
                </a:solidFill>
                <a:latin typeface="Arial" panose="020B0604020202020204" pitchFamily="34" charset="0"/>
                <a:ea typeface="DejaVu Sans"/>
                <a:cs typeface="Arial" panose="020B0604020202020204" pitchFamily="34" charset="0"/>
              </a:rPr>
            </a:br>
            <a:r>
              <a:rPr lang="en-GB" sz="1400" b="0" strike="noStrike" spc="-1" dirty="0">
                <a:solidFill>
                  <a:schemeClr val="tx2"/>
                </a:solidFill>
                <a:latin typeface="Arial" panose="020B0604020202020204" pitchFamily="34" charset="0"/>
                <a:ea typeface="DejaVu Sans"/>
                <a:cs typeface="Arial" panose="020B0604020202020204" pitchFamily="34" charset="0"/>
              </a:rPr>
              <a:t>or worsen show a significantly different laminar connectivity preference.</a:t>
            </a:r>
          </a:p>
          <a:p>
            <a:pPr marL="285750" indent="-285750">
              <a:lnSpc>
                <a:spcPts val="1680"/>
              </a:lnSpc>
              <a:spcAft>
                <a:spcPts val="600"/>
              </a:spcAft>
              <a:buFont typeface="Wingdings" pitchFamily="2" charset="2"/>
              <a:buChar char="Ø"/>
            </a:pPr>
            <a:endParaRPr lang="en-US" sz="1400" spc="-1" dirty="0">
              <a:solidFill>
                <a:schemeClr val="tx2"/>
              </a:solidFill>
              <a:latin typeface="Arial" panose="020B0604020202020204" pitchFamily="34" charset="0"/>
              <a:cs typeface="Arial" panose="020B0604020202020204" pitchFamily="34" charset="0"/>
            </a:endParaRPr>
          </a:p>
          <a:p>
            <a:pPr marL="285750" indent="-285750">
              <a:lnSpc>
                <a:spcPts val="1680"/>
              </a:lnSpc>
              <a:spcAft>
                <a:spcPts val="600"/>
              </a:spcAft>
              <a:buFont typeface="Wingdings" pitchFamily="2" charset="2"/>
              <a:buChar char="Ø"/>
            </a:pPr>
            <a:r>
              <a:rPr lang="en-US" sz="1400" b="0" strike="noStrike" spc="-1" dirty="0">
                <a:solidFill>
                  <a:schemeClr val="tx2"/>
                </a:solidFill>
                <a:latin typeface="Arial" panose="020B0604020202020204" pitchFamily="34" charset="0"/>
                <a:cs typeface="Arial" panose="020B0604020202020204" pitchFamily="34" charset="0"/>
              </a:rPr>
              <a:t>Patients who worsen are significantly different from healthy controls, but patients who recover are not.</a:t>
            </a:r>
          </a:p>
          <a:p>
            <a:pPr marL="285750" indent="-285750">
              <a:lnSpc>
                <a:spcPts val="1680"/>
              </a:lnSpc>
              <a:spcAft>
                <a:spcPts val="600"/>
              </a:spcAft>
              <a:buFont typeface="Wingdings" pitchFamily="2" charset="2"/>
              <a:buChar char="Ø"/>
            </a:pPr>
            <a:endParaRPr lang="en-US" sz="1400" spc="-1" dirty="0">
              <a:solidFill>
                <a:schemeClr val="tx2"/>
              </a:solidFill>
              <a:latin typeface="Arial" panose="020B0604020202020204" pitchFamily="34" charset="0"/>
              <a:cs typeface="Arial" panose="020B0604020202020204" pitchFamily="34" charset="0"/>
            </a:endParaRPr>
          </a:p>
          <a:p>
            <a:pPr>
              <a:lnSpc>
                <a:spcPct val="114000"/>
              </a:lnSpc>
            </a:pPr>
            <a:endParaRPr lang="en-US" sz="1400" b="1" i="1" dirty="0">
              <a:solidFill>
                <a:schemeClr val="tx2"/>
              </a:solidFill>
              <a:latin typeface="Arial" panose="020B0604020202020204" pitchFamily="34" charset="0"/>
              <a:cs typeface="Arial" panose="020B0604020202020204" pitchFamily="34" charset="0"/>
            </a:endParaRPr>
          </a:p>
          <a:p>
            <a:pPr algn="ctr">
              <a:lnSpc>
                <a:spcPct val="114000"/>
              </a:lnSpc>
            </a:pPr>
            <a:r>
              <a:rPr lang="en-US" sz="1400" b="1" i="1" dirty="0">
                <a:solidFill>
                  <a:schemeClr val="tx2"/>
                </a:solidFill>
                <a:latin typeface="Arial" panose="020B0604020202020204" pitchFamily="34" charset="0"/>
                <a:cs typeface="Arial" panose="020B0604020202020204" pitchFamily="34" charset="0"/>
              </a:rPr>
              <a:t>The evolution of depression </a:t>
            </a:r>
          </a:p>
          <a:p>
            <a:pPr algn="ctr">
              <a:lnSpc>
                <a:spcPct val="114000"/>
              </a:lnSpc>
            </a:pPr>
            <a:r>
              <a:rPr lang="en-US" sz="1400" b="1" i="1" dirty="0">
                <a:solidFill>
                  <a:schemeClr val="tx2"/>
                </a:solidFill>
                <a:latin typeface="Arial" panose="020B0604020202020204" pitchFamily="34" charset="0"/>
                <a:cs typeface="Arial" panose="020B0604020202020204" pitchFamily="34" charset="0"/>
              </a:rPr>
              <a:t>may be related to changes in the connectivity along the cortical depth.</a:t>
            </a:r>
          </a:p>
          <a:p>
            <a:pPr marL="285750" indent="-285750">
              <a:lnSpc>
                <a:spcPts val="1680"/>
              </a:lnSpc>
              <a:spcAft>
                <a:spcPts val="600"/>
              </a:spcAft>
              <a:buFont typeface="Wingdings" pitchFamily="2" charset="2"/>
              <a:buChar char="Ø"/>
            </a:pPr>
            <a:endParaRPr lang="en-GB" sz="1400" b="0" strike="noStrike" spc="-1" dirty="0">
              <a:solidFill>
                <a:schemeClr val="tx2"/>
              </a:solidFill>
              <a:latin typeface="Arial" panose="020B0604020202020204" pitchFamily="34" charset="0"/>
              <a:cs typeface="Arial" panose="020B0604020202020204" pitchFamily="34" charset="0"/>
            </a:endParaRPr>
          </a:p>
        </p:txBody>
      </p:sp>
      <p:pic>
        <p:nvPicPr>
          <p:cNvPr id="48" name="Picture 14"/>
          <p:cNvPicPr/>
          <p:nvPr/>
        </p:nvPicPr>
        <p:blipFill>
          <a:blip r:embed="rId3"/>
          <a:srcRect r="55966" b="23511"/>
          <a:stretch/>
        </p:blipFill>
        <p:spPr>
          <a:xfrm>
            <a:off x="2513808" y="4219938"/>
            <a:ext cx="627518" cy="627518"/>
          </a:xfrm>
          <a:prstGeom prst="rect">
            <a:avLst/>
          </a:prstGeom>
          <a:ln>
            <a:noFill/>
          </a:ln>
        </p:spPr>
      </p:pic>
      <p:pic>
        <p:nvPicPr>
          <p:cNvPr id="50" name="Picture 15"/>
          <p:cNvPicPr/>
          <p:nvPr/>
        </p:nvPicPr>
        <p:blipFill>
          <a:blip r:embed="rId3"/>
          <a:srcRect l="56330" b="22993"/>
          <a:stretch/>
        </p:blipFill>
        <p:spPr>
          <a:xfrm>
            <a:off x="2512987" y="2377370"/>
            <a:ext cx="627518" cy="627518"/>
          </a:xfrm>
          <a:prstGeom prst="rect">
            <a:avLst/>
          </a:prstGeom>
          <a:ln>
            <a:noFill/>
          </a:ln>
        </p:spPr>
      </p:pic>
      <p:sp>
        <p:nvSpPr>
          <p:cNvPr id="51" name="Rectangle 50"/>
          <p:cNvSpPr/>
          <p:nvPr/>
        </p:nvSpPr>
        <p:spPr>
          <a:xfrm>
            <a:off x="2414063" y="2133420"/>
            <a:ext cx="907684" cy="246221"/>
          </a:xfrm>
          <a:prstGeom prst="rect">
            <a:avLst/>
          </a:prstGeom>
        </p:spPr>
        <p:txBody>
          <a:bodyPr wrap="none">
            <a:spAutoFit/>
          </a:bodyPr>
          <a:lstStyle/>
          <a:p>
            <a:r>
              <a:rPr lang="en-GB" sz="1000" spc="-1" dirty="0">
                <a:solidFill>
                  <a:srgbClr val="000000"/>
                </a:solidFill>
                <a:latin typeface="Arial" panose="020B0604020202020204" pitchFamily="34" charset="0"/>
                <a:ea typeface="DejaVu Sans"/>
                <a:cs typeface="Arial" panose="020B0604020202020204" pitchFamily="34" charset="0"/>
              </a:rPr>
              <a:t>Mostly super</a:t>
            </a:r>
            <a:endParaRPr lang="en-GB" sz="1000" dirty="0">
              <a:latin typeface="Arial" panose="020B0604020202020204" pitchFamily="34" charset="0"/>
              <a:cs typeface="Arial" panose="020B0604020202020204" pitchFamily="34" charset="0"/>
            </a:endParaRPr>
          </a:p>
        </p:txBody>
      </p:sp>
      <p:sp>
        <p:nvSpPr>
          <p:cNvPr id="52" name="Rectangle 51"/>
          <p:cNvSpPr/>
          <p:nvPr/>
        </p:nvSpPr>
        <p:spPr>
          <a:xfrm>
            <a:off x="2414884" y="3978259"/>
            <a:ext cx="870944" cy="246221"/>
          </a:xfrm>
          <a:prstGeom prst="rect">
            <a:avLst/>
          </a:prstGeom>
        </p:spPr>
        <p:txBody>
          <a:bodyPr wrap="none">
            <a:spAutoFit/>
          </a:bodyPr>
          <a:lstStyle/>
          <a:p>
            <a:r>
              <a:rPr lang="en-GB" sz="1000" spc="-1" dirty="0">
                <a:solidFill>
                  <a:srgbClr val="000000"/>
                </a:solidFill>
                <a:latin typeface="Arial" panose="020B0604020202020204" pitchFamily="34" charset="0"/>
                <a:ea typeface="DejaVu Sans"/>
                <a:cs typeface="Arial" panose="020B0604020202020204" pitchFamily="34" charset="0"/>
              </a:rPr>
              <a:t>Mostly deep</a:t>
            </a:r>
            <a:endParaRPr lang="en-GB" sz="1000" dirty="0">
              <a:latin typeface="Arial" panose="020B0604020202020204" pitchFamily="34" charset="0"/>
              <a:cs typeface="Arial" panose="020B0604020202020204" pitchFamily="34" charset="0"/>
            </a:endParaRPr>
          </a:p>
        </p:txBody>
      </p:sp>
      <p:sp>
        <p:nvSpPr>
          <p:cNvPr id="53" name="Text Placeholder 5"/>
          <p:cNvSpPr txBox="1">
            <a:spLocks/>
          </p:cNvSpPr>
          <p:nvPr/>
        </p:nvSpPr>
        <p:spPr>
          <a:xfrm>
            <a:off x="371475" y="1026683"/>
            <a:ext cx="6779485" cy="509994"/>
          </a:xfrm>
          <a:prstGeom prst="rect">
            <a:avLst/>
          </a:prstGeom>
        </p:spPr>
        <p:txBody>
          <a:bodyPr/>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cap="all" spc="100" dirty="0">
                <a:solidFill>
                  <a:schemeClr val="tx2"/>
                </a:solidFill>
                <a:latin typeface="Arial" pitchFamily="34" charset="0"/>
                <a:ea typeface="+mj-ea"/>
                <a:cs typeface="Arial" pitchFamily="34" charset="0"/>
              </a:rPr>
              <a:t>Differences in cortical-state prevalence</a:t>
            </a:r>
          </a:p>
        </p:txBody>
      </p:sp>
      <p:grpSp>
        <p:nvGrpSpPr>
          <p:cNvPr id="54" name="Group 53"/>
          <p:cNvGrpSpPr/>
          <p:nvPr/>
        </p:nvGrpSpPr>
        <p:grpSpPr>
          <a:xfrm>
            <a:off x="3669809" y="1828800"/>
            <a:ext cx="3481151" cy="3063544"/>
            <a:chOff x="5731099" y="6710062"/>
            <a:chExt cx="2363273" cy="2079769"/>
          </a:xfrm>
        </p:grpSpPr>
        <p:cxnSp>
          <p:nvCxnSpPr>
            <p:cNvPr id="55" name="Straight Arrow Connector 54"/>
            <p:cNvCxnSpPr/>
            <p:nvPr/>
          </p:nvCxnSpPr>
          <p:spPr>
            <a:xfrm>
              <a:off x="6119773" y="7311153"/>
              <a:ext cx="0" cy="1189067"/>
            </a:xfrm>
            <a:prstGeom prst="straightConnector1">
              <a:avLst/>
            </a:prstGeom>
            <a:ln>
              <a:solidFill>
                <a:schemeClr val="tx1">
                  <a:lumMod val="50000"/>
                  <a:lumOff val="50000"/>
                </a:schemeClr>
              </a:solidFill>
              <a:round/>
              <a:tailEnd type="none" w="sm" len="sm"/>
            </a:ln>
          </p:spPr>
          <p:style>
            <a:lnRef idx="1">
              <a:schemeClr val="accent1"/>
            </a:lnRef>
            <a:fillRef idx="0">
              <a:schemeClr val="accent1"/>
            </a:fillRef>
            <a:effectRef idx="0">
              <a:schemeClr val="accent1"/>
            </a:effectRef>
            <a:fontRef idx="minor">
              <a:schemeClr val="tx1"/>
            </a:fontRef>
          </p:style>
        </p:cxnSp>
        <p:sp>
          <p:nvSpPr>
            <p:cNvPr id="56" name="Oval 55"/>
            <p:cNvSpPr/>
            <p:nvPr/>
          </p:nvSpPr>
          <p:spPr>
            <a:xfrm>
              <a:off x="6097614" y="7842240"/>
              <a:ext cx="63447" cy="63447"/>
            </a:xfrm>
            <a:prstGeom prst="ellips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p:cNvSpPr/>
            <p:nvPr/>
          </p:nvSpPr>
          <p:spPr>
            <a:xfrm>
              <a:off x="6886434" y="7516091"/>
              <a:ext cx="63447" cy="63447"/>
            </a:xfrm>
            <a:prstGeom prst="ellips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p:cNvSpPr/>
            <p:nvPr/>
          </p:nvSpPr>
          <p:spPr>
            <a:xfrm>
              <a:off x="7691285" y="7684516"/>
              <a:ext cx="63447" cy="63447"/>
            </a:xfrm>
            <a:prstGeom prst="ellips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p:cNvSpPr/>
            <p:nvPr/>
          </p:nvSpPr>
          <p:spPr>
            <a:xfrm>
              <a:off x="7050013" y="7371093"/>
              <a:ext cx="63447" cy="63447"/>
            </a:xfrm>
            <a:prstGeom prst="ellips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p:cNvSpPr/>
            <p:nvPr/>
          </p:nvSpPr>
          <p:spPr>
            <a:xfrm>
              <a:off x="7844253" y="6894511"/>
              <a:ext cx="63447" cy="63447"/>
            </a:xfrm>
            <a:prstGeom prst="ellips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2" name="Straight Arrow Connector 61"/>
            <p:cNvCxnSpPr/>
            <p:nvPr/>
          </p:nvCxnSpPr>
          <p:spPr>
            <a:xfrm>
              <a:off x="6923788" y="6985004"/>
              <a:ext cx="0" cy="1129861"/>
            </a:xfrm>
            <a:prstGeom prst="straightConnector1">
              <a:avLst/>
            </a:prstGeom>
            <a:ln>
              <a:solidFill>
                <a:schemeClr val="tx1">
                  <a:lumMod val="50000"/>
                  <a:lumOff val="50000"/>
                </a:schemeClr>
              </a:solidFill>
              <a:round/>
              <a:tailEnd type="none" w="sm" len="sm"/>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7081736" y="6985004"/>
              <a:ext cx="0" cy="857236"/>
            </a:xfrm>
            <a:prstGeom prst="straightConnector1">
              <a:avLst/>
            </a:prstGeom>
            <a:ln>
              <a:solidFill>
                <a:schemeClr val="tx1">
                  <a:lumMod val="50000"/>
                  <a:lumOff val="50000"/>
                </a:schemeClr>
              </a:solidFill>
              <a:round/>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7718434" y="7087473"/>
              <a:ext cx="0" cy="1305537"/>
            </a:xfrm>
            <a:prstGeom prst="straightConnector1">
              <a:avLst/>
            </a:prstGeom>
            <a:ln>
              <a:solidFill>
                <a:schemeClr val="tx1">
                  <a:lumMod val="50000"/>
                  <a:lumOff val="50000"/>
                </a:schemeClr>
              </a:solidFill>
              <a:round/>
              <a:tailEnd type="none" w="sm" len="sm"/>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7871844" y="6792660"/>
              <a:ext cx="0" cy="251349"/>
            </a:xfrm>
            <a:prstGeom prst="straightConnector1">
              <a:avLst/>
            </a:prstGeom>
            <a:ln>
              <a:solidFill>
                <a:schemeClr val="tx1">
                  <a:lumMod val="50000"/>
                  <a:lumOff val="50000"/>
                </a:schemeClr>
              </a:solidFill>
              <a:round/>
              <a:tailEnd type="none" w="sm" len="sm"/>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5731099" y="6710062"/>
              <a:ext cx="2363273" cy="2079769"/>
            </a:xfrm>
            <a:custGeom>
              <a:avLst/>
              <a:gdLst>
                <a:gd name="connsiteX0" fmla="*/ 0 w 2363273"/>
                <a:gd name="connsiteY0" fmla="*/ 0 h 1854558"/>
                <a:gd name="connsiteX1" fmla="*/ 0 w 2363273"/>
                <a:gd name="connsiteY1" fmla="*/ 1854558 h 1854558"/>
                <a:gd name="connsiteX2" fmla="*/ 2240924 w 2363273"/>
                <a:gd name="connsiteY2" fmla="*/ 1854558 h 1854558"/>
                <a:gd name="connsiteX3" fmla="*/ 2363273 w 2363273"/>
                <a:gd name="connsiteY3" fmla="*/ 1854558 h 1854558"/>
              </a:gdLst>
              <a:ahLst/>
              <a:cxnLst>
                <a:cxn ang="0">
                  <a:pos x="connsiteX0" y="connsiteY0"/>
                </a:cxn>
                <a:cxn ang="0">
                  <a:pos x="connsiteX1" y="connsiteY1"/>
                </a:cxn>
                <a:cxn ang="0">
                  <a:pos x="connsiteX2" y="connsiteY2"/>
                </a:cxn>
                <a:cxn ang="0">
                  <a:pos x="connsiteX3" y="connsiteY3"/>
                </a:cxn>
              </a:cxnLst>
              <a:rect l="l" t="t" r="r" b="b"/>
              <a:pathLst>
                <a:path w="2363273" h="1854558">
                  <a:moveTo>
                    <a:pt x="0" y="0"/>
                  </a:moveTo>
                  <a:lnTo>
                    <a:pt x="0" y="1854558"/>
                  </a:lnTo>
                  <a:lnTo>
                    <a:pt x="2240924" y="1854558"/>
                  </a:lnTo>
                  <a:lnTo>
                    <a:pt x="2363273" y="185455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2" name="Picture 2" descr="Multiple users silhouette - Free people icons"/>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912750" y="5386341"/>
            <a:ext cx="593886" cy="59388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Multiple users silhouette - Free people icons"/>
          <p:cNvPicPr>
            <a:picLocks noChangeAspect="1" noChangeArrowheads="1"/>
          </p:cNvPicPr>
          <p:nvPr/>
        </p:nvPicPr>
        <p:blipFill>
          <a:blip r:embed="rId4" cstate="hqprint">
            <a:lum bright="70000" contrast="-70000"/>
            <a:extLst>
              <a:ext uri="{28A0092B-C50C-407E-A947-70E740481C1C}">
                <a14:useLocalDpi xmlns:a14="http://schemas.microsoft.com/office/drawing/2010/main" val="0"/>
              </a:ext>
            </a:extLst>
          </a:blip>
          <a:srcRect/>
          <a:stretch>
            <a:fillRect/>
          </a:stretch>
        </p:blipFill>
        <p:spPr bwMode="auto">
          <a:xfrm>
            <a:off x="6377323" y="5363507"/>
            <a:ext cx="593886" cy="59388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Multiple users silhouette - Free people icons"/>
          <p:cNvPicPr>
            <a:picLocks noChangeAspect="1" noChangeArrowheads="1"/>
          </p:cNvPicPr>
          <p:nvPr/>
        </p:nvPicPr>
        <p:blipFill>
          <a:blip r:embed="rId4" cstate="hqprint">
            <a:lum bright="70000" contrast="-70000"/>
            <a:extLst>
              <a:ext uri="{28A0092B-C50C-407E-A947-70E740481C1C}">
                <a14:useLocalDpi xmlns:a14="http://schemas.microsoft.com/office/drawing/2010/main" val="0"/>
              </a:ext>
            </a:extLst>
          </a:blip>
          <a:srcRect/>
          <a:stretch>
            <a:fillRect/>
          </a:stretch>
        </p:blipFill>
        <p:spPr bwMode="auto">
          <a:xfrm>
            <a:off x="5164541" y="5386341"/>
            <a:ext cx="593886" cy="593886"/>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p:cNvGrpSpPr/>
          <p:nvPr/>
        </p:nvGrpSpPr>
        <p:grpSpPr>
          <a:xfrm>
            <a:off x="5638852" y="5194320"/>
            <a:ext cx="838200" cy="379606"/>
            <a:chOff x="6561640" y="3432055"/>
            <a:chExt cx="838200" cy="379606"/>
          </a:xfrm>
        </p:grpSpPr>
        <p:sp>
          <p:nvSpPr>
            <p:cNvPr id="37" name="Right Arrow 36"/>
            <p:cNvSpPr/>
            <p:nvPr/>
          </p:nvSpPr>
          <p:spPr>
            <a:xfrm>
              <a:off x="6722481" y="3432055"/>
              <a:ext cx="580019" cy="379606"/>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a:p>
          </p:txBody>
        </p:sp>
        <p:sp>
          <p:nvSpPr>
            <p:cNvPr id="39" name="TextBox 38"/>
            <p:cNvSpPr txBox="1"/>
            <p:nvPr/>
          </p:nvSpPr>
          <p:spPr>
            <a:xfrm>
              <a:off x="6561640" y="3487975"/>
              <a:ext cx="838200" cy="267766"/>
            </a:xfrm>
            <a:prstGeom prst="rect">
              <a:avLst/>
            </a:prstGeom>
            <a:noFill/>
          </p:spPr>
          <p:txBody>
            <a:bodyPr wrap="square" rtlCol="0">
              <a:spAutoFit/>
            </a:bodyPr>
            <a:lstStyle/>
            <a:p>
              <a:pPr algn="ctr">
                <a:lnSpc>
                  <a:spcPct val="95000"/>
                </a:lnSpc>
              </a:pPr>
              <a:r>
                <a:rPr lang="en-US" sz="1200" dirty="0"/>
                <a:t>~ 4 w</a:t>
              </a:r>
              <a:endParaRPr lang="en-GB" sz="1200" dirty="0" err="1"/>
            </a:p>
          </p:txBody>
        </p:sp>
      </p:grpSp>
      <p:sp>
        <p:nvSpPr>
          <p:cNvPr id="40" name="Textfeld 7">
            <a:extLst>
              <a:ext uri="{FF2B5EF4-FFF2-40B4-BE49-F238E27FC236}">
                <a16:creationId xmlns:a16="http://schemas.microsoft.com/office/drawing/2014/main" id="{5C32599B-5605-8B45-870C-5F6DA78E1F1B}"/>
              </a:ext>
            </a:extLst>
          </p:cNvPr>
          <p:cNvSpPr txBox="1">
            <a:spLocks noChangeArrowheads="1"/>
          </p:cNvSpPr>
          <p:nvPr/>
        </p:nvSpPr>
        <p:spPr bwMode="auto">
          <a:xfrm>
            <a:off x="6754337" y="6248284"/>
            <a:ext cx="2917746" cy="307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0" tIns="45711" rIns="91420" bIns="45711">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de-DE" altLang="de-DE" sz="1400" b="1" i="1" dirty="0">
                <a:solidFill>
                  <a:schemeClr val="tx2"/>
                </a:solidFill>
              </a:rPr>
              <a:t>Pais-Roldán et al. In </a:t>
            </a:r>
            <a:r>
              <a:rPr lang="de-DE" altLang="de-DE" sz="1400" b="1" i="1" dirty="0" err="1">
                <a:solidFill>
                  <a:schemeClr val="tx2"/>
                </a:solidFill>
              </a:rPr>
              <a:t>preparation</a:t>
            </a:r>
            <a:endParaRPr lang="de-DE" altLang="de-DE" sz="1400" b="1" dirty="0">
              <a:solidFill>
                <a:schemeClr val="tx2"/>
              </a:solidFill>
            </a:endParaRPr>
          </a:p>
        </p:txBody>
      </p:sp>
    </p:spTree>
    <p:extLst>
      <p:ext uri="{BB962C8B-B14F-4D97-AF65-F5344CB8AC3E}">
        <p14:creationId xmlns:p14="http://schemas.microsoft.com/office/powerpoint/2010/main" val="422044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par>
                                <p:cTn id="19" presetID="10"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nodeType="withEffect">
                                  <p:stCondLst>
                                    <p:cond delay="0"/>
                                  </p:stCondLst>
                                  <p:childTnLst>
                                    <p:set>
                                      <p:cBhvr>
                                        <p:cTn id="31" dur="1" fill="hold">
                                          <p:stCondLst>
                                            <p:cond delay="0"/>
                                          </p:stCondLst>
                                        </p:cTn>
                                        <p:tgtEl>
                                          <p:spTgt spid="46">
                                            <p:txEl>
                                              <p:pRg st="0" end="0"/>
                                            </p:txEl>
                                          </p:spTgt>
                                        </p:tgtEl>
                                        <p:attrNameLst>
                                          <p:attrName>style.visibility</p:attrName>
                                        </p:attrNameLst>
                                      </p:cBhvr>
                                      <p:to>
                                        <p:strVal val="visible"/>
                                      </p:to>
                                    </p:set>
                                    <p:animEffect transition="in" filter="fade">
                                      <p:cBhvr>
                                        <p:cTn id="32" dur="500"/>
                                        <p:tgtEl>
                                          <p:spTgt spid="4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46">
                                            <p:txEl>
                                              <p:pRg st="2" end="2"/>
                                            </p:txEl>
                                          </p:spTgt>
                                        </p:tgtEl>
                                        <p:attrNameLst>
                                          <p:attrName>style.visibility</p:attrName>
                                        </p:attrNameLst>
                                      </p:cBhvr>
                                      <p:to>
                                        <p:strVal val="visible"/>
                                      </p:to>
                                    </p:set>
                                    <p:animEffect transition="in" filter="fade">
                                      <p:cBhvr>
                                        <p:cTn id="40" dur="500"/>
                                        <p:tgtEl>
                                          <p:spTgt spid="46">
                                            <p:txEl>
                                              <p:pRg st="2" end="2"/>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46">
                                            <p:txEl>
                                              <p:pRg st="5" end="5"/>
                                            </p:txEl>
                                          </p:spTgt>
                                        </p:tgtEl>
                                        <p:attrNameLst>
                                          <p:attrName>style.visibility</p:attrName>
                                        </p:attrNameLst>
                                      </p:cBhvr>
                                      <p:to>
                                        <p:strVal val="visible"/>
                                      </p:to>
                                    </p:set>
                                    <p:animEffect transition="in" filter="fade">
                                      <p:cBhvr>
                                        <p:cTn id="43" dur="500"/>
                                        <p:tgtEl>
                                          <p:spTgt spid="46">
                                            <p:txEl>
                                              <p:pRg st="5" end="5"/>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46">
                                            <p:txEl>
                                              <p:pRg st="6" end="6"/>
                                            </p:txEl>
                                          </p:spTgt>
                                        </p:tgtEl>
                                        <p:attrNameLst>
                                          <p:attrName>style.visibility</p:attrName>
                                        </p:attrNameLst>
                                      </p:cBhvr>
                                      <p:to>
                                        <p:strVal val="visible"/>
                                      </p:to>
                                    </p:set>
                                    <p:animEffect transition="in" filter="fade">
                                      <p:cBhvr>
                                        <p:cTn id="46" dur="500"/>
                                        <p:tgtEl>
                                          <p:spTgt spid="4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C8C91E-7480-7840-80E9-E63AD36DA0B9}"/>
              </a:ext>
            </a:extLst>
          </p:cNvPr>
          <p:cNvSpPr txBox="1"/>
          <p:nvPr/>
        </p:nvSpPr>
        <p:spPr>
          <a:xfrm>
            <a:off x="4351067" y="217036"/>
            <a:ext cx="3489866" cy="707886"/>
          </a:xfrm>
          <a:prstGeom prst="rect">
            <a:avLst/>
          </a:prstGeom>
          <a:noFill/>
        </p:spPr>
        <p:txBody>
          <a:bodyPr wrap="none" rtlCol="0">
            <a:spAutoFit/>
          </a:bodyPr>
          <a:lstStyle/>
          <a:p>
            <a:r>
              <a:rPr lang="en-GB" sz="4000" dirty="0">
                <a:solidFill>
                  <a:schemeClr val="accent1">
                    <a:lumMod val="75000"/>
                  </a:schemeClr>
                </a:solidFill>
              </a:rPr>
              <a:t>Student Profiles</a:t>
            </a:r>
          </a:p>
        </p:txBody>
      </p:sp>
      <p:sp>
        <p:nvSpPr>
          <p:cNvPr id="3" name="Content Placeholder 2">
            <a:extLst>
              <a:ext uri="{FF2B5EF4-FFF2-40B4-BE49-F238E27FC236}">
                <a16:creationId xmlns:a16="http://schemas.microsoft.com/office/drawing/2014/main" id="{544D9EAA-4352-6E4B-B6F7-B87748E550EB}"/>
              </a:ext>
            </a:extLst>
          </p:cNvPr>
          <p:cNvSpPr txBox="1">
            <a:spLocks/>
          </p:cNvSpPr>
          <p:nvPr/>
        </p:nvSpPr>
        <p:spPr>
          <a:xfrm>
            <a:off x="360000" y="814994"/>
            <a:ext cx="11449050" cy="62059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p:txBody>
      </p:sp>
      <p:sp>
        <p:nvSpPr>
          <p:cNvPr id="4" name="TextBox 3">
            <a:extLst>
              <a:ext uri="{FF2B5EF4-FFF2-40B4-BE49-F238E27FC236}">
                <a16:creationId xmlns:a16="http://schemas.microsoft.com/office/drawing/2014/main" id="{2CEE1C3C-647F-82BC-23BB-1B8C7C6C8CED}"/>
              </a:ext>
            </a:extLst>
          </p:cNvPr>
          <p:cNvSpPr txBox="1"/>
          <p:nvPr/>
        </p:nvSpPr>
        <p:spPr>
          <a:xfrm>
            <a:off x="714703" y="1481959"/>
            <a:ext cx="10731063" cy="2062103"/>
          </a:xfrm>
          <a:prstGeom prst="rect">
            <a:avLst/>
          </a:prstGeom>
          <a:noFill/>
        </p:spPr>
        <p:txBody>
          <a:bodyPr wrap="square" rtlCol="0">
            <a:spAutoFit/>
          </a:bodyPr>
          <a:lstStyle/>
          <a:p>
            <a:pPr marL="285750" indent="-285750">
              <a:buFont typeface="Courier New" panose="02070309020205020404" pitchFamily="49" charset="0"/>
              <a:buChar char="o"/>
            </a:pPr>
            <a:r>
              <a:rPr lang="en-GB" sz="3200" dirty="0"/>
              <a:t>Physics: 		All rounders</a:t>
            </a:r>
          </a:p>
          <a:p>
            <a:pPr marL="285750" indent="-285750">
              <a:buFont typeface="Courier New" panose="02070309020205020404" pitchFamily="49" charset="0"/>
              <a:buChar char="o"/>
            </a:pPr>
            <a:r>
              <a:rPr lang="en-GB" sz="3200" dirty="0"/>
              <a:t>Medicine:	Work in neuroscience studies</a:t>
            </a:r>
          </a:p>
          <a:p>
            <a:pPr marL="285750" indent="-285750">
              <a:buFont typeface="Courier New" panose="02070309020205020404" pitchFamily="49" charset="0"/>
              <a:buChar char="o"/>
            </a:pPr>
            <a:r>
              <a:rPr lang="en-GB" sz="3200" dirty="0"/>
              <a:t>IT:			Sequence programming / Machine learning</a:t>
            </a:r>
          </a:p>
          <a:p>
            <a:pPr marL="285750" indent="-285750">
              <a:buFont typeface="Courier New" panose="02070309020205020404" pitchFamily="49" charset="0"/>
              <a:buChar char="o"/>
            </a:pPr>
            <a:r>
              <a:rPr lang="en-GB" sz="3200" dirty="0"/>
              <a:t>Engineering:	Radiofrequency coils / MR-PET hardware</a:t>
            </a:r>
          </a:p>
        </p:txBody>
      </p:sp>
      <p:sp>
        <p:nvSpPr>
          <p:cNvPr id="5" name="TextBox 4">
            <a:extLst>
              <a:ext uri="{FF2B5EF4-FFF2-40B4-BE49-F238E27FC236}">
                <a16:creationId xmlns:a16="http://schemas.microsoft.com/office/drawing/2014/main" id="{70723309-BF5A-0DFE-6664-A428EC691026}"/>
              </a:ext>
            </a:extLst>
          </p:cNvPr>
          <p:cNvSpPr txBox="1"/>
          <p:nvPr/>
        </p:nvSpPr>
        <p:spPr>
          <a:xfrm>
            <a:off x="2715459" y="4330698"/>
            <a:ext cx="7721281" cy="707886"/>
          </a:xfrm>
          <a:prstGeom prst="rect">
            <a:avLst/>
          </a:prstGeom>
          <a:noFill/>
        </p:spPr>
        <p:txBody>
          <a:bodyPr wrap="none" rtlCol="0">
            <a:spAutoFit/>
          </a:bodyPr>
          <a:lstStyle/>
          <a:p>
            <a:r>
              <a:rPr lang="en-GB" sz="4000" dirty="0">
                <a:solidFill>
                  <a:srgbClr val="FF0000"/>
                </a:solidFill>
              </a:rPr>
              <a:t>SSS: Students-Stability-Sustainability</a:t>
            </a:r>
          </a:p>
        </p:txBody>
      </p:sp>
    </p:spTree>
    <p:extLst>
      <p:ext uri="{BB962C8B-B14F-4D97-AF65-F5344CB8AC3E}">
        <p14:creationId xmlns:p14="http://schemas.microsoft.com/office/powerpoint/2010/main" val="412794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2EC517B-1755-2CBF-80FF-BF1D3618EE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5292" y="5917402"/>
            <a:ext cx="1762125" cy="800966"/>
          </a:xfrm>
          <a:prstGeom prst="rect">
            <a:avLst/>
          </a:prstGeom>
        </p:spPr>
      </p:pic>
      <p:graphicFrame>
        <p:nvGraphicFramePr>
          <p:cNvPr id="6" name="Tabelle 5">
            <a:extLst>
              <a:ext uri="{FF2B5EF4-FFF2-40B4-BE49-F238E27FC236}">
                <a16:creationId xmlns:a16="http://schemas.microsoft.com/office/drawing/2014/main" id="{E0A45C3A-E395-D013-73E2-F6DF37D3F9FB}"/>
              </a:ext>
            </a:extLst>
          </p:cNvPr>
          <p:cNvGraphicFramePr>
            <a:graphicFrameLocks noGrp="1"/>
          </p:cNvGraphicFramePr>
          <p:nvPr>
            <p:extLst>
              <p:ext uri="{D42A27DB-BD31-4B8C-83A1-F6EECF244321}">
                <p14:modId xmlns:p14="http://schemas.microsoft.com/office/powerpoint/2010/main" val="3145700865"/>
              </p:ext>
            </p:extLst>
          </p:nvPr>
        </p:nvGraphicFramePr>
        <p:xfrm>
          <a:off x="392387" y="1317967"/>
          <a:ext cx="11428137" cy="4473651"/>
        </p:xfrm>
        <a:graphic>
          <a:graphicData uri="http://schemas.openxmlformats.org/drawingml/2006/table">
            <a:tbl>
              <a:tblPr firstRow="1" bandRow="1">
                <a:tableStyleId>{5C22544A-7EE6-4342-B048-85BDC9FD1C3A}</a:tableStyleId>
              </a:tblPr>
              <a:tblGrid>
                <a:gridCol w="3809379">
                  <a:extLst>
                    <a:ext uri="{9D8B030D-6E8A-4147-A177-3AD203B41FA5}">
                      <a16:colId xmlns:a16="http://schemas.microsoft.com/office/drawing/2014/main" val="428499542"/>
                    </a:ext>
                  </a:extLst>
                </a:gridCol>
                <a:gridCol w="3809379">
                  <a:extLst>
                    <a:ext uri="{9D8B030D-6E8A-4147-A177-3AD203B41FA5}">
                      <a16:colId xmlns:a16="http://schemas.microsoft.com/office/drawing/2014/main" val="405333528"/>
                    </a:ext>
                  </a:extLst>
                </a:gridCol>
                <a:gridCol w="3809379">
                  <a:extLst>
                    <a:ext uri="{9D8B030D-6E8A-4147-A177-3AD203B41FA5}">
                      <a16:colId xmlns:a16="http://schemas.microsoft.com/office/drawing/2014/main" val="236705268"/>
                    </a:ext>
                  </a:extLst>
                </a:gridCol>
              </a:tblGrid>
              <a:tr h="5832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rPr>
                        <a:t>Measurables</a:t>
                      </a:r>
                      <a:endParaRPr lang="en-GB" dirty="0">
                        <a:solidFill>
                          <a:schemeClr val="bg1"/>
                        </a:solidFill>
                      </a:endParaRPr>
                    </a:p>
                  </a:txBody>
                  <a:tcPr anchor="ct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Win for Georgia</a:t>
                      </a:r>
                    </a:p>
                  </a:txBody>
                  <a:tcPr anchor="ct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Win for Germany</a:t>
                      </a:r>
                    </a:p>
                  </a:txBody>
                  <a:tcPr anchor="ctr">
                    <a:solidFill>
                      <a:schemeClr val="tx2"/>
                    </a:solidFill>
                  </a:tcPr>
                </a:tc>
                <a:extLst>
                  <a:ext uri="{0D108BD9-81ED-4DB2-BD59-A6C34878D82A}">
                    <a16:rowId xmlns:a16="http://schemas.microsoft.com/office/drawing/2014/main" val="1494581847"/>
                  </a:ext>
                </a:extLst>
              </a:tr>
              <a:tr h="762015">
                <a:tc>
                  <a:txBody>
                    <a:bodyPr/>
                    <a:lstStyle/>
                    <a:p>
                      <a:r>
                        <a:rPr lang="en-GB" dirty="0">
                          <a:solidFill>
                            <a:schemeClr val="tx1"/>
                          </a:solidFill>
                        </a:rPr>
                        <a:t>Hadron Therapy Facility (HTC)</a:t>
                      </a:r>
                    </a:p>
                    <a:p>
                      <a:r>
                        <a:rPr lang="en-GB" dirty="0">
                          <a:solidFill>
                            <a:schemeClr val="tx1"/>
                          </a:solidFill>
                        </a:rPr>
                        <a:t>at</a:t>
                      </a:r>
                      <a:r>
                        <a:rPr lang="en-GB" baseline="0" dirty="0">
                          <a:solidFill>
                            <a:schemeClr val="tx1"/>
                          </a:solidFill>
                        </a:rPr>
                        <a:t> Kutaisi International University</a:t>
                      </a:r>
                    </a:p>
                    <a:p>
                      <a:r>
                        <a:rPr lang="en-GB" baseline="0" dirty="0">
                          <a:solidFill>
                            <a:schemeClr val="tx1"/>
                          </a:solidFill>
                        </a:rPr>
                        <a:t>(KIU)</a:t>
                      </a:r>
                      <a:endParaRPr lang="en-GB" dirty="0">
                        <a:solidFill>
                          <a:schemeClr val="tx1"/>
                        </a:solidFill>
                      </a:endParaRPr>
                    </a:p>
                  </a:txBody>
                  <a:tcPr/>
                </a:tc>
                <a:tc>
                  <a:txBody>
                    <a:bodyPr/>
                    <a:lstStyle/>
                    <a:p>
                      <a:r>
                        <a:rPr lang="en-GB" dirty="0">
                          <a:solidFill>
                            <a:schemeClr val="tx1"/>
                          </a:solidFill>
                        </a:rPr>
                        <a:t>German expertise in PET, tracer production, MRI, HTC cyclotrons:</a:t>
                      </a:r>
                    </a:p>
                    <a:p>
                      <a:r>
                        <a:rPr lang="en-GB" dirty="0">
                          <a:solidFill>
                            <a:schemeClr val="tx1"/>
                          </a:solidFill>
                        </a:rPr>
                        <a:t>Training of</a:t>
                      </a:r>
                      <a:r>
                        <a:rPr lang="en-GB" baseline="0" dirty="0">
                          <a:solidFill>
                            <a:schemeClr val="tx1"/>
                          </a:solidFill>
                        </a:rPr>
                        <a:t> HTC personnel</a:t>
                      </a:r>
                      <a:endParaRPr lang="en-GB"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Access to HTC</a:t>
                      </a:r>
                      <a:r>
                        <a:rPr lang="en-GB" baseline="0" dirty="0">
                          <a:solidFill>
                            <a:schemeClr val="tx1"/>
                          </a:solidFill>
                        </a:rPr>
                        <a:t> at</a:t>
                      </a:r>
                      <a:r>
                        <a:rPr lang="en-GB" dirty="0">
                          <a:solidFill>
                            <a:schemeClr val="tx1"/>
                          </a:solidFill>
                        </a:rPr>
                        <a:t> KIU for German scientists</a:t>
                      </a:r>
                    </a:p>
                  </a:txBody>
                  <a:tcPr/>
                </a:tc>
                <a:extLst>
                  <a:ext uri="{0D108BD9-81ED-4DB2-BD59-A6C34878D82A}">
                    <a16:rowId xmlns:a16="http://schemas.microsoft.com/office/drawing/2014/main" val="1551941839"/>
                  </a:ext>
                </a:extLst>
              </a:tr>
              <a:tr h="687207">
                <a:tc>
                  <a:txBody>
                    <a:bodyPr/>
                    <a:lstStyle/>
                    <a:p>
                      <a:r>
                        <a:rPr lang="en-GB" dirty="0"/>
                        <a:t>Imaging Centre (KIU; Tbilisi)</a:t>
                      </a:r>
                    </a:p>
                    <a:p>
                      <a:r>
                        <a:rPr lang="en-GB" dirty="0"/>
                        <a:t>Low-field MRI; MR-PET</a:t>
                      </a:r>
                    </a:p>
                  </a:txBody>
                  <a:tcPr/>
                </a:tc>
                <a:tc>
                  <a:txBody>
                    <a:bodyPr/>
                    <a:lstStyle/>
                    <a:p>
                      <a:r>
                        <a:rPr lang="en-GB" dirty="0"/>
                        <a:t>Access to German expertise; unrivalled MR-PET expertise</a:t>
                      </a:r>
                    </a:p>
                  </a:txBody>
                  <a:tcPr/>
                </a:tc>
                <a:tc>
                  <a:txBody>
                    <a:bodyPr/>
                    <a:lstStyle/>
                    <a:p>
                      <a:r>
                        <a:rPr lang="en-GB" dirty="0"/>
                        <a:t>Larger clinical studies</a:t>
                      </a:r>
                    </a:p>
                    <a:p>
                      <a:r>
                        <a:rPr lang="en-GB" dirty="0"/>
                        <a:t>Trainee manpower / collaborators</a:t>
                      </a:r>
                    </a:p>
                  </a:txBody>
                  <a:tcPr/>
                </a:tc>
                <a:extLst>
                  <a:ext uri="{0D108BD9-81ED-4DB2-BD59-A6C34878D82A}">
                    <a16:rowId xmlns:a16="http://schemas.microsoft.com/office/drawing/2014/main" val="3206073623"/>
                  </a:ext>
                </a:extLst>
              </a:tr>
              <a:tr h="687207">
                <a:tc>
                  <a:txBody>
                    <a:bodyPr/>
                    <a:lstStyle/>
                    <a:p>
                      <a:r>
                        <a:rPr lang="en-GB" dirty="0"/>
                        <a:t>Climate Laboratory</a:t>
                      </a:r>
                    </a:p>
                  </a:txBody>
                  <a:tcPr/>
                </a:tc>
                <a:tc>
                  <a:txBody>
                    <a:bodyPr/>
                    <a:lstStyle/>
                    <a:p>
                      <a:r>
                        <a:rPr lang="en-GB" dirty="0"/>
                        <a:t>Data and forecasts for Georgia</a:t>
                      </a:r>
                    </a:p>
                  </a:txBody>
                  <a:tcPr/>
                </a:tc>
                <a:tc>
                  <a:txBody>
                    <a:bodyPr/>
                    <a:lstStyle/>
                    <a:p>
                      <a:r>
                        <a:rPr lang="en-GB" dirty="0"/>
                        <a:t>Data sets for modelling for Germany</a:t>
                      </a:r>
                    </a:p>
                  </a:txBody>
                  <a:tcPr/>
                </a:tc>
                <a:extLst>
                  <a:ext uri="{0D108BD9-81ED-4DB2-BD59-A6C34878D82A}">
                    <a16:rowId xmlns:a16="http://schemas.microsoft.com/office/drawing/2014/main" val="1960181868"/>
                  </a:ext>
                </a:extLst>
              </a:tr>
              <a:tr h="687207">
                <a:tc>
                  <a:txBody>
                    <a:bodyPr/>
                    <a:lstStyle/>
                    <a:p>
                      <a:r>
                        <a:rPr lang="en-GB" dirty="0"/>
                        <a:t>Education of young scientists and technology transfer</a:t>
                      </a:r>
                    </a:p>
                  </a:txBody>
                  <a:tcPr/>
                </a:tc>
                <a:tc>
                  <a:txBody>
                    <a:bodyPr/>
                    <a:lstStyle/>
                    <a:p>
                      <a:r>
                        <a:rPr lang="en-GB" dirty="0"/>
                        <a:t>Internationally educated youngsters bringing technological know-how</a:t>
                      </a:r>
                    </a:p>
                  </a:txBody>
                  <a:tcPr/>
                </a:tc>
                <a:tc>
                  <a:txBody>
                    <a:bodyPr/>
                    <a:lstStyle/>
                    <a:p>
                      <a:r>
                        <a:rPr lang="en-GB" dirty="0"/>
                        <a:t>Bright, enthusiastic young scientists</a:t>
                      </a:r>
                    </a:p>
                  </a:txBody>
                  <a:tcPr/>
                </a:tc>
                <a:extLst>
                  <a:ext uri="{0D108BD9-81ED-4DB2-BD59-A6C34878D82A}">
                    <a16:rowId xmlns:a16="http://schemas.microsoft.com/office/drawing/2014/main" val="506194945"/>
                  </a:ext>
                </a:extLst>
              </a:tr>
              <a:tr h="687207">
                <a:tc>
                  <a:txBody>
                    <a:bodyPr/>
                    <a:lstStyle/>
                    <a:p>
                      <a:r>
                        <a:rPr lang="en-GB" b="1" dirty="0"/>
                        <a:t>Georgian funding to match German funding to create a sustainable GGSB</a:t>
                      </a:r>
                    </a:p>
                  </a:txBody>
                  <a:tcPr/>
                </a:tc>
                <a:tc>
                  <a:txBody>
                    <a:bodyPr/>
                    <a:lstStyle/>
                    <a:p>
                      <a:r>
                        <a:rPr lang="en-GB" dirty="0"/>
                        <a:t>Fund excellent young students; create a pool of educated returnees with international connections</a:t>
                      </a:r>
                    </a:p>
                  </a:txBody>
                  <a:tcPr/>
                </a:tc>
                <a:tc>
                  <a:txBody>
                    <a:bodyPr/>
                    <a:lstStyle/>
                    <a:p>
                      <a:r>
                        <a:rPr lang="en-GB" dirty="0"/>
                        <a:t>Network of talented young scientists abroad</a:t>
                      </a:r>
                    </a:p>
                  </a:txBody>
                  <a:tcPr/>
                </a:tc>
                <a:extLst>
                  <a:ext uri="{0D108BD9-81ED-4DB2-BD59-A6C34878D82A}">
                    <a16:rowId xmlns:a16="http://schemas.microsoft.com/office/drawing/2014/main" val="3839252937"/>
                  </a:ext>
                </a:extLst>
              </a:tr>
            </a:tbl>
          </a:graphicData>
        </a:graphic>
      </p:graphicFrame>
      <p:sp>
        <p:nvSpPr>
          <p:cNvPr id="4" name="Textfeld 3">
            <a:extLst>
              <a:ext uri="{FF2B5EF4-FFF2-40B4-BE49-F238E27FC236}">
                <a16:creationId xmlns:a16="http://schemas.microsoft.com/office/drawing/2014/main" id="{AFDCD498-8864-65D2-5C41-2F74127FCAC4}"/>
              </a:ext>
            </a:extLst>
          </p:cNvPr>
          <p:cNvSpPr txBox="1"/>
          <p:nvPr/>
        </p:nvSpPr>
        <p:spPr>
          <a:xfrm>
            <a:off x="2970894" y="5879302"/>
            <a:ext cx="6268356" cy="443198"/>
          </a:xfrm>
          <a:prstGeom prst="rect">
            <a:avLst/>
          </a:prstGeom>
          <a:solidFill>
            <a:srgbClr val="023D6B"/>
          </a:solidFill>
        </p:spPr>
        <p:txBody>
          <a:bodyPr wrap="square" rtlCol="0">
            <a:spAutoFit/>
          </a:bodyPr>
          <a:lstStyle/>
          <a:p>
            <a:pPr algn="l">
              <a:lnSpc>
                <a:spcPct val="95000"/>
              </a:lnSpc>
            </a:pPr>
            <a:r>
              <a:rPr lang="de-DE" sz="2400" dirty="0">
                <a:solidFill>
                  <a:schemeClr val="bg1"/>
                </a:solidFill>
              </a:rPr>
              <a:t>Request </a:t>
            </a:r>
            <a:r>
              <a:rPr lang="de-DE" sz="2400" dirty="0" err="1">
                <a:solidFill>
                  <a:schemeClr val="bg1"/>
                </a:solidFill>
              </a:rPr>
              <a:t>support</a:t>
            </a:r>
            <a:r>
              <a:rPr lang="de-DE" sz="2400" dirty="0">
                <a:solidFill>
                  <a:schemeClr val="bg1"/>
                </a:solidFill>
              </a:rPr>
              <a:t> </a:t>
            </a:r>
            <a:r>
              <a:rPr lang="de-DE" sz="2400" dirty="0" err="1">
                <a:solidFill>
                  <a:schemeClr val="bg1"/>
                </a:solidFill>
              </a:rPr>
              <a:t>for</a:t>
            </a:r>
            <a:r>
              <a:rPr lang="de-DE" sz="2400" dirty="0">
                <a:solidFill>
                  <a:schemeClr val="bg1"/>
                </a:solidFill>
              </a:rPr>
              <a:t> </a:t>
            </a:r>
            <a:r>
              <a:rPr lang="de-DE" sz="2400" dirty="0" err="1">
                <a:solidFill>
                  <a:schemeClr val="bg1"/>
                </a:solidFill>
              </a:rPr>
              <a:t>SMART|Labs</a:t>
            </a:r>
            <a:r>
              <a:rPr lang="de-DE" sz="2400" dirty="0">
                <a:solidFill>
                  <a:schemeClr val="bg1"/>
                </a:solidFill>
              </a:rPr>
              <a:t> in Georgia</a:t>
            </a:r>
          </a:p>
        </p:txBody>
      </p:sp>
      <p:sp>
        <p:nvSpPr>
          <p:cNvPr id="9" name="Titel 22">
            <a:extLst>
              <a:ext uri="{FF2B5EF4-FFF2-40B4-BE49-F238E27FC236}">
                <a16:creationId xmlns:a16="http://schemas.microsoft.com/office/drawing/2014/main" id="{94204681-02AE-9517-1675-97B9FDCC6903}"/>
              </a:ext>
            </a:extLst>
          </p:cNvPr>
          <p:cNvSpPr>
            <a:spLocks noGrp="1"/>
          </p:cNvSpPr>
          <p:nvPr>
            <p:ph type="title"/>
          </p:nvPr>
        </p:nvSpPr>
        <p:spPr>
          <a:xfrm>
            <a:off x="359999" y="324000"/>
            <a:ext cx="11638961" cy="1124780"/>
          </a:xfrm>
        </p:spPr>
        <p:txBody>
          <a:bodyPr/>
          <a:lstStyle/>
          <a:p>
            <a:r>
              <a:rPr lang="en-GB" dirty="0"/>
              <a:t>GGSB and GGSB-PLUS </a:t>
            </a:r>
            <a:br>
              <a:rPr lang="en-GB" dirty="0"/>
            </a:br>
            <a:r>
              <a:rPr lang="en-GB" sz="2000" dirty="0"/>
              <a:t>Opportunities for Georgia and Germany</a:t>
            </a:r>
          </a:p>
        </p:txBody>
      </p:sp>
    </p:spTree>
    <p:extLst>
      <p:ext uri="{BB962C8B-B14F-4D97-AF65-F5344CB8AC3E}">
        <p14:creationId xmlns:p14="http://schemas.microsoft.com/office/powerpoint/2010/main" val="1365019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5" y="333165"/>
            <a:ext cx="12192000" cy="590129"/>
          </a:xfrm>
        </p:spPr>
        <p:txBody>
          <a:bodyPr>
            <a:normAutofit fontScale="90000"/>
          </a:bodyPr>
          <a:lstStyle/>
          <a:p>
            <a:r>
              <a:rPr lang="en-US" b="1" spc="0" dirty="0"/>
              <a:t>Acknowledgements</a:t>
            </a:r>
            <a:endParaRPr lang="en-GB" b="1" spc="0" dirty="0"/>
          </a:p>
        </p:txBody>
      </p:sp>
      <p:sp>
        <p:nvSpPr>
          <p:cNvPr id="3" name="Content Placeholder 2"/>
          <p:cNvSpPr>
            <a:spLocks noGrp="1"/>
          </p:cNvSpPr>
          <p:nvPr>
            <p:ph idx="1"/>
          </p:nvPr>
        </p:nvSpPr>
        <p:spPr>
          <a:xfrm>
            <a:off x="990599" y="990600"/>
            <a:ext cx="5239320" cy="5257799"/>
          </a:xfrm>
        </p:spPr>
        <p:txBody>
          <a:bodyPr>
            <a:normAutofit lnSpcReduction="10000"/>
          </a:bodyPr>
          <a:lstStyle/>
          <a:p>
            <a:pPr marL="0" indent="0">
              <a:buNone/>
            </a:pPr>
            <a:endParaRPr lang="en-US" dirty="0"/>
          </a:p>
          <a:p>
            <a:r>
              <a:rPr lang="en-US" dirty="0"/>
              <a:t>Dr. </a:t>
            </a:r>
            <a:r>
              <a:rPr lang="en-US" dirty="0" err="1"/>
              <a:t>Seong</a:t>
            </a:r>
            <a:r>
              <a:rPr lang="en-US" dirty="0"/>
              <a:t> </a:t>
            </a:r>
            <a:r>
              <a:rPr lang="en-US" dirty="0" err="1"/>
              <a:t>Dae</a:t>
            </a:r>
            <a:r>
              <a:rPr lang="en-US" dirty="0"/>
              <a:t> Yun</a:t>
            </a:r>
          </a:p>
          <a:p>
            <a:r>
              <a:rPr lang="en-US" dirty="0"/>
              <a:t>Dr. Patricia </a:t>
            </a:r>
            <a:r>
              <a:rPr lang="en-US" dirty="0" err="1"/>
              <a:t>Pais</a:t>
            </a:r>
            <a:endParaRPr lang="en-US" dirty="0"/>
          </a:p>
          <a:p>
            <a:r>
              <a:rPr lang="en-US" dirty="0"/>
              <a:t>Prof. Irene Neuner</a:t>
            </a:r>
          </a:p>
          <a:p>
            <a:r>
              <a:rPr lang="en-US" dirty="0"/>
              <a:t>Dr. </a:t>
            </a:r>
            <a:r>
              <a:rPr lang="en-US" dirty="0" err="1"/>
              <a:t>Ravichandran</a:t>
            </a:r>
            <a:r>
              <a:rPr lang="en-US" dirty="0"/>
              <a:t> </a:t>
            </a:r>
            <a:r>
              <a:rPr lang="en-US" dirty="0" err="1"/>
              <a:t>Rajkumar</a:t>
            </a:r>
            <a:endParaRPr lang="en-US" dirty="0"/>
          </a:p>
          <a:p>
            <a:r>
              <a:rPr lang="en-US" dirty="0"/>
              <a:t>Claire Rick</a:t>
            </a:r>
          </a:p>
          <a:p>
            <a:r>
              <a:rPr lang="en-US" dirty="0"/>
              <a:t>Nancy </a:t>
            </a:r>
            <a:r>
              <a:rPr lang="en-US" dirty="0" err="1"/>
              <a:t>Malsbenden</a:t>
            </a:r>
            <a:endParaRPr lang="en-US" dirty="0"/>
          </a:p>
          <a:p>
            <a:r>
              <a:rPr lang="en-US" dirty="0"/>
              <a:t>Dr. Tamar </a:t>
            </a:r>
            <a:r>
              <a:rPr lang="en-US" dirty="0" err="1"/>
              <a:t>Khechiashvili</a:t>
            </a:r>
            <a:endParaRPr lang="en-US" dirty="0"/>
          </a:p>
          <a:p>
            <a:r>
              <a:rPr lang="en-US" dirty="0"/>
              <a:t>Prof. Hanno </a:t>
            </a:r>
            <a:r>
              <a:rPr lang="en-US" dirty="0" err="1"/>
              <a:t>Scharr</a:t>
            </a:r>
            <a:endParaRPr lang="es-ES_tradnl" dirty="0"/>
          </a:p>
          <a:p>
            <a:r>
              <a:rPr lang="es-ES_tradnl" dirty="0"/>
              <a:t>Prof. Ramas </a:t>
            </a:r>
            <a:r>
              <a:rPr lang="es-ES_tradnl" dirty="0" err="1"/>
              <a:t>Botchorisvili</a:t>
            </a:r>
            <a:endParaRPr lang="es-ES_tradnl" dirty="0"/>
          </a:p>
          <a:p>
            <a:r>
              <a:rPr lang="es-ES_tradnl" dirty="0"/>
              <a:t>Prof. Alexander </a:t>
            </a:r>
            <a:r>
              <a:rPr lang="es-ES_tradnl" dirty="0" err="1"/>
              <a:t>Tevzadze</a:t>
            </a:r>
            <a:endParaRPr lang="es-ES_tradnl" dirty="0"/>
          </a:p>
        </p:txBody>
      </p:sp>
      <p:grpSp>
        <p:nvGrpSpPr>
          <p:cNvPr id="9" name="Group 8">
            <a:extLst>
              <a:ext uri="{FF2B5EF4-FFF2-40B4-BE49-F238E27FC236}">
                <a16:creationId xmlns:a16="http://schemas.microsoft.com/office/drawing/2014/main" id="{F3CB395B-2227-AEC6-C633-9C28E4FB97E2}"/>
              </a:ext>
            </a:extLst>
          </p:cNvPr>
          <p:cNvGrpSpPr/>
          <p:nvPr/>
        </p:nvGrpSpPr>
        <p:grpSpPr>
          <a:xfrm>
            <a:off x="6407719" y="1123529"/>
            <a:ext cx="4368801" cy="5257799"/>
            <a:chOff x="4953000" y="1123529"/>
            <a:chExt cx="4368801" cy="5257799"/>
          </a:xfrm>
        </p:grpSpPr>
        <p:sp>
          <p:nvSpPr>
            <p:cNvPr id="6" name="Content Placeholder 2"/>
            <p:cNvSpPr txBox="1">
              <a:spLocks/>
            </p:cNvSpPr>
            <p:nvPr/>
          </p:nvSpPr>
          <p:spPr>
            <a:xfrm>
              <a:off x="5359400" y="1123529"/>
              <a:ext cx="3962401" cy="5257799"/>
            </a:xfrm>
            <a:prstGeom prst="rect">
              <a:avLst/>
            </a:prstGeom>
          </p:spPr>
          <p:txBody>
            <a:bodyPr vert="horz" lIns="0" tIns="0" rIns="0" bIns="0" rtlCol="0" anchor="t" anchorCtr="0">
              <a:noAutofit/>
            </a:bodyPr>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p>
            <a:p>
              <a:pPr marL="0" indent="0">
                <a:buNone/>
              </a:pPr>
              <a:r>
                <a:rPr lang="en-US" sz="1800" dirty="0"/>
                <a:t>EPIK Sequence programming </a:t>
              </a:r>
            </a:p>
            <a:p>
              <a:pPr marL="0" indent="0">
                <a:buNone/>
              </a:pPr>
              <a:endParaRPr lang="en-US" sz="1800" dirty="0"/>
            </a:p>
            <a:p>
              <a:pPr marL="0" indent="0">
                <a:buNone/>
              </a:pPr>
              <a:endParaRPr lang="en-US" sz="1800" dirty="0"/>
            </a:p>
            <a:p>
              <a:pPr marL="0" indent="0">
                <a:buNone/>
              </a:pPr>
              <a:r>
                <a:rPr lang="en-US" sz="1800" dirty="0"/>
                <a:t>Depression patients / data acquisition</a:t>
              </a:r>
              <a:br>
                <a:rPr lang="en-US" sz="1800" dirty="0"/>
              </a:br>
              <a:br>
                <a:rPr lang="en-US" sz="1800" dirty="0"/>
              </a:br>
              <a:br>
                <a:rPr lang="en-US" sz="1800" dirty="0"/>
              </a:br>
              <a:r>
                <a:rPr lang="en-US" sz="1800" b="1" dirty="0">
                  <a:solidFill>
                    <a:srgbClr val="FF0000"/>
                  </a:solidFill>
                </a:rPr>
                <a:t>GGSB Production Team</a:t>
              </a:r>
            </a:p>
            <a:p>
              <a:pPr marL="0" indent="0">
                <a:buNone/>
              </a:pPr>
              <a:endParaRPr lang="en-US" sz="1800" dirty="0"/>
            </a:p>
            <a:p>
              <a:pPr marL="0" indent="0">
                <a:buNone/>
              </a:pPr>
              <a:endParaRPr lang="en-US" sz="1800" dirty="0"/>
            </a:p>
            <a:p>
              <a:pPr marL="0" indent="0">
                <a:buNone/>
              </a:pPr>
              <a:r>
                <a:rPr lang="en-US" sz="1800" dirty="0" err="1"/>
                <a:t>SMART_Lab|Biomedical</a:t>
              </a:r>
              <a:r>
                <a:rPr lang="en-US" sz="1800" dirty="0"/>
                <a:t> Imaging</a:t>
              </a:r>
              <a:endParaRPr lang="en-GB" sz="1800" dirty="0"/>
            </a:p>
          </p:txBody>
        </p:sp>
        <p:sp>
          <p:nvSpPr>
            <p:cNvPr id="4" name="Right Brace 3"/>
            <p:cNvSpPr/>
            <p:nvPr/>
          </p:nvSpPr>
          <p:spPr>
            <a:xfrm>
              <a:off x="4953000" y="1981200"/>
              <a:ext cx="228600" cy="1328057"/>
            </a:xfrm>
            <a:prstGeom prst="rightBrac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Right Brace 6"/>
            <p:cNvSpPr/>
            <p:nvPr/>
          </p:nvSpPr>
          <p:spPr>
            <a:xfrm>
              <a:off x="4953000" y="3429000"/>
              <a:ext cx="228600" cy="822960"/>
            </a:xfrm>
            <a:prstGeom prst="rightBrac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Right Brace 7"/>
            <p:cNvSpPr/>
            <p:nvPr/>
          </p:nvSpPr>
          <p:spPr>
            <a:xfrm>
              <a:off x="4953000" y="4506686"/>
              <a:ext cx="228600" cy="1611085"/>
            </a:xfrm>
            <a:prstGeom prst="rightBrac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5" name="Foliennummernplatzhalter 9">
            <a:extLst>
              <a:ext uri="{FF2B5EF4-FFF2-40B4-BE49-F238E27FC236}">
                <a16:creationId xmlns:a16="http://schemas.microsoft.com/office/drawing/2014/main" id="{26ABC8CC-AD89-0658-2135-D426ECB78AAD}"/>
              </a:ext>
            </a:extLst>
          </p:cNvPr>
          <p:cNvSpPr txBox="1">
            <a:spLocks/>
          </p:cNvSpPr>
          <p:nvPr/>
        </p:nvSpPr>
        <p:spPr bwMode="auto">
          <a:xfrm>
            <a:off x="5818290" y="6381328"/>
            <a:ext cx="565048" cy="221109"/>
          </a:xfrm>
          <a:prstGeom prst="rect">
            <a:avLst/>
          </a:prstGeom>
        </p:spPr>
        <p:txBody>
          <a:bodyPr vert="horz" lIns="0" tIns="0" rIns="0" bIns="0" rtlCol="0" anchor="t" anchorCtr="0">
            <a:noAutofit/>
          </a:bodyPr>
          <a:lstStyle>
            <a:defPPr>
              <a:defRPr lang="en-US"/>
            </a:defPPr>
            <a:lvl1pPr marL="0" algn="ctr" defTabSz="457200" rtl="0" eaLnBrk="1" latinLnBrk="0" hangingPunct="1">
              <a:defRPr sz="10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2F4D17-1AD6-42D9-B93A-EB002C62F438}" type="slidenum">
              <a:rPr lang="de-DE" smtClean="0"/>
              <a:pPr/>
              <a:t>19</a:t>
            </a:fld>
            <a:endParaRPr lang="de-DE" dirty="0"/>
          </a:p>
        </p:txBody>
      </p:sp>
    </p:spTree>
    <p:extLst>
      <p:ext uri="{BB962C8B-B14F-4D97-AF65-F5344CB8AC3E}">
        <p14:creationId xmlns:p14="http://schemas.microsoft.com/office/powerpoint/2010/main" val="3649569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587824-7EE7-534D-BC9D-5F410DD9D7A5}"/>
              </a:ext>
            </a:extLst>
          </p:cNvPr>
          <p:cNvSpPr>
            <a:spLocks noGrp="1"/>
          </p:cNvSpPr>
          <p:nvPr>
            <p:ph type="title"/>
          </p:nvPr>
        </p:nvSpPr>
        <p:spPr/>
        <p:txBody>
          <a:bodyPr>
            <a:normAutofit fontScale="90000"/>
          </a:bodyPr>
          <a:lstStyle/>
          <a:p>
            <a:r>
              <a:rPr lang="en-US" b="1" dirty="0" err="1"/>
              <a:t>Tumour</a:t>
            </a:r>
            <a:r>
              <a:rPr lang="en-US" b="1" dirty="0"/>
              <a:t> diagnostics (MRI and PET)</a:t>
            </a:r>
            <a:br>
              <a:rPr lang="en-US" dirty="0"/>
            </a:br>
            <a:endParaRPr lang="en-US" dirty="0"/>
          </a:p>
        </p:txBody>
      </p:sp>
      <p:sp>
        <p:nvSpPr>
          <p:cNvPr id="5" name="Foliennummernplatzhalter 4">
            <a:extLst>
              <a:ext uri="{FF2B5EF4-FFF2-40B4-BE49-F238E27FC236}">
                <a16:creationId xmlns:a16="http://schemas.microsoft.com/office/drawing/2014/main" id="{CF7B4EC9-2770-DD4E-BA14-4706994A3E3E}"/>
              </a:ext>
            </a:extLst>
          </p:cNvPr>
          <p:cNvSpPr>
            <a:spLocks noGrp="1"/>
          </p:cNvSpPr>
          <p:nvPr>
            <p:ph type="sldNum" sz="quarter" idx="14"/>
          </p:nvPr>
        </p:nvSpPr>
        <p:spPr>
          <a:xfrm>
            <a:off x="5818291" y="6381328"/>
            <a:ext cx="565576" cy="312035"/>
          </a:xfrm>
        </p:spPr>
        <p:txBody>
          <a:bodyPr/>
          <a:lstStyle/>
          <a:p>
            <a:pPr algn="ctr"/>
            <a:fld id="{A52F4D17-1AD6-42D9-B93A-EB002C62F438}" type="slidenum">
              <a:rPr lang="de-DE" smtClean="0"/>
              <a:pPr algn="ctr"/>
              <a:t>2</a:t>
            </a:fld>
            <a:endParaRPr lang="de-DE" dirty="0"/>
          </a:p>
        </p:txBody>
      </p:sp>
      <p:sp>
        <p:nvSpPr>
          <p:cNvPr id="8" name="Text Box 3">
            <a:extLst>
              <a:ext uri="{FF2B5EF4-FFF2-40B4-BE49-F238E27FC236}">
                <a16:creationId xmlns:a16="http://schemas.microsoft.com/office/drawing/2014/main" id="{21E0B4AF-E0AF-9CB4-4313-CFD04247D2B0}"/>
              </a:ext>
            </a:extLst>
          </p:cNvPr>
          <p:cNvSpPr txBox="1">
            <a:spLocks noChangeArrowheads="1"/>
          </p:cNvSpPr>
          <p:nvPr/>
        </p:nvSpPr>
        <p:spPr bwMode="auto">
          <a:xfrm>
            <a:off x="9741448" y="2092442"/>
            <a:ext cx="1773242"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009EE0"/>
              </a:buClr>
              <a:defRPr sz="2200">
                <a:solidFill>
                  <a:schemeClr val="tx1"/>
                </a:solidFill>
                <a:latin typeface="Arial" charset="0"/>
                <a:cs typeface="Arial" charset="0"/>
              </a:defRPr>
            </a:lvl1pPr>
            <a:lvl2pPr marL="742950" indent="-285750" eaLnBrk="0" hangingPunct="0">
              <a:spcBef>
                <a:spcPct val="20000"/>
              </a:spcBef>
              <a:buClr>
                <a:srgbClr val="005B82"/>
              </a:buClr>
              <a:buFont typeface="Wingdings" pitchFamily="2" charset="2"/>
              <a:buChar char="§"/>
              <a:defRPr sz="2200">
                <a:solidFill>
                  <a:schemeClr val="tx1"/>
                </a:solidFill>
                <a:latin typeface="Arial" charset="0"/>
                <a:cs typeface="Arial" charset="0"/>
              </a:defRPr>
            </a:lvl2pPr>
            <a:lvl3pPr marL="1143000" indent="-228600" eaLnBrk="0" hangingPunct="0">
              <a:spcBef>
                <a:spcPct val="20000"/>
              </a:spcBef>
              <a:buClr>
                <a:srgbClr val="005B82"/>
              </a:buClr>
              <a:buFont typeface="Wingdings" pitchFamily="2" charset="2"/>
              <a:buChar char="§"/>
              <a:defRPr sz="2200" i="1">
                <a:solidFill>
                  <a:schemeClr val="tx1"/>
                </a:solidFill>
                <a:latin typeface="Arial" charset="0"/>
                <a:cs typeface="Arial" charset="0"/>
              </a:defRPr>
            </a:lvl3pPr>
            <a:lvl4pPr marL="1600200" indent="-228600" eaLnBrk="0" hangingPunct="0">
              <a:spcBef>
                <a:spcPct val="20000"/>
              </a:spcBef>
              <a:buClr>
                <a:srgbClr val="009EE0"/>
              </a:buClr>
              <a:defRPr sz="2000">
                <a:solidFill>
                  <a:schemeClr val="tx1"/>
                </a:solidFill>
                <a:latin typeface="Arial" charset="0"/>
                <a:cs typeface="Arial" charset="0"/>
              </a:defRPr>
            </a:lvl4pPr>
            <a:lvl5pPr marL="2057400" indent="-228600" eaLnBrk="0" hangingPunct="0">
              <a:spcBef>
                <a:spcPct val="20000"/>
              </a:spcBef>
              <a:buClr>
                <a:srgbClr val="009EE0"/>
              </a:buClr>
              <a:defRPr sz="2000">
                <a:solidFill>
                  <a:schemeClr val="tx1"/>
                </a:solidFill>
                <a:latin typeface="Arial" charset="0"/>
                <a:cs typeface="Arial" charset="0"/>
              </a:defRPr>
            </a:lvl5pPr>
            <a:lvl6pPr marL="2514600" indent="-228600" eaLnBrk="0" fontAlgn="base" hangingPunct="0">
              <a:spcBef>
                <a:spcPct val="20000"/>
              </a:spcBef>
              <a:spcAft>
                <a:spcPct val="0"/>
              </a:spcAft>
              <a:buClr>
                <a:srgbClr val="009EE0"/>
              </a:buClr>
              <a:defRPr sz="2000">
                <a:solidFill>
                  <a:schemeClr val="tx1"/>
                </a:solidFill>
                <a:latin typeface="Arial" charset="0"/>
                <a:cs typeface="Arial" charset="0"/>
              </a:defRPr>
            </a:lvl6pPr>
            <a:lvl7pPr marL="2971800" indent="-228600" eaLnBrk="0" fontAlgn="base" hangingPunct="0">
              <a:spcBef>
                <a:spcPct val="20000"/>
              </a:spcBef>
              <a:spcAft>
                <a:spcPct val="0"/>
              </a:spcAft>
              <a:buClr>
                <a:srgbClr val="009EE0"/>
              </a:buClr>
              <a:defRPr sz="2000">
                <a:solidFill>
                  <a:schemeClr val="tx1"/>
                </a:solidFill>
                <a:latin typeface="Arial" charset="0"/>
                <a:cs typeface="Arial" charset="0"/>
              </a:defRPr>
            </a:lvl7pPr>
            <a:lvl8pPr marL="3429000" indent="-228600" eaLnBrk="0" fontAlgn="base" hangingPunct="0">
              <a:spcBef>
                <a:spcPct val="20000"/>
              </a:spcBef>
              <a:spcAft>
                <a:spcPct val="0"/>
              </a:spcAft>
              <a:buClr>
                <a:srgbClr val="009EE0"/>
              </a:buClr>
              <a:defRPr sz="2000">
                <a:solidFill>
                  <a:schemeClr val="tx1"/>
                </a:solidFill>
                <a:latin typeface="Arial" charset="0"/>
                <a:cs typeface="Arial" charset="0"/>
              </a:defRPr>
            </a:lvl8pPr>
            <a:lvl9pPr marL="3886200" indent="-228600" eaLnBrk="0" fontAlgn="base" hangingPunct="0">
              <a:spcBef>
                <a:spcPct val="20000"/>
              </a:spcBef>
              <a:spcAft>
                <a:spcPct val="0"/>
              </a:spcAft>
              <a:buClr>
                <a:srgbClr val="009EE0"/>
              </a:buClr>
              <a:defRPr sz="2000">
                <a:solidFill>
                  <a:schemeClr val="tx1"/>
                </a:solidFill>
                <a:latin typeface="Arial" charset="0"/>
                <a:cs typeface="Arial" charset="0"/>
              </a:defRPr>
            </a:lvl9pPr>
          </a:lstStyle>
          <a:p>
            <a:pPr>
              <a:spcBef>
                <a:spcPct val="0"/>
              </a:spcBef>
              <a:buClrTx/>
              <a:defRPr/>
            </a:pPr>
            <a:r>
              <a:rPr lang="de-DE" altLang="de-DE" sz="2400" dirty="0">
                <a:solidFill>
                  <a:srgbClr val="000066"/>
                </a:solidFill>
              </a:rPr>
              <a:t>MR-T1 </a:t>
            </a:r>
            <a:r>
              <a:rPr lang="de-DE" altLang="de-DE" sz="2133" dirty="0">
                <a:solidFill>
                  <a:srgbClr val="000066"/>
                </a:solidFill>
              </a:rPr>
              <a:t>(CA)</a:t>
            </a:r>
          </a:p>
        </p:txBody>
      </p:sp>
      <p:sp>
        <p:nvSpPr>
          <p:cNvPr id="9" name="Text Box 4">
            <a:extLst>
              <a:ext uri="{FF2B5EF4-FFF2-40B4-BE49-F238E27FC236}">
                <a16:creationId xmlns:a16="http://schemas.microsoft.com/office/drawing/2014/main" id="{21D98085-CCA7-F687-D1C6-3E8AC2167D5B}"/>
              </a:ext>
            </a:extLst>
          </p:cNvPr>
          <p:cNvSpPr txBox="1">
            <a:spLocks noChangeArrowheads="1"/>
          </p:cNvSpPr>
          <p:nvPr/>
        </p:nvSpPr>
        <p:spPr bwMode="auto">
          <a:xfrm>
            <a:off x="9741448" y="3951506"/>
            <a:ext cx="1638590"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009EE0"/>
              </a:buClr>
              <a:defRPr sz="2200">
                <a:solidFill>
                  <a:schemeClr val="tx1"/>
                </a:solidFill>
                <a:latin typeface="Arial" charset="0"/>
                <a:cs typeface="Arial" charset="0"/>
              </a:defRPr>
            </a:lvl1pPr>
            <a:lvl2pPr marL="742950" indent="-285750" eaLnBrk="0" hangingPunct="0">
              <a:spcBef>
                <a:spcPct val="20000"/>
              </a:spcBef>
              <a:buClr>
                <a:srgbClr val="005B82"/>
              </a:buClr>
              <a:buFont typeface="Wingdings" pitchFamily="2" charset="2"/>
              <a:buChar char="§"/>
              <a:defRPr sz="2200">
                <a:solidFill>
                  <a:schemeClr val="tx1"/>
                </a:solidFill>
                <a:latin typeface="Arial" charset="0"/>
                <a:cs typeface="Arial" charset="0"/>
              </a:defRPr>
            </a:lvl2pPr>
            <a:lvl3pPr marL="1143000" indent="-228600" eaLnBrk="0" hangingPunct="0">
              <a:spcBef>
                <a:spcPct val="20000"/>
              </a:spcBef>
              <a:buClr>
                <a:srgbClr val="005B82"/>
              </a:buClr>
              <a:buFont typeface="Wingdings" pitchFamily="2" charset="2"/>
              <a:buChar char="§"/>
              <a:defRPr sz="2200" i="1">
                <a:solidFill>
                  <a:schemeClr val="tx1"/>
                </a:solidFill>
                <a:latin typeface="Arial" charset="0"/>
                <a:cs typeface="Arial" charset="0"/>
              </a:defRPr>
            </a:lvl3pPr>
            <a:lvl4pPr marL="1600200" indent="-228600" eaLnBrk="0" hangingPunct="0">
              <a:spcBef>
                <a:spcPct val="20000"/>
              </a:spcBef>
              <a:buClr>
                <a:srgbClr val="009EE0"/>
              </a:buClr>
              <a:defRPr sz="2000">
                <a:solidFill>
                  <a:schemeClr val="tx1"/>
                </a:solidFill>
                <a:latin typeface="Arial" charset="0"/>
                <a:cs typeface="Arial" charset="0"/>
              </a:defRPr>
            </a:lvl4pPr>
            <a:lvl5pPr marL="2057400" indent="-228600" eaLnBrk="0" hangingPunct="0">
              <a:spcBef>
                <a:spcPct val="20000"/>
              </a:spcBef>
              <a:buClr>
                <a:srgbClr val="009EE0"/>
              </a:buClr>
              <a:defRPr sz="2000">
                <a:solidFill>
                  <a:schemeClr val="tx1"/>
                </a:solidFill>
                <a:latin typeface="Arial" charset="0"/>
                <a:cs typeface="Arial" charset="0"/>
              </a:defRPr>
            </a:lvl5pPr>
            <a:lvl6pPr marL="2514600" indent="-228600" eaLnBrk="0" fontAlgn="base" hangingPunct="0">
              <a:spcBef>
                <a:spcPct val="20000"/>
              </a:spcBef>
              <a:spcAft>
                <a:spcPct val="0"/>
              </a:spcAft>
              <a:buClr>
                <a:srgbClr val="009EE0"/>
              </a:buClr>
              <a:defRPr sz="2000">
                <a:solidFill>
                  <a:schemeClr val="tx1"/>
                </a:solidFill>
                <a:latin typeface="Arial" charset="0"/>
                <a:cs typeface="Arial" charset="0"/>
              </a:defRPr>
            </a:lvl6pPr>
            <a:lvl7pPr marL="2971800" indent="-228600" eaLnBrk="0" fontAlgn="base" hangingPunct="0">
              <a:spcBef>
                <a:spcPct val="20000"/>
              </a:spcBef>
              <a:spcAft>
                <a:spcPct val="0"/>
              </a:spcAft>
              <a:buClr>
                <a:srgbClr val="009EE0"/>
              </a:buClr>
              <a:defRPr sz="2000">
                <a:solidFill>
                  <a:schemeClr val="tx1"/>
                </a:solidFill>
                <a:latin typeface="Arial" charset="0"/>
                <a:cs typeface="Arial" charset="0"/>
              </a:defRPr>
            </a:lvl7pPr>
            <a:lvl8pPr marL="3429000" indent="-228600" eaLnBrk="0" fontAlgn="base" hangingPunct="0">
              <a:spcBef>
                <a:spcPct val="20000"/>
              </a:spcBef>
              <a:spcAft>
                <a:spcPct val="0"/>
              </a:spcAft>
              <a:buClr>
                <a:srgbClr val="009EE0"/>
              </a:buClr>
              <a:defRPr sz="2000">
                <a:solidFill>
                  <a:schemeClr val="tx1"/>
                </a:solidFill>
                <a:latin typeface="Arial" charset="0"/>
                <a:cs typeface="Arial" charset="0"/>
              </a:defRPr>
            </a:lvl8pPr>
            <a:lvl9pPr marL="3886200" indent="-228600" eaLnBrk="0" fontAlgn="base" hangingPunct="0">
              <a:spcBef>
                <a:spcPct val="20000"/>
              </a:spcBef>
              <a:spcAft>
                <a:spcPct val="0"/>
              </a:spcAft>
              <a:buClr>
                <a:srgbClr val="009EE0"/>
              </a:buClr>
              <a:defRPr sz="2000">
                <a:solidFill>
                  <a:schemeClr val="tx1"/>
                </a:solidFill>
                <a:latin typeface="Arial" charset="0"/>
                <a:cs typeface="Arial" charset="0"/>
              </a:defRPr>
            </a:lvl9pPr>
          </a:lstStyle>
          <a:p>
            <a:pPr>
              <a:spcBef>
                <a:spcPct val="0"/>
              </a:spcBef>
              <a:buClrTx/>
              <a:defRPr/>
            </a:pPr>
            <a:r>
              <a:rPr lang="de-DE" altLang="de-DE" sz="2400" dirty="0">
                <a:solidFill>
                  <a:srgbClr val="000066"/>
                </a:solidFill>
              </a:rPr>
              <a:t>MR-FLAIR</a:t>
            </a:r>
          </a:p>
        </p:txBody>
      </p:sp>
      <p:sp>
        <p:nvSpPr>
          <p:cNvPr id="10" name="Text Box 5">
            <a:extLst>
              <a:ext uri="{FF2B5EF4-FFF2-40B4-BE49-F238E27FC236}">
                <a16:creationId xmlns:a16="http://schemas.microsoft.com/office/drawing/2014/main" id="{8DB1AF55-453C-6D6F-FFC0-DFDD07F3352E}"/>
              </a:ext>
            </a:extLst>
          </p:cNvPr>
          <p:cNvSpPr txBox="1">
            <a:spLocks noChangeArrowheads="1"/>
          </p:cNvSpPr>
          <p:nvPr/>
        </p:nvSpPr>
        <p:spPr bwMode="auto">
          <a:xfrm>
            <a:off x="155558" y="1849619"/>
            <a:ext cx="2764283" cy="72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009EE0"/>
              </a:buClr>
              <a:defRPr sz="2200">
                <a:solidFill>
                  <a:schemeClr val="tx1"/>
                </a:solidFill>
                <a:latin typeface="Arial" charset="0"/>
                <a:cs typeface="Arial" charset="0"/>
              </a:defRPr>
            </a:lvl1pPr>
            <a:lvl2pPr marL="742950" indent="-285750" eaLnBrk="0" hangingPunct="0">
              <a:spcBef>
                <a:spcPct val="20000"/>
              </a:spcBef>
              <a:buClr>
                <a:srgbClr val="005B82"/>
              </a:buClr>
              <a:buFont typeface="Wingdings" pitchFamily="2" charset="2"/>
              <a:buChar char="§"/>
              <a:defRPr sz="2200">
                <a:solidFill>
                  <a:schemeClr val="tx1"/>
                </a:solidFill>
                <a:latin typeface="Arial" charset="0"/>
                <a:cs typeface="Arial" charset="0"/>
              </a:defRPr>
            </a:lvl2pPr>
            <a:lvl3pPr marL="1143000" indent="-228600" eaLnBrk="0" hangingPunct="0">
              <a:spcBef>
                <a:spcPct val="20000"/>
              </a:spcBef>
              <a:buClr>
                <a:srgbClr val="005B82"/>
              </a:buClr>
              <a:buFont typeface="Wingdings" pitchFamily="2" charset="2"/>
              <a:buChar char="§"/>
              <a:defRPr sz="2200" i="1">
                <a:solidFill>
                  <a:schemeClr val="tx1"/>
                </a:solidFill>
                <a:latin typeface="Arial" charset="0"/>
                <a:cs typeface="Arial" charset="0"/>
              </a:defRPr>
            </a:lvl3pPr>
            <a:lvl4pPr marL="1600200" indent="-228600" eaLnBrk="0" hangingPunct="0">
              <a:spcBef>
                <a:spcPct val="20000"/>
              </a:spcBef>
              <a:buClr>
                <a:srgbClr val="009EE0"/>
              </a:buClr>
              <a:defRPr sz="2000">
                <a:solidFill>
                  <a:schemeClr val="tx1"/>
                </a:solidFill>
                <a:latin typeface="Arial" charset="0"/>
                <a:cs typeface="Arial" charset="0"/>
              </a:defRPr>
            </a:lvl4pPr>
            <a:lvl5pPr marL="2057400" indent="-228600" eaLnBrk="0" hangingPunct="0">
              <a:spcBef>
                <a:spcPct val="20000"/>
              </a:spcBef>
              <a:buClr>
                <a:srgbClr val="009EE0"/>
              </a:buClr>
              <a:defRPr sz="2000">
                <a:solidFill>
                  <a:schemeClr val="tx1"/>
                </a:solidFill>
                <a:latin typeface="Arial" charset="0"/>
                <a:cs typeface="Arial" charset="0"/>
              </a:defRPr>
            </a:lvl5pPr>
            <a:lvl6pPr marL="2514600" indent="-228600" eaLnBrk="0" fontAlgn="base" hangingPunct="0">
              <a:spcBef>
                <a:spcPct val="20000"/>
              </a:spcBef>
              <a:spcAft>
                <a:spcPct val="0"/>
              </a:spcAft>
              <a:buClr>
                <a:srgbClr val="009EE0"/>
              </a:buClr>
              <a:defRPr sz="2000">
                <a:solidFill>
                  <a:schemeClr val="tx1"/>
                </a:solidFill>
                <a:latin typeface="Arial" charset="0"/>
                <a:cs typeface="Arial" charset="0"/>
              </a:defRPr>
            </a:lvl6pPr>
            <a:lvl7pPr marL="2971800" indent="-228600" eaLnBrk="0" fontAlgn="base" hangingPunct="0">
              <a:spcBef>
                <a:spcPct val="20000"/>
              </a:spcBef>
              <a:spcAft>
                <a:spcPct val="0"/>
              </a:spcAft>
              <a:buClr>
                <a:srgbClr val="009EE0"/>
              </a:buClr>
              <a:defRPr sz="2000">
                <a:solidFill>
                  <a:schemeClr val="tx1"/>
                </a:solidFill>
                <a:latin typeface="Arial" charset="0"/>
                <a:cs typeface="Arial" charset="0"/>
              </a:defRPr>
            </a:lvl7pPr>
            <a:lvl8pPr marL="3429000" indent="-228600" eaLnBrk="0" fontAlgn="base" hangingPunct="0">
              <a:spcBef>
                <a:spcPct val="20000"/>
              </a:spcBef>
              <a:spcAft>
                <a:spcPct val="0"/>
              </a:spcAft>
              <a:buClr>
                <a:srgbClr val="009EE0"/>
              </a:buClr>
              <a:defRPr sz="2000">
                <a:solidFill>
                  <a:schemeClr val="tx1"/>
                </a:solidFill>
                <a:latin typeface="Arial" charset="0"/>
                <a:cs typeface="Arial" charset="0"/>
              </a:defRPr>
            </a:lvl8pPr>
            <a:lvl9pPr marL="3886200" indent="-228600" eaLnBrk="0" fontAlgn="base" hangingPunct="0">
              <a:spcBef>
                <a:spcPct val="20000"/>
              </a:spcBef>
              <a:spcAft>
                <a:spcPct val="0"/>
              </a:spcAft>
              <a:buClr>
                <a:srgbClr val="009EE0"/>
              </a:buClr>
              <a:defRPr sz="2000">
                <a:solidFill>
                  <a:schemeClr val="tx1"/>
                </a:solidFill>
                <a:latin typeface="Arial" charset="0"/>
                <a:cs typeface="Arial" charset="0"/>
              </a:defRPr>
            </a:lvl9pPr>
          </a:lstStyle>
          <a:p>
            <a:pPr eaLnBrk="1" hangingPunct="1">
              <a:spcBef>
                <a:spcPct val="0"/>
              </a:spcBef>
              <a:buClrTx/>
              <a:defRPr/>
            </a:pPr>
            <a:r>
              <a:rPr lang="de-DE" altLang="de-DE" sz="4115" dirty="0">
                <a:solidFill>
                  <a:srgbClr val="000066"/>
                </a:solidFill>
              </a:rPr>
              <a:t> </a:t>
            </a:r>
            <a:r>
              <a:rPr lang="de-DE" altLang="de-DE" sz="2667" dirty="0">
                <a:solidFill>
                  <a:srgbClr val="000066"/>
                </a:solidFill>
              </a:rPr>
              <a:t>Brain </a:t>
            </a:r>
            <a:r>
              <a:rPr lang="de-DE" altLang="de-DE" sz="2667" dirty="0" err="1">
                <a:solidFill>
                  <a:srgbClr val="000066"/>
                </a:solidFill>
              </a:rPr>
              <a:t>Tumour</a:t>
            </a:r>
            <a:r>
              <a:rPr lang="de-DE" altLang="de-DE" sz="2667" dirty="0">
                <a:solidFill>
                  <a:srgbClr val="000066"/>
                </a:solidFill>
              </a:rPr>
              <a:t>  ?</a:t>
            </a:r>
            <a:endParaRPr lang="de-DE" altLang="de-DE" sz="4115" dirty="0">
              <a:solidFill>
                <a:srgbClr val="000066"/>
              </a:solidFill>
            </a:endParaRPr>
          </a:p>
        </p:txBody>
      </p:sp>
      <p:pic>
        <p:nvPicPr>
          <p:cNvPr id="11" name="Picture 6">
            <a:extLst>
              <a:ext uri="{FF2B5EF4-FFF2-40B4-BE49-F238E27FC236}">
                <a16:creationId xmlns:a16="http://schemas.microsoft.com/office/drawing/2014/main" id="{ABCDC5A9-4993-C5AB-9B75-AFF9073116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4514" y="1150574"/>
            <a:ext cx="5579349" cy="1856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a:extLst>
              <a:ext uri="{FF2B5EF4-FFF2-40B4-BE49-F238E27FC236}">
                <a16:creationId xmlns:a16="http://schemas.microsoft.com/office/drawing/2014/main" id="{9F44EB6C-1AF2-E8FD-4ECC-03F80D7D8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4514" y="3011089"/>
            <a:ext cx="5579349" cy="1882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uppieren 1">
            <a:extLst>
              <a:ext uri="{FF2B5EF4-FFF2-40B4-BE49-F238E27FC236}">
                <a16:creationId xmlns:a16="http://schemas.microsoft.com/office/drawing/2014/main" id="{23330C0A-B874-AA91-3EA1-66F9A207A5DC}"/>
              </a:ext>
            </a:extLst>
          </p:cNvPr>
          <p:cNvGrpSpPr>
            <a:grpSpLocks/>
          </p:cNvGrpSpPr>
          <p:nvPr/>
        </p:nvGrpSpPr>
        <p:grpSpPr bwMode="auto">
          <a:xfrm>
            <a:off x="0" y="4893373"/>
            <a:ext cx="11161419" cy="1887175"/>
            <a:chOff x="-2652624" y="4367759"/>
            <a:chExt cx="11279352" cy="1873250"/>
          </a:xfrm>
        </p:grpSpPr>
        <p:sp>
          <p:nvSpPr>
            <p:cNvPr id="14" name="Text Box 2">
              <a:extLst>
                <a:ext uri="{FF2B5EF4-FFF2-40B4-BE49-F238E27FC236}">
                  <a16:creationId xmlns:a16="http://schemas.microsoft.com/office/drawing/2014/main" id="{37FD437C-3CD3-6AFD-31B8-597781F64CA4}"/>
                </a:ext>
              </a:extLst>
            </p:cNvPr>
            <p:cNvSpPr txBox="1">
              <a:spLocks noChangeArrowheads="1"/>
            </p:cNvSpPr>
            <p:nvPr/>
          </p:nvSpPr>
          <p:spPr bwMode="auto">
            <a:xfrm>
              <a:off x="7162950" y="5132692"/>
              <a:ext cx="1463778" cy="45825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009EE0"/>
                </a:buClr>
                <a:defRPr sz="2200">
                  <a:solidFill>
                    <a:schemeClr val="tx1"/>
                  </a:solidFill>
                  <a:latin typeface="Arial" charset="0"/>
                  <a:cs typeface="Arial" charset="0"/>
                </a:defRPr>
              </a:lvl1pPr>
              <a:lvl2pPr marL="742950" indent="-285750" eaLnBrk="0" hangingPunct="0">
                <a:spcBef>
                  <a:spcPct val="20000"/>
                </a:spcBef>
                <a:buClr>
                  <a:srgbClr val="005B82"/>
                </a:buClr>
                <a:buFont typeface="Wingdings" pitchFamily="2" charset="2"/>
                <a:buChar char="§"/>
                <a:defRPr sz="2200">
                  <a:solidFill>
                    <a:schemeClr val="tx1"/>
                  </a:solidFill>
                  <a:latin typeface="Arial" charset="0"/>
                  <a:cs typeface="Arial" charset="0"/>
                </a:defRPr>
              </a:lvl2pPr>
              <a:lvl3pPr marL="1143000" indent="-228600" eaLnBrk="0" hangingPunct="0">
                <a:spcBef>
                  <a:spcPct val="20000"/>
                </a:spcBef>
                <a:buClr>
                  <a:srgbClr val="005B82"/>
                </a:buClr>
                <a:buFont typeface="Wingdings" pitchFamily="2" charset="2"/>
                <a:buChar char="§"/>
                <a:defRPr sz="2200" i="1">
                  <a:solidFill>
                    <a:schemeClr val="tx1"/>
                  </a:solidFill>
                  <a:latin typeface="Arial" charset="0"/>
                  <a:cs typeface="Arial" charset="0"/>
                </a:defRPr>
              </a:lvl3pPr>
              <a:lvl4pPr marL="1600200" indent="-228600" eaLnBrk="0" hangingPunct="0">
                <a:spcBef>
                  <a:spcPct val="20000"/>
                </a:spcBef>
                <a:buClr>
                  <a:srgbClr val="009EE0"/>
                </a:buClr>
                <a:defRPr sz="2000">
                  <a:solidFill>
                    <a:schemeClr val="tx1"/>
                  </a:solidFill>
                  <a:latin typeface="Arial" charset="0"/>
                  <a:cs typeface="Arial" charset="0"/>
                </a:defRPr>
              </a:lvl4pPr>
              <a:lvl5pPr marL="2057400" indent="-228600" eaLnBrk="0" hangingPunct="0">
                <a:spcBef>
                  <a:spcPct val="20000"/>
                </a:spcBef>
                <a:buClr>
                  <a:srgbClr val="009EE0"/>
                </a:buClr>
                <a:defRPr sz="2000">
                  <a:solidFill>
                    <a:schemeClr val="tx1"/>
                  </a:solidFill>
                  <a:latin typeface="Arial" charset="0"/>
                  <a:cs typeface="Arial" charset="0"/>
                </a:defRPr>
              </a:lvl5pPr>
              <a:lvl6pPr marL="2514600" indent="-228600" eaLnBrk="0" fontAlgn="base" hangingPunct="0">
                <a:spcBef>
                  <a:spcPct val="20000"/>
                </a:spcBef>
                <a:spcAft>
                  <a:spcPct val="0"/>
                </a:spcAft>
                <a:buClr>
                  <a:srgbClr val="009EE0"/>
                </a:buClr>
                <a:defRPr sz="2000">
                  <a:solidFill>
                    <a:schemeClr val="tx1"/>
                  </a:solidFill>
                  <a:latin typeface="Arial" charset="0"/>
                  <a:cs typeface="Arial" charset="0"/>
                </a:defRPr>
              </a:lvl6pPr>
              <a:lvl7pPr marL="2971800" indent="-228600" eaLnBrk="0" fontAlgn="base" hangingPunct="0">
                <a:spcBef>
                  <a:spcPct val="20000"/>
                </a:spcBef>
                <a:spcAft>
                  <a:spcPct val="0"/>
                </a:spcAft>
                <a:buClr>
                  <a:srgbClr val="009EE0"/>
                </a:buClr>
                <a:defRPr sz="2000">
                  <a:solidFill>
                    <a:schemeClr val="tx1"/>
                  </a:solidFill>
                  <a:latin typeface="Arial" charset="0"/>
                  <a:cs typeface="Arial" charset="0"/>
                </a:defRPr>
              </a:lvl7pPr>
              <a:lvl8pPr marL="3429000" indent="-228600" eaLnBrk="0" fontAlgn="base" hangingPunct="0">
                <a:spcBef>
                  <a:spcPct val="20000"/>
                </a:spcBef>
                <a:spcAft>
                  <a:spcPct val="0"/>
                </a:spcAft>
                <a:buClr>
                  <a:srgbClr val="009EE0"/>
                </a:buClr>
                <a:defRPr sz="2000">
                  <a:solidFill>
                    <a:schemeClr val="tx1"/>
                  </a:solidFill>
                  <a:latin typeface="Arial" charset="0"/>
                  <a:cs typeface="Arial" charset="0"/>
                </a:defRPr>
              </a:lvl8pPr>
              <a:lvl9pPr marL="3886200" indent="-228600" eaLnBrk="0" fontAlgn="base" hangingPunct="0">
                <a:spcBef>
                  <a:spcPct val="20000"/>
                </a:spcBef>
                <a:spcAft>
                  <a:spcPct val="0"/>
                </a:spcAft>
                <a:buClr>
                  <a:srgbClr val="009EE0"/>
                </a:buClr>
                <a:defRPr sz="2000">
                  <a:solidFill>
                    <a:schemeClr val="tx1"/>
                  </a:solidFill>
                  <a:latin typeface="Arial" charset="0"/>
                  <a:cs typeface="Arial" charset="0"/>
                </a:defRPr>
              </a:lvl9pPr>
            </a:lstStyle>
            <a:p>
              <a:pPr>
                <a:spcBef>
                  <a:spcPct val="0"/>
                </a:spcBef>
                <a:buClrTx/>
                <a:defRPr/>
              </a:pPr>
              <a:r>
                <a:rPr lang="de-DE" altLang="de-DE" sz="2400" dirty="0">
                  <a:solidFill>
                    <a:srgbClr val="000066"/>
                  </a:solidFill>
                </a:rPr>
                <a:t>FET-PET</a:t>
              </a:r>
            </a:p>
          </p:txBody>
        </p:sp>
        <p:pic>
          <p:nvPicPr>
            <p:cNvPr id="15" name="Picture 8">
              <a:extLst>
                <a:ext uri="{FF2B5EF4-FFF2-40B4-BE49-F238E27FC236}">
                  <a16:creationId xmlns:a16="http://schemas.microsoft.com/office/drawing/2014/main" id="{DF5BD274-18F3-C876-F975-FF93DAF507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367759"/>
              <a:ext cx="5638800" cy="187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5">
              <a:extLst>
                <a:ext uri="{FF2B5EF4-FFF2-40B4-BE49-F238E27FC236}">
                  <a16:creationId xmlns:a16="http://schemas.microsoft.com/office/drawing/2014/main" id="{613B0CCA-F379-F8BC-3011-CBC8EAC6283A}"/>
                </a:ext>
              </a:extLst>
            </p:cNvPr>
            <p:cNvSpPr txBox="1">
              <a:spLocks noChangeArrowheads="1"/>
            </p:cNvSpPr>
            <p:nvPr/>
          </p:nvSpPr>
          <p:spPr bwMode="auto">
            <a:xfrm>
              <a:off x="-2652624" y="5124506"/>
              <a:ext cx="3601451" cy="720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009EE0"/>
                </a:buClr>
                <a:defRPr sz="2200">
                  <a:solidFill>
                    <a:schemeClr val="tx1"/>
                  </a:solidFill>
                  <a:latin typeface="Arial" charset="0"/>
                  <a:cs typeface="Arial" charset="0"/>
                </a:defRPr>
              </a:lvl1pPr>
              <a:lvl2pPr marL="742950" indent="-285750" eaLnBrk="0" hangingPunct="0">
                <a:spcBef>
                  <a:spcPct val="20000"/>
                </a:spcBef>
                <a:buClr>
                  <a:srgbClr val="005B82"/>
                </a:buClr>
                <a:buFont typeface="Wingdings" pitchFamily="2" charset="2"/>
                <a:buChar char="§"/>
                <a:defRPr sz="2200">
                  <a:solidFill>
                    <a:schemeClr val="tx1"/>
                  </a:solidFill>
                  <a:latin typeface="Arial" charset="0"/>
                  <a:cs typeface="Arial" charset="0"/>
                </a:defRPr>
              </a:lvl2pPr>
              <a:lvl3pPr marL="1143000" indent="-228600" eaLnBrk="0" hangingPunct="0">
                <a:spcBef>
                  <a:spcPct val="20000"/>
                </a:spcBef>
                <a:buClr>
                  <a:srgbClr val="005B82"/>
                </a:buClr>
                <a:buFont typeface="Wingdings" pitchFamily="2" charset="2"/>
                <a:buChar char="§"/>
                <a:defRPr sz="2200" i="1">
                  <a:solidFill>
                    <a:schemeClr val="tx1"/>
                  </a:solidFill>
                  <a:latin typeface="Arial" charset="0"/>
                  <a:cs typeface="Arial" charset="0"/>
                </a:defRPr>
              </a:lvl3pPr>
              <a:lvl4pPr marL="1600200" indent="-228600" eaLnBrk="0" hangingPunct="0">
                <a:spcBef>
                  <a:spcPct val="20000"/>
                </a:spcBef>
                <a:buClr>
                  <a:srgbClr val="009EE0"/>
                </a:buClr>
                <a:defRPr sz="2000">
                  <a:solidFill>
                    <a:schemeClr val="tx1"/>
                  </a:solidFill>
                  <a:latin typeface="Arial" charset="0"/>
                  <a:cs typeface="Arial" charset="0"/>
                </a:defRPr>
              </a:lvl4pPr>
              <a:lvl5pPr marL="2057400" indent="-228600" eaLnBrk="0" hangingPunct="0">
                <a:spcBef>
                  <a:spcPct val="20000"/>
                </a:spcBef>
                <a:buClr>
                  <a:srgbClr val="009EE0"/>
                </a:buClr>
                <a:defRPr sz="2000">
                  <a:solidFill>
                    <a:schemeClr val="tx1"/>
                  </a:solidFill>
                  <a:latin typeface="Arial" charset="0"/>
                  <a:cs typeface="Arial" charset="0"/>
                </a:defRPr>
              </a:lvl5pPr>
              <a:lvl6pPr marL="2514600" indent="-228600" eaLnBrk="0" fontAlgn="base" hangingPunct="0">
                <a:spcBef>
                  <a:spcPct val="20000"/>
                </a:spcBef>
                <a:spcAft>
                  <a:spcPct val="0"/>
                </a:spcAft>
                <a:buClr>
                  <a:srgbClr val="009EE0"/>
                </a:buClr>
                <a:defRPr sz="2000">
                  <a:solidFill>
                    <a:schemeClr val="tx1"/>
                  </a:solidFill>
                  <a:latin typeface="Arial" charset="0"/>
                  <a:cs typeface="Arial" charset="0"/>
                </a:defRPr>
              </a:lvl6pPr>
              <a:lvl7pPr marL="2971800" indent="-228600" eaLnBrk="0" fontAlgn="base" hangingPunct="0">
                <a:spcBef>
                  <a:spcPct val="20000"/>
                </a:spcBef>
                <a:spcAft>
                  <a:spcPct val="0"/>
                </a:spcAft>
                <a:buClr>
                  <a:srgbClr val="009EE0"/>
                </a:buClr>
                <a:defRPr sz="2000">
                  <a:solidFill>
                    <a:schemeClr val="tx1"/>
                  </a:solidFill>
                  <a:latin typeface="Arial" charset="0"/>
                  <a:cs typeface="Arial" charset="0"/>
                </a:defRPr>
              </a:lvl7pPr>
              <a:lvl8pPr marL="3429000" indent="-228600" eaLnBrk="0" fontAlgn="base" hangingPunct="0">
                <a:spcBef>
                  <a:spcPct val="20000"/>
                </a:spcBef>
                <a:spcAft>
                  <a:spcPct val="0"/>
                </a:spcAft>
                <a:buClr>
                  <a:srgbClr val="009EE0"/>
                </a:buClr>
                <a:defRPr sz="2000">
                  <a:solidFill>
                    <a:schemeClr val="tx1"/>
                  </a:solidFill>
                  <a:latin typeface="Arial" charset="0"/>
                  <a:cs typeface="Arial" charset="0"/>
                </a:defRPr>
              </a:lvl8pPr>
              <a:lvl9pPr marL="3886200" indent="-228600" eaLnBrk="0" fontAlgn="base" hangingPunct="0">
                <a:spcBef>
                  <a:spcPct val="20000"/>
                </a:spcBef>
                <a:spcAft>
                  <a:spcPct val="0"/>
                </a:spcAft>
                <a:buClr>
                  <a:srgbClr val="009EE0"/>
                </a:buClr>
                <a:defRPr sz="2000">
                  <a:solidFill>
                    <a:schemeClr val="tx1"/>
                  </a:solidFill>
                  <a:latin typeface="Arial" charset="0"/>
                  <a:cs typeface="Arial" charset="0"/>
                </a:defRPr>
              </a:lvl9pPr>
            </a:lstStyle>
            <a:p>
              <a:pPr eaLnBrk="1" hangingPunct="1">
                <a:spcBef>
                  <a:spcPct val="0"/>
                </a:spcBef>
                <a:buClrTx/>
                <a:defRPr/>
              </a:pPr>
              <a:r>
                <a:rPr lang="de-DE" altLang="de-DE" sz="4115" dirty="0">
                  <a:solidFill>
                    <a:srgbClr val="000066"/>
                  </a:solidFill>
                </a:rPr>
                <a:t> </a:t>
              </a:r>
              <a:r>
                <a:rPr lang="de-DE" altLang="de-DE" sz="2667" dirty="0" err="1">
                  <a:solidFill>
                    <a:srgbClr val="000066"/>
                  </a:solidFill>
                </a:rPr>
                <a:t>Astrocytoma</a:t>
              </a:r>
              <a:r>
                <a:rPr lang="de-DE" altLang="de-DE" sz="2667" dirty="0">
                  <a:solidFill>
                    <a:srgbClr val="000066"/>
                  </a:solidFill>
                </a:rPr>
                <a:t> Grade II</a:t>
              </a:r>
              <a:endParaRPr lang="de-DE" altLang="de-DE" sz="4115" dirty="0">
                <a:solidFill>
                  <a:srgbClr val="000066"/>
                </a:solidFill>
              </a:endParaRPr>
            </a:p>
          </p:txBody>
        </p:sp>
      </p:grpSp>
    </p:spTree>
    <p:extLst>
      <p:ext uri="{BB962C8B-B14F-4D97-AF65-F5344CB8AC3E}">
        <p14:creationId xmlns:p14="http://schemas.microsoft.com/office/powerpoint/2010/main" val="61439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D6B11365-700B-C1EB-EF43-6FF4C65434D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1399941">
            <a:off x="833048" y="205703"/>
            <a:ext cx="4559086" cy="64465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10">
            <a:extLst>
              <a:ext uri="{FF2B5EF4-FFF2-40B4-BE49-F238E27FC236}">
                <a16:creationId xmlns:a16="http://schemas.microsoft.com/office/drawing/2014/main" id="{0B92AB15-1EE5-507A-348D-3B8BF4173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292" y="5917402"/>
            <a:ext cx="1762125" cy="800966"/>
          </a:xfrm>
          <a:prstGeom prst="rect">
            <a:avLst/>
          </a:prstGeom>
        </p:spPr>
      </p:pic>
      <p:sp>
        <p:nvSpPr>
          <p:cNvPr id="16" name="Titel 1">
            <a:extLst>
              <a:ext uri="{FF2B5EF4-FFF2-40B4-BE49-F238E27FC236}">
                <a16:creationId xmlns:a16="http://schemas.microsoft.com/office/drawing/2014/main" id="{CBEBBCB4-F77A-9C80-971E-3D7DA558B79A}"/>
              </a:ext>
            </a:extLst>
          </p:cNvPr>
          <p:cNvSpPr txBox="1">
            <a:spLocks/>
          </p:cNvSpPr>
          <p:nvPr/>
        </p:nvSpPr>
        <p:spPr>
          <a:xfrm>
            <a:off x="6383338" y="328119"/>
            <a:ext cx="5808662" cy="1124780"/>
          </a:xfrm>
          <a:prstGeom prst="rect">
            <a:avLst/>
          </a:prstGeom>
        </p:spPr>
        <p:txBody>
          <a:bodyPr vert="horz" lIns="0" tIns="0" rIns="0" bIns="0" rtlCol="0" anchor="t" anchorCtr="0">
            <a:noAutofit/>
          </a:bodyPr>
          <a:lstStyle>
            <a:lvl1pPr algn="l" defTabSz="914400" rtl="0" eaLnBrk="1" latinLnBrk="0" hangingPunct="1">
              <a:lnSpc>
                <a:spcPct val="114000"/>
              </a:lnSpc>
              <a:spcBef>
                <a:spcPct val="0"/>
              </a:spcBef>
              <a:buNone/>
              <a:defRPr sz="3200" b="1" kern="1200" cap="none" spc="0" baseline="0">
                <a:solidFill>
                  <a:schemeClr val="tx2"/>
                </a:solidFill>
                <a:latin typeface="+mj-lt"/>
                <a:ea typeface="+mj-ea"/>
                <a:cs typeface="+mj-cs"/>
              </a:defRPr>
            </a:lvl1pPr>
          </a:lstStyle>
          <a:p>
            <a:r>
              <a:rPr lang="de-DE" dirty="0" err="1"/>
              <a:t>Georgian</a:t>
            </a:r>
            <a:r>
              <a:rPr lang="de-DE" dirty="0"/>
              <a:t>-German</a:t>
            </a:r>
          </a:p>
          <a:p>
            <a:r>
              <a:rPr lang="de-DE" dirty="0"/>
              <a:t>Science Bridge: </a:t>
            </a:r>
          </a:p>
          <a:p>
            <a:r>
              <a:rPr lang="de-DE" dirty="0"/>
              <a:t>GGSB 2024</a:t>
            </a:r>
            <a:endParaRPr lang="en-GB" dirty="0"/>
          </a:p>
        </p:txBody>
      </p:sp>
      <p:sp>
        <p:nvSpPr>
          <p:cNvPr id="19" name="Textfeld 18">
            <a:extLst>
              <a:ext uri="{FF2B5EF4-FFF2-40B4-BE49-F238E27FC236}">
                <a16:creationId xmlns:a16="http://schemas.microsoft.com/office/drawing/2014/main" id="{27FBD026-EF70-487E-10D3-8F4C5628C7D3}"/>
              </a:ext>
            </a:extLst>
          </p:cNvPr>
          <p:cNvSpPr txBox="1"/>
          <p:nvPr/>
        </p:nvSpPr>
        <p:spPr>
          <a:xfrm>
            <a:off x="5969659" y="4886516"/>
            <a:ext cx="5130700" cy="1495794"/>
          </a:xfrm>
          <a:prstGeom prst="rect">
            <a:avLst/>
          </a:prstGeom>
          <a:noFill/>
        </p:spPr>
        <p:txBody>
          <a:bodyPr wrap="none" rtlCol="0">
            <a:spAutoFit/>
          </a:bodyPr>
          <a:lstStyle/>
          <a:p>
            <a:pPr>
              <a:lnSpc>
                <a:spcPct val="95000"/>
              </a:lnSpc>
            </a:pPr>
            <a:r>
              <a:rPr lang="en-GB" sz="3200" dirty="0">
                <a:solidFill>
                  <a:schemeClr val="tx2"/>
                </a:solidFill>
              </a:rPr>
              <a:t>A</a:t>
            </a:r>
            <a:r>
              <a:rPr lang="en-GB" sz="3200" b="1" dirty="0">
                <a:solidFill>
                  <a:schemeClr val="tx2"/>
                </a:solidFill>
              </a:rPr>
              <a:t> sustainable </a:t>
            </a:r>
            <a:r>
              <a:rPr lang="en-GB" sz="3200" dirty="0">
                <a:solidFill>
                  <a:schemeClr val="tx2"/>
                </a:solidFill>
              </a:rPr>
              <a:t>and</a:t>
            </a:r>
            <a:r>
              <a:rPr lang="en-GB" sz="3200" b="1" dirty="0">
                <a:solidFill>
                  <a:schemeClr val="tx2"/>
                </a:solidFill>
              </a:rPr>
              <a:t> stable </a:t>
            </a:r>
          </a:p>
          <a:p>
            <a:pPr>
              <a:lnSpc>
                <a:spcPct val="95000"/>
              </a:lnSpc>
            </a:pPr>
            <a:r>
              <a:rPr lang="en-GB" sz="3200" b="1" dirty="0">
                <a:solidFill>
                  <a:schemeClr val="tx2"/>
                </a:solidFill>
              </a:rPr>
              <a:t>GGSB</a:t>
            </a:r>
            <a:r>
              <a:rPr lang="en-GB" sz="3200" dirty="0">
                <a:solidFill>
                  <a:schemeClr val="tx2"/>
                </a:solidFill>
              </a:rPr>
              <a:t> is a win-win for both</a:t>
            </a:r>
            <a:br>
              <a:rPr lang="en-GB" sz="3200" dirty="0">
                <a:solidFill>
                  <a:schemeClr val="tx2"/>
                </a:solidFill>
              </a:rPr>
            </a:br>
            <a:r>
              <a:rPr lang="en-GB" sz="3200" dirty="0">
                <a:solidFill>
                  <a:schemeClr val="tx2"/>
                </a:solidFill>
              </a:rPr>
              <a:t>Georgia and Germany</a:t>
            </a:r>
          </a:p>
        </p:txBody>
      </p:sp>
      <p:pic>
        <p:nvPicPr>
          <p:cNvPr id="40" name="Grafik 39">
            <a:extLst>
              <a:ext uri="{FF2B5EF4-FFF2-40B4-BE49-F238E27FC236}">
                <a16:creationId xmlns:a16="http://schemas.microsoft.com/office/drawing/2014/main" id="{891B1218-8A5D-CDFC-CC66-C209A7907A38}"/>
              </a:ext>
            </a:extLst>
          </p:cNvPr>
          <p:cNvPicPr>
            <a:picLocks noChangeAspect="1"/>
          </p:cNvPicPr>
          <p:nvPr/>
        </p:nvPicPr>
        <p:blipFill>
          <a:blip r:embed="rId4"/>
          <a:stretch>
            <a:fillRect/>
          </a:stretch>
        </p:blipFill>
        <p:spPr>
          <a:xfrm>
            <a:off x="7141579" y="2039542"/>
            <a:ext cx="3496201" cy="2778916"/>
          </a:xfrm>
          <a:prstGeom prst="rect">
            <a:avLst/>
          </a:prstGeom>
        </p:spPr>
      </p:pic>
      <p:sp>
        <p:nvSpPr>
          <p:cNvPr id="2" name="Slide Number Placeholder 1">
            <a:extLst>
              <a:ext uri="{FF2B5EF4-FFF2-40B4-BE49-F238E27FC236}">
                <a16:creationId xmlns:a16="http://schemas.microsoft.com/office/drawing/2014/main" id="{2B3E8CD2-AF81-EE11-A456-D5D3ACD4095E}"/>
              </a:ext>
            </a:extLst>
          </p:cNvPr>
          <p:cNvSpPr>
            <a:spLocks noGrp="1"/>
          </p:cNvSpPr>
          <p:nvPr>
            <p:ph type="sldNum" sz="quarter" idx="16"/>
          </p:nvPr>
        </p:nvSpPr>
        <p:spPr/>
        <p:txBody>
          <a:bodyPr/>
          <a:lstStyle/>
          <a:p>
            <a:r>
              <a:rPr lang="en-US" sz="1200" dirty="0"/>
              <a:t>Page </a:t>
            </a:r>
            <a:fld id="{A52F4D17-1AD6-42D9-B93A-EB002C62F438}" type="slidenum">
              <a:rPr lang="en-US" sz="1200" smtClean="0"/>
              <a:pPr/>
              <a:t>20</a:t>
            </a:fld>
            <a:endParaRPr lang="en-US" sz="1200" noProof="0" dirty="0"/>
          </a:p>
        </p:txBody>
      </p:sp>
    </p:spTree>
    <p:extLst>
      <p:ext uri="{BB962C8B-B14F-4D97-AF65-F5344CB8AC3E}">
        <p14:creationId xmlns:p14="http://schemas.microsoft.com/office/powerpoint/2010/main" val="4022238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88376A9A-9A20-118E-247F-725324D1CD03}"/>
              </a:ext>
            </a:extLst>
          </p:cNvPr>
          <p:cNvSpPr>
            <a:spLocks noGrp="1"/>
          </p:cNvSpPr>
          <p:nvPr>
            <p:ph type="title"/>
          </p:nvPr>
        </p:nvSpPr>
        <p:spPr>
          <a:xfrm>
            <a:off x="360000" y="324000"/>
            <a:ext cx="11449050" cy="1124780"/>
          </a:xfrm>
        </p:spPr>
        <p:txBody>
          <a:bodyPr>
            <a:normAutofit fontScale="90000"/>
          </a:bodyPr>
          <a:lstStyle/>
          <a:p>
            <a:r>
              <a:rPr lang="en-GB" sz="3200" dirty="0"/>
              <a:t>GGSB-PLUS*:</a:t>
            </a:r>
            <a:r>
              <a:rPr lang="en-GB" dirty="0"/>
              <a:t> “</a:t>
            </a:r>
            <a:r>
              <a:rPr lang="en-GB" sz="3200" dirty="0"/>
              <a:t>Health as a Global Challenge”</a:t>
            </a:r>
            <a:br>
              <a:rPr lang="en-GB" sz="3200" dirty="0"/>
            </a:br>
            <a:r>
              <a:rPr lang="en-GB" sz="2400" dirty="0">
                <a:solidFill>
                  <a:srgbClr val="023D6B"/>
                </a:solidFill>
              </a:rPr>
              <a:t>GGSB: Contributions from </a:t>
            </a:r>
            <a:r>
              <a:rPr lang="en-GB" sz="2400" b="1" dirty="0" err="1">
                <a:solidFill>
                  <a:srgbClr val="023D6B"/>
                </a:solidFill>
              </a:rPr>
              <a:t>SMART|Labs</a:t>
            </a:r>
            <a:r>
              <a:rPr lang="en-GB" sz="2400" dirty="0">
                <a:solidFill>
                  <a:srgbClr val="023D6B"/>
                </a:solidFill>
              </a:rPr>
              <a:t> in Georgia</a:t>
            </a:r>
            <a:br>
              <a:rPr lang="de-DE" sz="3200" dirty="0">
                <a:solidFill>
                  <a:srgbClr val="023D6B"/>
                </a:solidFill>
              </a:rPr>
            </a:br>
            <a:endParaRPr lang="en-GB" dirty="0"/>
          </a:p>
        </p:txBody>
      </p:sp>
      <p:pic>
        <p:nvPicPr>
          <p:cNvPr id="7" name="Grafik 6">
            <a:extLst>
              <a:ext uri="{FF2B5EF4-FFF2-40B4-BE49-F238E27FC236}">
                <a16:creationId xmlns:a16="http://schemas.microsoft.com/office/drawing/2014/main" id="{30F9A746-73A5-B88E-EC4A-37EC6BC91A84}"/>
              </a:ext>
            </a:extLst>
          </p:cNvPr>
          <p:cNvPicPr>
            <a:picLocks noChangeAspect="1"/>
          </p:cNvPicPr>
          <p:nvPr/>
        </p:nvPicPr>
        <p:blipFill>
          <a:blip r:embed="rId2"/>
          <a:stretch>
            <a:fillRect/>
          </a:stretch>
        </p:blipFill>
        <p:spPr>
          <a:xfrm>
            <a:off x="8007201" y="1994242"/>
            <a:ext cx="3813325" cy="3087712"/>
          </a:xfrm>
          <a:prstGeom prst="rect">
            <a:avLst/>
          </a:prstGeom>
          <a:ln>
            <a:solidFill>
              <a:schemeClr val="bg1">
                <a:lumMod val="75000"/>
              </a:schemeClr>
            </a:solidFill>
          </a:ln>
        </p:spPr>
      </p:pic>
      <p:sp>
        <p:nvSpPr>
          <p:cNvPr id="8" name="Textfeld 7">
            <a:extLst>
              <a:ext uri="{FF2B5EF4-FFF2-40B4-BE49-F238E27FC236}">
                <a16:creationId xmlns:a16="http://schemas.microsoft.com/office/drawing/2014/main" id="{DAA29EC8-293C-672D-8947-984F27F85B8A}"/>
              </a:ext>
            </a:extLst>
          </p:cNvPr>
          <p:cNvSpPr txBox="1"/>
          <p:nvPr/>
        </p:nvSpPr>
        <p:spPr>
          <a:xfrm>
            <a:off x="9289991" y="1515653"/>
            <a:ext cx="1575881" cy="443198"/>
          </a:xfrm>
          <a:prstGeom prst="rect">
            <a:avLst/>
          </a:prstGeom>
          <a:noFill/>
        </p:spPr>
        <p:txBody>
          <a:bodyPr wrap="none" rtlCol="0">
            <a:spAutoFit/>
          </a:bodyPr>
          <a:lstStyle/>
          <a:p>
            <a:pPr algn="l">
              <a:lnSpc>
                <a:spcPct val="95000"/>
              </a:lnSpc>
            </a:pPr>
            <a:r>
              <a:rPr lang="de-DE" sz="2400" dirty="0">
                <a:solidFill>
                  <a:srgbClr val="023D6B"/>
                </a:solidFill>
              </a:rPr>
              <a:t>Treatment</a:t>
            </a:r>
          </a:p>
        </p:txBody>
      </p:sp>
      <p:sp>
        <p:nvSpPr>
          <p:cNvPr id="9" name="Textfeld 8">
            <a:extLst>
              <a:ext uri="{FF2B5EF4-FFF2-40B4-BE49-F238E27FC236}">
                <a16:creationId xmlns:a16="http://schemas.microsoft.com/office/drawing/2014/main" id="{142A7EEC-4FA8-FFA2-116F-F25DC27E73CF}"/>
              </a:ext>
            </a:extLst>
          </p:cNvPr>
          <p:cNvSpPr txBox="1"/>
          <p:nvPr/>
        </p:nvSpPr>
        <p:spPr>
          <a:xfrm>
            <a:off x="5199611" y="1515653"/>
            <a:ext cx="1778051" cy="443198"/>
          </a:xfrm>
          <a:prstGeom prst="rect">
            <a:avLst/>
          </a:prstGeom>
          <a:noFill/>
        </p:spPr>
        <p:txBody>
          <a:bodyPr wrap="none" rtlCol="0">
            <a:spAutoFit/>
          </a:bodyPr>
          <a:lstStyle/>
          <a:p>
            <a:pPr algn="l">
              <a:lnSpc>
                <a:spcPct val="95000"/>
              </a:lnSpc>
            </a:pPr>
            <a:r>
              <a:rPr lang="de-DE" sz="2400" dirty="0" err="1">
                <a:solidFill>
                  <a:srgbClr val="023D6B"/>
                </a:solidFill>
              </a:rPr>
              <a:t>Diagnostics</a:t>
            </a:r>
            <a:endParaRPr lang="de-DE" sz="2400" dirty="0">
              <a:solidFill>
                <a:srgbClr val="023D6B"/>
              </a:solidFill>
            </a:endParaRPr>
          </a:p>
        </p:txBody>
      </p:sp>
      <p:pic>
        <p:nvPicPr>
          <p:cNvPr id="10" name="Picture 2" descr="Bildergebnis für 9.4 t jülich">
            <a:extLst>
              <a:ext uri="{FF2B5EF4-FFF2-40B4-BE49-F238E27FC236}">
                <a16:creationId xmlns:a16="http://schemas.microsoft.com/office/drawing/2014/main" id="{C6785D67-4814-DBB4-8654-3B43B7C1B3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00" t="14921" r="16137" b="7765"/>
          <a:stretch/>
        </p:blipFill>
        <p:spPr bwMode="auto">
          <a:xfrm>
            <a:off x="4192262" y="1981726"/>
            <a:ext cx="3727843" cy="3106191"/>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A507DDF0-1CE7-AC3C-C7B9-A785A73189ED}"/>
              </a:ext>
            </a:extLst>
          </p:cNvPr>
          <p:cNvSpPr txBox="1"/>
          <p:nvPr/>
        </p:nvSpPr>
        <p:spPr>
          <a:xfrm>
            <a:off x="1609152" y="1524501"/>
            <a:ext cx="1229824" cy="443198"/>
          </a:xfrm>
          <a:prstGeom prst="rect">
            <a:avLst/>
          </a:prstGeom>
          <a:noFill/>
        </p:spPr>
        <p:txBody>
          <a:bodyPr wrap="none" rtlCol="0">
            <a:spAutoFit/>
          </a:bodyPr>
          <a:lstStyle/>
          <a:p>
            <a:pPr algn="l">
              <a:lnSpc>
                <a:spcPct val="95000"/>
              </a:lnSpc>
            </a:pPr>
            <a:r>
              <a:rPr lang="de-DE" sz="2400" dirty="0" err="1">
                <a:solidFill>
                  <a:srgbClr val="023D6B"/>
                </a:solidFill>
              </a:rPr>
              <a:t>Causes</a:t>
            </a:r>
            <a:endParaRPr lang="de-DE" sz="2400" dirty="0">
              <a:solidFill>
                <a:srgbClr val="023D6B"/>
              </a:solidFill>
            </a:endParaRPr>
          </a:p>
        </p:txBody>
      </p:sp>
      <p:pic>
        <p:nvPicPr>
          <p:cNvPr id="12" name="Picture 5">
            <a:extLst>
              <a:ext uri="{FF2B5EF4-FFF2-40B4-BE49-F238E27FC236}">
                <a16:creationId xmlns:a16="http://schemas.microsoft.com/office/drawing/2014/main" id="{3607BA26-FB73-16F1-649B-B1BE2793B1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888" r="15888"/>
          <a:stretch/>
        </p:blipFill>
        <p:spPr bwMode="auto">
          <a:xfrm>
            <a:off x="357037" y="1994241"/>
            <a:ext cx="3727843" cy="3074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feld 12">
            <a:extLst>
              <a:ext uri="{FF2B5EF4-FFF2-40B4-BE49-F238E27FC236}">
                <a16:creationId xmlns:a16="http://schemas.microsoft.com/office/drawing/2014/main" id="{97BE47C2-05BF-8DA5-69B1-82A06C8EFDF5}"/>
              </a:ext>
            </a:extLst>
          </p:cNvPr>
          <p:cNvSpPr txBox="1"/>
          <p:nvPr/>
        </p:nvSpPr>
        <p:spPr>
          <a:xfrm>
            <a:off x="1145824" y="5053111"/>
            <a:ext cx="1839030" cy="618631"/>
          </a:xfrm>
          <a:prstGeom prst="rect">
            <a:avLst/>
          </a:prstGeom>
          <a:noFill/>
        </p:spPr>
        <p:txBody>
          <a:bodyPr wrap="none" rtlCol="0">
            <a:spAutoFit/>
          </a:bodyPr>
          <a:lstStyle/>
          <a:p>
            <a:pPr algn="ctr">
              <a:lnSpc>
                <a:spcPct val="95000"/>
              </a:lnSpc>
            </a:pPr>
            <a:r>
              <a:rPr lang="de-DE" dirty="0">
                <a:solidFill>
                  <a:srgbClr val="023D6B"/>
                </a:solidFill>
              </a:rPr>
              <a:t>Environment</a:t>
            </a:r>
          </a:p>
          <a:p>
            <a:pPr algn="ctr">
              <a:lnSpc>
                <a:spcPct val="95000"/>
              </a:lnSpc>
            </a:pPr>
            <a:r>
              <a:rPr lang="de-DE" dirty="0">
                <a:solidFill>
                  <a:srgbClr val="023D6B"/>
                </a:solidFill>
              </a:rPr>
              <a:t>(e.g. Air Quality)</a:t>
            </a:r>
          </a:p>
        </p:txBody>
      </p:sp>
      <p:sp>
        <p:nvSpPr>
          <p:cNvPr id="14" name="Textfeld 13">
            <a:extLst>
              <a:ext uri="{FF2B5EF4-FFF2-40B4-BE49-F238E27FC236}">
                <a16:creationId xmlns:a16="http://schemas.microsoft.com/office/drawing/2014/main" id="{E3A4EE82-470F-1CB3-059A-3500FD1906AF}"/>
              </a:ext>
            </a:extLst>
          </p:cNvPr>
          <p:cNvSpPr txBox="1"/>
          <p:nvPr/>
        </p:nvSpPr>
        <p:spPr>
          <a:xfrm>
            <a:off x="5148299" y="5051652"/>
            <a:ext cx="2031518" cy="618631"/>
          </a:xfrm>
          <a:prstGeom prst="rect">
            <a:avLst/>
          </a:prstGeom>
          <a:noFill/>
        </p:spPr>
        <p:txBody>
          <a:bodyPr wrap="none" rtlCol="0">
            <a:spAutoFit/>
          </a:bodyPr>
          <a:lstStyle/>
          <a:p>
            <a:pPr algn="ctr">
              <a:lnSpc>
                <a:spcPct val="95000"/>
              </a:lnSpc>
            </a:pPr>
            <a:r>
              <a:rPr lang="de-DE" dirty="0">
                <a:solidFill>
                  <a:srgbClr val="023D6B"/>
                </a:solidFill>
              </a:rPr>
              <a:t>Medical Imaging </a:t>
            </a:r>
          </a:p>
          <a:p>
            <a:pPr algn="ctr">
              <a:lnSpc>
                <a:spcPct val="95000"/>
              </a:lnSpc>
            </a:pPr>
            <a:r>
              <a:rPr lang="de-DE" dirty="0">
                <a:solidFill>
                  <a:srgbClr val="023D6B"/>
                </a:solidFill>
              </a:rPr>
              <a:t>(MR-PET, Tracer)</a:t>
            </a:r>
          </a:p>
        </p:txBody>
      </p:sp>
      <p:sp>
        <p:nvSpPr>
          <p:cNvPr id="15" name="Textfeld 14">
            <a:extLst>
              <a:ext uri="{FF2B5EF4-FFF2-40B4-BE49-F238E27FC236}">
                <a16:creationId xmlns:a16="http://schemas.microsoft.com/office/drawing/2014/main" id="{D03521EC-B390-E84E-6BE8-DDB2123B6DC8}"/>
              </a:ext>
            </a:extLst>
          </p:cNvPr>
          <p:cNvSpPr txBox="1"/>
          <p:nvPr/>
        </p:nvSpPr>
        <p:spPr>
          <a:xfrm>
            <a:off x="9108679" y="5053111"/>
            <a:ext cx="1967205" cy="618631"/>
          </a:xfrm>
          <a:prstGeom prst="rect">
            <a:avLst/>
          </a:prstGeom>
          <a:noFill/>
        </p:spPr>
        <p:txBody>
          <a:bodyPr wrap="none" rtlCol="0">
            <a:spAutoFit/>
          </a:bodyPr>
          <a:lstStyle/>
          <a:p>
            <a:pPr algn="ctr">
              <a:lnSpc>
                <a:spcPct val="95000"/>
              </a:lnSpc>
            </a:pPr>
            <a:r>
              <a:rPr lang="de-DE" dirty="0" err="1">
                <a:solidFill>
                  <a:srgbClr val="023D6B"/>
                </a:solidFill>
              </a:rPr>
              <a:t>Hadron</a:t>
            </a:r>
            <a:r>
              <a:rPr lang="de-DE" dirty="0">
                <a:solidFill>
                  <a:srgbClr val="023D6B"/>
                </a:solidFill>
              </a:rPr>
              <a:t> </a:t>
            </a:r>
            <a:r>
              <a:rPr lang="de-DE" dirty="0" err="1">
                <a:solidFill>
                  <a:srgbClr val="023D6B"/>
                </a:solidFill>
              </a:rPr>
              <a:t>Therapy</a:t>
            </a:r>
            <a:endParaRPr lang="de-DE" dirty="0">
              <a:solidFill>
                <a:srgbClr val="023D6B"/>
              </a:solidFill>
            </a:endParaRPr>
          </a:p>
          <a:p>
            <a:pPr algn="ctr">
              <a:lnSpc>
                <a:spcPct val="95000"/>
              </a:lnSpc>
            </a:pPr>
            <a:r>
              <a:rPr lang="de-DE" dirty="0">
                <a:solidFill>
                  <a:srgbClr val="023D6B"/>
                </a:solidFill>
              </a:rPr>
              <a:t>(e.g. HTC at KIU)</a:t>
            </a:r>
          </a:p>
        </p:txBody>
      </p:sp>
      <p:pic>
        <p:nvPicPr>
          <p:cNvPr id="17" name="Grafik 16">
            <a:extLst>
              <a:ext uri="{FF2B5EF4-FFF2-40B4-BE49-F238E27FC236}">
                <a16:creationId xmlns:a16="http://schemas.microsoft.com/office/drawing/2014/main" id="{77D05BB4-FAB4-332C-09D8-380B6DA7A29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21739" b="11077"/>
          <a:stretch/>
        </p:blipFill>
        <p:spPr>
          <a:xfrm>
            <a:off x="5269249" y="5700747"/>
            <a:ext cx="1488779" cy="992497"/>
          </a:xfrm>
          <a:prstGeom prst="rect">
            <a:avLst/>
          </a:prstGeom>
        </p:spPr>
      </p:pic>
      <p:pic>
        <p:nvPicPr>
          <p:cNvPr id="18" name="Grafik 17">
            <a:extLst>
              <a:ext uri="{FF2B5EF4-FFF2-40B4-BE49-F238E27FC236}">
                <a16:creationId xmlns:a16="http://schemas.microsoft.com/office/drawing/2014/main" id="{286EAD8A-70E2-E540-8A07-58EEC41052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5292" y="5917402"/>
            <a:ext cx="1762125" cy="800966"/>
          </a:xfrm>
          <a:prstGeom prst="rect">
            <a:avLst/>
          </a:prstGeom>
        </p:spPr>
      </p:pic>
      <p:sp>
        <p:nvSpPr>
          <p:cNvPr id="20" name="Textfeld 19">
            <a:extLst>
              <a:ext uri="{FF2B5EF4-FFF2-40B4-BE49-F238E27FC236}">
                <a16:creationId xmlns:a16="http://schemas.microsoft.com/office/drawing/2014/main" id="{8F73F4FA-61EE-0C0F-0C16-09D3E1BF8A2B}"/>
              </a:ext>
            </a:extLst>
          </p:cNvPr>
          <p:cNvSpPr txBox="1"/>
          <p:nvPr/>
        </p:nvSpPr>
        <p:spPr>
          <a:xfrm>
            <a:off x="1145825" y="5986957"/>
            <a:ext cx="4390004" cy="384721"/>
          </a:xfrm>
          <a:prstGeom prst="rect">
            <a:avLst/>
          </a:prstGeom>
          <a:noFill/>
        </p:spPr>
        <p:txBody>
          <a:bodyPr wrap="square" rtlCol="0">
            <a:spAutoFit/>
          </a:bodyPr>
          <a:lstStyle/>
          <a:p>
            <a:pPr algn="ctr">
              <a:lnSpc>
                <a:spcPct val="95000"/>
              </a:lnSpc>
            </a:pPr>
            <a:r>
              <a:rPr lang="de-DE" sz="2000" dirty="0">
                <a:solidFill>
                  <a:srgbClr val="023D6B"/>
                </a:solidFill>
              </a:rPr>
              <a:t>*Start-up </a:t>
            </a:r>
            <a:r>
              <a:rPr lang="de-DE" sz="2000" dirty="0" err="1">
                <a:solidFill>
                  <a:srgbClr val="023D6B"/>
                </a:solidFill>
              </a:rPr>
              <a:t>funds</a:t>
            </a:r>
            <a:r>
              <a:rPr lang="de-DE" sz="2000" dirty="0">
                <a:solidFill>
                  <a:srgbClr val="023D6B"/>
                </a:solidFill>
              </a:rPr>
              <a:t>: EUR 200,000 </a:t>
            </a:r>
            <a:r>
              <a:rPr lang="de-DE" sz="2000" dirty="0" err="1">
                <a:solidFill>
                  <a:srgbClr val="023D6B"/>
                </a:solidFill>
              </a:rPr>
              <a:t>from</a:t>
            </a:r>
            <a:endParaRPr lang="de-DE" sz="2000" dirty="0">
              <a:solidFill>
                <a:srgbClr val="023D6B"/>
              </a:solidFill>
            </a:endParaRPr>
          </a:p>
        </p:txBody>
      </p:sp>
      <p:sp>
        <p:nvSpPr>
          <p:cNvPr id="2" name="Textfeld 1">
            <a:extLst>
              <a:ext uri="{FF2B5EF4-FFF2-40B4-BE49-F238E27FC236}">
                <a16:creationId xmlns:a16="http://schemas.microsoft.com/office/drawing/2014/main" id="{65128CAB-EDBE-2240-FF3B-D8F35826F7AD}"/>
              </a:ext>
            </a:extLst>
          </p:cNvPr>
          <p:cNvSpPr txBox="1"/>
          <p:nvPr/>
        </p:nvSpPr>
        <p:spPr>
          <a:xfrm>
            <a:off x="371475" y="2008094"/>
            <a:ext cx="830612" cy="501676"/>
          </a:xfrm>
          <a:prstGeom prst="rect">
            <a:avLst/>
          </a:prstGeom>
          <a:noFill/>
        </p:spPr>
        <p:txBody>
          <a:bodyPr wrap="none" rtlCol="0">
            <a:spAutoFit/>
          </a:bodyPr>
          <a:lstStyle/>
          <a:p>
            <a:pPr algn="l">
              <a:lnSpc>
                <a:spcPct val="95000"/>
              </a:lnSpc>
            </a:pPr>
            <a:r>
              <a:rPr lang="en-GB" sz="1400" dirty="0">
                <a:solidFill>
                  <a:schemeClr val="bg1"/>
                </a:solidFill>
              </a:rPr>
              <a:t>Normal</a:t>
            </a:r>
            <a:br>
              <a:rPr lang="en-GB" sz="1400" dirty="0">
                <a:solidFill>
                  <a:schemeClr val="bg1"/>
                </a:solidFill>
              </a:rPr>
            </a:br>
            <a:r>
              <a:rPr lang="en-GB" sz="1400" dirty="0">
                <a:solidFill>
                  <a:schemeClr val="bg1"/>
                </a:solidFill>
              </a:rPr>
              <a:t>Visibility</a:t>
            </a:r>
          </a:p>
        </p:txBody>
      </p:sp>
      <p:sp>
        <p:nvSpPr>
          <p:cNvPr id="3" name="Textfeld 2">
            <a:extLst>
              <a:ext uri="{FF2B5EF4-FFF2-40B4-BE49-F238E27FC236}">
                <a16:creationId xmlns:a16="http://schemas.microsoft.com/office/drawing/2014/main" id="{6AF58A73-5288-0859-7D44-AB1CF058931B}"/>
              </a:ext>
            </a:extLst>
          </p:cNvPr>
          <p:cNvSpPr txBox="1"/>
          <p:nvPr/>
        </p:nvSpPr>
        <p:spPr>
          <a:xfrm>
            <a:off x="2888287" y="2008094"/>
            <a:ext cx="1236172" cy="706347"/>
          </a:xfrm>
          <a:prstGeom prst="rect">
            <a:avLst/>
          </a:prstGeom>
          <a:noFill/>
        </p:spPr>
        <p:txBody>
          <a:bodyPr wrap="none" rtlCol="0">
            <a:spAutoFit/>
          </a:bodyPr>
          <a:lstStyle/>
          <a:p>
            <a:pPr algn="l">
              <a:lnSpc>
                <a:spcPct val="95000"/>
              </a:lnSpc>
            </a:pPr>
            <a:r>
              <a:rPr lang="en-GB" sz="1400" dirty="0">
                <a:solidFill>
                  <a:schemeClr val="bg1"/>
                </a:solidFill>
              </a:rPr>
              <a:t>Covid times,</a:t>
            </a:r>
          </a:p>
          <a:p>
            <a:pPr algn="l">
              <a:lnSpc>
                <a:spcPct val="95000"/>
              </a:lnSpc>
            </a:pPr>
            <a:r>
              <a:rPr lang="en-GB" sz="1400" dirty="0">
                <a:solidFill>
                  <a:schemeClr val="bg1"/>
                </a:solidFill>
              </a:rPr>
              <a:t>lockdown </a:t>
            </a:r>
          </a:p>
          <a:p>
            <a:pPr algn="l">
              <a:lnSpc>
                <a:spcPct val="95000"/>
              </a:lnSpc>
            </a:pPr>
            <a:r>
              <a:rPr lang="en-GB" sz="1400" dirty="0">
                <a:solidFill>
                  <a:schemeClr val="bg1"/>
                </a:solidFill>
              </a:rPr>
              <a:t>without traffic</a:t>
            </a:r>
          </a:p>
        </p:txBody>
      </p:sp>
      <p:sp>
        <p:nvSpPr>
          <p:cNvPr id="4" name="Slide Number Placeholder 3">
            <a:extLst>
              <a:ext uri="{FF2B5EF4-FFF2-40B4-BE49-F238E27FC236}">
                <a16:creationId xmlns:a16="http://schemas.microsoft.com/office/drawing/2014/main" id="{CA9F9153-06B4-12A9-0482-21306CD4EC64}"/>
              </a:ext>
            </a:extLst>
          </p:cNvPr>
          <p:cNvSpPr>
            <a:spLocks noGrp="1"/>
          </p:cNvSpPr>
          <p:nvPr>
            <p:ph type="sldNum" sz="quarter" idx="16"/>
          </p:nvPr>
        </p:nvSpPr>
        <p:spPr>
          <a:xfrm>
            <a:off x="5804058" y="6518937"/>
            <a:ext cx="720000" cy="221109"/>
          </a:xfrm>
        </p:spPr>
        <p:txBody>
          <a:bodyPr/>
          <a:lstStyle/>
          <a:p>
            <a:r>
              <a:rPr lang="en-US" sz="1200" dirty="0"/>
              <a:t>Page </a:t>
            </a:r>
            <a:fld id="{A52F4D17-1AD6-42D9-B93A-EB002C62F438}" type="slidenum">
              <a:rPr lang="en-US" sz="1200" smtClean="0"/>
              <a:pPr/>
              <a:t>3</a:t>
            </a:fld>
            <a:endParaRPr lang="en-US" sz="1200" noProof="0" dirty="0"/>
          </a:p>
        </p:txBody>
      </p:sp>
    </p:spTree>
    <p:extLst>
      <p:ext uri="{BB962C8B-B14F-4D97-AF65-F5344CB8AC3E}">
        <p14:creationId xmlns:p14="http://schemas.microsoft.com/office/powerpoint/2010/main" val="3934433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824D57-CC8C-0147-9D66-C331850C2874}"/>
              </a:ext>
            </a:extLst>
          </p:cNvPr>
          <p:cNvSpPr>
            <a:spLocks noGrp="1"/>
          </p:cNvSpPr>
          <p:nvPr>
            <p:ph type="title"/>
          </p:nvPr>
        </p:nvSpPr>
        <p:spPr>
          <a:xfrm>
            <a:off x="360000" y="324001"/>
            <a:ext cx="11449051" cy="492443"/>
          </a:xfrm>
        </p:spPr>
        <p:txBody>
          <a:bodyPr>
            <a:normAutofit fontScale="90000"/>
          </a:bodyPr>
          <a:lstStyle/>
          <a:p>
            <a:r>
              <a:rPr lang="de-DE" dirty="0"/>
              <a:t>GGSB-PLUS</a:t>
            </a:r>
            <a:endParaRPr lang="en-GB" dirty="0"/>
          </a:p>
        </p:txBody>
      </p:sp>
      <p:sp>
        <p:nvSpPr>
          <p:cNvPr id="4" name="Foliennummernplatzhalter 3">
            <a:extLst>
              <a:ext uri="{FF2B5EF4-FFF2-40B4-BE49-F238E27FC236}">
                <a16:creationId xmlns:a16="http://schemas.microsoft.com/office/drawing/2014/main" id="{896090C6-9078-F640-8DB0-D1046B11E59C}"/>
              </a:ext>
            </a:extLst>
          </p:cNvPr>
          <p:cNvSpPr>
            <a:spLocks noGrp="1"/>
          </p:cNvSpPr>
          <p:nvPr>
            <p:ph type="sldNum" sz="quarter" idx="14"/>
          </p:nvPr>
        </p:nvSpPr>
        <p:spPr>
          <a:xfrm>
            <a:off x="5818291" y="6381327"/>
            <a:ext cx="565576" cy="295404"/>
          </a:xfrm>
        </p:spPr>
        <p:txBody>
          <a:bodyPr/>
          <a:lstStyle/>
          <a:p>
            <a:pPr algn="ctr"/>
            <a:fld id="{A52F4D17-1AD6-42D9-B93A-EB002C62F438}" type="slidenum">
              <a:rPr lang="de-DE" smtClean="0"/>
              <a:pPr algn="ctr"/>
              <a:t>4</a:t>
            </a:fld>
            <a:endParaRPr lang="de-DE" dirty="0"/>
          </a:p>
        </p:txBody>
      </p:sp>
      <p:pic>
        <p:nvPicPr>
          <p:cNvPr id="6" name="Bild 3" descr="Bild 3">
            <a:extLst>
              <a:ext uri="{FF2B5EF4-FFF2-40B4-BE49-F238E27FC236}">
                <a16:creationId xmlns:a16="http://schemas.microsoft.com/office/drawing/2014/main" id="{14CC3E50-7533-2B49-9E56-3E3048833FC8}"/>
              </a:ext>
            </a:extLst>
          </p:cNvPr>
          <p:cNvPicPr>
            <a:picLocks noChangeAspect="1"/>
          </p:cNvPicPr>
          <p:nvPr/>
        </p:nvPicPr>
        <p:blipFill>
          <a:blip r:embed="rId2"/>
          <a:stretch>
            <a:fillRect/>
          </a:stretch>
        </p:blipFill>
        <p:spPr>
          <a:xfrm rot="391883">
            <a:off x="3277059" y="706422"/>
            <a:ext cx="4427379" cy="4708077"/>
          </a:xfrm>
          <a:prstGeom prst="rect">
            <a:avLst/>
          </a:prstGeom>
          <a:ln w="12700">
            <a:miter lim="400000"/>
          </a:ln>
        </p:spPr>
      </p:pic>
      <p:sp>
        <p:nvSpPr>
          <p:cNvPr id="7" name="Inhaltsplatzhalter 6">
            <a:extLst>
              <a:ext uri="{FF2B5EF4-FFF2-40B4-BE49-F238E27FC236}">
                <a16:creationId xmlns:a16="http://schemas.microsoft.com/office/drawing/2014/main" id="{96336D3F-A06A-324E-8123-BC796B6BC73D}"/>
              </a:ext>
            </a:extLst>
          </p:cNvPr>
          <p:cNvSpPr txBox="1"/>
          <p:nvPr/>
        </p:nvSpPr>
        <p:spPr>
          <a:xfrm>
            <a:off x="7602971" y="1626323"/>
            <a:ext cx="4560947" cy="30392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191995" indent="-191995" defTabSz="914377">
              <a:lnSpc>
                <a:spcPts val="2000"/>
              </a:lnSpc>
              <a:spcBef>
                <a:spcPts val="1067"/>
              </a:spcBef>
              <a:defRPr sz="1300" b="1">
                <a:solidFill>
                  <a:schemeClr val="accent1"/>
                </a:solidFill>
              </a:defRPr>
            </a:pPr>
            <a:r>
              <a:rPr sz="2133" dirty="0">
                <a:solidFill>
                  <a:schemeClr val="tx2"/>
                </a:solidFill>
              </a:rPr>
              <a:t>Platforms</a:t>
            </a:r>
          </a:p>
          <a:p>
            <a:pPr marL="191995" indent="-191995" defTabSz="914377">
              <a:lnSpc>
                <a:spcPts val="2000"/>
              </a:lnSpc>
              <a:spcBef>
                <a:spcPts val="1067"/>
              </a:spcBef>
              <a:buSzPct val="100000"/>
              <a:buChar char="▪"/>
              <a:defRPr sz="1300"/>
            </a:pPr>
            <a:r>
              <a:rPr lang="en-US" sz="1867" b="1" dirty="0"/>
              <a:t>HTC</a:t>
            </a:r>
          </a:p>
          <a:p>
            <a:pPr marL="191995" indent="-191995" defTabSz="914377">
              <a:lnSpc>
                <a:spcPts val="2000"/>
              </a:lnSpc>
              <a:spcBef>
                <a:spcPts val="1067"/>
              </a:spcBef>
              <a:buSzPct val="100000"/>
              <a:buChar char="▪"/>
              <a:defRPr sz="1300"/>
            </a:pPr>
            <a:r>
              <a:rPr lang="en-US" sz="1867" b="1" dirty="0"/>
              <a:t>Computational Resources</a:t>
            </a:r>
          </a:p>
          <a:p>
            <a:pPr marL="191995" indent="-191995" defTabSz="914377">
              <a:lnSpc>
                <a:spcPts val="2000"/>
              </a:lnSpc>
              <a:spcBef>
                <a:spcPts val="1067"/>
              </a:spcBef>
              <a:buSzPct val="100000"/>
              <a:buChar char="▪"/>
              <a:defRPr sz="1300"/>
            </a:pPr>
            <a:r>
              <a:rPr lang="en-US" sz="1867" b="1" dirty="0"/>
              <a:t>Cyclotrons</a:t>
            </a:r>
            <a:endParaRPr sz="1867" b="1" dirty="0"/>
          </a:p>
          <a:p>
            <a:pPr marL="191995" indent="-191995" defTabSz="914377">
              <a:lnSpc>
                <a:spcPts val="2000"/>
              </a:lnSpc>
              <a:spcBef>
                <a:spcPts val="1067"/>
              </a:spcBef>
              <a:buSzPct val="100000"/>
              <a:buChar char="▪"/>
              <a:defRPr sz="1300"/>
            </a:pPr>
            <a:r>
              <a:rPr lang="en-US" sz="1867" dirty="0"/>
              <a:t>….</a:t>
            </a:r>
          </a:p>
          <a:p>
            <a:pPr marL="191995" indent="-191995" defTabSz="914377">
              <a:lnSpc>
                <a:spcPts val="2000"/>
              </a:lnSpc>
              <a:spcBef>
                <a:spcPts val="1067"/>
              </a:spcBef>
              <a:buSzPct val="100000"/>
              <a:buChar char="▪"/>
              <a:defRPr sz="1300"/>
            </a:pPr>
            <a:r>
              <a:rPr lang="en-US" sz="1867" dirty="0"/>
              <a:t>Machine Learning</a:t>
            </a:r>
            <a:endParaRPr sz="1867" dirty="0"/>
          </a:p>
          <a:p>
            <a:pPr marL="191995" indent="-191995" defTabSz="914377">
              <a:lnSpc>
                <a:spcPts val="2000"/>
              </a:lnSpc>
              <a:spcBef>
                <a:spcPts val="1067"/>
              </a:spcBef>
              <a:buSzPct val="100000"/>
              <a:buChar char="▪"/>
              <a:defRPr sz="1300"/>
            </a:pPr>
            <a:r>
              <a:rPr sz="1867" dirty="0"/>
              <a:t>Animal Laboratory</a:t>
            </a:r>
          </a:p>
          <a:p>
            <a:pPr marL="191995" indent="-191995" defTabSz="914377">
              <a:lnSpc>
                <a:spcPts val="2000"/>
              </a:lnSpc>
              <a:spcBef>
                <a:spcPts val="1067"/>
              </a:spcBef>
              <a:buSzPct val="100000"/>
              <a:buChar char="▪"/>
              <a:defRPr sz="1300"/>
            </a:pPr>
            <a:r>
              <a:rPr sz="1867" dirty="0"/>
              <a:t>Novel </a:t>
            </a:r>
            <a:r>
              <a:rPr lang="en-US" sz="1867" dirty="0"/>
              <a:t>7T </a:t>
            </a:r>
            <a:r>
              <a:rPr sz="1867" dirty="0" err="1"/>
              <a:t>BrainPET</a:t>
            </a:r>
            <a:r>
              <a:rPr sz="1867" dirty="0"/>
              <a:t> Insert</a:t>
            </a:r>
          </a:p>
        </p:txBody>
      </p:sp>
      <p:sp>
        <p:nvSpPr>
          <p:cNvPr id="8" name="Inhaltsplatzhalter 6">
            <a:extLst>
              <a:ext uri="{FF2B5EF4-FFF2-40B4-BE49-F238E27FC236}">
                <a16:creationId xmlns:a16="http://schemas.microsoft.com/office/drawing/2014/main" id="{22088E44-C7EB-F945-BB34-F1595C910D10}"/>
              </a:ext>
            </a:extLst>
          </p:cNvPr>
          <p:cNvSpPr txBox="1"/>
          <p:nvPr/>
        </p:nvSpPr>
        <p:spPr>
          <a:xfrm>
            <a:off x="3911552" y="4049399"/>
            <a:ext cx="4560947" cy="1051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479987" indent="-479987" defTabSz="914377">
              <a:lnSpc>
                <a:spcPts val="2000"/>
              </a:lnSpc>
              <a:spcBef>
                <a:spcPts val="1067"/>
              </a:spcBef>
              <a:defRPr sz="1300" b="1">
                <a:solidFill>
                  <a:schemeClr val="accent1"/>
                </a:solidFill>
              </a:defRPr>
            </a:pPr>
            <a:r>
              <a:rPr sz="2133" dirty="0">
                <a:solidFill>
                  <a:schemeClr val="tx2"/>
                </a:solidFill>
              </a:rPr>
              <a:t>Applications / Topics</a:t>
            </a:r>
          </a:p>
          <a:p>
            <a:pPr marL="191995" indent="-191995" defTabSz="914377">
              <a:lnSpc>
                <a:spcPts val="2000"/>
              </a:lnSpc>
              <a:spcBef>
                <a:spcPts val="1067"/>
              </a:spcBef>
              <a:buSzPct val="100000"/>
              <a:buFontTx/>
              <a:buChar char="▪"/>
              <a:defRPr sz="1300"/>
            </a:pPr>
            <a:r>
              <a:rPr lang="en-GB" sz="1867" dirty="0"/>
              <a:t>Tumours</a:t>
            </a:r>
          </a:p>
          <a:p>
            <a:pPr marL="191995" indent="-191995" defTabSz="914377">
              <a:lnSpc>
                <a:spcPts val="2000"/>
              </a:lnSpc>
              <a:spcBef>
                <a:spcPts val="1067"/>
              </a:spcBef>
              <a:buSzPct val="100000"/>
              <a:buChar char="▪"/>
              <a:defRPr sz="1300"/>
            </a:pPr>
            <a:r>
              <a:rPr lang="en-US" sz="1867" dirty="0"/>
              <a:t>Health </a:t>
            </a:r>
            <a:endParaRPr sz="1867" dirty="0"/>
          </a:p>
        </p:txBody>
      </p:sp>
      <p:sp>
        <p:nvSpPr>
          <p:cNvPr id="9" name="Inhaltsplatzhalter 6">
            <a:extLst>
              <a:ext uri="{FF2B5EF4-FFF2-40B4-BE49-F238E27FC236}">
                <a16:creationId xmlns:a16="http://schemas.microsoft.com/office/drawing/2014/main" id="{6161085E-9BEC-0E4C-90D2-FC1ED9F3F3FA}"/>
              </a:ext>
            </a:extLst>
          </p:cNvPr>
          <p:cNvSpPr txBox="1">
            <a:spLocks/>
          </p:cNvSpPr>
          <p:nvPr/>
        </p:nvSpPr>
        <p:spPr>
          <a:xfrm>
            <a:off x="1257343" y="1626323"/>
            <a:ext cx="4560948" cy="2300989"/>
          </a:xfrm>
          <a:prstGeom prst="rect">
            <a:avLst/>
          </a:prstGeom>
        </p:spPr>
        <p:txBody>
          <a:bodyPr vert="horz" lIns="0" tIns="0" rIns="0" bIns="0" rtlCol="0" anchor="t" anchorCtr="0">
            <a:noAutofit/>
          </a:bodyPr>
          <a:lstStyle>
            <a:lvl1pPr marL="171450" indent="-171450" algn="l" defTabSz="685800" rtl="0" eaLnBrk="1" latinLnBrk="0" hangingPunct="1">
              <a:lnSpc>
                <a:spcPct val="114000"/>
              </a:lnSpc>
              <a:spcBef>
                <a:spcPts val="0"/>
              </a:spcBef>
              <a:spcAft>
                <a:spcPts val="450"/>
              </a:spcAft>
              <a:buFont typeface="Wingdings" pitchFamily="2" charset="2"/>
              <a:buChar char="§"/>
              <a:defRPr sz="1650" kern="1200">
                <a:solidFill>
                  <a:schemeClr val="tx1"/>
                </a:solidFill>
                <a:latin typeface="+mn-lt"/>
                <a:ea typeface="+mn-ea"/>
                <a:cs typeface="+mn-cs"/>
              </a:defRPr>
            </a:lvl1pPr>
            <a:lvl2pPr marL="338138" indent="-176213" algn="l" defTabSz="685800" rtl="0" eaLnBrk="1" latinLnBrk="0" hangingPunct="1">
              <a:lnSpc>
                <a:spcPct val="114000"/>
              </a:lnSpc>
              <a:spcBef>
                <a:spcPts val="0"/>
              </a:spcBef>
              <a:spcAft>
                <a:spcPts val="450"/>
              </a:spcAft>
              <a:buFont typeface="Wingdings" pitchFamily="2" charset="2"/>
              <a:buChar char="§"/>
              <a:defRPr sz="1650" kern="1200">
                <a:solidFill>
                  <a:schemeClr val="tx1"/>
                </a:solidFill>
                <a:latin typeface="+mn-lt"/>
                <a:ea typeface="+mn-ea"/>
                <a:cs typeface="+mn-cs"/>
              </a:defRPr>
            </a:lvl2pPr>
            <a:lvl3pPr marL="500063" indent="-161925" algn="l" defTabSz="685800" rtl="0" eaLnBrk="1" latinLnBrk="0" hangingPunct="1">
              <a:lnSpc>
                <a:spcPct val="114000"/>
              </a:lnSpc>
              <a:spcBef>
                <a:spcPts val="0"/>
              </a:spcBef>
              <a:spcAft>
                <a:spcPts val="450"/>
              </a:spcAft>
              <a:buFont typeface="Wingdings" pitchFamily="2" charset="2"/>
              <a:buChar char="§"/>
              <a:defRPr sz="1650" kern="1200">
                <a:solidFill>
                  <a:schemeClr val="tx1"/>
                </a:solidFill>
                <a:latin typeface="+mn-lt"/>
                <a:ea typeface="+mn-ea"/>
                <a:cs typeface="+mn-cs"/>
              </a:defRPr>
            </a:lvl3pPr>
            <a:lvl4pPr marL="671513" indent="-161925" algn="l" defTabSz="685800" rtl="0" eaLnBrk="1" latinLnBrk="0" hangingPunct="1">
              <a:lnSpc>
                <a:spcPct val="114000"/>
              </a:lnSpc>
              <a:spcBef>
                <a:spcPts val="0"/>
              </a:spcBef>
              <a:spcAft>
                <a:spcPts val="450"/>
              </a:spcAft>
              <a:buFont typeface="Wingdings" pitchFamily="2" charset="2"/>
              <a:buChar char="§"/>
              <a:defRPr sz="1650" kern="1200">
                <a:solidFill>
                  <a:schemeClr val="tx1"/>
                </a:solidFill>
                <a:latin typeface="+mn-lt"/>
                <a:ea typeface="+mn-ea"/>
                <a:cs typeface="+mn-cs"/>
              </a:defRPr>
            </a:lvl4pPr>
            <a:lvl5pPr marL="838200" indent="-161925" algn="l" defTabSz="685800" rtl="0" eaLnBrk="1" latinLnBrk="0" hangingPunct="1">
              <a:lnSpc>
                <a:spcPct val="114000"/>
              </a:lnSpc>
              <a:spcBef>
                <a:spcPts val="0"/>
              </a:spcBef>
              <a:spcAft>
                <a:spcPts val="450"/>
              </a:spcAft>
              <a:buFont typeface="Wingdings" pitchFamily="2" charset="2"/>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79987" indent="-767981">
              <a:lnSpc>
                <a:spcPts val="2000"/>
              </a:lnSpc>
              <a:spcBef>
                <a:spcPts val="1067"/>
              </a:spcBef>
              <a:spcAft>
                <a:spcPts val="0"/>
              </a:spcAft>
              <a:buNone/>
              <a:defRPr sz="1300" b="1">
                <a:solidFill>
                  <a:schemeClr val="accent1"/>
                </a:solidFill>
              </a:defRPr>
            </a:pPr>
            <a:r>
              <a:rPr lang="de-DE" sz="2133" b="1" dirty="0">
                <a:solidFill>
                  <a:schemeClr val="tx2"/>
                </a:solidFill>
              </a:rPr>
              <a:t>Research Areas</a:t>
            </a:r>
          </a:p>
          <a:p>
            <a:pPr marL="191995" indent="-191995">
              <a:lnSpc>
                <a:spcPts val="2000"/>
              </a:lnSpc>
              <a:spcBef>
                <a:spcPts val="1067"/>
              </a:spcBef>
              <a:spcAft>
                <a:spcPts val="0"/>
              </a:spcAft>
              <a:buFontTx/>
              <a:buChar char="▪"/>
              <a:defRPr sz="1300"/>
            </a:pPr>
            <a:r>
              <a:rPr lang="de-DE" sz="1867" dirty="0"/>
              <a:t>Biomedical Imaging</a:t>
            </a:r>
          </a:p>
          <a:p>
            <a:pPr marL="414240" lvl="1" indent="-191995">
              <a:lnSpc>
                <a:spcPts val="2000"/>
              </a:lnSpc>
              <a:spcBef>
                <a:spcPts val="1067"/>
              </a:spcBef>
              <a:spcAft>
                <a:spcPts val="0"/>
              </a:spcAft>
              <a:buFontTx/>
              <a:buChar char="▪"/>
              <a:defRPr sz="1300"/>
            </a:pPr>
            <a:r>
              <a:rPr lang="de-DE" sz="1867" dirty="0"/>
              <a:t>MRI / PET</a:t>
            </a:r>
          </a:p>
          <a:p>
            <a:pPr marL="414240" lvl="1" indent="-191995">
              <a:lnSpc>
                <a:spcPts val="2000"/>
              </a:lnSpc>
              <a:spcBef>
                <a:spcPts val="1067"/>
              </a:spcBef>
              <a:spcAft>
                <a:spcPts val="0"/>
              </a:spcAft>
              <a:buFontTx/>
              <a:buChar char="▪"/>
              <a:defRPr sz="1300"/>
            </a:pPr>
            <a:r>
              <a:rPr lang="de-DE" sz="1867" dirty="0"/>
              <a:t>Tracers</a:t>
            </a:r>
          </a:p>
          <a:p>
            <a:pPr marL="191995" indent="-191995">
              <a:lnSpc>
                <a:spcPts val="2000"/>
              </a:lnSpc>
              <a:spcBef>
                <a:spcPts val="1067"/>
              </a:spcBef>
              <a:spcAft>
                <a:spcPts val="0"/>
              </a:spcAft>
              <a:buFontTx/>
              <a:buChar char="▪"/>
              <a:defRPr sz="1300"/>
            </a:pPr>
            <a:r>
              <a:rPr lang="de-DE" sz="1867" dirty="0" err="1"/>
              <a:t>Novel</a:t>
            </a:r>
            <a:r>
              <a:rPr lang="de-DE" sz="1867" dirty="0"/>
              <a:t> </a:t>
            </a:r>
            <a:r>
              <a:rPr lang="de-DE" sz="1867" dirty="0" err="1"/>
              <a:t>Machine</a:t>
            </a:r>
            <a:r>
              <a:rPr lang="de-DE" sz="1867" dirty="0"/>
              <a:t> Learning Software</a:t>
            </a:r>
          </a:p>
          <a:p>
            <a:pPr marL="191995" indent="-191995">
              <a:lnSpc>
                <a:spcPts val="2000"/>
              </a:lnSpc>
              <a:spcBef>
                <a:spcPts val="1067"/>
              </a:spcBef>
              <a:spcAft>
                <a:spcPts val="0"/>
              </a:spcAft>
              <a:buFontTx/>
              <a:buChar char="▪"/>
              <a:defRPr sz="1300"/>
            </a:pPr>
            <a:r>
              <a:rPr lang="de-DE" sz="1867" dirty="0"/>
              <a:t>Clinical Translation - HTC</a:t>
            </a:r>
          </a:p>
        </p:txBody>
      </p:sp>
    </p:spTree>
    <p:extLst>
      <p:ext uri="{BB962C8B-B14F-4D97-AF65-F5344CB8AC3E}">
        <p14:creationId xmlns:p14="http://schemas.microsoft.com/office/powerpoint/2010/main" val="402518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9">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iterate>
                                    <p:tmAbs val="0"/>
                                  </p:iterate>
                                  <p:childTnLst>
                                    <p:set>
                                      <p:cBhvr>
                                        <p:cTn id="17" fill="hold"/>
                                        <p:tgtEl>
                                          <p:spTgt spid="9">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p:tmAbs val="0"/>
                                  </p:iterate>
                                  <p:childTnLst>
                                    <p:set>
                                      <p:cBhvr>
                                        <p:cTn id="21" fill="hold"/>
                                        <p:tgtEl>
                                          <p:spTgt spid="9">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iterate>
                                    <p:tmAbs val="0"/>
                                  </p:iterate>
                                  <p:childTnLst>
                                    <p:set>
                                      <p:cBhvr>
                                        <p:cTn id="25" fill="hold"/>
                                        <p:tgtEl>
                                          <p:spTgt spid="7"/>
                                        </p:tgtEl>
                                        <p:attrNameLst>
                                          <p:attrName>style.visibility</p:attrName>
                                        </p:attrNameLst>
                                      </p:cBhvr>
                                      <p:to>
                                        <p:strVal val="visible"/>
                                      </p:to>
                                    </p:set>
                                    <p:animEffect transition="in" filter="blinds(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fill="hold" grpId="0" nodeType="clickEffect">
                                  <p:stCondLst>
                                    <p:cond delay="0"/>
                                  </p:stCondLst>
                                  <p:iterate>
                                    <p:tmAbs val="0"/>
                                  </p:iterate>
                                  <p:childTnLst>
                                    <p:set>
                                      <p:cBhvr>
                                        <p:cTn id="30" fill="hold"/>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8" grpId="0" animBg="1" advAuto="0"/>
      <p:bldP spid="9" grpId="0" uiExpand="1" build="p"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16619C-3393-4C40-A047-6B5873621800}"/>
              </a:ext>
            </a:extLst>
          </p:cNvPr>
          <p:cNvSpPr>
            <a:spLocks noGrp="1"/>
          </p:cNvSpPr>
          <p:nvPr>
            <p:ph type="title"/>
          </p:nvPr>
        </p:nvSpPr>
        <p:spPr/>
        <p:txBody>
          <a:bodyPr>
            <a:normAutofit/>
          </a:bodyPr>
          <a:lstStyle/>
          <a:p>
            <a:pPr algn="ctr"/>
            <a:r>
              <a:rPr lang="de-DE" dirty="0" err="1"/>
              <a:t>SMART_Lab|Biomedical</a:t>
            </a:r>
            <a:r>
              <a:rPr lang="de-DE" dirty="0"/>
              <a:t> Imaging [Plans]</a:t>
            </a:r>
          </a:p>
        </p:txBody>
      </p:sp>
      <p:sp>
        <p:nvSpPr>
          <p:cNvPr id="10" name="Foliennummernplatzhalter 9">
            <a:extLst>
              <a:ext uri="{FF2B5EF4-FFF2-40B4-BE49-F238E27FC236}">
                <a16:creationId xmlns:a16="http://schemas.microsoft.com/office/drawing/2014/main" id="{D359441E-698B-4D24-B9BE-3F3AECF48BBD}"/>
              </a:ext>
            </a:extLst>
          </p:cNvPr>
          <p:cNvSpPr>
            <a:spLocks noGrp="1"/>
          </p:cNvSpPr>
          <p:nvPr>
            <p:ph type="sldNum" sz="quarter" idx="14"/>
          </p:nvPr>
        </p:nvSpPr>
        <p:spPr>
          <a:xfrm>
            <a:off x="5818291" y="6381328"/>
            <a:ext cx="565576" cy="312035"/>
          </a:xfrm>
        </p:spPr>
        <p:txBody>
          <a:bodyPr/>
          <a:lstStyle/>
          <a:p>
            <a:pPr algn="ctr"/>
            <a:fld id="{A52F4D17-1AD6-42D9-B93A-EB002C62F438}" type="slidenum">
              <a:rPr lang="de-DE" smtClean="0"/>
              <a:pPr algn="ctr"/>
              <a:t>5</a:t>
            </a:fld>
            <a:endParaRPr lang="de-DE" dirty="0"/>
          </a:p>
        </p:txBody>
      </p:sp>
      <p:sp>
        <p:nvSpPr>
          <p:cNvPr id="14" name="Rechteck 18">
            <a:extLst>
              <a:ext uri="{FF2B5EF4-FFF2-40B4-BE49-F238E27FC236}">
                <a16:creationId xmlns:a16="http://schemas.microsoft.com/office/drawing/2014/main" id="{5D17DC94-4B0E-364D-8D86-8397AD0190DC}"/>
              </a:ext>
            </a:extLst>
          </p:cNvPr>
          <p:cNvSpPr/>
          <p:nvPr/>
        </p:nvSpPr>
        <p:spPr>
          <a:xfrm>
            <a:off x="2475863" y="3586948"/>
            <a:ext cx="1507904" cy="960000"/>
          </a:xfrm>
          <a:prstGeom prst="rect">
            <a:avLst/>
          </a:prstGeom>
          <a:solidFill>
            <a:schemeClr val="tx2"/>
          </a:solidFill>
          <a:ln w="12700">
            <a:noFill/>
            <a:miter lim="400000"/>
          </a:ln>
        </p:spPr>
        <p:txBody>
          <a:bodyPr lIns="60959" rIns="60959" anchor="ctr"/>
          <a:lstStyle/>
          <a:p>
            <a:pPr algn="ctr">
              <a:lnSpc>
                <a:spcPct val="95000"/>
              </a:lnSpc>
              <a:defRPr>
                <a:solidFill>
                  <a:srgbClr val="FFFFFF"/>
                </a:solidFill>
              </a:defRPr>
            </a:pPr>
            <a:endParaRPr sz="2400">
              <a:solidFill>
                <a:schemeClr val="tx2"/>
              </a:solidFill>
            </a:endParaRPr>
          </a:p>
        </p:txBody>
      </p:sp>
      <p:sp>
        <p:nvSpPr>
          <p:cNvPr id="15" name="Textfeld 19">
            <a:extLst>
              <a:ext uri="{FF2B5EF4-FFF2-40B4-BE49-F238E27FC236}">
                <a16:creationId xmlns:a16="http://schemas.microsoft.com/office/drawing/2014/main" id="{6F952AC2-32B2-9843-8BC3-0A3281CD34C7}"/>
              </a:ext>
            </a:extLst>
          </p:cNvPr>
          <p:cNvSpPr txBox="1"/>
          <p:nvPr/>
        </p:nvSpPr>
        <p:spPr>
          <a:xfrm>
            <a:off x="2666651" y="3807053"/>
            <a:ext cx="1138324" cy="6364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rIns="60959">
            <a:spAutoFit/>
          </a:bodyPr>
          <a:lstStyle/>
          <a:p>
            <a:pPr algn="ctr" defTabSz="622284">
              <a:lnSpc>
                <a:spcPct val="90000"/>
              </a:lnSpc>
              <a:spcBef>
                <a:spcPts val="533"/>
              </a:spcBef>
              <a:defRPr sz="1300">
                <a:solidFill>
                  <a:srgbClr val="FFFFFF"/>
                </a:solidFill>
              </a:defRPr>
            </a:pPr>
            <a:r>
              <a:rPr lang="en-US" sz="1733" dirty="0"/>
              <a:t>GSI</a:t>
            </a:r>
          </a:p>
          <a:p>
            <a:pPr algn="ctr" defTabSz="622284">
              <a:lnSpc>
                <a:spcPct val="90000"/>
              </a:lnSpc>
              <a:spcBef>
                <a:spcPts val="533"/>
              </a:spcBef>
              <a:defRPr sz="1300">
                <a:solidFill>
                  <a:srgbClr val="FFFFFF"/>
                </a:solidFill>
              </a:defRPr>
            </a:pPr>
            <a:r>
              <a:rPr lang="en-US" sz="1733" dirty="0"/>
              <a:t>HZDR</a:t>
            </a:r>
            <a:endParaRPr sz="1733" dirty="0"/>
          </a:p>
        </p:txBody>
      </p:sp>
      <p:sp>
        <p:nvSpPr>
          <p:cNvPr id="16" name="Rechteck 20">
            <a:extLst>
              <a:ext uri="{FF2B5EF4-FFF2-40B4-BE49-F238E27FC236}">
                <a16:creationId xmlns:a16="http://schemas.microsoft.com/office/drawing/2014/main" id="{15A6A677-FFBA-FC42-9526-2BC5A091C262}"/>
              </a:ext>
            </a:extLst>
          </p:cNvPr>
          <p:cNvSpPr/>
          <p:nvPr/>
        </p:nvSpPr>
        <p:spPr>
          <a:xfrm>
            <a:off x="4489449" y="3578940"/>
            <a:ext cx="1507904" cy="960000"/>
          </a:xfrm>
          <a:prstGeom prst="rect">
            <a:avLst/>
          </a:prstGeom>
          <a:solidFill>
            <a:schemeClr val="accent6">
              <a:lumMod val="75000"/>
            </a:schemeClr>
          </a:solidFill>
          <a:ln w="12700">
            <a:noFill/>
            <a:miter lim="400000"/>
          </a:ln>
        </p:spPr>
        <p:txBody>
          <a:bodyPr lIns="60959" rIns="60959" anchor="ctr"/>
          <a:lstStyle/>
          <a:p>
            <a:pPr algn="ctr">
              <a:lnSpc>
                <a:spcPct val="95000"/>
              </a:lnSpc>
              <a:defRPr>
                <a:solidFill>
                  <a:srgbClr val="FFFFFF"/>
                </a:solidFill>
              </a:defRPr>
            </a:pPr>
            <a:endParaRPr sz="2400">
              <a:solidFill>
                <a:schemeClr val="tx2"/>
              </a:solidFill>
            </a:endParaRPr>
          </a:p>
        </p:txBody>
      </p:sp>
      <p:sp>
        <p:nvSpPr>
          <p:cNvPr id="17" name="Textfeld 21">
            <a:extLst>
              <a:ext uri="{FF2B5EF4-FFF2-40B4-BE49-F238E27FC236}">
                <a16:creationId xmlns:a16="http://schemas.microsoft.com/office/drawing/2014/main" id="{9470BC11-1D0E-6D49-BA15-8230BCEFD4BF}"/>
              </a:ext>
            </a:extLst>
          </p:cNvPr>
          <p:cNvSpPr txBox="1"/>
          <p:nvPr/>
        </p:nvSpPr>
        <p:spPr>
          <a:xfrm>
            <a:off x="4633384" y="3872517"/>
            <a:ext cx="1091504" cy="3323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rIns="60959">
            <a:spAutoFit/>
          </a:bodyPr>
          <a:lstStyle/>
          <a:p>
            <a:pPr algn="ctr" defTabSz="622284">
              <a:lnSpc>
                <a:spcPct val="90000"/>
              </a:lnSpc>
              <a:spcBef>
                <a:spcPts val="533"/>
              </a:spcBef>
              <a:defRPr sz="1300">
                <a:solidFill>
                  <a:srgbClr val="FFFFFF"/>
                </a:solidFill>
              </a:defRPr>
            </a:pPr>
            <a:r>
              <a:rPr lang="de-DE" sz="1733" dirty="0"/>
              <a:t>TSU</a:t>
            </a:r>
            <a:endParaRPr sz="1733" dirty="0"/>
          </a:p>
        </p:txBody>
      </p:sp>
      <p:sp>
        <p:nvSpPr>
          <p:cNvPr id="19" name="Textfeld 25">
            <a:extLst>
              <a:ext uri="{FF2B5EF4-FFF2-40B4-BE49-F238E27FC236}">
                <a16:creationId xmlns:a16="http://schemas.microsoft.com/office/drawing/2014/main" id="{A6BE40F8-B810-4B4D-A1E8-8FD46023F1B6}"/>
              </a:ext>
            </a:extLst>
          </p:cNvPr>
          <p:cNvSpPr txBox="1"/>
          <p:nvPr/>
        </p:nvSpPr>
        <p:spPr>
          <a:xfrm>
            <a:off x="7548356" y="3621022"/>
            <a:ext cx="1804760" cy="3323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p>
            <a:pPr algn="ctr" defTabSz="622284">
              <a:lnSpc>
                <a:spcPct val="90000"/>
              </a:lnSpc>
              <a:spcBef>
                <a:spcPts val="533"/>
              </a:spcBef>
              <a:defRPr sz="1300">
                <a:solidFill>
                  <a:srgbClr val="FFFFFF"/>
                </a:solidFill>
              </a:defRPr>
            </a:pPr>
            <a:r>
              <a:rPr lang="de-DE" sz="1733" dirty="0"/>
              <a:t>TSU, GTU, KIU</a:t>
            </a:r>
            <a:r>
              <a:rPr lang="en-DE" sz="1733" dirty="0"/>
              <a:t> </a:t>
            </a:r>
            <a:endParaRPr sz="1733" dirty="0"/>
          </a:p>
        </p:txBody>
      </p:sp>
      <p:sp>
        <p:nvSpPr>
          <p:cNvPr id="22" name="Textfeld 29">
            <a:extLst>
              <a:ext uri="{FF2B5EF4-FFF2-40B4-BE49-F238E27FC236}">
                <a16:creationId xmlns:a16="http://schemas.microsoft.com/office/drawing/2014/main" id="{09CB4E8E-8EC2-AB49-A25F-D2535D7B413D}"/>
              </a:ext>
            </a:extLst>
          </p:cNvPr>
          <p:cNvSpPr txBox="1"/>
          <p:nvPr/>
        </p:nvSpPr>
        <p:spPr>
          <a:xfrm>
            <a:off x="3536988" y="1628772"/>
            <a:ext cx="5117408" cy="352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p>
            <a:pPr algn="ctr" defTabSz="622284">
              <a:lnSpc>
                <a:spcPts val="2080"/>
              </a:lnSpc>
              <a:spcBef>
                <a:spcPts val="1067"/>
              </a:spcBef>
              <a:defRPr sz="1300">
                <a:solidFill>
                  <a:srgbClr val="FFFFFF"/>
                </a:solidFill>
              </a:defRPr>
            </a:pPr>
            <a:endParaRPr sz="1733" dirty="0"/>
          </a:p>
        </p:txBody>
      </p:sp>
      <p:sp>
        <p:nvSpPr>
          <p:cNvPr id="23" name="Gerade Verbindung 31">
            <a:extLst>
              <a:ext uri="{FF2B5EF4-FFF2-40B4-BE49-F238E27FC236}">
                <a16:creationId xmlns:a16="http://schemas.microsoft.com/office/drawing/2014/main" id="{1EEEF9A2-3BF5-F045-B15E-23EC6CF2FB24}"/>
              </a:ext>
            </a:extLst>
          </p:cNvPr>
          <p:cNvSpPr/>
          <p:nvPr/>
        </p:nvSpPr>
        <p:spPr>
          <a:xfrm>
            <a:off x="1440680" y="3225254"/>
            <a:ext cx="9360545" cy="1"/>
          </a:xfrm>
          <a:prstGeom prst="line">
            <a:avLst/>
          </a:prstGeom>
          <a:ln w="6350">
            <a:solidFill>
              <a:schemeClr val="tx2"/>
            </a:solidFill>
            <a:miter/>
          </a:ln>
        </p:spPr>
        <p:txBody>
          <a:bodyPr lIns="60959" rIns="60959"/>
          <a:lstStyle/>
          <a:p>
            <a:endParaRPr sz="2400"/>
          </a:p>
        </p:txBody>
      </p:sp>
      <p:sp>
        <p:nvSpPr>
          <p:cNvPr id="24" name="Gerade Verbindung 33">
            <a:extLst>
              <a:ext uri="{FF2B5EF4-FFF2-40B4-BE49-F238E27FC236}">
                <a16:creationId xmlns:a16="http://schemas.microsoft.com/office/drawing/2014/main" id="{0B7E6D77-12D1-8942-B23D-D43D7F87BF4C}"/>
              </a:ext>
            </a:extLst>
          </p:cNvPr>
          <p:cNvSpPr/>
          <p:nvPr/>
        </p:nvSpPr>
        <p:spPr>
          <a:xfrm flipV="1">
            <a:off x="1440678" y="3225253"/>
            <a:ext cx="1" cy="361696"/>
          </a:xfrm>
          <a:prstGeom prst="line">
            <a:avLst/>
          </a:prstGeom>
          <a:ln w="6350" cap="sq">
            <a:solidFill>
              <a:schemeClr val="tx2"/>
            </a:solidFill>
            <a:miter/>
          </a:ln>
        </p:spPr>
        <p:txBody>
          <a:bodyPr lIns="60959" rIns="60959"/>
          <a:lstStyle/>
          <a:p>
            <a:endParaRPr sz="2400"/>
          </a:p>
        </p:txBody>
      </p:sp>
      <p:sp>
        <p:nvSpPr>
          <p:cNvPr id="25" name="Gerade Verbindung 34">
            <a:extLst>
              <a:ext uri="{FF2B5EF4-FFF2-40B4-BE49-F238E27FC236}">
                <a16:creationId xmlns:a16="http://schemas.microsoft.com/office/drawing/2014/main" id="{74153D42-237E-944B-8779-8331A7754B50}"/>
              </a:ext>
            </a:extLst>
          </p:cNvPr>
          <p:cNvSpPr/>
          <p:nvPr/>
        </p:nvSpPr>
        <p:spPr>
          <a:xfrm flipH="1" flipV="1">
            <a:off x="3841417" y="3225253"/>
            <a:ext cx="3" cy="361699"/>
          </a:xfrm>
          <a:prstGeom prst="line">
            <a:avLst/>
          </a:prstGeom>
          <a:ln w="6350" cap="sq">
            <a:solidFill>
              <a:schemeClr val="tx2"/>
            </a:solidFill>
            <a:miter/>
          </a:ln>
        </p:spPr>
        <p:txBody>
          <a:bodyPr lIns="60959" rIns="60959"/>
          <a:lstStyle/>
          <a:p>
            <a:endParaRPr sz="2400"/>
          </a:p>
        </p:txBody>
      </p:sp>
      <p:sp>
        <p:nvSpPr>
          <p:cNvPr id="26" name="Gerade Verbindung 35">
            <a:extLst>
              <a:ext uri="{FF2B5EF4-FFF2-40B4-BE49-F238E27FC236}">
                <a16:creationId xmlns:a16="http://schemas.microsoft.com/office/drawing/2014/main" id="{31BA9B1A-1809-6346-B7F4-BA2542EC8371}"/>
              </a:ext>
            </a:extLst>
          </p:cNvPr>
          <p:cNvSpPr/>
          <p:nvPr/>
        </p:nvSpPr>
        <p:spPr>
          <a:xfrm flipV="1">
            <a:off x="5279847" y="2843812"/>
            <a:ext cx="151" cy="735128"/>
          </a:xfrm>
          <a:prstGeom prst="line">
            <a:avLst/>
          </a:prstGeom>
          <a:ln w="6350" cap="sq">
            <a:solidFill>
              <a:schemeClr val="tx2"/>
            </a:solidFill>
            <a:miter/>
          </a:ln>
        </p:spPr>
        <p:txBody>
          <a:bodyPr lIns="60959" rIns="60959"/>
          <a:lstStyle/>
          <a:p>
            <a:endParaRPr sz="2400"/>
          </a:p>
        </p:txBody>
      </p:sp>
      <p:sp>
        <p:nvSpPr>
          <p:cNvPr id="27" name="Gerade Verbindung 36">
            <a:extLst>
              <a:ext uri="{FF2B5EF4-FFF2-40B4-BE49-F238E27FC236}">
                <a16:creationId xmlns:a16="http://schemas.microsoft.com/office/drawing/2014/main" id="{1260E534-29C0-F04A-8EE2-F257D405E261}"/>
              </a:ext>
            </a:extLst>
          </p:cNvPr>
          <p:cNvSpPr/>
          <p:nvPr/>
        </p:nvSpPr>
        <p:spPr>
          <a:xfrm flipH="1" flipV="1">
            <a:off x="7115648" y="3225252"/>
            <a:ext cx="3" cy="361699"/>
          </a:xfrm>
          <a:prstGeom prst="line">
            <a:avLst/>
          </a:prstGeom>
          <a:ln w="6350" cap="sq">
            <a:solidFill>
              <a:schemeClr val="tx2"/>
            </a:solidFill>
            <a:miter/>
          </a:ln>
        </p:spPr>
        <p:txBody>
          <a:bodyPr lIns="60959" rIns="60959"/>
          <a:lstStyle/>
          <a:p>
            <a:endParaRPr sz="2400"/>
          </a:p>
        </p:txBody>
      </p:sp>
      <p:sp>
        <p:nvSpPr>
          <p:cNvPr id="28" name="Gerade Verbindung 37">
            <a:extLst>
              <a:ext uri="{FF2B5EF4-FFF2-40B4-BE49-F238E27FC236}">
                <a16:creationId xmlns:a16="http://schemas.microsoft.com/office/drawing/2014/main" id="{3BDD86D7-F56E-6945-8F68-4057DAE7D9F9}"/>
              </a:ext>
            </a:extLst>
          </p:cNvPr>
          <p:cNvSpPr/>
          <p:nvPr/>
        </p:nvSpPr>
        <p:spPr>
          <a:xfrm flipH="1" flipV="1">
            <a:off x="10801223" y="3225253"/>
            <a:ext cx="3" cy="361699"/>
          </a:xfrm>
          <a:prstGeom prst="line">
            <a:avLst/>
          </a:prstGeom>
          <a:ln w="6350" cap="sq">
            <a:solidFill>
              <a:schemeClr val="tx2"/>
            </a:solidFill>
            <a:miter/>
          </a:ln>
        </p:spPr>
        <p:txBody>
          <a:bodyPr lIns="60959" rIns="60959"/>
          <a:lstStyle/>
          <a:p>
            <a:endParaRPr sz="2400"/>
          </a:p>
        </p:txBody>
      </p:sp>
      <p:grpSp>
        <p:nvGrpSpPr>
          <p:cNvPr id="21" name="Group 20">
            <a:extLst>
              <a:ext uri="{FF2B5EF4-FFF2-40B4-BE49-F238E27FC236}">
                <a16:creationId xmlns:a16="http://schemas.microsoft.com/office/drawing/2014/main" id="{B72A6132-3300-F3EB-EA2A-2C739D989B97}"/>
              </a:ext>
            </a:extLst>
          </p:cNvPr>
          <p:cNvGrpSpPr/>
          <p:nvPr/>
        </p:nvGrpSpPr>
        <p:grpSpPr>
          <a:xfrm>
            <a:off x="2402991" y="1600255"/>
            <a:ext cx="3980876" cy="1323964"/>
            <a:chOff x="1802243" y="1200191"/>
            <a:chExt cx="2985657" cy="992973"/>
          </a:xfrm>
        </p:grpSpPr>
        <p:sp>
          <p:nvSpPr>
            <p:cNvPr id="11" name="Rechteck 28">
              <a:extLst>
                <a:ext uri="{FF2B5EF4-FFF2-40B4-BE49-F238E27FC236}">
                  <a16:creationId xmlns:a16="http://schemas.microsoft.com/office/drawing/2014/main" id="{EEFCEA12-7776-C349-9DCB-91B21E08F4C0}"/>
                </a:ext>
              </a:extLst>
            </p:cNvPr>
            <p:cNvSpPr/>
            <p:nvPr/>
          </p:nvSpPr>
          <p:spPr>
            <a:xfrm>
              <a:off x="1802243" y="1200191"/>
              <a:ext cx="2985657" cy="992973"/>
            </a:xfrm>
            <a:prstGeom prst="rect">
              <a:avLst/>
            </a:prstGeom>
            <a:solidFill>
              <a:schemeClr val="tx2"/>
            </a:solidFill>
            <a:ln w="12700">
              <a:noFill/>
              <a:miter lim="400000"/>
            </a:ln>
          </p:spPr>
          <p:txBody>
            <a:bodyPr lIns="60959" rIns="60959" anchor="ctr"/>
            <a:lstStyle/>
            <a:p>
              <a:pPr algn="ctr">
                <a:lnSpc>
                  <a:spcPct val="95000"/>
                </a:lnSpc>
                <a:defRPr>
                  <a:solidFill>
                    <a:srgbClr val="FFFFFF"/>
                  </a:solidFill>
                </a:defRPr>
              </a:pPr>
              <a:endParaRPr sz="2400">
                <a:solidFill>
                  <a:schemeClr val="tx2"/>
                </a:solidFill>
              </a:endParaRPr>
            </a:p>
          </p:txBody>
        </p:sp>
        <p:sp>
          <p:nvSpPr>
            <p:cNvPr id="4" name="TextBox 3">
              <a:extLst>
                <a:ext uri="{FF2B5EF4-FFF2-40B4-BE49-F238E27FC236}">
                  <a16:creationId xmlns:a16="http://schemas.microsoft.com/office/drawing/2014/main" id="{B4619239-6959-EF7B-B290-23A6C19C42DA}"/>
                </a:ext>
              </a:extLst>
            </p:cNvPr>
            <p:cNvSpPr txBox="1"/>
            <p:nvPr/>
          </p:nvSpPr>
          <p:spPr>
            <a:xfrm>
              <a:off x="1974212" y="1287602"/>
              <a:ext cx="2736304" cy="770981"/>
            </a:xfrm>
            <a:prstGeom prst="rect">
              <a:avLst/>
            </a:prstGeom>
            <a:noFill/>
          </p:spPr>
          <p:txBody>
            <a:bodyPr wrap="square" rtlCol="0">
              <a:spAutoFit/>
            </a:bodyPr>
            <a:lstStyle/>
            <a:p>
              <a:pPr algn="l">
                <a:lnSpc>
                  <a:spcPct val="95000"/>
                </a:lnSpc>
              </a:pPr>
              <a:r>
                <a:rPr lang="en-GB" sz="3200" b="1" dirty="0">
                  <a:solidFill>
                    <a:schemeClr val="bg1"/>
                  </a:solidFill>
                </a:rPr>
                <a:t>FZJ</a:t>
              </a:r>
              <a:r>
                <a:rPr lang="en-GB" sz="3200" b="1" baseline="30000" dirty="0">
                  <a:solidFill>
                    <a:schemeClr val="bg1"/>
                  </a:solidFill>
                </a:rPr>
                <a:t>*</a:t>
              </a:r>
              <a:r>
                <a:rPr lang="en-GB" sz="3200" b="1" dirty="0">
                  <a:solidFill>
                    <a:schemeClr val="bg1"/>
                  </a:solidFill>
                </a:rPr>
                <a:t> / RWTH</a:t>
              </a:r>
              <a:r>
                <a:rPr lang="en-GB" sz="3200" b="1" baseline="30000" dirty="0">
                  <a:solidFill>
                    <a:schemeClr val="bg1"/>
                  </a:solidFill>
                </a:rPr>
                <a:t>*</a:t>
              </a:r>
              <a:r>
                <a:rPr lang="en-GB" sz="3200" b="1" dirty="0">
                  <a:solidFill>
                    <a:schemeClr val="bg1"/>
                  </a:solidFill>
                </a:rPr>
                <a:t> </a:t>
              </a:r>
              <a:r>
                <a:rPr lang="en-GB" sz="3200" dirty="0">
                  <a:solidFill>
                    <a:schemeClr val="bg1"/>
                  </a:solidFill>
                </a:rPr>
                <a:t>/ GSI / HZDR / ….. </a:t>
              </a:r>
            </a:p>
          </p:txBody>
        </p:sp>
      </p:grpSp>
      <p:sp>
        <p:nvSpPr>
          <p:cNvPr id="5" name="Rechteck 20">
            <a:extLst>
              <a:ext uri="{FF2B5EF4-FFF2-40B4-BE49-F238E27FC236}">
                <a16:creationId xmlns:a16="http://schemas.microsoft.com/office/drawing/2014/main" id="{3E3F3F82-FC28-E381-9483-C9F4EBBB9F3F}"/>
              </a:ext>
            </a:extLst>
          </p:cNvPr>
          <p:cNvSpPr/>
          <p:nvPr/>
        </p:nvSpPr>
        <p:spPr>
          <a:xfrm>
            <a:off x="6293049" y="3578940"/>
            <a:ext cx="1587120" cy="960000"/>
          </a:xfrm>
          <a:prstGeom prst="rect">
            <a:avLst/>
          </a:prstGeom>
          <a:solidFill>
            <a:schemeClr val="accent6">
              <a:lumMod val="75000"/>
            </a:schemeClr>
          </a:solidFill>
          <a:ln w="12700">
            <a:noFill/>
            <a:miter lim="400000"/>
          </a:ln>
        </p:spPr>
        <p:txBody>
          <a:bodyPr lIns="60959" rIns="60959" anchor="ctr"/>
          <a:lstStyle/>
          <a:p>
            <a:pPr algn="ctr">
              <a:lnSpc>
                <a:spcPct val="95000"/>
              </a:lnSpc>
              <a:defRPr>
                <a:solidFill>
                  <a:srgbClr val="FFFFFF"/>
                </a:solidFill>
              </a:defRPr>
            </a:pPr>
            <a:endParaRPr sz="2400">
              <a:solidFill>
                <a:schemeClr val="tx2"/>
              </a:solidFill>
            </a:endParaRPr>
          </a:p>
        </p:txBody>
      </p:sp>
      <p:sp>
        <p:nvSpPr>
          <p:cNvPr id="7" name="Textfeld 21">
            <a:extLst>
              <a:ext uri="{FF2B5EF4-FFF2-40B4-BE49-F238E27FC236}">
                <a16:creationId xmlns:a16="http://schemas.microsoft.com/office/drawing/2014/main" id="{429860C8-FF7C-6FAB-421B-F3CE678F231F}"/>
              </a:ext>
            </a:extLst>
          </p:cNvPr>
          <p:cNvSpPr txBox="1"/>
          <p:nvPr/>
        </p:nvSpPr>
        <p:spPr>
          <a:xfrm>
            <a:off x="6359766" y="3849984"/>
            <a:ext cx="1341895" cy="3323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rIns="60959">
            <a:spAutoFit/>
          </a:bodyPr>
          <a:lstStyle/>
          <a:p>
            <a:pPr algn="ctr" defTabSz="622284">
              <a:lnSpc>
                <a:spcPct val="90000"/>
              </a:lnSpc>
              <a:spcBef>
                <a:spcPts val="533"/>
              </a:spcBef>
              <a:defRPr sz="1300">
                <a:solidFill>
                  <a:srgbClr val="FFFFFF"/>
                </a:solidFill>
              </a:defRPr>
            </a:pPr>
            <a:r>
              <a:rPr lang="de-DE" sz="1733" dirty="0"/>
              <a:t>GTU</a:t>
            </a:r>
            <a:endParaRPr sz="1733" dirty="0"/>
          </a:p>
        </p:txBody>
      </p:sp>
      <p:grpSp>
        <p:nvGrpSpPr>
          <p:cNvPr id="3" name="Group 2">
            <a:extLst>
              <a:ext uri="{FF2B5EF4-FFF2-40B4-BE49-F238E27FC236}">
                <a16:creationId xmlns:a16="http://schemas.microsoft.com/office/drawing/2014/main" id="{ADC067BD-F12C-5A0D-ED31-814A72976BC6}"/>
              </a:ext>
            </a:extLst>
          </p:cNvPr>
          <p:cNvGrpSpPr/>
          <p:nvPr/>
        </p:nvGrpSpPr>
        <p:grpSpPr>
          <a:xfrm>
            <a:off x="8157507" y="3578940"/>
            <a:ext cx="1465488" cy="960000"/>
            <a:chOff x="6118130" y="2684205"/>
            <a:chExt cx="1099116" cy="720000"/>
          </a:xfrm>
        </p:grpSpPr>
        <p:sp>
          <p:nvSpPr>
            <p:cNvPr id="20" name="Rechteck 26">
              <a:extLst>
                <a:ext uri="{FF2B5EF4-FFF2-40B4-BE49-F238E27FC236}">
                  <a16:creationId xmlns:a16="http://schemas.microsoft.com/office/drawing/2014/main" id="{5295D531-5C85-2F41-B7A1-DD8265830AA6}"/>
                </a:ext>
              </a:extLst>
            </p:cNvPr>
            <p:cNvSpPr/>
            <p:nvPr/>
          </p:nvSpPr>
          <p:spPr>
            <a:xfrm>
              <a:off x="6118130" y="2684205"/>
              <a:ext cx="1099116" cy="720000"/>
            </a:xfrm>
            <a:prstGeom prst="rect">
              <a:avLst/>
            </a:prstGeom>
            <a:solidFill>
              <a:schemeClr val="accent6">
                <a:lumMod val="75000"/>
              </a:schemeClr>
            </a:solidFill>
            <a:ln w="12700">
              <a:noFill/>
              <a:miter lim="400000"/>
            </a:ln>
          </p:spPr>
          <p:txBody>
            <a:bodyPr lIns="60959" rIns="60959" anchor="ctr"/>
            <a:lstStyle/>
            <a:p>
              <a:pPr algn="ctr">
                <a:lnSpc>
                  <a:spcPct val="95000"/>
                </a:lnSpc>
                <a:defRPr>
                  <a:solidFill>
                    <a:srgbClr val="FFFFFF"/>
                  </a:solidFill>
                </a:defRPr>
              </a:pPr>
              <a:endParaRPr sz="2400">
                <a:solidFill>
                  <a:schemeClr val="tx2"/>
                </a:solidFill>
              </a:endParaRPr>
            </a:p>
          </p:txBody>
        </p:sp>
        <p:sp>
          <p:nvSpPr>
            <p:cNvPr id="8" name="Textfeld 21">
              <a:extLst>
                <a:ext uri="{FF2B5EF4-FFF2-40B4-BE49-F238E27FC236}">
                  <a16:creationId xmlns:a16="http://schemas.microsoft.com/office/drawing/2014/main" id="{A0660E93-9FE4-CE0B-EF83-AB27D5E1BD8B}"/>
                </a:ext>
              </a:extLst>
            </p:cNvPr>
            <p:cNvSpPr txBox="1"/>
            <p:nvPr/>
          </p:nvSpPr>
          <p:spPr>
            <a:xfrm>
              <a:off x="6244841" y="2916101"/>
              <a:ext cx="842422" cy="249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rIns="60959">
              <a:spAutoFit/>
            </a:bodyPr>
            <a:lstStyle/>
            <a:p>
              <a:pPr algn="ctr" defTabSz="622284">
                <a:lnSpc>
                  <a:spcPct val="90000"/>
                </a:lnSpc>
                <a:spcBef>
                  <a:spcPts val="533"/>
                </a:spcBef>
                <a:defRPr sz="1300">
                  <a:solidFill>
                    <a:srgbClr val="FFFFFF"/>
                  </a:solidFill>
                </a:defRPr>
              </a:pPr>
              <a:r>
                <a:rPr lang="de-DE" sz="1733" dirty="0"/>
                <a:t>KUI</a:t>
              </a:r>
              <a:endParaRPr sz="1733" dirty="0"/>
            </a:p>
          </p:txBody>
        </p:sp>
      </p:grpSp>
      <p:grpSp>
        <p:nvGrpSpPr>
          <p:cNvPr id="6" name="Group 5">
            <a:extLst>
              <a:ext uri="{FF2B5EF4-FFF2-40B4-BE49-F238E27FC236}">
                <a16:creationId xmlns:a16="http://schemas.microsoft.com/office/drawing/2014/main" id="{EF5E5C49-1A3C-BB63-D854-40421F45A9E4}"/>
              </a:ext>
            </a:extLst>
          </p:cNvPr>
          <p:cNvGrpSpPr/>
          <p:nvPr/>
        </p:nvGrpSpPr>
        <p:grpSpPr>
          <a:xfrm>
            <a:off x="10068479" y="3589117"/>
            <a:ext cx="1465488" cy="960000"/>
            <a:chOff x="6118130" y="2684205"/>
            <a:chExt cx="1099116" cy="720000"/>
          </a:xfrm>
        </p:grpSpPr>
        <p:sp>
          <p:nvSpPr>
            <p:cNvPr id="9" name="Rechteck 26">
              <a:extLst>
                <a:ext uri="{FF2B5EF4-FFF2-40B4-BE49-F238E27FC236}">
                  <a16:creationId xmlns:a16="http://schemas.microsoft.com/office/drawing/2014/main" id="{E2996E92-E0BB-40D1-3AB9-FFA837C2AC8E}"/>
                </a:ext>
              </a:extLst>
            </p:cNvPr>
            <p:cNvSpPr/>
            <p:nvPr/>
          </p:nvSpPr>
          <p:spPr>
            <a:xfrm>
              <a:off x="6118130" y="2684205"/>
              <a:ext cx="1099116" cy="720000"/>
            </a:xfrm>
            <a:prstGeom prst="rect">
              <a:avLst/>
            </a:prstGeom>
            <a:solidFill>
              <a:schemeClr val="accent6">
                <a:lumMod val="75000"/>
              </a:schemeClr>
            </a:solidFill>
            <a:ln w="12700">
              <a:noFill/>
              <a:miter lim="400000"/>
            </a:ln>
          </p:spPr>
          <p:txBody>
            <a:bodyPr lIns="60959" rIns="60959" anchor="ctr"/>
            <a:lstStyle/>
            <a:p>
              <a:pPr algn="ctr">
                <a:lnSpc>
                  <a:spcPct val="95000"/>
                </a:lnSpc>
                <a:defRPr>
                  <a:solidFill>
                    <a:srgbClr val="FFFFFF"/>
                  </a:solidFill>
                </a:defRPr>
              </a:pPr>
              <a:endParaRPr sz="2400">
                <a:solidFill>
                  <a:schemeClr val="tx2"/>
                </a:solidFill>
              </a:endParaRPr>
            </a:p>
          </p:txBody>
        </p:sp>
        <p:sp>
          <p:nvSpPr>
            <p:cNvPr id="18" name="Textfeld 21">
              <a:extLst>
                <a:ext uri="{FF2B5EF4-FFF2-40B4-BE49-F238E27FC236}">
                  <a16:creationId xmlns:a16="http://schemas.microsoft.com/office/drawing/2014/main" id="{E68C8F1A-DCE6-6B3D-428A-7CA9F1861789}"/>
                </a:ext>
              </a:extLst>
            </p:cNvPr>
            <p:cNvSpPr txBox="1"/>
            <p:nvPr/>
          </p:nvSpPr>
          <p:spPr>
            <a:xfrm>
              <a:off x="6244841" y="2916101"/>
              <a:ext cx="842422" cy="249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rIns="60959">
              <a:spAutoFit/>
            </a:bodyPr>
            <a:lstStyle/>
            <a:p>
              <a:pPr algn="ctr" defTabSz="622284">
                <a:lnSpc>
                  <a:spcPct val="90000"/>
                </a:lnSpc>
                <a:spcBef>
                  <a:spcPts val="533"/>
                </a:spcBef>
                <a:defRPr sz="1300">
                  <a:solidFill>
                    <a:srgbClr val="FFFFFF"/>
                  </a:solidFill>
                </a:defRPr>
              </a:pPr>
              <a:r>
                <a:rPr lang="de-DE" sz="1733" dirty="0"/>
                <a:t>.......</a:t>
              </a:r>
              <a:endParaRPr sz="1733" dirty="0"/>
            </a:p>
          </p:txBody>
        </p:sp>
      </p:grpSp>
      <p:sp>
        <p:nvSpPr>
          <p:cNvPr id="30" name="Rechteck 28">
            <a:extLst>
              <a:ext uri="{FF2B5EF4-FFF2-40B4-BE49-F238E27FC236}">
                <a16:creationId xmlns:a16="http://schemas.microsoft.com/office/drawing/2014/main" id="{2DF1B95E-B56C-BEB9-0B05-2B185D7D033C}"/>
              </a:ext>
            </a:extLst>
          </p:cNvPr>
          <p:cNvSpPr/>
          <p:nvPr/>
        </p:nvSpPr>
        <p:spPr>
          <a:xfrm>
            <a:off x="6509981" y="1603170"/>
            <a:ext cx="3980876" cy="1323964"/>
          </a:xfrm>
          <a:prstGeom prst="rect">
            <a:avLst/>
          </a:prstGeom>
          <a:solidFill>
            <a:srgbClr val="92D050"/>
          </a:solidFill>
          <a:ln w="12700">
            <a:noFill/>
            <a:miter lim="400000"/>
          </a:ln>
        </p:spPr>
        <p:txBody>
          <a:bodyPr lIns="60959" rIns="60959" anchor="ctr"/>
          <a:lstStyle/>
          <a:p>
            <a:pPr algn="ctr">
              <a:lnSpc>
                <a:spcPct val="95000"/>
              </a:lnSpc>
              <a:defRPr>
                <a:solidFill>
                  <a:srgbClr val="FFFFFF"/>
                </a:solidFill>
              </a:defRPr>
            </a:pPr>
            <a:endParaRPr sz="2400">
              <a:solidFill>
                <a:schemeClr val="tx2"/>
              </a:solidFill>
            </a:endParaRPr>
          </a:p>
        </p:txBody>
      </p:sp>
      <p:sp>
        <p:nvSpPr>
          <p:cNvPr id="31" name="TextBox 30">
            <a:extLst>
              <a:ext uri="{FF2B5EF4-FFF2-40B4-BE49-F238E27FC236}">
                <a16:creationId xmlns:a16="http://schemas.microsoft.com/office/drawing/2014/main" id="{7FB0F5D5-AC39-EF4C-0408-807FB23EF0EF}"/>
              </a:ext>
            </a:extLst>
          </p:cNvPr>
          <p:cNvSpPr txBox="1"/>
          <p:nvPr/>
        </p:nvSpPr>
        <p:spPr>
          <a:xfrm>
            <a:off x="6739272" y="1719717"/>
            <a:ext cx="3648405" cy="1027974"/>
          </a:xfrm>
          <a:prstGeom prst="rect">
            <a:avLst/>
          </a:prstGeom>
          <a:noFill/>
        </p:spPr>
        <p:txBody>
          <a:bodyPr wrap="square" rtlCol="0">
            <a:spAutoFit/>
          </a:bodyPr>
          <a:lstStyle/>
          <a:p>
            <a:pPr algn="l">
              <a:lnSpc>
                <a:spcPct val="95000"/>
              </a:lnSpc>
            </a:pPr>
            <a:r>
              <a:rPr lang="en-GB" sz="3200" b="1" dirty="0">
                <a:solidFill>
                  <a:schemeClr val="bg1"/>
                </a:solidFill>
              </a:rPr>
              <a:t>KUI</a:t>
            </a:r>
            <a:r>
              <a:rPr lang="en-GB" sz="3200" b="1" baseline="30000" dirty="0">
                <a:solidFill>
                  <a:schemeClr val="bg1"/>
                </a:solidFill>
              </a:rPr>
              <a:t>*</a:t>
            </a:r>
            <a:r>
              <a:rPr lang="en-GB" sz="3200" dirty="0">
                <a:solidFill>
                  <a:schemeClr val="bg1"/>
                </a:solidFill>
              </a:rPr>
              <a:t> / TSU /</a:t>
            </a:r>
            <a:r>
              <a:rPr lang="en-GB" sz="3200" b="1" dirty="0">
                <a:solidFill>
                  <a:schemeClr val="bg1"/>
                </a:solidFill>
              </a:rPr>
              <a:t>GTU</a:t>
            </a:r>
            <a:r>
              <a:rPr lang="en-GB" sz="3200" b="1" baseline="30000" dirty="0">
                <a:solidFill>
                  <a:schemeClr val="bg1"/>
                </a:solidFill>
              </a:rPr>
              <a:t>*</a:t>
            </a:r>
            <a:r>
              <a:rPr lang="en-GB" sz="3200" dirty="0">
                <a:solidFill>
                  <a:schemeClr val="bg1"/>
                </a:solidFill>
              </a:rPr>
              <a:t>/</a:t>
            </a:r>
          </a:p>
          <a:p>
            <a:pPr algn="l">
              <a:lnSpc>
                <a:spcPct val="95000"/>
              </a:lnSpc>
            </a:pPr>
            <a:r>
              <a:rPr lang="en-GB" sz="3200" dirty="0">
                <a:solidFill>
                  <a:schemeClr val="bg1"/>
                </a:solidFill>
              </a:rPr>
              <a:t>……</a:t>
            </a:r>
          </a:p>
        </p:txBody>
      </p:sp>
      <p:sp>
        <p:nvSpPr>
          <p:cNvPr id="29" name="Rechteck 16">
            <a:extLst>
              <a:ext uri="{FF2B5EF4-FFF2-40B4-BE49-F238E27FC236}">
                <a16:creationId xmlns:a16="http://schemas.microsoft.com/office/drawing/2014/main" id="{016FB548-AEC6-EFFA-508A-B2C0537E68A1}"/>
              </a:ext>
            </a:extLst>
          </p:cNvPr>
          <p:cNvSpPr/>
          <p:nvPr/>
        </p:nvSpPr>
        <p:spPr>
          <a:xfrm>
            <a:off x="478366" y="3586949"/>
            <a:ext cx="1924625" cy="2794380"/>
          </a:xfrm>
          <a:prstGeom prst="rect">
            <a:avLst/>
          </a:prstGeom>
          <a:solidFill>
            <a:schemeClr val="tx2"/>
          </a:solidFill>
          <a:ln w="12700">
            <a:noFill/>
            <a:miter lim="400000"/>
          </a:ln>
        </p:spPr>
        <p:txBody>
          <a:bodyPr lIns="60959" rIns="60959" anchor="ctr"/>
          <a:lstStyle/>
          <a:p>
            <a:pPr algn="ctr">
              <a:lnSpc>
                <a:spcPct val="95000"/>
              </a:lnSpc>
              <a:defRPr>
                <a:solidFill>
                  <a:srgbClr val="FFFFFF"/>
                </a:solidFill>
              </a:defRPr>
            </a:pPr>
            <a:endParaRPr sz="2400">
              <a:solidFill>
                <a:schemeClr val="tx2"/>
              </a:solidFill>
            </a:endParaRPr>
          </a:p>
        </p:txBody>
      </p:sp>
      <p:sp>
        <p:nvSpPr>
          <p:cNvPr id="32" name="Textfeld 17">
            <a:extLst>
              <a:ext uri="{FF2B5EF4-FFF2-40B4-BE49-F238E27FC236}">
                <a16:creationId xmlns:a16="http://schemas.microsoft.com/office/drawing/2014/main" id="{AB383B59-1450-A5D1-A1B3-4DAF31A4D651}"/>
              </a:ext>
            </a:extLst>
          </p:cNvPr>
          <p:cNvSpPr txBox="1"/>
          <p:nvPr/>
        </p:nvSpPr>
        <p:spPr>
          <a:xfrm>
            <a:off x="539327" y="3649121"/>
            <a:ext cx="1804759" cy="21570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59" rIns="60959">
            <a:spAutoFit/>
          </a:bodyPr>
          <a:lstStyle/>
          <a:p>
            <a:pPr algn="ctr" defTabSz="622284">
              <a:lnSpc>
                <a:spcPct val="90000"/>
              </a:lnSpc>
              <a:spcBef>
                <a:spcPts val="533"/>
              </a:spcBef>
              <a:defRPr sz="1300">
                <a:solidFill>
                  <a:srgbClr val="FFFFFF"/>
                </a:solidFill>
              </a:defRPr>
            </a:pPr>
            <a:r>
              <a:rPr lang="en-US" sz="1733" b="1" dirty="0"/>
              <a:t>* INM-4</a:t>
            </a:r>
          </a:p>
          <a:p>
            <a:pPr algn="ctr" defTabSz="622284">
              <a:lnSpc>
                <a:spcPct val="90000"/>
              </a:lnSpc>
              <a:spcBef>
                <a:spcPts val="533"/>
              </a:spcBef>
              <a:defRPr sz="1300">
                <a:solidFill>
                  <a:srgbClr val="FFFFFF"/>
                </a:solidFill>
              </a:defRPr>
            </a:pPr>
            <a:r>
              <a:rPr lang="en-US" sz="1733" dirty="0"/>
              <a:t>INM-5</a:t>
            </a:r>
          </a:p>
          <a:p>
            <a:pPr algn="ctr" defTabSz="622284">
              <a:lnSpc>
                <a:spcPct val="90000"/>
              </a:lnSpc>
              <a:spcBef>
                <a:spcPts val="533"/>
              </a:spcBef>
              <a:defRPr sz="1300">
                <a:solidFill>
                  <a:srgbClr val="FFFFFF"/>
                </a:solidFill>
              </a:defRPr>
            </a:pPr>
            <a:r>
              <a:rPr lang="en-US" sz="1733" dirty="0"/>
              <a:t>IKP</a:t>
            </a:r>
          </a:p>
          <a:p>
            <a:pPr algn="ctr" defTabSz="622284">
              <a:lnSpc>
                <a:spcPct val="90000"/>
              </a:lnSpc>
              <a:spcBef>
                <a:spcPts val="533"/>
              </a:spcBef>
              <a:defRPr sz="1300">
                <a:solidFill>
                  <a:srgbClr val="FFFFFF"/>
                </a:solidFill>
              </a:defRPr>
            </a:pPr>
            <a:r>
              <a:rPr lang="en-US" sz="1733" dirty="0"/>
              <a:t>IEK-8</a:t>
            </a:r>
          </a:p>
          <a:p>
            <a:pPr algn="ctr" defTabSz="622284">
              <a:lnSpc>
                <a:spcPct val="90000"/>
              </a:lnSpc>
              <a:spcBef>
                <a:spcPts val="533"/>
              </a:spcBef>
              <a:defRPr sz="1300">
                <a:solidFill>
                  <a:srgbClr val="FFFFFF"/>
                </a:solidFill>
              </a:defRPr>
            </a:pPr>
            <a:r>
              <a:rPr lang="en-US" sz="1733" b="1" dirty="0"/>
              <a:t>* IAS-8</a:t>
            </a:r>
          </a:p>
          <a:p>
            <a:pPr algn="ctr" defTabSz="622284">
              <a:lnSpc>
                <a:spcPct val="90000"/>
              </a:lnSpc>
              <a:spcBef>
                <a:spcPts val="533"/>
              </a:spcBef>
              <a:defRPr sz="1300">
                <a:solidFill>
                  <a:srgbClr val="FFFFFF"/>
                </a:solidFill>
              </a:defRPr>
            </a:pPr>
            <a:r>
              <a:rPr lang="en-US" sz="1733" b="1" dirty="0"/>
              <a:t>* ZEA-1</a:t>
            </a:r>
          </a:p>
          <a:p>
            <a:pPr algn="ctr" defTabSz="622284">
              <a:lnSpc>
                <a:spcPct val="90000"/>
              </a:lnSpc>
              <a:spcBef>
                <a:spcPts val="533"/>
              </a:spcBef>
              <a:defRPr sz="1300">
                <a:solidFill>
                  <a:srgbClr val="FFFFFF"/>
                </a:solidFill>
              </a:defRPr>
            </a:pPr>
            <a:r>
              <a:rPr lang="en-US" sz="1733" dirty="0"/>
              <a:t>ZEA-2</a:t>
            </a:r>
            <a:endParaRPr sz="1733" dirty="0"/>
          </a:p>
        </p:txBody>
      </p:sp>
      <p:sp>
        <p:nvSpPr>
          <p:cNvPr id="13" name="Rechteck 20">
            <a:extLst>
              <a:ext uri="{FF2B5EF4-FFF2-40B4-BE49-F238E27FC236}">
                <a16:creationId xmlns:a16="http://schemas.microsoft.com/office/drawing/2014/main" id="{29D57941-F831-780C-327D-A2081989A9F8}"/>
              </a:ext>
            </a:extLst>
          </p:cNvPr>
          <p:cNvSpPr/>
          <p:nvPr/>
        </p:nvSpPr>
        <p:spPr>
          <a:xfrm>
            <a:off x="4525895" y="4927371"/>
            <a:ext cx="1507904" cy="960000"/>
          </a:xfrm>
          <a:prstGeom prst="rect">
            <a:avLst/>
          </a:prstGeom>
          <a:solidFill>
            <a:schemeClr val="accent6">
              <a:lumMod val="75000"/>
            </a:schemeClr>
          </a:solidFill>
          <a:ln w="12700">
            <a:noFill/>
            <a:miter lim="400000"/>
          </a:ln>
        </p:spPr>
        <p:txBody>
          <a:bodyPr lIns="60959" rIns="60959" anchor="ctr"/>
          <a:lstStyle/>
          <a:p>
            <a:pPr algn="ctr">
              <a:lnSpc>
                <a:spcPct val="95000"/>
              </a:lnSpc>
              <a:defRPr>
                <a:solidFill>
                  <a:srgbClr val="FFFFFF"/>
                </a:solidFill>
              </a:defRPr>
            </a:pPr>
            <a:endParaRPr sz="2400">
              <a:solidFill>
                <a:schemeClr val="tx2"/>
              </a:solidFill>
            </a:endParaRPr>
          </a:p>
        </p:txBody>
      </p:sp>
      <p:sp>
        <p:nvSpPr>
          <p:cNvPr id="33" name="Rechteck 20">
            <a:extLst>
              <a:ext uri="{FF2B5EF4-FFF2-40B4-BE49-F238E27FC236}">
                <a16:creationId xmlns:a16="http://schemas.microsoft.com/office/drawing/2014/main" id="{F998CF7A-EBAE-A026-9860-049A2F37BC33}"/>
              </a:ext>
            </a:extLst>
          </p:cNvPr>
          <p:cNvSpPr/>
          <p:nvPr/>
        </p:nvSpPr>
        <p:spPr>
          <a:xfrm>
            <a:off x="6346884" y="4900278"/>
            <a:ext cx="1507904" cy="960000"/>
          </a:xfrm>
          <a:prstGeom prst="rect">
            <a:avLst/>
          </a:prstGeom>
          <a:solidFill>
            <a:schemeClr val="accent6">
              <a:lumMod val="75000"/>
            </a:schemeClr>
          </a:solidFill>
          <a:ln w="12700">
            <a:noFill/>
            <a:miter lim="400000"/>
          </a:ln>
        </p:spPr>
        <p:txBody>
          <a:bodyPr lIns="60959" rIns="60959" anchor="ctr"/>
          <a:lstStyle/>
          <a:p>
            <a:pPr algn="ctr">
              <a:lnSpc>
                <a:spcPct val="95000"/>
              </a:lnSpc>
              <a:defRPr>
                <a:solidFill>
                  <a:srgbClr val="FFFFFF"/>
                </a:solidFill>
              </a:defRPr>
            </a:pPr>
            <a:endParaRPr sz="2400">
              <a:solidFill>
                <a:schemeClr val="tx2"/>
              </a:solidFill>
            </a:endParaRPr>
          </a:p>
        </p:txBody>
      </p:sp>
      <p:sp>
        <p:nvSpPr>
          <p:cNvPr id="34" name="Rechteck 20">
            <a:extLst>
              <a:ext uri="{FF2B5EF4-FFF2-40B4-BE49-F238E27FC236}">
                <a16:creationId xmlns:a16="http://schemas.microsoft.com/office/drawing/2014/main" id="{824AC793-545E-D3C4-9E20-443EB77344F9}"/>
              </a:ext>
            </a:extLst>
          </p:cNvPr>
          <p:cNvSpPr/>
          <p:nvPr/>
        </p:nvSpPr>
        <p:spPr>
          <a:xfrm>
            <a:off x="8158215" y="4892625"/>
            <a:ext cx="1507904" cy="960000"/>
          </a:xfrm>
          <a:prstGeom prst="rect">
            <a:avLst/>
          </a:prstGeom>
          <a:solidFill>
            <a:schemeClr val="accent6">
              <a:lumMod val="75000"/>
            </a:schemeClr>
          </a:solidFill>
          <a:ln w="12700">
            <a:noFill/>
            <a:miter lim="400000"/>
          </a:ln>
        </p:spPr>
        <p:txBody>
          <a:bodyPr lIns="60959" rIns="60959" anchor="ctr"/>
          <a:lstStyle/>
          <a:p>
            <a:pPr algn="ctr">
              <a:lnSpc>
                <a:spcPct val="95000"/>
              </a:lnSpc>
              <a:defRPr>
                <a:solidFill>
                  <a:srgbClr val="FFFFFF"/>
                </a:solidFill>
              </a:defRPr>
            </a:pPr>
            <a:endParaRPr sz="2400">
              <a:solidFill>
                <a:schemeClr val="tx2"/>
              </a:solidFill>
            </a:endParaRPr>
          </a:p>
        </p:txBody>
      </p:sp>
      <p:sp>
        <p:nvSpPr>
          <p:cNvPr id="36" name="Textfeld 21">
            <a:extLst>
              <a:ext uri="{FF2B5EF4-FFF2-40B4-BE49-F238E27FC236}">
                <a16:creationId xmlns:a16="http://schemas.microsoft.com/office/drawing/2014/main" id="{33996FAC-5420-C042-5BFA-8207045B4F10}"/>
              </a:ext>
            </a:extLst>
          </p:cNvPr>
          <p:cNvSpPr txBox="1"/>
          <p:nvPr/>
        </p:nvSpPr>
        <p:spPr>
          <a:xfrm>
            <a:off x="4697649" y="5241203"/>
            <a:ext cx="1091504" cy="3323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rIns="60959">
            <a:spAutoFit/>
          </a:bodyPr>
          <a:lstStyle/>
          <a:p>
            <a:pPr algn="ctr" defTabSz="622284">
              <a:lnSpc>
                <a:spcPct val="90000"/>
              </a:lnSpc>
              <a:spcBef>
                <a:spcPts val="533"/>
              </a:spcBef>
              <a:defRPr sz="1300">
                <a:solidFill>
                  <a:srgbClr val="FFFFFF"/>
                </a:solidFill>
              </a:defRPr>
            </a:pPr>
            <a:r>
              <a:rPr lang="de-DE" sz="1733" dirty="0"/>
              <a:t>Medicine</a:t>
            </a:r>
            <a:endParaRPr sz="1733" dirty="0"/>
          </a:p>
        </p:txBody>
      </p:sp>
      <p:sp>
        <p:nvSpPr>
          <p:cNvPr id="37" name="Textfeld 21">
            <a:extLst>
              <a:ext uri="{FF2B5EF4-FFF2-40B4-BE49-F238E27FC236}">
                <a16:creationId xmlns:a16="http://schemas.microsoft.com/office/drawing/2014/main" id="{33DE2475-103E-26FE-4C8A-89B97862ADD7}"/>
              </a:ext>
            </a:extLst>
          </p:cNvPr>
          <p:cNvSpPr txBox="1"/>
          <p:nvPr/>
        </p:nvSpPr>
        <p:spPr>
          <a:xfrm>
            <a:off x="6546425" y="5110571"/>
            <a:ext cx="1091504" cy="5723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rIns="60959">
            <a:spAutoFit/>
          </a:bodyPr>
          <a:lstStyle/>
          <a:p>
            <a:pPr algn="ctr" defTabSz="622284">
              <a:lnSpc>
                <a:spcPct val="90000"/>
              </a:lnSpc>
              <a:spcBef>
                <a:spcPts val="533"/>
              </a:spcBef>
              <a:defRPr sz="1300">
                <a:solidFill>
                  <a:srgbClr val="FFFFFF"/>
                </a:solidFill>
              </a:defRPr>
            </a:pPr>
            <a:r>
              <a:rPr lang="de-DE" sz="1733" dirty="0"/>
              <a:t>Low-</a:t>
            </a:r>
            <a:r>
              <a:rPr lang="de-DE" sz="1733" dirty="0" err="1"/>
              <a:t>field</a:t>
            </a:r>
            <a:r>
              <a:rPr lang="de-DE" sz="1733" dirty="0"/>
              <a:t> Training</a:t>
            </a:r>
            <a:endParaRPr sz="1733" dirty="0"/>
          </a:p>
        </p:txBody>
      </p:sp>
      <p:sp>
        <p:nvSpPr>
          <p:cNvPr id="38" name="Textfeld 21">
            <a:extLst>
              <a:ext uri="{FF2B5EF4-FFF2-40B4-BE49-F238E27FC236}">
                <a16:creationId xmlns:a16="http://schemas.microsoft.com/office/drawing/2014/main" id="{34EB9E7E-6263-578E-3DED-9A91F11528F4}"/>
              </a:ext>
            </a:extLst>
          </p:cNvPr>
          <p:cNvSpPr txBox="1"/>
          <p:nvPr/>
        </p:nvSpPr>
        <p:spPr>
          <a:xfrm>
            <a:off x="8261612" y="5214110"/>
            <a:ext cx="1091504" cy="3323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rIns="60959">
            <a:spAutoFit/>
          </a:bodyPr>
          <a:lstStyle/>
          <a:p>
            <a:pPr algn="ctr" defTabSz="622284">
              <a:lnSpc>
                <a:spcPct val="90000"/>
              </a:lnSpc>
              <a:spcBef>
                <a:spcPts val="533"/>
              </a:spcBef>
              <a:defRPr sz="1300">
                <a:solidFill>
                  <a:srgbClr val="FFFFFF"/>
                </a:solidFill>
              </a:defRPr>
            </a:pPr>
            <a:r>
              <a:rPr lang="de-DE" sz="1733" dirty="0"/>
              <a:t>ML / AI</a:t>
            </a:r>
            <a:endParaRPr sz="1733" dirty="0"/>
          </a:p>
        </p:txBody>
      </p:sp>
    </p:spTree>
    <p:extLst>
      <p:ext uri="{BB962C8B-B14F-4D97-AF65-F5344CB8AC3E}">
        <p14:creationId xmlns:p14="http://schemas.microsoft.com/office/powerpoint/2010/main" val="81206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P spid="15" grpId="0" animBg="1"/>
      <p:bldP spid="16" grpId="0" animBg="1"/>
      <p:bldP spid="17" grpId="0" animBg="1"/>
      <p:bldP spid="19" grpId="0" animBg="1"/>
      <p:bldP spid="22" grpId="0" animBg="1"/>
      <p:bldP spid="23" grpId="0" animBg="1"/>
      <p:bldP spid="24" grpId="0" animBg="1"/>
      <p:bldP spid="25" grpId="0" animBg="1"/>
      <p:bldP spid="26" grpId="0" animBg="1"/>
      <p:bldP spid="27" grpId="0" animBg="1"/>
      <p:bldP spid="28" grpId="0" animBg="1"/>
      <p:bldP spid="5" grpId="0" animBg="1"/>
      <p:bldP spid="7" grpId="0" animBg="1"/>
      <p:bldP spid="29" grpId="0" animBg="1"/>
      <p:bldP spid="32" grpId="0" animBg="1"/>
      <p:bldP spid="13" grpId="0" animBg="1"/>
      <p:bldP spid="33" grpId="0" animBg="1"/>
      <p:bldP spid="34" grpId="0" animBg="1"/>
      <p:bldP spid="36" grpId="0" animBg="1"/>
      <p:bldP spid="37" grpId="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5AC45C6-2208-328A-F4B8-22E327D8B63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256074" y="1738903"/>
            <a:ext cx="2208198" cy="636480"/>
          </a:xfrm>
          <a:prstGeom prst="rect">
            <a:avLst/>
          </a:prstGeom>
        </p:spPr>
      </p:pic>
      <p:pic>
        <p:nvPicPr>
          <p:cNvPr id="8" name="Grafik 7">
            <a:extLst>
              <a:ext uri="{FF2B5EF4-FFF2-40B4-BE49-F238E27FC236}">
                <a16:creationId xmlns:a16="http://schemas.microsoft.com/office/drawing/2014/main" id="{78418D95-7C1D-6C1F-01D3-674984BCEC03}"/>
              </a:ext>
            </a:extLst>
          </p:cNvPr>
          <p:cNvPicPr>
            <a:picLocks noChangeAspect="1"/>
          </p:cNvPicPr>
          <p:nvPr/>
        </p:nvPicPr>
        <p:blipFill rotWithShape="1">
          <a:blip r:embed="rId3">
            <a:extLst>
              <a:ext uri="{28A0092B-C50C-407E-A947-70E740481C1C}">
                <a14:useLocalDpi xmlns:a14="http://schemas.microsoft.com/office/drawing/2010/main" val="0"/>
              </a:ext>
            </a:extLst>
          </a:blip>
          <a:srcRect l="20528" t="19185" r="16889" b="33124"/>
          <a:stretch/>
        </p:blipFill>
        <p:spPr>
          <a:xfrm>
            <a:off x="103299" y="1561750"/>
            <a:ext cx="3116588" cy="896692"/>
          </a:xfrm>
          <a:prstGeom prst="rect">
            <a:avLst/>
          </a:prstGeom>
        </p:spPr>
      </p:pic>
      <p:pic>
        <p:nvPicPr>
          <p:cNvPr id="9" name="Grafik 8">
            <a:extLst>
              <a:ext uri="{FF2B5EF4-FFF2-40B4-BE49-F238E27FC236}">
                <a16:creationId xmlns:a16="http://schemas.microsoft.com/office/drawing/2014/main" id="{B2565AE4-F4BD-281A-AB60-299BC08B46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110" y="4151232"/>
            <a:ext cx="1054378" cy="1054378"/>
          </a:xfrm>
          <a:prstGeom prst="rect">
            <a:avLst/>
          </a:prstGeom>
        </p:spPr>
      </p:pic>
      <p:pic>
        <p:nvPicPr>
          <p:cNvPr id="10" name="Grafik 9">
            <a:extLst>
              <a:ext uri="{FF2B5EF4-FFF2-40B4-BE49-F238E27FC236}">
                <a16:creationId xmlns:a16="http://schemas.microsoft.com/office/drawing/2014/main" id="{F3B312C8-FD3C-5EB5-ACC3-99F8452B561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21739" b="11077"/>
          <a:stretch/>
        </p:blipFill>
        <p:spPr>
          <a:xfrm>
            <a:off x="8098971" y="5509689"/>
            <a:ext cx="1877717" cy="1251783"/>
          </a:xfrm>
          <a:prstGeom prst="rect">
            <a:avLst/>
          </a:prstGeom>
        </p:spPr>
      </p:pic>
      <p:pic>
        <p:nvPicPr>
          <p:cNvPr id="11" name="Grafik 10">
            <a:extLst>
              <a:ext uri="{FF2B5EF4-FFF2-40B4-BE49-F238E27FC236}">
                <a16:creationId xmlns:a16="http://schemas.microsoft.com/office/drawing/2014/main" id="{F723C6FA-0FE4-9005-858C-0C00AC3A02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5292" y="5917402"/>
            <a:ext cx="1762125" cy="800966"/>
          </a:xfrm>
          <a:prstGeom prst="rect">
            <a:avLst/>
          </a:prstGeom>
        </p:spPr>
      </p:pic>
      <p:pic>
        <p:nvPicPr>
          <p:cNvPr id="13" name="Grafik 12">
            <a:extLst>
              <a:ext uri="{FF2B5EF4-FFF2-40B4-BE49-F238E27FC236}">
                <a16:creationId xmlns:a16="http://schemas.microsoft.com/office/drawing/2014/main" id="{F8575549-0248-06B2-1191-3ACAF72370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110" y="2604189"/>
            <a:ext cx="1030242" cy="1339315"/>
          </a:xfrm>
          <a:prstGeom prst="rect">
            <a:avLst/>
          </a:prstGeom>
        </p:spPr>
      </p:pic>
      <p:grpSp>
        <p:nvGrpSpPr>
          <p:cNvPr id="24" name="Gruppieren 23">
            <a:extLst>
              <a:ext uri="{FF2B5EF4-FFF2-40B4-BE49-F238E27FC236}">
                <a16:creationId xmlns:a16="http://schemas.microsoft.com/office/drawing/2014/main" id="{2ABFB5B5-1A8F-B6C0-917E-79086C39F628}"/>
              </a:ext>
            </a:extLst>
          </p:cNvPr>
          <p:cNvGrpSpPr/>
          <p:nvPr/>
        </p:nvGrpSpPr>
        <p:grpSpPr>
          <a:xfrm>
            <a:off x="3203412" y="1466593"/>
            <a:ext cx="5814838" cy="3904735"/>
            <a:chOff x="1030805" y="1342768"/>
            <a:chExt cx="5814838" cy="3904735"/>
          </a:xfrm>
        </p:grpSpPr>
        <p:sp>
          <p:nvSpPr>
            <p:cNvPr id="21" name="Oval 20">
              <a:extLst>
                <a:ext uri="{FF2B5EF4-FFF2-40B4-BE49-F238E27FC236}">
                  <a16:creationId xmlns:a16="http://schemas.microsoft.com/office/drawing/2014/main" id="{3AB42EF1-725E-E348-09D9-3EA12E285E5E}"/>
                </a:ext>
              </a:extLst>
            </p:cNvPr>
            <p:cNvSpPr/>
            <p:nvPr/>
          </p:nvSpPr>
          <p:spPr>
            <a:xfrm>
              <a:off x="1285104" y="1342768"/>
              <a:ext cx="5544064" cy="390473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a:p>
          </p:txBody>
        </p:sp>
        <p:pic>
          <p:nvPicPr>
            <p:cNvPr id="14" name="Grafik 13">
              <a:extLst>
                <a:ext uri="{FF2B5EF4-FFF2-40B4-BE49-F238E27FC236}">
                  <a16:creationId xmlns:a16="http://schemas.microsoft.com/office/drawing/2014/main" id="{9F277059-09CE-E5DC-7FFB-8BCC70798340}"/>
                </a:ext>
              </a:extLst>
            </p:cNvPr>
            <p:cNvPicPr>
              <a:picLocks noChangeAspect="1"/>
            </p:cNvPicPr>
            <p:nvPr/>
          </p:nvPicPr>
          <p:blipFill rotWithShape="1">
            <a:blip r:embed="rId8"/>
            <a:srcRect l="7182"/>
            <a:stretch/>
          </p:blipFill>
          <p:spPr>
            <a:xfrm>
              <a:off x="1030805" y="1344750"/>
              <a:ext cx="5814838" cy="3896164"/>
            </a:xfrm>
            <a:prstGeom prst="rect">
              <a:avLst/>
            </a:prstGeom>
          </p:spPr>
        </p:pic>
      </p:grpSp>
      <p:sp>
        <p:nvSpPr>
          <p:cNvPr id="16" name="Textfeld 15">
            <a:extLst>
              <a:ext uri="{FF2B5EF4-FFF2-40B4-BE49-F238E27FC236}">
                <a16:creationId xmlns:a16="http://schemas.microsoft.com/office/drawing/2014/main" id="{9DBC70CE-E553-6448-2EB7-AB0CB036ABA8}"/>
              </a:ext>
            </a:extLst>
          </p:cNvPr>
          <p:cNvSpPr txBox="1"/>
          <p:nvPr/>
        </p:nvSpPr>
        <p:spPr>
          <a:xfrm>
            <a:off x="5586056" y="5472166"/>
            <a:ext cx="1197765" cy="523220"/>
          </a:xfrm>
          <a:prstGeom prst="rect">
            <a:avLst/>
          </a:prstGeom>
          <a:noFill/>
        </p:spPr>
        <p:txBody>
          <a:bodyPr wrap="none" rtlCol="0">
            <a:spAutoFit/>
          </a:bodyPr>
          <a:lstStyle/>
          <a:p>
            <a:pPr algn="ctr"/>
            <a:r>
              <a:rPr lang="de-DE" sz="1400" b="1" dirty="0"/>
              <a:t>Lab Leader:</a:t>
            </a:r>
          </a:p>
          <a:p>
            <a:pPr algn="ctr"/>
            <a:r>
              <a:rPr lang="de-DE" sz="1400" b="1" dirty="0" err="1"/>
              <a:t>Advertised</a:t>
            </a:r>
            <a:endParaRPr lang="de-DE" sz="1400" b="1" dirty="0"/>
          </a:p>
        </p:txBody>
      </p:sp>
      <p:pic>
        <p:nvPicPr>
          <p:cNvPr id="17" name="Grafik 16">
            <a:extLst>
              <a:ext uri="{FF2B5EF4-FFF2-40B4-BE49-F238E27FC236}">
                <a16:creationId xmlns:a16="http://schemas.microsoft.com/office/drawing/2014/main" id="{51F80624-7F08-8E80-6CC2-D0A8D6ADC9E3}"/>
              </a:ext>
            </a:extLst>
          </p:cNvPr>
          <p:cNvPicPr>
            <a:picLocks noChangeAspect="1"/>
          </p:cNvPicPr>
          <p:nvPr/>
        </p:nvPicPr>
        <p:blipFill>
          <a:blip r:embed="rId9"/>
          <a:stretch>
            <a:fillRect/>
          </a:stretch>
        </p:blipFill>
        <p:spPr>
          <a:xfrm>
            <a:off x="7670321" y="2521661"/>
            <a:ext cx="1209652" cy="1750811"/>
          </a:xfrm>
          <a:prstGeom prst="rect">
            <a:avLst/>
          </a:prstGeom>
        </p:spPr>
      </p:pic>
      <p:sp>
        <p:nvSpPr>
          <p:cNvPr id="19" name="Textfeld 2">
            <a:extLst>
              <a:ext uri="{FF2B5EF4-FFF2-40B4-BE49-F238E27FC236}">
                <a16:creationId xmlns:a16="http://schemas.microsoft.com/office/drawing/2014/main" id="{5FF05873-0A55-5632-3495-DCE2729289CF}"/>
              </a:ext>
            </a:extLst>
          </p:cNvPr>
          <p:cNvSpPr txBox="1"/>
          <p:nvPr/>
        </p:nvSpPr>
        <p:spPr>
          <a:xfrm>
            <a:off x="452981" y="6152809"/>
            <a:ext cx="3565099" cy="707886"/>
          </a:xfrm>
          <a:prstGeom prst="rect">
            <a:avLst/>
          </a:prstGeom>
          <a:noFill/>
        </p:spPr>
        <p:txBody>
          <a:bodyPr wrap="square" rtlCol="0">
            <a:spAutoFit/>
          </a:bodyPr>
          <a:lstStyle/>
          <a:p>
            <a:r>
              <a:rPr lang="en-GB" sz="1000" baseline="30000" dirty="0"/>
              <a:t>1 </a:t>
            </a:r>
            <a:r>
              <a:rPr lang="en-GB" sz="1000" dirty="0"/>
              <a:t>Research directions proposed by initiators: RECTANGLES</a:t>
            </a:r>
          </a:p>
          <a:p>
            <a:r>
              <a:rPr lang="en-GB" sz="1000" baseline="30000" dirty="0"/>
              <a:t>2 </a:t>
            </a:r>
            <a:r>
              <a:rPr lang="en-GB" sz="1000" dirty="0"/>
              <a:t>Projects: ELLIPSES </a:t>
            </a:r>
          </a:p>
          <a:p>
            <a:r>
              <a:rPr lang="en-GB" sz="1000" baseline="30000" dirty="0"/>
              <a:t>n</a:t>
            </a:r>
            <a:r>
              <a:rPr lang="en-GB" sz="1000" dirty="0"/>
              <a:t> Partners are welcome to contribute to Projects</a:t>
            </a:r>
          </a:p>
          <a:p>
            <a:endParaRPr lang="en-GB" sz="1000" dirty="0"/>
          </a:p>
        </p:txBody>
      </p:sp>
      <p:pic>
        <p:nvPicPr>
          <p:cNvPr id="4" name="Picture 3">
            <a:extLst>
              <a:ext uri="{FF2B5EF4-FFF2-40B4-BE49-F238E27FC236}">
                <a16:creationId xmlns:a16="http://schemas.microsoft.com/office/drawing/2014/main" id="{8696945C-F65F-67B7-C2E4-DE8EB91712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43983" y="2731211"/>
            <a:ext cx="2178503" cy="718906"/>
          </a:xfrm>
          <a:prstGeom prst="rect">
            <a:avLst/>
          </a:prstGeom>
        </p:spPr>
      </p:pic>
      <p:pic>
        <p:nvPicPr>
          <p:cNvPr id="7" name="Picture 6">
            <a:extLst>
              <a:ext uri="{FF2B5EF4-FFF2-40B4-BE49-F238E27FC236}">
                <a16:creationId xmlns:a16="http://schemas.microsoft.com/office/drawing/2014/main" id="{AE2EF30A-F025-46C4-D927-B4CCFB307047}"/>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718665" y="3825317"/>
            <a:ext cx="1877718" cy="829073"/>
          </a:xfrm>
          <a:prstGeom prst="rect">
            <a:avLst/>
          </a:prstGeom>
        </p:spPr>
      </p:pic>
      <p:sp>
        <p:nvSpPr>
          <p:cNvPr id="2" name="Slide Number Placeholder 1">
            <a:extLst>
              <a:ext uri="{FF2B5EF4-FFF2-40B4-BE49-F238E27FC236}">
                <a16:creationId xmlns:a16="http://schemas.microsoft.com/office/drawing/2014/main" id="{D381A1F0-9F27-99EB-3A50-A2757AC8C58C}"/>
              </a:ext>
            </a:extLst>
          </p:cNvPr>
          <p:cNvSpPr>
            <a:spLocks noGrp="1"/>
          </p:cNvSpPr>
          <p:nvPr>
            <p:ph type="sldNum" sz="quarter" idx="16"/>
          </p:nvPr>
        </p:nvSpPr>
        <p:spPr/>
        <p:txBody>
          <a:bodyPr/>
          <a:lstStyle/>
          <a:p>
            <a:r>
              <a:rPr lang="en-US" sz="1200" dirty="0"/>
              <a:t>Page </a:t>
            </a:r>
            <a:fld id="{A52F4D17-1AD6-42D9-B93A-EB002C62F438}" type="slidenum">
              <a:rPr lang="en-US" sz="1200" smtClean="0"/>
              <a:pPr/>
              <a:t>6</a:t>
            </a:fld>
            <a:endParaRPr lang="en-US" sz="1200" noProof="0" dirty="0"/>
          </a:p>
        </p:txBody>
      </p:sp>
      <p:sp>
        <p:nvSpPr>
          <p:cNvPr id="20" name="Titel 1">
            <a:extLst>
              <a:ext uri="{FF2B5EF4-FFF2-40B4-BE49-F238E27FC236}">
                <a16:creationId xmlns:a16="http://schemas.microsoft.com/office/drawing/2014/main" id="{88376A9A-9A20-118E-247F-725324D1CD03}"/>
              </a:ext>
            </a:extLst>
          </p:cNvPr>
          <p:cNvSpPr>
            <a:spLocks noGrp="1"/>
          </p:cNvSpPr>
          <p:nvPr>
            <p:ph type="title"/>
          </p:nvPr>
        </p:nvSpPr>
        <p:spPr>
          <a:xfrm>
            <a:off x="360000" y="324000"/>
            <a:ext cx="11449050" cy="1124780"/>
          </a:xfrm>
        </p:spPr>
        <p:txBody>
          <a:bodyPr>
            <a:normAutofit fontScale="90000"/>
          </a:bodyPr>
          <a:lstStyle/>
          <a:p>
            <a:r>
              <a:rPr lang="en-GB" sz="3200" dirty="0"/>
              <a:t>GGSB-PLUS:</a:t>
            </a:r>
            <a:r>
              <a:rPr lang="en-GB" dirty="0"/>
              <a:t> “</a:t>
            </a:r>
            <a:r>
              <a:rPr lang="en-GB" sz="3200" dirty="0"/>
              <a:t>Health as a Global </a:t>
            </a:r>
            <a:r>
              <a:rPr lang="en-GB" dirty="0"/>
              <a:t>C</a:t>
            </a:r>
            <a:r>
              <a:rPr lang="en-GB" sz="3200" dirty="0"/>
              <a:t>hallenge”</a:t>
            </a:r>
            <a:br>
              <a:rPr lang="en-GB" sz="3200" dirty="0"/>
            </a:br>
            <a:r>
              <a:rPr lang="en-GB" sz="2400" dirty="0"/>
              <a:t>Organisation and Partners</a:t>
            </a:r>
            <a:br>
              <a:rPr lang="de-DE" sz="3200" dirty="0">
                <a:solidFill>
                  <a:srgbClr val="023D6B"/>
                </a:solidFill>
              </a:rPr>
            </a:br>
            <a:endParaRPr lang="en-GB" dirty="0"/>
          </a:p>
        </p:txBody>
      </p:sp>
    </p:spTree>
    <p:extLst>
      <p:ext uri="{BB962C8B-B14F-4D97-AF65-F5344CB8AC3E}">
        <p14:creationId xmlns:p14="http://schemas.microsoft.com/office/powerpoint/2010/main" val="466358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286EAD8A-70E2-E540-8A07-58EEC41052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5292" y="5917402"/>
            <a:ext cx="1762125" cy="800966"/>
          </a:xfrm>
          <a:prstGeom prst="rect">
            <a:avLst/>
          </a:prstGeom>
        </p:spPr>
      </p:pic>
      <p:pic>
        <p:nvPicPr>
          <p:cNvPr id="16" name="Picture 5">
            <a:extLst>
              <a:ext uri="{FF2B5EF4-FFF2-40B4-BE49-F238E27FC236}">
                <a16:creationId xmlns:a16="http://schemas.microsoft.com/office/drawing/2014/main" id="{784A764F-F5ED-126D-745A-1DB619BEC75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73421" y="1937114"/>
            <a:ext cx="3061379" cy="3240502"/>
          </a:xfrm>
          <a:prstGeom prst="rect">
            <a:avLst/>
          </a:prstGeom>
        </p:spPr>
      </p:pic>
      <p:sp>
        <p:nvSpPr>
          <p:cNvPr id="21" name="TextBox 3">
            <a:extLst>
              <a:ext uri="{FF2B5EF4-FFF2-40B4-BE49-F238E27FC236}">
                <a16:creationId xmlns:a16="http://schemas.microsoft.com/office/drawing/2014/main" id="{AB62AD43-A721-FAE2-72CA-5F8AB474007D}"/>
              </a:ext>
            </a:extLst>
          </p:cNvPr>
          <p:cNvSpPr txBox="1"/>
          <p:nvPr/>
        </p:nvSpPr>
        <p:spPr>
          <a:xfrm>
            <a:off x="359999" y="5302748"/>
            <a:ext cx="3709941" cy="830997"/>
          </a:xfrm>
          <a:prstGeom prst="rect">
            <a:avLst/>
          </a:prstGeom>
          <a:noFill/>
        </p:spPr>
        <p:txBody>
          <a:bodyPr wrap="square" rtlCol="0">
            <a:spAutoFit/>
          </a:bodyPr>
          <a:lstStyle/>
          <a:p>
            <a:r>
              <a:rPr lang="en-GB" sz="1600" dirty="0"/>
              <a:t>Terranova-MRI device donated by FZJ to GTU (</a:t>
            </a:r>
            <a:r>
              <a:rPr lang="en-GB" sz="1600" dirty="0" err="1"/>
              <a:t>SMART|Sat-Lab</a:t>
            </a:r>
            <a:r>
              <a:rPr lang="en-GB" sz="1600" dirty="0"/>
              <a:t>: Medical Imaging Training Lab)</a:t>
            </a:r>
          </a:p>
        </p:txBody>
      </p:sp>
      <p:sp>
        <p:nvSpPr>
          <p:cNvPr id="23" name="Titel 22">
            <a:extLst>
              <a:ext uri="{FF2B5EF4-FFF2-40B4-BE49-F238E27FC236}">
                <a16:creationId xmlns:a16="http://schemas.microsoft.com/office/drawing/2014/main" id="{94204681-02AE-9517-1675-97B9FDCC6903}"/>
              </a:ext>
            </a:extLst>
          </p:cNvPr>
          <p:cNvSpPr>
            <a:spLocks noGrp="1"/>
          </p:cNvSpPr>
          <p:nvPr>
            <p:ph type="title"/>
          </p:nvPr>
        </p:nvSpPr>
        <p:spPr>
          <a:xfrm>
            <a:off x="359999" y="324000"/>
            <a:ext cx="11638961" cy="1124780"/>
          </a:xfrm>
        </p:spPr>
        <p:txBody>
          <a:bodyPr/>
          <a:lstStyle/>
          <a:p>
            <a:r>
              <a:rPr lang="en-GB" dirty="0"/>
              <a:t>GGSB-PLUS: Low-Field MRI </a:t>
            </a:r>
            <a:br>
              <a:rPr lang="en-GB" dirty="0"/>
            </a:br>
            <a:r>
              <a:rPr lang="en-GB" sz="2000" dirty="0"/>
              <a:t>Cooperation between Georgia and Germany</a:t>
            </a:r>
          </a:p>
        </p:txBody>
      </p:sp>
      <p:grpSp>
        <p:nvGrpSpPr>
          <p:cNvPr id="5" name="Group 4">
            <a:extLst>
              <a:ext uri="{FF2B5EF4-FFF2-40B4-BE49-F238E27FC236}">
                <a16:creationId xmlns:a16="http://schemas.microsoft.com/office/drawing/2014/main" id="{70BDE0CE-8AC1-A237-DA9A-D085A2511D33}"/>
              </a:ext>
            </a:extLst>
          </p:cNvPr>
          <p:cNvGrpSpPr/>
          <p:nvPr/>
        </p:nvGrpSpPr>
        <p:grpSpPr>
          <a:xfrm>
            <a:off x="320806" y="1938750"/>
            <a:ext cx="3709941" cy="3072745"/>
            <a:chOff x="618219" y="1936135"/>
            <a:chExt cx="4871489" cy="3277054"/>
          </a:xfrm>
        </p:grpSpPr>
        <p:sp>
          <p:nvSpPr>
            <p:cNvPr id="19" name="Rounded Rectangle 2">
              <a:extLst>
                <a:ext uri="{FF2B5EF4-FFF2-40B4-BE49-F238E27FC236}">
                  <a16:creationId xmlns:a16="http://schemas.microsoft.com/office/drawing/2014/main" id="{034E9D62-160C-9C35-6CD6-79E22198B57B}"/>
                </a:ext>
              </a:extLst>
            </p:cNvPr>
            <p:cNvSpPr/>
            <p:nvPr/>
          </p:nvSpPr>
          <p:spPr>
            <a:xfrm>
              <a:off x="618219" y="1936135"/>
              <a:ext cx="4871489" cy="327705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54324076-0C36-38D8-6477-AB90F7E93850}"/>
                </a:ext>
              </a:extLst>
            </p:cNvPr>
            <p:cNvPicPr>
              <a:picLocks noChangeAspect="1"/>
            </p:cNvPicPr>
            <p:nvPr/>
          </p:nvPicPr>
          <p:blipFill>
            <a:blip r:embed="rId4">
              <a:extLst>
                <a:ext uri="{28A0092B-C50C-407E-A947-70E740481C1C}">
                  <a14:useLocalDpi xmlns:a14="http://schemas.microsoft.com/office/drawing/2010/main" val="0"/>
                </a:ext>
              </a:extLst>
            </a:blip>
            <a:srcRect b="4488"/>
            <a:stretch>
              <a:fillRect/>
            </a:stretch>
          </p:blipFill>
          <p:spPr bwMode="auto">
            <a:xfrm>
              <a:off x="1022588" y="2246754"/>
              <a:ext cx="4082622" cy="2645422"/>
            </a:xfrm>
            <a:prstGeom prst="rect">
              <a:avLst/>
            </a:prstGeom>
            <a:noFill/>
            <a:ln>
              <a:noFill/>
            </a:ln>
          </p:spPr>
        </p:pic>
      </p:grpSp>
      <p:sp>
        <p:nvSpPr>
          <p:cNvPr id="3" name="TextBox 3">
            <a:extLst>
              <a:ext uri="{FF2B5EF4-FFF2-40B4-BE49-F238E27FC236}">
                <a16:creationId xmlns:a16="http://schemas.microsoft.com/office/drawing/2014/main" id="{5391BAD6-95AA-163E-F773-18A22F138228}"/>
              </a:ext>
            </a:extLst>
          </p:cNvPr>
          <p:cNvSpPr txBox="1"/>
          <p:nvPr/>
        </p:nvSpPr>
        <p:spPr>
          <a:xfrm>
            <a:off x="8650646" y="5244910"/>
            <a:ext cx="3216771" cy="830997"/>
          </a:xfrm>
          <a:prstGeom prst="rect">
            <a:avLst/>
          </a:prstGeom>
          <a:noFill/>
        </p:spPr>
        <p:txBody>
          <a:bodyPr wrap="square" rtlCol="0">
            <a:spAutoFit/>
          </a:bodyPr>
          <a:lstStyle/>
          <a:p>
            <a:r>
              <a:rPr lang="en-GB" sz="1600" dirty="0"/>
              <a:t>FDA-approved MRI scanner in Aachen. Suitable for intensive care units</a:t>
            </a:r>
          </a:p>
        </p:txBody>
      </p:sp>
      <p:sp>
        <p:nvSpPr>
          <p:cNvPr id="4" name="Slide Number Placeholder 3">
            <a:extLst>
              <a:ext uri="{FF2B5EF4-FFF2-40B4-BE49-F238E27FC236}">
                <a16:creationId xmlns:a16="http://schemas.microsoft.com/office/drawing/2014/main" id="{863332EE-E3E4-A433-7D04-27F6DDA04BF5}"/>
              </a:ext>
            </a:extLst>
          </p:cNvPr>
          <p:cNvSpPr>
            <a:spLocks noGrp="1"/>
          </p:cNvSpPr>
          <p:nvPr>
            <p:ph type="sldNum" sz="quarter" idx="16"/>
          </p:nvPr>
        </p:nvSpPr>
        <p:spPr/>
        <p:txBody>
          <a:bodyPr/>
          <a:lstStyle/>
          <a:p>
            <a:r>
              <a:rPr lang="en-US" sz="1200" dirty="0"/>
              <a:t>Page </a:t>
            </a:r>
            <a:fld id="{A52F4D17-1AD6-42D9-B93A-EB002C62F438}" type="slidenum">
              <a:rPr lang="en-US" sz="1200" smtClean="0"/>
              <a:pPr/>
              <a:t>7</a:t>
            </a:fld>
            <a:endParaRPr lang="en-US" sz="1200" noProof="0" dirty="0"/>
          </a:p>
        </p:txBody>
      </p:sp>
      <p:sp>
        <p:nvSpPr>
          <p:cNvPr id="7" name="CustomShape 28">
            <a:extLst>
              <a:ext uri="{FF2B5EF4-FFF2-40B4-BE49-F238E27FC236}">
                <a16:creationId xmlns:a16="http://schemas.microsoft.com/office/drawing/2014/main" id="{E01E755F-AF98-3496-29C5-37741D47CDBF}"/>
              </a:ext>
            </a:extLst>
          </p:cNvPr>
          <p:cNvSpPr/>
          <p:nvPr/>
        </p:nvSpPr>
        <p:spPr>
          <a:xfrm>
            <a:off x="4872565" y="3891066"/>
            <a:ext cx="3216771" cy="119887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r>
              <a:rPr lang="en-US" sz="1600" b="0" strike="noStrike" spc="-1" dirty="0">
                <a:solidFill>
                  <a:srgbClr val="000000"/>
                </a:solidFill>
                <a:latin typeface="Arial"/>
                <a:ea typeface="ＭＳ Ｐゴシック"/>
              </a:rPr>
              <a:t>Influence of ML algorithms on the quality of MRI.  Compare 0.055T with ML (top) vs 3T without ML	</a:t>
            </a:r>
            <a:r>
              <a:rPr lang="en-US" sz="2400" b="0" strike="noStrike" spc="-1" dirty="0">
                <a:solidFill>
                  <a:srgbClr val="000000"/>
                </a:solidFill>
                <a:latin typeface="Arial"/>
                <a:ea typeface="ＭＳ Ｐゴシック"/>
              </a:rPr>
              <a:t>		</a:t>
            </a:r>
            <a:endParaRPr lang="en-US" sz="2400" b="0" strike="noStrike" spc="-1" dirty="0">
              <a:latin typeface="Arial"/>
            </a:endParaRPr>
          </a:p>
        </p:txBody>
      </p:sp>
      <p:pic>
        <p:nvPicPr>
          <p:cNvPr id="8" name="Picture 13">
            <a:extLst>
              <a:ext uri="{FF2B5EF4-FFF2-40B4-BE49-F238E27FC236}">
                <a16:creationId xmlns:a16="http://schemas.microsoft.com/office/drawing/2014/main" id="{2D362676-2C63-18A7-D352-AEC3450847A3}"/>
              </a:ext>
            </a:extLst>
          </p:cNvPr>
          <p:cNvPicPr/>
          <p:nvPr/>
        </p:nvPicPr>
        <p:blipFill>
          <a:blip r:embed="rId5"/>
          <a:stretch/>
        </p:blipFill>
        <p:spPr>
          <a:xfrm>
            <a:off x="4928512" y="1980868"/>
            <a:ext cx="3095688" cy="822178"/>
          </a:xfrm>
          <a:prstGeom prst="rect">
            <a:avLst/>
          </a:prstGeom>
          <a:ln>
            <a:noFill/>
          </a:ln>
        </p:spPr>
      </p:pic>
      <p:pic>
        <p:nvPicPr>
          <p:cNvPr id="9" name="Picture 17">
            <a:extLst>
              <a:ext uri="{FF2B5EF4-FFF2-40B4-BE49-F238E27FC236}">
                <a16:creationId xmlns:a16="http://schemas.microsoft.com/office/drawing/2014/main" id="{6EE3E9B0-205D-C627-C2CF-E26A13594F3F}"/>
              </a:ext>
            </a:extLst>
          </p:cNvPr>
          <p:cNvPicPr/>
          <p:nvPr/>
        </p:nvPicPr>
        <p:blipFill>
          <a:blip r:embed="rId6"/>
          <a:stretch/>
        </p:blipFill>
        <p:spPr>
          <a:xfrm>
            <a:off x="4928512" y="3021863"/>
            <a:ext cx="3095688" cy="822178"/>
          </a:xfrm>
          <a:prstGeom prst="rect">
            <a:avLst/>
          </a:prstGeom>
          <a:ln>
            <a:noFill/>
          </a:ln>
        </p:spPr>
      </p:pic>
      <p:sp>
        <p:nvSpPr>
          <p:cNvPr id="10" name="TextBox 9">
            <a:extLst>
              <a:ext uri="{FF2B5EF4-FFF2-40B4-BE49-F238E27FC236}">
                <a16:creationId xmlns:a16="http://schemas.microsoft.com/office/drawing/2014/main" id="{95743FFC-8EC0-7688-5028-B30D57F0F5EF}"/>
              </a:ext>
            </a:extLst>
          </p:cNvPr>
          <p:cNvSpPr txBox="1"/>
          <p:nvPr/>
        </p:nvSpPr>
        <p:spPr>
          <a:xfrm>
            <a:off x="359999" y="1390364"/>
            <a:ext cx="10837069" cy="443198"/>
          </a:xfrm>
          <a:prstGeom prst="rect">
            <a:avLst/>
          </a:prstGeom>
          <a:noFill/>
        </p:spPr>
        <p:txBody>
          <a:bodyPr wrap="none" rtlCol="0">
            <a:spAutoFit/>
          </a:bodyPr>
          <a:lstStyle/>
          <a:p>
            <a:pPr algn="l">
              <a:lnSpc>
                <a:spcPct val="95000"/>
              </a:lnSpc>
            </a:pPr>
            <a:r>
              <a:rPr lang="en-GB" sz="2400" dirty="0"/>
              <a:t>		</a:t>
            </a:r>
            <a:r>
              <a:rPr lang="en-GB" sz="2400" dirty="0">
                <a:solidFill>
                  <a:srgbClr val="002060"/>
                </a:solidFill>
              </a:rPr>
              <a:t>GTU				KIU				FZJ / RWTH</a:t>
            </a:r>
          </a:p>
        </p:txBody>
      </p:sp>
      <p:sp>
        <p:nvSpPr>
          <p:cNvPr id="6" name="TextBox 5">
            <a:extLst>
              <a:ext uri="{FF2B5EF4-FFF2-40B4-BE49-F238E27FC236}">
                <a16:creationId xmlns:a16="http://schemas.microsoft.com/office/drawing/2014/main" id="{D95099DE-4AE9-6FE1-E147-73D397A0F1F0}"/>
              </a:ext>
            </a:extLst>
          </p:cNvPr>
          <p:cNvSpPr txBox="1"/>
          <p:nvPr/>
        </p:nvSpPr>
        <p:spPr>
          <a:xfrm>
            <a:off x="4162091" y="2117170"/>
            <a:ext cx="822661" cy="560153"/>
          </a:xfrm>
          <a:prstGeom prst="rect">
            <a:avLst/>
          </a:prstGeom>
          <a:noFill/>
        </p:spPr>
        <p:txBody>
          <a:bodyPr wrap="none" rtlCol="0">
            <a:spAutoFit/>
          </a:bodyPr>
          <a:lstStyle/>
          <a:p>
            <a:pPr algn="l">
              <a:lnSpc>
                <a:spcPct val="95000"/>
              </a:lnSpc>
            </a:pPr>
            <a:r>
              <a:rPr lang="en-GB" sz="1600" dirty="0"/>
              <a:t>0.055T</a:t>
            </a:r>
          </a:p>
          <a:p>
            <a:pPr algn="l">
              <a:lnSpc>
                <a:spcPct val="95000"/>
              </a:lnSpc>
            </a:pPr>
            <a:r>
              <a:rPr lang="en-GB" sz="1600" dirty="0"/>
              <a:t>€200k</a:t>
            </a:r>
          </a:p>
        </p:txBody>
      </p:sp>
      <p:sp>
        <p:nvSpPr>
          <p:cNvPr id="11" name="TextBox 10">
            <a:extLst>
              <a:ext uri="{FF2B5EF4-FFF2-40B4-BE49-F238E27FC236}">
                <a16:creationId xmlns:a16="http://schemas.microsoft.com/office/drawing/2014/main" id="{C65C8C5B-C057-B189-D6B0-62CCFAF70469}"/>
              </a:ext>
            </a:extLst>
          </p:cNvPr>
          <p:cNvSpPr txBox="1"/>
          <p:nvPr/>
        </p:nvSpPr>
        <p:spPr>
          <a:xfrm>
            <a:off x="4192571" y="3165074"/>
            <a:ext cx="673582" cy="560153"/>
          </a:xfrm>
          <a:prstGeom prst="rect">
            <a:avLst/>
          </a:prstGeom>
          <a:noFill/>
        </p:spPr>
        <p:txBody>
          <a:bodyPr wrap="none" rtlCol="0">
            <a:spAutoFit/>
          </a:bodyPr>
          <a:lstStyle/>
          <a:p>
            <a:pPr algn="l">
              <a:lnSpc>
                <a:spcPct val="95000"/>
              </a:lnSpc>
            </a:pPr>
            <a:r>
              <a:rPr lang="en-GB" sz="1600" dirty="0"/>
              <a:t>3.0T</a:t>
            </a:r>
          </a:p>
          <a:p>
            <a:pPr algn="l">
              <a:lnSpc>
                <a:spcPct val="95000"/>
              </a:lnSpc>
            </a:pPr>
            <a:r>
              <a:rPr lang="en-GB" sz="1600" dirty="0"/>
              <a:t>€2mil</a:t>
            </a:r>
          </a:p>
        </p:txBody>
      </p:sp>
      <p:sp>
        <p:nvSpPr>
          <p:cNvPr id="12" name="TextBox 11">
            <a:extLst>
              <a:ext uri="{FF2B5EF4-FFF2-40B4-BE49-F238E27FC236}">
                <a16:creationId xmlns:a16="http://schemas.microsoft.com/office/drawing/2014/main" id="{BA6AA5C2-E290-1E96-E2F5-124CE97425E6}"/>
              </a:ext>
            </a:extLst>
          </p:cNvPr>
          <p:cNvSpPr txBox="1"/>
          <p:nvPr/>
        </p:nvSpPr>
        <p:spPr>
          <a:xfrm>
            <a:off x="4872565" y="5331182"/>
            <a:ext cx="3632199" cy="443198"/>
          </a:xfrm>
          <a:prstGeom prst="rect">
            <a:avLst/>
          </a:prstGeom>
          <a:noFill/>
        </p:spPr>
        <p:txBody>
          <a:bodyPr wrap="square" rtlCol="0">
            <a:spAutoFit/>
          </a:bodyPr>
          <a:lstStyle/>
          <a:p>
            <a:pPr algn="l">
              <a:lnSpc>
                <a:spcPct val="95000"/>
              </a:lnSpc>
            </a:pPr>
            <a:r>
              <a:rPr lang="en-US" sz="1200" b="0" strike="noStrike" spc="-1" dirty="0">
                <a:solidFill>
                  <a:srgbClr val="000000"/>
                </a:solidFill>
                <a:latin typeface="Arial"/>
                <a:ea typeface="ＭＳ Ｐゴシック"/>
              </a:rPr>
              <a:t>Adapted from Liu et al.,</a:t>
            </a:r>
            <a:r>
              <a:rPr lang="en-GB" sz="1200" dirty="0"/>
              <a:t>NATURE COMM.</a:t>
            </a:r>
          </a:p>
          <a:p>
            <a:pPr algn="l">
              <a:lnSpc>
                <a:spcPct val="95000"/>
              </a:lnSpc>
            </a:pPr>
            <a:r>
              <a:rPr lang="en-GB" sz="1200" dirty="0" err="1"/>
              <a:t>doi</a:t>
            </a:r>
            <a:r>
              <a:rPr lang="en-GB" sz="1200" dirty="0"/>
              <a:t> 10.1038/s41467-021-27317-1 2 </a:t>
            </a:r>
          </a:p>
        </p:txBody>
      </p:sp>
    </p:spTree>
    <p:extLst>
      <p:ext uri="{BB962C8B-B14F-4D97-AF65-F5344CB8AC3E}">
        <p14:creationId xmlns:p14="http://schemas.microsoft.com/office/powerpoint/2010/main" val="398663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linds(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6"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p:cNvSpPr txBox="1"/>
              <p:nvPr/>
            </p:nvSpPr>
            <p:spPr>
              <a:xfrm>
                <a:off x="3759009" y="1718849"/>
                <a:ext cx="2881302" cy="1020985"/>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14:m>
                  <m:oMath xmlns:m="http://schemas.openxmlformats.org/officeDocument/2006/math">
                    <m:r>
                      <m:rPr>
                        <m:sty m:val="p"/>
                      </m:rPr>
                      <a:rPr kumimoji="0" lang="en-US" sz="1500" b="0" i="0" u="none" strike="noStrike" kern="1200" cap="none" spc="0" normalizeH="0" baseline="0" noProof="0" smtClean="0">
                        <a:ln>
                          <a:noFill/>
                        </a:ln>
                        <a:solidFill>
                          <a:srgbClr val="EBEBEB">
                            <a:lumMod val="25000"/>
                          </a:srgbClr>
                        </a:solidFill>
                        <a:effectLst/>
                        <a:uLnTx/>
                        <a:uFillTx/>
                        <a:latin typeface="Cambria Math" panose="02040503050406030204" pitchFamily="18" charset="0"/>
                        <a:ea typeface="+mn-ea"/>
                        <a:cs typeface="+mn-cs"/>
                      </a:rPr>
                      <m:t>TE</m:t>
                    </m:r>
                  </m:oMath>
                </a14:m>
                <a:r>
                  <a:rPr kumimoji="0" lang="en-US" sz="1500" b="0" i="0" u="none" strike="noStrike" kern="1200" cap="none" spc="0" normalizeH="0" baseline="0" noProof="0" dirty="0">
                    <a:ln>
                      <a:noFill/>
                    </a:ln>
                    <a:solidFill>
                      <a:srgbClr val="EBEBEB">
                        <a:lumMod val="25000"/>
                      </a:srgbClr>
                    </a:solidFill>
                    <a:effectLst/>
                    <a:uLnTx/>
                    <a:uFillTx/>
                    <a:latin typeface="Arial"/>
                    <a:ea typeface="+mn-ea"/>
                    <a:cs typeface="+mn-cs"/>
                  </a:rPr>
                  <a:t> = echo time</a:t>
                </a:r>
              </a:p>
              <a:p>
                <a:pPr marL="0" marR="0" lvl="0" indent="0" algn="l" defTabSz="457200" rtl="0" eaLnBrk="1" fontAlgn="auto" latinLnBrk="0" hangingPunct="1">
                  <a:lnSpc>
                    <a:spcPct val="95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EBEBEB">
                        <a:lumMod val="25000"/>
                      </a:srgbClr>
                    </a:solidFill>
                    <a:effectLst/>
                    <a:uLnTx/>
                    <a:uFillTx/>
                    <a:latin typeface="Cambria Math" panose="02040503050406030204" pitchFamily="18" charset="0"/>
                    <a:ea typeface="+mn-ea"/>
                    <a:cs typeface="+mn-cs"/>
                  </a:rPr>
                  <a:t>TR </a:t>
                </a:r>
                <a:r>
                  <a:rPr kumimoji="0" lang="en-US" sz="1500" b="0" i="0" u="none" strike="noStrike" kern="1200" cap="none" spc="0" normalizeH="0" baseline="0" noProof="0" dirty="0">
                    <a:ln>
                      <a:noFill/>
                    </a:ln>
                    <a:solidFill>
                      <a:srgbClr val="EBEBEB">
                        <a:lumMod val="25000"/>
                      </a:srgbClr>
                    </a:solidFill>
                    <a:effectLst/>
                    <a:uLnTx/>
                    <a:uFillTx/>
                    <a:latin typeface="Arial"/>
                    <a:ea typeface="+mn-ea"/>
                    <a:cs typeface="+mn-cs"/>
                  </a:rPr>
                  <a:t>= repetition time</a:t>
                </a:r>
              </a:p>
              <a:p>
                <a:pPr marL="0" marR="0" lvl="0" indent="0" algn="l" defTabSz="457200" rtl="0" eaLnBrk="1" fontAlgn="auto" latinLnBrk="0" hangingPunct="1">
                  <a:lnSpc>
                    <a:spcPct val="95000"/>
                  </a:lnSpc>
                  <a:spcBef>
                    <a:spcPts val="0"/>
                  </a:spcBef>
                  <a:spcAft>
                    <a:spcPts val="0"/>
                  </a:spcAft>
                  <a:buClrTx/>
                  <a:buSzTx/>
                  <a:buFontTx/>
                  <a:buNone/>
                  <a:tabLst/>
                  <a:defRPr/>
                </a:pPr>
                <a14:m>
                  <m:oMath xmlns:m="http://schemas.openxmlformats.org/officeDocument/2006/math">
                    <m:sSubSup>
                      <m:sSubSupPr>
                        <m:ctrlPr>
                          <a:rPr kumimoji="0" lang="en-US" sz="1500" b="0" i="1" u="none" strike="noStrike" kern="1200" cap="none" spc="0" normalizeH="0" baseline="0" noProof="0">
                            <a:ln>
                              <a:noFill/>
                            </a:ln>
                            <a:solidFill>
                              <a:srgbClr val="EBEBEB">
                                <a:lumMod val="25000"/>
                              </a:srgbClr>
                            </a:solidFill>
                            <a:effectLst/>
                            <a:uLnTx/>
                            <a:uFillTx/>
                            <a:latin typeface="Cambria Math" panose="02040503050406030204" pitchFamily="18" charset="0"/>
                            <a:ea typeface="+mn-ea"/>
                            <a:cs typeface="+mn-cs"/>
                          </a:rPr>
                        </m:ctrlPr>
                      </m:sSubSupPr>
                      <m:e>
                        <m:r>
                          <a:rPr kumimoji="0" lang="en-US" sz="1500" b="0" i="1" u="none" strike="noStrike" kern="1200" cap="none" spc="0" normalizeH="0" baseline="0" noProof="0">
                            <a:ln>
                              <a:noFill/>
                            </a:ln>
                            <a:solidFill>
                              <a:srgbClr val="EBEBEB">
                                <a:lumMod val="25000"/>
                              </a:srgbClr>
                            </a:solidFill>
                            <a:effectLst/>
                            <a:uLnTx/>
                            <a:uFillTx/>
                            <a:latin typeface="Cambria Math" panose="02040503050406030204" pitchFamily="18" charset="0"/>
                            <a:ea typeface="+mn-ea"/>
                            <a:cs typeface="+mn-cs"/>
                          </a:rPr>
                          <m:t>𝐵</m:t>
                        </m:r>
                      </m:e>
                      <m:sub>
                        <m:r>
                          <a:rPr kumimoji="0" lang="en-US" sz="1500" b="0" i="1" u="none" strike="noStrike" kern="1200" cap="none" spc="0" normalizeH="0" baseline="0" noProof="0">
                            <a:ln>
                              <a:noFill/>
                            </a:ln>
                            <a:solidFill>
                              <a:srgbClr val="EBEBEB">
                                <a:lumMod val="25000"/>
                              </a:srgbClr>
                            </a:solidFill>
                            <a:effectLst/>
                            <a:uLnTx/>
                            <a:uFillTx/>
                            <a:latin typeface="Cambria Math" panose="02040503050406030204" pitchFamily="18" charset="0"/>
                            <a:ea typeface="+mn-ea"/>
                            <a:cs typeface="+mn-cs"/>
                          </a:rPr>
                          <m:t>1</m:t>
                        </m:r>
                      </m:sub>
                      <m:sup>
                        <m:r>
                          <a:rPr kumimoji="0" lang="en-US" sz="1500" b="0" i="1" u="none" strike="noStrike" kern="1200" cap="none" spc="0" normalizeH="0" baseline="0" noProof="0">
                            <a:ln>
                              <a:noFill/>
                            </a:ln>
                            <a:solidFill>
                              <a:srgbClr val="EBEBEB">
                                <a:lumMod val="25000"/>
                              </a:srgbClr>
                            </a:solidFill>
                            <a:effectLst/>
                            <a:uLnTx/>
                            <a:uFillTx/>
                            <a:latin typeface="Cambria Math" panose="02040503050406030204" pitchFamily="18" charset="0"/>
                            <a:ea typeface="+mn-ea"/>
                            <a:cs typeface="+mn-cs"/>
                          </a:rPr>
                          <m:t>+/−</m:t>
                        </m:r>
                      </m:sup>
                    </m:sSubSup>
                    <m:r>
                      <a:rPr kumimoji="0" lang="en-US" sz="1500" b="0" i="1" u="none" strike="noStrike" kern="1200" cap="none" spc="0" normalizeH="0" baseline="0" noProof="0" smtClean="0">
                        <a:ln>
                          <a:noFill/>
                        </a:ln>
                        <a:solidFill>
                          <a:srgbClr val="EBEBEB">
                            <a:lumMod val="25000"/>
                          </a:srgbClr>
                        </a:solidFill>
                        <a:effectLst/>
                        <a:uLnTx/>
                        <a:uFillTx/>
                        <a:latin typeface="Cambria Math" panose="02040503050406030204" pitchFamily="18" charset="0"/>
                        <a:ea typeface="+mn-ea"/>
                        <a:cs typeface="+mn-cs"/>
                      </a:rPr>
                      <m:t> </m:t>
                    </m:r>
                  </m:oMath>
                </a14:m>
                <a:r>
                  <a:rPr kumimoji="0" lang="en-US" sz="1500" b="0" i="0" u="none" strike="noStrike" kern="1200" cap="none" spc="0" normalizeH="0" baseline="0" noProof="0" dirty="0">
                    <a:ln>
                      <a:noFill/>
                    </a:ln>
                    <a:solidFill>
                      <a:srgbClr val="EBEBEB">
                        <a:lumMod val="25000"/>
                      </a:srgbClr>
                    </a:solidFill>
                    <a:effectLst/>
                    <a:uLnTx/>
                    <a:uFillTx/>
                    <a:latin typeface="Arial"/>
                    <a:ea typeface="+mn-ea"/>
                    <a:cs typeface="+mn-cs"/>
                  </a:rPr>
                  <a:t>= transmit/receive RF field</a:t>
                </a:r>
              </a:p>
              <a:p>
                <a:pPr marL="0" marR="0" lvl="0" indent="0" algn="l" defTabSz="457200" rtl="0" eaLnBrk="1" fontAlgn="auto" latinLnBrk="0" hangingPunct="1">
                  <a:lnSpc>
                    <a:spcPct val="95000"/>
                  </a:lnSpc>
                  <a:spcBef>
                    <a:spcPts val="0"/>
                  </a:spcBef>
                  <a:spcAft>
                    <a:spcPts val="0"/>
                  </a:spcAft>
                  <a:buClrTx/>
                  <a:buSzTx/>
                  <a:buFontTx/>
                  <a:buNone/>
                  <a:tabLst/>
                  <a:defRPr/>
                </a:pPr>
                <a14:m>
                  <m:oMath xmlns:m="http://schemas.openxmlformats.org/officeDocument/2006/math">
                    <m:sSub>
                      <m:sSubPr>
                        <m:ctrlPr>
                          <a:rPr kumimoji="0" lang="en-US" sz="1500" b="0" i="1" u="none" strike="noStrike" kern="1200" cap="none" spc="0" normalizeH="0" baseline="0" noProof="0" dirty="0" smtClean="0">
                            <a:ln>
                              <a:noFill/>
                            </a:ln>
                            <a:solidFill>
                              <a:srgbClr val="EBEBEB">
                                <a:lumMod val="25000"/>
                              </a:srgbClr>
                            </a:solidFill>
                            <a:effectLst/>
                            <a:uLnTx/>
                            <a:uFillTx/>
                            <a:latin typeface="Cambria Math" panose="02040503050406030204" pitchFamily="18" charset="0"/>
                            <a:ea typeface="Cambria Math" panose="02040503050406030204" pitchFamily="18" charset="0"/>
                            <a:cs typeface="+mn-cs"/>
                          </a:rPr>
                        </m:ctrlPr>
                      </m:sSubPr>
                      <m:e>
                        <m:r>
                          <a:rPr kumimoji="0" lang="en-US" sz="1500" b="0" i="1" u="none" strike="noStrike" kern="1200" cap="none" spc="0" normalizeH="0" baseline="0" noProof="0" dirty="0">
                            <a:ln>
                              <a:noFill/>
                            </a:ln>
                            <a:solidFill>
                              <a:srgbClr val="EBEBEB">
                                <a:lumMod val="25000"/>
                              </a:srgbClr>
                            </a:solidFill>
                            <a:effectLst/>
                            <a:uLnTx/>
                            <a:uFillTx/>
                            <a:latin typeface="Cambria Math" panose="02040503050406030204" pitchFamily="18" charset="0"/>
                            <a:ea typeface="Cambria Math" panose="02040503050406030204" pitchFamily="18" charset="0"/>
                            <a:cs typeface="+mn-cs"/>
                          </a:rPr>
                          <m:t>𝛼</m:t>
                        </m:r>
                      </m:e>
                      <m:sub>
                        <m:r>
                          <m:rPr>
                            <m:sty m:val="p"/>
                          </m:rPr>
                          <a:rPr kumimoji="0" lang="en-US" sz="1500" b="0" i="0" u="none" strike="noStrike" kern="1200" cap="none" spc="0" normalizeH="0" baseline="0" noProof="0" dirty="0" smtClean="0">
                            <a:ln>
                              <a:noFill/>
                            </a:ln>
                            <a:solidFill>
                              <a:srgbClr val="EBEBEB">
                                <a:lumMod val="25000"/>
                              </a:srgbClr>
                            </a:solidFill>
                            <a:effectLst/>
                            <a:uLnTx/>
                            <a:uFillTx/>
                            <a:latin typeface="Cambria Math" panose="02040503050406030204" pitchFamily="18" charset="0"/>
                            <a:ea typeface="Cambria Math" panose="02040503050406030204" pitchFamily="18" charset="0"/>
                            <a:cs typeface="+mn-cs"/>
                          </a:rPr>
                          <m:t>nom</m:t>
                        </m:r>
                      </m:sub>
                    </m:sSub>
                  </m:oMath>
                </a14:m>
                <a:r>
                  <a:rPr kumimoji="0" lang="en-US" sz="1500" b="0" i="0" u="none" strike="noStrike" kern="1200" cap="none" spc="0" normalizeH="0" baseline="0" noProof="0" dirty="0">
                    <a:ln>
                      <a:noFill/>
                    </a:ln>
                    <a:solidFill>
                      <a:srgbClr val="EBEBEB">
                        <a:lumMod val="25000"/>
                      </a:srgbClr>
                    </a:solidFill>
                    <a:effectLst/>
                    <a:uLnTx/>
                    <a:uFillTx/>
                    <a:latin typeface="Arial"/>
                    <a:ea typeface="+mn-ea"/>
                    <a:cs typeface="+mn-cs"/>
                  </a:rPr>
                  <a:t> = nominal flip angle</a:t>
                </a:r>
              </a:p>
            </p:txBody>
          </p:sp>
        </mc:Choice>
        <mc:Fallback xmlns="">
          <p:sp>
            <p:nvSpPr>
              <p:cNvPr id="7" name="Textfeld 6"/>
              <p:cNvSpPr txBox="1">
                <a:spLocks noRot="1" noChangeAspect="1" noMove="1" noResize="1" noEditPoints="1" noAdjustHandles="1" noChangeArrowheads="1" noChangeShapeType="1" noTextEdit="1"/>
              </p:cNvSpPr>
              <p:nvPr/>
            </p:nvSpPr>
            <p:spPr>
              <a:xfrm>
                <a:off x="3759009" y="1718849"/>
                <a:ext cx="2881302" cy="1020985"/>
              </a:xfrm>
              <a:prstGeom prst="rect">
                <a:avLst/>
              </a:prstGeom>
              <a:blipFill rotWithShape="0">
                <a:blip r:embed="rId3"/>
                <a:stretch>
                  <a:fillRect l="-847" t="-1796" b="-598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Textfeld 2"/>
              <p:cNvSpPr txBox="1"/>
              <p:nvPr/>
            </p:nvSpPr>
            <p:spPr>
              <a:xfrm>
                <a:off x="3709246" y="1088675"/>
                <a:ext cx="6519285" cy="8931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𝑆</m:t>
                      </m:r>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TE</m:t>
                          </m:r>
                        </m:e>
                      </m:d>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𝑀</m:t>
                      </m:r>
                      <m:r>
                        <a:rPr kumimoji="0" lang="en-US" sz="1800" b="0" i="1" u="none" strike="noStrike" kern="1200" cap="none" spc="0" normalizeH="0" baseline="-25000" noProof="0">
                          <a:ln>
                            <a:noFill/>
                          </a:ln>
                          <a:solidFill>
                            <a:prstClr val="black"/>
                          </a:solidFill>
                          <a:effectLst/>
                          <a:uLnTx/>
                          <a:uFillTx/>
                          <a:latin typeface="Cambria Math" panose="02040503050406030204" pitchFamily="18" charset="0"/>
                          <a:ea typeface="+mn-ea"/>
                          <a:cs typeface="+mn-cs"/>
                        </a:rPr>
                        <m:t>0</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TE</m:t>
                              </m:r>
                            </m:num>
                            <m:den>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bSup>
                            </m:den>
                          </m:f>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up>
                      </m:s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unc>
                        <m:func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uncPr>
                        <m:fName>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sin</m:t>
                          </m:r>
                        </m:fName>
                        <m:e>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b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𝛼</m:t>
                              </m:r>
                              <m:r>
                                <m:rPr>
                                  <m:sty m:val="p"/>
                                </m:rPr>
                                <a:rPr kumimoji="0" lang="en-US" sz="1800" b="0" i="0" u="none" strike="noStrike" kern="1200" cap="none" spc="0" normalizeH="0" baseline="-25000" noProof="0">
                                  <a:ln>
                                    <a:noFill/>
                                  </a:ln>
                                  <a:solidFill>
                                    <a:prstClr val="black"/>
                                  </a:solidFill>
                                  <a:effectLst/>
                                  <a:uLnTx/>
                                  <a:uFillTx/>
                                  <a:latin typeface="Cambria Math" panose="02040503050406030204" pitchFamily="18" charset="0"/>
                                  <a:ea typeface="Cambria Math" panose="02040503050406030204" pitchFamily="18" charset="0"/>
                                  <a:cs typeface="+mn-cs"/>
                                </a:rPr>
                                <m:t>nom</m:t>
                              </m:r>
                            </m:e>
                          </m:d>
                        </m:e>
                      </m:func>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𝑒</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TR</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𝑇</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m:t>
                                  </m:r>
                                </m:sub>
                              </m:sSub>
                            </m:sup>
                          </m:sSup>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𝑒</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TR</m:t>
                                  </m:r>
                                </m:num>
                                <m:den>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𝑇</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b>
                                  </m:sSub>
                                </m:den>
                              </m:f>
                            </m:sup>
                          </m:s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cos</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b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𝛼</m:t>
                          </m:r>
                          <m:r>
                            <m:rPr>
                              <m:sty m:val="p"/>
                            </m:rPr>
                            <a:rPr kumimoji="0" lang="en-US" sz="1800" b="0" i="0" u="none" strike="noStrike" kern="1200" cap="none" spc="0" normalizeH="0" baseline="-25000" noProof="0">
                              <a:ln>
                                <a:noFill/>
                              </a:ln>
                              <a:solidFill>
                                <a:prstClr val="black"/>
                              </a:solidFill>
                              <a:effectLst/>
                              <a:uLnTx/>
                              <a:uFillTx/>
                              <a:latin typeface="Cambria Math" panose="02040503050406030204" pitchFamily="18" charset="0"/>
                              <a:ea typeface="Cambria Math" panose="02040503050406030204" pitchFamily="18" charset="0"/>
                              <a:cs typeface="+mn-cs"/>
                            </a:rPr>
                            <m:t>nom</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en>
                      </m:f>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bSup>
                    </m:oMath>
                  </m:oMathPara>
                </a14:m>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mc:Choice>
        <mc:Fallback xmlns="">
          <p:sp>
            <p:nvSpPr>
              <p:cNvPr id="3" name="Textfeld 2"/>
              <p:cNvSpPr txBox="1">
                <a:spLocks noRot="1" noChangeAspect="1" noMove="1" noResize="1" noEditPoints="1" noAdjustHandles="1" noChangeArrowheads="1" noChangeShapeType="1" noTextEdit="1"/>
              </p:cNvSpPr>
              <p:nvPr/>
            </p:nvSpPr>
            <p:spPr>
              <a:xfrm>
                <a:off x="3709246" y="1088675"/>
                <a:ext cx="6519285" cy="893130"/>
              </a:xfrm>
              <a:prstGeom prst="rect">
                <a:avLst/>
              </a:prstGeom>
              <a:blipFill>
                <a:blip r:embed="rId4"/>
                <a:stretch>
                  <a:fillRect b="-5634"/>
                </a:stretch>
              </a:blipFill>
            </p:spPr>
            <p:txBody>
              <a:bodyPr/>
              <a:lstStyle/>
              <a:p>
                <a:r>
                  <a:rPr lang="en-DE">
                    <a:noFill/>
                  </a:rPr>
                  <a:t> </a:t>
                </a:r>
              </a:p>
            </p:txBody>
          </p:sp>
        </mc:Fallback>
      </mc:AlternateContent>
      <p:sp>
        <p:nvSpPr>
          <p:cNvPr id="4" name="Titel 1">
            <a:extLst>
              <a:ext uri="{FF2B5EF4-FFF2-40B4-BE49-F238E27FC236}">
                <a16:creationId xmlns:a16="http://schemas.microsoft.com/office/drawing/2014/main" id="{DD16619C-3393-4C40-A047-6B5873621800}"/>
              </a:ext>
            </a:extLst>
          </p:cNvPr>
          <p:cNvSpPr txBox="1">
            <a:spLocks/>
          </p:cNvSpPr>
          <p:nvPr/>
        </p:nvSpPr>
        <p:spPr>
          <a:xfrm>
            <a:off x="510949" y="802644"/>
            <a:ext cx="9077325" cy="514200"/>
          </a:xfrm>
          <a:prstGeom prst="rect">
            <a:avLst/>
          </a:prstGeom>
        </p:spPr>
        <p:txBody>
          <a:bodyPr/>
          <a:lst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a:lstStyle>
          <a:p>
            <a:pPr marL="0" marR="0" lvl="0" indent="0" algn="l" defTabSz="914400" rtl="0" eaLnBrk="1" fontAlgn="auto" latinLnBrk="0" hangingPunct="1">
              <a:lnSpc>
                <a:spcPct val="114000"/>
              </a:lnSpc>
              <a:spcBef>
                <a:spcPct val="0"/>
              </a:spcBef>
              <a:spcAft>
                <a:spcPts val="0"/>
              </a:spcAft>
              <a:buClrTx/>
              <a:buSzTx/>
              <a:buFontTx/>
              <a:buNone/>
              <a:tabLst/>
              <a:defRPr/>
            </a:pPr>
            <a:r>
              <a:rPr kumimoji="0" lang="en-GB" sz="2000" b="1" i="0" u="none" strike="noStrike" kern="1200" cap="none" spc="100" normalizeH="0" baseline="0" noProof="0" dirty="0">
                <a:ln>
                  <a:noFill/>
                </a:ln>
                <a:solidFill>
                  <a:srgbClr val="023D6B"/>
                </a:solidFill>
                <a:effectLst/>
                <a:uLnTx/>
                <a:uFillTx/>
                <a:latin typeface="Arial"/>
                <a:ea typeface="+mj-ea"/>
                <a:cs typeface="+mj-cs"/>
              </a:rPr>
              <a:t>3D Two-Point (3D2P) VFA Method</a:t>
            </a:r>
            <a:br>
              <a:rPr kumimoji="0" lang="en-GB" sz="3200" b="1" i="0" u="none" strike="noStrike" kern="1200" cap="all" spc="100" normalizeH="0" baseline="0" noProof="0" dirty="0">
                <a:ln>
                  <a:noFill/>
                </a:ln>
                <a:solidFill>
                  <a:srgbClr val="023D6B"/>
                </a:solidFill>
                <a:effectLst/>
                <a:uLnTx/>
                <a:uFillTx/>
                <a:latin typeface="Arial"/>
                <a:ea typeface="+mj-ea"/>
                <a:cs typeface="+mj-cs"/>
              </a:rPr>
            </a:br>
            <a:endParaRPr kumimoji="0" lang="en-GB" sz="3200" b="1" i="0" u="none" strike="noStrike" kern="1200" cap="none" spc="100" normalizeH="0" baseline="0" noProof="0" dirty="0">
              <a:ln>
                <a:noFill/>
              </a:ln>
              <a:solidFill>
                <a:srgbClr val="023D6B"/>
              </a:solidFill>
              <a:effectLst/>
              <a:uLnTx/>
              <a:uFillTx/>
              <a:latin typeface="Arial"/>
              <a:ea typeface="+mj-ea"/>
              <a:cs typeface="+mj-cs"/>
            </a:endParaRPr>
          </a:p>
        </p:txBody>
      </p:sp>
      <p:sp>
        <p:nvSpPr>
          <p:cNvPr id="5" name="Inhaltsplatzhalter 5"/>
          <p:cNvSpPr txBox="1">
            <a:spLocks/>
          </p:cNvSpPr>
          <p:nvPr/>
        </p:nvSpPr>
        <p:spPr>
          <a:xfrm>
            <a:off x="371475" y="1287480"/>
            <a:ext cx="3156658" cy="352197"/>
          </a:xfrm>
          <a:prstGeom prst="rect">
            <a:avLst/>
          </a:prstGeom>
        </p:spPr>
        <p:txBody>
          <a:bodyPr vert="horz" lIns="0" tIns="0" rIns="0" bIns="0" rtlCol="0" anchor="t" anchorCtr="0">
            <a:noAutofit/>
          </a:bodyPr>
          <a:lstStyle>
            <a:lvl1pPr marL="177800" indent="-177800" algn="l" defTabSz="914400" rtl="0" eaLnBrk="1" latinLnBrk="0" hangingPunct="1">
              <a:lnSpc>
                <a:spcPct val="114000"/>
              </a:lnSpc>
              <a:spcBef>
                <a:spcPts val="0"/>
              </a:spcBef>
              <a:spcAft>
                <a:spcPts val="600"/>
              </a:spcAft>
              <a:buFont typeface="Calibri" panose="020F0502020204030204" pitchFamily="34" charset="0"/>
              <a:buChar char="•"/>
              <a:defRPr sz="1800" kern="1200">
                <a:solidFill>
                  <a:schemeClr val="tx1"/>
                </a:solidFill>
                <a:latin typeface="+mn-lt"/>
                <a:ea typeface="+mn-ea"/>
                <a:cs typeface="+mn-cs"/>
              </a:defRPr>
            </a:lvl1pPr>
            <a:lvl2pPr marL="361950" indent="-184150" algn="l" defTabSz="914400" rtl="0" eaLnBrk="1" latinLnBrk="0" hangingPunct="1">
              <a:lnSpc>
                <a:spcPct val="114000"/>
              </a:lnSpc>
              <a:spcBef>
                <a:spcPts val="0"/>
              </a:spcBef>
              <a:spcAft>
                <a:spcPts val="600"/>
              </a:spcAft>
              <a:buFont typeface="Calibri" panose="020F0502020204030204" pitchFamily="34" charset="0"/>
              <a:buChar char="•"/>
              <a:defRPr sz="1800" kern="1200">
                <a:solidFill>
                  <a:schemeClr val="tx1"/>
                </a:solidFill>
                <a:latin typeface="+mn-lt"/>
                <a:ea typeface="+mn-ea"/>
                <a:cs typeface="+mn-cs"/>
              </a:defRPr>
            </a:lvl2pPr>
            <a:lvl3pPr marL="539750" indent="-177800" algn="l" defTabSz="914400" rtl="0" eaLnBrk="1" latinLnBrk="0" hangingPunct="1">
              <a:lnSpc>
                <a:spcPct val="114000"/>
              </a:lnSpc>
              <a:spcBef>
                <a:spcPts val="0"/>
              </a:spcBef>
              <a:spcAft>
                <a:spcPts val="600"/>
              </a:spcAft>
              <a:buFont typeface="Calibri" panose="020F0502020204030204" pitchFamily="34" charset="0"/>
              <a:buChar char="•"/>
              <a:defRPr sz="1800" kern="1200">
                <a:solidFill>
                  <a:schemeClr val="tx1"/>
                </a:solidFill>
                <a:latin typeface="+mn-lt"/>
                <a:ea typeface="+mn-ea"/>
                <a:cs typeface="+mn-cs"/>
              </a:defRPr>
            </a:lvl3pPr>
            <a:lvl4pPr marL="717550" indent="-177800" algn="l" defTabSz="914400" rtl="0" eaLnBrk="1" latinLnBrk="0" hangingPunct="1">
              <a:lnSpc>
                <a:spcPct val="114000"/>
              </a:lnSpc>
              <a:spcBef>
                <a:spcPts val="0"/>
              </a:spcBef>
              <a:spcAft>
                <a:spcPts val="600"/>
              </a:spcAft>
              <a:buFont typeface="Calibri" panose="020F0502020204030204" pitchFamily="34" charset="0"/>
              <a:buChar char="•"/>
              <a:defRPr sz="1800" kern="1200">
                <a:solidFill>
                  <a:schemeClr val="tx1"/>
                </a:solidFill>
                <a:latin typeface="+mn-lt"/>
                <a:ea typeface="+mn-ea"/>
                <a:cs typeface="+mn-cs"/>
              </a:defRPr>
            </a:lvl4pPr>
            <a:lvl5pPr marL="895350" indent="-177800" algn="l" defTabSz="914400" rtl="0" eaLnBrk="1" latinLnBrk="0" hangingPunct="1">
              <a:lnSpc>
                <a:spcPct val="114000"/>
              </a:lnSpc>
              <a:spcBef>
                <a:spcPts val="0"/>
              </a:spcBef>
              <a:spcAft>
                <a:spcPts val="600"/>
              </a:spcAft>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8650" marR="0" lvl="1" indent="-285750" algn="l" defTabSz="914400" rtl="0" eaLnBrk="1" fontAlgn="auto" latinLnBrk="0" hangingPunct="1">
              <a:lnSpc>
                <a:spcPct val="114000"/>
              </a:lnSpc>
              <a:spcBef>
                <a:spcPts val="0"/>
              </a:spcBef>
              <a:spcAft>
                <a:spcPts val="600"/>
              </a:spcAft>
              <a:buClr>
                <a:srgbClr val="023D6B"/>
              </a:buClr>
              <a:buSzTx/>
              <a:buFont typeface="Wingdings" panose="05000000000000000000" pitchFamily="2" charset="2"/>
              <a:buChar char="§"/>
              <a:tabLst/>
              <a:defRPr/>
            </a:pPr>
            <a:r>
              <a:rPr kumimoji="0" lang="en-US" sz="1800" b="0" i="0" u="none" strike="noStrike" kern="1200" cap="none" spc="0" normalizeH="0" baseline="0" noProof="0" dirty="0" err="1">
                <a:ln>
                  <a:noFill/>
                </a:ln>
                <a:solidFill>
                  <a:prstClr val="black"/>
                </a:solidFill>
                <a:effectLst/>
                <a:uLnTx/>
                <a:uFillTx/>
                <a:latin typeface="Arial"/>
                <a:ea typeface="+mn-ea"/>
                <a:cs typeface="+mn-cs"/>
              </a:rPr>
              <a:t>meGRE</a:t>
            </a:r>
            <a:r>
              <a:rPr kumimoji="0" lang="en-US" sz="1800" b="0" i="0" u="none" strike="noStrike" kern="1200" cap="none" spc="0" normalizeH="0" baseline="0" noProof="0" dirty="0">
                <a:ln>
                  <a:noFill/>
                </a:ln>
                <a:solidFill>
                  <a:prstClr val="black"/>
                </a:solidFill>
                <a:effectLst/>
                <a:uLnTx/>
                <a:uFillTx/>
                <a:latin typeface="Arial"/>
                <a:ea typeface="+mn-ea"/>
                <a:cs typeface="+mn-cs"/>
              </a:rPr>
              <a:t> signal equation:</a:t>
            </a: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Textfeld 5"/>
          <p:cNvSpPr txBox="1"/>
          <p:nvPr/>
        </p:nvSpPr>
        <p:spPr>
          <a:xfrm>
            <a:off x="2165394" y="6381328"/>
            <a:ext cx="3159839" cy="267766"/>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Arial"/>
                <a:ea typeface="+mn-ea"/>
                <a:cs typeface="+mn-cs"/>
              </a:rPr>
              <a:t>Schall</a:t>
            </a:r>
            <a:r>
              <a:rPr kumimoji="0" lang="en-US" sz="1200" b="1" i="0" u="none" strike="noStrike" kern="1200" cap="none" spc="0" normalizeH="0" baseline="0" noProof="0" dirty="0">
                <a:ln>
                  <a:noFill/>
                </a:ln>
                <a:solidFill>
                  <a:prstClr val="black"/>
                </a:solidFill>
                <a:effectLst/>
                <a:uLnTx/>
                <a:uFillTx/>
                <a:latin typeface="Arial"/>
                <a:ea typeface="+mn-ea"/>
                <a:cs typeface="+mn-cs"/>
              </a:rPr>
              <a:t> et al. (2018), PLOS ONE 13(8):1-21</a:t>
            </a:r>
            <a:endParaRPr kumimoji="0" lang="en-GB" sz="1200" b="1" i="0" u="none" strike="noStrike" kern="1200" cap="none" spc="0" normalizeH="0" baseline="0" noProof="0" dirty="0" err="1">
              <a:ln>
                <a:noFill/>
              </a:ln>
              <a:solidFill>
                <a:prstClr val="black"/>
              </a:solidFill>
              <a:effectLst/>
              <a:uLnTx/>
              <a:uFillTx/>
              <a:latin typeface="Arial"/>
              <a:ea typeface="+mn-ea"/>
              <a:cs typeface="+mn-cs"/>
            </a:endParaRPr>
          </a:p>
        </p:txBody>
      </p:sp>
      <p:sp>
        <p:nvSpPr>
          <p:cNvPr id="20" name="Rechteck 19"/>
          <p:cNvSpPr/>
          <p:nvPr/>
        </p:nvSpPr>
        <p:spPr>
          <a:xfrm>
            <a:off x="9588274" y="5678198"/>
            <a:ext cx="23622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GB" sz="2400" b="0" i="0" u="none" strike="noStrike" kern="1200" cap="none" spc="0" normalizeH="0" baseline="0" noProof="0" dirty="0" err="1">
              <a:ln>
                <a:noFill/>
              </a:ln>
              <a:solidFill>
                <a:prstClr val="white"/>
              </a:solidFill>
              <a:effectLst/>
              <a:uLnTx/>
              <a:uFillTx/>
              <a:latin typeface="Arial"/>
              <a:ea typeface="+mn-ea"/>
              <a:cs typeface="+mn-cs"/>
            </a:endParaRPr>
          </a:p>
        </p:txBody>
      </p:sp>
      <p:grpSp>
        <p:nvGrpSpPr>
          <p:cNvPr id="22" name="Gruppieren 21"/>
          <p:cNvGrpSpPr/>
          <p:nvPr/>
        </p:nvGrpSpPr>
        <p:grpSpPr>
          <a:xfrm>
            <a:off x="3733800" y="1059118"/>
            <a:ext cx="7078648" cy="873970"/>
            <a:chOff x="3733800" y="952242"/>
            <a:chExt cx="7078648" cy="873970"/>
          </a:xfrm>
        </p:grpSpPr>
        <p:sp>
          <p:nvSpPr>
            <p:cNvPr id="23" name="Rechteck 22"/>
            <p:cNvSpPr/>
            <p:nvPr/>
          </p:nvSpPr>
          <p:spPr>
            <a:xfrm>
              <a:off x="5181600" y="952242"/>
              <a:ext cx="5630848" cy="873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GB" sz="2400" b="0" i="0" u="none" strike="noStrike" kern="1200" cap="none" spc="0" normalizeH="0" baseline="0" noProof="0" dirty="0" err="1">
                <a:ln>
                  <a:noFill/>
                </a:ln>
                <a:solidFill>
                  <a:prstClr val="white"/>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24" name="Textfeld 23"/>
                <p:cNvSpPr txBox="1"/>
                <p:nvPr/>
              </p:nvSpPr>
              <p:spPr>
                <a:xfrm>
                  <a:off x="3733800" y="1171916"/>
                  <a:ext cx="3962400" cy="4578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𝐶</m:t>
                            </m:r>
                          </m:e>
                          <m:sub>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bSup>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p>
                        </m:sSub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𝐶</m:t>
                            </m:r>
                          </m:e>
                          <m:sub>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r>
                                  <a:rPr kumimoji="0" lang="en-US" sz="1800" b="0" i="1" u="none" strike="noStrike" kern="1200" cap="none" spc="0" normalizeH="0" baseline="-25000" noProof="0">
                                    <a:ln>
                                      <a:noFill/>
                                    </a:ln>
                                    <a:solidFill>
                                      <a:prstClr val="black"/>
                                    </a:solidFill>
                                    <a:effectLst/>
                                    <a:uLnTx/>
                                    <a:uFillTx/>
                                    <a:latin typeface="Cambria Math" panose="02040503050406030204" pitchFamily="18" charset="0"/>
                                    <a:ea typeface="+mn-ea"/>
                                    <a:cs typeface="+mn-cs"/>
                                  </a:rPr>
                                  <m:t>1</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b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α</m:t>
                            </m:r>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p>
                        </m:sSub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𝐶</m:t>
                            </m:r>
                          </m:e>
                          <m:sub>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bSup>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p>
                        </m:sSubSup>
                      </m:oMath>
                    </m:oMathPara>
                  </a14:m>
                  <a:endParaRPr kumimoji="0" lang="en-GB" sz="1800" b="0" i="0" u="none" strike="noStrike" kern="1200" cap="none" spc="0" normalizeH="0" baseline="-25000" noProof="0" dirty="0">
                    <a:ln>
                      <a:noFill/>
                    </a:ln>
                    <a:solidFill>
                      <a:prstClr val="black"/>
                    </a:solidFill>
                    <a:effectLst/>
                    <a:uLnTx/>
                    <a:uFillTx/>
                    <a:latin typeface="Arial"/>
                    <a:ea typeface="+mn-ea"/>
                    <a:cs typeface="+mn-cs"/>
                  </a:endParaRPr>
                </a:p>
              </p:txBody>
            </p:sp>
          </mc:Choice>
          <mc:Fallback xmlns="">
            <p:sp>
              <p:nvSpPr>
                <p:cNvPr id="24" name="Textfeld 23"/>
                <p:cNvSpPr txBox="1">
                  <a:spLocks noRot="1" noChangeAspect="1" noMove="1" noResize="1" noEditPoints="1" noAdjustHandles="1" noChangeArrowheads="1" noChangeShapeType="1" noTextEdit="1"/>
                </p:cNvSpPr>
                <p:nvPr/>
              </p:nvSpPr>
              <p:spPr>
                <a:xfrm>
                  <a:off x="3733800" y="1171916"/>
                  <a:ext cx="3962400" cy="457818"/>
                </a:xfrm>
                <a:prstGeom prst="rect">
                  <a:avLst/>
                </a:prstGeom>
                <a:blipFill rotWithShape="0">
                  <a:blip r:embed="rId9"/>
                  <a:stretch>
                    <a:fillRect/>
                  </a:stretch>
                </a:blipFill>
              </p:spPr>
              <p:txBody>
                <a:bodyPr/>
                <a:lstStyle/>
                <a:p>
                  <a:r>
                    <a:rPr lang="en-GB">
                      <a:noFill/>
                    </a:rPr>
                    <a:t> </a:t>
                  </a:r>
                </a:p>
              </p:txBody>
            </p:sp>
          </mc:Fallback>
        </mc:AlternateContent>
      </p:grpSp>
      <p:sp>
        <p:nvSpPr>
          <p:cNvPr id="25" name="Rechteck 24"/>
          <p:cNvSpPr/>
          <p:nvPr/>
        </p:nvSpPr>
        <p:spPr>
          <a:xfrm>
            <a:off x="1406791" y="5410200"/>
            <a:ext cx="1946009" cy="8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GB" sz="2400" b="0" i="0" u="none" strike="noStrike" kern="1200" cap="none" spc="0" normalizeH="0" baseline="0" noProof="0" dirty="0" err="1">
              <a:ln>
                <a:noFill/>
              </a:ln>
              <a:solidFill>
                <a:prstClr val="white"/>
              </a:solidFill>
              <a:effectLst/>
              <a:uLnTx/>
              <a:uFillTx/>
              <a:latin typeface="Arial"/>
              <a:ea typeface="+mn-ea"/>
              <a:cs typeface="+mn-cs"/>
            </a:endParaRPr>
          </a:p>
        </p:txBody>
      </p:sp>
      <p:pic>
        <p:nvPicPr>
          <p:cNvPr id="8" name="Grafik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13380" y="1695133"/>
            <a:ext cx="9198191" cy="4504269"/>
          </a:xfrm>
          <a:prstGeom prst="rect">
            <a:avLst/>
          </a:prstGeom>
        </p:spPr>
      </p:pic>
      <p:pic>
        <p:nvPicPr>
          <p:cNvPr id="9" name="Grafik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13380" y="1695133"/>
            <a:ext cx="9198191" cy="4504269"/>
          </a:xfrm>
          <a:prstGeom prst="rect">
            <a:avLst/>
          </a:prstGeom>
        </p:spPr>
      </p:pic>
      <p:pic>
        <p:nvPicPr>
          <p:cNvPr id="10" name="Grafik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13380" y="1695133"/>
            <a:ext cx="9198191" cy="4504269"/>
          </a:xfrm>
          <a:prstGeom prst="rect">
            <a:avLst/>
          </a:prstGeom>
        </p:spPr>
      </p:pic>
      <p:pic>
        <p:nvPicPr>
          <p:cNvPr id="11" name="Grafik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3380" y="1695133"/>
            <a:ext cx="9198191" cy="4504269"/>
          </a:xfrm>
          <a:prstGeom prst="rect">
            <a:avLst/>
          </a:prstGeom>
        </p:spPr>
      </p:pic>
      <p:pic>
        <p:nvPicPr>
          <p:cNvPr id="12" name="Grafik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13380" y="1695133"/>
            <a:ext cx="9198191" cy="4504268"/>
          </a:xfrm>
          <a:prstGeom prst="rect">
            <a:avLst/>
          </a:prstGeom>
        </p:spPr>
      </p:pic>
      <p:pic>
        <p:nvPicPr>
          <p:cNvPr id="26" name="Grafik 25"/>
          <p:cNvPicPr>
            <a:picLocks noChangeAspect="1"/>
          </p:cNvPicPr>
          <p:nvPr/>
        </p:nvPicPr>
        <p:blipFill rotWithShape="1">
          <a:blip r:embed="rId15" cstate="print">
            <a:extLst>
              <a:ext uri="{28A0092B-C50C-407E-A947-70E740481C1C}">
                <a14:useLocalDpi xmlns:a14="http://schemas.microsoft.com/office/drawing/2010/main" val="0"/>
              </a:ext>
            </a:extLst>
          </a:blip>
          <a:srcRect t="82410" r="79201"/>
          <a:stretch/>
        </p:blipFill>
        <p:spPr>
          <a:xfrm>
            <a:off x="9124158" y="1086545"/>
            <a:ext cx="1963605" cy="813225"/>
          </a:xfrm>
          <a:prstGeom prst="rect">
            <a:avLst/>
          </a:prstGeom>
        </p:spPr>
      </p:pic>
      <p:sp>
        <p:nvSpPr>
          <p:cNvPr id="21" name="Title 1">
            <a:extLst>
              <a:ext uri="{FF2B5EF4-FFF2-40B4-BE49-F238E27FC236}">
                <a16:creationId xmlns:a16="http://schemas.microsoft.com/office/drawing/2014/main" id="{C9A3C218-7C76-9E4A-B53F-E379150F0B01}"/>
              </a:ext>
            </a:extLst>
          </p:cNvPr>
          <p:cNvSpPr txBox="1">
            <a:spLocks/>
          </p:cNvSpPr>
          <p:nvPr/>
        </p:nvSpPr>
        <p:spPr>
          <a:xfrm>
            <a:off x="3125330" y="38989"/>
            <a:ext cx="5550584" cy="1124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DE" b="1" dirty="0">
                <a:solidFill>
                  <a:srgbClr val="0070C0"/>
                </a:solidFill>
              </a:rPr>
              <a:t>qMRI (Water Mapping)</a:t>
            </a:r>
          </a:p>
        </p:txBody>
      </p:sp>
    </p:spTree>
    <p:extLst>
      <p:ext uri="{BB962C8B-B14F-4D97-AF65-F5344CB8AC3E}">
        <p14:creationId xmlns:p14="http://schemas.microsoft.com/office/powerpoint/2010/main" val="180731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p:cNvSpPr txBox="1"/>
              <p:nvPr/>
            </p:nvSpPr>
            <p:spPr>
              <a:xfrm>
                <a:off x="3759009" y="1718849"/>
                <a:ext cx="2881302" cy="1020985"/>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14:m>
                  <m:oMath xmlns:m="http://schemas.openxmlformats.org/officeDocument/2006/math">
                    <m:r>
                      <m:rPr>
                        <m:sty m:val="p"/>
                      </m:rPr>
                      <a:rPr kumimoji="0" lang="en-US" sz="1500" b="0" i="0" u="none" strike="noStrike" kern="1200" cap="none" spc="0" normalizeH="0" baseline="0" noProof="0" smtClean="0">
                        <a:ln>
                          <a:noFill/>
                        </a:ln>
                        <a:solidFill>
                          <a:srgbClr val="EBEBEB">
                            <a:lumMod val="25000"/>
                          </a:srgbClr>
                        </a:solidFill>
                        <a:effectLst/>
                        <a:uLnTx/>
                        <a:uFillTx/>
                        <a:latin typeface="Cambria Math" panose="02040503050406030204" pitchFamily="18" charset="0"/>
                        <a:ea typeface="+mn-ea"/>
                        <a:cs typeface="+mn-cs"/>
                      </a:rPr>
                      <m:t>TE</m:t>
                    </m:r>
                  </m:oMath>
                </a14:m>
                <a:r>
                  <a:rPr kumimoji="0" lang="en-US" sz="1500" b="0" i="0" u="none" strike="noStrike" kern="1200" cap="none" spc="0" normalizeH="0" baseline="0" noProof="0" dirty="0">
                    <a:ln>
                      <a:noFill/>
                    </a:ln>
                    <a:solidFill>
                      <a:srgbClr val="EBEBEB">
                        <a:lumMod val="25000"/>
                      </a:srgbClr>
                    </a:solidFill>
                    <a:effectLst/>
                    <a:uLnTx/>
                    <a:uFillTx/>
                    <a:latin typeface="Arial"/>
                    <a:ea typeface="+mn-ea"/>
                    <a:cs typeface="+mn-cs"/>
                  </a:rPr>
                  <a:t> = echo time</a:t>
                </a:r>
              </a:p>
              <a:p>
                <a:pPr marL="0" marR="0" lvl="0" indent="0" algn="l" defTabSz="457200" rtl="0" eaLnBrk="1" fontAlgn="auto" latinLnBrk="0" hangingPunct="1">
                  <a:lnSpc>
                    <a:spcPct val="95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EBEBEB">
                        <a:lumMod val="25000"/>
                      </a:srgbClr>
                    </a:solidFill>
                    <a:effectLst/>
                    <a:uLnTx/>
                    <a:uFillTx/>
                    <a:latin typeface="Cambria Math" panose="02040503050406030204" pitchFamily="18" charset="0"/>
                    <a:ea typeface="+mn-ea"/>
                    <a:cs typeface="+mn-cs"/>
                  </a:rPr>
                  <a:t>TR </a:t>
                </a:r>
                <a:r>
                  <a:rPr kumimoji="0" lang="en-US" sz="1500" b="0" i="0" u="none" strike="noStrike" kern="1200" cap="none" spc="0" normalizeH="0" baseline="0" noProof="0" dirty="0">
                    <a:ln>
                      <a:noFill/>
                    </a:ln>
                    <a:solidFill>
                      <a:srgbClr val="EBEBEB">
                        <a:lumMod val="25000"/>
                      </a:srgbClr>
                    </a:solidFill>
                    <a:effectLst/>
                    <a:uLnTx/>
                    <a:uFillTx/>
                    <a:latin typeface="Arial"/>
                    <a:ea typeface="+mn-ea"/>
                    <a:cs typeface="+mn-cs"/>
                  </a:rPr>
                  <a:t>= repetition time</a:t>
                </a:r>
              </a:p>
              <a:p>
                <a:pPr marL="0" marR="0" lvl="0" indent="0" algn="l" defTabSz="457200" rtl="0" eaLnBrk="1" fontAlgn="auto" latinLnBrk="0" hangingPunct="1">
                  <a:lnSpc>
                    <a:spcPct val="95000"/>
                  </a:lnSpc>
                  <a:spcBef>
                    <a:spcPts val="0"/>
                  </a:spcBef>
                  <a:spcAft>
                    <a:spcPts val="0"/>
                  </a:spcAft>
                  <a:buClrTx/>
                  <a:buSzTx/>
                  <a:buFontTx/>
                  <a:buNone/>
                  <a:tabLst/>
                  <a:defRPr/>
                </a:pPr>
                <a14:m>
                  <m:oMath xmlns:m="http://schemas.openxmlformats.org/officeDocument/2006/math">
                    <m:sSubSup>
                      <m:sSubSupPr>
                        <m:ctrlPr>
                          <a:rPr kumimoji="0" lang="en-US" sz="1500" b="0" i="1" u="none" strike="noStrike" kern="1200" cap="none" spc="0" normalizeH="0" baseline="0" noProof="0">
                            <a:ln>
                              <a:noFill/>
                            </a:ln>
                            <a:solidFill>
                              <a:srgbClr val="EBEBEB">
                                <a:lumMod val="25000"/>
                              </a:srgbClr>
                            </a:solidFill>
                            <a:effectLst/>
                            <a:uLnTx/>
                            <a:uFillTx/>
                            <a:latin typeface="Cambria Math" panose="02040503050406030204" pitchFamily="18" charset="0"/>
                            <a:ea typeface="+mn-ea"/>
                            <a:cs typeface="+mn-cs"/>
                          </a:rPr>
                        </m:ctrlPr>
                      </m:sSubSupPr>
                      <m:e>
                        <m:r>
                          <a:rPr kumimoji="0" lang="en-US" sz="1500" b="0" i="1" u="none" strike="noStrike" kern="1200" cap="none" spc="0" normalizeH="0" baseline="0" noProof="0">
                            <a:ln>
                              <a:noFill/>
                            </a:ln>
                            <a:solidFill>
                              <a:srgbClr val="EBEBEB">
                                <a:lumMod val="25000"/>
                              </a:srgbClr>
                            </a:solidFill>
                            <a:effectLst/>
                            <a:uLnTx/>
                            <a:uFillTx/>
                            <a:latin typeface="Cambria Math" panose="02040503050406030204" pitchFamily="18" charset="0"/>
                            <a:ea typeface="+mn-ea"/>
                            <a:cs typeface="+mn-cs"/>
                          </a:rPr>
                          <m:t>𝐵</m:t>
                        </m:r>
                      </m:e>
                      <m:sub>
                        <m:r>
                          <a:rPr kumimoji="0" lang="en-US" sz="1500" b="0" i="1" u="none" strike="noStrike" kern="1200" cap="none" spc="0" normalizeH="0" baseline="0" noProof="0">
                            <a:ln>
                              <a:noFill/>
                            </a:ln>
                            <a:solidFill>
                              <a:srgbClr val="EBEBEB">
                                <a:lumMod val="25000"/>
                              </a:srgbClr>
                            </a:solidFill>
                            <a:effectLst/>
                            <a:uLnTx/>
                            <a:uFillTx/>
                            <a:latin typeface="Cambria Math" panose="02040503050406030204" pitchFamily="18" charset="0"/>
                            <a:ea typeface="+mn-ea"/>
                            <a:cs typeface="+mn-cs"/>
                          </a:rPr>
                          <m:t>1</m:t>
                        </m:r>
                      </m:sub>
                      <m:sup>
                        <m:r>
                          <a:rPr kumimoji="0" lang="en-US" sz="1500" b="0" i="1" u="none" strike="noStrike" kern="1200" cap="none" spc="0" normalizeH="0" baseline="0" noProof="0">
                            <a:ln>
                              <a:noFill/>
                            </a:ln>
                            <a:solidFill>
                              <a:srgbClr val="EBEBEB">
                                <a:lumMod val="25000"/>
                              </a:srgbClr>
                            </a:solidFill>
                            <a:effectLst/>
                            <a:uLnTx/>
                            <a:uFillTx/>
                            <a:latin typeface="Cambria Math" panose="02040503050406030204" pitchFamily="18" charset="0"/>
                            <a:ea typeface="+mn-ea"/>
                            <a:cs typeface="+mn-cs"/>
                          </a:rPr>
                          <m:t>+/−</m:t>
                        </m:r>
                      </m:sup>
                    </m:sSubSup>
                    <m:r>
                      <a:rPr kumimoji="0" lang="en-US" sz="1500" b="0" i="1" u="none" strike="noStrike" kern="1200" cap="none" spc="0" normalizeH="0" baseline="0" noProof="0" smtClean="0">
                        <a:ln>
                          <a:noFill/>
                        </a:ln>
                        <a:solidFill>
                          <a:srgbClr val="EBEBEB">
                            <a:lumMod val="25000"/>
                          </a:srgbClr>
                        </a:solidFill>
                        <a:effectLst/>
                        <a:uLnTx/>
                        <a:uFillTx/>
                        <a:latin typeface="Cambria Math" panose="02040503050406030204" pitchFamily="18" charset="0"/>
                        <a:ea typeface="+mn-ea"/>
                        <a:cs typeface="+mn-cs"/>
                      </a:rPr>
                      <m:t> </m:t>
                    </m:r>
                  </m:oMath>
                </a14:m>
                <a:r>
                  <a:rPr kumimoji="0" lang="en-US" sz="1500" b="0" i="0" u="none" strike="noStrike" kern="1200" cap="none" spc="0" normalizeH="0" baseline="0" noProof="0" dirty="0">
                    <a:ln>
                      <a:noFill/>
                    </a:ln>
                    <a:solidFill>
                      <a:srgbClr val="EBEBEB">
                        <a:lumMod val="25000"/>
                      </a:srgbClr>
                    </a:solidFill>
                    <a:effectLst/>
                    <a:uLnTx/>
                    <a:uFillTx/>
                    <a:latin typeface="Arial"/>
                    <a:ea typeface="+mn-ea"/>
                    <a:cs typeface="+mn-cs"/>
                  </a:rPr>
                  <a:t>= transmit/receive RF field</a:t>
                </a:r>
              </a:p>
              <a:p>
                <a:pPr marL="0" marR="0" lvl="0" indent="0" algn="l" defTabSz="457200" rtl="0" eaLnBrk="1" fontAlgn="auto" latinLnBrk="0" hangingPunct="1">
                  <a:lnSpc>
                    <a:spcPct val="95000"/>
                  </a:lnSpc>
                  <a:spcBef>
                    <a:spcPts val="0"/>
                  </a:spcBef>
                  <a:spcAft>
                    <a:spcPts val="0"/>
                  </a:spcAft>
                  <a:buClrTx/>
                  <a:buSzTx/>
                  <a:buFontTx/>
                  <a:buNone/>
                  <a:tabLst/>
                  <a:defRPr/>
                </a:pPr>
                <a14:m>
                  <m:oMath xmlns:m="http://schemas.openxmlformats.org/officeDocument/2006/math">
                    <m:sSub>
                      <m:sSubPr>
                        <m:ctrlPr>
                          <a:rPr kumimoji="0" lang="en-US" sz="1500" b="0" i="1" u="none" strike="noStrike" kern="1200" cap="none" spc="0" normalizeH="0" baseline="0" noProof="0" dirty="0" smtClean="0">
                            <a:ln>
                              <a:noFill/>
                            </a:ln>
                            <a:solidFill>
                              <a:srgbClr val="EBEBEB">
                                <a:lumMod val="25000"/>
                              </a:srgbClr>
                            </a:solidFill>
                            <a:effectLst/>
                            <a:uLnTx/>
                            <a:uFillTx/>
                            <a:latin typeface="Cambria Math" panose="02040503050406030204" pitchFamily="18" charset="0"/>
                            <a:ea typeface="Cambria Math" panose="02040503050406030204" pitchFamily="18" charset="0"/>
                            <a:cs typeface="+mn-cs"/>
                          </a:rPr>
                        </m:ctrlPr>
                      </m:sSubPr>
                      <m:e>
                        <m:r>
                          <a:rPr kumimoji="0" lang="en-US" sz="1500" b="0" i="1" u="none" strike="noStrike" kern="1200" cap="none" spc="0" normalizeH="0" baseline="0" noProof="0" dirty="0">
                            <a:ln>
                              <a:noFill/>
                            </a:ln>
                            <a:solidFill>
                              <a:srgbClr val="EBEBEB">
                                <a:lumMod val="25000"/>
                              </a:srgbClr>
                            </a:solidFill>
                            <a:effectLst/>
                            <a:uLnTx/>
                            <a:uFillTx/>
                            <a:latin typeface="Cambria Math" panose="02040503050406030204" pitchFamily="18" charset="0"/>
                            <a:ea typeface="Cambria Math" panose="02040503050406030204" pitchFamily="18" charset="0"/>
                            <a:cs typeface="+mn-cs"/>
                          </a:rPr>
                          <m:t>𝛼</m:t>
                        </m:r>
                      </m:e>
                      <m:sub>
                        <m:r>
                          <m:rPr>
                            <m:sty m:val="p"/>
                          </m:rPr>
                          <a:rPr kumimoji="0" lang="en-US" sz="1500" b="0" i="0" u="none" strike="noStrike" kern="1200" cap="none" spc="0" normalizeH="0" baseline="0" noProof="0" dirty="0" smtClean="0">
                            <a:ln>
                              <a:noFill/>
                            </a:ln>
                            <a:solidFill>
                              <a:srgbClr val="EBEBEB">
                                <a:lumMod val="25000"/>
                              </a:srgbClr>
                            </a:solidFill>
                            <a:effectLst/>
                            <a:uLnTx/>
                            <a:uFillTx/>
                            <a:latin typeface="Cambria Math" panose="02040503050406030204" pitchFamily="18" charset="0"/>
                            <a:ea typeface="Cambria Math" panose="02040503050406030204" pitchFamily="18" charset="0"/>
                            <a:cs typeface="+mn-cs"/>
                          </a:rPr>
                          <m:t>nom</m:t>
                        </m:r>
                      </m:sub>
                    </m:sSub>
                  </m:oMath>
                </a14:m>
                <a:r>
                  <a:rPr kumimoji="0" lang="en-US" sz="1500" b="0" i="0" u="none" strike="noStrike" kern="1200" cap="none" spc="0" normalizeH="0" baseline="0" noProof="0" dirty="0">
                    <a:ln>
                      <a:noFill/>
                    </a:ln>
                    <a:solidFill>
                      <a:srgbClr val="EBEBEB">
                        <a:lumMod val="25000"/>
                      </a:srgbClr>
                    </a:solidFill>
                    <a:effectLst/>
                    <a:uLnTx/>
                    <a:uFillTx/>
                    <a:latin typeface="Arial"/>
                    <a:ea typeface="+mn-ea"/>
                    <a:cs typeface="+mn-cs"/>
                  </a:rPr>
                  <a:t> = nominal flip angle</a:t>
                </a:r>
              </a:p>
            </p:txBody>
          </p:sp>
        </mc:Choice>
        <mc:Fallback xmlns="">
          <p:sp>
            <p:nvSpPr>
              <p:cNvPr id="7" name="Textfeld 6"/>
              <p:cNvSpPr txBox="1">
                <a:spLocks noRot="1" noChangeAspect="1" noMove="1" noResize="1" noEditPoints="1" noAdjustHandles="1" noChangeArrowheads="1" noChangeShapeType="1" noTextEdit="1"/>
              </p:cNvSpPr>
              <p:nvPr/>
            </p:nvSpPr>
            <p:spPr>
              <a:xfrm>
                <a:off x="3759009" y="1718849"/>
                <a:ext cx="2881302" cy="1020985"/>
              </a:xfrm>
              <a:prstGeom prst="rect">
                <a:avLst/>
              </a:prstGeom>
              <a:blipFill rotWithShape="0">
                <a:blip r:embed="rId3"/>
                <a:stretch>
                  <a:fillRect l="-847" t="-1796" b="-5988"/>
                </a:stretch>
              </a:blipFill>
            </p:spPr>
            <p:txBody>
              <a:bodyPr/>
              <a:lstStyle/>
              <a:p>
                <a:r>
                  <a:rPr lang="en-GB">
                    <a:noFill/>
                  </a:rPr>
                  <a:t> </a:t>
                </a:r>
              </a:p>
            </p:txBody>
          </p:sp>
        </mc:Fallback>
      </mc:AlternateContent>
      <p:sp>
        <p:nvSpPr>
          <p:cNvPr id="4" name="Titel 1">
            <a:extLst>
              <a:ext uri="{FF2B5EF4-FFF2-40B4-BE49-F238E27FC236}">
                <a16:creationId xmlns:a16="http://schemas.microsoft.com/office/drawing/2014/main" id="{DD16619C-3393-4C40-A047-6B5873621800}"/>
              </a:ext>
            </a:extLst>
          </p:cNvPr>
          <p:cNvSpPr txBox="1">
            <a:spLocks/>
          </p:cNvSpPr>
          <p:nvPr/>
        </p:nvSpPr>
        <p:spPr>
          <a:xfrm>
            <a:off x="510949" y="802644"/>
            <a:ext cx="9077325" cy="514200"/>
          </a:xfrm>
          <a:prstGeom prst="rect">
            <a:avLst/>
          </a:prstGeom>
        </p:spPr>
        <p:txBody>
          <a:bodyPr/>
          <a:lst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a:lstStyle>
          <a:p>
            <a:pPr marL="0" marR="0" lvl="0" indent="0" algn="l" defTabSz="914400" rtl="0" eaLnBrk="1" fontAlgn="auto" latinLnBrk="0" hangingPunct="1">
              <a:lnSpc>
                <a:spcPct val="114000"/>
              </a:lnSpc>
              <a:spcBef>
                <a:spcPct val="0"/>
              </a:spcBef>
              <a:spcAft>
                <a:spcPts val="0"/>
              </a:spcAft>
              <a:buClrTx/>
              <a:buSzTx/>
              <a:buFontTx/>
              <a:buNone/>
              <a:tabLst/>
              <a:defRPr/>
            </a:pPr>
            <a:r>
              <a:rPr lang="en-GB" sz="2000" cap="none" dirty="0">
                <a:solidFill>
                  <a:srgbClr val="023D6B"/>
                </a:solidFill>
                <a:latin typeface="Arial"/>
              </a:rPr>
              <a:t>…and again with MT preparation</a:t>
            </a:r>
            <a:br>
              <a:rPr kumimoji="0" lang="en-GB" sz="3200" b="1" i="0" u="none" strike="noStrike" kern="1200" cap="all" spc="100" normalizeH="0" baseline="0" noProof="0" dirty="0">
                <a:ln>
                  <a:noFill/>
                </a:ln>
                <a:solidFill>
                  <a:srgbClr val="023D6B"/>
                </a:solidFill>
                <a:effectLst/>
                <a:uLnTx/>
                <a:uFillTx/>
                <a:latin typeface="Arial"/>
                <a:ea typeface="+mj-ea"/>
                <a:cs typeface="+mj-cs"/>
              </a:rPr>
            </a:br>
            <a:endParaRPr kumimoji="0" lang="en-GB" sz="3200" b="1" i="0" u="none" strike="noStrike" kern="1200" cap="none" spc="100" normalizeH="0" baseline="0" noProof="0" dirty="0">
              <a:ln>
                <a:noFill/>
              </a:ln>
              <a:solidFill>
                <a:srgbClr val="023D6B"/>
              </a:solidFill>
              <a:effectLst/>
              <a:uLnTx/>
              <a:uFillTx/>
              <a:latin typeface="Arial"/>
              <a:ea typeface="+mj-ea"/>
              <a:cs typeface="+mj-cs"/>
            </a:endParaRPr>
          </a:p>
        </p:txBody>
      </p:sp>
      <p:sp>
        <p:nvSpPr>
          <p:cNvPr id="20" name="Rechteck 19"/>
          <p:cNvSpPr/>
          <p:nvPr/>
        </p:nvSpPr>
        <p:spPr>
          <a:xfrm>
            <a:off x="9588274" y="5678198"/>
            <a:ext cx="23622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GB" sz="2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23" name="Rechteck 22"/>
          <p:cNvSpPr/>
          <p:nvPr/>
        </p:nvSpPr>
        <p:spPr>
          <a:xfrm>
            <a:off x="5181600" y="1059118"/>
            <a:ext cx="5630848" cy="873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GB" sz="2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25" name="Rechteck 24"/>
          <p:cNvSpPr/>
          <p:nvPr/>
        </p:nvSpPr>
        <p:spPr>
          <a:xfrm>
            <a:off x="1406791" y="5410200"/>
            <a:ext cx="1946009" cy="8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GB" sz="2400" b="0" i="0" u="none" strike="noStrike" kern="1200" cap="none" spc="0" normalizeH="0" baseline="0" noProof="0" dirty="0" err="1">
              <a:ln>
                <a:noFill/>
              </a:ln>
              <a:solidFill>
                <a:prstClr val="white"/>
              </a:solidFill>
              <a:effectLst/>
              <a:uLnTx/>
              <a:uFillTx/>
              <a:latin typeface="Arial"/>
              <a:ea typeface="+mn-ea"/>
              <a:cs typeface="+mn-cs"/>
            </a:endParaRPr>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380" y="1695133"/>
            <a:ext cx="9198191" cy="4504269"/>
          </a:xfrm>
          <a:prstGeom prst="rect">
            <a:avLst/>
          </a:prstGeom>
        </p:spPr>
      </p:pic>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3380" y="1695133"/>
            <a:ext cx="9198191" cy="4504269"/>
          </a:xfrm>
          <a:prstGeom prst="rect">
            <a:avLst/>
          </a:prstGeom>
        </p:spPr>
      </p:pic>
      <p:pic>
        <p:nvPicPr>
          <p:cNvPr id="10" name="Grafik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3380" y="1695133"/>
            <a:ext cx="9198191" cy="4504269"/>
          </a:xfrm>
          <a:prstGeom prst="rect">
            <a:avLst/>
          </a:prstGeom>
        </p:spPr>
      </p:pic>
      <p:pic>
        <p:nvPicPr>
          <p:cNvPr id="11" name="Grafik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3380" y="1695133"/>
            <a:ext cx="9198191" cy="4504269"/>
          </a:xfrm>
          <a:prstGeom prst="rect">
            <a:avLst/>
          </a:prstGeom>
        </p:spPr>
      </p:pic>
      <p:pic>
        <p:nvPicPr>
          <p:cNvPr id="12" name="Grafik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3380" y="1695133"/>
            <a:ext cx="9198191" cy="4504268"/>
          </a:xfrm>
          <a:prstGeom prst="rect">
            <a:avLst/>
          </a:prstGeom>
        </p:spPr>
      </p:pic>
      <p:pic>
        <p:nvPicPr>
          <p:cNvPr id="26" name="Grafik 25"/>
          <p:cNvPicPr>
            <a:picLocks noChangeAspect="1"/>
          </p:cNvPicPr>
          <p:nvPr/>
        </p:nvPicPr>
        <p:blipFill rotWithShape="1">
          <a:blip r:embed="rId9" cstate="print">
            <a:extLst>
              <a:ext uri="{28A0092B-C50C-407E-A947-70E740481C1C}">
                <a14:useLocalDpi xmlns:a14="http://schemas.microsoft.com/office/drawing/2010/main" val="0"/>
              </a:ext>
            </a:extLst>
          </a:blip>
          <a:srcRect t="82410" r="79201"/>
          <a:stretch/>
        </p:blipFill>
        <p:spPr>
          <a:xfrm>
            <a:off x="9124158" y="1086545"/>
            <a:ext cx="1963605" cy="813225"/>
          </a:xfrm>
          <a:prstGeom prst="rect">
            <a:avLst/>
          </a:prstGeom>
        </p:spPr>
      </p:pic>
      <p:sp>
        <p:nvSpPr>
          <p:cNvPr id="21" name="Title 1">
            <a:extLst>
              <a:ext uri="{FF2B5EF4-FFF2-40B4-BE49-F238E27FC236}">
                <a16:creationId xmlns:a16="http://schemas.microsoft.com/office/drawing/2014/main" id="{C9A3C218-7C76-9E4A-B53F-E379150F0B01}"/>
              </a:ext>
            </a:extLst>
          </p:cNvPr>
          <p:cNvSpPr txBox="1">
            <a:spLocks/>
          </p:cNvSpPr>
          <p:nvPr/>
        </p:nvSpPr>
        <p:spPr>
          <a:xfrm>
            <a:off x="5442636" y="38989"/>
            <a:ext cx="1468803" cy="1124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DE" b="1" dirty="0">
                <a:solidFill>
                  <a:srgbClr val="0070C0"/>
                </a:solidFill>
              </a:rPr>
              <a:t>qMRI</a:t>
            </a:r>
          </a:p>
        </p:txBody>
      </p:sp>
      <p:sp>
        <p:nvSpPr>
          <p:cNvPr id="13" name="TextBox 12">
            <a:extLst>
              <a:ext uri="{FF2B5EF4-FFF2-40B4-BE49-F238E27FC236}">
                <a16:creationId xmlns:a16="http://schemas.microsoft.com/office/drawing/2014/main" id="{DB602C1C-11B1-B945-A331-2397DC129016}"/>
              </a:ext>
            </a:extLst>
          </p:cNvPr>
          <p:cNvSpPr txBox="1"/>
          <p:nvPr/>
        </p:nvSpPr>
        <p:spPr>
          <a:xfrm>
            <a:off x="371475" y="3847606"/>
            <a:ext cx="744806" cy="646331"/>
          </a:xfrm>
          <a:prstGeom prst="rect">
            <a:avLst/>
          </a:prstGeom>
          <a:noFill/>
        </p:spPr>
        <p:txBody>
          <a:bodyPr wrap="square" rtlCol="0">
            <a:spAutoFit/>
          </a:bodyPr>
          <a:lstStyle/>
          <a:p>
            <a:r>
              <a:rPr lang="en-DE" dirty="0">
                <a:solidFill>
                  <a:srgbClr val="FF0000"/>
                </a:solidFill>
              </a:rPr>
              <a:t>+ MT pulse</a:t>
            </a:r>
          </a:p>
        </p:txBody>
      </p:sp>
    </p:spTree>
    <p:extLst>
      <p:ext uri="{BB962C8B-B14F-4D97-AF65-F5344CB8AC3E}">
        <p14:creationId xmlns:p14="http://schemas.microsoft.com/office/powerpoint/2010/main" val="38336160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624</TotalTime>
  <Words>1205</Words>
  <Application>Microsoft Macintosh PowerPoint</Application>
  <PresentationFormat>Widescreen</PresentationFormat>
  <Paragraphs>270</Paragraphs>
  <Slides>20</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Cambria Math</vt:lpstr>
      <vt:lpstr>Courier New</vt:lpstr>
      <vt:lpstr>Wingdings</vt:lpstr>
      <vt:lpstr>Office Theme</vt:lpstr>
      <vt:lpstr>PowerPoint Presentation</vt:lpstr>
      <vt:lpstr>Tumour diagnostics (MRI and PET) </vt:lpstr>
      <vt:lpstr>GGSB-PLUS*: “Health as a Global Challenge” GGSB: Contributions from SMART|Labs in Georgia </vt:lpstr>
      <vt:lpstr>GGSB-PLUS</vt:lpstr>
      <vt:lpstr>SMART_Lab|Biomedical Imaging [Plans]</vt:lpstr>
      <vt:lpstr>GGSB-PLUS: “Health as a Global Challenge” Organisation and Partners </vt:lpstr>
      <vt:lpstr>GGSB-PLUS: Low-Field MRI  Cooperation between Georgia and Germany</vt:lpstr>
      <vt:lpstr>PowerPoint Presentation</vt:lpstr>
      <vt:lpstr>PowerPoint Presentation</vt:lpstr>
      <vt:lpstr>PowerPoint Presentation</vt:lpstr>
      <vt:lpstr>Current Activities in DL / AI</vt:lpstr>
      <vt:lpstr>PowerPoint Presentation</vt:lpstr>
      <vt:lpstr>Current Activities in DL / AI</vt:lpstr>
      <vt:lpstr>Early diagnosis using machine learning</vt:lpstr>
      <vt:lpstr>High-resolution fMRI </vt:lpstr>
      <vt:lpstr>PowerPoint Presentation</vt:lpstr>
      <vt:lpstr>PowerPoint Presentation</vt:lpstr>
      <vt:lpstr>GGSB and GGSB-PLUS  Opportunities for Georgia and Germany</vt:lpstr>
      <vt:lpstr>Acknowledgements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aging quantitative brain: a multiparametric qMRI study</dc:title>
  <dc:creator>Microsoft Office User</dc:creator>
  <cp:lastModifiedBy>Jon Shah</cp:lastModifiedBy>
  <cp:revision>83</cp:revision>
  <dcterms:created xsi:type="dcterms:W3CDTF">2021-04-20T14:22:16Z</dcterms:created>
  <dcterms:modified xsi:type="dcterms:W3CDTF">2024-09-11T17:29:57Z</dcterms:modified>
</cp:coreProperties>
</file>