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9" r:id="rId2"/>
    <p:sldId id="310" r:id="rId3"/>
    <p:sldId id="308" r:id="rId4"/>
    <p:sldId id="309" r:id="rId5"/>
    <p:sldId id="257" r:id="rId6"/>
    <p:sldId id="306" r:id="rId7"/>
    <p:sldId id="288" r:id="rId8"/>
    <p:sldId id="322" r:id="rId9"/>
    <p:sldId id="397" r:id="rId10"/>
    <p:sldId id="365" r:id="rId11"/>
    <p:sldId id="366" r:id="rId12"/>
    <p:sldId id="352" r:id="rId13"/>
    <p:sldId id="361" r:id="rId14"/>
    <p:sldId id="360" r:id="rId15"/>
    <p:sldId id="285" r:id="rId16"/>
    <p:sldId id="340" r:id="rId17"/>
    <p:sldId id="344" r:id="rId18"/>
    <p:sldId id="354" r:id="rId19"/>
    <p:sldId id="358" r:id="rId20"/>
    <p:sldId id="311" r:id="rId21"/>
    <p:sldId id="347" r:id="rId22"/>
    <p:sldId id="355" r:id="rId23"/>
    <p:sldId id="398" r:id="rId24"/>
    <p:sldId id="399" r:id="rId25"/>
    <p:sldId id="349" r:id="rId26"/>
    <p:sldId id="351" r:id="rId27"/>
    <p:sldId id="362" r:id="rId28"/>
    <p:sldId id="363" r:id="rId29"/>
    <p:sldId id="359" r:id="rId30"/>
    <p:sldId id="292" r:id="rId31"/>
    <p:sldId id="293" r:id="rId32"/>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0057" autoAdjust="0"/>
  </p:normalViewPr>
  <p:slideViewPr>
    <p:cSldViewPr snapToGrid="0">
      <p:cViewPr>
        <p:scale>
          <a:sx n="50" d="100"/>
          <a:sy n="50" d="100"/>
        </p:scale>
        <p:origin x="69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190244-354C-4132-9E1D-9CEF7846F675}" type="datetimeFigureOut">
              <a:rPr lang="de-DE" smtClean="0"/>
              <a:t>11.09.2024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26AD59-AEB0-4994-9F2C-CA6205A7CEA8}" type="slidenum">
              <a:rPr lang="de-DE" smtClean="0"/>
              <a:t>‹#›</a:t>
            </a:fld>
            <a:endParaRPr lang="de-DE"/>
          </a:p>
        </p:txBody>
      </p:sp>
    </p:spTree>
    <p:extLst>
      <p:ext uri="{BB962C8B-B14F-4D97-AF65-F5344CB8AC3E}">
        <p14:creationId xmlns:p14="http://schemas.microsoft.com/office/powerpoint/2010/main" val="1013563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n.wikipedia.org/wiki/Positron_emission" TargetMode="External"/><Relationship Id="rId7" Type="http://schemas.openxmlformats.org/officeDocument/2006/relationships/hyperlink" Target="https://en.wikipedia.org/wiki/Photon"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en.wikipedia.org/wiki/Gamma_ray" TargetMode="External"/><Relationship Id="rId5" Type="http://schemas.openxmlformats.org/officeDocument/2006/relationships/hyperlink" Target="https://en.wikipedia.org/wiki/Electron%E2%80%93positron_annihilation" TargetMode="External"/><Relationship Id="rId4" Type="http://schemas.openxmlformats.org/officeDocument/2006/relationships/hyperlink" Target="https://en.wikipedia.org/wiki/Positron_emission_tomography#cite_note-53"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54E51007-6C0D-404F-8733-7C88F3F13D48}" type="slidenum">
              <a:t>1</a:t>
            </a:fld>
            <a:endParaRPr lang="de-DE"/>
          </a:p>
        </p:txBody>
      </p:sp>
    </p:spTree>
    <p:extLst>
      <p:ext uri="{BB962C8B-B14F-4D97-AF65-F5344CB8AC3E}">
        <p14:creationId xmlns:p14="http://schemas.microsoft.com/office/powerpoint/2010/main" val="1479722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71450" indent="-171450">
              <a:buFontTx/>
              <a:buChar char="-"/>
            </a:pPr>
            <a:r>
              <a:rPr lang="en-US" dirty="0"/>
              <a:t>For our project as a first target we chose fibroblast activation protein. It is essential to know that this molecule is highly expressed in cancer-associated fibroblasts </a:t>
            </a:r>
            <a:r>
              <a:rPr lang="en-US" dirty="0" err="1"/>
              <a:t>ans</a:t>
            </a:r>
            <a:r>
              <a:rPr lang="en-US" dirty="0"/>
              <a:t> is absent on normal tissue. It is promising target </a:t>
            </a:r>
            <a:r>
              <a:rPr lang="en-US" dirty="0" err="1"/>
              <a:t>dor</a:t>
            </a:r>
            <a:r>
              <a:rPr lang="en-US" dirty="0"/>
              <a:t> </a:t>
            </a:r>
            <a:r>
              <a:rPr lang="en-US" dirty="0" err="1"/>
              <a:t>radionuclidebased</a:t>
            </a:r>
            <a:r>
              <a:rPr lang="en-US" dirty="0"/>
              <a:t> approaches to tumor diagnostic an therapy.</a:t>
            </a:r>
          </a:p>
        </p:txBody>
      </p:sp>
      <p:sp>
        <p:nvSpPr>
          <p:cNvPr id="4" name="Foliennummernplatzhalter 3"/>
          <p:cNvSpPr>
            <a:spLocks noGrp="1"/>
          </p:cNvSpPr>
          <p:nvPr>
            <p:ph type="sldNum" sz="quarter" idx="5"/>
          </p:nvPr>
        </p:nvSpPr>
        <p:spPr/>
        <p:txBody>
          <a:bodyPr/>
          <a:lstStyle/>
          <a:p>
            <a:fld id="{FF66CAD1-FD47-46B0-9C16-1B81F4E690E0}" type="slidenum">
              <a:rPr lang="de-DE" smtClean="0"/>
              <a:t>15</a:t>
            </a:fld>
            <a:endParaRPr lang="de-DE"/>
          </a:p>
        </p:txBody>
      </p:sp>
    </p:spTree>
    <p:extLst>
      <p:ext uri="{BB962C8B-B14F-4D97-AF65-F5344CB8AC3E}">
        <p14:creationId xmlns:p14="http://schemas.microsoft.com/office/powerpoint/2010/main" val="4713071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indent="0">
              <a:buNone/>
            </a:pPr>
            <a:r>
              <a:rPr lang="de-DE" dirty="0"/>
              <a:t>UAMC-1110 is the FAP inhibitor. It blocks the receptor, and we used it as a basis of precursor, after modification of radiolabeling we‘ve got multiple derivativesbasedon UAMC, In clinical research only two of the FAPI s are in studying process.</a:t>
            </a:r>
          </a:p>
          <a:p>
            <a:pPr marL="0" indent="0">
              <a:buNone/>
            </a:pPr>
            <a:r>
              <a:rPr lang="ka-GE" sz="1800" dirty="0">
                <a:effectLst/>
                <a:latin typeface="Sylfaen" panose="010A0502050306030303" pitchFamily="18" charset="0"/>
                <a:ea typeface="Sylfaen" panose="010A0502050306030303" pitchFamily="18" charset="0"/>
                <a:cs typeface="Times New Roman" panose="02020603050405020304" pitchFamily="18" charset="0"/>
              </a:rPr>
              <a:t>which is a novel, potent and highly selective inhibitor of fibroblast activation protein (FAP) with IC50 of 3.2 nM; it also inhibits prolyl oligopeptidase (PREP) with an IC50 of 1.8 </a:t>
            </a:r>
            <a:r>
              <a:rPr lang="en-US" sz="1800" dirty="0">
                <a:effectLst/>
                <a:latin typeface="Sylfaen" panose="010A0502050306030303" pitchFamily="18" charset="0"/>
                <a:ea typeface="Sylfaen" panose="010A0502050306030303" pitchFamily="18" charset="0"/>
                <a:cs typeface="Times New Roman" panose="02020603050405020304" pitchFamily="18" charset="0"/>
              </a:rPr>
              <a:t>μ</a:t>
            </a:r>
            <a:r>
              <a:rPr lang="ka-GE" sz="1800" dirty="0">
                <a:effectLst/>
                <a:latin typeface="Sylfaen" panose="010A0502050306030303" pitchFamily="18" charset="0"/>
                <a:ea typeface="Sylfaen" panose="010A0502050306030303" pitchFamily="18" charset="0"/>
                <a:cs typeface="Times New Roman" panose="02020603050405020304" pitchFamily="18" charset="0"/>
              </a:rPr>
              <a:t>M. </a:t>
            </a:r>
            <a:r>
              <a:rPr lang="ka-GE" sz="1800" dirty="0">
                <a:solidFill>
                  <a:srgbClr val="AEAAAA"/>
                </a:solidFill>
                <a:effectLst/>
                <a:latin typeface="Sylfaen" panose="010A0502050306030303" pitchFamily="18" charset="0"/>
                <a:ea typeface="Sylfaen" panose="010A0502050306030303" pitchFamily="18" charset="0"/>
                <a:cs typeface="Times New Roman" panose="02020603050405020304" pitchFamily="18" charset="0"/>
              </a:rPr>
              <a:t>. </a:t>
            </a:r>
            <a:r>
              <a:rPr lang="ka-GE" sz="1800" dirty="0">
                <a:effectLst/>
                <a:latin typeface="Sylfaen" panose="010A0502050306030303" pitchFamily="18" charset="0"/>
                <a:ea typeface="Sylfaen" panose="010A0502050306030303" pitchFamily="18" charset="0"/>
                <a:cs typeface="Times New Roman" panose="02020603050405020304" pitchFamily="18" charset="0"/>
              </a:rPr>
              <a:t>The log D values, plasma stabilities, and microsomal stabilities of SP-13786 were found to be highly satisfactory. Pharmacokinetic evaluation in mice of SP-13786 demonstrated high oral bioavailability, plasma half-life, and the potential to selectively and completely inhibit FAP in vivo.</a:t>
            </a:r>
            <a:endParaRPr lang="de-DE" dirty="0"/>
          </a:p>
        </p:txBody>
      </p:sp>
      <p:sp>
        <p:nvSpPr>
          <p:cNvPr id="4" name="Foliennummernplatzhalter 3"/>
          <p:cNvSpPr>
            <a:spLocks noGrp="1"/>
          </p:cNvSpPr>
          <p:nvPr>
            <p:ph type="sldNum" sz="quarter" idx="5"/>
          </p:nvPr>
        </p:nvSpPr>
        <p:spPr/>
        <p:txBody>
          <a:bodyPr/>
          <a:lstStyle/>
          <a:p>
            <a:fld id="{FF66CAD1-FD47-46B0-9C16-1B81F4E690E0}" type="slidenum">
              <a:rPr lang="de-DE" smtClean="0"/>
              <a:t>16</a:t>
            </a:fld>
            <a:endParaRPr lang="de-DE"/>
          </a:p>
        </p:txBody>
      </p:sp>
    </p:spTree>
    <p:extLst>
      <p:ext uri="{BB962C8B-B14F-4D97-AF65-F5344CB8AC3E}">
        <p14:creationId xmlns:p14="http://schemas.microsoft.com/office/powerpoint/2010/main" val="19855987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indent="0">
              <a:buNone/>
            </a:pPr>
            <a:r>
              <a:rPr lang="de-DE" dirty="0"/>
              <a:t>In our lab we developed fAP inhibitor with severa strategies. UAMC indirect labeling,which means with chelator, prostethic group or SuFEx, and direct labeling the UAMC.</a:t>
            </a:r>
          </a:p>
          <a:p>
            <a:r>
              <a:rPr lang="en-US" b="0" i="0" dirty="0">
                <a:solidFill>
                  <a:srgbClr val="333333"/>
                </a:solidFill>
                <a:effectLst/>
                <a:latin typeface="Georgia" panose="02040502050405020303" pitchFamily="18" charset="0"/>
              </a:rPr>
              <a:t>[</a:t>
            </a:r>
            <a:r>
              <a:rPr lang="en-US" b="0" i="0" baseline="30000" dirty="0">
                <a:solidFill>
                  <a:srgbClr val="333333"/>
                </a:solidFill>
                <a:effectLst/>
                <a:latin typeface="Georgia" panose="02040502050405020303" pitchFamily="18" charset="0"/>
              </a:rPr>
              <a:t>18</a:t>
            </a:r>
            <a:r>
              <a:rPr lang="en-US" b="0" i="0" dirty="0">
                <a:solidFill>
                  <a:srgbClr val="333333"/>
                </a:solidFill>
                <a:effectLst/>
                <a:latin typeface="Georgia" panose="02040502050405020303" pitchFamily="18" charset="0"/>
              </a:rPr>
              <a:t>F]</a:t>
            </a:r>
            <a:r>
              <a:rPr lang="en-US" b="0" i="0" dirty="0" err="1">
                <a:solidFill>
                  <a:srgbClr val="333333"/>
                </a:solidFill>
                <a:effectLst/>
                <a:latin typeface="Georgia" panose="02040502050405020303" pitchFamily="18" charset="0"/>
              </a:rPr>
              <a:t>AlF</a:t>
            </a:r>
            <a:r>
              <a:rPr lang="en-US" b="0" i="0" dirty="0">
                <a:solidFill>
                  <a:srgbClr val="333333"/>
                </a:solidFill>
                <a:effectLst/>
                <a:latin typeface="Georgia" panose="02040502050405020303" pitchFamily="18" charset="0"/>
              </a:rPr>
              <a:t>-labeled FAPI derivatives represent powerful tracers for PET. Owing to an excellent performance in PET imaging, and among them ALF-FAPI-42 is one of the best candidate for tumor </a:t>
            </a:r>
            <a:r>
              <a:rPr lang="en-US" b="0" i="0" dirty="0" err="1">
                <a:solidFill>
                  <a:srgbClr val="333333"/>
                </a:solidFill>
                <a:effectLst/>
                <a:latin typeface="Georgia" panose="02040502050405020303" pitchFamily="18" charset="0"/>
              </a:rPr>
              <a:t>imageing</a:t>
            </a:r>
            <a:r>
              <a:rPr lang="en-US" b="0" i="0" dirty="0">
                <a:solidFill>
                  <a:srgbClr val="333333"/>
                </a:solidFill>
                <a:effectLst/>
                <a:latin typeface="Georgia" panose="02040502050405020303" pitchFamily="18" charset="0"/>
              </a:rPr>
              <a:t>.</a:t>
            </a:r>
            <a:endParaRPr lang="en-US" b="0" i="0" dirty="0">
              <a:solidFill>
                <a:srgbClr val="212121"/>
              </a:solidFill>
              <a:effectLst/>
              <a:latin typeface="Cambria" panose="02040503050406030204" pitchFamily="18" charset="0"/>
            </a:endParaRPr>
          </a:p>
          <a:p>
            <a:pPr algn="just">
              <a:lnSpc>
                <a:spcPct val="150000"/>
              </a:lnSpc>
            </a:pPr>
            <a:r>
              <a:rPr lang="en-US" b="0" i="0" dirty="0">
                <a:solidFill>
                  <a:srgbClr val="212121"/>
                </a:solidFill>
                <a:effectLst/>
                <a:latin typeface="Cambria" panose="02040503050406030204" pitchFamily="18" charset="0"/>
              </a:rPr>
              <a:t>But our goal is to develop new FAPI tracers with same abilities and without chelator. </a:t>
            </a:r>
            <a:r>
              <a:rPr lang="en-US" sz="1200" dirty="0">
                <a:effectLst/>
                <a:latin typeface="Times New Roman" panose="02020603050405020304" pitchFamily="18" charset="0"/>
                <a:ea typeface="Times New Roman" panose="02020603050405020304" pitchFamily="18" charset="0"/>
              </a:rPr>
              <a:t>Since factors like molecular size or polar surface area can strongly affect the pharmacokinetics and biodistribution of radioligands, such tracers could have certain advantages (e.g., better tissue penetration, improved passive transfer across the blood-brain barrier ) over existing FAPI-PET ligands.   </a:t>
            </a:r>
          </a:p>
          <a:p>
            <a:pPr marL="0" indent="0">
              <a:buNone/>
            </a:pPr>
            <a:endParaRPr lang="de-DE" dirty="0"/>
          </a:p>
          <a:p>
            <a:pPr marL="0" indent="0">
              <a:buNone/>
            </a:pPr>
            <a:endParaRPr lang="de-DE" dirty="0"/>
          </a:p>
          <a:p>
            <a:pPr marL="0" indent="0">
              <a:buNone/>
            </a:pPr>
            <a:endParaRPr lang="de-DE" dirty="0"/>
          </a:p>
          <a:p>
            <a:pPr marL="0" indent="0">
              <a:buNone/>
            </a:pPr>
            <a:r>
              <a:rPr lang="de-DE" dirty="0"/>
              <a:t>Radiochemichal conversion</a:t>
            </a:r>
          </a:p>
          <a:p>
            <a:pPr marL="0" indent="0">
              <a:buNone/>
            </a:pPr>
            <a:r>
              <a:rPr lang="de-DE" dirty="0"/>
              <a:t>AY = Activity yield</a:t>
            </a:r>
          </a:p>
          <a:p>
            <a:pPr marL="0" indent="0">
              <a:buNone/>
            </a:pPr>
            <a:r>
              <a:rPr lang="de-DE" dirty="0"/>
              <a:t>Am = Activity(molar)</a:t>
            </a:r>
          </a:p>
        </p:txBody>
      </p:sp>
      <p:sp>
        <p:nvSpPr>
          <p:cNvPr id="4" name="Foliennummernplatzhalter 3"/>
          <p:cNvSpPr>
            <a:spLocks noGrp="1"/>
          </p:cNvSpPr>
          <p:nvPr>
            <p:ph type="sldNum" sz="quarter" idx="5"/>
          </p:nvPr>
        </p:nvSpPr>
        <p:spPr/>
        <p:txBody>
          <a:bodyPr/>
          <a:lstStyle/>
          <a:p>
            <a:fld id="{FF66CAD1-FD47-46B0-9C16-1B81F4E690E0}" type="slidenum">
              <a:rPr lang="de-DE" smtClean="0"/>
              <a:t>17</a:t>
            </a:fld>
            <a:endParaRPr lang="de-DE"/>
          </a:p>
        </p:txBody>
      </p:sp>
    </p:spTree>
    <p:extLst>
      <p:ext uri="{BB962C8B-B14F-4D97-AF65-F5344CB8AC3E}">
        <p14:creationId xmlns:p14="http://schemas.microsoft.com/office/powerpoint/2010/main" val="26270561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For evaluation of newly developed fap inhibitors we chose U87 glioblastoma orthotope tumor model. We </a:t>
            </a:r>
            <a:r>
              <a:rPr lang="en-US" dirty="0" err="1"/>
              <a:t>usedimunocompromised</a:t>
            </a:r>
            <a:r>
              <a:rPr lang="en-US" dirty="0"/>
              <a:t> rats and injected Stereotaxic surgery U87 </a:t>
            </a:r>
            <a:r>
              <a:rPr lang="en-US" dirty="0" err="1"/>
              <a:t>gB</a:t>
            </a:r>
            <a:r>
              <a:rPr lang="en-US" dirty="0"/>
              <a:t> cells. The animal is mounted on the apparatus and the lambda reference point is located, which is the point between the crossing of the sagittal and coronal suture. From this point on, the atlas of stereotaxic surgery maps all the structures of the brain in the three XYZ planes.</a:t>
            </a:r>
          </a:p>
          <a:p>
            <a:r>
              <a:rPr lang="en-US" dirty="0"/>
              <a:t>In the period of 10 days we evaluated tumors via MRI and check the size of the tumor, if the volume is enough we do PET measurements with</a:t>
            </a:r>
            <a:endParaRPr lang="ka-GE" dirty="0"/>
          </a:p>
        </p:txBody>
      </p:sp>
      <p:sp>
        <p:nvSpPr>
          <p:cNvPr id="4" name="Slide Number Placeholder 3"/>
          <p:cNvSpPr>
            <a:spLocks noGrp="1"/>
          </p:cNvSpPr>
          <p:nvPr>
            <p:ph type="sldNum" sz="quarter" idx="5"/>
          </p:nvPr>
        </p:nvSpPr>
        <p:spPr/>
        <p:txBody>
          <a:bodyPr/>
          <a:lstStyle/>
          <a:p>
            <a:pPr lvl="0"/>
            <a:fld id="{826A3080-7732-486A-926C-C3F0949E1026}" type="slidenum">
              <a:rPr lang="ka-GE" smtClean="0"/>
              <a:t>18</a:t>
            </a:fld>
            <a:endParaRPr lang="ka-GE"/>
          </a:p>
        </p:txBody>
      </p:sp>
    </p:spTree>
    <p:extLst>
      <p:ext uri="{BB962C8B-B14F-4D97-AF65-F5344CB8AC3E}">
        <p14:creationId xmlns:p14="http://schemas.microsoft.com/office/powerpoint/2010/main" val="30204044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lang="en-US" dirty="0"/>
              <a:t>In the period of 10 days I evaluated tumors via MRI and check the size of the tumor, to be sure that the disease model was done </a:t>
            </a:r>
            <a:r>
              <a:rPr lang="en-US" dirty="0" err="1"/>
              <a:t>successfuly</a:t>
            </a:r>
            <a:endParaRPr lang="ka-GE" dirty="0"/>
          </a:p>
        </p:txBody>
      </p:sp>
      <p:sp>
        <p:nvSpPr>
          <p:cNvPr id="4" name="Slide Number Placeholder 3"/>
          <p:cNvSpPr>
            <a:spLocks noGrp="1"/>
          </p:cNvSpPr>
          <p:nvPr>
            <p:ph type="sldNum" sz="quarter" idx="5"/>
          </p:nvPr>
        </p:nvSpPr>
        <p:spPr/>
        <p:txBody>
          <a:bodyPr/>
          <a:lstStyle/>
          <a:p>
            <a:pPr lvl="0"/>
            <a:fld id="{826A3080-7732-486A-926C-C3F0949E1026}" type="slidenum">
              <a:rPr lang="ka-GE" smtClean="0"/>
              <a:t>19</a:t>
            </a:fld>
            <a:endParaRPr lang="ka-GE"/>
          </a:p>
        </p:txBody>
      </p:sp>
    </p:spTree>
    <p:extLst>
      <p:ext uri="{BB962C8B-B14F-4D97-AF65-F5344CB8AC3E}">
        <p14:creationId xmlns:p14="http://schemas.microsoft.com/office/powerpoint/2010/main" val="33626301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ka-GE" dirty="0"/>
          </a:p>
        </p:txBody>
      </p:sp>
      <p:sp>
        <p:nvSpPr>
          <p:cNvPr id="4" name="Slide Number Placeholder 3"/>
          <p:cNvSpPr>
            <a:spLocks noGrp="1"/>
          </p:cNvSpPr>
          <p:nvPr>
            <p:ph type="sldNum" sz="quarter" idx="5"/>
          </p:nvPr>
        </p:nvSpPr>
        <p:spPr/>
        <p:txBody>
          <a:bodyPr/>
          <a:lstStyle/>
          <a:p>
            <a:pPr lvl="0"/>
            <a:fld id="{826A3080-7732-486A-926C-C3F0949E1026}" type="slidenum">
              <a:rPr lang="ka-GE" smtClean="0"/>
              <a:t>20</a:t>
            </a:fld>
            <a:endParaRPr lang="ka-GE"/>
          </a:p>
        </p:txBody>
      </p:sp>
    </p:spTree>
    <p:extLst>
      <p:ext uri="{BB962C8B-B14F-4D97-AF65-F5344CB8AC3E}">
        <p14:creationId xmlns:p14="http://schemas.microsoft.com/office/powerpoint/2010/main" val="5372738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indent="0">
              <a:buNone/>
            </a:pPr>
            <a:r>
              <a:rPr lang="de-DE" dirty="0"/>
              <a:t>Here you see PET scannings of three different tracers first two represent FAP inhibitors and the last row FET benchmarked tracers, which shows proteinsynthesis activity in tissue and not special target. In compare to this sacnnings FAP inhibitors show different images and process which could be used for very precise location of tumors. Among fap inhibitors direct labeld FAP inhibitor showed better background brain to tumor ratio , which requires more investigation, if this tracer is specific for CNS tumors.</a:t>
            </a:r>
          </a:p>
          <a:p>
            <a:pPr marL="0" indent="0">
              <a:buNone/>
            </a:pPr>
            <a:r>
              <a:rPr lang="de-DE" dirty="0"/>
              <a:t>BBB is damaged in human?????</a:t>
            </a:r>
          </a:p>
        </p:txBody>
      </p:sp>
      <p:sp>
        <p:nvSpPr>
          <p:cNvPr id="4" name="Foliennummernplatzhalter 3"/>
          <p:cNvSpPr>
            <a:spLocks noGrp="1"/>
          </p:cNvSpPr>
          <p:nvPr>
            <p:ph type="sldNum" sz="quarter" idx="5"/>
          </p:nvPr>
        </p:nvSpPr>
        <p:spPr/>
        <p:txBody>
          <a:bodyPr/>
          <a:lstStyle/>
          <a:p>
            <a:fld id="{FF66CAD1-FD47-46B0-9C16-1B81F4E690E0}" type="slidenum">
              <a:rPr lang="de-DE" smtClean="0"/>
              <a:t>21</a:t>
            </a:fld>
            <a:endParaRPr lang="de-DE"/>
          </a:p>
        </p:txBody>
      </p:sp>
    </p:spTree>
    <p:extLst>
      <p:ext uri="{BB962C8B-B14F-4D97-AF65-F5344CB8AC3E}">
        <p14:creationId xmlns:p14="http://schemas.microsoft.com/office/powerpoint/2010/main" val="31730602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D98B87-0F06-5AC1-B615-18E03D8FF59E}"/>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CC0FCDC3-8ACE-181D-8EA3-ED9ACDF9D521}"/>
              </a:ext>
            </a:extLst>
          </p:cNvPr>
          <p:cNvSpPr txBox="1">
            <a:spLocks noGrp="1"/>
          </p:cNvSpPr>
          <p:nvPr>
            <p:ph type="body" sz="quarter" idx="1"/>
          </p:nvPr>
        </p:nvSpPr>
        <p:spPr/>
        <p:txBody>
          <a:bodyPr/>
          <a:lstStyle/>
          <a:p>
            <a:pPr lvl="0"/>
            <a:r>
              <a:rPr lang="en-US">
                <a:latin typeface="Plantin"/>
              </a:rPr>
              <a:t>However, in the literature, the term </a:t>
            </a:r>
            <a:r>
              <a:rPr lang="en-US" i="1">
                <a:latin typeface="Plantin-Italic"/>
              </a:rPr>
              <a:t>theranostics </a:t>
            </a:r>
            <a:r>
              <a:rPr lang="en-US">
                <a:latin typeface="Plantin"/>
              </a:rPr>
              <a:t>has been more frequently associated with some in vivo nuclear medicine oncologic applications; </a:t>
            </a:r>
            <a:r>
              <a:rPr lang="en-US" kern="0">
                <a:latin typeface="Calibri" pitchFamily="34"/>
                <a:ea typeface="SimSun" pitchFamily="2"/>
              </a:rPr>
              <a:t>[3] This process remains the utilization of different radionuclides (i.e. diagnostic nuclides such as </a:t>
            </a:r>
            <a:r>
              <a:rPr lang="en-US" kern="0" baseline="30000">
                <a:latin typeface="Calibri" pitchFamily="34"/>
                <a:ea typeface="SimSun" pitchFamily="2"/>
              </a:rPr>
              <a:t>18</a:t>
            </a:r>
            <a:r>
              <a:rPr lang="en-US" kern="0">
                <a:latin typeface="Calibri" pitchFamily="34"/>
                <a:ea typeface="SimSun" pitchFamily="2"/>
              </a:rPr>
              <a:t>F and therapeutic nuclides such as </a:t>
            </a:r>
            <a:r>
              <a:rPr lang="en-US" kern="0" baseline="30000">
                <a:latin typeface="Calibri" pitchFamily="34"/>
                <a:ea typeface="SimSun" pitchFamily="2"/>
              </a:rPr>
              <a:t>177</a:t>
            </a:r>
            <a:r>
              <a:rPr lang="en-US" kern="0">
                <a:latin typeface="Calibri" pitchFamily="34"/>
                <a:ea typeface="SimSun" pitchFamily="2"/>
              </a:rPr>
              <a:t>Lu), which are coupled to molecular probes selectively binding to tumor cells or cancer-associated fibroblasts [4]. Positron emission tomography (PET) visualizes the accumulation of </a:t>
            </a:r>
            <a:r>
              <a:rPr lang="en-US" kern="0" baseline="30000">
                <a:latin typeface="Calibri" pitchFamily="34"/>
                <a:ea typeface="SimSun" pitchFamily="2"/>
              </a:rPr>
              <a:t>18</a:t>
            </a:r>
            <a:r>
              <a:rPr lang="en-US" kern="0">
                <a:latin typeface="Calibri" pitchFamily="34"/>
                <a:ea typeface="SimSun" pitchFamily="2"/>
              </a:rPr>
              <a:t>F-labeled probes (PET-tracers) in cancerous tissue, while the same probes labeled with a therapeutic nuclide serve as radiotherapeutics to eliminate cancer cells through short range ionizing radiation [3,4]. </a:t>
            </a:r>
            <a:endParaRPr lang="ka-GE">
              <a:latin typeface="Sylfaen" pitchFamily="18"/>
            </a:endParaRPr>
          </a:p>
        </p:txBody>
      </p:sp>
      <p:sp>
        <p:nvSpPr>
          <p:cNvPr id="4" name="Slide Number Placeholder 3">
            <a:extLst>
              <a:ext uri="{FF2B5EF4-FFF2-40B4-BE49-F238E27FC236}">
                <a16:creationId xmlns:a16="http://schemas.microsoft.com/office/drawing/2014/main" id="{A479FBC6-B2A0-9E25-825C-4CA7401D6BD7}"/>
              </a:ext>
            </a:extLst>
          </p:cNvPr>
          <p:cNvSpPr txBox="1"/>
          <p:nvPr/>
        </p:nvSpPr>
        <p:spPr>
          <a:xfrm>
            <a:off x="3884608" y="8685208"/>
            <a:ext cx="2971800" cy="457200"/>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606D256-AB70-4471-BF87-9F3FCF0BA0BE}" type="slidenum">
              <a:t>26</a:t>
            </a:fld>
            <a:endParaRPr lang="ka-GE" sz="1200" b="0" i="0" u="none" strike="noStrike" kern="1200" cap="none" spc="0" baseline="0">
              <a:solidFill>
                <a:srgbClr val="000000"/>
              </a:solidFill>
              <a:uFillTx/>
              <a:latin typeface="Sylfaen" pitchFamily="18"/>
            </a:endParaRPr>
          </a:p>
        </p:txBody>
      </p:sp>
    </p:spTree>
    <p:extLst>
      <p:ext uri="{BB962C8B-B14F-4D97-AF65-F5344CB8AC3E}">
        <p14:creationId xmlns:p14="http://schemas.microsoft.com/office/powerpoint/2010/main" val="30079771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PlaceHolder 1"/>
          <p:cNvSpPr>
            <a:spLocks noGrp="1" noRot="1" noChangeAspect="1"/>
          </p:cNvSpPr>
          <p:nvPr>
            <p:ph type="sldImg"/>
          </p:nvPr>
        </p:nvSpPr>
        <p:spPr>
          <a:xfrm>
            <a:off x="685800" y="1143000"/>
            <a:ext cx="5486400" cy="3086100"/>
          </a:xfrm>
          <a:prstGeom prst="rect">
            <a:avLst/>
          </a:prstGeom>
        </p:spPr>
      </p:sp>
      <p:sp>
        <p:nvSpPr>
          <p:cNvPr id="167" name="PlaceHolder 2"/>
          <p:cNvSpPr>
            <a:spLocks noGrp="1"/>
          </p:cNvSpPr>
          <p:nvPr>
            <p:ph type="body"/>
          </p:nvPr>
        </p:nvSpPr>
        <p:spPr>
          <a:xfrm>
            <a:off x="685800" y="4400640"/>
            <a:ext cx="5486040" cy="3600000"/>
          </a:xfrm>
          <a:prstGeom prst="rect">
            <a:avLst/>
          </a:prstGeom>
        </p:spPr>
        <p:txBody>
          <a:bodyPr>
            <a:noAutofit/>
          </a:bodyPr>
          <a:lstStyle/>
          <a:p>
            <a:r>
              <a:rPr lang="en-US" sz="2000" b="0" strike="noStrike" spc="-1" dirty="0">
                <a:latin typeface="Arial"/>
              </a:rPr>
              <a:t>1mm lesions!</a:t>
            </a:r>
          </a:p>
        </p:txBody>
      </p:sp>
      <p:sp>
        <p:nvSpPr>
          <p:cNvPr id="168" name="Foliennummernplatzhalter 3"/>
          <p:cNvSpPr txBox="1"/>
          <p:nvPr/>
        </p:nvSpPr>
        <p:spPr>
          <a:xfrm>
            <a:off x="3884760" y="8685360"/>
            <a:ext cx="2971440" cy="458280"/>
          </a:xfrm>
          <a:prstGeom prst="rect">
            <a:avLst/>
          </a:prstGeom>
          <a:noFill/>
          <a:ln w="0">
            <a:noFill/>
          </a:ln>
        </p:spPr>
        <p:txBody>
          <a:bodyPr anchor="b">
            <a:noAutofit/>
          </a:bodyPr>
          <a:lstStyle/>
          <a:p>
            <a:pPr algn="r">
              <a:lnSpc>
                <a:spcPct val="100000"/>
              </a:lnSpc>
            </a:pPr>
            <a:fld id="{EA1C1332-5020-4ABD-ABEE-7049DF8B260A}" type="slidenum">
              <a:rPr lang="de-DE" sz="1200" b="0" strike="noStrike" spc="-1">
                <a:latin typeface="Times New Roman"/>
              </a:rPr>
              <a:t>30</a:t>
            </a:fld>
            <a:endParaRPr lang="en-US" sz="1200" b="0" strike="noStrike" spc="-1">
              <a:latin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Historie</a:t>
            </a:r>
          </a:p>
          <a:p>
            <a:r>
              <a:rPr lang="de-DE"/>
              <a:t>Besuch Tbilisi 2022</a:t>
            </a:r>
          </a:p>
          <a:p>
            <a:r>
              <a:rPr lang="de-DE"/>
              <a:t>IREMB arbeitet an ...</a:t>
            </a:r>
          </a:p>
        </p:txBody>
      </p:sp>
      <p:sp>
        <p:nvSpPr>
          <p:cNvPr id="4" name="Foliennummernplatzhalter 3"/>
          <p:cNvSpPr>
            <a:spLocks noGrp="1"/>
          </p:cNvSpPr>
          <p:nvPr>
            <p:ph type="sldNum" sz="quarter" idx="5"/>
          </p:nvPr>
        </p:nvSpPr>
        <p:spPr/>
        <p:txBody>
          <a:bodyPr/>
          <a:lstStyle/>
          <a:p>
            <a:fld id="{CC443C57-AA67-8346-B728-3D2B03440821}" type="slidenum">
              <a:rPr lang="de-DE"/>
              <a:t>5</a:t>
            </a:fld>
            <a:endParaRPr lang="de-DE"/>
          </a:p>
        </p:txBody>
      </p:sp>
    </p:spTree>
    <p:extLst>
      <p:ext uri="{BB962C8B-B14F-4D97-AF65-F5344CB8AC3E}">
        <p14:creationId xmlns:p14="http://schemas.microsoft.com/office/powerpoint/2010/main" val="3258406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Little about me. I am M.D. interested in Radiology and in Nuclear medicine. Since 2018 I have close scientific relations with FZJ. During my studies I had several internship and the last one in 2021 was the most important, because I decided to become a </a:t>
            </a:r>
            <a:r>
              <a:rPr lang="en-US" dirty="0" err="1"/>
              <a:t>ph.d.</a:t>
            </a:r>
            <a:r>
              <a:rPr lang="en-US" dirty="0"/>
              <a:t> student after my M.D. </a:t>
            </a:r>
            <a:r>
              <a:rPr lang="en-US" dirty="0" err="1"/>
              <a:t>programme</a:t>
            </a:r>
            <a:r>
              <a:rPr lang="en-US" dirty="0"/>
              <a:t>. 2022 I became a </a:t>
            </a:r>
            <a:r>
              <a:rPr lang="en-US" dirty="0" err="1"/>
              <a:t>Doctorant</a:t>
            </a:r>
            <a:r>
              <a:rPr lang="en-US" dirty="0"/>
              <a:t> in TSU and gained Georgian </a:t>
            </a:r>
            <a:r>
              <a:rPr lang="en-US" dirty="0" err="1"/>
              <a:t>german</a:t>
            </a:r>
            <a:r>
              <a:rPr lang="en-US" dirty="0"/>
              <a:t> joint grant for three years.</a:t>
            </a:r>
            <a:endParaRPr lang="ka-GE" dirty="0"/>
          </a:p>
        </p:txBody>
      </p:sp>
      <p:sp>
        <p:nvSpPr>
          <p:cNvPr id="4" name="Slide Number Placeholder 3"/>
          <p:cNvSpPr>
            <a:spLocks noGrp="1"/>
          </p:cNvSpPr>
          <p:nvPr>
            <p:ph type="sldNum" sz="quarter" idx="5"/>
          </p:nvPr>
        </p:nvSpPr>
        <p:spPr/>
        <p:txBody>
          <a:bodyPr/>
          <a:lstStyle/>
          <a:p>
            <a:pPr lvl="0"/>
            <a:fld id="{826A3080-7732-486A-926C-C3F0949E1026}" type="slidenum">
              <a:rPr lang="ka-GE" smtClean="0"/>
              <a:t>7</a:t>
            </a:fld>
            <a:endParaRPr lang="ka-GE"/>
          </a:p>
        </p:txBody>
      </p:sp>
    </p:spTree>
    <p:extLst>
      <p:ext uri="{BB962C8B-B14F-4D97-AF65-F5344CB8AC3E}">
        <p14:creationId xmlns:p14="http://schemas.microsoft.com/office/powerpoint/2010/main" val="2904275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D98B87-0F06-5AC1-B615-18E03D8FF59E}"/>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CC0FCDC3-8ACE-181D-8EA3-ED9ACDF9D521}"/>
              </a:ext>
            </a:extLst>
          </p:cNvPr>
          <p:cNvSpPr txBox="1">
            <a:spLocks noGrp="1"/>
          </p:cNvSpPr>
          <p:nvPr>
            <p:ph type="body" sz="quarter" idx="1"/>
          </p:nvPr>
        </p:nvSpPr>
        <p:spPr/>
        <p:txBody>
          <a:bodyPr/>
          <a:lstStyle/>
          <a:p>
            <a:endParaRPr lang="en-US" b="0" i="0" dirty="0">
              <a:solidFill>
                <a:srgbClr val="202122"/>
              </a:solidFill>
              <a:effectLst/>
              <a:latin typeface="Arial" panose="020B0604020202020204" pitchFamily="34" charset="0"/>
            </a:endParaRPr>
          </a:p>
          <a:p>
            <a:endParaRPr lang="en-US" b="0" i="0" dirty="0">
              <a:solidFill>
                <a:srgbClr val="202122"/>
              </a:solidFill>
              <a:effectLst/>
              <a:latin typeface="Arial" panose="020B0604020202020204" pitchFamily="34" charset="0"/>
            </a:endParaRPr>
          </a:p>
          <a:p>
            <a:r>
              <a:rPr lang="en-US" b="0" i="0" dirty="0">
                <a:solidFill>
                  <a:srgbClr val="202122"/>
                </a:solidFill>
                <a:effectLst/>
                <a:latin typeface="Arial" panose="020B0604020202020204" pitchFamily="34" charset="0"/>
              </a:rPr>
              <a:t>Let’s think that this is cancer cell inside our body. On cancer cells, there are some specific receptors by which they are differ from the normal cells. Or maybe these receptors are just overexpressed on cancer cell surface. This proteins are our targets. As they have their natural agonists –ligands, Ligands must be  specific for the receptor, link them with a linker, </a:t>
            </a:r>
            <a:r>
              <a:rPr lang="en-US" b="0" i="0" dirty="0" err="1">
                <a:solidFill>
                  <a:srgbClr val="202122"/>
                </a:solidFill>
                <a:effectLst/>
                <a:latin typeface="Arial" panose="020B0604020202020204" pitchFamily="34" charset="0"/>
              </a:rPr>
              <a:t>f.e</a:t>
            </a:r>
            <a:r>
              <a:rPr lang="en-US" b="0" i="0" dirty="0">
                <a:solidFill>
                  <a:srgbClr val="202122"/>
                </a:solidFill>
                <a:effectLst/>
                <a:latin typeface="Arial" panose="020B0604020202020204" pitchFamily="34" charset="0"/>
              </a:rPr>
              <a:t>. inhibitor,. The </a:t>
            </a:r>
            <a:r>
              <a:rPr lang="en-US" b="0" i="0" dirty="0" err="1">
                <a:solidFill>
                  <a:srgbClr val="202122"/>
                </a:solidFill>
                <a:effectLst/>
                <a:latin typeface="Arial" panose="020B0604020202020204" pitchFamily="34" charset="0"/>
              </a:rPr>
              <a:t>linkersare</a:t>
            </a:r>
            <a:r>
              <a:rPr lang="en-US" b="0" i="0" dirty="0">
                <a:solidFill>
                  <a:srgbClr val="202122"/>
                </a:solidFill>
                <a:effectLst/>
                <a:latin typeface="Arial" panose="020B0604020202020204" pitchFamily="34" charset="0"/>
              </a:rPr>
              <a:t> labeled with positron emitter radionuclide</a:t>
            </a:r>
          </a:p>
          <a:p>
            <a:endParaRPr lang="en-US" b="0" i="0" dirty="0">
              <a:solidFill>
                <a:srgbClr val="202122"/>
              </a:solidFill>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A479FBC6-B2A0-9E25-825C-4CA7401D6BD7}"/>
              </a:ext>
            </a:extLst>
          </p:cNvPr>
          <p:cNvSpPr txBox="1"/>
          <p:nvPr/>
        </p:nvSpPr>
        <p:spPr>
          <a:xfrm>
            <a:off x="3884608" y="8685208"/>
            <a:ext cx="2971800" cy="457200"/>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606D256-AB70-4471-BF87-9F3FCF0BA0BE}" type="slidenum">
              <a:t>8</a:t>
            </a:fld>
            <a:endParaRPr lang="ka-GE" sz="1200" b="0" i="0" u="none" strike="noStrike" kern="1200" cap="none" spc="0" baseline="0">
              <a:solidFill>
                <a:srgbClr val="000000"/>
              </a:solidFill>
              <a:uFillTx/>
              <a:latin typeface="Sylfaen" pitchFamily="18"/>
            </a:endParaRPr>
          </a:p>
        </p:txBody>
      </p:sp>
    </p:spTree>
    <p:extLst>
      <p:ext uri="{BB962C8B-B14F-4D97-AF65-F5344CB8AC3E}">
        <p14:creationId xmlns:p14="http://schemas.microsoft.com/office/powerpoint/2010/main" val="40161476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02122"/>
                </a:solidFill>
                <a:effectLst/>
                <a:latin typeface="Arial" panose="020B0604020202020204" pitchFamily="34" charset="0"/>
              </a:rPr>
              <a:t>As the radioisotope undergoes </a:t>
            </a:r>
            <a:r>
              <a:rPr lang="en-US" b="0" i="0" u="none" strike="noStrike" dirty="0">
                <a:solidFill>
                  <a:srgbClr val="3366CC"/>
                </a:solidFill>
                <a:effectLst/>
                <a:latin typeface="Arial" panose="020B0604020202020204" pitchFamily="34" charset="0"/>
                <a:hlinkClick r:id="rId3" tooltip="Positron emission"/>
              </a:rPr>
              <a:t>positron emission</a:t>
            </a:r>
            <a:r>
              <a:rPr lang="en-US" b="0" i="0" dirty="0">
                <a:solidFill>
                  <a:srgbClr val="202122"/>
                </a:solidFill>
                <a:effectLst/>
                <a:latin typeface="Arial" panose="020B0604020202020204" pitchFamily="34" charset="0"/>
              </a:rPr>
              <a:t> decay, it emits a positron, The emitted positron travels in tissue for a short distance, during which time it loses kinetic energy, until it decelerates to a point where it can interact with an electron.</a:t>
            </a:r>
            <a:r>
              <a:rPr lang="en-US" b="0" i="0" u="none" strike="noStrike" baseline="30000" dirty="0">
                <a:solidFill>
                  <a:srgbClr val="3366CC"/>
                </a:solidFill>
                <a:effectLst/>
                <a:latin typeface="Arial" panose="020B0604020202020204" pitchFamily="34" charset="0"/>
                <a:hlinkClick r:id="rId4"/>
              </a:rPr>
              <a:t>[53]</a:t>
            </a:r>
            <a:r>
              <a:rPr lang="en-US" b="0" i="0" dirty="0">
                <a:solidFill>
                  <a:srgbClr val="202122"/>
                </a:solidFill>
                <a:effectLst/>
                <a:latin typeface="Arial" panose="020B0604020202020204" pitchFamily="34" charset="0"/>
              </a:rPr>
              <a:t> The encounter annihilates both electron and positron, producing a pair of </a:t>
            </a:r>
            <a:r>
              <a:rPr lang="en-US" b="0" i="0" u="none" strike="noStrike" dirty="0">
                <a:solidFill>
                  <a:srgbClr val="3366CC"/>
                </a:solidFill>
                <a:effectLst/>
                <a:latin typeface="Arial" panose="020B0604020202020204" pitchFamily="34" charset="0"/>
                <a:hlinkClick r:id="rId5" tooltip="Electron–positron annihilation"/>
              </a:rPr>
              <a:t>annihilation</a:t>
            </a:r>
            <a:r>
              <a:rPr lang="en-US" b="0" i="0" dirty="0">
                <a:solidFill>
                  <a:srgbClr val="202122"/>
                </a:solidFill>
                <a:effectLst/>
                <a:latin typeface="Arial" panose="020B0604020202020204" pitchFamily="34" charset="0"/>
              </a:rPr>
              <a:t> (</a:t>
            </a:r>
            <a:r>
              <a:rPr lang="en-US" b="0" i="0" u="none" strike="noStrike" dirty="0">
                <a:solidFill>
                  <a:srgbClr val="3366CC"/>
                </a:solidFill>
                <a:effectLst/>
                <a:latin typeface="Arial" panose="020B0604020202020204" pitchFamily="34" charset="0"/>
                <a:hlinkClick r:id="rId6" tooltip="Gamma ray"/>
              </a:rPr>
              <a:t>gamma</a:t>
            </a:r>
            <a:r>
              <a:rPr lang="en-US" b="0" i="0" dirty="0">
                <a:solidFill>
                  <a:srgbClr val="202122"/>
                </a:solidFill>
                <a:effectLst/>
                <a:latin typeface="Arial" panose="020B0604020202020204" pitchFamily="34" charset="0"/>
              </a:rPr>
              <a:t>) </a:t>
            </a:r>
            <a:r>
              <a:rPr lang="en-US" b="0" i="0" u="none" strike="noStrike" dirty="0">
                <a:solidFill>
                  <a:srgbClr val="3366CC"/>
                </a:solidFill>
                <a:effectLst/>
                <a:latin typeface="Arial" panose="020B0604020202020204" pitchFamily="34" charset="0"/>
                <a:hlinkClick r:id="rId7" tooltip="Photon"/>
              </a:rPr>
              <a:t>photons</a:t>
            </a:r>
            <a:r>
              <a:rPr lang="en-US" b="0" i="0" dirty="0">
                <a:solidFill>
                  <a:srgbClr val="202122"/>
                </a:solidFill>
                <a:effectLst/>
                <a:latin typeface="Arial" panose="020B0604020202020204" pitchFamily="34" charset="0"/>
              </a:rPr>
              <a:t> moving in approximately opposite directions. </a:t>
            </a:r>
            <a:endParaRPr lang="ka-GE" dirty="0"/>
          </a:p>
          <a:p>
            <a:endParaRPr lang="ka-GE" dirty="0"/>
          </a:p>
        </p:txBody>
      </p:sp>
      <p:sp>
        <p:nvSpPr>
          <p:cNvPr id="4" name="Slide Number Placeholder 3"/>
          <p:cNvSpPr>
            <a:spLocks noGrp="1"/>
          </p:cNvSpPr>
          <p:nvPr>
            <p:ph type="sldNum" sz="quarter" idx="5"/>
          </p:nvPr>
        </p:nvSpPr>
        <p:spPr/>
        <p:txBody>
          <a:bodyPr/>
          <a:lstStyle/>
          <a:p>
            <a:fld id="{1D26AD59-AEB0-4994-9F2C-CA6205A7CEA8}" type="slidenum">
              <a:rPr lang="de-DE" smtClean="0"/>
              <a:t>9</a:t>
            </a:fld>
            <a:endParaRPr lang="de-DE"/>
          </a:p>
        </p:txBody>
      </p:sp>
    </p:spTree>
    <p:extLst>
      <p:ext uri="{BB962C8B-B14F-4D97-AF65-F5344CB8AC3E}">
        <p14:creationId xmlns:p14="http://schemas.microsoft.com/office/powerpoint/2010/main" val="8135541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ka-GE" dirty="0"/>
          </a:p>
        </p:txBody>
      </p:sp>
      <p:sp>
        <p:nvSpPr>
          <p:cNvPr id="4" name="Slide Number Placeholder 3"/>
          <p:cNvSpPr>
            <a:spLocks noGrp="1"/>
          </p:cNvSpPr>
          <p:nvPr>
            <p:ph type="sldNum" sz="quarter" idx="5"/>
          </p:nvPr>
        </p:nvSpPr>
        <p:spPr/>
        <p:txBody>
          <a:bodyPr/>
          <a:lstStyle/>
          <a:p>
            <a:pPr lvl="0"/>
            <a:fld id="{826A3080-7732-486A-926C-C3F0949E1026}" type="slidenum">
              <a:rPr lang="ka-GE" smtClean="0"/>
              <a:t>10</a:t>
            </a:fld>
            <a:endParaRPr lang="ka-GE"/>
          </a:p>
        </p:txBody>
      </p:sp>
    </p:spTree>
    <p:extLst>
      <p:ext uri="{BB962C8B-B14F-4D97-AF65-F5344CB8AC3E}">
        <p14:creationId xmlns:p14="http://schemas.microsoft.com/office/powerpoint/2010/main" val="3468041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ka-GE" dirty="0"/>
          </a:p>
        </p:txBody>
      </p:sp>
      <p:sp>
        <p:nvSpPr>
          <p:cNvPr id="4" name="Slide Number Placeholder 3"/>
          <p:cNvSpPr>
            <a:spLocks noGrp="1"/>
          </p:cNvSpPr>
          <p:nvPr>
            <p:ph type="sldNum" sz="quarter" idx="5"/>
          </p:nvPr>
        </p:nvSpPr>
        <p:spPr/>
        <p:txBody>
          <a:bodyPr/>
          <a:lstStyle/>
          <a:p>
            <a:pPr lvl="0"/>
            <a:fld id="{826A3080-7732-486A-926C-C3F0949E1026}" type="slidenum">
              <a:rPr lang="ka-GE" smtClean="0"/>
              <a:t>11</a:t>
            </a:fld>
            <a:endParaRPr lang="ka-GE"/>
          </a:p>
        </p:txBody>
      </p:sp>
    </p:spTree>
    <p:extLst>
      <p:ext uri="{BB962C8B-B14F-4D97-AF65-F5344CB8AC3E}">
        <p14:creationId xmlns:p14="http://schemas.microsoft.com/office/powerpoint/2010/main" val="4171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ka-GE" dirty="0"/>
          </a:p>
        </p:txBody>
      </p:sp>
      <p:sp>
        <p:nvSpPr>
          <p:cNvPr id="4" name="Slide Number Placeholder 3"/>
          <p:cNvSpPr>
            <a:spLocks noGrp="1"/>
          </p:cNvSpPr>
          <p:nvPr>
            <p:ph type="sldNum" sz="quarter" idx="5"/>
          </p:nvPr>
        </p:nvSpPr>
        <p:spPr/>
        <p:txBody>
          <a:bodyPr/>
          <a:lstStyle/>
          <a:p>
            <a:pPr lvl="0"/>
            <a:fld id="{826A3080-7732-486A-926C-C3F0949E1026}" type="slidenum">
              <a:rPr lang="ka-GE" smtClean="0"/>
              <a:t>12</a:t>
            </a:fld>
            <a:endParaRPr lang="ka-GE"/>
          </a:p>
        </p:txBody>
      </p:sp>
    </p:spTree>
    <p:extLst>
      <p:ext uri="{BB962C8B-B14F-4D97-AF65-F5344CB8AC3E}">
        <p14:creationId xmlns:p14="http://schemas.microsoft.com/office/powerpoint/2010/main" val="33098024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80990" indent="-380990"/>
            <a:r>
              <a:rPr lang="en-US" sz="1200" dirty="0"/>
              <a:t>Generate disease model system for pre-clinical evaluation of tracers</a:t>
            </a:r>
          </a:p>
          <a:p>
            <a:pPr marL="380990" indent="-380990"/>
            <a:r>
              <a:rPr lang="en-US" sz="1200" dirty="0"/>
              <a:t>Plan appropriate PET measurements</a:t>
            </a:r>
          </a:p>
          <a:p>
            <a:pPr marL="380990" indent="-380990"/>
            <a:r>
              <a:rPr lang="en-US" sz="1200" dirty="0"/>
              <a:t>Study pharmacokinetics and biodistribution of tracers</a:t>
            </a:r>
          </a:p>
          <a:p>
            <a:pPr marL="380990" indent="-380990"/>
            <a:r>
              <a:rPr lang="en-US" sz="1200" dirty="0"/>
              <a:t>Statistical analyses of data pharmacokinetics, Time activity curves.</a:t>
            </a:r>
          </a:p>
          <a:p>
            <a:pPr marL="380990" indent="-380990"/>
            <a:r>
              <a:rPr lang="en-US" sz="1200" dirty="0"/>
              <a:t>Comparison to existing standards (MRI, benchmark PET tracers from clinical practice)</a:t>
            </a:r>
          </a:p>
          <a:p>
            <a:endParaRPr lang="ka-GE" dirty="0"/>
          </a:p>
        </p:txBody>
      </p:sp>
      <p:sp>
        <p:nvSpPr>
          <p:cNvPr id="4" name="Slide Number Placeholder 3"/>
          <p:cNvSpPr>
            <a:spLocks noGrp="1"/>
          </p:cNvSpPr>
          <p:nvPr>
            <p:ph type="sldNum" sz="quarter" idx="5"/>
          </p:nvPr>
        </p:nvSpPr>
        <p:spPr/>
        <p:txBody>
          <a:bodyPr/>
          <a:lstStyle/>
          <a:p>
            <a:fld id="{1D26AD59-AEB0-4994-9F2C-CA6205A7CEA8}" type="slidenum">
              <a:rPr lang="de-DE" smtClean="0"/>
              <a:t>13</a:t>
            </a:fld>
            <a:endParaRPr lang="de-DE"/>
          </a:p>
        </p:txBody>
      </p:sp>
    </p:spTree>
    <p:extLst>
      <p:ext uri="{BB962C8B-B14F-4D97-AF65-F5344CB8AC3E}">
        <p14:creationId xmlns:p14="http://schemas.microsoft.com/office/powerpoint/2010/main" val="39853189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w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985E4E-5DEB-45EA-B39F-954A365B9DB5}"/>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5522D231-1F52-4400-A663-48BC053E5D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4EC41A9E-DA1E-479F-B775-2A421C4D92A8}"/>
              </a:ext>
            </a:extLst>
          </p:cNvPr>
          <p:cNvSpPr>
            <a:spLocks noGrp="1"/>
          </p:cNvSpPr>
          <p:nvPr>
            <p:ph type="dt" sz="half" idx="10"/>
          </p:nvPr>
        </p:nvSpPr>
        <p:spPr/>
        <p:txBody>
          <a:bodyPr/>
          <a:lstStyle/>
          <a:p>
            <a:fld id="{5BB4E40C-04D1-4E3E-8668-30DBF6800AA7}" type="datetimeFigureOut">
              <a:rPr lang="de-DE" smtClean="0"/>
              <a:t>11.09.2024</a:t>
            </a:fld>
            <a:endParaRPr lang="de-DE"/>
          </a:p>
        </p:txBody>
      </p:sp>
      <p:sp>
        <p:nvSpPr>
          <p:cNvPr id="5" name="Fußzeilenplatzhalter 4">
            <a:extLst>
              <a:ext uri="{FF2B5EF4-FFF2-40B4-BE49-F238E27FC236}">
                <a16:creationId xmlns:a16="http://schemas.microsoft.com/office/drawing/2014/main" id="{37B4C2C9-AEDC-4B4B-B5F3-C7F3E2101EE0}"/>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349D5EF2-2104-4496-AADA-EC8388457668}"/>
              </a:ext>
            </a:extLst>
          </p:cNvPr>
          <p:cNvSpPr>
            <a:spLocks noGrp="1"/>
          </p:cNvSpPr>
          <p:nvPr>
            <p:ph type="sldNum" sz="quarter" idx="12"/>
          </p:nvPr>
        </p:nvSpPr>
        <p:spPr/>
        <p:txBody>
          <a:bodyPr/>
          <a:lstStyle/>
          <a:p>
            <a:fld id="{E6AC7593-66ED-46C2-8600-C87CC01017D9}" type="slidenum">
              <a:rPr lang="de-DE" smtClean="0"/>
              <a:t>‹#›</a:t>
            </a:fld>
            <a:endParaRPr lang="de-DE"/>
          </a:p>
        </p:txBody>
      </p:sp>
    </p:spTree>
    <p:extLst>
      <p:ext uri="{BB962C8B-B14F-4D97-AF65-F5344CB8AC3E}">
        <p14:creationId xmlns:p14="http://schemas.microsoft.com/office/powerpoint/2010/main" val="1459242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373DD8-A540-404C-9ABA-2D3054498787}"/>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486A3100-5FF6-4997-A676-E98AA15AF55D}"/>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E375D67A-27B7-434B-9F03-276E767ECAAE}"/>
              </a:ext>
            </a:extLst>
          </p:cNvPr>
          <p:cNvSpPr>
            <a:spLocks noGrp="1"/>
          </p:cNvSpPr>
          <p:nvPr>
            <p:ph type="dt" sz="half" idx="10"/>
          </p:nvPr>
        </p:nvSpPr>
        <p:spPr/>
        <p:txBody>
          <a:bodyPr/>
          <a:lstStyle/>
          <a:p>
            <a:fld id="{5BB4E40C-04D1-4E3E-8668-30DBF6800AA7}" type="datetimeFigureOut">
              <a:rPr lang="de-DE" smtClean="0"/>
              <a:t>11.09.2024</a:t>
            </a:fld>
            <a:endParaRPr lang="de-DE"/>
          </a:p>
        </p:txBody>
      </p:sp>
      <p:sp>
        <p:nvSpPr>
          <p:cNvPr id="5" name="Fußzeilenplatzhalter 4">
            <a:extLst>
              <a:ext uri="{FF2B5EF4-FFF2-40B4-BE49-F238E27FC236}">
                <a16:creationId xmlns:a16="http://schemas.microsoft.com/office/drawing/2014/main" id="{3DCA624B-6C96-4AC2-B51B-1640BF3AE7A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48F7DCAA-CE8C-41CE-AF51-0B0B23865333}"/>
              </a:ext>
            </a:extLst>
          </p:cNvPr>
          <p:cNvSpPr>
            <a:spLocks noGrp="1"/>
          </p:cNvSpPr>
          <p:nvPr>
            <p:ph type="sldNum" sz="quarter" idx="12"/>
          </p:nvPr>
        </p:nvSpPr>
        <p:spPr/>
        <p:txBody>
          <a:bodyPr/>
          <a:lstStyle/>
          <a:p>
            <a:fld id="{E6AC7593-66ED-46C2-8600-C87CC01017D9}" type="slidenum">
              <a:rPr lang="de-DE" smtClean="0"/>
              <a:t>‹#›</a:t>
            </a:fld>
            <a:endParaRPr lang="de-DE"/>
          </a:p>
        </p:txBody>
      </p:sp>
    </p:spTree>
    <p:extLst>
      <p:ext uri="{BB962C8B-B14F-4D97-AF65-F5344CB8AC3E}">
        <p14:creationId xmlns:p14="http://schemas.microsoft.com/office/powerpoint/2010/main" val="2735903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EF59C6E7-619F-4625-9C7F-4F0300CCE48B}"/>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8CF0C9A0-F101-4FEC-A28D-E6E0A240E164}"/>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71091045-151D-4EEB-BEFE-A77C38F093FC}"/>
              </a:ext>
            </a:extLst>
          </p:cNvPr>
          <p:cNvSpPr>
            <a:spLocks noGrp="1"/>
          </p:cNvSpPr>
          <p:nvPr>
            <p:ph type="dt" sz="half" idx="10"/>
          </p:nvPr>
        </p:nvSpPr>
        <p:spPr/>
        <p:txBody>
          <a:bodyPr/>
          <a:lstStyle/>
          <a:p>
            <a:fld id="{5BB4E40C-04D1-4E3E-8668-30DBF6800AA7}" type="datetimeFigureOut">
              <a:rPr lang="de-DE" smtClean="0"/>
              <a:t>11.09.2024</a:t>
            </a:fld>
            <a:endParaRPr lang="de-DE"/>
          </a:p>
        </p:txBody>
      </p:sp>
      <p:sp>
        <p:nvSpPr>
          <p:cNvPr id="5" name="Fußzeilenplatzhalter 4">
            <a:extLst>
              <a:ext uri="{FF2B5EF4-FFF2-40B4-BE49-F238E27FC236}">
                <a16:creationId xmlns:a16="http://schemas.microsoft.com/office/drawing/2014/main" id="{8CD70D81-7799-4538-B0CC-0BCBDE549035}"/>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1EBFB814-88D3-432A-B17A-D53D4D422CBC}"/>
              </a:ext>
            </a:extLst>
          </p:cNvPr>
          <p:cNvSpPr>
            <a:spLocks noGrp="1"/>
          </p:cNvSpPr>
          <p:nvPr>
            <p:ph type="sldNum" sz="quarter" idx="12"/>
          </p:nvPr>
        </p:nvSpPr>
        <p:spPr/>
        <p:txBody>
          <a:bodyPr/>
          <a:lstStyle/>
          <a:p>
            <a:fld id="{E6AC7593-66ED-46C2-8600-C87CC01017D9}" type="slidenum">
              <a:rPr lang="de-DE" smtClean="0"/>
              <a:t>‹#›</a:t>
            </a:fld>
            <a:endParaRPr lang="de-DE"/>
          </a:p>
        </p:txBody>
      </p:sp>
    </p:spTree>
    <p:extLst>
      <p:ext uri="{BB962C8B-B14F-4D97-AF65-F5344CB8AC3E}">
        <p14:creationId xmlns:p14="http://schemas.microsoft.com/office/powerpoint/2010/main" val="524022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768A23-8C19-3A3E-EC85-08D87D3C628F}"/>
              </a:ext>
            </a:extLst>
          </p:cNvPr>
          <p:cNvSpPr txBox="1">
            <a:spLocks noGrp="1"/>
          </p:cNvSpPr>
          <p:nvPr>
            <p:ph idx="1"/>
          </p:nvPr>
        </p:nvSpPr>
        <p:spPr/>
        <p:txBody>
          <a:bodyPr/>
          <a:lstStyle>
            <a:lvl1pPr>
              <a:defRPr lang="en-US"/>
            </a:lvl1pPr>
            <a:lvl2pPr>
              <a:defRPr lang="en-US"/>
            </a:lvl2pPr>
            <a:lvl3pPr>
              <a:defRPr lang="en-US"/>
            </a:lvl3pPr>
            <a:lvl4pPr>
              <a:defRPr lang="en-US"/>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ka-GE"/>
          </a:p>
        </p:txBody>
      </p:sp>
      <p:sp>
        <p:nvSpPr>
          <p:cNvPr id="4" name="Date Placeholder 3">
            <a:extLst>
              <a:ext uri="{FF2B5EF4-FFF2-40B4-BE49-F238E27FC236}">
                <a16:creationId xmlns:a16="http://schemas.microsoft.com/office/drawing/2014/main" id="{EBEA2950-319B-80EA-27E5-A69A723D6258}"/>
              </a:ext>
            </a:extLst>
          </p:cNvPr>
          <p:cNvSpPr txBox="1">
            <a:spLocks noGrp="1"/>
          </p:cNvSpPr>
          <p:nvPr>
            <p:ph type="dt" sz="quarter" idx="7"/>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1219170" rtl="0" fontAlgn="auto" hangingPunct="1">
              <a:lnSpc>
                <a:spcPct val="100000"/>
              </a:lnSpc>
              <a:spcBef>
                <a:spcPts val="0"/>
              </a:spcBef>
              <a:spcAft>
                <a:spcPts val="0"/>
              </a:spcAft>
              <a:buNone/>
              <a:tabLst/>
              <a:defRPr lang="ka-GE" sz="2400" b="0" i="0" u="none" strike="noStrike" kern="1200" cap="none" spc="0" baseline="0">
                <a:solidFill>
                  <a:srgbClr val="000000"/>
                </a:solidFill>
                <a:uFillTx/>
                <a:latin typeface="Calibri Light" pitchFamily="34"/>
                <a:cs typeface="Arial"/>
              </a:defRPr>
            </a:lvl1pPr>
          </a:lstStyle>
          <a:p>
            <a:pPr lvl="0"/>
            <a:endParaRPr lang="ka-GE"/>
          </a:p>
        </p:txBody>
      </p:sp>
      <p:sp>
        <p:nvSpPr>
          <p:cNvPr id="5" name="Footer Placeholder 4">
            <a:extLst>
              <a:ext uri="{FF2B5EF4-FFF2-40B4-BE49-F238E27FC236}">
                <a16:creationId xmlns:a16="http://schemas.microsoft.com/office/drawing/2014/main" id="{CE2A1760-2BF3-A69B-B37E-D0879A048096}"/>
              </a:ext>
            </a:extLst>
          </p:cNvPr>
          <p:cNvSpPr txBox="1">
            <a:spLocks noGrp="1"/>
          </p:cNvSpPr>
          <p:nvPr>
            <p:ph type="ftr" sz="quarter" idx="9"/>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1219170" rtl="0" fontAlgn="auto" hangingPunct="1">
              <a:lnSpc>
                <a:spcPct val="100000"/>
              </a:lnSpc>
              <a:spcBef>
                <a:spcPts val="0"/>
              </a:spcBef>
              <a:spcAft>
                <a:spcPts val="0"/>
              </a:spcAft>
              <a:buNone/>
              <a:tabLst/>
              <a:defRPr lang="ka-GE" sz="2400" b="0" i="0" u="none" strike="noStrike" kern="1200" cap="none" spc="0" baseline="0">
                <a:solidFill>
                  <a:srgbClr val="000000"/>
                </a:solidFill>
                <a:uFillTx/>
                <a:latin typeface="Calibri Light" pitchFamily="34"/>
                <a:cs typeface="Arial"/>
              </a:defRPr>
            </a:lvl1pPr>
          </a:lstStyle>
          <a:p>
            <a:pPr lvl="0"/>
            <a:endParaRPr lang="ka-GE"/>
          </a:p>
        </p:txBody>
      </p:sp>
      <p:sp>
        <p:nvSpPr>
          <p:cNvPr id="6" name="Slide Number Placeholder 5">
            <a:extLst>
              <a:ext uri="{FF2B5EF4-FFF2-40B4-BE49-F238E27FC236}">
                <a16:creationId xmlns:a16="http://schemas.microsoft.com/office/drawing/2014/main" id="{B9E1A954-C1B0-8257-1FAB-27DDB0031852}"/>
              </a:ext>
            </a:extLst>
          </p:cNvPr>
          <p:cNvSpPr txBox="1">
            <a:spLocks noGrp="1"/>
          </p:cNvSpPr>
          <p:nvPr>
            <p:ph type="sldNum" sz="quarter" idx="8"/>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1219170" rtl="0" fontAlgn="auto" hangingPunct="1">
              <a:lnSpc>
                <a:spcPct val="100000"/>
              </a:lnSpc>
              <a:spcBef>
                <a:spcPts val="0"/>
              </a:spcBef>
              <a:spcAft>
                <a:spcPts val="0"/>
              </a:spcAft>
              <a:buNone/>
              <a:tabLst/>
              <a:defRPr lang="ka-GE" sz="2400" b="0" i="0" u="none" strike="noStrike" kern="1200" cap="none" spc="0" baseline="0">
                <a:solidFill>
                  <a:srgbClr val="000000"/>
                </a:solidFill>
                <a:uFillTx/>
                <a:latin typeface="Calibri Light" pitchFamily="34"/>
                <a:cs typeface="Arial"/>
              </a:defRPr>
            </a:lvl1pPr>
          </a:lstStyle>
          <a:p>
            <a:pPr lvl="0"/>
            <a:fld id="{BC1024C2-021C-4C27-B403-ACCAE3E319B6}" type="slidenum">
              <a:t>‹#›</a:t>
            </a:fld>
            <a:endParaRPr lang="ka-GE"/>
          </a:p>
        </p:txBody>
      </p:sp>
    </p:spTree>
    <p:extLst>
      <p:ext uri="{BB962C8B-B14F-4D97-AF65-F5344CB8AC3E}">
        <p14:creationId xmlns:p14="http://schemas.microsoft.com/office/powerpoint/2010/main" val="38266657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el und Inhalt (klein)">
    <p:spTree>
      <p:nvGrpSpPr>
        <p:cNvPr id="1" name=""/>
        <p:cNvGrpSpPr/>
        <p:nvPr/>
      </p:nvGrpSpPr>
      <p:grpSpPr>
        <a:xfrm>
          <a:off x="0" y="0"/>
          <a:ext cx="0" cy="0"/>
          <a:chOff x="0" y="0"/>
          <a:chExt cx="0" cy="0"/>
        </a:xfrm>
      </p:grpSpPr>
      <p:sp>
        <p:nvSpPr>
          <p:cNvPr id="2" name="Title 1"/>
          <p:cNvSpPr>
            <a:spLocks noGrp="1"/>
          </p:cNvSpPr>
          <p:nvPr>
            <p:ph type="title"/>
          </p:nvPr>
        </p:nvSpPr>
        <p:spPr>
          <a:xfrm>
            <a:off x="320674" y="548486"/>
            <a:ext cx="11449051" cy="1124780"/>
          </a:xfrm>
        </p:spPr>
        <p:txBody>
          <a:bodyPr/>
          <a:lstStyle>
            <a:lvl1pPr>
              <a:defRPr spc="0" baseline="0">
                <a:solidFill>
                  <a:schemeClr val="accent1">
                    <a:lumMod val="50000"/>
                  </a:schemeClr>
                </a:solidFill>
              </a:defRPr>
            </a:lvl1pPr>
          </a:lstStyle>
          <a:p>
            <a:r>
              <a:rPr lang="de-DE" dirty="0"/>
              <a:t>Titelmasterformat durch Klicken bearbeiten</a:t>
            </a:r>
            <a:endParaRPr lang="en-US" dirty="0"/>
          </a:p>
        </p:txBody>
      </p:sp>
      <p:sp>
        <p:nvSpPr>
          <p:cNvPr id="3" name="Content Placeholder 2"/>
          <p:cNvSpPr>
            <a:spLocks noGrp="1"/>
          </p:cNvSpPr>
          <p:nvPr>
            <p:ph idx="1"/>
          </p:nvPr>
        </p:nvSpPr>
        <p:spPr>
          <a:xfrm>
            <a:off x="371474" y="1837405"/>
            <a:ext cx="11449051" cy="4190667"/>
          </a:xfrm>
        </p:spPr>
        <p:txBody>
          <a:bodyPr/>
          <a:lstStyle>
            <a:lvl1pPr marL="177796" indent="-177796">
              <a:defRPr sz="1800"/>
            </a:lvl1pPr>
            <a:lvl2pPr marL="361942" indent="-184146">
              <a:defRPr sz="1800"/>
            </a:lvl2pPr>
            <a:lvl3pPr marL="539737" indent="-177796">
              <a:defRPr sz="1800"/>
            </a:lvl3pPr>
            <a:lvl4pPr marL="717533" indent="-177796">
              <a:defRPr sz="1800"/>
            </a:lvl4pPr>
            <a:lvl5pPr marL="895328" indent="-177796">
              <a:defRPr sz="1800"/>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7" name="Datumsplatzhalter 16">
            <a:extLst>
              <a:ext uri="{FF2B5EF4-FFF2-40B4-BE49-F238E27FC236}">
                <a16:creationId xmlns:a16="http://schemas.microsoft.com/office/drawing/2014/main" id="{8D88C6F8-099A-4D39-8533-B1EEB7F052D4}"/>
              </a:ext>
            </a:extLst>
          </p:cNvPr>
          <p:cNvSpPr>
            <a:spLocks noGrp="1"/>
          </p:cNvSpPr>
          <p:nvPr>
            <p:ph type="dt" sz="half" idx="13"/>
          </p:nvPr>
        </p:nvSpPr>
        <p:spPr/>
        <p:txBody>
          <a:bodyPr/>
          <a:lstStyle/>
          <a:p>
            <a:fld id="{6858A02F-FA59-4428-A851-DA352DFD64A6}" type="datetime1">
              <a:rPr lang="de-DE" smtClean="0"/>
              <a:t>11.09.2024</a:t>
            </a:fld>
            <a:endParaRPr lang="de-DE" dirty="0"/>
          </a:p>
        </p:txBody>
      </p:sp>
      <p:sp>
        <p:nvSpPr>
          <p:cNvPr id="18" name="Foliennummernplatzhalter 17">
            <a:extLst>
              <a:ext uri="{FF2B5EF4-FFF2-40B4-BE49-F238E27FC236}">
                <a16:creationId xmlns:a16="http://schemas.microsoft.com/office/drawing/2014/main" id="{BFF90422-5EA9-49BF-B256-D3D2AA4EDCC9}"/>
              </a:ext>
            </a:extLst>
          </p:cNvPr>
          <p:cNvSpPr>
            <a:spLocks noGrp="1"/>
          </p:cNvSpPr>
          <p:nvPr>
            <p:ph type="sldNum" sz="quarter" idx="14"/>
          </p:nvPr>
        </p:nvSpPr>
        <p:spPr/>
        <p:txBody>
          <a:bodyPr/>
          <a:lstStyle/>
          <a:p>
            <a:r>
              <a:rPr lang="de-DE"/>
              <a:t>Seite </a:t>
            </a:r>
            <a:fld id="{A52F4D17-1AD6-42D9-B93A-EB002C62F438}" type="slidenum">
              <a:rPr lang="de-DE" smtClean="0"/>
              <a:pPr/>
              <a:t>‹#›</a:t>
            </a:fld>
            <a:endParaRPr lang="de-DE" dirty="0"/>
          </a:p>
        </p:txBody>
      </p:sp>
    </p:spTree>
    <p:extLst>
      <p:ext uri="{BB962C8B-B14F-4D97-AF65-F5344CB8AC3E}">
        <p14:creationId xmlns:p14="http://schemas.microsoft.com/office/powerpoint/2010/main" val="26593890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7" name="Foliennummernplatzhalter 6">
            <a:extLst>
              <a:ext uri="{FF2B5EF4-FFF2-40B4-BE49-F238E27FC236}">
                <a16:creationId xmlns:a16="http://schemas.microsoft.com/office/drawing/2014/main" id="{6EFEBD5A-CDB1-411E-9184-7981E1A3047A}"/>
              </a:ext>
            </a:extLst>
          </p:cNvPr>
          <p:cNvSpPr>
            <a:spLocks noGrp="1"/>
          </p:cNvSpPr>
          <p:nvPr>
            <p:ph type="sldNum" sz="quarter" idx="11"/>
          </p:nvPr>
        </p:nvSpPr>
        <p:spPr>
          <a:xfrm>
            <a:off x="5424971" y="6381329"/>
            <a:ext cx="1342059" cy="221109"/>
          </a:xfrm>
        </p:spPr>
        <p:txBody>
          <a:bodyPr/>
          <a:lstStyle/>
          <a:p>
            <a:r>
              <a:rPr lang="de-DE"/>
              <a:t>Seite </a:t>
            </a:r>
            <a:fld id="{A52F4D17-1AD6-42D9-B93A-EB002C62F438}" type="slidenum">
              <a:rPr lang="de-DE" smtClean="0"/>
              <a:pPr/>
              <a:t>‹#›</a:t>
            </a:fld>
            <a:endParaRPr lang="de-DE" dirty="0"/>
          </a:p>
        </p:txBody>
      </p:sp>
      <p:sp>
        <p:nvSpPr>
          <p:cNvPr id="9" name="Textplatzhalter 10">
            <a:extLst>
              <a:ext uri="{FF2B5EF4-FFF2-40B4-BE49-F238E27FC236}">
                <a16:creationId xmlns:a16="http://schemas.microsoft.com/office/drawing/2014/main" id="{69A04336-9297-4D3E-8FB4-C1D6EA074C75}"/>
              </a:ext>
            </a:extLst>
          </p:cNvPr>
          <p:cNvSpPr>
            <a:spLocks noGrp="1"/>
          </p:cNvSpPr>
          <p:nvPr>
            <p:ph type="body" sz="quarter" idx="12" hasCustomPrompt="1"/>
          </p:nvPr>
        </p:nvSpPr>
        <p:spPr>
          <a:xfrm>
            <a:off x="478367" y="938786"/>
            <a:ext cx="11232896" cy="509994"/>
          </a:xfrm>
        </p:spPr>
        <p:txBody>
          <a:bodyPr/>
          <a:lstStyle>
            <a:lvl1pPr marL="0" indent="0">
              <a:lnSpc>
                <a:spcPct val="114000"/>
              </a:lnSpc>
              <a:spcAft>
                <a:spcPts val="0"/>
              </a:spcAft>
              <a:buNone/>
              <a:defRPr sz="1800" b="1">
                <a:solidFill>
                  <a:schemeClr val="accent1"/>
                </a:solidFill>
              </a:defRPr>
            </a:lvl1pPr>
          </a:lstStyle>
          <a:p>
            <a:pPr lvl="0"/>
            <a:r>
              <a:rPr lang="de-DE" dirty="0" err="1"/>
              <a:t>Subline</a:t>
            </a:r>
            <a:endParaRPr lang="de-DE" dirty="0"/>
          </a:p>
        </p:txBody>
      </p:sp>
    </p:spTree>
    <p:extLst>
      <p:ext uri="{BB962C8B-B14F-4D97-AF65-F5344CB8AC3E}">
        <p14:creationId xmlns:p14="http://schemas.microsoft.com/office/powerpoint/2010/main" val="1098054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Titelfolie 3">
    <p:spTree>
      <p:nvGrpSpPr>
        <p:cNvPr id="1" name=""/>
        <p:cNvGrpSpPr/>
        <p:nvPr/>
      </p:nvGrpSpPr>
      <p:grpSpPr>
        <a:xfrm>
          <a:off x="0" y="0"/>
          <a:ext cx="0" cy="0"/>
          <a:chOff x="0" y="0"/>
          <a:chExt cx="0" cy="0"/>
        </a:xfrm>
      </p:grpSpPr>
      <p:pic>
        <p:nvPicPr>
          <p:cNvPr id="4" name="Grafik 7"/>
          <p:cNvPicPr>
            <a:picLocks noChangeAspect="1"/>
          </p:cNvPicPr>
          <p:nvPr userDrawn="1"/>
        </p:nvPicPr>
        <p:blipFill>
          <a:blip r:embed="rId2">
            <a:extLst>
              <a:ext uri="{28A0092B-C50C-407E-A947-70E740481C1C}">
                <a14:useLocalDpi xmlns:a14="http://schemas.microsoft.com/office/drawing/2010/main" val="0"/>
              </a:ext>
            </a:extLst>
          </a:blip>
          <a:srcRect r="3824"/>
          <a:stretch>
            <a:fillRect/>
          </a:stretch>
        </p:blipFill>
        <p:spPr bwMode="auto">
          <a:xfrm>
            <a:off x="334434" y="1604434"/>
            <a:ext cx="11523133" cy="49932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Bild 8" descr="Unbenannt-3.png"/>
          <p:cNvPicPr>
            <a:picLocks noChangeAspect="1"/>
          </p:cNvPicPr>
          <p:nvPr userDrawn="1"/>
        </p:nvPicPr>
        <p:blipFill>
          <a:blip r:embed="rId3">
            <a:extLst>
              <a:ext uri="{28A0092B-C50C-407E-A947-70E740481C1C}">
                <a14:useLocalDpi xmlns:a14="http://schemas.microsoft.com/office/drawing/2010/main" val="0"/>
              </a:ext>
            </a:extLst>
          </a:blip>
          <a:srcRect l="2" t="15247" r="6053" b="27148"/>
          <a:stretch>
            <a:fillRect/>
          </a:stretch>
        </p:blipFill>
        <p:spPr bwMode="auto">
          <a:xfrm>
            <a:off x="1007533" y="0"/>
            <a:ext cx="1118446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Grafik 13"/>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94218" y="565151"/>
            <a:ext cx="2247900" cy="7768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el 1"/>
          <p:cNvSpPr>
            <a:spLocks noGrp="1"/>
          </p:cNvSpPr>
          <p:nvPr>
            <p:ph type="ctrTitle"/>
          </p:nvPr>
        </p:nvSpPr>
        <p:spPr>
          <a:xfrm>
            <a:off x="5327915" y="3332989"/>
            <a:ext cx="6527701" cy="1344151"/>
          </a:xfrm>
        </p:spPr>
        <p:txBody>
          <a:bodyPr anchor="b"/>
          <a:lstStyle>
            <a:lvl1pPr algn="l" defTabSz="1219170" rtl="0" eaLnBrk="1" latinLnBrk="0" hangingPunct="1">
              <a:spcBef>
                <a:spcPct val="0"/>
              </a:spcBef>
              <a:buNone/>
              <a:defRPr lang="en-US" sz="2933" kern="1200" dirty="0">
                <a:solidFill>
                  <a:schemeClr val="bg1"/>
                </a:solidFill>
                <a:latin typeface="Calibri Light" panose="020F0302020204030204" pitchFamily="34" charset="0"/>
                <a:ea typeface="+mj-ea"/>
                <a:cs typeface="+mj-cs"/>
              </a:defRPr>
            </a:lvl1pPr>
          </a:lstStyle>
          <a:p>
            <a:r>
              <a:rPr lang="de-DE"/>
              <a:t>Mastertitelformat bearbeiten</a:t>
            </a:r>
            <a:endParaRPr lang="en-US" dirty="0"/>
          </a:p>
        </p:txBody>
      </p:sp>
      <p:sp>
        <p:nvSpPr>
          <p:cNvPr id="3" name="Untertitel 2"/>
          <p:cNvSpPr>
            <a:spLocks noGrp="1"/>
          </p:cNvSpPr>
          <p:nvPr>
            <p:ph type="subTitle" idx="1"/>
          </p:nvPr>
        </p:nvSpPr>
        <p:spPr>
          <a:xfrm>
            <a:off x="5327915" y="5061181"/>
            <a:ext cx="6527701" cy="960736"/>
          </a:xfrm>
        </p:spPr>
        <p:txBody>
          <a:bodyPr/>
          <a:lstStyle>
            <a:lvl1pPr marL="0" indent="0" algn="l" defTabSz="1219170" rtl="0" eaLnBrk="1" latinLnBrk="0" hangingPunct="1">
              <a:spcBef>
                <a:spcPts val="0"/>
              </a:spcBef>
              <a:spcAft>
                <a:spcPts val="667"/>
              </a:spcAft>
              <a:buFontTx/>
              <a:buNone/>
              <a:defRPr lang="en-US" sz="2133" kern="1200" dirty="0">
                <a:solidFill>
                  <a:schemeClr val="bg1"/>
                </a:solidFill>
                <a:latin typeface="Calibri Light" panose="020F0302020204030204" pitchFamily="34" charset="0"/>
                <a:ea typeface="+mn-ea"/>
                <a:cs typeface="+mn-cs"/>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de-DE"/>
              <a:t>Master-Untertitelformat bearbeiten</a:t>
            </a:r>
            <a:endParaRPr lang="en-US" dirty="0"/>
          </a:p>
        </p:txBody>
      </p:sp>
    </p:spTree>
    <p:extLst>
      <p:ext uri="{BB962C8B-B14F-4D97-AF65-F5344CB8AC3E}">
        <p14:creationId xmlns:p14="http://schemas.microsoft.com/office/powerpoint/2010/main" val="22440732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78F041-07C7-48C2-B20F-8099351DE9C8}"/>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05D1AE8B-4E38-46CB-BDC1-2C726DBAC9CC}"/>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A91E78C-CB7C-4DAA-8898-D74A5ADA625D}"/>
              </a:ext>
            </a:extLst>
          </p:cNvPr>
          <p:cNvSpPr>
            <a:spLocks noGrp="1"/>
          </p:cNvSpPr>
          <p:nvPr>
            <p:ph type="dt" sz="half" idx="10"/>
          </p:nvPr>
        </p:nvSpPr>
        <p:spPr/>
        <p:txBody>
          <a:bodyPr/>
          <a:lstStyle/>
          <a:p>
            <a:fld id="{5BB4E40C-04D1-4E3E-8668-30DBF6800AA7}" type="datetimeFigureOut">
              <a:rPr lang="de-DE" smtClean="0"/>
              <a:t>11.09.2024</a:t>
            </a:fld>
            <a:endParaRPr lang="de-DE"/>
          </a:p>
        </p:txBody>
      </p:sp>
      <p:sp>
        <p:nvSpPr>
          <p:cNvPr id="5" name="Fußzeilenplatzhalter 4">
            <a:extLst>
              <a:ext uri="{FF2B5EF4-FFF2-40B4-BE49-F238E27FC236}">
                <a16:creationId xmlns:a16="http://schemas.microsoft.com/office/drawing/2014/main" id="{9B53A2EC-FA28-4700-A408-7F73AC593255}"/>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3838F110-37C7-43C1-886D-633DD120EBA9}"/>
              </a:ext>
            </a:extLst>
          </p:cNvPr>
          <p:cNvSpPr>
            <a:spLocks noGrp="1"/>
          </p:cNvSpPr>
          <p:nvPr>
            <p:ph type="sldNum" sz="quarter" idx="12"/>
          </p:nvPr>
        </p:nvSpPr>
        <p:spPr/>
        <p:txBody>
          <a:bodyPr/>
          <a:lstStyle/>
          <a:p>
            <a:fld id="{E6AC7593-66ED-46C2-8600-C87CC01017D9}" type="slidenum">
              <a:rPr lang="de-DE" smtClean="0"/>
              <a:t>‹#›</a:t>
            </a:fld>
            <a:endParaRPr lang="de-DE"/>
          </a:p>
        </p:txBody>
      </p:sp>
    </p:spTree>
    <p:extLst>
      <p:ext uri="{BB962C8B-B14F-4D97-AF65-F5344CB8AC3E}">
        <p14:creationId xmlns:p14="http://schemas.microsoft.com/office/powerpoint/2010/main" val="2954366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969644-4632-4683-9AA9-8327985FC90E}"/>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CF8E3D1A-3962-42DE-B161-C73702FEEA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2C35EEAD-915B-467B-95E9-2F856B221D49}"/>
              </a:ext>
            </a:extLst>
          </p:cNvPr>
          <p:cNvSpPr>
            <a:spLocks noGrp="1"/>
          </p:cNvSpPr>
          <p:nvPr>
            <p:ph type="dt" sz="half" idx="10"/>
          </p:nvPr>
        </p:nvSpPr>
        <p:spPr/>
        <p:txBody>
          <a:bodyPr/>
          <a:lstStyle/>
          <a:p>
            <a:fld id="{5BB4E40C-04D1-4E3E-8668-30DBF6800AA7}" type="datetimeFigureOut">
              <a:rPr lang="de-DE" smtClean="0"/>
              <a:t>11.09.2024</a:t>
            </a:fld>
            <a:endParaRPr lang="de-DE"/>
          </a:p>
        </p:txBody>
      </p:sp>
      <p:sp>
        <p:nvSpPr>
          <p:cNvPr id="5" name="Fußzeilenplatzhalter 4">
            <a:extLst>
              <a:ext uri="{FF2B5EF4-FFF2-40B4-BE49-F238E27FC236}">
                <a16:creationId xmlns:a16="http://schemas.microsoft.com/office/drawing/2014/main" id="{D658BB75-AF2A-4C67-94AA-D997F0CD5B6D}"/>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46BA5E2-A366-468A-890A-D5327AA74931}"/>
              </a:ext>
            </a:extLst>
          </p:cNvPr>
          <p:cNvSpPr>
            <a:spLocks noGrp="1"/>
          </p:cNvSpPr>
          <p:nvPr>
            <p:ph type="sldNum" sz="quarter" idx="12"/>
          </p:nvPr>
        </p:nvSpPr>
        <p:spPr/>
        <p:txBody>
          <a:bodyPr/>
          <a:lstStyle/>
          <a:p>
            <a:fld id="{E6AC7593-66ED-46C2-8600-C87CC01017D9}" type="slidenum">
              <a:rPr lang="de-DE" smtClean="0"/>
              <a:t>‹#›</a:t>
            </a:fld>
            <a:endParaRPr lang="de-DE"/>
          </a:p>
        </p:txBody>
      </p:sp>
    </p:spTree>
    <p:extLst>
      <p:ext uri="{BB962C8B-B14F-4D97-AF65-F5344CB8AC3E}">
        <p14:creationId xmlns:p14="http://schemas.microsoft.com/office/powerpoint/2010/main" val="2162979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2B7142-8B9C-4CBC-8799-9A83D2CC19CA}"/>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DE09E90F-FD18-4344-AE9F-0D694E4CD99E}"/>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D37C4B17-DD91-4D0A-9233-8C7FD1F1F7AD}"/>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6E49A3DA-11E3-4052-A1EE-92575F010AFA}"/>
              </a:ext>
            </a:extLst>
          </p:cNvPr>
          <p:cNvSpPr>
            <a:spLocks noGrp="1"/>
          </p:cNvSpPr>
          <p:nvPr>
            <p:ph type="dt" sz="half" idx="10"/>
          </p:nvPr>
        </p:nvSpPr>
        <p:spPr/>
        <p:txBody>
          <a:bodyPr/>
          <a:lstStyle/>
          <a:p>
            <a:fld id="{5BB4E40C-04D1-4E3E-8668-30DBF6800AA7}" type="datetimeFigureOut">
              <a:rPr lang="de-DE" smtClean="0"/>
              <a:t>11.09.2024</a:t>
            </a:fld>
            <a:endParaRPr lang="de-DE"/>
          </a:p>
        </p:txBody>
      </p:sp>
      <p:sp>
        <p:nvSpPr>
          <p:cNvPr id="6" name="Fußzeilenplatzhalter 5">
            <a:extLst>
              <a:ext uri="{FF2B5EF4-FFF2-40B4-BE49-F238E27FC236}">
                <a16:creationId xmlns:a16="http://schemas.microsoft.com/office/drawing/2014/main" id="{934A7A55-E1EC-4877-B95E-C32A032BEC4F}"/>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803E4BE1-1420-4BF6-82D7-7A94C65310B2}"/>
              </a:ext>
            </a:extLst>
          </p:cNvPr>
          <p:cNvSpPr>
            <a:spLocks noGrp="1"/>
          </p:cNvSpPr>
          <p:nvPr>
            <p:ph type="sldNum" sz="quarter" idx="12"/>
          </p:nvPr>
        </p:nvSpPr>
        <p:spPr/>
        <p:txBody>
          <a:bodyPr/>
          <a:lstStyle/>
          <a:p>
            <a:fld id="{E6AC7593-66ED-46C2-8600-C87CC01017D9}" type="slidenum">
              <a:rPr lang="de-DE" smtClean="0"/>
              <a:t>‹#›</a:t>
            </a:fld>
            <a:endParaRPr lang="de-DE"/>
          </a:p>
        </p:txBody>
      </p:sp>
    </p:spTree>
    <p:extLst>
      <p:ext uri="{BB962C8B-B14F-4D97-AF65-F5344CB8AC3E}">
        <p14:creationId xmlns:p14="http://schemas.microsoft.com/office/powerpoint/2010/main" val="2391581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F02DCA-509C-447D-856A-A24946E1D7A3}"/>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853E5F39-D0BE-4B79-999D-C6F57A2757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B9360190-7E38-41E5-B24D-8BC33481C1EA}"/>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9A7E78F8-BEB4-4D20-97F9-215B3EBDB6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0BDAAFB8-378D-477F-A6A0-F5BA6ED48CEA}"/>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DEEAB283-4654-45ED-B67F-AC3754775710}"/>
              </a:ext>
            </a:extLst>
          </p:cNvPr>
          <p:cNvSpPr>
            <a:spLocks noGrp="1"/>
          </p:cNvSpPr>
          <p:nvPr>
            <p:ph type="dt" sz="half" idx="10"/>
          </p:nvPr>
        </p:nvSpPr>
        <p:spPr/>
        <p:txBody>
          <a:bodyPr/>
          <a:lstStyle/>
          <a:p>
            <a:fld id="{5BB4E40C-04D1-4E3E-8668-30DBF6800AA7}" type="datetimeFigureOut">
              <a:rPr lang="de-DE" smtClean="0"/>
              <a:t>11.09.2024</a:t>
            </a:fld>
            <a:endParaRPr lang="de-DE"/>
          </a:p>
        </p:txBody>
      </p:sp>
      <p:sp>
        <p:nvSpPr>
          <p:cNvPr id="8" name="Fußzeilenplatzhalter 7">
            <a:extLst>
              <a:ext uri="{FF2B5EF4-FFF2-40B4-BE49-F238E27FC236}">
                <a16:creationId xmlns:a16="http://schemas.microsoft.com/office/drawing/2014/main" id="{557FB347-4520-490D-B2B9-F7B34B830632}"/>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D2F70DF8-334A-497D-9EFA-B57E095FF8AE}"/>
              </a:ext>
            </a:extLst>
          </p:cNvPr>
          <p:cNvSpPr>
            <a:spLocks noGrp="1"/>
          </p:cNvSpPr>
          <p:nvPr>
            <p:ph type="sldNum" sz="quarter" idx="12"/>
          </p:nvPr>
        </p:nvSpPr>
        <p:spPr/>
        <p:txBody>
          <a:bodyPr/>
          <a:lstStyle/>
          <a:p>
            <a:fld id="{E6AC7593-66ED-46C2-8600-C87CC01017D9}" type="slidenum">
              <a:rPr lang="de-DE" smtClean="0"/>
              <a:t>‹#›</a:t>
            </a:fld>
            <a:endParaRPr lang="de-DE"/>
          </a:p>
        </p:txBody>
      </p:sp>
    </p:spTree>
    <p:extLst>
      <p:ext uri="{BB962C8B-B14F-4D97-AF65-F5344CB8AC3E}">
        <p14:creationId xmlns:p14="http://schemas.microsoft.com/office/powerpoint/2010/main" val="854525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6E5046-2C57-4F43-9994-31FEDE118B08}"/>
              </a:ext>
            </a:extLst>
          </p:cNvPr>
          <p:cNvSpPr>
            <a:spLocks noGrp="1"/>
          </p:cNvSpPr>
          <p:nvPr>
            <p:ph type="title"/>
          </p:nvPr>
        </p:nvSpPr>
        <p:spPr>
          <a:xfrm>
            <a:off x="317500" y="555625"/>
            <a:ext cx="10515600" cy="1325563"/>
          </a:xfrm>
        </p:spPr>
        <p:txBody>
          <a:bodyPr/>
          <a:lstStyle/>
          <a:p>
            <a:r>
              <a:rPr lang="de-DE"/>
              <a:t>Mastertitelformat bearbeiten</a:t>
            </a:r>
          </a:p>
        </p:txBody>
      </p:sp>
      <p:sp>
        <p:nvSpPr>
          <p:cNvPr id="3" name="Datumsplatzhalter 2">
            <a:extLst>
              <a:ext uri="{FF2B5EF4-FFF2-40B4-BE49-F238E27FC236}">
                <a16:creationId xmlns:a16="http://schemas.microsoft.com/office/drawing/2014/main" id="{66120078-93E1-46B1-8F47-F040EC97A92B}"/>
              </a:ext>
            </a:extLst>
          </p:cNvPr>
          <p:cNvSpPr>
            <a:spLocks noGrp="1"/>
          </p:cNvSpPr>
          <p:nvPr>
            <p:ph type="dt" sz="half" idx="10"/>
          </p:nvPr>
        </p:nvSpPr>
        <p:spPr/>
        <p:txBody>
          <a:bodyPr/>
          <a:lstStyle/>
          <a:p>
            <a:fld id="{5BB4E40C-04D1-4E3E-8668-30DBF6800AA7}" type="datetimeFigureOut">
              <a:rPr lang="de-DE" smtClean="0"/>
              <a:t>11.09.2024</a:t>
            </a:fld>
            <a:endParaRPr lang="de-DE"/>
          </a:p>
        </p:txBody>
      </p:sp>
      <p:sp>
        <p:nvSpPr>
          <p:cNvPr id="4" name="Fußzeilenplatzhalter 3">
            <a:extLst>
              <a:ext uri="{FF2B5EF4-FFF2-40B4-BE49-F238E27FC236}">
                <a16:creationId xmlns:a16="http://schemas.microsoft.com/office/drawing/2014/main" id="{296ED214-0798-4F93-B904-4D3131A456A0}"/>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701F59B9-DDEE-49B4-8A20-5E20B0343DA9}"/>
              </a:ext>
            </a:extLst>
          </p:cNvPr>
          <p:cNvSpPr>
            <a:spLocks noGrp="1"/>
          </p:cNvSpPr>
          <p:nvPr>
            <p:ph type="sldNum" sz="quarter" idx="12"/>
          </p:nvPr>
        </p:nvSpPr>
        <p:spPr/>
        <p:txBody>
          <a:bodyPr/>
          <a:lstStyle/>
          <a:p>
            <a:fld id="{E6AC7593-66ED-46C2-8600-C87CC01017D9}" type="slidenum">
              <a:rPr lang="de-DE" smtClean="0"/>
              <a:t>‹#›</a:t>
            </a:fld>
            <a:endParaRPr lang="de-DE"/>
          </a:p>
        </p:txBody>
      </p:sp>
    </p:spTree>
    <p:extLst>
      <p:ext uri="{BB962C8B-B14F-4D97-AF65-F5344CB8AC3E}">
        <p14:creationId xmlns:p14="http://schemas.microsoft.com/office/powerpoint/2010/main" val="19194668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35F10EC-6F38-4097-A371-581199AFCF1F}"/>
              </a:ext>
            </a:extLst>
          </p:cNvPr>
          <p:cNvSpPr>
            <a:spLocks noGrp="1"/>
          </p:cNvSpPr>
          <p:nvPr>
            <p:ph type="dt" sz="half" idx="10"/>
          </p:nvPr>
        </p:nvSpPr>
        <p:spPr/>
        <p:txBody>
          <a:bodyPr/>
          <a:lstStyle/>
          <a:p>
            <a:fld id="{5BB4E40C-04D1-4E3E-8668-30DBF6800AA7}" type="datetimeFigureOut">
              <a:rPr lang="de-DE" smtClean="0"/>
              <a:t>11.09.2024</a:t>
            </a:fld>
            <a:endParaRPr lang="de-DE"/>
          </a:p>
        </p:txBody>
      </p:sp>
      <p:sp>
        <p:nvSpPr>
          <p:cNvPr id="3" name="Fußzeilenplatzhalter 2">
            <a:extLst>
              <a:ext uri="{FF2B5EF4-FFF2-40B4-BE49-F238E27FC236}">
                <a16:creationId xmlns:a16="http://schemas.microsoft.com/office/drawing/2014/main" id="{FC6E9F5A-0FE3-4011-A3C5-656B1E1B4F03}"/>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49AA6F1C-B45E-4B25-9E1C-37A9A638B2C6}"/>
              </a:ext>
            </a:extLst>
          </p:cNvPr>
          <p:cNvSpPr>
            <a:spLocks noGrp="1"/>
          </p:cNvSpPr>
          <p:nvPr>
            <p:ph type="sldNum" sz="quarter" idx="12"/>
          </p:nvPr>
        </p:nvSpPr>
        <p:spPr/>
        <p:txBody>
          <a:bodyPr/>
          <a:lstStyle/>
          <a:p>
            <a:fld id="{E6AC7593-66ED-46C2-8600-C87CC01017D9}" type="slidenum">
              <a:rPr lang="de-DE" smtClean="0"/>
              <a:t>‹#›</a:t>
            </a:fld>
            <a:endParaRPr lang="de-DE"/>
          </a:p>
        </p:txBody>
      </p:sp>
    </p:spTree>
    <p:extLst>
      <p:ext uri="{BB962C8B-B14F-4D97-AF65-F5344CB8AC3E}">
        <p14:creationId xmlns:p14="http://schemas.microsoft.com/office/powerpoint/2010/main" val="1033923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19D96A-B955-4F05-B99C-12783A3CA38D}"/>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85328CCB-1801-407F-84CE-DCBF829FAE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C53320F8-9BC2-4909-8CDA-0851DFC9E1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EF472B4E-6C14-4E2D-BD13-F6C83AB220ED}"/>
              </a:ext>
            </a:extLst>
          </p:cNvPr>
          <p:cNvSpPr>
            <a:spLocks noGrp="1"/>
          </p:cNvSpPr>
          <p:nvPr>
            <p:ph type="dt" sz="half" idx="10"/>
          </p:nvPr>
        </p:nvSpPr>
        <p:spPr/>
        <p:txBody>
          <a:bodyPr/>
          <a:lstStyle/>
          <a:p>
            <a:fld id="{5BB4E40C-04D1-4E3E-8668-30DBF6800AA7}" type="datetimeFigureOut">
              <a:rPr lang="de-DE" smtClean="0"/>
              <a:t>11.09.2024</a:t>
            </a:fld>
            <a:endParaRPr lang="de-DE"/>
          </a:p>
        </p:txBody>
      </p:sp>
      <p:sp>
        <p:nvSpPr>
          <p:cNvPr id="6" name="Fußzeilenplatzhalter 5">
            <a:extLst>
              <a:ext uri="{FF2B5EF4-FFF2-40B4-BE49-F238E27FC236}">
                <a16:creationId xmlns:a16="http://schemas.microsoft.com/office/drawing/2014/main" id="{802398AC-3871-4582-8100-1C7D19A1D74D}"/>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3A680F19-1D9A-4D03-BF6E-3B4424EB2B5E}"/>
              </a:ext>
            </a:extLst>
          </p:cNvPr>
          <p:cNvSpPr>
            <a:spLocks noGrp="1"/>
          </p:cNvSpPr>
          <p:nvPr>
            <p:ph type="sldNum" sz="quarter" idx="12"/>
          </p:nvPr>
        </p:nvSpPr>
        <p:spPr/>
        <p:txBody>
          <a:bodyPr/>
          <a:lstStyle/>
          <a:p>
            <a:fld id="{E6AC7593-66ED-46C2-8600-C87CC01017D9}" type="slidenum">
              <a:rPr lang="de-DE" smtClean="0"/>
              <a:t>‹#›</a:t>
            </a:fld>
            <a:endParaRPr lang="de-DE"/>
          </a:p>
        </p:txBody>
      </p:sp>
    </p:spTree>
    <p:extLst>
      <p:ext uri="{BB962C8B-B14F-4D97-AF65-F5344CB8AC3E}">
        <p14:creationId xmlns:p14="http://schemas.microsoft.com/office/powerpoint/2010/main" val="2132844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AB76E8-2A10-4B4D-93D7-EA84127DE9F5}"/>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0994387C-3ED6-4692-BBA9-18A6AEF2B9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ECD68285-DCC2-4AD4-9864-8E87069D87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D7A3A47E-F331-4081-80FB-0DDD440A59FD}"/>
              </a:ext>
            </a:extLst>
          </p:cNvPr>
          <p:cNvSpPr>
            <a:spLocks noGrp="1"/>
          </p:cNvSpPr>
          <p:nvPr>
            <p:ph type="dt" sz="half" idx="10"/>
          </p:nvPr>
        </p:nvSpPr>
        <p:spPr/>
        <p:txBody>
          <a:bodyPr/>
          <a:lstStyle/>
          <a:p>
            <a:fld id="{5BB4E40C-04D1-4E3E-8668-30DBF6800AA7}" type="datetimeFigureOut">
              <a:rPr lang="de-DE" smtClean="0"/>
              <a:t>11.09.2024</a:t>
            </a:fld>
            <a:endParaRPr lang="de-DE"/>
          </a:p>
        </p:txBody>
      </p:sp>
      <p:sp>
        <p:nvSpPr>
          <p:cNvPr id="6" name="Fußzeilenplatzhalter 5">
            <a:extLst>
              <a:ext uri="{FF2B5EF4-FFF2-40B4-BE49-F238E27FC236}">
                <a16:creationId xmlns:a16="http://schemas.microsoft.com/office/drawing/2014/main" id="{9E01C07F-7531-4693-8792-76A63698D0CA}"/>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1764429D-43F8-49A7-9C0F-8E85788DEF2A}"/>
              </a:ext>
            </a:extLst>
          </p:cNvPr>
          <p:cNvSpPr>
            <a:spLocks noGrp="1"/>
          </p:cNvSpPr>
          <p:nvPr>
            <p:ph type="sldNum" sz="quarter" idx="12"/>
          </p:nvPr>
        </p:nvSpPr>
        <p:spPr/>
        <p:txBody>
          <a:bodyPr/>
          <a:lstStyle/>
          <a:p>
            <a:fld id="{E6AC7593-66ED-46C2-8600-C87CC01017D9}" type="slidenum">
              <a:rPr lang="de-DE" smtClean="0"/>
              <a:t>‹#›</a:t>
            </a:fld>
            <a:endParaRPr lang="de-DE"/>
          </a:p>
        </p:txBody>
      </p:sp>
    </p:spTree>
    <p:extLst>
      <p:ext uri="{BB962C8B-B14F-4D97-AF65-F5344CB8AC3E}">
        <p14:creationId xmlns:p14="http://schemas.microsoft.com/office/powerpoint/2010/main" val="456221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7C7B5D09-B835-4DCF-8EED-BF36607D78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4FDBCA53-3DFE-498E-A1CD-BBD0B9B52B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997242B3-98AE-4419-B9EB-C6C5EC7C7A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B4E40C-04D1-4E3E-8668-30DBF6800AA7}" type="datetimeFigureOut">
              <a:rPr lang="de-DE" smtClean="0"/>
              <a:t>11.09.2024</a:t>
            </a:fld>
            <a:endParaRPr lang="de-DE"/>
          </a:p>
        </p:txBody>
      </p:sp>
      <p:sp>
        <p:nvSpPr>
          <p:cNvPr id="5" name="Fußzeilenplatzhalter 4">
            <a:extLst>
              <a:ext uri="{FF2B5EF4-FFF2-40B4-BE49-F238E27FC236}">
                <a16:creationId xmlns:a16="http://schemas.microsoft.com/office/drawing/2014/main" id="{911FB12A-C528-46A7-87D6-9EC7E566E8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185E7C95-BD88-4CEC-9B06-698779B0FD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AC7593-66ED-46C2-8600-C87CC01017D9}" type="slidenum">
              <a:rPr lang="de-DE" smtClean="0"/>
              <a:t>‹#›</a:t>
            </a:fld>
            <a:endParaRPr lang="de-DE"/>
          </a:p>
        </p:txBody>
      </p:sp>
      <p:pic>
        <p:nvPicPr>
          <p:cNvPr id="7" name="Picture 18" descr="Forschungszentrum Jülich GmbH | TOTAL E-QUALITY Deutschland e.V.">
            <a:extLst>
              <a:ext uri="{FF2B5EF4-FFF2-40B4-BE49-F238E27FC236}">
                <a16:creationId xmlns:a16="http://schemas.microsoft.com/office/drawing/2014/main" id="{B808D65C-8667-3263-C584-342595054DBA}"/>
              </a:ext>
            </a:extLst>
          </p:cNvPr>
          <p:cNvPicPr>
            <a:picLocks noChangeAspect="1" noChangeArrowheads="1"/>
          </p:cNvPicPr>
          <p:nvPr userDrawn="1"/>
        </p:nvPicPr>
        <p:blipFill rotWithShape="1">
          <a:blip r:embed="rId17">
            <a:extLst>
              <a:ext uri="{28A0092B-C50C-407E-A947-70E740481C1C}">
                <a14:useLocalDpi xmlns:a14="http://schemas.microsoft.com/office/drawing/2010/main" val="0"/>
              </a:ext>
            </a:extLst>
          </a:blip>
          <a:srcRect t="26205" b="29302"/>
          <a:stretch/>
        </p:blipFill>
        <p:spPr bwMode="auto">
          <a:xfrm>
            <a:off x="0" y="53334"/>
            <a:ext cx="1497495" cy="444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56343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doi.org/10.2967/jnumed.116.178673"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49.png"/><Relationship Id="rId3" Type="http://schemas.openxmlformats.org/officeDocument/2006/relationships/image" Target="../media/image43.png"/><Relationship Id="rId7" Type="http://schemas.openxmlformats.org/officeDocument/2006/relationships/image" Target="../media/image33.emf"/><Relationship Id="rId12" Type="http://schemas.openxmlformats.org/officeDocument/2006/relationships/image" Target="../media/image48.png"/><Relationship Id="rId2" Type="http://schemas.openxmlformats.org/officeDocument/2006/relationships/notesSlide" Target="../notesSlides/notesSlide9.xml"/><Relationship Id="rId16"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oleObject" Target="../embeddings/oleObject3.bin"/><Relationship Id="rId11" Type="http://schemas.openxmlformats.org/officeDocument/2006/relationships/image" Target="../media/image47.png"/><Relationship Id="rId5" Type="http://schemas.openxmlformats.org/officeDocument/2006/relationships/image" Target="../media/image32.emf"/><Relationship Id="rId15" Type="http://schemas.openxmlformats.org/officeDocument/2006/relationships/image" Target="../media/image51.png"/><Relationship Id="rId10" Type="http://schemas.openxmlformats.org/officeDocument/2006/relationships/image" Target="../media/image46.png"/><Relationship Id="rId4" Type="http://schemas.openxmlformats.org/officeDocument/2006/relationships/image" Target="../media/image44.jpeg"/><Relationship Id="rId9" Type="http://schemas.openxmlformats.org/officeDocument/2006/relationships/image" Target="../media/image45.png"/><Relationship Id="rId14"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56.emf"/></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65.png"/><Relationship Id="rId11" Type="http://schemas.openxmlformats.org/officeDocument/2006/relationships/image" Target="../media/image70.sv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sv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40.png"/><Relationship Id="rId3" Type="http://schemas.openxmlformats.org/officeDocument/2006/relationships/image" Target="../media/image69.png"/><Relationship Id="rId7" Type="http://schemas.openxmlformats.org/officeDocument/2006/relationships/image" Target="../media/image33.emf"/><Relationship Id="rId12"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oleObject" Target="../embeddings/oleObject5.bin"/><Relationship Id="rId11" Type="http://schemas.openxmlformats.org/officeDocument/2006/relationships/image" Target="../media/image41.png"/><Relationship Id="rId5" Type="http://schemas.openxmlformats.org/officeDocument/2006/relationships/image" Target="../media/image32.emf"/><Relationship Id="rId10" Type="http://schemas.openxmlformats.org/officeDocument/2006/relationships/image" Target="../media/image71.png"/><Relationship Id="rId4" Type="http://schemas.openxmlformats.org/officeDocument/2006/relationships/image" Target="../media/image70.svg"/><Relationship Id="rId9" Type="http://schemas.openxmlformats.org/officeDocument/2006/relationships/image" Target="../media/image68.svg"/></Relationships>
</file>

<file path=ppt/slides/_rels/slide2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73.png"/><Relationship Id="rId5" Type="http://schemas.openxmlformats.org/officeDocument/2006/relationships/image" Target="../media/image60.pn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8" Type="http://schemas.openxmlformats.org/officeDocument/2006/relationships/image" Target="../media/image32.emf"/><Relationship Id="rId13" Type="http://schemas.openxmlformats.org/officeDocument/2006/relationships/image" Target="../media/image46.png"/><Relationship Id="rId18" Type="http://schemas.openxmlformats.org/officeDocument/2006/relationships/image" Target="../media/image51.png"/><Relationship Id="rId3" Type="http://schemas.openxmlformats.org/officeDocument/2006/relationships/image" Target="../media/image76.jpeg"/><Relationship Id="rId7" Type="http://schemas.openxmlformats.org/officeDocument/2006/relationships/image" Target="../media/image44.jpeg"/><Relationship Id="rId12" Type="http://schemas.openxmlformats.org/officeDocument/2006/relationships/image" Target="../media/image45.png"/><Relationship Id="rId17" Type="http://schemas.openxmlformats.org/officeDocument/2006/relationships/image" Target="../media/image50.png"/><Relationship Id="rId2" Type="http://schemas.openxmlformats.org/officeDocument/2006/relationships/image" Target="../media/image75.png"/><Relationship Id="rId16" Type="http://schemas.openxmlformats.org/officeDocument/2006/relationships/image" Target="../media/image49.png"/><Relationship Id="rId1" Type="http://schemas.openxmlformats.org/officeDocument/2006/relationships/slideLayout" Target="../slideLayouts/slideLayout12.xml"/><Relationship Id="rId6" Type="http://schemas.openxmlformats.org/officeDocument/2006/relationships/image" Target="../media/image43.png"/><Relationship Id="rId11" Type="http://schemas.openxmlformats.org/officeDocument/2006/relationships/image" Target="../media/image26.png"/><Relationship Id="rId5" Type="http://schemas.openxmlformats.org/officeDocument/2006/relationships/image" Target="../media/image31.png"/><Relationship Id="rId15" Type="http://schemas.openxmlformats.org/officeDocument/2006/relationships/image" Target="../media/image48.png"/><Relationship Id="rId10" Type="http://schemas.openxmlformats.org/officeDocument/2006/relationships/image" Target="../media/image33.emf"/><Relationship Id="rId19" Type="http://schemas.openxmlformats.org/officeDocument/2006/relationships/image" Target="../media/image52.png"/><Relationship Id="rId4" Type="http://schemas.openxmlformats.org/officeDocument/2006/relationships/image" Target="../media/image77.png"/><Relationship Id="rId9" Type="http://schemas.openxmlformats.org/officeDocument/2006/relationships/oleObject" Target="../embeddings/oleObject3.bin"/><Relationship Id="rId1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8.jpeg"/><Relationship Id="rId3" Type="http://schemas.openxmlformats.org/officeDocument/2006/relationships/image" Target="../media/image10.JPG"/><Relationship Id="rId7" Type="http://schemas.openxmlformats.org/officeDocument/2006/relationships/image" Target="../media/image13.jpeg"/><Relationship Id="rId12" Type="http://schemas.openxmlformats.org/officeDocument/2006/relationships/image" Target="../media/image17.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6.jpeg"/><Relationship Id="rId5" Type="http://schemas.openxmlformats.org/officeDocument/2006/relationships/image" Target="../media/image11.png"/><Relationship Id="rId10" Type="http://schemas.openxmlformats.org/officeDocument/2006/relationships/image" Target="../media/image1.png"/><Relationship Id="rId4" Type="http://schemas.openxmlformats.org/officeDocument/2006/relationships/image" Target="../media/image9.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2.png"/><Relationship Id="rId5" Type="http://schemas.microsoft.com/office/2007/relationships/hdphoto" Target="../media/hdphoto1.wdp"/><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hyperlink" Target="https://europa.eu/europass/eportfolio/api/eprofile/shared-profile/otari-gokhadze/1edc18d5-1466-455f-80d6-95be37a34a9a?view=htm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5.emf"/><Relationship Id="rId3" Type="http://schemas.openxmlformats.org/officeDocument/2006/relationships/image" Target="../media/image27.wmf"/><Relationship Id="rId7" Type="http://schemas.openxmlformats.org/officeDocument/2006/relationships/image" Target="../media/image30.png"/><Relationship Id="rId12"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29.emf"/><Relationship Id="rId11" Type="http://schemas.openxmlformats.org/officeDocument/2006/relationships/image" Target="../media/image33.emf"/><Relationship Id="rId5" Type="http://schemas.openxmlformats.org/officeDocument/2006/relationships/oleObject" Target="../embeddings/oleObject1.bin"/><Relationship Id="rId10" Type="http://schemas.openxmlformats.org/officeDocument/2006/relationships/oleObject" Target="../embeddings/oleObject2.bin"/><Relationship Id="rId4" Type="http://schemas.openxmlformats.org/officeDocument/2006/relationships/image" Target="../media/image28.png"/><Relationship Id="rId9" Type="http://schemas.openxmlformats.org/officeDocument/2006/relationships/image" Target="../media/image32.emf"/><Relationship Id="rId14" Type="http://schemas.openxmlformats.org/officeDocument/2006/relationships/image" Target="../media/image3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el 1"/>
          <p:cNvSpPr>
            <a:spLocks noGrp="1"/>
          </p:cNvSpPr>
          <p:nvPr>
            <p:ph type="ctrTitle"/>
          </p:nvPr>
        </p:nvSpPr>
        <p:spPr>
          <a:xfrm>
            <a:off x="5327651" y="3333751"/>
            <a:ext cx="6527800" cy="1344083"/>
          </a:xfrm>
        </p:spPr>
        <p:txBody>
          <a:bodyPr/>
          <a:lstStyle/>
          <a:p>
            <a:r>
              <a:rPr lang="de-DE" altLang="de-DE"/>
              <a:t>PET Tracer Development</a:t>
            </a:r>
          </a:p>
        </p:txBody>
      </p:sp>
      <p:sp>
        <p:nvSpPr>
          <p:cNvPr id="12291" name="Untertitel 2"/>
          <p:cNvSpPr>
            <a:spLocks noGrp="1"/>
          </p:cNvSpPr>
          <p:nvPr>
            <p:ph type="subTitle" idx="1"/>
          </p:nvPr>
        </p:nvSpPr>
        <p:spPr bwMode="auto">
          <a:xfrm>
            <a:off x="5327651" y="5060951"/>
            <a:ext cx="6527800" cy="1344083"/>
          </a:xfrm>
        </p:spPr>
        <p:txBody>
          <a:bodyPr wrap="square" numCol="1" anchor="t" anchorCtr="0" compatLnSpc="1">
            <a:prstTxWarp prst="textNoShape">
              <a:avLst/>
            </a:prstTxWarp>
            <a:noAutofit/>
          </a:bodyPr>
          <a:lstStyle/>
          <a:p>
            <a:pPr>
              <a:spcBef>
                <a:spcPct val="0"/>
              </a:spcBef>
            </a:pPr>
            <a:r>
              <a:rPr lang="de-DE" altLang="de-DE" sz="1800"/>
              <a:t>Otari Gokhadze, Heike Endepols, Bernd Neumaier</a:t>
            </a:r>
          </a:p>
          <a:p>
            <a:pPr>
              <a:spcBef>
                <a:spcPct val="0"/>
              </a:spcBef>
            </a:pPr>
            <a:r>
              <a:rPr lang="de-DE" altLang="de-DE" sz="1800"/>
              <a:t>Institute for Radiochemistry and Experimental Molecular Imaging</a:t>
            </a:r>
          </a:p>
          <a:p>
            <a:pPr>
              <a:spcBef>
                <a:spcPct val="0"/>
              </a:spcBef>
            </a:pPr>
            <a:r>
              <a:rPr lang="de-DE" altLang="de-DE" sz="1800"/>
              <a:t>University Hospital Cologne</a:t>
            </a:r>
          </a:p>
          <a:p>
            <a:pPr>
              <a:spcBef>
                <a:spcPct val="0"/>
              </a:spcBef>
            </a:pPr>
            <a:r>
              <a:rPr lang="de-DE" altLang="de-DE" sz="1800" i="1"/>
              <a:t>and</a:t>
            </a:r>
            <a:r>
              <a:rPr lang="de-DE" altLang="de-DE" sz="1800"/>
              <a:t> Forschungszentrum Jülich GmbH, INM-5</a:t>
            </a:r>
          </a:p>
        </p:txBody>
      </p:sp>
      <p:pic>
        <p:nvPicPr>
          <p:cNvPr id="2" name="Picture 18" descr="Forschungszentrum Jülich GmbH | TOTAL E-QUALITY Deutschland e.V.">
            <a:extLst>
              <a:ext uri="{FF2B5EF4-FFF2-40B4-BE49-F238E27FC236}">
                <a16:creationId xmlns:a16="http://schemas.microsoft.com/office/drawing/2014/main" id="{C59A6901-D78F-E602-8035-CBF5FFB789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205" b="29302"/>
          <a:stretch/>
        </p:blipFill>
        <p:spPr bwMode="auto">
          <a:xfrm>
            <a:off x="2798530" y="482635"/>
            <a:ext cx="2731271" cy="81016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9BE29925-87BA-40B6-8204-DCF8538E3152}"/>
              </a:ext>
            </a:extLst>
          </p:cNvPr>
          <p:cNvSpPr txBox="1"/>
          <p:nvPr/>
        </p:nvSpPr>
        <p:spPr>
          <a:xfrm>
            <a:off x="9297617" y="60656"/>
            <a:ext cx="1047203" cy="338554"/>
          </a:xfrm>
          <a:prstGeom prst="rect">
            <a:avLst/>
          </a:prstGeom>
          <a:noFill/>
        </p:spPr>
        <p:txBody>
          <a:bodyPr wrap="square" rtlCol="0">
            <a:spAutoFit/>
          </a:bodyPr>
          <a:lstStyle/>
          <a:p>
            <a:r>
              <a:rPr lang="de-DE" sz="1600" dirty="0">
                <a:solidFill>
                  <a:schemeClr val="bg1"/>
                </a:solidFill>
              </a:rPr>
              <a:t>MRI</a:t>
            </a:r>
          </a:p>
        </p:txBody>
      </p:sp>
      <p:pic>
        <p:nvPicPr>
          <p:cNvPr id="8" name="Picture 7" descr="A close-up of a brain scan&#10;&#10;Description automatically generated">
            <a:extLst>
              <a:ext uri="{FF2B5EF4-FFF2-40B4-BE49-F238E27FC236}">
                <a16:creationId xmlns:a16="http://schemas.microsoft.com/office/drawing/2014/main" id="{C6508747-A6CE-FD0E-178B-7794CE1671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6884" y="940249"/>
            <a:ext cx="4873625" cy="2729230"/>
          </a:xfrm>
          <a:prstGeom prst="rect">
            <a:avLst/>
          </a:prstGeom>
        </p:spPr>
      </p:pic>
      <p:sp>
        <p:nvSpPr>
          <p:cNvPr id="10" name="Content Placeholder 1">
            <a:extLst>
              <a:ext uri="{FF2B5EF4-FFF2-40B4-BE49-F238E27FC236}">
                <a16:creationId xmlns:a16="http://schemas.microsoft.com/office/drawing/2014/main" id="{5BF11773-EEDF-9FF8-3346-D69E0E869741}"/>
              </a:ext>
            </a:extLst>
          </p:cNvPr>
          <p:cNvSpPr txBox="1">
            <a:spLocks/>
          </p:cNvSpPr>
          <p:nvPr/>
        </p:nvSpPr>
        <p:spPr>
          <a:xfrm>
            <a:off x="-79655" y="1647629"/>
            <a:ext cx="6785255" cy="3836503"/>
          </a:xfrm>
          <a:prstGeom prst="rect">
            <a:avLst/>
          </a:prstGeom>
        </p:spPr>
        <p:txBody>
          <a:bodyPr vert="horz" lIns="121920" tIns="60960" rIns="121920" bIns="6096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9585" indent="-304792"/>
            <a:r>
              <a:rPr lang="en-US" sz="2400" dirty="0"/>
              <a:t>Early detection and localization of metastases and therapy monitoring.</a:t>
            </a:r>
          </a:p>
          <a:p>
            <a:pPr marL="609585" indent="-304792"/>
            <a:r>
              <a:rPr lang="en-US" sz="2400" dirty="0"/>
              <a:t>Molecular information about protein expression status, mutation status, vascularization, etc. </a:t>
            </a:r>
          </a:p>
          <a:p>
            <a:pPr marL="609585" indent="-304792"/>
            <a:r>
              <a:rPr lang="en-US" sz="2400" dirty="0"/>
              <a:t>Fusion of anatomic and metabolic images together (PET/MRT, PET/CT)</a:t>
            </a:r>
          </a:p>
          <a:p>
            <a:pPr marL="609585" indent="-304792"/>
            <a:r>
              <a:rPr lang="en-US" sz="2400" dirty="0"/>
              <a:t>Develop a </a:t>
            </a:r>
            <a:r>
              <a:rPr lang="en-US" sz="2400" dirty="0" err="1"/>
              <a:t>theranostic</a:t>
            </a:r>
            <a:r>
              <a:rPr lang="en-US" sz="2400" dirty="0"/>
              <a:t> approach for cancer diagnosis and treatment. </a:t>
            </a:r>
          </a:p>
        </p:txBody>
      </p:sp>
      <p:pic>
        <p:nvPicPr>
          <p:cNvPr id="16" name="Picture 15">
            <a:extLst>
              <a:ext uri="{FF2B5EF4-FFF2-40B4-BE49-F238E27FC236}">
                <a16:creationId xmlns:a16="http://schemas.microsoft.com/office/drawing/2014/main" id="{18B995F4-DFD6-9A6A-8FA4-4364E596419F}"/>
              </a:ext>
            </a:extLst>
          </p:cNvPr>
          <p:cNvPicPr>
            <a:picLocks noChangeAspect="1"/>
          </p:cNvPicPr>
          <p:nvPr/>
        </p:nvPicPr>
        <p:blipFill>
          <a:blip r:embed="rId4"/>
          <a:stretch>
            <a:fillRect/>
          </a:stretch>
        </p:blipFill>
        <p:spPr>
          <a:xfrm>
            <a:off x="7555312" y="4031921"/>
            <a:ext cx="3756767" cy="1408788"/>
          </a:xfrm>
          <a:prstGeom prst="rect">
            <a:avLst/>
          </a:prstGeom>
        </p:spPr>
      </p:pic>
      <p:sp>
        <p:nvSpPr>
          <p:cNvPr id="17" name="TextBox 16">
            <a:extLst>
              <a:ext uri="{FF2B5EF4-FFF2-40B4-BE49-F238E27FC236}">
                <a16:creationId xmlns:a16="http://schemas.microsoft.com/office/drawing/2014/main" id="{829059B0-C245-E24F-2A1D-69EB8AE7D302}"/>
              </a:ext>
            </a:extLst>
          </p:cNvPr>
          <p:cNvSpPr txBox="1"/>
          <p:nvPr/>
        </p:nvSpPr>
        <p:spPr>
          <a:xfrm>
            <a:off x="8051800" y="5548419"/>
            <a:ext cx="3302000" cy="369332"/>
          </a:xfrm>
          <a:prstGeom prst="rect">
            <a:avLst/>
          </a:prstGeom>
          <a:noFill/>
        </p:spPr>
        <p:txBody>
          <a:bodyPr wrap="square" rtlCol="0">
            <a:spAutoFit/>
          </a:bodyPr>
          <a:lstStyle/>
          <a:p>
            <a:r>
              <a:rPr lang="en-US" dirty="0"/>
              <a:t>[</a:t>
            </a:r>
            <a:r>
              <a:rPr lang="en-US" baseline="30000" dirty="0"/>
              <a:t>18</a:t>
            </a:r>
            <a:r>
              <a:rPr lang="en-US" dirty="0"/>
              <a:t>F]Fluoroethyl-L-Tyrosine</a:t>
            </a:r>
            <a:endParaRPr lang="ka-GE" dirty="0"/>
          </a:p>
        </p:txBody>
      </p:sp>
      <p:sp>
        <p:nvSpPr>
          <p:cNvPr id="20" name="Title 2">
            <a:extLst>
              <a:ext uri="{FF2B5EF4-FFF2-40B4-BE49-F238E27FC236}">
                <a16:creationId xmlns:a16="http://schemas.microsoft.com/office/drawing/2014/main" id="{A42BB073-A168-9684-E723-E131D28E949D}"/>
              </a:ext>
            </a:extLst>
          </p:cNvPr>
          <p:cNvSpPr>
            <a:spLocks noGrp="1"/>
          </p:cNvSpPr>
          <p:nvPr>
            <p:ph type="title"/>
          </p:nvPr>
        </p:nvSpPr>
        <p:spPr>
          <a:xfrm>
            <a:off x="765991" y="229933"/>
            <a:ext cx="6394120" cy="1115832"/>
          </a:xfrm>
        </p:spPr>
        <p:txBody>
          <a:bodyPr vert="horz" lIns="121920" tIns="60960" rIns="121920" bIns="60960" rtlCol="0" anchor="b">
            <a:normAutofit/>
          </a:bodyPr>
          <a:lstStyle/>
          <a:p>
            <a:pPr>
              <a:lnSpc>
                <a:spcPct val="90000"/>
              </a:lnSpc>
              <a:spcBef>
                <a:spcPct val="0"/>
              </a:spcBef>
            </a:pPr>
            <a:r>
              <a:rPr lang="en-US" sz="3200" b="1" dirty="0">
                <a:solidFill>
                  <a:schemeClr val="accent1">
                    <a:lumMod val="50000"/>
                  </a:schemeClr>
                </a:solidFill>
              </a:rPr>
              <a:t>General aims of PET</a:t>
            </a:r>
          </a:p>
        </p:txBody>
      </p:sp>
    </p:spTree>
    <p:extLst>
      <p:ext uri="{BB962C8B-B14F-4D97-AF65-F5344CB8AC3E}">
        <p14:creationId xmlns:p14="http://schemas.microsoft.com/office/powerpoint/2010/main" val="26366351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19">
            <a:extLst>
              <a:ext uri="{FF2B5EF4-FFF2-40B4-BE49-F238E27FC236}">
                <a16:creationId xmlns:a16="http://schemas.microsoft.com/office/drawing/2014/main" id="{5B90577E-425D-40C7-46D3-00D2503BD216}"/>
              </a:ext>
            </a:extLst>
          </p:cNvPr>
          <p:cNvPicPr>
            <a:picLocks noChangeAspect="1"/>
          </p:cNvPicPr>
          <p:nvPr/>
        </p:nvPicPr>
        <p:blipFill rotWithShape="1">
          <a:blip r:embed="rId3"/>
          <a:srcRect l="4018" t="7452" b="15526"/>
          <a:stretch/>
        </p:blipFill>
        <p:spPr>
          <a:xfrm>
            <a:off x="8711548" y="2277295"/>
            <a:ext cx="3480451" cy="2297195"/>
          </a:xfrm>
          <a:prstGeom prst="rect">
            <a:avLst/>
          </a:prstGeom>
          <a:noFill/>
        </p:spPr>
      </p:pic>
      <p:pic>
        <p:nvPicPr>
          <p:cNvPr id="36" name="Content Placeholder 4">
            <a:extLst>
              <a:ext uri="{FF2B5EF4-FFF2-40B4-BE49-F238E27FC236}">
                <a16:creationId xmlns:a16="http://schemas.microsoft.com/office/drawing/2014/main" id="{31E9DC82-67E6-03B4-809A-BBA6E8FECF8E}"/>
              </a:ext>
            </a:extLst>
          </p:cNvPr>
          <p:cNvPicPr>
            <a:picLocks noChangeAspect="1"/>
          </p:cNvPicPr>
          <p:nvPr/>
        </p:nvPicPr>
        <p:blipFill rotWithShape="1">
          <a:blip r:embed="rId4"/>
          <a:srcRect l="4018" t="2434" b="20543"/>
          <a:stretch/>
        </p:blipFill>
        <p:spPr>
          <a:xfrm>
            <a:off x="8711550" y="-8001"/>
            <a:ext cx="3480449" cy="2297208"/>
          </a:xfrm>
          <a:prstGeom prst="rect">
            <a:avLst/>
          </a:prstGeom>
          <a:noFill/>
        </p:spPr>
      </p:pic>
      <p:pic>
        <p:nvPicPr>
          <p:cNvPr id="34" name="Picture 3">
            <a:extLst>
              <a:ext uri="{FF2B5EF4-FFF2-40B4-BE49-F238E27FC236}">
                <a16:creationId xmlns:a16="http://schemas.microsoft.com/office/drawing/2014/main" id="{0AE3B0AE-24B4-B35C-C15D-032A3E5C10C9}"/>
              </a:ext>
            </a:extLst>
          </p:cNvPr>
          <p:cNvPicPr>
            <a:picLocks noChangeAspect="1"/>
          </p:cNvPicPr>
          <p:nvPr/>
        </p:nvPicPr>
        <p:blipFill rotWithShape="1">
          <a:blip r:embed="rId5"/>
          <a:srcRect l="4018" t="7790" r="6" b="12678"/>
          <a:stretch/>
        </p:blipFill>
        <p:spPr>
          <a:xfrm>
            <a:off x="8711546" y="4491242"/>
            <a:ext cx="3480452" cy="2375687"/>
          </a:xfrm>
          <a:prstGeom prst="rect">
            <a:avLst/>
          </a:prstGeom>
          <a:noFill/>
        </p:spPr>
      </p:pic>
      <p:sp>
        <p:nvSpPr>
          <p:cNvPr id="37" name="TextBox 36">
            <a:extLst>
              <a:ext uri="{FF2B5EF4-FFF2-40B4-BE49-F238E27FC236}">
                <a16:creationId xmlns:a16="http://schemas.microsoft.com/office/drawing/2014/main" id="{336D2973-7873-65DF-A1EA-7D10647C721B}"/>
              </a:ext>
            </a:extLst>
          </p:cNvPr>
          <p:cNvSpPr txBox="1"/>
          <p:nvPr/>
        </p:nvSpPr>
        <p:spPr>
          <a:xfrm flipH="1">
            <a:off x="7205609" y="4780908"/>
            <a:ext cx="1427726" cy="1815882"/>
          </a:xfrm>
          <a:prstGeom prst="rect">
            <a:avLst/>
          </a:prstGeom>
          <a:noFill/>
        </p:spPr>
        <p:txBody>
          <a:bodyPr wrap="square" rtlCol="0">
            <a:spAutoFit/>
          </a:bodyPr>
          <a:lstStyle/>
          <a:p>
            <a:r>
              <a:rPr lang="en-US" sz="1600" i="1" dirty="0"/>
              <a:t>Fusion of PET (6-[</a:t>
            </a:r>
            <a:r>
              <a:rPr lang="en-US" sz="1600" i="1" baseline="30000" dirty="0"/>
              <a:t>18</a:t>
            </a:r>
            <a:r>
              <a:rPr lang="en-US" sz="1600" i="1" dirty="0"/>
              <a:t>F]F-FAPI) and MRT (T2w) images; U87 Glioblastoma model </a:t>
            </a:r>
            <a:endParaRPr lang="ka-GE" sz="2400" i="1" dirty="0"/>
          </a:p>
        </p:txBody>
      </p:sp>
      <p:sp>
        <p:nvSpPr>
          <p:cNvPr id="4" name="Textfeld 3">
            <a:extLst>
              <a:ext uri="{FF2B5EF4-FFF2-40B4-BE49-F238E27FC236}">
                <a16:creationId xmlns:a16="http://schemas.microsoft.com/office/drawing/2014/main" id="{3CE93CC0-F50D-45EC-BDA5-DCBB24EBAD06}"/>
              </a:ext>
            </a:extLst>
          </p:cNvPr>
          <p:cNvSpPr txBox="1"/>
          <p:nvPr/>
        </p:nvSpPr>
        <p:spPr>
          <a:xfrm>
            <a:off x="9297618" y="2286209"/>
            <a:ext cx="2184948" cy="307777"/>
          </a:xfrm>
          <a:prstGeom prst="rect">
            <a:avLst/>
          </a:prstGeom>
          <a:noFill/>
        </p:spPr>
        <p:txBody>
          <a:bodyPr wrap="square" rtlCol="0">
            <a:spAutoFit/>
          </a:bodyPr>
          <a:lstStyle/>
          <a:p>
            <a:r>
              <a:rPr lang="de-DE" sz="1400" dirty="0">
                <a:solidFill>
                  <a:schemeClr val="bg1"/>
                </a:solidFill>
              </a:rPr>
              <a:t>Fusion </a:t>
            </a:r>
            <a:r>
              <a:rPr lang="de-DE" sz="1400" dirty="0" err="1">
                <a:solidFill>
                  <a:schemeClr val="bg1"/>
                </a:solidFill>
              </a:rPr>
              <a:t>of</a:t>
            </a:r>
            <a:r>
              <a:rPr lang="de-DE" sz="1400" dirty="0">
                <a:solidFill>
                  <a:schemeClr val="bg1"/>
                </a:solidFill>
              </a:rPr>
              <a:t> PET </a:t>
            </a:r>
            <a:r>
              <a:rPr lang="en-US" sz="1400" dirty="0">
                <a:solidFill>
                  <a:schemeClr val="bg1"/>
                </a:solidFill>
              </a:rPr>
              <a:t>/ </a:t>
            </a:r>
            <a:r>
              <a:rPr lang="de-DE" sz="1400" dirty="0">
                <a:solidFill>
                  <a:schemeClr val="bg1"/>
                </a:solidFill>
              </a:rPr>
              <a:t>MRI</a:t>
            </a:r>
          </a:p>
        </p:txBody>
      </p:sp>
      <p:sp>
        <p:nvSpPr>
          <p:cNvPr id="5" name="Textfeld 4">
            <a:extLst>
              <a:ext uri="{FF2B5EF4-FFF2-40B4-BE49-F238E27FC236}">
                <a16:creationId xmlns:a16="http://schemas.microsoft.com/office/drawing/2014/main" id="{702B8219-8204-4A0E-B292-770C792513D8}"/>
              </a:ext>
            </a:extLst>
          </p:cNvPr>
          <p:cNvSpPr txBox="1"/>
          <p:nvPr/>
        </p:nvSpPr>
        <p:spPr>
          <a:xfrm rot="16200000">
            <a:off x="8398825" y="3528459"/>
            <a:ext cx="1469292" cy="297454"/>
          </a:xfrm>
          <a:prstGeom prst="rect">
            <a:avLst/>
          </a:prstGeom>
          <a:noFill/>
        </p:spPr>
        <p:txBody>
          <a:bodyPr wrap="square" rtlCol="0">
            <a:spAutoFit/>
          </a:bodyPr>
          <a:lstStyle/>
          <a:p>
            <a:r>
              <a:rPr lang="de-DE" sz="1333" dirty="0" err="1">
                <a:solidFill>
                  <a:schemeClr val="bg1"/>
                </a:solidFill>
              </a:rPr>
              <a:t>SUVbw</a:t>
            </a:r>
            <a:endParaRPr lang="de-DE" sz="1333" dirty="0">
              <a:solidFill>
                <a:schemeClr val="bg1"/>
              </a:solidFill>
            </a:endParaRPr>
          </a:p>
        </p:txBody>
      </p:sp>
      <p:sp>
        <p:nvSpPr>
          <p:cNvPr id="13" name="Textfeld 12">
            <a:extLst>
              <a:ext uri="{FF2B5EF4-FFF2-40B4-BE49-F238E27FC236}">
                <a16:creationId xmlns:a16="http://schemas.microsoft.com/office/drawing/2014/main" id="{7A2C3DAB-C9A7-48BF-9888-98637FF4D914}"/>
              </a:ext>
            </a:extLst>
          </p:cNvPr>
          <p:cNvSpPr txBox="1"/>
          <p:nvPr/>
        </p:nvSpPr>
        <p:spPr>
          <a:xfrm rot="16200000">
            <a:off x="8398825" y="5755487"/>
            <a:ext cx="1469292" cy="297454"/>
          </a:xfrm>
          <a:prstGeom prst="rect">
            <a:avLst/>
          </a:prstGeom>
          <a:noFill/>
        </p:spPr>
        <p:txBody>
          <a:bodyPr wrap="square" rtlCol="0">
            <a:spAutoFit/>
          </a:bodyPr>
          <a:lstStyle/>
          <a:p>
            <a:r>
              <a:rPr lang="de-DE" sz="1333" dirty="0" err="1">
                <a:solidFill>
                  <a:schemeClr val="bg1"/>
                </a:solidFill>
              </a:rPr>
              <a:t>SUVbw</a:t>
            </a:r>
            <a:endParaRPr lang="de-DE" sz="1333" dirty="0">
              <a:solidFill>
                <a:schemeClr val="bg1"/>
              </a:solidFill>
            </a:endParaRPr>
          </a:p>
        </p:txBody>
      </p:sp>
      <p:sp>
        <p:nvSpPr>
          <p:cNvPr id="6" name="Textfeld 5">
            <a:extLst>
              <a:ext uri="{FF2B5EF4-FFF2-40B4-BE49-F238E27FC236}">
                <a16:creationId xmlns:a16="http://schemas.microsoft.com/office/drawing/2014/main" id="{9BE29925-87BA-40B6-8204-DCF8538E3152}"/>
              </a:ext>
            </a:extLst>
          </p:cNvPr>
          <p:cNvSpPr txBox="1"/>
          <p:nvPr/>
        </p:nvSpPr>
        <p:spPr>
          <a:xfrm>
            <a:off x="9297617" y="60656"/>
            <a:ext cx="1047203" cy="338554"/>
          </a:xfrm>
          <a:prstGeom prst="rect">
            <a:avLst/>
          </a:prstGeom>
          <a:noFill/>
        </p:spPr>
        <p:txBody>
          <a:bodyPr wrap="square" rtlCol="0">
            <a:spAutoFit/>
          </a:bodyPr>
          <a:lstStyle/>
          <a:p>
            <a:r>
              <a:rPr lang="de-DE" sz="1600" dirty="0">
                <a:solidFill>
                  <a:schemeClr val="bg1"/>
                </a:solidFill>
              </a:rPr>
              <a:t>MRI</a:t>
            </a:r>
          </a:p>
        </p:txBody>
      </p:sp>
      <p:sp>
        <p:nvSpPr>
          <p:cNvPr id="15" name="Textfeld 14">
            <a:extLst>
              <a:ext uri="{FF2B5EF4-FFF2-40B4-BE49-F238E27FC236}">
                <a16:creationId xmlns:a16="http://schemas.microsoft.com/office/drawing/2014/main" id="{B81A9161-4485-4FB9-811E-1BE143D85345}"/>
              </a:ext>
            </a:extLst>
          </p:cNvPr>
          <p:cNvSpPr txBox="1"/>
          <p:nvPr/>
        </p:nvSpPr>
        <p:spPr>
          <a:xfrm>
            <a:off x="9353148" y="4566502"/>
            <a:ext cx="1047203" cy="338554"/>
          </a:xfrm>
          <a:prstGeom prst="rect">
            <a:avLst/>
          </a:prstGeom>
          <a:noFill/>
        </p:spPr>
        <p:txBody>
          <a:bodyPr wrap="square" rtlCol="0">
            <a:spAutoFit/>
          </a:bodyPr>
          <a:lstStyle/>
          <a:p>
            <a:r>
              <a:rPr lang="de-DE" sz="1600" dirty="0">
                <a:solidFill>
                  <a:schemeClr val="bg1"/>
                </a:solidFill>
              </a:rPr>
              <a:t>PET</a:t>
            </a:r>
          </a:p>
        </p:txBody>
      </p:sp>
      <p:sp>
        <p:nvSpPr>
          <p:cNvPr id="14" name="Content Placeholder 1">
            <a:extLst>
              <a:ext uri="{FF2B5EF4-FFF2-40B4-BE49-F238E27FC236}">
                <a16:creationId xmlns:a16="http://schemas.microsoft.com/office/drawing/2014/main" id="{2BAF49B5-7A6B-4633-BBA9-9DDFFC5A12F7}"/>
              </a:ext>
            </a:extLst>
          </p:cNvPr>
          <p:cNvSpPr txBox="1">
            <a:spLocks/>
          </p:cNvSpPr>
          <p:nvPr/>
        </p:nvSpPr>
        <p:spPr>
          <a:xfrm>
            <a:off x="-79655" y="1647629"/>
            <a:ext cx="6785255" cy="3836503"/>
          </a:xfrm>
          <a:prstGeom prst="rect">
            <a:avLst/>
          </a:prstGeom>
        </p:spPr>
        <p:txBody>
          <a:bodyPr vert="horz" lIns="121920" tIns="60960" rIns="121920" bIns="6096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9585" indent="-304792"/>
            <a:r>
              <a:rPr lang="en-US" sz="2400" dirty="0"/>
              <a:t>Early detection and localization of metastases and therapy monitoring.</a:t>
            </a:r>
          </a:p>
          <a:p>
            <a:pPr marL="609585" indent="-304792"/>
            <a:r>
              <a:rPr lang="en-US" sz="2400" dirty="0"/>
              <a:t>Molecular information about protein expression status, mutation status, vascularization, etc. </a:t>
            </a:r>
          </a:p>
          <a:p>
            <a:pPr marL="609585" indent="-304792"/>
            <a:r>
              <a:rPr lang="en-US" sz="2400" dirty="0"/>
              <a:t>Fusion of anatomic and metabolic images together (PET/MRT, PET/CT)</a:t>
            </a:r>
          </a:p>
          <a:p>
            <a:pPr marL="609585" indent="-304792"/>
            <a:r>
              <a:rPr lang="en-US" sz="2400" dirty="0"/>
              <a:t>Develop a </a:t>
            </a:r>
            <a:r>
              <a:rPr lang="en-US" sz="2400" dirty="0" err="1"/>
              <a:t>theranostic</a:t>
            </a:r>
            <a:r>
              <a:rPr lang="en-US" sz="2400" dirty="0"/>
              <a:t> approach for cancer diagnosis and treatment. </a:t>
            </a:r>
          </a:p>
        </p:txBody>
      </p:sp>
      <p:sp>
        <p:nvSpPr>
          <p:cNvPr id="16" name="Title 2">
            <a:extLst>
              <a:ext uri="{FF2B5EF4-FFF2-40B4-BE49-F238E27FC236}">
                <a16:creationId xmlns:a16="http://schemas.microsoft.com/office/drawing/2014/main" id="{A1CDDD79-C0B5-9C89-0116-94E6F73C4B5C}"/>
              </a:ext>
            </a:extLst>
          </p:cNvPr>
          <p:cNvSpPr>
            <a:spLocks noGrp="1"/>
          </p:cNvSpPr>
          <p:nvPr>
            <p:ph type="title"/>
          </p:nvPr>
        </p:nvSpPr>
        <p:spPr>
          <a:xfrm>
            <a:off x="765991" y="229933"/>
            <a:ext cx="6394120" cy="1115832"/>
          </a:xfrm>
        </p:spPr>
        <p:txBody>
          <a:bodyPr vert="horz" lIns="121920" tIns="60960" rIns="121920" bIns="60960" rtlCol="0" anchor="b">
            <a:normAutofit/>
          </a:bodyPr>
          <a:lstStyle/>
          <a:p>
            <a:pPr>
              <a:lnSpc>
                <a:spcPct val="90000"/>
              </a:lnSpc>
              <a:spcBef>
                <a:spcPct val="0"/>
              </a:spcBef>
            </a:pPr>
            <a:r>
              <a:rPr lang="en-US" sz="3200" b="1" dirty="0">
                <a:solidFill>
                  <a:schemeClr val="accent1">
                    <a:lumMod val="50000"/>
                  </a:schemeClr>
                </a:solidFill>
              </a:rPr>
              <a:t>General aims of PET</a:t>
            </a:r>
          </a:p>
        </p:txBody>
      </p:sp>
    </p:spTree>
    <p:extLst>
      <p:ext uri="{BB962C8B-B14F-4D97-AF65-F5344CB8AC3E}">
        <p14:creationId xmlns:p14="http://schemas.microsoft.com/office/powerpoint/2010/main" val="30513710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up of x-ray images&#10;&#10;Description automatically generated">
            <a:extLst>
              <a:ext uri="{FF2B5EF4-FFF2-40B4-BE49-F238E27FC236}">
                <a16:creationId xmlns:a16="http://schemas.microsoft.com/office/drawing/2014/main" id="{F3C64832-F606-1D30-3A4A-FEF1AD689F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7511" y="1647629"/>
            <a:ext cx="5486400" cy="3462528"/>
          </a:xfrm>
          <a:prstGeom prst="rect">
            <a:avLst/>
          </a:prstGeom>
        </p:spPr>
      </p:pic>
      <p:sp>
        <p:nvSpPr>
          <p:cNvPr id="2" name="Content Placeholder 1">
            <a:extLst>
              <a:ext uri="{FF2B5EF4-FFF2-40B4-BE49-F238E27FC236}">
                <a16:creationId xmlns:a16="http://schemas.microsoft.com/office/drawing/2014/main" id="{1F9F6FE9-3BC1-086B-0919-E03FDE1CBA1E}"/>
              </a:ext>
            </a:extLst>
          </p:cNvPr>
          <p:cNvSpPr>
            <a:spLocks noGrp="1"/>
          </p:cNvSpPr>
          <p:nvPr>
            <p:ph idx="4294967295"/>
          </p:nvPr>
        </p:nvSpPr>
        <p:spPr>
          <a:xfrm>
            <a:off x="-79655" y="1647629"/>
            <a:ext cx="6785255" cy="3836503"/>
          </a:xfrm>
        </p:spPr>
        <p:txBody>
          <a:bodyPr vert="horz" lIns="121920" tIns="60960" rIns="121920" bIns="60960" rtlCol="0" anchor="t">
            <a:normAutofit lnSpcReduction="10000"/>
          </a:bodyPr>
          <a:lstStyle/>
          <a:p>
            <a:pPr marL="609585" indent="-304792"/>
            <a:r>
              <a:rPr lang="en-US" sz="2400" dirty="0"/>
              <a:t>Early detection and localization of metastases and therapy monitoring.</a:t>
            </a:r>
          </a:p>
          <a:p>
            <a:pPr marL="609585" indent="-304792"/>
            <a:r>
              <a:rPr lang="en-US" sz="2400" dirty="0"/>
              <a:t>Molecular information about protein expression status, mutation status, vascularization, etc. </a:t>
            </a:r>
          </a:p>
          <a:p>
            <a:pPr marL="609585" indent="-304792"/>
            <a:r>
              <a:rPr lang="en-US" sz="2400" dirty="0"/>
              <a:t>Fusion of anatomic and metabolic images together (PET/MRT, PET/CT)</a:t>
            </a:r>
          </a:p>
          <a:p>
            <a:pPr marL="609585" indent="-304792"/>
            <a:r>
              <a:rPr lang="en-US" sz="2400" dirty="0"/>
              <a:t>Develop a </a:t>
            </a:r>
            <a:r>
              <a:rPr lang="en-US" sz="2400" dirty="0" err="1"/>
              <a:t>theranostic</a:t>
            </a:r>
            <a:r>
              <a:rPr lang="en-US" sz="2400" dirty="0"/>
              <a:t> approach for cancer diagnosis and treatment. (Same ligand could be labeled with both diagnostic or therapeutic nuclide)</a:t>
            </a:r>
          </a:p>
          <a:p>
            <a:pPr marL="609585" indent="-304792"/>
            <a:endParaRPr lang="en-US" sz="2400" dirty="0"/>
          </a:p>
        </p:txBody>
      </p:sp>
      <p:sp>
        <p:nvSpPr>
          <p:cNvPr id="6" name="Textfeld 5">
            <a:extLst>
              <a:ext uri="{FF2B5EF4-FFF2-40B4-BE49-F238E27FC236}">
                <a16:creationId xmlns:a16="http://schemas.microsoft.com/office/drawing/2014/main" id="{9BE29925-87BA-40B6-8204-DCF8538E3152}"/>
              </a:ext>
            </a:extLst>
          </p:cNvPr>
          <p:cNvSpPr txBox="1"/>
          <p:nvPr/>
        </p:nvSpPr>
        <p:spPr>
          <a:xfrm>
            <a:off x="9297617" y="60656"/>
            <a:ext cx="1047203" cy="338554"/>
          </a:xfrm>
          <a:prstGeom prst="rect">
            <a:avLst/>
          </a:prstGeom>
          <a:noFill/>
        </p:spPr>
        <p:txBody>
          <a:bodyPr wrap="square" rtlCol="0">
            <a:spAutoFit/>
          </a:bodyPr>
          <a:lstStyle/>
          <a:p>
            <a:r>
              <a:rPr lang="de-DE" sz="1600" dirty="0">
                <a:solidFill>
                  <a:schemeClr val="bg1"/>
                </a:solidFill>
              </a:rPr>
              <a:t>MRI</a:t>
            </a:r>
          </a:p>
        </p:txBody>
      </p:sp>
      <p:sp>
        <p:nvSpPr>
          <p:cNvPr id="9" name="TextBox 8">
            <a:extLst>
              <a:ext uri="{FF2B5EF4-FFF2-40B4-BE49-F238E27FC236}">
                <a16:creationId xmlns:a16="http://schemas.microsoft.com/office/drawing/2014/main" id="{60BDF749-866F-7E9A-D6A5-4484309ABA01}"/>
              </a:ext>
            </a:extLst>
          </p:cNvPr>
          <p:cNvSpPr txBox="1"/>
          <p:nvPr/>
        </p:nvSpPr>
        <p:spPr>
          <a:xfrm>
            <a:off x="6627469" y="5210371"/>
            <a:ext cx="5486400" cy="954107"/>
          </a:xfrm>
          <a:prstGeom prst="rect">
            <a:avLst/>
          </a:prstGeom>
          <a:noFill/>
        </p:spPr>
        <p:txBody>
          <a:bodyPr wrap="square" rtlCol="0">
            <a:spAutoFit/>
          </a:bodyPr>
          <a:lstStyle/>
          <a:p>
            <a:r>
              <a:rPr lang="en-US" sz="1400" dirty="0" err="1"/>
              <a:t>Kratochwil</a:t>
            </a:r>
            <a:r>
              <a:rPr lang="en-US" sz="1400" dirty="0"/>
              <a:t> </a:t>
            </a:r>
            <a:r>
              <a:rPr lang="en-US" sz="1400" i="1" dirty="0"/>
              <a:t>et al. </a:t>
            </a:r>
            <a:r>
              <a:rPr lang="en-US" sz="1400" b="0" i="0" dirty="0">
                <a:solidFill>
                  <a:srgbClr val="2E2B2B"/>
                </a:solidFill>
                <a:effectLst/>
                <a:latin typeface="Helvetica Neue"/>
              </a:rPr>
              <a:t>Journal of Nuclear Medicine December 2016, 57 (12) 1941-1944; DOI: </a:t>
            </a:r>
            <a:r>
              <a:rPr lang="en-US" sz="1400" b="0" i="0" dirty="0">
                <a:solidFill>
                  <a:srgbClr val="2E2B2B"/>
                </a:solidFill>
                <a:effectLst/>
                <a:latin typeface="Helvetica Neue"/>
                <a:hlinkClick r:id="rId4"/>
              </a:rPr>
              <a:t>https://doi.org/10.2967/jnumed.116.178673</a:t>
            </a:r>
            <a:endParaRPr lang="en-US" sz="1400" b="0" i="0" dirty="0">
              <a:solidFill>
                <a:srgbClr val="2E2B2B"/>
              </a:solidFill>
              <a:effectLst/>
              <a:latin typeface="Helvetica Neue"/>
            </a:endParaRPr>
          </a:p>
          <a:p>
            <a:endParaRPr lang="ka-GE" sz="1400" i="1" dirty="0"/>
          </a:p>
        </p:txBody>
      </p:sp>
      <p:sp>
        <p:nvSpPr>
          <p:cNvPr id="4" name="TextBox 3">
            <a:extLst>
              <a:ext uri="{FF2B5EF4-FFF2-40B4-BE49-F238E27FC236}">
                <a16:creationId xmlns:a16="http://schemas.microsoft.com/office/drawing/2014/main" id="{1CF8AA80-DA0C-515F-C71C-AB68935F7A41}"/>
              </a:ext>
            </a:extLst>
          </p:cNvPr>
          <p:cNvSpPr txBox="1"/>
          <p:nvPr/>
        </p:nvSpPr>
        <p:spPr>
          <a:xfrm>
            <a:off x="6705600" y="1261313"/>
            <a:ext cx="2336800" cy="369332"/>
          </a:xfrm>
          <a:prstGeom prst="rect">
            <a:avLst/>
          </a:prstGeom>
          <a:noFill/>
        </p:spPr>
        <p:txBody>
          <a:bodyPr wrap="square" rtlCol="0">
            <a:spAutoFit/>
          </a:bodyPr>
          <a:lstStyle/>
          <a:p>
            <a:r>
              <a:rPr lang="en-US" dirty="0"/>
              <a:t>[</a:t>
            </a:r>
            <a:r>
              <a:rPr lang="en-US" baseline="30000" dirty="0"/>
              <a:t>68</a:t>
            </a:r>
            <a:r>
              <a:rPr lang="en-US" dirty="0"/>
              <a:t>Ga]PSMA </a:t>
            </a:r>
            <a:endParaRPr lang="ka-GE" dirty="0"/>
          </a:p>
        </p:txBody>
      </p:sp>
      <p:sp>
        <p:nvSpPr>
          <p:cNvPr id="10" name="Title 2">
            <a:extLst>
              <a:ext uri="{FF2B5EF4-FFF2-40B4-BE49-F238E27FC236}">
                <a16:creationId xmlns:a16="http://schemas.microsoft.com/office/drawing/2014/main" id="{2505F61B-13CF-0DEE-8323-E0DC83AEAA73}"/>
              </a:ext>
            </a:extLst>
          </p:cNvPr>
          <p:cNvSpPr>
            <a:spLocks noGrp="1"/>
          </p:cNvSpPr>
          <p:nvPr>
            <p:ph type="title"/>
          </p:nvPr>
        </p:nvSpPr>
        <p:spPr>
          <a:xfrm>
            <a:off x="765991" y="229933"/>
            <a:ext cx="6394120" cy="1115832"/>
          </a:xfrm>
        </p:spPr>
        <p:txBody>
          <a:bodyPr vert="horz" lIns="121920" tIns="60960" rIns="121920" bIns="60960" rtlCol="0" anchor="b">
            <a:normAutofit/>
          </a:bodyPr>
          <a:lstStyle/>
          <a:p>
            <a:pPr>
              <a:lnSpc>
                <a:spcPct val="90000"/>
              </a:lnSpc>
              <a:spcBef>
                <a:spcPct val="0"/>
              </a:spcBef>
            </a:pPr>
            <a:r>
              <a:rPr lang="en-US" sz="3200" b="1" dirty="0">
                <a:solidFill>
                  <a:schemeClr val="accent1">
                    <a:lumMod val="50000"/>
                  </a:schemeClr>
                </a:solidFill>
              </a:rPr>
              <a:t>General aims of PET</a:t>
            </a:r>
          </a:p>
        </p:txBody>
      </p:sp>
    </p:spTree>
    <p:extLst>
      <p:ext uri="{BB962C8B-B14F-4D97-AF65-F5344CB8AC3E}">
        <p14:creationId xmlns:p14="http://schemas.microsoft.com/office/powerpoint/2010/main" val="30922256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693D7D-D640-EDD0-EA20-E0FB09B31180}"/>
              </a:ext>
            </a:extLst>
          </p:cNvPr>
          <p:cNvSpPr>
            <a:spLocks noGrp="1"/>
          </p:cNvSpPr>
          <p:nvPr>
            <p:ph type="title"/>
          </p:nvPr>
        </p:nvSpPr>
        <p:spPr>
          <a:xfrm>
            <a:off x="840048" y="531396"/>
            <a:ext cx="10943160" cy="1054095"/>
          </a:xfrm>
        </p:spPr>
        <p:txBody>
          <a:bodyPr>
            <a:normAutofit/>
          </a:bodyPr>
          <a:lstStyle/>
          <a:p>
            <a:r>
              <a:rPr lang="en-US" sz="3200" b="1" dirty="0">
                <a:solidFill>
                  <a:schemeClr val="accent1">
                    <a:lumMod val="50000"/>
                  </a:schemeClr>
                </a:solidFill>
              </a:rPr>
              <a:t>Preclinical Imaging</a:t>
            </a:r>
            <a:endParaRPr lang="ka-GE" sz="3200" b="1" dirty="0">
              <a:solidFill>
                <a:schemeClr val="accent1">
                  <a:lumMod val="50000"/>
                </a:schemeClr>
              </a:solidFill>
            </a:endParaRPr>
          </a:p>
        </p:txBody>
      </p:sp>
      <p:sp>
        <p:nvSpPr>
          <p:cNvPr id="4" name="Arrow: Chevron 3">
            <a:extLst>
              <a:ext uri="{FF2B5EF4-FFF2-40B4-BE49-F238E27FC236}">
                <a16:creationId xmlns:a16="http://schemas.microsoft.com/office/drawing/2014/main" id="{33300B9A-3A23-1180-C4DA-7566D56F4FAD}"/>
              </a:ext>
            </a:extLst>
          </p:cNvPr>
          <p:cNvSpPr/>
          <p:nvPr/>
        </p:nvSpPr>
        <p:spPr>
          <a:xfrm>
            <a:off x="861306" y="2052944"/>
            <a:ext cx="4159113" cy="2669508"/>
          </a:xfrm>
          <a:prstGeom prst="chevron">
            <a:avLst>
              <a:gd name="adj" fmla="val 22222"/>
            </a:avLst>
          </a:prstGeom>
          <a:solidFill>
            <a:schemeClr val="bg1"/>
          </a:solidFill>
          <a:ln w="5715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467" b="1" dirty="0">
                <a:solidFill>
                  <a:schemeClr val="tx1"/>
                </a:solidFill>
              </a:rPr>
              <a:t>Pre-clinical model for testing</a:t>
            </a:r>
            <a:endParaRPr lang="ka-GE" sz="1467" dirty="0">
              <a:solidFill>
                <a:schemeClr val="tx1"/>
              </a:solidFill>
            </a:endParaRPr>
          </a:p>
          <a:p>
            <a:endParaRPr lang="ka-GE" sz="1467" dirty="0">
              <a:solidFill>
                <a:schemeClr val="tx1"/>
              </a:solidFill>
            </a:endParaRPr>
          </a:p>
        </p:txBody>
      </p:sp>
      <p:sp>
        <p:nvSpPr>
          <p:cNvPr id="5" name="Arrow: Chevron 4">
            <a:extLst>
              <a:ext uri="{FF2B5EF4-FFF2-40B4-BE49-F238E27FC236}">
                <a16:creationId xmlns:a16="http://schemas.microsoft.com/office/drawing/2014/main" id="{71B78FD2-D66F-BD13-8DC2-B29BC00B3F34}"/>
              </a:ext>
            </a:extLst>
          </p:cNvPr>
          <p:cNvSpPr/>
          <p:nvPr/>
        </p:nvSpPr>
        <p:spPr>
          <a:xfrm>
            <a:off x="4760197" y="2052945"/>
            <a:ext cx="3008884" cy="2669507"/>
          </a:xfrm>
          <a:prstGeom prst="chevron">
            <a:avLst>
              <a:gd name="adj" fmla="val 22222"/>
            </a:avLst>
          </a:prstGeom>
          <a:solidFill>
            <a:schemeClr val="bg1"/>
          </a:solidFill>
          <a:ln w="5715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0"/>
            <a:r>
              <a:rPr lang="en-US" sz="1467" b="1" dirty="0">
                <a:solidFill>
                  <a:schemeClr val="tx1"/>
                </a:solidFill>
              </a:rPr>
              <a:t>Pre-clinical evaluation</a:t>
            </a:r>
            <a:endParaRPr lang="ka-GE" sz="1467" dirty="0">
              <a:solidFill>
                <a:schemeClr val="tx1"/>
              </a:solidFill>
            </a:endParaRPr>
          </a:p>
        </p:txBody>
      </p:sp>
      <p:pic>
        <p:nvPicPr>
          <p:cNvPr id="6" name="Picture 10" descr="Syngeneic Tumor Mouse Models &amp; Research Tools | Taconic Biosciences">
            <a:extLst>
              <a:ext uri="{FF2B5EF4-FFF2-40B4-BE49-F238E27FC236}">
                <a16:creationId xmlns:a16="http://schemas.microsoft.com/office/drawing/2014/main" id="{E0F25B84-FD31-7FF7-FC21-CB9F785FE5B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90" t="32870" r="69304" b="38562"/>
          <a:stretch/>
        </p:blipFill>
        <p:spPr bwMode="auto">
          <a:xfrm>
            <a:off x="1574201" y="2565685"/>
            <a:ext cx="1604808" cy="6035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Syngeneic Tumor Mouse Models &amp; Research Tools | Taconic Biosciences">
            <a:extLst>
              <a:ext uri="{FF2B5EF4-FFF2-40B4-BE49-F238E27FC236}">
                <a16:creationId xmlns:a16="http://schemas.microsoft.com/office/drawing/2014/main" id="{D8760FF7-937A-00B4-0AD8-8DAD1CDB82D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474" t="36068" r="36481" b="34905"/>
          <a:stretch/>
        </p:blipFill>
        <p:spPr bwMode="auto">
          <a:xfrm>
            <a:off x="1986485" y="3270195"/>
            <a:ext cx="1135547" cy="4955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Syngeneic Tumor Mouse Models &amp; Research Tools | Taconic Biosciences">
            <a:extLst>
              <a:ext uri="{FF2B5EF4-FFF2-40B4-BE49-F238E27FC236}">
                <a16:creationId xmlns:a16="http://schemas.microsoft.com/office/drawing/2014/main" id="{AC992388-F279-58BE-0346-AC6E43AB99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90" t="32870" r="69304" b="38562"/>
          <a:stretch/>
        </p:blipFill>
        <p:spPr bwMode="auto">
          <a:xfrm>
            <a:off x="2878372" y="3370265"/>
            <a:ext cx="1604808" cy="60351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Syngeneic Tumor Mouse Models &amp; Research Tools | Taconic Biosciences">
            <a:extLst>
              <a:ext uri="{FF2B5EF4-FFF2-40B4-BE49-F238E27FC236}">
                <a16:creationId xmlns:a16="http://schemas.microsoft.com/office/drawing/2014/main" id="{16586D7E-E6B4-E901-8481-ECA1EF710D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90" t="32870" r="69304" b="38562"/>
          <a:stretch/>
        </p:blipFill>
        <p:spPr bwMode="auto">
          <a:xfrm>
            <a:off x="2195948" y="3912485"/>
            <a:ext cx="1604808" cy="60351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Syngeneic Tumor Mouse Models &amp; Research Tools | Taconic Biosciences">
            <a:extLst>
              <a:ext uri="{FF2B5EF4-FFF2-40B4-BE49-F238E27FC236}">
                <a16:creationId xmlns:a16="http://schemas.microsoft.com/office/drawing/2014/main" id="{B20C860D-DDC1-F8E7-852D-AECD6F3503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90" t="32870" r="69304" b="38562"/>
          <a:stretch/>
        </p:blipFill>
        <p:spPr bwMode="auto">
          <a:xfrm>
            <a:off x="996835" y="3817712"/>
            <a:ext cx="1604808" cy="603519"/>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a:extLst>
              <a:ext uri="{FF2B5EF4-FFF2-40B4-BE49-F238E27FC236}">
                <a16:creationId xmlns:a16="http://schemas.microsoft.com/office/drawing/2014/main" id="{5561FD8D-A4A7-6810-3CAF-FBE27490F5C1}"/>
              </a:ext>
            </a:extLst>
          </p:cNvPr>
          <p:cNvCxnSpPr>
            <a:cxnSpLocks/>
          </p:cNvCxnSpPr>
          <p:nvPr/>
        </p:nvCxnSpPr>
        <p:spPr>
          <a:xfrm>
            <a:off x="2657676" y="3210876"/>
            <a:ext cx="0" cy="177589"/>
          </a:xfrm>
          <a:prstGeom prst="straightConnector1">
            <a:avLst/>
          </a:prstGeom>
          <a:ln>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DE8B24F-A95D-8230-54C4-8482DB7DA0B5}"/>
              </a:ext>
            </a:extLst>
          </p:cNvPr>
          <p:cNvCxnSpPr>
            <a:cxnSpLocks/>
          </p:cNvCxnSpPr>
          <p:nvPr/>
        </p:nvCxnSpPr>
        <p:spPr>
          <a:xfrm>
            <a:off x="3121996" y="3587834"/>
            <a:ext cx="233293" cy="52211"/>
          </a:xfrm>
          <a:prstGeom prst="straightConnector1">
            <a:avLst/>
          </a:prstGeom>
          <a:ln>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4C0E13E-A34F-C5A1-5B0F-3BBAB908B6BF}"/>
              </a:ext>
            </a:extLst>
          </p:cNvPr>
          <p:cNvCxnSpPr>
            <a:cxnSpLocks/>
          </p:cNvCxnSpPr>
          <p:nvPr/>
        </p:nvCxnSpPr>
        <p:spPr>
          <a:xfrm>
            <a:off x="2230108" y="3635734"/>
            <a:ext cx="0" cy="218301"/>
          </a:xfrm>
          <a:prstGeom prst="straightConnector1">
            <a:avLst/>
          </a:prstGeom>
          <a:ln>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DFF65A5-9183-C2CA-A3D8-ED2AD5E741C3}"/>
              </a:ext>
            </a:extLst>
          </p:cNvPr>
          <p:cNvCxnSpPr>
            <a:cxnSpLocks/>
          </p:cNvCxnSpPr>
          <p:nvPr/>
        </p:nvCxnSpPr>
        <p:spPr>
          <a:xfrm>
            <a:off x="2791354" y="3718448"/>
            <a:ext cx="92807" cy="242461"/>
          </a:xfrm>
          <a:prstGeom prst="straightConnector1">
            <a:avLst/>
          </a:prstGeom>
          <a:ln>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4" descr="360+ Pet Scan Icon Stock Illustrations, Royalty-Free Vector Graphics &amp; Clip  Art - iStock">
            <a:extLst>
              <a:ext uri="{FF2B5EF4-FFF2-40B4-BE49-F238E27FC236}">
                <a16:creationId xmlns:a16="http://schemas.microsoft.com/office/drawing/2014/main" id="{8ECEF2FA-6FBA-F88B-78C5-EFBCED5DA7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766" y="3561677"/>
            <a:ext cx="1069941" cy="106994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Syngeneic Tumor Mouse Models &amp; Research Tools | Taconic Biosciences">
            <a:extLst>
              <a:ext uri="{FF2B5EF4-FFF2-40B4-BE49-F238E27FC236}">
                <a16:creationId xmlns:a16="http://schemas.microsoft.com/office/drawing/2014/main" id="{F58A8E3C-C68E-E11A-0C7B-A0DA7D87B9B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90" t="32870" r="69304" b="38562"/>
          <a:stretch/>
        </p:blipFill>
        <p:spPr bwMode="auto">
          <a:xfrm>
            <a:off x="5574451" y="2949124"/>
            <a:ext cx="1604808" cy="603519"/>
          </a:xfrm>
          <a:prstGeom prst="rect">
            <a:avLst/>
          </a:prstGeom>
          <a:noFill/>
          <a:extLst>
            <a:ext uri="{909E8E84-426E-40DD-AFC4-6F175D3DCCD1}">
              <a14:hiddenFill xmlns:a14="http://schemas.microsoft.com/office/drawing/2010/main">
                <a:solidFill>
                  <a:srgbClr val="FFFFFF"/>
                </a:solidFill>
              </a14:hiddenFill>
            </a:ext>
          </a:extLst>
        </p:spPr>
      </p:pic>
      <p:pic>
        <p:nvPicPr>
          <p:cNvPr id="17" name="spritze" descr="10446">
            <a:extLst>
              <a:ext uri="{FF2B5EF4-FFF2-40B4-BE49-F238E27FC236}">
                <a16:creationId xmlns:a16="http://schemas.microsoft.com/office/drawing/2014/main" id="{6B8CF3D1-0F75-8C1A-35C8-635505ACCD7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743771" flipV="1">
            <a:off x="5431632" y="2815835"/>
            <a:ext cx="643889" cy="40974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graphicFrame>
        <p:nvGraphicFramePr>
          <p:cNvPr id="18" name="Objekt 102">
            <a:extLst>
              <a:ext uri="{FF2B5EF4-FFF2-40B4-BE49-F238E27FC236}">
                <a16:creationId xmlns:a16="http://schemas.microsoft.com/office/drawing/2014/main" id="{DD6924AE-418C-5CA7-3870-8ADAAA9AC9CA}"/>
              </a:ext>
            </a:extLst>
          </p:cNvPr>
          <p:cNvGraphicFramePr>
            <a:graphicFrameLocks noGrp="1" noChangeAspect="1"/>
          </p:cNvGraphicFramePr>
          <p:nvPr>
            <p:extLst>
              <p:ext uri="{D42A27DB-BD31-4B8C-83A1-F6EECF244321}">
                <p14:modId xmlns:p14="http://schemas.microsoft.com/office/powerpoint/2010/main" val="732303012"/>
              </p:ext>
            </p:extLst>
          </p:nvPr>
        </p:nvGraphicFramePr>
        <p:xfrm>
          <a:off x="5899205" y="3218376"/>
          <a:ext cx="179272" cy="217761"/>
        </p:xfrm>
        <a:graphic>
          <a:graphicData uri="http://schemas.openxmlformats.org/presentationml/2006/ole">
            <mc:AlternateContent xmlns:mc="http://schemas.openxmlformats.org/markup-compatibility/2006">
              <mc:Choice xmlns:v="urn:schemas-microsoft-com:vml" Requires="v">
                <p:oleObj name="CS Chem3D Model" r:id="rId6" imgW="4387680" imgH="5115240" progId="Chem3D.Document.9">
                  <p:embed/>
                </p:oleObj>
              </mc:Choice>
              <mc:Fallback>
                <p:oleObj name="CS Chem3D Model" r:id="rId6" imgW="4387680" imgH="5115240" progId="Chem3D.Document.9">
                  <p:embed/>
                  <p:pic>
                    <p:nvPicPr>
                      <p:cNvPr id="18" name="Objekt 102">
                        <a:extLst>
                          <a:ext uri="{FF2B5EF4-FFF2-40B4-BE49-F238E27FC236}">
                            <a16:creationId xmlns:a16="http://schemas.microsoft.com/office/drawing/2014/main" id="{DD6924AE-418C-5CA7-3870-8ADAAA9AC9CA}"/>
                          </a:ext>
                        </a:extLst>
                      </p:cNvPr>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99205" y="3218376"/>
                        <a:ext cx="179272" cy="217761"/>
                      </a:xfrm>
                      <a:prstGeom prst="rect">
                        <a:avLst/>
                      </a:prstGeom>
                      <a:noFill/>
                      <a:ln>
                        <a:noFill/>
                      </a:ln>
                    </p:spPr>
                  </p:pic>
                </p:oleObj>
              </mc:Fallback>
            </mc:AlternateContent>
          </a:graphicData>
        </a:graphic>
      </p:graphicFrame>
      <p:pic>
        <p:nvPicPr>
          <p:cNvPr id="19" name="Picture 2">
            <a:extLst>
              <a:ext uri="{FF2B5EF4-FFF2-40B4-BE49-F238E27FC236}">
                <a16:creationId xmlns:a16="http://schemas.microsoft.com/office/drawing/2014/main" id="{2A04C51B-1B5E-EF98-AC83-4973512434BF}"/>
              </a:ext>
            </a:extLst>
          </p:cNvPr>
          <p:cNvPicPr>
            <a:picLocks noChangeAspect="1"/>
          </p:cNvPicPr>
          <p:nvPr/>
        </p:nvPicPr>
        <p:blipFill>
          <a:blip r:embed="rId8"/>
          <a:srcRect/>
          <a:stretch>
            <a:fillRect/>
          </a:stretch>
        </p:blipFill>
        <p:spPr>
          <a:xfrm rot="21431842">
            <a:off x="7074620" y="3515910"/>
            <a:ext cx="239645" cy="239645"/>
          </a:xfrm>
          <a:prstGeom prst="rect">
            <a:avLst/>
          </a:prstGeom>
          <a:noFill/>
          <a:ln cap="flat">
            <a:noFill/>
          </a:ln>
        </p:spPr>
      </p:pic>
      <p:pic>
        <p:nvPicPr>
          <p:cNvPr id="20" name="Picture 10" descr="Syngeneic Tumor Mouse Models &amp; Research Tools | Taconic Biosciences">
            <a:extLst>
              <a:ext uri="{FF2B5EF4-FFF2-40B4-BE49-F238E27FC236}">
                <a16:creationId xmlns:a16="http://schemas.microsoft.com/office/drawing/2014/main" id="{24A361A4-22FB-9FB4-7230-537FE753F8C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90" t="32870" r="69304" b="38562"/>
          <a:stretch/>
        </p:blipFill>
        <p:spPr bwMode="auto">
          <a:xfrm>
            <a:off x="6311628" y="4030616"/>
            <a:ext cx="616217" cy="231740"/>
          </a:xfrm>
          <a:prstGeom prst="rect">
            <a:avLst/>
          </a:prstGeom>
          <a:noFill/>
          <a:extLst>
            <a:ext uri="{909E8E84-426E-40DD-AFC4-6F175D3DCCD1}">
              <a14:hiddenFill xmlns:a14="http://schemas.microsoft.com/office/drawing/2010/main">
                <a:solidFill>
                  <a:srgbClr val="FFFFFF"/>
                </a:solidFill>
              </a14:hiddenFill>
            </a:ext>
          </a:extLst>
        </p:spPr>
      </p:pic>
      <p:sp>
        <p:nvSpPr>
          <p:cNvPr id="21" name="Arrow: Chevron 20">
            <a:extLst>
              <a:ext uri="{FF2B5EF4-FFF2-40B4-BE49-F238E27FC236}">
                <a16:creationId xmlns:a16="http://schemas.microsoft.com/office/drawing/2014/main" id="{A39C61A7-18A6-4073-7362-BE9B3A5CCB47}"/>
              </a:ext>
            </a:extLst>
          </p:cNvPr>
          <p:cNvSpPr/>
          <p:nvPr/>
        </p:nvSpPr>
        <p:spPr>
          <a:xfrm>
            <a:off x="7485258" y="2052944"/>
            <a:ext cx="3851052" cy="2669508"/>
          </a:xfrm>
          <a:prstGeom prst="chevron">
            <a:avLst>
              <a:gd name="adj" fmla="val 22222"/>
            </a:avLst>
          </a:prstGeom>
          <a:solidFill>
            <a:schemeClr val="bg1"/>
          </a:solidFill>
          <a:ln w="5715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467" b="1" dirty="0">
                <a:solidFill>
                  <a:schemeClr val="tx1"/>
                </a:solidFill>
              </a:rPr>
              <a:t>Comparison with existing standards</a:t>
            </a:r>
            <a:endParaRPr lang="ka-GE" sz="1467" dirty="0">
              <a:solidFill>
                <a:schemeClr val="tx1"/>
              </a:solidFill>
            </a:endParaRPr>
          </a:p>
          <a:p>
            <a:pPr lvl="0"/>
            <a:endParaRPr lang="ka-GE" sz="1467" dirty="0">
              <a:solidFill>
                <a:schemeClr val="tx1"/>
              </a:solidFill>
            </a:endParaRPr>
          </a:p>
        </p:txBody>
      </p:sp>
      <p:grpSp>
        <p:nvGrpSpPr>
          <p:cNvPr id="22" name="Group 21">
            <a:extLst>
              <a:ext uri="{FF2B5EF4-FFF2-40B4-BE49-F238E27FC236}">
                <a16:creationId xmlns:a16="http://schemas.microsoft.com/office/drawing/2014/main" id="{E50F4495-2DAA-3AB2-EE73-9AEDE8967791}"/>
              </a:ext>
            </a:extLst>
          </p:cNvPr>
          <p:cNvGrpSpPr/>
          <p:nvPr/>
        </p:nvGrpSpPr>
        <p:grpSpPr>
          <a:xfrm>
            <a:off x="8273669" y="2829267"/>
            <a:ext cx="2070527" cy="1038970"/>
            <a:chOff x="698309" y="621029"/>
            <a:chExt cx="7202878" cy="4055778"/>
          </a:xfrm>
        </p:grpSpPr>
        <p:grpSp>
          <p:nvGrpSpPr>
            <p:cNvPr id="23" name="Gruppieren 49">
              <a:extLst>
                <a:ext uri="{FF2B5EF4-FFF2-40B4-BE49-F238E27FC236}">
                  <a16:creationId xmlns:a16="http://schemas.microsoft.com/office/drawing/2014/main" id="{A6E38EED-CAB2-02E3-6F53-BB826907CA0A}"/>
                </a:ext>
              </a:extLst>
            </p:cNvPr>
            <p:cNvGrpSpPr/>
            <p:nvPr/>
          </p:nvGrpSpPr>
          <p:grpSpPr>
            <a:xfrm>
              <a:off x="1242787" y="621029"/>
              <a:ext cx="6658400" cy="1950717"/>
              <a:chOff x="889354" y="638828"/>
              <a:chExt cx="6658425" cy="1950720"/>
            </a:xfrm>
          </p:grpSpPr>
          <p:pic>
            <p:nvPicPr>
              <p:cNvPr id="30" name="Grafik 5">
                <a:extLst>
                  <a:ext uri="{FF2B5EF4-FFF2-40B4-BE49-F238E27FC236}">
                    <a16:creationId xmlns:a16="http://schemas.microsoft.com/office/drawing/2014/main" id="{3B5B5017-E209-B39C-31B4-BE894BB2349A}"/>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889354" y="638828"/>
                <a:ext cx="1598950" cy="1950720"/>
              </a:xfrm>
              <a:prstGeom prst="rect">
                <a:avLst/>
              </a:prstGeom>
            </p:spPr>
          </p:pic>
          <p:pic>
            <p:nvPicPr>
              <p:cNvPr id="31" name="Grafik 6">
                <a:extLst>
                  <a:ext uri="{FF2B5EF4-FFF2-40B4-BE49-F238E27FC236}">
                    <a16:creationId xmlns:a16="http://schemas.microsoft.com/office/drawing/2014/main" id="{5A6C7C25-261C-D5C0-0A70-483A32827ECE}"/>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2575775" y="638828"/>
                <a:ext cx="1598950" cy="1950720"/>
              </a:xfrm>
              <a:prstGeom prst="rect">
                <a:avLst/>
              </a:prstGeom>
            </p:spPr>
          </p:pic>
          <p:pic>
            <p:nvPicPr>
              <p:cNvPr id="32" name="Grafik 7">
                <a:extLst>
                  <a:ext uri="{FF2B5EF4-FFF2-40B4-BE49-F238E27FC236}">
                    <a16:creationId xmlns:a16="http://schemas.microsoft.com/office/drawing/2014/main" id="{526399E3-F46F-2470-BB55-A52C84E4D6A9}"/>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4257814" y="638828"/>
                <a:ext cx="1598950" cy="1950720"/>
              </a:xfrm>
              <a:prstGeom prst="rect">
                <a:avLst/>
              </a:prstGeom>
            </p:spPr>
          </p:pic>
          <p:pic>
            <p:nvPicPr>
              <p:cNvPr id="33" name="Grafik 8">
                <a:extLst>
                  <a:ext uri="{FF2B5EF4-FFF2-40B4-BE49-F238E27FC236}">
                    <a16:creationId xmlns:a16="http://schemas.microsoft.com/office/drawing/2014/main" id="{12155572-4756-CD8C-5AE8-E55B851653AF}"/>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5948829" y="638828"/>
                <a:ext cx="1598950" cy="1950720"/>
              </a:xfrm>
              <a:prstGeom prst="rect">
                <a:avLst/>
              </a:prstGeom>
            </p:spPr>
          </p:pic>
        </p:grpSp>
        <p:pic>
          <p:nvPicPr>
            <p:cNvPr id="24" name="Grafik 13">
              <a:extLst>
                <a:ext uri="{FF2B5EF4-FFF2-40B4-BE49-F238E27FC236}">
                  <a16:creationId xmlns:a16="http://schemas.microsoft.com/office/drawing/2014/main" id="{8C45F714-94A7-48E5-6F25-0EBD6CC675D4}"/>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1242787" y="2646910"/>
              <a:ext cx="1598947" cy="1950717"/>
            </a:xfrm>
            <a:prstGeom prst="rect">
              <a:avLst/>
            </a:prstGeom>
          </p:spPr>
        </p:pic>
        <p:pic>
          <p:nvPicPr>
            <p:cNvPr id="25" name="Grafik 14">
              <a:extLst>
                <a:ext uri="{FF2B5EF4-FFF2-40B4-BE49-F238E27FC236}">
                  <a16:creationId xmlns:a16="http://schemas.microsoft.com/office/drawing/2014/main" id="{DD11BDCA-2182-E126-CB4D-2A8FE556C31B}"/>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2929202" y="2646910"/>
              <a:ext cx="1598947" cy="1950717"/>
            </a:xfrm>
            <a:prstGeom prst="rect">
              <a:avLst/>
            </a:prstGeom>
          </p:spPr>
        </p:pic>
        <p:pic>
          <p:nvPicPr>
            <p:cNvPr id="26" name="Grafik 15">
              <a:extLst>
                <a:ext uri="{FF2B5EF4-FFF2-40B4-BE49-F238E27FC236}">
                  <a16:creationId xmlns:a16="http://schemas.microsoft.com/office/drawing/2014/main" id="{5FCF2FEA-674E-3433-5463-7650078E636F}"/>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4611232" y="2646910"/>
              <a:ext cx="1598947" cy="1950717"/>
            </a:xfrm>
            <a:prstGeom prst="rect">
              <a:avLst/>
            </a:prstGeom>
          </p:spPr>
        </p:pic>
        <p:pic>
          <p:nvPicPr>
            <p:cNvPr id="27" name="Grafik 16">
              <a:extLst>
                <a:ext uri="{FF2B5EF4-FFF2-40B4-BE49-F238E27FC236}">
                  <a16:creationId xmlns:a16="http://schemas.microsoft.com/office/drawing/2014/main" id="{32D254C2-D5F6-1C51-67FE-10F0309A5C6D}"/>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6302240" y="2646910"/>
              <a:ext cx="1598947" cy="1950717"/>
            </a:xfrm>
            <a:prstGeom prst="rect">
              <a:avLst/>
            </a:prstGeom>
          </p:spPr>
        </p:pic>
        <p:sp>
          <p:nvSpPr>
            <p:cNvPr id="28" name="Textfeld 34">
              <a:extLst>
                <a:ext uri="{FF2B5EF4-FFF2-40B4-BE49-F238E27FC236}">
                  <a16:creationId xmlns:a16="http://schemas.microsoft.com/office/drawing/2014/main" id="{269E1FC3-FDE2-03A8-F0A4-B64A0D058A16}"/>
                </a:ext>
              </a:extLst>
            </p:cNvPr>
            <p:cNvSpPr txBox="1"/>
            <p:nvPr/>
          </p:nvSpPr>
          <p:spPr>
            <a:xfrm rot="16200000">
              <a:off x="1711" y="1683322"/>
              <a:ext cx="1928584" cy="535340"/>
            </a:xfrm>
            <a:prstGeom prst="rect">
              <a:avLst/>
            </a:prstGeom>
            <a:noFill/>
          </p:spPr>
          <p:txBody>
            <a:bodyPr wrap="none" rtlCol="0">
              <a:spAutoFit/>
            </a:bodyPr>
            <a:lstStyle/>
            <a:p>
              <a:r>
                <a:rPr lang="de-DE" sz="400" dirty="0">
                  <a:latin typeface="Arial" panose="020B0604020202020204" pitchFamily="34" charset="0"/>
                  <a:cs typeface="Arial" panose="020B0604020202020204" pitchFamily="34" charset="0"/>
                </a:rPr>
                <a:t>6-[</a:t>
              </a:r>
              <a:r>
                <a:rPr lang="de-DE" sz="400" baseline="30000" dirty="0">
                  <a:latin typeface="Arial" panose="020B0604020202020204" pitchFamily="34" charset="0"/>
                  <a:cs typeface="Arial" panose="020B0604020202020204" pitchFamily="34" charset="0"/>
                </a:rPr>
                <a:t>18</a:t>
              </a:r>
              <a:r>
                <a:rPr lang="de-DE" sz="400" dirty="0">
                  <a:latin typeface="Arial" panose="020B0604020202020204" pitchFamily="34" charset="0"/>
                  <a:cs typeface="Arial" panose="020B0604020202020204" pitchFamily="34" charset="0"/>
                </a:rPr>
                <a:t>F]F-FAPI</a:t>
              </a:r>
            </a:p>
          </p:txBody>
        </p:sp>
        <p:sp>
          <p:nvSpPr>
            <p:cNvPr id="29" name="Textfeld 51">
              <a:extLst>
                <a:ext uri="{FF2B5EF4-FFF2-40B4-BE49-F238E27FC236}">
                  <a16:creationId xmlns:a16="http://schemas.microsoft.com/office/drawing/2014/main" id="{86B8A07F-ED7D-0901-07A7-55CD056435DC}"/>
                </a:ext>
              </a:extLst>
            </p:cNvPr>
            <p:cNvSpPr txBox="1"/>
            <p:nvPr/>
          </p:nvSpPr>
          <p:spPr>
            <a:xfrm rot="16200000">
              <a:off x="220701" y="3663860"/>
              <a:ext cx="1490555" cy="535340"/>
            </a:xfrm>
            <a:prstGeom prst="rect">
              <a:avLst/>
            </a:prstGeom>
            <a:noFill/>
          </p:spPr>
          <p:txBody>
            <a:bodyPr wrap="none" rtlCol="0">
              <a:spAutoFit/>
            </a:bodyPr>
            <a:lstStyle/>
            <a:p>
              <a:r>
                <a:rPr lang="de-DE" sz="400" dirty="0">
                  <a:latin typeface="Arial" panose="020B0604020202020204" pitchFamily="34" charset="0"/>
                  <a:cs typeface="Arial" panose="020B0604020202020204" pitchFamily="34" charset="0"/>
                </a:rPr>
                <a:t>[</a:t>
              </a:r>
              <a:r>
                <a:rPr lang="de-DE" sz="400" baseline="30000" dirty="0">
                  <a:latin typeface="Arial" panose="020B0604020202020204" pitchFamily="34" charset="0"/>
                  <a:cs typeface="Arial" panose="020B0604020202020204" pitchFamily="34" charset="0"/>
                </a:rPr>
                <a:t>18</a:t>
              </a:r>
              <a:r>
                <a:rPr lang="de-DE" sz="400" dirty="0">
                  <a:latin typeface="Arial" panose="020B0604020202020204" pitchFamily="34" charset="0"/>
                  <a:cs typeface="Arial" panose="020B0604020202020204" pitchFamily="34" charset="0"/>
                </a:rPr>
                <a:t>F]FET</a:t>
              </a:r>
            </a:p>
          </p:txBody>
        </p:sp>
      </p:grpSp>
    </p:spTree>
    <p:extLst>
      <p:ext uri="{BB962C8B-B14F-4D97-AF65-F5344CB8AC3E}">
        <p14:creationId xmlns:p14="http://schemas.microsoft.com/office/powerpoint/2010/main" val="16345865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85453B-DA29-5EE4-230B-FFE482864115}"/>
              </a:ext>
            </a:extLst>
          </p:cNvPr>
          <p:cNvSpPr>
            <a:spLocks noGrp="1"/>
          </p:cNvSpPr>
          <p:nvPr>
            <p:ph type="title"/>
          </p:nvPr>
        </p:nvSpPr>
        <p:spPr>
          <a:xfrm>
            <a:off x="804340" y="507170"/>
            <a:ext cx="10943160" cy="1054095"/>
          </a:xfrm>
        </p:spPr>
        <p:txBody>
          <a:bodyPr>
            <a:normAutofit/>
          </a:bodyPr>
          <a:lstStyle/>
          <a:p>
            <a:r>
              <a:rPr lang="en-US" sz="3200" b="1" dirty="0">
                <a:solidFill>
                  <a:schemeClr val="accent1">
                    <a:lumMod val="50000"/>
                  </a:schemeClr>
                </a:solidFill>
              </a:rPr>
              <a:t>Overexpression of FAP in Glioma and Prostate cancer</a:t>
            </a:r>
            <a:endParaRPr lang="ka-GE" sz="3200" b="1" dirty="0">
              <a:solidFill>
                <a:schemeClr val="accent1">
                  <a:lumMod val="50000"/>
                </a:schemeClr>
              </a:solidFill>
            </a:endParaRPr>
          </a:p>
        </p:txBody>
      </p:sp>
      <p:pic>
        <p:nvPicPr>
          <p:cNvPr id="4" name="Picture 2" descr="The microenvironment of the glioblastoma stem cell niche. In glioma, cancer stem cells (CSCs) are embedded in a surrounding consisting of tumor-associated macrophages (TAMs), tumorassociated fibroblasts (TAFs), and microglia. Cell-cell communication through gap junctions (red symbols) is known to exist within the astrocytic syncytium, within cancer cell and within CSC populations, as well as between astrocytes and cancer cells, between cancer cells and endothelial cells and between cells of the CSC niche and cancer cells. During metastasis, CSCs and cancer cells develop gap junctions to communicate with endothelial cells, which are normally sealed with tight junctions. Finally, they enter the blood circulatory system for dissemination.">
            <a:extLst>
              <a:ext uri="{FF2B5EF4-FFF2-40B4-BE49-F238E27FC236}">
                <a16:creationId xmlns:a16="http://schemas.microsoft.com/office/drawing/2014/main" id="{167FBEDB-EF52-E9C3-F872-11A5897317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5669" y="1370940"/>
            <a:ext cx="5162295" cy="367433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38F4E536-BE2E-72DA-62B1-5E31DBF6EF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9962"/>
          <a:stretch/>
        </p:blipFill>
        <p:spPr bwMode="auto">
          <a:xfrm>
            <a:off x="427596" y="1460805"/>
            <a:ext cx="4547329" cy="3418047"/>
          </a:xfrm>
          <a:prstGeom prst="rect">
            <a:avLst/>
          </a:prstGeom>
          <a:noFill/>
          <a:ln w="9525">
            <a:no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3776D00-7ECA-9C2E-661C-B20D0E28C66C}"/>
              </a:ext>
            </a:extLst>
          </p:cNvPr>
          <p:cNvSpPr txBox="1"/>
          <p:nvPr/>
        </p:nvSpPr>
        <p:spPr>
          <a:xfrm>
            <a:off x="3592287" y="5446194"/>
            <a:ext cx="7794171" cy="1015663"/>
          </a:xfrm>
          <a:prstGeom prst="rect">
            <a:avLst/>
          </a:prstGeom>
          <a:noFill/>
        </p:spPr>
        <p:txBody>
          <a:bodyPr wrap="square" rtlCol="0">
            <a:spAutoFit/>
          </a:bodyPr>
          <a:lstStyle/>
          <a:p>
            <a:pPr marL="304792" indent="-304792">
              <a:buAutoNum type="arabicPeriod"/>
            </a:pPr>
            <a:r>
              <a:rPr lang="de-DE" sz="1200" dirty="0"/>
              <a:t>Abou-Kheir Wassim et al, </a:t>
            </a:r>
            <a:r>
              <a:rPr lang="en-US" sz="1200" dirty="0"/>
              <a:t>Tumor Microenvironment in Prostate Cancer: Toward Identification of Novel Molecular Biomarkers for Diagnosis, Prognosis, and Therapy Development, Frontiers in Genetics, 12 , 2021</a:t>
            </a:r>
            <a:endParaRPr lang="de-DE" sz="1200" dirty="0"/>
          </a:p>
          <a:p>
            <a:pPr marL="304792" indent="-304792">
              <a:buAutoNum type="arabicPeriod"/>
            </a:pPr>
            <a:r>
              <a:rPr lang="de-DE" sz="1200" dirty="0"/>
              <a:t>JOUR Beckmann et al., 2019/03/01, 288, Facets of Communication: Gap Junction Ultrastructure and Function in Cancer Stem Cells and Tumor Cell,s 11, 10.3390/cancers11030288, Cancers</a:t>
            </a:r>
          </a:p>
          <a:p>
            <a:endParaRPr lang="ka-GE" sz="1200" dirty="0"/>
          </a:p>
        </p:txBody>
      </p:sp>
      <p:sp>
        <p:nvSpPr>
          <p:cNvPr id="6" name="TextBox 5">
            <a:extLst>
              <a:ext uri="{FF2B5EF4-FFF2-40B4-BE49-F238E27FC236}">
                <a16:creationId xmlns:a16="http://schemas.microsoft.com/office/drawing/2014/main" id="{CB425D12-F1AD-2C64-FD43-7E1C738FEE18}"/>
              </a:ext>
            </a:extLst>
          </p:cNvPr>
          <p:cNvSpPr txBox="1"/>
          <p:nvPr/>
        </p:nvSpPr>
        <p:spPr>
          <a:xfrm>
            <a:off x="119743" y="1525634"/>
            <a:ext cx="1545772" cy="461665"/>
          </a:xfrm>
          <a:prstGeom prst="rect">
            <a:avLst/>
          </a:prstGeom>
          <a:noFill/>
        </p:spPr>
        <p:txBody>
          <a:bodyPr wrap="square" rtlCol="0">
            <a:spAutoFit/>
          </a:bodyPr>
          <a:lstStyle/>
          <a:p>
            <a:r>
              <a:rPr lang="de-DE" sz="2400" dirty="0"/>
              <a:t>1.</a:t>
            </a:r>
            <a:endParaRPr lang="ka-GE" sz="2400" dirty="0"/>
          </a:p>
        </p:txBody>
      </p:sp>
      <p:sp>
        <p:nvSpPr>
          <p:cNvPr id="7" name="TextBox 6">
            <a:extLst>
              <a:ext uri="{FF2B5EF4-FFF2-40B4-BE49-F238E27FC236}">
                <a16:creationId xmlns:a16="http://schemas.microsoft.com/office/drawing/2014/main" id="{08CD83D3-BFD6-FD24-5754-2A4FF35E9D29}"/>
              </a:ext>
            </a:extLst>
          </p:cNvPr>
          <p:cNvSpPr txBox="1"/>
          <p:nvPr/>
        </p:nvSpPr>
        <p:spPr>
          <a:xfrm>
            <a:off x="5780315" y="1581110"/>
            <a:ext cx="1545772" cy="461665"/>
          </a:xfrm>
          <a:prstGeom prst="rect">
            <a:avLst/>
          </a:prstGeom>
          <a:noFill/>
        </p:spPr>
        <p:txBody>
          <a:bodyPr wrap="square" rtlCol="0">
            <a:spAutoFit/>
          </a:bodyPr>
          <a:lstStyle/>
          <a:p>
            <a:r>
              <a:rPr lang="de-DE" sz="2400" dirty="0"/>
              <a:t>2.</a:t>
            </a:r>
            <a:endParaRPr lang="ka-GE" sz="2400" dirty="0"/>
          </a:p>
        </p:txBody>
      </p:sp>
      <p:pic>
        <p:nvPicPr>
          <p:cNvPr id="8" name="Picture 2">
            <a:extLst>
              <a:ext uri="{FF2B5EF4-FFF2-40B4-BE49-F238E27FC236}">
                <a16:creationId xmlns:a16="http://schemas.microsoft.com/office/drawing/2014/main" id="{50F7AE29-5631-C9FB-DFEC-1683B6C0AA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5580" r="63719"/>
          <a:stretch/>
        </p:blipFill>
        <p:spPr bwMode="auto">
          <a:xfrm>
            <a:off x="716004" y="3984166"/>
            <a:ext cx="1649824" cy="1042860"/>
          </a:xfrm>
          <a:prstGeom prst="rect">
            <a:avLst/>
          </a:prstGeom>
          <a:noFill/>
          <a:ln w="9525">
            <a:noFill/>
          </a:ln>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id="{DA905B02-E5A3-9730-B671-906482D70D44}"/>
              </a:ext>
            </a:extLst>
          </p:cNvPr>
          <p:cNvSpPr/>
          <p:nvPr/>
        </p:nvSpPr>
        <p:spPr>
          <a:xfrm>
            <a:off x="2196748" y="3716891"/>
            <a:ext cx="1649824" cy="1369429"/>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a:p>
        </p:txBody>
      </p:sp>
      <p:sp>
        <p:nvSpPr>
          <p:cNvPr id="10" name="Oval 9">
            <a:extLst>
              <a:ext uri="{FF2B5EF4-FFF2-40B4-BE49-F238E27FC236}">
                <a16:creationId xmlns:a16="http://schemas.microsoft.com/office/drawing/2014/main" id="{9CED1B0A-0F73-D5F2-ED10-89FF194C48DE}"/>
              </a:ext>
            </a:extLst>
          </p:cNvPr>
          <p:cNvSpPr/>
          <p:nvPr/>
        </p:nvSpPr>
        <p:spPr>
          <a:xfrm>
            <a:off x="7899702" y="3365366"/>
            <a:ext cx="1081013" cy="884391"/>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a:p>
        </p:txBody>
      </p:sp>
      <p:sp>
        <p:nvSpPr>
          <p:cNvPr id="11" name="TextBox 10">
            <a:extLst>
              <a:ext uri="{FF2B5EF4-FFF2-40B4-BE49-F238E27FC236}">
                <a16:creationId xmlns:a16="http://schemas.microsoft.com/office/drawing/2014/main" id="{115B3C38-CE91-FB07-CB47-05DB8918D9A4}"/>
              </a:ext>
            </a:extLst>
          </p:cNvPr>
          <p:cNvSpPr txBox="1"/>
          <p:nvPr/>
        </p:nvSpPr>
        <p:spPr>
          <a:xfrm>
            <a:off x="3341915" y="1771855"/>
            <a:ext cx="2481943" cy="318100"/>
          </a:xfrm>
          <a:prstGeom prst="rect">
            <a:avLst/>
          </a:prstGeom>
          <a:noFill/>
        </p:spPr>
        <p:txBody>
          <a:bodyPr wrap="square" rtlCol="0">
            <a:spAutoFit/>
          </a:bodyPr>
          <a:lstStyle/>
          <a:p>
            <a:r>
              <a:rPr lang="de-DE" sz="1467" b="1" dirty="0"/>
              <a:t>Prostate Cancer</a:t>
            </a:r>
            <a:endParaRPr lang="ka-GE" sz="1467" b="1" dirty="0"/>
          </a:p>
        </p:txBody>
      </p:sp>
    </p:spTree>
    <p:extLst>
      <p:ext uri="{BB962C8B-B14F-4D97-AF65-F5344CB8AC3E}">
        <p14:creationId xmlns:p14="http://schemas.microsoft.com/office/powerpoint/2010/main" val="778270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heel(1)">
                                      <p:cBhvr>
                                        <p:cTn id="1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a:extLst>
              <a:ext uri="{FF2B5EF4-FFF2-40B4-BE49-F238E27FC236}">
                <a16:creationId xmlns:a16="http://schemas.microsoft.com/office/drawing/2014/main" id="{A640A90F-6911-4A10-B426-8E5A09EDDEE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58523" y="2266745"/>
            <a:ext cx="4188256" cy="2723211"/>
          </a:xfrm>
        </p:spPr>
      </p:pic>
      <p:sp>
        <p:nvSpPr>
          <p:cNvPr id="10" name="Rectangle 2">
            <a:extLst>
              <a:ext uri="{FF2B5EF4-FFF2-40B4-BE49-F238E27FC236}">
                <a16:creationId xmlns:a16="http://schemas.microsoft.com/office/drawing/2014/main" id="{0F749B10-56A4-44BE-8BF7-C4BAAF692597}"/>
              </a:ext>
            </a:extLst>
          </p:cNvPr>
          <p:cNvSpPr>
            <a:spLocks noChangeArrowheads="1"/>
          </p:cNvSpPr>
          <p:nvPr/>
        </p:nvSpPr>
        <p:spPr bwMode="auto">
          <a:xfrm>
            <a:off x="1" y="-18466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12" name="Textfeld 11">
            <a:extLst>
              <a:ext uri="{FF2B5EF4-FFF2-40B4-BE49-F238E27FC236}">
                <a16:creationId xmlns:a16="http://schemas.microsoft.com/office/drawing/2014/main" id="{92970087-61D0-4A1C-AADC-481550F7B18F}"/>
              </a:ext>
            </a:extLst>
          </p:cNvPr>
          <p:cNvSpPr txBox="1"/>
          <p:nvPr/>
        </p:nvSpPr>
        <p:spPr>
          <a:xfrm>
            <a:off x="4638918" y="4986206"/>
            <a:ext cx="2945927" cy="297004"/>
          </a:xfrm>
          <a:prstGeom prst="rect">
            <a:avLst/>
          </a:prstGeom>
          <a:noFill/>
        </p:spPr>
        <p:txBody>
          <a:bodyPr wrap="square" rtlCol="0">
            <a:spAutoFit/>
          </a:bodyPr>
          <a:lstStyle/>
          <a:p>
            <a:pPr algn="ctr">
              <a:lnSpc>
                <a:spcPct val="95000"/>
              </a:lnSpc>
            </a:pPr>
            <a:r>
              <a:rPr lang="de-DE" sz="1400" b="1" dirty="0"/>
              <a:t>F</a:t>
            </a:r>
            <a:r>
              <a:rPr lang="de-DE" sz="1400" dirty="0"/>
              <a:t>ibroblast </a:t>
            </a:r>
            <a:r>
              <a:rPr lang="de-DE" sz="1400" b="1" dirty="0" err="1"/>
              <a:t>a</a:t>
            </a:r>
            <a:r>
              <a:rPr lang="de-DE" sz="1400" dirty="0" err="1"/>
              <a:t>ctivation</a:t>
            </a:r>
            <a:r>
              <a:rPr lang="de-DE" sz="1400" dirty="0"/>
              <a:t> </a:t>
            </a:r>
            <a:r>
              <a:rPr lang="de-DE" sz="1400" b="1" dirty="0" err="1"/>
              <a:t>p</a:t>
            </a:r>
            <a:r>
              <a:rPr lang="de-DE" sz="1400" dirty="0" err="1"/>
              <a:t>rotein</a:t>
            </a:r>
            <a:r>
              <a:rPr lang="de-DE" sz="1400" dirty="0"/>
              <a:t> (FAP)</a:t>
            </a:r>
          </a:p>
        </p:txBody>
      </p:sp>
      <p:sp>
        <p:nvSpPr>
          <p:cNvPr id="3" name="Textfeld 2">
            <a:extLst>
              <a:ext uri="{FF2B5EF4-FFF2-40B4-BE49-F238E27FC236}">
                <a16:creationId xmlns:a16="http://schemas.microsoft.com/office/drawing/2014/main" id="{9E99F126-E1C6-41E2-AED4-B16AD50918CC}"/>
              </a:ext>
            </a:extLst>
          </p:cNvPr>
          <p:cNvSpPr txBox="1"/>
          <p:nvPr/>
        </p:nvSpPr>
        <p:spPr>
          <a:xfrm>
            <a:off x="479376" y="1807833"/>
            <a:ext cx="3528392" cy="881780"/>
          </a:xfrm>
          <a:prstGeom prst="rect">
            <a:avLst/>
          </a:prstGeom>
          <a:noFill/>
          <a:ln w="19050">
            <a:solidFill>
              <a:schemeClr val="tx1"/>
            </a:solidFill>
          </a:ln>
        </p:spPr>
        <p:txBody>
          <a:bodyPr wrap="square" rtlCol="0">
            <a:spAutoFit/>
          </a:bodyPr>
          <a:lstStyle/>
          <a:p>
            <a:pPr algn="ctr">
              <a:lnSpc>
                <a:spcPct val="95000"/>
              </a:lnSpc>
            </a:pPr>
            <a:r>
              <a:rPr lang="de-DE" dirty="0"/>
              <a:t>Type II transmembrane </a:t>
            </a:r>
            <a:r>
              <a:rPr lang="de-DE" dirty="0" err="1"/>
              <a:t>serine</a:t>
            </a:r>
            <a:r>
              <a:rPr lang="de-DE" dirty="0"/>
              <a:t> </a:t>
            </a:r>
            <a:r>
              <a:rPr lang="de-DE" dirty="0" err="1"/>
              <a:t>protease</a:t>
            </a:r>
            <a:r>
              <a:rPr lang="de-DE" dirty="0"/>
              <a:t> and </a:t>
            </a:r>
            <a:r>
              <a:rPr lang="de-DE" dirty="0" err="1"/>
              <a:t>consists</a:t>
            </a:r>
            <a:r>
              <a:rPr lang="de-DE" dirty="0"/>
              <a:t> </a:t>
            </a:r>
            <a:r>
              <a:rPr lang="de-DE" dirty="0" err="1"/>
              <a:t>of</a:t>
            </a:r>
            <a:r>
              <a:rPr lang="de-DE" dirty="0"/>
              <a:t> </a:t>
            </a:r>
          </a:p>
          <a:p>
            <a:pPr algn="ctr">
              <a:lnSpc>
                <a:spcPct val="95000"/>
              </a:lnSpc>
            </a:pPr>
            <a:r>
              <a:rPr lang="de-DE" dirty="0"/>
              <a:t>760 </a:t>
            </a:r>
            <a:r>
              <a:rPr lang="de-DE" dirty="0" err="1"/>
              <a:t>amino</a:t>
            </a:r>
            <a:r>
              <a:rPr lang="de-DE" dirty="0"/>
              <a:t> </a:t>
            </a:r>
            <a:r>
              <a:rPr lang="de-DE" dirty="0" err="1"/>
              <a:t>acids</a:t>
            </a:r>
            <a:endParaRPr lang="de-DE" dirty="0"/>
          </a:p>
        </p:txBody>
      </p:sp>
      <p:sp>
        <p:nvSpPr>
          <p:cNvPr id="11" name="Textfeld 10">
            <a:extLst>
              <a:ext uri="{FF2B5EF4-FFF2-40B4-BE49-F238E27FC236}">
                <a16:creationId xmlns:a16="http://schemas.microsoft.com/office/drawing/2014/main" id="{FCFD44E3-7498-463D-9E46-793F245B89DD}"/>
              </a:ext>
            </a:extLst>
          </p:cNvPr>
          <p:cNvSpPr txBox="1"/>
          <p:nvPr/>
        </p:nvSpPr>
        <p:spPr>
          <a:xfrm>
            <a:off x="498104" y="4825393"/>
            <a:ext cx="3528392" cy="881780"/>
          </a:xfrm>
          <a:prstGeom prst="rect">
            <a:avLst/>
          </a:prstGeom>
          <a:noFill/>
          <a:ln w="19050">
            <a:solidFill>
              <a:schemeClr val="tx1"/>
            </a:solidFill>
          </a:ln>
        </p:spPr>
        <p:txBody>
          <a:bodyPr wrap="square" rtlCol="0">
            <a:spAutoFit/>
          </a:bodyPr>
          <a:lstStyle/>
          <a:p>
            <a:pPr algn="ctr">
              <a:lnSpc>
                <a:spcPct val="95000"/>
              </a:lnSpc>
            </a:pPr>
            <a:r>
              <a:rPr lang="de-DE" dirty="0" err="1"/>
              <a:t>Highly</a:t>
            </a:r>
            <a:r>
              <a:rPr lang="de-DE" dirty="0"/>
              <a:t> </a:t>
            </a:r>
            <a:r>
              <a:rPr lang="de-DE" dirty="0" err="1"/>
              <a:t>expressed</a:t>
            </a:r>
            <a:r>
              <a:rPr lang="de-DE" dirty="0"/>
              <a:t> in </a:t>
            </a:r>
            <a:r>
              <a:rPr lang="de-DE" dirty="0" err="1"/>
              <a:t>cancer-associated</a:t>
            </a:r>
            <a:r>
              <a:rPr lang="de-DE" dirty="0"/>
              <a:t> </a:t>
            </a:r>
            <a:r>
              <a:rPr lang="de-DE" dirty="0" err="1"/>
              <a:t>fibroblasts</a:t>
            </a:r>
            <a:r>
              <a:rPr lang="de-DE" dirty="0"/>
              <a:t> (CAFs) </a:t>
            </a:r>
            <a:r>
              <a:rPr lang="de-DE" dirty="0" err="1"/>
              <a:t>and</a:t>
            </a:r>
            <a:r>
              <a:rPr lang="de-DE" dirty="0"/>
              <a:t> absent in normal </a:t>
            </a:r>
            <a:r>
              <a:rPr lang="de-DE" dirty="0" err="1"/>
              <a:t>tissues</a:t>
            </a:r>
            <a:endParaRPr lang="de-DE" dirty="0"/>
          </a:p>
        </p:txBody>
      </p:sp>
      <p:sp>
        <p:nvSpPr>
          <p:cNvPr id="13" name="Textfeld 12">
            <a:extLst>
              <a:ext uri="{FF2B5EF4-FFF2-40B4-BE49-F238E27FC236}">
                <a16:creationId xmlns:a16="http://schemas.microsoft.com/office/drawing/2014/main" id="{76008F65-9257-43C1-9EAC-0F4625D2436F}"/>
              </a:ext>
            </a:extLst>
          </p:cNvPr>
          <p:cNvSpPr txBox="1"/>
          <p:nvPr/>
        </p:nvSpPr>
        <p:spPr>
          <a:xfrm>
            <a:off x="8184235" y="1807832"/>
            <a:ext cx="3528392" cy="618631"/>
          </a:xfrm>
          <a:prstGeom prst="rect">
            <a:avLst/>
          </a:prstGeom>
          <a:noFill/>
          <a:ln w="19050">
            <a:solidFill>
              <a:schemeClr val="tx1"/>
            </a:solidFill>
          </a:ln>
        </p:spPr>
        <p:txBody>
          <a:bodyPr wrap="square" rtlCol="0">
            <a:spAutoFit/>
          </a:bodyPr>
          <a:lstStyle/>
          <a:p>
            <a:pPr algn="ctr">
              <a:lnSpc>
                <a:spcPct val="95000"/>
              </a:lnSpc>
            </a:pPr>
            <a:r>
              <a:rPr lang="de-DE" dirty="0" err="1"/>
              <a:t>Belongs</a:t>
            </a:r>
            <a:r>
              <a:rPr lang="de-DE" dirty="0"/>
              <a:t> </a:t>
            </a:r>
            <a:r>
              <a:rPr lang="de-DE" dirty="0" err="1"/>
              <a:t>to</a:t>
            </a:r>
            <a:r>
              <a:rPr lang="de-DE" dirty="0"/>
              <a:t> </a:t>
            </a:r>
            <a:r>
              <a:rPr lang="de-DE" dirty="0" err="1"/>
              <a:t>the</a:t>
            </a:r>
            <a:r>
              <a:rPr lang="de-DE" dirty="0"/>
              <a:t> </a:t>
            </a:r>
          </a:p>
          <a:p>
            <a:pPr algn="ctr">
              <a:lnSpc>
                <a:spcPct val="95000"/>
              </a:lnSpc>
            </a:pPr>
            <a:r>
              <a:rPr lang="de-DE" dirty="0" err="1"/>
              <a:t>prolyl</a:t>
            </a:r>
            <a:r>
              <a:rPr lang="de-DE" dirty="0"/>
              <a:t> </a:t>
            </a:r>
            <a:r>
              <a:rPr lang="de-DE" dirty="0" err="1"/>
              <a:t>oligopeptidase</a:t>
            </a:r>
            <a:r>
              <a:rPr lang="de-DE" dirty="0"/>
              <a:t> </a:t>
            </a:r>
            <a:r>
              <a:rPr lang="de-DE" dirty="0" err="1"/>
              <a:t>family</a:t>
            </a:r>
            <a:endParaRPr lang="de-DE" dirty="0"/>
          </a:p>
        </p:txBody>
      </p:sp>
      <p:sp>
        <p:nvSpPr>
          <p:cNvPr id="14" name="Textfeld 13">
            <a:extLst>
              <a:ext uri="{FF2B5EF4-FFF2-40B4-BE49-F238E27FC236}">
                <a16:creationId xmlns:a16="http://schemas.microsoft.com/office/drawing/2014/main" id="{3DCB2AC7-17C3-4DF9-94E9-97C4A61BF436}"/>
              </a:ext>
            </a:extLst>
          </p:cNvPr>
          <p:cNvSpPr txBox="1"/>
          <p:nvPr/>
        </p:nvSpPr>
        <p:spPr>
          <a:xfrm>
            <a:off x="8184235" y="4825393"/>
            <a:ext cx="3528392" cy="881780"/>
          </a:xfrm>
          <a:prstGeom prst="rect">
            <a:avLst/>
          </a:prstGeom>
          <a:noFill/>
          <a:ln w="19050">
            <a:solidFill>
              <a:schemeClr val="tx1"/>
            </a:solidFill>
          </a:ln>
        </p:spPr>
        <p:txBody>
          <a:bodyPr wrap="square" rtlCol="0">
            <a:spAutoFit/>
          </a:bodyPr>
          <a:lstStyle/>
          <a:p>
            <a:pPr algn="ctr">
              <a:lnSpc>
                <a:spcPct val="95000"/>
              </a:lnSpc>
            </a:pPr>
            <a:r>
              <a:rPr lang="en-US" dirty="0"/>
              <a:t>→ promising target for radionuclide-based approaches to tumor diagnostics and therapy</a:t>
            </a:r>
            <a:endParaRPr lang="de-DE" dirty="0"/>
          </a:p>
        </p:txBody>
      </p:sp>
      <p:sp>
        <p:nvSpPr>
          <p:cNvPr id="2" name="TextBox 1">
            <a:extLst>
              <a:ext uri="{FF2B5EF4-FFF2-40B4-BE49-F238E27FC236}">
                <a16:creationId xmlns:a16="http://schemas.microsoft.com/office/drawing/2014/main" id="{8F7B1C44-9B9C-93AC-B22E-365B9C50DB12}"/>
              </a:ext>
            </a:extLst>
          </p:cNvPr>
          <p:cNvSpPr txBox="1"/>
          <p:nvPr/>
        </p:nvSpPr>
        <p:spPr>
          <a:xfrm>
            <a:off x="826267" y="650826"/>
            <a:ext cx="6740291" cy="1077218"/>
          </a:xfrm>
          <a:prstGeom prst="rect">
            <a:avLst/>
          </a:prstGeom>
          <a:noFill/>
        </p:spPr>
        <p:txBody>
          <a:bodyPr wrap="square" rtlCol="0">
            <a:spAutoFit/>
          </a:bodyPr>
          <a:lstStyle/>
          <a:p>
            <a:r>
              <a:rPr lang="de-DE" sz="3200" b="1" dirty="0">
                <a:solidFill>
                  <a:schemeClr val="accent1">
                    <a:lumMod val="50000"/>
                  </a:schemeClr>
                </a:solidFill>
                <a:latin typeface="+mj-lt"/>
              </a:rPr>
              <a:t>Fibroblast activation protein (FAP)</a:t>
            </a:r>
          </a:p>
          <a:p>
            <a:endParaRPr lang="ka-GE" sz="3200" b="1" dirty="0">
              <a:solidFill>
                <a:schemeClr val="accent1">
                  <a:lumMod val="50000"/>
                </a:schemeClr>
              </a:solidFill>
              <a:latin typeface="+mj-lt"/>
            </a:endParaRPr>
          </a:p>
        </p:txBody>
      </p:sp>
    </p:spTree>
    <p:extLst>
      <p:ext uri="{BB962C8B-B14F-4D97-AF65-F5344CB8AC3E}">
        <p14:creationId xmlns:p14="http://schemas.microsoft.com/office/powerpoint/2010/main" val="40993430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a:extLst>
              <a:ext uri="{FF2B5EF4-FFF2-40B4-BE49-F238E27FC236}">
                <a16:creationId xmlns:a16="http://schemas.microsoft.com/office/drawing/2014/main" id="{557984D6-27D9-9B44-E26E-5ECD302B753D}"/>
              </a:ext>
            </a:extLst>
          </p:cNvPr>
          <p:cNvGraphicFramePr>
            <a:graphicFrameLocks noChangeAspect="1"/>
          </p:cNvGraphicFramePr>
          <p:nvPr>
            <p:extLst>
              <p:ext uri="{D42A27DB-BD31-4B8C-83A1-F6EECF244321}">
                <p14:modId xmlns:p14="http://schemas.microsoft.com/office/powerpoint/2010/main" val="1054252553"/>
              </p:ext>
            </p:extLst>
          </p:nvPr>
        </p:nvGraphicFramePr>
        <p:xfrm>
          <a:off x="4449965" y="4155212"/>
          <a:ext cx="2970051" cy="1874703"/>
        </p:xfrm>
        <a:graphic>
          <a:graphicData uri="http://schemas.openxmlformats.org/presentationml/2006/ole">
            <mc:AlternateContent xmlns:mc="http://schemas.openxmlformats.org/markup-compatibility/2006">
              <mc:Choice xmlns:v="urn:schemas-microsoft-com:vml" Requires="v">
                <p:oleObj name="CS ChemDraw Drawing" r:id="rId3" imgW="1805553" imgH="1139669" progId="ChemDraw.Document.6.0">
                  <p:embed/>
                </p:oleObj>
              </mc:Choice>
              <mc:Fallback>
                <p:oleObj name="CS ChemDraw Drawing" r:id="rId3" imgW="1805553" imgH="1139669" progId="ChemDraw.Document.6.0">
                  <p:embed/>
                  <p:pic>
                    <p:nvPicPr>
                      <p:cNvPr id="5" name="Objekt 4">
                        <a:extLst>
                          <a:ext uri="{FF2B5EF4-FFF2-40B4-BE49-F238E27FC236}">
                            <a16:creationId xmlns:a16="http://schemas.microsoft.com/office/drawing/2014/main" id="{557984D6-27D9-9B44-E26E-5ECD302B753D}"/>
                          </a:ext>
                        </a:extLst>
                      </p:cNvPr>
                      <p:cNvPicPr>
                        <a:picLocks noChangeAspect="1" noChangeArrowheads="1"/>
                      </p:cNvPicPr>
                      <p:nvPr/>
                    </p:nvPicPr>
                    <p:blipFill>
                      <a:blip r:embed="rId4"/>
                      <a:srcRect/>
                      <a:stretch>
                        <a:fillRect/>
                      </a:stretch>
                    </p:blipFill>
                    <p:spPr bwMode="auto">
                      <a:xfrm>
                        <a:off x="4449965" y="4155212"/>
                        <a:ext cx="2970051" cy="1874703"/>
                      </a:xfrm>
                      <a:prstGeom prst="rect">
                        <a:avLst/>
                      </a:prstGeom>
                      <a:noFill/>
                    </p:spPr>
                  </p:pic>
                </p:oleObj>
              </mc:Fallback>
            </mc:AlternateContent>
          </a:graphicData>
        </a:graphic>
      </p:graphicFrame>
      <p:sp>
        <p:nvSpPr>
          <p:cNvPr id="6" name="Textfeld 5">
            <a:extLst>
              <a:ext uri="{FF2B5EF4-FFF2-40B4-BE49-F238E27FC236}">
                <a16:creationId xmlns:a16="http://schemas.microsoft.com/office/drawing/2014/main" id="{0CBDB80A-C9FE-8BA0-04AD-6B4C9D08DE0A}"/>
              </a:ext>
            </a:extLst>
          </p:cNvPr>
          <p:cNvSpPr txBox="1"/>
          <p:nvPr/>
        </p:nvSpPr>
        <p:spPr>
          <a:xfrm>
            <a:off x="4310367" y="6434441"/>
            <a:ext cx="2945927" cy="326243"/>
          </a:xfrm>
          <a:prstGeom prst="rect">
            <a:avLst/>
          </a:prstGeom>
          <a:noFill/>
        </p:spPr>
        <p:txBody>
          <a:bodyPr wrap="square" rtlCol="0">
            <a:spAutoFit/>
          </a:bodyPr>
          <a:lstStyle/>
          <a:p>
            <a:pPr algn="ctr">
              <a:lnSpc>
                <a:spcPct val="95000"/>
              </a:lnSpc>
            </a:pPr>
            <a:r>
              <a:rPr lang="de-DE" sz="1600" b="1" dirty="0"/>
              <a:t>UAMC-1110</a:t>
            </a:r>
            <a:r>
              <a:rPr lang="de-DE" sz="1600" dirty="0"/>
              <a:t>, Jansen et al.</a:t>
            </a:r>
          </a:p>
        </p:txBody>
      </p:sp>
      <p:sp>
        <p:nvSpPr>
          <p:cNvPr id="9" name="Rechteck 8">
            <a:extLst>
              <a:ext uri="{FF2B5EF4-FFF2-40B4-BE49-F238E27FC236}">
                <a16:creationId xmlns:a16="http://schemas.microsoft.com/office/drawing/2014/main" id="{11628729-AC90-4DE4-A025-2B9500DDF687}"/>
              </a:ext>
            </a:extLst>
          </p:cNvPr>
          <p:cNvSpPr/>
          <p:nvPr/>
        </p:nvSpPr>
        <p:spPr>
          <a:xfrm>
            <a:off x="3945909" y="4031203"/>
            <a:ext cx="3674843" cy="237765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2400" dirty="0" err="1"/>
          </a:p>
        </p:txBody>
      </p:sp>
      <p:sp>
        <p:nvSpPr>
          <p:cNvPr id="2" name="TextBox 1">
            <a:extLst>
              <a:ext uri="{FF2B5EF4-FFF2-40B4-BE49-F238E27FC236}">
                <a16:creationId xmlns:a16="http://schemas.microsoft.com/office/drawing/2014/main" id="{D9C2FB43-3BED-9E1A-011B-D31B4598EAB4}"/>
              </a:ext>
            </a:extLst>
          </p:cNvPr>
          <p:cNvSpPr txBox="1"/>
          <p:nvPr/>
        </p:nvSpPr>
        <p:spPr>
          <a:xfrm>
            <a:off x="8091228" y="4894211"/>
            <a:ext cx="5428648" cy="1535292"/>
          </a:xfrm>
          <a:prstGeom prst="rect">
            <a:avLst/>
          </a:prstGeom>
          <a:noFill/>
        </p:spPr>
        <p:txBody>
          <a:bodyPr wrap="square" rtlCol="0">
            <a:spAutoFit/>
          </a:bodyPr>
          <a:lstStyle/>
          <a:p>
            <a:pPr>
              <a:lnSpc>
                <a:spcPct val="150000"/>
              </a:lnSpc>
            </a:pPr>
            <a:r>
              <a:rPr lang="en-US" sz="1600" b="1" dirty="0"/>
              <a:t>IC50(FAP)=3.2 </a:t>
            </a:r>
            <a:r>
              <a:rPr lang="en-US" sz="1600" b="1" dirty="0" err="1"/>
              <a:t>nM</a:t>
            </a:r>
            <a:endParaRPr lang="en-US" sz="1600" b="1" dirty="0"/>
          </a:p>
          <a:p>
            <a:pPr>
              <a:lnSpc>
                <a:spcPct val="150000"/>
              </a:lnSpc>
            </a:pPr>
            <a:r>
              <a:rPr lang="en-US" sz="1600" b="1" dirty="0"/>
              <a:t>Oral bioavailability in rats 51%</a:t>
            </a:r>
          </a:p>
          <a:p>
            <a:pPr>
              <a:lnSpc>
                <a:spcPct val="150000"/>
              </a:lnSpc>
            </a:pPr>
            <a:r>
              <a:rPr lang="en-US" sz="1600" b="1" dirty="0"/>
              <a:t>Circulating half-life 3.2 hours</a:t>
            </a:r>
          </a:p>
          <a:p>
            <a:pPr>
              <a:lnSpc>
                <a:spcPct val="150000"/>
              </a:lnSpc>
            </a:pPr>
            <a:endParaRPr lang="ka-GE" sz="1600" b="1" dirty="0"/>
          </a:p>
        </p:txBody>
      </p:sp>
      <p:sp>
        <p:nvSpPr>
          <p:cNvPr id="7" name="TextBox 6">
            <a:extLst>
              <a:ext uri="{FF2B5EF4-FFF2-40B4-BE49-F238E27FC236}">
                <a16:creationId xmlns:a16="http://schemas.microsoft.com/office/drawing/2014/main" id="{D685FDA4-D6FE-2890-9500-FB43A1E25A73}"/>
              </a:ext>
            </a:extLst>
          </p:cNvPr>
          <p:cNvSpPr txBox="1"/>
          <p:nvPr/>
        </p:nvSpPr>
        <p:spPr>
          <a:xfrm>
            <a:off x="430288" y="1545076"/>
            <a:ext cx="4590302" cy="2308324"/>
          </a:xfrm>
          <a:prstGeom prst="rect">
            <a:avLst/>
          </a:prstGeom>
          <a:noFill/>
          <a:ln w="28575">
            <a:solidFill>
              <a:schemeClr val="accent6">
                <a:lumMod val="75000"/>
              </a:schemeClr>
            </a:solidFill>
          </a:ln>
        </p:spPr>
        <p:txBody>
          <a:bodyPr wrap="square" rtlCol="0">
            <a:spAutoFit/>
          </a:bodyPr>
          <a:lstStyle/>
          <a:p>
            <a:r>
              <a:rPr lang="en-US" sz="2400" dirty="0"/>
              <a:t>Molecular </a:t>
            </a:r>
            <a:r>
              <a:rPr lang="en-US" sz="2400" dirty="0" err="1"/>
              <a:t>Charachteristics</a:t>
            </a:r>
            <a:endParaRPr lang="en-US" sz="2400" dirty="0"/>
          </a:p>
          <a:p>
            <a:pPr marL="285750" indent="-285750">
              <a:buFont typeface="Arial" panose="020B0604020202020204" pitchFamily="34" charset="0"/>
              <a:buChar char="•"/>
            </a:pPr>
            <a:r>
              <a:rPr lang="en-US" sz="2400" dirty="0"/>
              <a:t>Size of molecule</a:t>
            </a:r>
          </a:p>
          <a:p>
            <a:pPr marL="285750" indent="-285750">
              <a:buFont typeface="Arial" panose="020B0604020202020204" pitchFamily="34" charset="0"/>
              <a:buChar char="•"/>
            </a:pPr>
            <a:r>
              <a:rPr lang="en-US" sz="2400" dirty="0"/>
              <a:t>Affinity</a:t>
            </a:r>
          </a:p>
          <a:p>
            <a:pPr marL="285750" indent="-285750">
              <a:buFont typeface="Arial" panose="020B0604020202020204" pitchFamily="34" charset="0"/>
              <a:buChar char="•"/>
            </a:pPr>
            <a:r>
              <a:rPr lang="en-US" sz="2400" dirty="0"/>
              <a:t>Penetration</a:t>
            </a:r>
          </a:p>
          <a:p>
            <a:pPr marL="285750" indent="-285750">
              <a:buFont typeface="Arial" panose="020B0604020202020204" pitchFamily="34" charset="0"/>
              <a:buChar char="•"/>
            </a:pPr>
            <a:r>
              <a:rPr lang="en-US" sz="2400" dirty="0"/>
              <a:t>Kinetics</a:t>
            </a:r>
          </a:p>
          <a:p>
            <a:pPr marL="285750" indent="-285750">
              <a:buFont typeface="Arial" panose="020B0604020202020204" pitchFamily="34" charset="0"/>
              <a:buChar char="•"/>
            </a:pPr>
            <a:r>
              <a:rPr lang="en-US" sz="2400" dirty="0"/>
              <a:t>Selectivity</a:t>
            </a:r>
            <a:endParaRPr lang="ka-GE" sz="2400" dirty="0"/>
          </a:p>
        </p:txBody>
      </p:sp>
      <p:sp>
        <p:nvSpPr>
          <p:cNvPr id="8" name="TextBox 7">
            <a:extLst>
              <a:ext uri="{FF2B5EF4-FFF2-40B4-BE49-F238E27FC236}">
                <a16:creationId xmlns:a16="http://schemas.microsoft.com/office/drawing/2014/main" id="{D07F5887-EC68-C3B2-AAD3-CCB0A39A5FAF}"/>
              </a:ext>
            </a:extLst>
          </p:cNvPr>
          <p:cNvSpPr txBox="1"/>
          <p:nvPr/>
        </p:nvSpPr>
        <p:spPr>
          <a:xfrm>
            <a:off x="6706352" y="1545076"/>
            <a:ext cx="5013381" cy="2308324"/>
          </a:xfrm>
          <a:prstGeom prst="rect">
            <a:avLst/>
          </a:prstGeom>
          <a:noFill/>
          <a:ln w="28575">
            <a:solidFill>
              <a:schemeClr val="accent1">
                <a:lumMod val="75000"/>
              </a:schemeClr>
            </a:solidFill>
          </a:ln>
        </p:spPr>
        <p:txBody>
          <a:bodyPr wrap="square" rtlCol="0">
            <a:spAutoFit/>
          </a:bodyPr>
          <a:lstStyle/>
          <a:p>
            <a:pPr lvl="1"/>
            <a:r>
              <a:rPr lang="en-US" sz="2400" dirty="0"/>
              <a:t>Clinical Perspectives</a:t>
            </a:r>
          </a:p>
          <a:p>
            <a:pPr marL="742950" lvl="1" indent="-285750">
              <a:buFont typeface="Arial" panose="020B0604020202020204" pitchFamily="34" charset="0"/>
              <a:buChar char="•"/>
            </a:pPr>
            <a:r>
              <a:rPr lang="en-US" sz="2400" dirty="0"/>
              <a:t>High </a:t>
            </a:r>
            <a:r>
              <a:rPr lang="en-US" sz="2400" i="1" dirty="0"/>
              <a:t>in vivo </a:t>
            </a:r>
            <a:r>
              <a:rPr lang="en-US" sz="2400" dirty="0"/>
              <a:t>stability</a:t>
            </a:r>
          </a:p>
          <a:p>
            <a:pPr marL="742950" lvl="1" indent="-285750">
              <a:buFont typeface="Arial" panose="020B0604020202020204" pitchFamily="34" charset="0"/>
              <a:buChar char="•"/>
            </a:pPr>
            <a:r>
              <a:rPr lang="en-US" sz="2400" dirty="0"/>
              <a:t>Fast excretion</a:t>
            </a:r>
          </a:p>
          <a:p>
            <a:pPr marL="742950" lvl="1" indent="-285750">
              <a:buFont typeface="Arial" panose="020B0604020202020204" pitchFamily="34" charset="0"/>
              <a:buChar char="•"/>
            </a:pPr>
            <a:r>
              <a:rPr lang="en-US" sz="2400" dirty="0"/>
              <a:t>High and persistent </a:t>
            </a:r>
            <a:r>
              <a:rPr lang="en-US" sz="2400" dirty="0" err="1"/>
              <a:t>tumour</a:t>
            </a:r>
            <a:r>
              <a:rPr lang="en-US" sz="2400" dirty="0"/>
              <a:t> accumulation</a:t>
            </a:r>
          </a:p>
          <a:p>
            <a:pPr marL="285750" indent="-285750">
              <a:buFont typeface="Arial" panose="020B0604020202020204" pitchFamily="34" charset="0"/>
              <a:buChar char="•"/>
            </a:pPr>
            <a:endParaRPr lang="ka-GE" sz="2400" dirty="0"/>
          </a:p>
        </p:txBody>
      </p:sp>
      <p:cxnSp>
        <p:nvCxnSpPr>
          <p:cNvPr id="10" name="Straight Arrow Connector 9">
            <a:extLst>
              <a:ext uri="{FF2B5EF4-FFF2-40B4-BE49-F238E27FC236}">
                <a16:creationId xmlns:a16="http://schemas.microsoft.com/office/drawing/2014/main" id="{B37AC25E-416E-DD8D-A861-8BC0099EBEF3}"/>
              </a:ext>
            </a:extLst>
          </p:cNvPr>
          <p:cNvCxnSpPr>
            <a:cxnSpLocks/>
          </p:cNvCxnSpPr>
          <p:nvPr/>
        </p:nvCxnSpPr>
        <p:spPr>
          <a:xfrm>
            <a:off x="5040435" y="2903324"/>
            <a:ext cx="1646071" cy="13258"/>
          </a:xfrm>
          <a:prstGeom prst="straightConnector1">
            <a:avLst/>
          </a:prstGeom>
          <a:ln w="76200">
            <a:headEnd type="triangle"/>
            <a:tailEnd type="triangle"/>
          </a:ln>
        </p:spPr>
        <p:style>
          <a:lnRef idx="1">
            <a:schemeClr val="accent2"/>
          </a:lnRef>
          <a:fillRef idx="0">
            <a:schemeClr val="accent2"/>
          </a:fillRef>
          <a:effectRef idx="0">
            <a:schemeClr val="accent2"/>
          </a:effectRef>
          <a:fontRef idx="minor">
            <a:schemeClr val="tx1"/>
          </a:fontRef>
        </p:style>
      </p:cxnSp>
      <p:sp>
        <p:nvSpPr>
          <p:cNvPr id="19" name="TextBox 18">
            <a:extLst>
              <a:ext uri="{FF2B5EF4-FFF2-40B4-BE49-F238E27FC236}">
                <a16:creationId xmlns:a16="http://schemas.microsoft.com/office/drawing/2014/main" id="{B358FEA8-5075-F747-974B-C077BA428DB5}"/>
              </a:ext>
            </a:extLst>
          </p:cNvPr>
          <p:cNvSpPr txBox="1"/>
          <p:nvPr/>
        </p:nvSpPr>
        <p:spPr>
          <a:xfrm>
            <a:off x="860291" y="699434"/>
            <a:ext cx="7484352" cy="584775"/>
          </a:xfrm>
          <a:prstGeom prst="rect">
            <a:avLst/>
          </a:prstGeom>
          <a:noFill/>
        </p:spPr>
        <p:txBody>
          <a:bodyPr wrap="square" rtlCol="0">
            <a:spAutoFit/>
          </a:bodyPr>
          <a:lstStyle/>
          <a:p>
            <a:r>
              <a:rPr lang="en-US" sz="3200" b="1" dirty="0">
                <a:solidFill>
                  <a:schemeClr val="accent1">
                    <a:lumMod val="50000"/>
                  </a:schemeClr>
                </a:solidFill>
                <a:latin typeface="+mj-lt"/>
              </a:rPr>
              <a:t>Ligand</a:t>
            </a:r>
            <a:r>
              <a:rPr lang="en-US" sz="3200" b="1" dirty="0">
                <a:solidFill>
                  <a:schemeClr val="accent1">
                    <a:lumMod val="50000"/>
                  </a:schemeClr>
                </a:solidFill>
              </a:rPr>
              <a:t> </a:t>
            </a:r>
            <a:r>
              <a:rPr lang="en-US" sz="3200" b="1" dirty="0">
                <a:solidFill>
                  <a:schemeClr val="accent1">
                    <a:lumMod val="50000"/>
                  </a:schemeClr>
                </a:solidFill>
                <a:latin typeface="+mj-lt"/>
              </a:rPr>
              <a:t>selection</a:t>
            </a:r>
            <a:r>
              <a:rPr lang="en-US" sz="3200" b="1" dirty="0">
                <a:solidFill>
                  <a:schemeClr val="accent1">
                    <a:lumMod val="50000"/>
                  </a:schemeClr>
                </a:solidFill>
              </a:rPr>
              <a:t>  </a:t>
            </a:r>
            <a:endParaRPr lang="ka-GE" sz="3200" b="1" dirty="0">
              <a:solidFill>
                <a:schemeClr val="accent1">
                  <a:lumMod val="50000"/>
                </a:schemeClr>
              </a:solidFill>
            </a:endParaRPr>
          </a:p>
        </p:txBody>
      </p:sp>
      <p:cxnSp>
        <p:nvCxnSpPr>
          <p:cNvPr id="22" name="Straight Arrow Connector 21">
            <a:extLst>
              <a:ext uri="{FF2B5EF4-FFF2-40B4-BE49-F238E27FC236}">
                <a16:creationId xmlns:a16="http://schemas.microsoft.com/office/drawing/2014/main" id="{6F0A13F9-65E4-36F1-1C18-B41F308802F7}"/>
              </a:ext>
            </a:extLst>
          </p:cNvPr>
          <p:cNvCxnSpPr/>
          <p:nvPr/>
        </p:nvCxnSpPr>
        <p:spPr>
          <a:xfrm>
            <a:off x="2504479" y="3931922"/>
            <a:ext cx="1220470" cy="58420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89764685-5541-A3F1-D3DB-A3F52D84C55A}"/>
              </a:ext>
            </a:extLst>
          </p:cNvPr>
          <p:cNvCxnSpPr>
            <a:cxnSpLocks/>
          </p:cNvCxnSpPr>
          <p:nvPr/>
        </p:nvCxnSpPr>
        <p:spPr>
          <a:xfrm flipH="1">
            <a:off x="7716637" y="3907566"/>
            <a:ext cx="1256011" cy="49529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2601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2" grpId="0"/>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Dunkelheit, Schwarz, Feuerwerk enthält.&#10;&#10;Automatisch generierte Beschreibung">
            <a:extLst>
              <a:ext uri="{FF2B5EF4-FFF2-40B4-BE49-F238E27FC236}">
                <a16:creationId xmlns:a16="http://schemas.microsoft.com/office/drawing/2014/main" id="{41BF4C1A-1AAB-A59B-3389-5B6DBF00E68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60001" y="1511887"/>
            <a:ext cx="4140751" cy="1596032"/>
          </a:xfrm>
          <a:prstGeom prst="rect">
            <a:avLst/>
          </a:prstGeom>
        </p:spPr>
      </p:pic>
      <p:pic>
        <p:nvPicPr>
          <p:cNvPr id="15" name="Grafik 14" descr="Ein Bild, das Dunkelheit, Schwarz, Raum, Nacht enthält.&#10;&#10;Automatisch generierte Beschreibung">
            <a:extLst>
              <a:ext uri="{FF2B5EF4-FFF2-40B4-BE49-F238E27FC236}">
                <a16:creationId xmlns:a16="http://schemas.microsoft.com/office/drawing/2014/main" id="{6135DA65-923A-C1E3-A9EA-631845CEAA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05624" y="1574030"/>
            <a:ext cx="4167221" cy="1514065"/>
          </a:xfrm>
          <a:prstGeom prst="rect">
            <a:avLst/>
          </a:prstGeom>
        </p:spPr>
      </p:pic>
      <p:sp>
        <p:nvSpPr>
          <p:cNvPr id="16" name="Textfeld 15"/>
          <p:cNvSpPr txBox="1"/>
          <p:nvPr/>
        </p:nvSpPr>
        <p:spPr>
          <a:xfrm>
            <a:off x="1755929" y="3294349"/>
            <a:ext cx="1156086" cy="238527"/>
          </a:xfrm>
          <a:prstGeom prst="rect">
            <a:avLst/>
          </a:prstGeom>
          <a:noFill/>
        </p:spPr>
        <p:txBody>
          <a:bodyPr wrap="none" rtlCol="0">
            <a:spAutoFit/>
          </a:bodyPr>
          <a:lstStyle/>
          <a:p>
            <a:pPr algn="l">
              <a:lnSpc>
                <a:spcPct val="95000"/>
              </a:lnSpc>
            </a:pPr>
            <a:r>
              <a:rPr lang="de-DE" sz="1000" b="1" dirty="0"/>
              <a:t>[</a:t>
            </a:r>
            <a:r>
              <a:rPr lang="de-DE" sz="1000" b="1" baseline="30000" dirty="0"/>
              <a:t>18</a:t>
            </a:r>
            <a:r>
              <a:rPr lang="de-DE" sz="1000" b="1" dirty="0"/>
              <a:t>F]1 (AY 35-40%)</a:t>
            </a:r>
            <a:endParaRPr lang="en-US" sz="1000" b="1" dirty="0" err="1"/>
          </a:p>
        </p:txBody>
      </p:sp>
      <p:pic>
        <p:nvPicPr>
          <p:cNvPr id="17" name="Grafik 16" descr="Ein Bild, das Dunkelheit, Schwarz, Screenshot enthält.&#10;&#10;Automatisch generierte Beschreibung">
            <a:extLst>
              <a:ext uri="{FF2B5EF4-FFF2-40B4-BE49-F238E27FC236}">
                <a16:creationId xmlns:a16="http://schemas.microsoft.com/office/drawing/2014/main" id="{97D006CB-C4B6-65A0-A313-3F4F9BF8D1E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16782" y="3750082"/>
            <a:ext cx="3488460" cy="1682537"/>
          </a:xfrm>
          <a:prstGeom prst="rect">
            <a:avLst/>
          </a:prstGeom>
        </p:spPr>
      </p:pic>
      <p:pic>
        <p:nvPicPr>
          <p:cNvPr id="18" name="Grafik 17" descr="Ein Bild, das Text, Gerät, Messanzeige enthält.&#10;&#10;Automatisch generierte Beschreibung">
            <a:extLst>
              <a:ext uri="{FF2B5EF4-FFF2-40B4-BE49-F238E27FC236}">
                <a16:creationId xmlns:a16="http://schemas.microsoft.com/office/drawing/2014/main" id="{C3296B33-D3F2-94BE-A93E-E47B3126B34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9361" b="2641"/>
          <a:stretch/>
        </p:blipFill>
        <p:spPr>
          <a:xfrm>
            <a:off x="7096552" y="3772052"/>
            <a:ext cx="3240360" cy="1697747"/>
          </a:xfrm>
          <a:prstGeom prst="rect">
            <a:avLst/>
          </a:prstGeom>
        </p:spPr>
      </p:pic>
      <p:sp>
        <p:nvSpPr>
          <p:cNvPr id="5" name="Rechteck 4">
            <a:extLst>
              <a:ext uri="{FF2B5EF4-FFF2-40B4-BE49-F238E27FC236}">
                <a16:creationId xmlns:a16="http://schemas.microsoft.com/office/drawing/2014/main" id="{05BFD2B3-20DD-4EB4-84CF-31062C6E7482}"/>
              </a:ext>
            </a:extLst>
          </p:cNvPr>
          <p:cNvSpPr/>
          <p:nvPr/>
        </p:nvSpPr>
        <p:spPr>
          <a:xfrm>
            <a:off x="7096552" y="3930244"/>
            <a:ext cx="504056"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2400" dirty="0" err="1"/>
          </a:p>
        </p:txBody>
      </p:sp>
      <p:sp>
        <p:nvSpPr>
          <p:cNvPr id="7" name="Rechteck 6">
            <a:extLst>
              <a:ext uri="{FF2B5EF4-FFF2-40B4-BE49-F238E27FC236}">
                <a16:creationId xmlns:a16="http://schemas.microsoft.com/office/drawing/2014/main" id="{4D0EEEFA-AE04-453F-AAEA-F0D0F3BFAB82}"/>
              </a:ext>
            </a:extLst>
          </p:cNvPr>
          <p:cNvSpPr/>
          <p:nvPr/>
        </p:nvSpPr>
        <p:spPr>
          <a:xfrm>
            <a:off x="7096552" y="4434300"/>
            <a:ext cx="792088"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2400" dirty="0" err="1"/>
          </a:p>
        </p:txBody>
      </p:sp>
      <p:sp>
        <p:nvSpPr>
          <p:cNvPr id="3" name="Textplatzhalter 3">
            <a:extLst>
              <a:ext uri="{FF2B5EF4-FFF2-40B4-BE49-F238E27FC236}">
                <a16:creationId xmlns:a16="http://schemas.microsoft.com/office/drawing/2014/main" id="{76E670FF-02E9-4944-F78D-D64A259DEB39}"/>
              </a:ext>
            </a:extLst>
          </p:cNvPr>
          <p:cNvSpPr txBox="1">
            <a:spLocks/>
          </p:cNvSpPr>
          <p:nvPr/>
        </p:nvSpPr>
        <p:spPr>
          <a:xfrm>
            <a:off x="914256" y="682837"/>
            <a:ext cx="11449049" cy="509995"/>
          </a:xfrm>
          <a:prstGeom prst="rect">
            <a:avLst/>
          </a:prstGeom>
          <a:noFill/>
          <a:ln>
            <a:noFill/>
          </a:ln>
        </p:spPr>
        <p:txBody>
          <a:bodyPr vert="horz" wrap="square" lIns="0" tIns="0" rIns="0" bIns="0" anchor="t" anchorCtr="0" compatLnSpc="1">
            <a:noAutofit/>
          </a:bodyPr>
          <a:lstStyle>
            <a:lvl1pPr marL="0" marR="0" lvl="0" indent="0" algn="l" defTabSz="914400" rtl="0" fontAlgn="auto" hangingPunct="1">
              <a:lnSpc>
                <a:spcPct val="114000"/>
              </a:lnSpc>
              <a:spcBef>
                <a:spcPts val="0"/>
              </a:spcBef>
              <a:spcAft>
                <a:spcPts val="0"/>
              </a:spcAft>
              <a:buNone/>
              <a:tabLst/>
              <a:defRPr lang="de-DE" sz="1350" b="1" i="0" u="none" strike="noStrike" kern="1200" cap="none" spc="0" baseline="0">
                <a:solidFill>
                  <a:schemeClr val="tx2"/>
                </a:solidFill>
                <a:uFillTx/>
                <a:latin typeface="Calibri Light" pitchFamily="34"/>
              </a:defRPr>
            </a:lvl1pPr>
            <a:lvl2pPr marL="250829" marR="0" lvl="1" indent="-250829" algn="l" defTabSz="914400" rtl="0" fontAlgn="auto" hangingPunct="1">
              <a:lnSpc>
                <a:spcPct val="100000"/>
              </a:lnSpc>
              <a:spcBef>
                <a:spcPts val="500"/>
              </a:spcBef>
              <a:spcAft>
                <a:spcPts val="500"/>
              </a:spcAft>
              <a:buClr>
                <a:srgbClr val="009BDC"/>
              </a:buClr>
              <a:buSzPct val="120000"/>
              <a:buFont typeface="Arial Rounded MT Bold" pitchFamily="34"/>
              <a:buChar char="›"/>
              <a:tabLst/>
              <a:defRPr lang="de-DE" sz="1600" b="0" i="0" u="none" strike="noStrike" kern="1200" cap="none" spc="0" baseline="0">
                <a:solidFill>
                  <a:srgbClr val="000000"/>
                </a:solidFill>
                <a:uFillTx/>
                <a:latin typeface="Calibri Light" pitchFamily="34"/>
              </a:defRPr>
            </a:lvl2pPr>
            <a:lvl3pPr marL="503240" marR="0" lvl="2" indent="0" algn="l" defTabSz="914400" rtl="0" fontAlgn="auto" hangingPunct="1">
              <a:lnSpc>
                <a:spcPct val="100000"/>
              </a:lnSpc>
              <a:spcBef>
                <a:spcPts val="400"/>
              </a:spcBef>
              <a:spcAft>
                <a:spcPts val="0"/>
              </a:spcAft>
              <a:buNone/>
              <a:tabLst/>
              <a:defRPr lang="de-DE" sz="1200" b="0" i="0" u="none" strike="noStrike" kern="1200" cap="none" spc="0" baseline="0">
                <a:solidFill>
                  <a:srgbClr val="000000"/>
                </a:solidFill>
                <a:uFillTx/>
                <a:latin typeface="Calibri Light" pitchFamily="34"/>
              </a:defRPr>
            </a:lvl3pPr>
            <a:lvl4pPr marL="682627" marR="0" lvl="3" indent="-179386" algn="l" defTabSz="914400" rtl="0" fontAlgn="auto" hangingPunct="1">
              <a:lnSpc>
                <a:spcPct val="100000"/>
              </a:lnSpc>
              <a:spcBef>
                <a:spcPts val="400"/>
              </a:spcBef>
              <a:spcAft>
                <a:spcPts val="0"/>
              </a:spcAft>
              <a:buClr>
                <a:srgbClr val="009BDC"/>
              </a:buClr>
              <a:buSzPct val="120000"/>
              <a:buFont typeface="Arial Rounded MT Bold" pitchFamily="34"/>
              <a:buChar char="›"/>
              <a:tabLst/>
              <a:defRPr lang="de-DE" sz="1200" b="0" i="0" u="none" strike="noStrike" kern="1200" cap="none" spc="0" baseline="0">
                <a:solidFill>
                  <a:srgbClr val="000000"/>
                </a:solidFill>
                <a:uFillTx/>
                <a:latin typeface="Calibri Light" pitchFamily="34"/>
              </a:defRPr>
            </a:lvl4pPr>
            <a:lvl5pPr marL="0" marR="0" lvl="4" indent="0" algn="l" defTabSz="914400" rtl="0" fontAlgn="auto" hangingPunct="1">
              <a:lnSpc>
                <a:spcPct val="100000"/>
              </a:lnSpc>
              <a:spcBef>
                <a:spcPts val="500"/>
              </a:spcBef>
              <a:spcAft>
                <a:spcPts val="0"/>
              </a:spcAft>
              <a:buNone/>
              <a:tabLst/>
              <a:defRPr lang="de-DE" sz="1600" b="0" i="0" u="none" strike="noStrike" kern="1200" cap="none" spc="0" baseline="0">
                <a:solidFill>
                  <a:srgbClr val="009BDC"/>
                </a:solidFill>
                <a:uFillTx/>
                <a:latin typeface="Calibri" pitchFamily="34"/>
              </a:defRPr>
            </a:lvl5pPr>
            <a:lvl6pPr marL="0" marR="0" lvl="5" indent="0" algn="l" defTabSz="914400" rtl="0" fontAlgn="auto" hangingPunct="1">
              <a:lnSpc>
                <a:spcPct val="100000"/>
              </a:lnSpc>
              <a:spcBef>
                <a:spcPts val="500"/>
              </a:spcBef>
              <a:spcAft>
                <a:spcPts val="0"/>
              </a:spcAft>
              <a:buNone/>
              <a:tabLst/>
              <a:defRPr lang="de-DE" sz="1600" b="0" i="1" u="none" strike="noStrike" kern="1200" cap="none" spc="0" baseline="0">
                <a:solidFill>
                  <a:srgbClr val="B1B2C5"/>
                </a:solidFill>
                <a:uFillTx/>
                <a:latin typeface="Calibri" pitchFamily="34"/>
              </a:defRPr>
            </a:lvl6pPr>
            <a:lvl7pPr marL="683998" marR="0" lvl="6" indent="0" algn="l" defTabSz="914400" rtl="0" fontAlgn="auto" hangingPunct="1">
              <a:lnSpc>
                <a:spcPct val="100000"/>
              </a:lnSpc>
              <a:spcBef>
                <a:spcPts val="400"/>
              </a:spcBef>
              <a:spcAft>
                <a:spcPts val="0"/>
              </a:spcAft>
              <a:buNone/>
              <a:tabLst/>
              <a:defRPr lang="de-DE" sz="1200" b="0" i="0" u="none" strike="noStrike" kern="1200" cap="none" spc="0" baseline="0">
                <a:solidFill>
                  <a:srgbClr val="000000"/>
                </a:solidFill>
                <a:uFillTx/>
                <a:latin typeface="Calibri Light" pitchFamily="34"/>
              </a:defRPr>
            </a:lvl7pPr>
            <a:lvl8pPr marL="846002" marR="0" lvl="7" indent="-162004" algn="l" defTabSz="914400" rtl="0" fontAlgn="auto" hangingPunct="1">
              <a:lnSpc>
                <a:spcPct val="100000"/>
              </a:lnSpc>
              <a:spcBef>
                <a:spcPts val="400"/>
              </a:spcBef>
              <a:spcAft>
                <a:spcPts val="0"/>
              </a:spcAft>
              <a:buClr>
                <a:srgbClr val="009BDC"/>
              </a:buClr>
              <a:buSzPct val="120000"/>
              <a:buFont typeface="Arial Rounded MT Bold" pitchFamily="34"/>
              <a:buChar char="›"/>
              <a:tabLst/>
              <a:defRPr lang="de-DE" sz="1000" b="0" i="0" u="none" strike="noStrike" kern="1200" cap="none" spc="0" baseline="0">
                <a:solidFill>
                  <a:srgbClr val="000000"/>
                </a:solidFill>
                <a:uFillTx/>
                <a:latin typeface="Calibri Light" pitchFamily="34"/>
              </a:defRPr>
            </a:lvl8pPr>
            <a:lvl9pPr marL="846002" marR="0" lvl="8" indent="0" algn="l" defTabSz="914400" rtl="0" fontAlgn="auto" hangingPunct="1">
              <a:lnSpc>
                <a:spcPct val="100000"/>
              </a:lnSpc>
              <a:spcBef>
                <a:spcPts val="400"/>
              </a:spcBef>
              <a:spcAft>
                <a:spcPts val="0"/>
              </a:spcAft>
              <a:buNone/>
              <a:tabLst/>
              <a:defRPr lang="de-DE" sz="1000" b="0" i="0" u="none" strike="noStrike" kern="1200" cap="none" spc="0" baseline="0">
                <a:solidFill>
                  <a:srgbClr val="000000"/>
                </a:solidFill>
                <a:uFillTx/>
                <a:latin typeface="Calibri Light" pitchFamily="34"/>
              </a:defRPr>
            </a:lvl9pPr>
          </a:lstStyle>
          <a:p>
            <a:r>
              <a:rPr lang="de-DE" sz="3200" dirty="0">
                <a:solidFill>
                  <a:schemeClr val="accent1">
                    <a:lumMod val="50000"/>
                  </a:schemeClr>
                </a:solidFill>
              </a:rPr>
              <a:t>Development of FAP inhibitors</a:t>
            </a:r>
          </a:p>
        </p:txBody>
      </p:sp>
      <p:sp>
        <p:nvSpPr>
          <p:cNvPr id="2" name="Rectangle 1">
            <a:extLst>
              <a:ext uri="{FF2B5EF4-FFF2-40B4-BE49-F238E27FC236}">
                <a16:creationId xmlns:a16="http://schemas.microsoft.com/office/drawing/2014/main" id="{9C3156EE-285D-EE04-5D1D-B9B444E88341}"/>
              </a:ext>
            </a:extLst>
          </p:cNvPr>
          <p:cNvSpPr/>
          <p:nvPr/>
        </p:nvSpPr>
        <p:spPr>
          <a:xfrm>
            <a:off x="2846735" y="1911962"/>
            <a:ext cx="2189723" cy="1351316"/>
          </a:xfrm>
          <a:prstGeom prst="rect">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a:p>
        </p:txBody>
      </p:sp>
      <p:sp>
        <p:nvSpPr>
          <p:cNvPr id="6" name="Rectangle 5">
            <a:extLst>
              <a:ext uri="{FF2B5EF4-FFF2-40B4-BE49-F238E27FC236}">
                <a16:creationId xmlns:a16="http://schemas.microsoft.com/office/drawing/2014/main" id="{2E5AB1FA-CE99-BA21-DFE2-B93D64D3867D}"/>
              </a:ext>
            </a:extLst>
          </p:cNvPr>
          <p:cNvSpPr/>
          <p:nvPr/>
        </p:nvSpPr>
        <p:spPr>
          <a:xfrm>
            <a:off x="376668" y="1478630"/>
            <a:ext cx="2189723" cy="1351316"/>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a:p>
        </p:txBody>
      </p:sp>
      <p:sp>
        <p:nvSpPr>
          <p:cNvPr id="10" name="TextBox 9">
            <a:extLst>
              <a:ext uri="{FF2B5EF4-FFF2-40B4-BE49-F238E27FC236}">
                <a16:creationId xmlns:a16="http://schemas.microsoft.com/office/drawing/2014/main" id="{5F9030D2-0EFF-5328-FB09-DE7BB46AECC7}"/>
              </a:ext>
            </a:extLst>
          </p:cNvPr>
          <p:cNvSpPr txBox="1"/>
          <p:nvPr/>
        </p:nvSpPr>
        <p:spPr>
          <a:xfrm>
            <a:off x="3941597" y="3294020"/>
            <a:ext cx="1866537" cy="338554"/>
          </a:xfrm>
          <a:prstGeom prst="rect">
            <a:avLst/>
          </a:prstGeom>
          <a:noFill/>
        </p:spPr>
        <p:txBody>
          <a:bodyPr wrap="square" rtlCol="0">
            <a:spAutoFit/>
          </a:bodyPr>
          <a:lstStyle/>
          <a:p>
            <a:r>
              <a:rPr lang="en-US" sz="1600" dirty="0"/>
              <a:t>ligand</a:t>
            </a:r>
            <a:endParaRPr lang="ka-GE" sz="1600" dirty="0"/>
          </a:p>
        </p:txBody>
      </p:sp>
      <p:sp>
        <p:nvSpPr>
          <p:cNvPr id="11" name="TextBox 10">
            <a:extLst>
              <a:ext uri="{FF2B5EF4-FFF2-40B4-BE49-F238E27FC236}">
                <a16:creationId xmlns:a16="http://schemas.microsoft.com/office/drawing/2014/main" id="{0E4064A3-49E2-0EE4-495D-970B9153DAAA}"/>
              </a:ext>
            </a:extLst>
          </p:cNvPr>
          <p:cNvSpPr txBox="1"/>
          <p:nvPr/>
        </p:nvSpPr>
        <p:spPr>
          <a:xfrm>
            <a:off x="2508884" y="1454288"/>
            <a:ext cx="1866537" cy="338554"/>
          </a:xfrm>
          <a:prstGeom prst="rect">
            <a:avLst/>
          </a:prstGeom>
          <a:noFill/>
        </p:spPr>
        <p:txBody>
          <a:bodyPr wrap="square" rtlCol="0">
            <a:spAutoFit/>
          </a:bodyPr>
          <a:lstStyle/>
          <a:p>
            <a:r>
              <a:rPr lang="en-US" sz="1600" dirty="0"/>
              <a:t>linker</a:t>
            </a:r>
            <a:endParaRPr lang="ka-GE" sz="1600" dirty="0"/>
          </a:p>
        </p:txBody>
      </p:sp>
      <p:sp>
        <p:nvSpPr>
          <p:cNvPr id="20" name="Oval 19">
            <a:extLst>
              <a:ext uri="{FF2B5EF4-FFF2-40B4-BE49-F238E27FC236}">
                <a16:creationId xmlns:a16="http://schemas.microsoft.com/office/drawing/2014/main" id="{22AD71E5-BE41-FB25-D79A-EA4417FFA32C}"/>
              </a:ext>
            </a:extLst>
          </p:cNvPr>
          <p:cNvSpPr/>
          <p:nvPr/>
        </p:nvSpPr>
        <p:spPr>
          <a:xfrm>
            <a:off x="1215025" y="2241228"/>
            <a:ext cx="368596" cy="366592"/>
          </a:xfrm>
          <a:prstGeom prst="ellipse">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a:p>
        </p:txBody>
      </p:sp>
      <p:sp>
        <p:nvSpPr>
          <p:cNvPr id="21" name="TextBox 20">
            <a:extLst>
              <a:ext uri="{FF2B5EF4-FFF2-40B4-BE49-F238E27FC236}">
                <a16:creationId xmlns:a16="http://schemas.microsoft.com/office/drawing/2014/main" id="{D311AD58-8359-7118-5065-8CDAC598F59D}"/>
              </a:ext>
            </a:extLst>
          </p:cNvPr>
          <p:cNvSpPr txBox="1"/>
          <p:nvPr/>
        </p:nvSpPr>
        <p:spPr>
          <a:xfrm>
            <a:off x="358776" y="2507103"/>
            <a:ext cx="1866537" cy="338554"/>
          </a:xfrm>
          <a:prstGeom prst="rect">
            <a:avLst/>
          </a:prstGeom>
          <a:noFill/>
        </p:spPr>
        <p:txBody>
          <a:bodyPr wrap="square" rtlCol="0">
            <a:spAutoFit/>
          </a:bodyPr>
          <a:lstStyle/>
          <a:p>
            <a:r>
              <a:rPr lang="en-US" sz="1600" dirty="0"/>
              <a:t>Radionuclide</a:t>
            </a:r>
            <a:endParaRPr lang="ka-GE" sz="1600" dirty="0"/>
          </a:p>
        </p:txBody>
      </p:sp>
      <p:sp>
        <p:nvSpPr>
          <p:cNvPr id="22" name="Rectangle 21">
            <a:extLst>
              <a:ext uri="{FF2B5EF4-FFF2-40B4-BE49-F238E27FC236}">
                <a16:creationId xmlns:a16="http://schemas.microsoft.com/office/drawing/2014/main" id="{D8B65E6B-727B-1509-E180-499305C5956D}"/>
              </a:ext>
            </a:extLst>
          </p:cNvPr>
          <p:cNvSpPr/>
          <p:nvPr/>
        </p:nvSpPr>
        <p:spPr>
          <a:xfrm>
            <a:off x="8052219" y="3600719"/>
            <a:ext cx="2189723" cy="1351316"/>
          </a:xfrm>
          <a:prstGeom prst="rect">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a:p>
        </p:txBody>
      </p:sp>
      <p:sp>
        <p:nvSpPr>
          <p:cNvPr id="23" name="TextBox 22">
            <a:extLst>
              <a:ext uri="{FF2B5EF4-FFF2-40B4-BE49-F238E27FC236}">
                <a16:creationId xmlns:a16="http://schemas.microsoft.com/office/drawing/2014/main" id="{8CD14182-D66A-03CD-FA8E-A222C90798FA}"/>
              </a:ext>
            </a:extLst>
          </p:cNvPr>
          <p:cNvSpPr txBox="1"/>
          <p:nvPr/>
        </p:nvSpPr>
        <p:spPr>
          <a:xfrm>
            <a:off x="10336913" y="4276376"/>
            <a:ext cx="1866537" cy="338554"/>
          </a:xfrm>
          <a:prstGeom prst="rect">
            <a:avLst/>
          </a:prstGeom>
          <a:noFill/>
        </p:spPr>
        <p:txBody>
          <a:bodyPr wrap="square" rtlCol="0">
            <a:spAutoFit/>
          </a:bodyPr>
          <a:lstStyle/>
          <a:p>
            <a:r>
              <a:rPr lang="en-US" sz="1600" dirty="0"/>
              <a:t>ligand</a:t>
            </a:r>
            <a:endParaRPr lang="ka-GE" sz="1600" dirty="0"/>
          </a:p>
        </p:txBody>
      </p:sp>
      <p:sp>
        <p:nvSpPr>
          <p:cNvPr id="24" name="Oval 23">
            <a:extLst>
              <a:ext uri="{FF2B5EF4-FFF2-40B4-BE49-F238E27FC236}">
                <a16:creationId xmlns:a16="http://schemas.microsoft.com/office/drawing/2014/main" id="{E8FC4BFD-C6BB-1C70-131F-C8158369F720}"/>
              </a:ext>
            </a:extLst>
          </p:cNvPr>
          <p:cNvSpPr/>
          <p:nvPr/>
        </p:nvSpPr>
        <p:spPr>
          <a:xfrm>
            <a:off x="7706745" y="4164144"/>
            <a:ext cx="368596" cy="366592"/>
          </a:xfrm>
          <a:prstGeom prst="ellipse">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a:p>
        </p:txBody>
      </p:sp>
      <p:sp>
        <p:nvSpPr>
          <p:cNvPr id="25" name="TextBox 24">
            <a:extLst>
              <a:ext uri="{FF2B5EF4-FFF2-40B4-BE49-F238E27FC236}">
                <a16:creationId xmlns:a16="http://schemas.microsoft.com/office/drawing/2014/main" id="{76198A4F-162C-AF3D-B82B-17F0995A37E7}"/>
              </a:ext>
            </a:extLst>
          </p:cNvPr>
          <p:cNvSpPr txBox="1"/>
          <p:nvPr/>
        </p:nvSpPr>
        <p:spPr>
          <a:xfrm>
            <a:off x="6850496" y="4430019"/>
            <a:ext cx="1866537" cy="338554"/>
          </a:xfrm>
          <a:prstGeom prst="rect">
            <a:avLst/>
          </a:prstGeom>
          <a:noFill/>
        </p:spPr>
        <p:txBody>
          <a:bodyPr wrap="square" rtlCol="0">
            <a:spAutoFit/>
          </a:bodyPr>
          <a:lstStyle/>
          <a:p>
            <a:r>
              <a:rPr lang="en-US" sz="1600" dirty="0"/>
              <a:t>Radionuclide</a:t>
            </a:r>
            <a:endParaRPr lang="ka-GE" sz="1600" dirty="0"/>
          </a:p>
        </p:txBody>
      </p:sp>
    </p:spTree>
    <p:extLst>
      <p:ext uri="{BB962C8B-B14F-4D97-AF65-F5344CB8AC3E}">
        <p14:creationId xmlns:p14="http://schemas.microsoft.com/office/powerpoint/2010/main" val="1473453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10" grpId="0"/>
      <p:bldP spid="11" grpId="0"/>
      <p:bldP spid="20" grpId="0" animBg="1"/>
      <p:bldP spid="21" grpId="0"/>
      <p:bldP spid="22" grpId="0" animBg="1"/>
      <p:bldP spid="23" grpId="0"/>
      <p:bldP spid="24" grpId="0" animBg="1"/>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1F08A-F4BD-1615-733E-0C9FAF78B7F2}"/>
              </a:ext>
            </a:extLst>
          </p:cNvPr>
          <p:cNvSpPr>
            <a:spLocks noGrp="1"/>
          </p:cNvSpPr>
          <p:nvPr>
            <p:ph type="title"/>
          </p:nvPr>
        </p:nvSpPr>
        <p:spPr>
          <a:xfrm>
            <a:off x="765991" y="707121"/>
            <a:ext cx="4697423" cy="1124780"/>
          </a:xfrm>
        </p:spPr>
        <p:txBody>
          <a:bodyPr>
            <a:normAutofit/>
          </a:bodyPr>
          <a:lstStyle/>
          <a:p>
            <a:r>
              <a:rPr lang="en-US" sz="3200" b="1" dirty="0">
                <a:solidFill>
                  <a:schemeClr val="accent1">
                    <a:lumMod val="50000"/>
                  </a:schemeClr>
                </a:solidFill>
              </a:rPr>
              <a:t>U87 glioblastoma orthotope tumor model</a:t>
            </a:r>
            <a:endParaRPr lang="ka-GE" sz="3200" b="1" dirty="0">
              <a:solidFill>
                <a:schemeClr val="accent1">
                  <a:lumMod val="50000"/>
                </a:schemeClr>
              </a:solidFill>
            </a:endParaRPr>
          </a:p>
        </p:txBody>
      </p:sp>
      <p:pic>
        <p:nvPicPr>
          <p:cNvPr id="6" name="Picture 5">
            <a:extLst>
              <a:ext uri="{FF2B5EF4-FFF2-40B4-BE49-F238E27FC236}">
                <a16:creationId xmlns:a16="http://schemas.microsoft.com/office/drawing/2014/main" id="{4EB55BDB-D293-207A-D21F-FEAC3DE07742}"/>
              </a:ext>
            </a:extLst>
          </p:cNvPr>
          <p:cNvPicPr>
            <a:picLocks noChangeAspect="1"/>
          </p:cNvPicPr>
          <p:nvPr/>
        </p:nvPicPr>
        <p:blipFill>
          <a:blip r:embed="rId3"/>
          <a:stretch>
            <a:fillRect/>
          </a:stretch>
        </p:blipFill>
        <p:spPr>
          <a:xfrm>
            <a:off x="5057424" y="324000"/>
            <a:ext cx="6866820" cy="5740695"/>
          </a:xfrm>
          <a:prstGeom prst="rect">
            <a:avLst/>
          </a:prstGeom>
        </p:spPr>
      </p:pic>
      <p:sp>
        <p:nvSpPr>
          <p:cNvPr id="8" name="TextBox 7">
            <a:extLst>
              <a:ext uri="{FF2B5EF4-FFF2-40B4-BE49-F238E27FC236}">
                <a16:creationId xmlns:a16="http://schemas.microsoft.com/office/drawing/2014/main" id="{5801345A-E484-DD41-E815-9F8067D21F08}"/>
              </a:ext>
            </a:extLst>
          </p:cNvPr>
          <p:cNvSpPr txBox="1"/>
          <p:nvPr/>
        </p:nvSpPr>
        <p:spPr>
          <a:xfrm>
            <a:off x="359999" y="1878934"/>
            <a:ext cx="4403911" cy="2308324"/>
          </a:xfrm>
          <a:prstGeom prst="rect">
            <a:avLst/>
          </a:prstGeom>
          <a:noFill/>
        </p:spPr>
        <p:txBody>
          <a:bodyPr wrap="square" rtlCol="0">
            <a:spAutoFit/>
          </a:bodyPr>
          <a:lstStyle/>
          <a:p>
            <a:pPr marL="380990" indent="-380990">
              <a:buFont typeface="Arial" panose="020B0604020202020204" pitchFamily="34" charset="0"/>
              <a:buChar char="•"/>
            </a:pPr>
            <a:r>
              <a:rPr lang="en-US" sz="2400" dirty="0"/>
              <a:t>Stereotactic surgery</a:t>
            </a:r>
          </a:p>
          <a:p>
            <a:pPr marL="380990" indent="-380990">
              <a:buFont typeface="Arial" panose="020B0604020202020204" pitchFamily="34" charset="0"/>
              <a:buChar char="•"/>
            </a:pPr>
            <a:r>
              <a:rPr lang="en-US" sz="2400" dirty="0"/>
              <a:t>Implantation of U87 glioblastoma cells.</a:t>
            </a:r>
          </a:p>
          <a:p>
            <a:pPr marL="380990" indent="-380990">
              <a:buFont typeface="Arial" panose="020B0604020202020204" pitchFamily="34" charset="0"/>
              <a:buChar char="•"/>
            </a:pPr>
            <a:r>
              <a:rPr lang="en-US" sz="2400" dirty="0"/>
              <a:t>Evaluation of animal condition with a scoring system.</a:t>
            </a:r>
          </a:p>
          <a:p>
            <a:pPr marL="380990" indent="-380990">
              <a:buFont typeface="Arial" panose="020B0604020202020204" pitchFamily="34" charset="0"/>
              <a:buChar char="•"/>
            </a:pPr>
            <a:endParaRPr lang="en-US" sz="2400" dirty="0"/>
          </a:p>
        </p:txBody>
      </p:sp>
      <p:sp>
        <p:nvSpPr>
          <p:cNvPr id="3" name="TextBox 2">
            <a:extLst>
              <a:ext uri="{FF2B5EF4-FFF2-40B4-BE49-F238E27FC236}">
                <a16:creationId xmlns:a16="http://schemas.microsoft.com/office/drawing/2014/main" id="{F5A78B5F-C71C-0D48-3E26-2B5FD8316685}"/>
              </a:ext>
            </a:extLst>
          </p:cNvPr>
          <p:cNvSpPr txBox="1"/>
          <p:nvPr/>
        </p:nvSpPr>
        <p:spPr>
          <a:xfrm>
            <a:off x="4408715" y="6064695"/>
            <a:ext cx="5791200" cy="461665"/>
          </a:xfrm>
          <a:prstGeom prst="rect">
            <a:avLst/>
          </a:prstGeom>
          <a:noFill/>
        </p:spPr>
        <p:txBody>
          <a:bodyPr wrap="square" rtlCol="0">
            <a:spAutoFit/>
          </a:bodyPr>
          <a:lstStyle/>
          <a:p>
            <a:r>
              <a:rPr lang="de-DE" sz="1200" i="1" dirty="0">
                <a:latin typeface="+mj-lt"/>
              </a:rPr>
              <a:t>Salvador Hernández-López et al., Arduino based intra-cerebral microinjector device for neuroscience research,HardwareX, Volume 15,2023</a:t>
            </a:r>
            <a:endParaRPr lang="ka-GE" sz="1200" i="1" dirty="0">
              <a:latin typeface="+mj-lt"/>
            </a:endParaRPr>
          </a:p>
        </p:txBody>
      </p:sp>
    </p:spTree>
    <p:extLst>
      <p:ext uri="{BB962C8B-B14F-4D97-AF65-F5344CB8AC3E}">
        <p14:creationId xmlns:p14="http://schemas.microsoft.com/office/powerpoint/2010/main" val="13058142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AB283-CD4D-8040-2094-AAED43AF3A0C}"/>
              </a:ext>
            </a:extLst>
          </p:cNvPr>
          <p:cNvSpPr>
            <a:spLocks noGrp="1"/>
          </p:cNvSpPr>
          <p:nvPr>
            <p:ph type="title"/>
          </p:nvPr>
        </p:nvSpPr>
        <p:spPr>
          <a:xfrm>
            <a:off x="742949" y="497637"/>
            <a:ext cx="11449051" cy="1124780"/>
          </a:xfrm>
        </p:spPr>
        <p:txBody>
          <a:bodyPr>
            <a:normAutofit/>
          </a:bodyPr>
          <a:lstStyle/>
          <a:p>
            <a:r>
              <a:rPr lang="en-US" sz="3600" b="1" dirty="0"/>
              <a:t>MRI measurements</a:t>
            </a:r>
            <a:endParaRPr lang="ka-GE" sz="3600" b="1" dirty="0"/>
          </a:p>
        </p:txBody>
      </p:sp>
      <p:grpSp>
        <p:nvGrpSpPr>
          <p:cNvPr id="13" name="Gruppieren 87">
            <a:extLst>
              <a:ext uri="{FF2B5EF4-FFF2-40B4-BE49-F238E27FC236}">
                <a16:creationId xmlns:a16="http://schemas.microsoft.com/office/drawing/2014/main" id="{B8687D5A-7827-8598-3A06-A686050A4274}"/>
              </a:ext>
            </a:extLst>
          </p:cNvPr>
          <p:cNvGrpSpPr/>
          <p:nvPr/>
        </p:nvGrpSpPr>
        <p:grpSpPr>
          <a:xfrm flipH="1">
            <a:off x="2056700" y="1432656"/>
            <a:ext cx="288862" cy="376694"/>
            <a:chOff x="4228495" y="2993720"/>
            <a:chExt cx="216647" cy="282521"/>
          </a:xfrm>
        </p:grpSpPr>
        <p:cxnSp>
          <p:nvCxnSpPr>
            <p:cNvPr id="14" name="Gerade Verbindung mit Pfeil 88">
              <a:extLst>
                <a:ext uri="{FF2B5EF4-FFF2-40B4-BE49-F238E27FC236}">
                  <a16:creationId xmlns:a16="http://schemas.microsoft.com/office/drawing/2014/main" id="{A35A7EA5-480E-A9F8-5F45-04A71B98A8F7}"/>
                </a:ext>
              </a:extLst>
            </p:cNvPr>
            <p:cNvCxnSpPr>
              <a:cxnSpLocks/>
            </p:cNvCxnSpPr>
            <p:nvPr/>
          </p:nvCxnSpPr>
          <p:spPr>
            <a:xfrm flipH="1">
              <a:off x="4231937" y="3233579"/>
              <a:ext cx="25883" cy="42662"/>
            </a:xfrm>
            <a:prstGeom prst="straightConnector1">
              <a:avLst/>
            </a:prstGeom>
            <a:ln>
              <a:solidFill>
                <a:schemeClr val="bg1"/>
              </a:solidFill>
              <a:tailEnd type="stealth" w="lg" len="lg"/>
            </a:ln>
          </p:spPr>
          <p:style>
            <a:lnRef idx="1">
              <a:schemeClr val="accent1"/>
            </a:lnRef>
            <a:fillRef idx="0">
              <a:schemeClr val="accent1"/>
            </a:fillRef>
            <a:effectRef idx="0">
              <a:schemeClr val="accent1"/>
            </a:effectRef>
            <a:fontRef idx="minor">
              <a:schemeClr val="tx1"/>
            </a:fontRef>
          </p:style>
        </p:cxnSp>
        <p:sp>
          <p:nvSpPr>
            <p:cNvPr id="15" name="Textfeld 89">
              <a:extLst>
                <a:ext uri="{FF2B5EF4-FFF2-40B4-BE49-F238E27FC236}">
                  <a16:creationId xmlns:a16="http://schemas.microsoft.com/office/drawing/2014/main" id="{1AA1A359-8BEC-DC64-3DA4-09F3022205C6}"/>
                </a:ext>
              </a:extLst>
            </p:cNvPr>
            <p:cNvSpPr txBox="1"/>
            <p:nvPr/>
          </p:nvSpPr>
          <p:spPr>
            <a:xfrm>
              <a:off x="4228495" y="2993720"/>
              <a:ext cx="216647" cy="223091"/>
            </a:xfrm>
            <a:prstGeom prst="rect">
              <a:avLst/>
            </a:prstGeom>
            <a:noFill/>
          </p:spPr>
          <p:txBody>
            <a:bodyPr wrap="none" rtlCol="0">
              <a:spAutoFit/>
            </a:bodyPr>
            <a:lstStyle/>
            <a:p>
              <a:r>
                <a:rPr lang="de-DE" sz="1333">
                  <a:solidFill>
                    <a:schemeClr val="bg1"/>
                  </a:solidFill>
                  <a:latin typeface="Arial" panose="020B0604020202020204" pitchFamily="34" charset="0"/>
                  <a:cs typeface="Arial" panose="020B0604020202020204" pitchFamily="34" charset="0"/>
                </a:rPr>
                <a:t>T</a:t>
              </a:r>
            </a:p>
          </p:txBody>
        </p:sp>
      </p:grpSp>
      <p:sp>
        <p:nvSpPr>
          <p:cNvPr id="6" name="TextBox 5">
            <a:extLst>
              <a:ext uri="{FF2B5EF4-FFF2-40B4-BE49-F238E27FC236}">
                <a16:creationId xmlns:a16="http://schemas.microsoft.com/office/drawing/2014/main" id="{E430A049-3710-E5F2-3E30-58464CFBBBDE}"/>
              </a:ext>
            </a:extLst>
          </p:cNvPr>
          <p:cNvSpPr txBox="1"/>
          <p:nvPr/>
        </p:nvSpPr>
        <p:spPr>
          <a:xfrm>
            <a:off x="472063" y="1852715"/>
            <a:ext cx="2172447" cy="318100"/>
          </a:xfrm>
          <a:prstGeom prst="rect">
            <a:avLst/>
          </a:prstGeom>
          <a:noFill/>
        </p:spPr>
        <p:txBody>
          <a:bodyPr wrap="square" rtlCol="0">
            <a:spAutoFit/>
          </a:bodyPr>
          <a:lstStyle/>
          <a:p>
            <a:r>
              <a:rPr lang="en-US" sz="1467" dirty="0"/>
              <a:t>MRI, T2W(anim. 04)</a:t>
            </a:r>
            <a:endParaRPr lang="ka-GE" sz="1467" dirty="0"/>
          </a:p>
        </p:txBody>
      </p:sp>
      <p:sp>
        <p:nvSpPr>
          <p:cNvPr id="7" name="TextBox 6">
            <a:extLst>
              <a:ext uri="{FF2B5EF4-FFF2-40B4-BE49-F238E27FC236}">
                <a16:creationId xmlns:a16="http://schemas.microsoft.com/office/drawing/2014/main" id="{C35765DE-5237-0D43-2B5B-1A13A2464981}"/>
              </a:ext>
            </a:extLst>
          </p:cNvPr>
          <p:cNvSpPr txBox="1"/>
          <p:nvPr/>
        </p:nvSpPr>
        <p:spPr>
          <a:xfrm>
            <a:off x="2259343" y="1833290"/>
            <a:ext cx="2172447" cy="318100"/>
          </a:xfrm>
          <a:prstGeom prst="rect">
            <a:avLst/>
          </a:prstGeom>
          <a:noFill/>
        </p:spPr>
        <p:txBody>
          <a:bodyPr wrap="square" rtlCol="0">
            <a:spAutoFit/>
          </a:bodyPr>
          <a:lstStyle/>
          <a:p>
            <a:r>
              <a:rPr lang="en-US" sz="1467" dirty="0"/>
              <a:t>MRI, T2W(anim. 04)</a:t>
            </a:r>
            <a:endParaRPr lang="ka-GE" sz="1467" dirty="0"/>
          </a:p>
        </p:txBody>
      </p:sp>
      <p:sp>
        <p:nvSpPr>
          <p:cNvPr id="8" name="TextBox 7">
            <a:extLst>
              <a:ext uri="{FF2B5EF4-FFF2-40B4-BE49-F238E27FC236}">
                <a16:creationId xmlns:a16="http://schemas.microsoft.com/office/drawing/2014/main" id="{B98C3FDE-B6FB-6C07-647B-4A3EF5D3A21C}"/>
              </a:ext>
            </a:extLst>
          </p:cNvPr>
          <p:cNvSpPr txBox="1"/>
          <p:nvPr/>
        </p:nvSpPr>
        <p:spPr>
          <a:xfrm>
            <a:off x="2273804" y="5054601"/>
            <a:ext cx="1816713" cy="318100"/>
          </a:xfrm>
          <a:prstGeom prst="rect">
            <a:avLst/>
          </a:prstGeom>
          <a:noFill/>
        </p:spPr>
        <p:txBody>
          <a:bodyPr wrap="square" rtlCol="0">
            <a:spAutoFit/>
          </a:bodyPr>
          <a:lstStyle/>
          <a:p>
            <a:r>
              <a:rPr lang="en-US" sz="1467" dirty="0"/>
              <a:t>MRI, T2W(anim. 02)</a:t>
            </a:r>
            <a:endParaRPr lang="ka-GE" sz="1467" dirty="0"/>
          </a:p>
        </p:txBody>
      </p:sp>
      <p:sp>
        <p:nvSpPr>
          <p:cNvPr id="12" name="TextBox 11">
            <a:extLst>
              <a:ext uri="{FF2B5EF4-FFF2-40B4-BE49-F238E27FC236}">
                <a16:creationId xmlns:a16="http://schemas.microsoft.com/office/drawing/2014/main" id="{123224A5-3BBF-474A-8861-90C0D3A06340}"/>
              </a:ext>
            </a:extLst>
          </p:cNvPr>
          <p:cNvSpPr txBox="1"/>
          <p:nvPr/>
        </p:nvSpPr>
        <p:spPr>
          <a:xfrm>
            <a:off x="442631" y="5058110"/>
            <a:ext cx="1816712" cy="318100"/>
          </a:xfrm>
          <a:prstGeom prst="rect">
            <a:avLst/>
          </a:prstGeom>
          <a:noFill/>
        </p:spPr>
        <p:txBody>
          <a:bodyPr wrap="square" rtlCol="0">
            <a:spAutoFit/>
          </a:bodyPr>
          <a:lstStyle/>
          <a:p>
            <a:r>
              <a:rPr lang="en-US" sz="1467" dirty="0"/>
              <a:t>MRI, T2W(anim. 02)</a:t>
            </a:r>
            <a:endParaRPr lang="ka-GE" sz="1467" dirty="0"/>
          </a:p>
        </p:txBody>
      </p:sp>
      <p:grpSp>
        <p:nvGrpSpPr>
          <p:cNvPr id="1054" name="Group 1053">
            <a:extLst>
              <a:ext uri="{FF2B5EF4-FFF2-40B4-BE49-F238E27FC236}">
                <a16:creationId xmlns:a16="http://schemas.microsoft.com/office/drawing/2014/main" id="{1C7B35C9-AC11-D042-677D-364FD9FD87B4}"/>
              </a:ext>
            </a:extLst>
          </p:cNvPr>
          <p:cNvGrpSpPr/>
          <p:nvPr/>
        </p:nvGrpSpPr>
        <p:grpSpPr>
          <a:xfrm>
            <a:off x="457091" y="2218277"/>
            <a:ext cx="3473820" cy="2839832"/>
            <a:chOff x="342818" y="1663708"/>
            <a:chExt cx="2605365" cy="2129874"/>
          </a:xfrm>
        </p:grpSpPr>
        <p:pic>
          <p:nvPicPr>
            <p:cNvPr id="5" name="Picture 4">
              <a:extLst>
                <a:ext uri="{FF2B5EF4-FFF2-40B4-BE49-F238E27FC236}">
                  <a16:creationId xmlns:a16="http://schemas.microsoft.com/office/drawing/2014/main" id="{E9EA9D93-1ACD-C818-7BA1-FB06B51A53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5220" y="1663708"/>
              <a:ext cx="1232963" cy="1015607"/>
            </a:xfrm>
            <a:prstGeom prst="rect">
              <a:avLst/>
            </a:prstGeom>
          </p:spPr>
        </p:pic>
        <p:pic>
          <p:nvPicPr>
            <p:cNvPr id="9" name="Picture 8">
              <a:extLst>
                <a:ext uri="{FF2B5EF4-FFF2-40B4-BE49-F238E27FC236}">
                  <a16:creationId xmlns:a16="http://schemas.microsoft.com/office/drawing/2014/main" id="{DA61CDDA-9025-AC33-C935-F22C71DDCC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047" y="1663708"/>
              <a:ext cx="1232963" cy="1015607"/>
            </a:xfrm>
            <a:prstGeom prst="rect">
              <a:avLst/>
            </a:prstGeom>
          </p:spPr>
        </p:pic>
        <p:pic>
          <p:nvPicPr>
            <p:cNvPr id="10" name="Picture 9">
              <a:extLst>
                <a:ext uri="{FF2B5EF4-FFF2-40B4-BE49-F238E27FC236}">
                  <a16:creationId xmlns:a16="http://schemas.microsoft.com/office/drawing/2014/main" id="{945D1047-2D61-4FB0-0E06-F4AD0CD02F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818" y="2776462"/>
              <a:ext cx="1234800" cy="1017120"/>
            </a:xfrm>
            <a:prstGeom prst="rect">
              <a:avLst/>
            </a:prstGeom>
          </p:spPr>
        </p:pic>
        <p:pic>
          <p:nvPicPr>
            <p:cNvPr id="11" name="Picture 10">
              <a:extLst>
                <a:ext uri="{FF2B5EF4-FFF2-40B4-BE49-F238E27FC236}">
                  <a16:creationId xmlns:a16="http://schemas.microsoft.com/office/drawing/2014/main" id="{B79F8554-8EA0-072E-6BAA-A2CE5A0497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1187" y="2776462"/>
              <a:ext cx="1234800" cy="1017120"/>
            </a:xfrm>
            <a:prstGeom prst="rect">
              <a:avLst/>
            </a:prstGeom>
          </p:spPr>
        </p:pic>
      </p:grpSp>
      <p:grpSp>
        <p:nvGrpSpPr>
          <p:cNvPr id="16" name="Gruppieren 87">
            <a:extLst>
              <a:ext uri="{FF2B5EF4-FFF2-40B4-BE49-F238E27FC236}">
                <a16:creationId xmlns:a16="http://schemas.microsoft.com/office/drawing/2014/main" id="{56E1421B-E5F4-132D-3FF4-9EC6198B38F9}"/>
              </a:ext>
            </a:extLst>
          </p:cNvPr>
          <p:cNvGrpSpPr/>
          <p:nvPr/>
        </p:nvGrpSpPr>
        <p:grpSpPr>
          <a:xfrm flipH="1">
            <a:off x="1229723" y="2448666"/>
            <a:ext cx="320669" cy="356280"/>
            <a:chOff x="4231937" y="2993720"/>
            <a:chExt cx="213205" cy="282521"/>
          </a:xfrm>
        </p:grpSpPr>
        <p:cxnSp>
          <p:nvCxnSpPr>
            <p:cNvPr id="17" name="Gerade Verbindung mit Pfeil 88">
              <a:extLst>
                <a:ext uri="{FF2B5EF4-FFF2-40B4-BE49-F238E27FC236}">
                  <a16:creationId xmlns:a16="http://schemas.microsoft.com/office/drawing/2014/main" id="{52B4F8C6-3B38-8703-7023-DD689303814A}"/>
                </a:ext>
              </a:extLst>
            </p:cNvPr>
            <p:cNvCxnSpPr>
              <a:cxnSpLocks/>
            </p:cNvCxnSpPr>
            <p:nvPr/>
          </p:nvCxnSpPr>
          <p:spPr>
            <a:xfrm flipH="1">
              <a:off x="4231937" y="3233579"/>
              <a:ext cx="25883" cy="42662"/>
            </a:xfrm>
            <a:prstGeom prst="straightConnector1">
              <a:avLst/>
            </a:prstGeom>
            <a:ln>
              <a:solidFill>
                <a:schemeClr val="bg1"/>
              </a:solidFill>
              <a:tailEnd type="stealth" w="lg" len="lg"/>
            </a:ln>
          </p:spPr>
          <p:style>
            <a:lnRef idx="1">
              <a:schemeClr val="accent1"/>
            </a:lnRef>
            <a:fillRef idx="0">
              <a:schemeClr val="accent1"/>
            </a:fillRef>
            <a:effectRef idx="0">
              <a:schemeClr val="accent1"/>
            </a:effectRef>
            <a:fontRef idx="minor">
              <a:schemeClr val="tx1"/>
            </a:fontRef>
          </p:style>
        </p:cxnSp>
        <p:sp>
          <p:nvSpPr>
            <p:cNvPr id="18" name="Textfeld 89">
              <a:extLst>
                <a:ext uri="{FF2B5EF4-FFF2-40B4-BE49-F238E27FC236}">
                  <a16:creationId xmlns:a16="http://schemas.microsoft.com/office/drawing/2014/main" id="{E35A2152-FFAF-4146-1AD9-2005D28CCA6D}"/>
                </a:ext>
              </a:extLst>
            </p:cNvPr>
            <p:cNvSpPr txBox="1"/>
            <p:nvPr/>
          </p:nvSpPr>
          <p:spPr>
            <a:xfrm>
              <a:off x="4253085" y="2993720"/>
              <a:ext cx="192057" cy="235874"/>
            </a:xfrm>
            <a:prstGeom prst="rect">
              <a:avLst/>
            </a:prstGeom>
            <a:noFill/>
          </p:spPr>
          <p:txBody>
            <a:bodyPr wrap="none" rtlCol="0">
              <a:spAutoFit/>
            </a:bodyPr>
            <a:lstStyle/>
            <a:p>
              <a:r>
                <a:rPr lang="de-DE" sz="1333">
                  <a:solidFill>
                    <a:schemeClr val="bg1"/>
                  </a:solidFill>
                  <a:latin typeface="Arial" panose="020B0604020202020204" pitchFamily="34" charset="0"/>
                  <a:cs typeface="Arial" panose="020B0604020202020204" pitchFamily="34" charset="0"/>
                </a:rPr>
                <a:t>T</a:t>
              </a:r>
            </a:p>
          </p:txBody>
        </p:sp>
      </p:grpSp>
      <p:grpSp>
        <p:nvGrpSpPr>
          <p:cNvPr id="19" name="Gruppieren 87">
            <a:extLst>
              <a:ext uri="{FF2B5EF4-FFF2-40B4-BE49-F238E27FC236}">
                <a16:creationId xmlns:a16="http://schemas.microsoft.com/office/drawing/2014/main" id="{A078A117-0883-AEE3-EDDE-9661C9CED273}"/>
              </a:ext>
            </a:extLst>
          </p:cNvPr>
          <p:cNvGrpSpPr/>
          <p:nvPr/>
        </p:nvGrpSpPr>
        <p:grpSpPr>
          <a:xfrm flipH="1">
            <a:off x="1153052" y="3818886"/>
            <a:ext cx="320669" cy="356280"/>
            <a:chOff x="4231937" y="2993720"/>
            <a:chExt cx="213205" cy="282521"/>
          </a:xfrm>
        </p:grpSpPr>
        <p:cxnSp>
          <p:nvCxnSpPr>
            <p:cNvPr id="20" name="Gerade Verbindung mit Pfeil 88">
              <a:extLst>
                <a:ext uri="{FF2B5EF4-FFF2-40B4-BE49-F238E27FC236}">
                  <a16:creationId xmlns:a16="http://schemas.microsoft.com/office/drawing/2014/main" id="{F6D23B2D-B2F8-8A18-64C9-E8FE89EC2777}"/>
                </a:ext>
              </a:extLst>
            </p:cNvPr>
            <p:cNvCxnSpPr>
              <a:cxnSpLocks/>
            </p:cNvCxnSpPr>
            <p:nvPr/>
          </p:nvCxnSpPr>
          <p:spPr>
            <a:xfrm flipH="1">
              <a:off x="4231937" y="3233579"/>
              <a:ext cx="25883" cy="42662"/>
            </a:xfrm>
            <a:prstGeom prst="straightConnector1">
              <a:avLst/>
            </a:prstGeom>
            <a:ln>
              <a:solidFill>
                <a:schemeClr val="bg1"/>
              </a:solidFill>
              <a:tailEnd type="stealth" w="lg" len="lg"/>
            </a:ln>
          </p:spPr>
          <p:style>
            <a:lnRef idx="1">
              <a:schemeClr val="accent1"/>
            </a:lnRef>
            <a:fillRef idx="0">
              <a:schemeClr val="accent1"/>
            </a:fillRef>
            <a:effectRef idx="0">
              <a:schemeClr val="accent1"/>
            </a:effectRef>
            <a:fontRef idx="minor">
              <a:schemeClr val="tx1"/>
            </a:fontRef>
          </p:style>
        </p:cxnSp>
        <p:sp>
          <p:nvSpPr>
            <p:cNvPr id="21" name="Textfeld 89">
              <a:extLst>
                <a:ext uri="{FF2B5EF4-FFF2-40B4-BE49-F238E27FC236}">
                  <a16:creationId xmlns:a16="http://schemas.microsoft.com/office/drawing/2014/main" id="{0B1F66EA-346B-7F6D-456C-33944E21ABA0}"/>
                </a:ext>
              </a:extLst>
            </p:cNvPr>
            <p:cNvSpPr txBox="1"/>
            <p:nvPr/>
          </p:nvSpPr>
          <p:spPr>
            <a:xfrm>
              <a:off x="4253085" y="2993720"/>
              <a:ext cx="192057" cy="235874"/>
            </a:xfrm>
            <a:prstGeom prst="rect">
              <a:avLst/>
            </a:prstGeom>
            <a:noFill/>
          </p:spPr>
          <p:txBody>
            <a:bodyPr wrap="none" rtlCol="0">
              <a:spAutoFit/>
            </a:bodyPr>
            <a:lstStyle/>
            <a:p>
              <a:r>
                <a:rPr lang="de-DE" sz="1333">
                  <a:solidFill>
                    <a:schemeClr val="bg1"/>
                  </a:solidFill>
                  <a:latin typeface="Arial" panose="020B0604020202020204" pitchFamily="34" charset="0"/>
                  <a:cs typeface="Arial" panose="020B0604020202020204" pitchFamily="34" charset="0"/>
                </a:rPr>
                <a:t>T</a:t>
              </a:r>
            </a:p>
          </p:txBody>
        </p:sp>
      </p:grpSp>
      <p:grpSp>
        <p:nvGrpSpPr>
          <p:cNvPr id="22" name="Gruppieren 87">
            <a:extLst>
              <a:ext uri="{FF2B5EF4-FFF2-40B4-BE49-F238E27FC236}">
                <a16:creationId xmlns:a16="http://schemas.microsoft.com/office/drawing/2014/main" id="{84C64915-BE01-6E02-9A2D-47837137A984}"/>
              </a:ext>
            </a:extLst>
          </p:cNvPr>
          <p:cNvGrpSpPr/>
          <p:nvPr/>
        </p:nvGrpSpPr>
        <p:grpSpPr>
          <a:xfrm flipH="1">
            <a:off x="3038561" y="3870868"/>
            <a:ext cx="320669" cy="356280"/>
            <a:chOff x="4231937" y="2993720"/>
            <a:chExt cx="213205" cy="282521"/>
          </a:xfrm>
        </p:grpSpPr>
        <p:cxnSp>
          <p:nvCxnSpPr>
            <p:cNvPr id="23" name="Gerade Verbindung mit Pfeil 88">
              <a:extLst>
                <a:ext uri="{FF2B5EF4-FFF2-40B4-BE49-F238E27FC236}">
                  <a16:creationId xmlns:a16="http://schemas.microsoft.com/office/drawing/2014/main" id="{D46B3D40-1265-2D19-FB84-9E5D66ADCA35}"/>
                </a:ext>
              </a:extLst>
            </p:cNvPr>
            <p:cNvCxnSpPr>
              <a:cxnSpLocks/>
            </p:cNvCxnSpPr>
            <p:nvPr/>
          </p:nvCxnSpPr>
          <p:spPr>
            <a:xfrm flipH="1">
              <a:off x="4231937" y="3233579"/>
              <a:ext cx="25883" cy="42662"/>
            </a:xfrm>
            <a:prstGeom prst="straightConnector1">
              <a:avLst/>
            </a:prstGeom>
            <a:ln>
              <a:solidFill>
                <a:schemeClr val="bg1"/>
              </a:solidFill>
              <a:tailEnd type="stealth" w="lg" len="lg"/>
            </a:ln>
          </p:spPr>
          <p:style>
            <a:lnRef idx="1">
              <a:schemeClr val="accent1"/>
            </a:lnRef>
            <a:fillRef idx="0">
              <a:schemeClr val="accent1"/>
            </a:fillRef>
            <a:effectRef idx="0">
              <a:schemeClr val="accent1"/>
            </a:effectRef>
            <a:fontRef idx="minor">
              <a:schemeClr val="tx1"/>
            </a:fontRef>
          </p:style>
        </p:cxnSp>
        <p:sp>
          <p:nvSpPr>
            <p:cNvPr id="24" name="Textfeld 89">
              <a:extLst>
                <a:ext uri="{FF2B5EF4-FFF2-40B4-BE49-F238E27FC236}">
                  <a16:creationId xmlns:a16="http://schemas.microsoft.com/office/drawing/2014/main" id="{5747C44C-CE5D-EFD6-CF7A-5826AE9BDC69}"/>
                </a:ext>
              </a:extLst>
            </p:cNvPr>
            <p:cNvSpPr txBox="1"/>
            <p:nvPr/>
          </p:nvSpPr>
          <p:spPr>
            <a:xfrm>
              <a:off x="4253085" y="2993720"/>
              <a:ext cx="192057" cy="235874"/>
            </a:xfrm>
            <a:prstGeom prst="rect">
              <a:avLst/>
            </a:prstGeom>
            <a:noFill/>
          </p:spPr>
          <p:txBody>
            <a:bodyPr wrap="none" rtlCol="0">
              <a:spAutoFit/>
            </a:bodyPr>
            <a:lstStyle/>
            <a:p>
              <a:r>
                <a:rPr lang="de-DE" sz="1333">
                  <a:solidFill>
                    <a:schemeClr val="bg1"/>
                  </a:solidFill>
                  <a:latin typeface="Arial" panose="020B0604020202020204" pitchFamily="34" charset="0"/>
                  <a:cs typeface="Arial" panose="020B0604020202020204" pitchFamily="34" charset="0"/>
                </a:rPr>
                <a:t>T</a:t>
              </a:r>
            </a:p>
          </p:txBody>
        </p:sp>
      </p:grpSp>
      <p:grpSp>
        <p:nvGrpSpPr>
          <p:cNvPr id="25" name="Gruppieren 87">
            <a:extLst>
              <a:ext uri="{FF2B5EF4-FFF2-40B4-BE49-F238E27FC236}">
                <a16:creationId xmlns:a16="http://schemas.microsoft.com/office/drawing/2014/main" id="{44AC12B5-F6C5-951C-C2C5-AFBFF479EAA9}"/>
              </a:ext>
            </a:extLst>
          </p:cNvPr>
          <p:cNvGrpSpPr/>
          <p:nvPr/>
        </p:nvGrpSpPr>
        <p:grpSpPr>
          <a:xfrm flipH="1">
            <a:off x="3005483" y="2335059"/>
            <a:ext cx="320669" cy="356280"/>
            <a:chOff x="4231937" y="2993720"/>
            <a:chExt cx="213205" cy="282521"/>
          </a:xfrm>
        </p:grpSpPr>
        <p:cxnSp>
          <p:nvCxnSpPr>
            <p:cNvPr id="26" name="Gerade Verbindung mit Pfeil 88">
              <a:extLst>
                <a:ext uri="{FF2B5EF4-FFF2-40B4-BE49-F238E27FC236}">
                  <a16:creationId xmlns:a16="http://schemas.microsoft.com/office/drawing/2014/main" id="{1270F8A7-BC4D-A0FE-AC05-19AC92831748}"/>
                </a:ext>
              </a:extLst>
            </p:cNvPr>
            <p:cNvCxnSpPr>
              <a:cxnSpLocks/>
            </p:cNvCxnSpPr>
            <p:nvPr/>
          </p:nvCxnSpPr>
          <p:spPr>
            <a:xfrm flipH="1">
              <a:off x="4231937" y="3233579"/>
              <a:ext cx="25883" cy="42662"/>
            </a:xfrm>
            <a:prstGeom prst="straightConnector1">
              <a:avLst/>
            </a:prstGeom>
            <a:ln>
              <a:solidFill>
                <a:schemeClr val="bg1"/>
              </a:solidFill>
              <a:tailEnd type="stealth" w="lg" len="lg"/>
            </a:ln>
          </p:spPr>
          <p:style>
            <a:lnRef idx="1">
              <a:schemeClr val="accent1"/>
            </a:lnRef>
            <a:fillRef idx="0">
              <a:schemeClr val="accent1"/>
            </a:fillRef>
            <a:effectRef idx="0">
              <a:schemeClr val="accent1"/>
            </a:effectRef>
            <a:fontRef idx="minor">
              <a:schemeClr val="tx1"/>
            </a:fontRef>
          </p:style>
        </p:cxnSp>
        <p:sp>
          <p:nvSpPr>
            <p:cNvPr id="27" name="Textfeld 89">
              <a:extLst>
                <a:ext uri="{FF2B5EF4-FFF2-40B4-BE49-F238E27FC236}">
                  <a16:creationId xmlns:a16="http://schemas.microsoft.com/office/drawing/2014/main" id="{D0F009E0-F6BC-F500-0556-A843BE0E8391}"/>
                </a:ext>
              </a:extLst>
            </p:cNvPr>
            <p:cNvSpPr txBox="1"/>
            <p:nvPr/>
          </p:nvSpPr>
          <p:spPr>
            <a:xfrm>
              <a:off x="4253085" y="2993720"/>
              <a:ext cx="192057" cy="235874"/>
            </a:xfrm>
            <a:prstGeom prst="rect">
              <a:avLst/>
            </a:prstGeom>
            <a:noFill/>
          </p:spPr>
          <p:txBody>
            <a:bodyPr wrap="none" rtlCol="0">
              <a:spAutoFit/>
            </a:bodyPr>
            <a:lstStyle/>
            <a:p>
              <a:r>
                <a:rPr lang="de-DE" sz="1333">
                  <a:solidFill>
                    <a:schemeClr val="bg1"/>
                  </a:solidFill>
                  <a:latin typeface="Arial" panose="020B0604020202020204" pitchFamily="34" charset="0"/>
                  <a:cs typeface="Arial" panose="020B0604020202020204" pitchFamily="34" charset="0"/>
                </a:rPr>
                <a:t>T</a:t>
              </a:r>
            </a:p>
          </p:txBody>
        </p:sp>
      </p:grpSp>
      <p:pic>
        <p:nvPicPr>
          <p:cNvPr id="1026" name="Picture 2" descr="Mri Basic Miscellany Lineal Color icon">
            <a:extLst>
              <a:ext uri="{FF2B5EF4-FFF2-40B4-BE49-F238E27FC236}">
                <a16:creationId xmlns:a16="http://schemas.microsoft.com/office/drawing/2014/main" id="{49738855-3F30-F236-1C4C-28DC49AC2D0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04225" y="1646309"/>
            <a:ext cx="4345145" cy="4345145"/>
          </a:xfrm>
          <a:prstGeom prst="rect">
            <a:avLst/>
          </a:prstGeom>
          <a:noFill/>
          <a:extLst>
            <a:ext uri="{909E8E84-426E-40DD-AFC4-6F175D3DCCD1}">
              <a14:hiddenFill xmlns:a14="http://schemas.microsoft.com/office/drawing/2010/main">
                <a:solidFill>
                  <a:srgbClr val="FFFFFF"/>
                </a:solidFill>
              </a14:hiddenFill>
            </a:ext>
          </a:extLst>
        </p:spPr>
      </p:pic>
      <p:pic>
        <p:nvPicPr>
          <p:cNvPr id="28" name="Graphic 27" descr="Computer with solid fill">
            <a:extLst>
              <a:ext uri="{FF2B5EF4-FFF2-40B4-BE49-F238E27FC236}">
                <a16:creationId xmlns:a16="http://schemas.microsoft.com/office/drawing/2014/main" id="{9A0F9D62-57F9-54ED-BB4A-FE83278918B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598035" y="1640316"/>
            <a:ext cx="2777861" cy="2777861"/>
          </a:xfrm>
          <a:prstGeom prst="rect">
            <a:avLst/>
          </a:prstGeom>
        </p:spPr>
      </p:pic>
      <p:pic>
        <p:nvPicPr>
          <p:cNvPr id="29" name="Graphic 28" descr="Rat outline">
            <a:extLst>
              <a:ext uri="{FF2B5EF4-FFF2-40B4-BE49-F238E27FC236}">
                <a16:creationId xmlns:a16="http://schemas.microsoft.com/office/drawing/2014/main" id="{4F4BCD17-4322-DCAF-4F95-C08B7B98CD9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734828" y="2515293"/>
            <a:ext cx="1662921" cy="1380447"/>
          </a:xfrm>
          <a:prstGeom prst="rect">
            <a:avLst/>
          </a:prstGeom>
        </p:spPr>
      </p:pic>
      <p:sp>
        <p:nvSpPr>
          <p:cNvPr id="30" name="Oval 29">
            <a:extLst>
              <a:ext uri="{FF2B5EF4-FFF2-40B4-BE49-F238E27FC236}">
                <a16:creationId xmlns:a16="http://schemas.microsoft.com/office/drawing/2014/main" id="{90462652-FDD8-A430-3000-D69A72F54827}"/>
              </a:ext>
            </a:extLst>
          </p:cNvPr>
          <p:cNvSpPr/>
          <p:nvPr/>
        </p:nvSpPr>
        <p:spPr>
          <a:xfrm>
            <a:off x="9730318" y="3183468"/>
            <a:ext cx="137759" cy="131233"/>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a:p>
        </p:txBody>
      </p:sp>
      <p:grpSp>
        <p:nvGrpSpPr>
          <p:cNvPr id="1055" name="Group 1054">
            <a:extLst>
              <a:ext uri="{FF2B5EF4-FFF2-40B4-BE49-F238E27FC236}">
                <a16:creationId xmlns:a16="http://schemas.microsoft.com/office/drawing/2014/main" id="{2597D327-132B-17D1-00B3-30F5F5C53A43}"/>
              </a:ext>
            </a:extLst>
          </p:cNvPr>
          <p:cNvGrpSpPr/>
          <p:nvPr/>
        </p:nvGrpSpPr>
        <p:grpSpPr>
          <a:xfrm>
            <a:off x="5026626" y="2424279"/>
            <a:ext cx="1025977" cy="866037"/>
            <a:chOff x="342818" y="1663708"/>
            <a:chExt cx="2605365" cy="2129874"/>
          </a:xfrm>
        </p:grpSpPr>
        <p:pic>
          <p:nvPicPr>
            <p:cNvPr id="1056" name="Picture 1055">
              <a:extLst>
                <a:ext uri="{FF2B5EF4-FFF2-40B4-BE49-F238E27FC236}">
                  <a16:creationId xmlns:a16="http://schemas.microsoft.com/office/drawing/2014/main" id="{A9731D1A-152E-9114-0F4A-FFFF78494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5220" y="1663708"/>
              <a:ext cx="1232963" cy="1015607"/>
            </a:xfrm>
            <a:prstGeom prst="rect">
              <a:avLst/>
            </a:prstGeom>
          </p:spPr>
        </p:pic>
        <p:pic>
          <p:nvPicPr>
            <p:cNvPr id="1057" name="Picture 1056">
              <a:extLst>
                <a:ext uri="{FF2B5EF4-FFF2-40B4-BE49-F238E27FC236}">
                  <a16:creationId xmlns:a16="http://schemas.microsoft.com/office/drawing/2014/main" id="{06AEBFDC-C804-1600-F30A-625A5F94EB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047" y="1663708"/>
              <a:ext cx="1232963" cy="1015607"/>
            </a:xfrm>
            <a:prstGeom prst="rect">
              <a:avLst/>
            </a:prstGeom>
          </p:spPr>
        </p:pic>
        <p:pic>
          <p:nvPicPr>
            <p:cNvPr id="1058" name="Picture 1057">
              <a:extLst>
                <a:ext uri="{FF2B5EF4-FFF2-40B4-BE49-F238E27FC236}">
                  <a16:creationId xmlns:a16="http://schemas.microsoft.com/office/drawing/2014/main" id="{35A32F44-3745-C2B0-D113-D2FF538C4C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818" y="2776462"/>
              <a:ext cx="1234800" cy="1017120"/>
            </a:xfrm>
            <a:prstGeom prst="rect">
              <a:avLst/>
            </a:prstGeom>
          </p:spPr>
        </p:pic>
        <p:pic>
          <p:nvPicPr>
            <p:cNvPr id="1059" name="Picture 1058">
              <a:extLst>
                <a:ext uri="{FF2B5EF4-FFF2-40B4-BE49-F238E27FC236}">
                  <a16:creationId xmlns:a16="http://schemas.microsoft.com/office/drawing/2014/main" id="{C87CFB6A-9B97-4A10-747C-61A547C4D4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1187" y="2776462"/>
              <a:ext cx="1234800" cy="1017120"/>
            </a:xfrm>
            <a:prstGeom prst="rect">
              <a:avLst/>
            </a:prstGeom>
          </p:spPr>
        </p:pic>
      </p:grpSp>
      <p:sp>
        <p:nvSpPr>
          <p:cNvPr id="1060" name="Arrow: Left 1059">
            <a:extLst>
              <a:ext uri="{FF2B5EF4-FFF2-40B4-BE49-F238E27FC236}">
                <a16:creationId xmlns:a16="http://schemas.microsoft.com/office/drawing/2014/main" id="{9E7C2B42-D9C7-8B3B-FDEE-23809BCBD9B0}"/>
              </a:ext>
            </a:extLst>
          </p:cNvPr>
          <p:cNvSpPr/>
          <p:nvPr/>
        </p:nvSpPr>
        <p:spPr>
          <a:xfrm>
            <a:off x="7404224" y="2895349"/>
            <a:ext cx="544960" cy="288119"/>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a:p>
        </p:txBody>
      </p:sp>
      <p:sp>
        <p:nvSpPr>
          <p:cNvPr id="1061" name="Arrow: Left 1060">
            <a:extLst>
              <a:ext uri="{FF2B5EF4-FFF2-40B4-BE49-F238E27FC236}">
                <a16:creationId xmlns:a16="http://schemas.microsoft.com/office/drawing/2014/main" id="{F5E1CA99-8118-A2C2-7D4D-1E1F03D77A13}"/>
              </a:ext>
            </a:extLst>
          </p:cNvPr>
          <p:cNvSpPr/>
          <p:nvPr/>
        </p:nvSpPr>
        <p:spPr>
          <a:xfrm>
            <a:off x="4047597" y="2781694"/>
            <a:ext cx="544960" cy="288119"/>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a:p>
        </p:txBody>
      </p:sp>
    </p:spTree>
    <p:extLst>
      <p:ext uri="{BB962C8B-B14F-4D97-AF65-F5344CB8AC3E}">
        <p14:creationId xmlns:p14="http://schemas.microsoft.com/office/powerpoint/2010/main" val="4071257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FC254264-645A-2D4A-332F-C58F89D792F6}"/>
              </a:ext>
            </a:extLst>
          </p:cNvPr>
          <p:cNvPicPr>
            <a:picLocks noChangeAspect="1"/>
          </p:cNvPicPr>
          <p:nvPr/>
        </p:nvPicPr>
        <p:blipFill>
          <a:blip r:embed="rId2"/>
          <a:stretch>
            <a:fillRect/>
          </a:stretch>
        </p:blipFill>
        <p:spPr>
          <a:xfrm>
            <a:off x="106680" y="727710"/>
            <a:ext cx="7772400" cy="5829300"/>
          </a:xfrm>
          <a:prstGeom prst="rect">
            <a:avLst/>
          </a:prstGeom>
        </p:spPr>
      </p:pic>
      <p:sp>
        <p:nvSpPr>
          <p:cNvPr id="6" name="Textfeld 5">
            <a:extLst>
              <a:ext uri="{FF2B5EF4-FFF2-40B4-BE49-F238E27FC236}">
                <a16:creationId xmlns:a16="http://schemas.microsoft.com/office/drawing/2014/main" id="{798B45BB-37B6-F6F9-B11D-5B7C478CDE69}"/>
              </a:ext>
            </a:extLst>
          </p:cNvPr>
          <p:cNvSpPr txBox="1"/>
          <p:nvPr/>
        </p:nvSpPr>
        <p:spPr>
          <a:xfrm>
            <a:off x="320040" y="72390"/>
            <a:ext cx="915635" cy="523220"/>
          </a:xfrm>
          <a:prstGeom prst="rect">
            <a:avLst/>
          </a:prstGeom>
          <a:noFill/>
        </p:spPr>
        <p:txBody>
          <a:bodyPr wrap="none" rtlCol="0">
            <a:spAutoFit/>
          </a:bodyPr>
          <a:lstStyle/>
          <a:p>
            <a:r>
              <a:rPr lang="de-DE" sz="2800"/>
              <a:t>2022</a:t>
            </a:r>
          </a:p>
        </p:txBody>
      </p:sp>
      <p:pic>
        <p:nvPicPr>
          <p:cNvPr id="8" name="Grafik 7">
            <a:extLst>
              <a:ext uri="{FF2B5EF4-FFF2-40B4-BE49-F238E27FC236}">
                <a16:creationId xmlns:a16="http://schemas.microsoft.com/office/drawing/2014/main" id="{6290383A-F929-DE91-CB51-A7B21D3DBCCB}"/>
              </a:ext>
            </a:extLst>
          </p:cNvPr>
          <p:cNvPicPr>
            <a:picLocks noChangeAspect="1"/>
          </p:cNvPicPr>
          <p:nvPr/>
        </p:nvPicPr>
        <p:blipFill>
          <a:blip r:embed="rId3"/>
          <a:stretch>
            <a:fillRect/>
          </a:stretch>
        </p:blipFill>
        <p:spPr>
          <a:xfrm rot="5400000">
            <a:off x="7517130" y="1790700"/>
            <a:ext cx="4937760" cy="3703320"/>
          </a:xfrm>
          <a:prstGeom prst="rect">
            <a:avLst/>
          </a:prstGeom>
        </p:spPr>
      </p:pic>
    </p:spTree>
    <p:extLst>
      <p:ext uri="{BB962C8B-B14F-4D97-AF65-F5344CB8AC3E}">
        <p14:creationId xmlns:p14="http://schemas.microsoft.com/office/powerpoint/2010/main" val="37629699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1" name="Group 210">
            <a:extLst>
              <a:ext uri="{FF2B5EF4-FFF2-40B4-BE49-F238E27FC236}">
                <a16:creationId xmlns:a16="http://schemas.microsoft.com/office/drawing/2014/main" id="{13FE010E-D5F0-F4E4-2CD1-E8C93361E33D}"/>
              </a:ext>
            </a:extLst>
          </p:cNvPr>
          <p:cNvGrpSpPr/>
          <p:nvPr/>
        </p:nvGrpSpPr>
        <p:grpSpPr>
          <a:xfrm rot="3680915">
            <a:off x="8216574" y="1643380"/>
            <a:ext cx="1139563" cy="3390711"/>
            <a:chOff x="2155158" y="1067905"/>
            <a:chExt cx="1129282" cy="3455970"/>
          </a:xfrm>
        </p:grpSpPr>
        <p:grpSp>
          <p:nvGrpSpPr>
            <p:cNvPr id="212" name="Group 211">
              <a:extLst>
                <a:ext uri="{FF2B5EF4-FFF2-40B4-BE49-F238E27FC236}">
                  <a16:creationId xmlns:a16="http://schemas.microsoft.com/office/drawing/2014/main" id="{81C001F6-8465-4D01-5535-F6E89B267683}"/>
                </a:ext>
              </a:extLst>
            </p:cNvPr>
            <p:cNvGrpSpPr/>
            <p:nvPr/>
          </p:nvGrpSpPr>
          <p:grpSpPr>
            <a:xfrm>
              <a:off x="2155158" y="1146138"/>
              <a:ext cx="1129282" cy="3377737"/>
              <a:chOff x="2284260" y="1472973"/>
              <a:chExt cx="713267" cy="2648291"/>
            </a:xfrm>
          </p:grpSpPr>
          <p:cxnSp>
            <p:nvCxnSpPr>
              <p:cNvPr id="215" name="Straight Arrow Connector 214">
                <a:extLst>
                  <a:ext uri="{FF2B5EF4-FFF2-40B4-BE49-F238E27FC236}">
                    <a16:creationId xmlns:a16="http://schemas.microsoft.com/office/drawing/2014/main" id="{D8CC0CE2-4F02-0A79-A661-68C00DC7ABBB}"/>
                  </a:ext>
                </a:extLst>
              </p:cNvPr>
              <p:cNvCxnSpPr>
                <a:cxnSpLocks/>
              </p:cNvCxnSpPr>
              <p:nvPr/>
            </p:nvCxnSpPr>
            <p:spPr>
              <a:xfrm flipV="1">
                <a:off x="2377903" y="1472973"/>
                <a:ext cx="619624" cy="2300130"/>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216" name="Straight Arrow Connector 215">
                <a:extLst>
                  <a:ext uri="{FF2B5EF4-FFF2-40B4-BE49-F238E27FC236}">
                    <a16:creationId xmlns:a16="http://schemas.microsoft.com/office/drawing/2014/main" id="{4566C4A9-B301-4D3D-1A38-85815F2A4D0B}"/>
                  </a:ext>
                </a:extLst>
              </p:cNvPr>
              <p:cNvCxnSpPr>
                <a:cxnSpLocks/>
              </p:cNvCxnSpPr>
              <p:nvPr/>
            </p:nvCxnSpPr>
            <p:spPr>
              <a:xfrm flipH="1">
                <a:off x="2284260" y="2681540"/>
                <a:ext cx="384839" cy="1439724"/>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grpSp>
        <p:sp>
          <p:nvSpPr>
            <p:cNvPr id="213" name="TextBox 212">
              <a:extLst>
                <a:ext uri="{FF2B5EF4-FFF2-40B4-BE49-F238E27FC236}">
                  <a16:creationId xmlns:a16="http://schemas.microsoft.com/office/drawing/2014/main" id="{64FEB786-304E-06F6-2E82-B6A0D0993349}"/>
                </a:ext>
              </a:extLst>
            </p:cNvPr>
            <p:cNvSpPr txBox="1"/>
            <p:nvPr/>
          </p:nvSpPr>
          <p:spPr>
            <a:xfrm>
              <a:off x="2773470" y="1067905"/>
              <a:ext cx="478390" cy="470550"/>
            </a:xfrm>
            <a:prstGeom prst="rect">
              <a:avLst/>
            </a:prstGeom>
            <a:noFill/>
            <a:ln>
              <a:noFill/>
            </a:ln>
          </p:spPr>
          <p:txBody>
            <a:bodyPr wrap="square" rtlCol="0">
              <a:spAutoFit/>
            </a:bodyPr>
            <a:lstStyle/>
            <a:p>
              <a:r>
                <a:rPr lang="el-GR" sz="2400" dirty="0"/>
                <a:t>γ</a:t>
              </a:r>
              <a:endParaRPr lang="ka-GE" sz="2400" dirty="0"/>
            </a:p>
          </p:txBody>
        </p:sp>
        <p:sp>
          <p:nvSpPr>
            <p:cNvPr id="214" name="TextBox 213">
              <a:extLst>
                <a:ext uri="{FF2B5EF4-FFF2-40B4-BE49-F238E27FC236}">
                  <a16:creationId xmlns:a16="http://schemas.microsoft.com/office/drawing/2014/main" id="{0912A414-8F50-56AC-FC0A-0B7D2C667B2F}"/>
                </a:ext>
              </a:extLst>
            </p:cNvPr>
            <p:cNvSpPr txBox="1"/>
            <p:nvPr/>
          </p:nvSpPr>
          <p:spPr>
            <a:xfrm>
              <a:off x="2220611" y="4037971"/>
              <a:ext cx="478390" cy="470550"/>
            </a:xfrm>
            <a:prstGeom prst="rect">
              <a:avLst/>
            </a:prstGeom>
            <a:noFill/>
            <a:ln>
              <a:noFill/>
            </a:ln>
          </p:spPr>
          <p:txBody>
            <a:bodyPr wrap="square" rtlCol="0">
              <a:spAutoFit/>
            </a:bodyPr>
            <a:lstStyle/>
            <a:p>
              <a:r>
                <a:rPr lang="el-GR" sz="2400" dirty="0"/>
                <a:t>γ</a:t>
              </a:r>
              <a:endParaRPr lang="ka-GE" sz="2400" dirty="0"/>
            </a:p>
          </p:txBody>
        </p:sp>
      </p:grpSp>
      <p:sp>
        <p:nvSpPr>
          <p:cNvPr id="11" name="Flowchart: Connector 10">
            <a:extLst>
              <a:ext uri="{FF2B5EF4-FFF2-40B4-BE49-F238E27FC236}">
                <a16:creationId xmlns:a16="http://schemas.microsoft.com/office/drawing/2014/main" id="{1018CEAC-DC53-70B6-4319-5B9C54AA6683}"/>
              </a:ext>
            </a:extLst>
          </p:cNvPr>
          <p:cNvSpPr/>
          <p:nvPr/>
        </p:nvSpPr>
        <p:spPr>
          <a:xfrm>
            <a:off x="6493034" y="880831"/>
            <a:ext cx="4508749" cy="4619692"/>
          </a:xfrm>
          <a:prstGeom prst="flowChartConnector">
            <a:avLst/>
          </a:prstGeom>
          <a:no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dirty="0"/>
          </a:p>
        </p:txBody>
      </p:sp>
      <p:sp>
        <p:nvSpPr>
          <p:cNvPr id="13" name="Rectangle 12">
            <a:extLst>
              <a:ext uri="{FF2B5EF4-FFF2-40B4-BE49-F238E27FC236}">
                <a16:creationId xmlns:a16="http://schemas.microsoft.com/office/drawing/2014/main" id="{1467A52A-237A-8968-32AA-B6174E88C7D9}"/>
              </a:ext>
            </a:extLst>
          </p:cNvPr>
          <p:cNvSpPr/>
          <p:nvPr/>
        </p:nvSpPr>
        <p:spPr>
          <a:xfrm>
            <a:off x="8569431" y="865928"/>
            <a:ext cx="296629" cy="476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a:p>
        </p:txBody>
      </p:sp>
      <p:sp>
        <p:nvSpPr>
          <p:cNvPr id="14" name="Rectangle 13">
            <a:extLst>
              <a:ext uri="{FF2B5EF4-FFF2-40B4-BE49-F238E27FC236}">
                <a16:creationId xmlns:a16="http://schemas.microsoft.com/office/drawing/2014/main" id="{60E5AC5D-B85F-54D0-1B7B-B148024C05BA}"/>
              </a:ext>
            </a:extLst>
          </p:cNvPr>
          <p:cNvSpPr/>
          <p:nvPr/>
        </p:nvSpPr>
        <p:spPr>
          <a:xfrm>
            <a:off x="8599094" y="4993841"/>
            <a:ext cx="296629" cy="476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a:p>
        </p:txBody>
      </p:sp>
      <p:sp>
        <p:nvSpPr>
          <p:cNvPr id="15" name="Rectangle 14">
            <a:extLst>
              <a:ext uri="{FF2B5EF4-FFF2-40B4-BE49-F238E27FC236}">
                <a16:creationId xmlns:a16="http://schemas.microsoft.com/office/drawing/2014/main" id="{09129358-30D2-8045-FDF6-D7613DE6C1C0}"/>
              </a:ext>
            </a:extLst>
          </p:cNvPr>
          <p:cNvSpPr/>
          <p:nvPr/>
        </p:nvSpPr>
        <p:spPr>
          <a:xfrm rot="15677905">
            <a:off x="6581318" y="3147108"/>
            <a:ext cx="298045" cy="47460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a:p>
        </p:txBody>
      </p:sp>
      <p:sp>
        <p:nvSpPr>
          <p:cNvPr id="16" name="Rectangle 15">
            <a:extLst>
              <a:ext uri="{FF2B5EF4-FFF2-40B4-BE49-F238E27FC236}">
                <a16:creationId xmlns:a16="http://schemas.microsoft.com/office/drawing/2014/main" id="{BF8702A7-C7AF-E6B7-8630-EA3404E691C9}"/>
              </a:ext>
            </a:extLst>
          </p:cNvPr>
          <p:cNvSpPr/>
          <p:nvPr/>
        </p:nvSpPr>
        <p:spPr>
          <a:xfrm rot="15888946">
            <a:off x="10600640" y="2759635"/>
            <a:ext cx="298045" cy="47460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dirty="0"/>
          </a:p>
        </p:txBody>
      </p:sp>
      <p:sp>
        <p:nvSpPr>
          <p:cNvPr id="2" name="Rectangle 1">
            <a:extLst>
              <a:ext uri="{FF2B5EF4-FFF2-40B4-BE49-F238E27FC236}">
                <a16:creationId xmlns:a16="http://schemas.microsoft.com/office/drawing/2014/main" id="{51181EDB-284F-C742-0CBC-D922B55ADA35}"/>
              </a:ext>
            </a:extLst>
          </p:cNvPr>
          <p:cNvSpPr/>
          <p:nvPr/>
        </p:nvSpPr>
        <p:spPr>
          <a:xfrm rot="16200000">
            <a:off x="6583443" y="2785059"/>
            <a:ext cx="298045" cy="47460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a:p>
        </p:txBody>
      </p:sp>
      <p:sp>
        <p:nvSpPr>
          <p:cNvPr id="3" name="Rectangle 2">
            <a:extLst>
              <a:ext uri="{FF2B5EF4-FFF2-40B4-BE49-F238E27FC236}">
                <a16:creationId xmlns:a16="http://schemas.microsoft.com/office/drawing/2014/main" id="{6B8E3518-78E6-6ED7-E122-CF21188C6A36}"/>
              </a:ext>
            </a:extLst>
          </p:cNvPr>
          <p:cNvSpPr/>
          <p:nvPr/>
        </p:nvSpPr>
        <p:spPr>
          <a:xfrm rot="16462398">
            <a:off x="10594811" y="3121683"/>
            <a:ext cx="298045" cy="47460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dirty="0"/>
          </a:p>
        </p:txBody>
      </p:sp>
      <p:sp>
        <p:nvSpPr>
          <p:cNvPr id="6" name="Rectangle 5">
            <a:extLst>
              <a:ext uri="{FF2B5EF4-FFF2-40B4-BE49-F238E27FC236}">
                <a16:creationId xmlns:a16="http://schemas.microsoft.com/office/drawing/2014/main" id="{57B7F68B-AF8E-1091-2678-80D9D770A1EE}"/>
              </a:ext>
            </a:extLst>
          </p:cNvPr>
          <p:cNvSpPr/>
          <p:nvPr/>
        </p:nvSpPr>
        <p:spPr>
          <a:xfrm rot="13608148">
            <a:off x="7224252" y="4458413"/>
            <a:ext cx="298045" cy="47460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a:p>
        </p:txBody>
      </p:sp>
      <p:sp>
        <p:nvSpPr>
          <p:cNvPr id="7" name="Rectangle 6">
            <a:extLst>
              <a:ext uri="{FF2B5EF4-FFF2-40B4-BE49-F238E27FC236}">
                <a16:creationId xmlns:a16="http://schemas.microsoft.com/office/drawing/2014/main" id="{54C75F0A-FDBD-909E-A4F9-6A0CBF2D9942}"/>
              </a:ext>
            </a:extLst>
          </p:cNvPr>
          <p:cNvSpPr/>
          <p:nvPr/>
        </p:nvSpPr>
        <p:spPr>
          <a:xfrm rot="13422410">
            <a:off x="9946483" y="1438328"/>
            <a:ext cx="296629" cy="476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dirty="0"/>
          </a:p>
        </p:txBody>
      </p:sp>
      <p:sp>
        <p:nvSpPr>
          <p:cNvPr id="12" name="Rectangle 11">
            <a:extLst>
              <a:ext uri="{FF2B5EF4-FFF2-40B4-BE49-F238E27FC236}">
                <a16:creationId xmlns:a16="http://schemas.microsoft.com/office/drawing/2014/main" id="{7E3A6E7E-2D2F-BC03-2EE7-7A3DC304EFAD}"/>
              </a:ext>
            </a:extLst>
          </p:cNvPr>
          <p:cNvSpPr/>
          <p:nvPr/>
        </p:nvSpPr>
        <p:spPr>
          <a:xfrm rot="18990938">
            <a:off x="7191584" y="1447833"/>
            <a:ext cx="296629" cy="476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a:p>
        </p:txBody>
      </p:sp>
      <p:sp>
        <p:nvSpPr>
          <p:cNvPr id="17" name="Rectangle 16">
            <a:extLst>
              <a:ext uri="{FF2B5EF4-FFF2-40B4-BE49-F238E27FC236}">
                <a16:creationId xmlns:a16="http://schemas.microsoft.com/office/drawing/2014/main" id="{29528C14-706E-A136-546E-AFA5BE246FDF}"/>
              </a:ext>
            </a:extLst>
          </p:cNvPr>
          <p:cNvSpPr/>
          <p:nvPr/>
        </p:nvSpPr>
        <p:spPr>
          <a:xfrm rot="18990938">
            <a:off x="9962132" y="4426824"/>
            <a:ext cx="296629" cy="476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dirty="0"/>
          </a:p>
        </p:txBody>
      </p:sp>
      <p:sp>
        <p:nvSpPr>
          <p:cNvPr id="19" name="Rectangle 18">
            <a:extLst>
              <a:ext uri="{FF2B5EF4-FFF2-40B4-BE49-F238E27FC236}">
                <a16:creationId xmlns:a16="http://schemas.microsoft.com/office/drawing/2014/main" id="{66006E99-E4BB-DC1E-22DE-E1A7DCFADFC7}"/>
              </a:ext>
            </a:extLst>
          </p:cNvPr>
          <p:cNvSpPr/>
          <p:nvPr/>
        </p:nvSpPr>
        <p:spPr>
          <a:xfrm rot="17591878">
            <a:off x="6743191" y="2074648"/>
            <a:ext cx="298045" cy="47460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a:p>
        </p:txBody>
      </p:sp>
      <p:sp>
        <p:nvSpPr>
          <p:cNvPr id="20" name="Rectangle 19">
            <a:extLst>
              <a:ext uri="{FF2B5EF4-FFF2-40B4-BE49-F238E27FC236}">
                <a16:creationId xmlns:a16="http://schemas.microsoft.com/office/drawing/2014/main" id="{3DBEFD1C-EF72-1BE8-1771-ED1D6F16C090}"/>
              </a:ext>
            </a:extLst>
          </p:cNvPr>
          <p:cNvSpPr/>
          <p:nvPr/>
        </p:nvSpPr>
        <p:spPr>
          <a:xfrm rot="17591878">
            <a:off x="10423916" y="3823517"/>
            <a:ext cx="298045" cy="47460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dirty="0"/>
          </a:p>
        </p:txBody>
      </p:sp>
      <p:sp>
        <p:nvSpPr>
          <p:cNvPr id="22" name="Rectangle 21">
            <a:extLst>
              <a:ext uri="{FF2B5EF4-FFF2-40B4-BE49-F238E27FC236}">
                <a16:creationId xmlns:a16="http://schemas.microsoft.com/office/drawing/2014/main" id="{668F821D-DF3C-E1B3-A431-B27248DF61C8}"/>
              </a:ext>
            </a:extLst>
          </p:cNvPr>
          <p:cNvSpPr/>
          <p:nvPr/>
        </p:nvSpPr>
        <p:spPr>
          <a:xfrm rot="15071204">
            <a:off x="6658616" y="3509024"/>
            <a:ext cx="298045" cy="47460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a:p>
        </p:txBody>
      </p:sp>
      <p:sp>
        <p:nvSpPr>
          <p:cNvPr id="23" name="Rectangle 22">
            <a:extLst>
              <a:ext uri="{FF2B5EF4-FFF2-40B4-BE49-F238E27FC236}">
                <a16:creationId xmlns:a16="http://schemas.microsoft.com/office/drawing/2014/main" id="{20EDBD45-2B1E-AFB0-98AC-25E942D83399}"/>
              </a:ext>
            </a:extLst>
          </p:cNvPr>
          <p:cNvSpPr/>
          <p:nvPr/>
        </p:nvSpPr>
        <p:spPr>
          <a:xfrm rot="15298018">
            <a:off x="10534458" y="2399267"/>
            <a:ext cx="298045" cy="47460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dirty="0"/>
          </a:p>
        </p:txBody>
      </p:sp>
      <p:sp>
        <p:nvSpPr>
          <p:cNvPr id="25" name="Rectangle 24">
            <a:extLst>
              <a:ext uri="{FF2B5EF4-FFF2-40B4-BE49-F238E27FC236}">
                <a16:creationId xmlns:a16="http://schemas.microsoft.com/office/drawing/2014/main" id="{427480E8-0540-19C9-93C7-D34036CE73E6}"/>
              </a:ext>
            </a:extLst>
          </p:cNvPr>
          <p:cNvSpPr/>
          <p:nvPr/>
        </p:nvSpPr>
        <p:spPr>
          <a:xfrm rot="20045944">
            <a:off x="7805192" y="1037257"/>
            <a:ext cx="296629" cy="476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a:p>
        </p:txBody>
      </p:sp>
      <p:sp>
        <p:nvSpPr>
          <p:cNvPr id="26" name="Rectangle 25">
            <a:extLst>
              <a:ext uri="{FF2B5EF4-FFF2-40B4-BE49-F238E27FC236}">
                <a16:creationId xmlns:a16="http://schemas.microsoft.com/office/drawing/2014/main" id="{CD431A37-46CA-42AF-C68F-7896DEDE91BB}"/>
              </a:ext>
            </a:extLst>
          </p:cNvPr>
          <p:cNvSpPr/>
          <p:nvPr/>
        </p:nvSpPr>
        <p:spPr>
          <a:xfrm rot="20226096">
            <a:off x="9363334" y="4833208"/>
            <a:ext cx="296629" cy="476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dirty="0"/>
          </a:p>
        </p:txBody>
      </p:sp>
      <p:sp>
        <p:nvSpPr>
          <p:cNvPr id="28" name="Rectangle 27">
            <a:extLst>
              <a:ext uri="{FF2B5EF4-FFF2-40B4-BE49-F238E27FC236}">
                <a16:creationId xmlns:a16="http://schemas.microsoft.com/office/drawing/2014/main" id="{64BBBF44-7367-996D-9F0B-70708CC03408}"/>
              </a:ext>
            </a:extLst>
          </p:cNvPr>
          <p:cNvSpPr/>
          <p:nvPr/>
        </p:nvSpPr>
        <p:spPr>
          <a:xfrm rot="12161522">
            <a:off x="7864378" y="4858797"/>
            <a:ext cx="296629" cy="476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a:p>
        </p:txBody>
      </p:sp>
      <p:sp>
        <p:nvSpPr>
          <p:cNvPr id="29" name="Rectangle 28">
            <a:extLst>
              <a:ext uri="{FF2B5EF4-FFF2-40B4-BE49-F238E27FC236}">
                <a16:creationId xmlns:a16="http://schemas.microsoft.com/office/drawing/2014/main" id="{422A1003-296C-C599-806A-03D0CEE50ACA}"/>
              </a:ext>
            </a:extLst>
          </p:cNvPr>
          <p:cNvSpPr/>
          <p:nvPr/>
        </p:nvSpPr>
        <p:spPr>
          <a:xfrm rot="12200478">
            <a:off x="9302670" y="1015452"/>
            <a:ext cx="296629" cy="476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dirty="0"/>
          </a:p>
        </p:txBody>
      </p:sp>
      <p:sp>
        <p:nvSpPr>
          <p:cNvPr id="30" name="Rectangle 29">
            <a:extLst>
              <a:ext uri="{FF2B5EF4-FFF2-40B4-BE49-F238E27FC236}">
                <a16:creationId xmlns:a16="http://schemas.microsoft.com/office/drawing/2014/main" id="{727C4C00-5654-64A7-74BD-746E800994E4}"/>
              </a:ext>
            </a:extLst>
          </p:cNvPr>
          <p:cNvSpPr/>
          <p:nvPr/>
        </p:nvSpPr>
        <p:spPr>
          <a:xfrm rot="19515914">
            <a:off x="9690199" y="4656361"/>
            <a:ext cx="296629" cy="476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dirty="0"/>
          </a:p>
        </p:txBody>
      </p:sp>
      <p:sp>
        <p:nvSpPr>
          <p:cNvPr id="31" name="Rectangle 30">
            <a:extLst>
              <a:ext uri="{FF2B5EF4-FFF2-40B4-BE49-F238E27FC236}">
                <a16:creationId xmlns:a16="http://schemas.microsoft.com/office/drawing/2014/main" id="{4D0E5994-5994-E949-FFAB-8FED288CDD9D}"/>
              </a:ext>
            </a:extLst>
          </p:cNvPr>
          <p:cNvSpPr/>
          <p:nvPr/>
        </p:nvSpPr>
        <p:spPr>
          <a:xfrm rot="18426963">
            <a:off x="10223422" y="4150815"/>
            <a:ext cx="298045" cy="47460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dirty="0"/>
          </a:p>
        </p:txBody>
      </p:sp>
      <p:sp>
        <p:nvSpPr>
          <p:cNvPr id="32" name="Rectangle 31">
            <a:extLst>
              <a:ext uri="{FF2B5EF4-FFF2-40B4-BE49-F238E27FC236}">
                <a16:creationId xmlns:a16="http://schemas.microsoft.com/office/drawing/2014/main" id="{B93B302A-2030-8BCF-4EA8-C9629836B152}"/>
              </a:ext>
            </a:extLst>
          </p:cNvPr>
          <p:cNvSpPr/>
          <p:nvPr/>
        </p:nvSpPr>
        <p:spPr>
          <a:xfrm rot="16854137">
            <a:off x="10552416" y="3472100"/>
            <a:ext cx="298045" cy="47460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dirty="0"/>
          </a:p>
        </p:txBody>
      </p:sp>
      <p:sp>
        <p:nvSpPr>
          <p:cNvPr id="33" name="Rectangle 32">
            <a:extLst>
              <a:ext uri="{FF2B5EF4-FFF2-40B4-BE49-F238E27FC236}">
                <a16:creationId xmlns:a16="http://schemas.microsoft.com/office/drawing/2014/main" id="{9A40F976-EE45-D80E-F75B-75B59902B9E6}"/>
              </a:ext>
            </a:extLst>
          </p:cNvPr>
          <p:cNvSpPr/>
          <p:nvPr/>
        </p:nvSpPr>
        <p:spPr>
          <a:xfrm rot="20859224">
            <a:off x="8990958" y="4958325"/>
            <a:ext cx="296629" cy="476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dirty="0"/>
          </a:p>
        </p:txBody>
      </p:sp>
      <p:sp>
        <p:nvSpPr>
          <p:cNvPr id="34" name="Rectangle 33">
            <a:extLst>
              <a:ext uri="{FF2B5EF4-FFF2-40B4-BE49-F238E27FC236}">
                <a16:creationId xmlns:a16="http://schemas.microsoft.com/office/drawing/2014/main" id="{D3D6F479-914E-A65A-6ACE-D486B4D4C374}"/>
              </a:ext>
            </a:extLst>
          </p:cNvPr>
          <p:cNvSpPr/>
          <p:nvPr/>
        </p:nvSpPr>
        <p:spPr>
          <a:xfrm rot="862933">
            <a:off x="8218000" y="4955531"/>
            <a:ext cx="296629" cy="476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dirty="0"/>
          </a:p>
        </p:txBody>
      </p:sp>
      <p:sp>
        <p:nvSpPr>
          <p:cNvPr id="35" name="Rectangle 34">
            <a:extLst>
              <a:ext uri="{FF2B5EF4-FFF2-40B4-BE49-F238E27FC236}">
                <a16:creationId xmlns:a16="http://schemas.microsoft.com/office/drawing/2014/main" id="{69AF82C6-A69A-CF13-1199-D183DE265D0A}"/>
              </a:ext>
            </a:extLst>
          </p:cNvPr>
          <p:cNvSpPr/>
          <p:nvPr/>
        </p:nvSpPr>
        <p:spPr>
          <a:xfrm rot="12677099">
            <a:off x="7529098" y="4696572"/>
            <a:ext cx="296629" cy="476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a:p>
        </p:txBody>
      </p:sp>
      <p:sp>
        <p:nvSpPr>
          <p:cNvPr id="36" name="Rectangle 35">
            <a:extLst>
              <a:ext uri="{FF2B5EF4-FFF2-40B4-BE49-F238E27FC236}">
                <a16:creationId xmlns:a16="http://schemas.microsoft.com/office/drawing/2014/main" id="{01176240-7F87-6035-C2A4-2F79D9D3CE9E}"/>
              </a:ext>
            </a:extLst>
          </p:cNvPr>
          <p:cNvSpPr/>
          <p:nvPr/>
        </p:nvSpPr>
        <p:spPr>
          <a:xfrm rot="14297124">
            <a:off x="6983462" y="4173527"/>
            <a:ext cx="298045" cy="47460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a:p>
        </p:txBody>
      </p:sp>
      <p:sp>
        <p:nvSpPr>
          <p:cNvPr id="37" name="Rectangle 36">
            <a:extLst>
              <a:ext uri="{FF2B5EF4-FFF2-40B4-BE49-F238E27FC236}">
                <a16:creationId xmlns:a16="http://schemas.microsoft.com/office/drawing/2014/main" id="{648F9671-EBC2-D4C8-248F-4D73736DD338}"/>
              </a:ext>
            </a:extLst>
          </p:cNvPr>
          <p:cNvSpPr/>
          <p:nvPr/>
        </p:nvSpPr>
        <p:spPr>
          <a:xfrm rot="14672953">
            <a:off x="6785155" y="3853731"/>
            <a:ext cx="298045" cy="47460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a:p>
        </p:txBody>
      </p:sp>
      <p:sp>
        <p:nvSpPr>
          <p:cNvPr id="38" name="Rectangle 37">
            <a:extLst>
              <a:ext uri="{FF2B5EF4-FFF2-40B4-BE49-F238E27FC236}">
                <a16:creationId xmlns:a16="http://schemas.microsoft.com/office/drawing/2014/main" id="{43AB8402-8FF9-C5D2-768A-B437F3597D1C}"/>
              </a:ext>
            </a:extLst>
          </p:cNvPr>
          <p:cNvSpPr/>
          <p:nvPr/>
        </p:nvSpPr>
        <p:spPr>
          <a:xfrm rot="20865720">
            <a:off x="8175974" y="918036"/>
            <a:ext cx="296629" cy="476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a:p>
        </p:txBody>
      </p:sp>
      <p:sp>
        <p:nvSpPr>
          <p:cNvPr id="39" name="Rectangle 38">
            <a:extLst>
              <a:ext uri="{FF2B5EF4-FFF2-40B4-BE49-F238E27FC236}">
                <a16:creationId xmlns:a16="http://schemas.microsoft.com/office/drawing/2014/main" id="{997E26C6-2FB0-80A1-5CC9-FBEB6D0EDEC5}"/>
              </a:ext>
            </a:extLst>
          </p:cNvPr>
          <p:cNvSpPr/>
          <p:nvPr/>
        </p:nvSpPr>
        <p:spPr>
          <a:xfrm rot="618981">
            <a:off x="8947351" y="903133"/>
            <a:ext cx="296629" cy="476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a:p>
        </p:txBody>
      </p:sp>
      <p:sp>
        <p:nvSpPr>
          <p:cNvPr id="40" name="Rectangle 39">
            <a:extLst>
              <a:ext uri="{FF2B5EF4-FFF2-40B4-BE49-F238E27FC236}">
                <a16:creationId xmlns:a16="http://schemas.microsoft.com/office/drawing/2014/main" id="{EF79E693-1C6B-F007-A723-7A0A5581765A}"/>
              </a:ext>
            </a:extLst>
          </p:cNvPr>
          <p:cNvSpPr/>
          <p:nvPr/>
        </p:nvSpPr>
        <p:spPr>
          <a:xfrm rot="12714056">
            <a:off x="9643796" y="1194276"/>
            <a:ext cx="296629" cy="476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dirty="0"/>
          </a:p>
        </p:txBody>
      </p:sp>
      <p:sp>
        <p:nvSpPr>
          <p:cNvPr id="41" name="Rectangle 40">
            <a:extLst>
              <a:ext uri="{FF2B5EF4-FFF2-40B4-BE49-F238E27FC236}">
                <a16:creationId xmlns:a16="http://schemas.microsoft.com/office/drawing/2014/main" id="{4966D3B1-64EB-404A-1F42-A2B55C8B340D}"/>
              </a:ext>
            </a:extLst>
          </p:cNvPr>
          <p:cNvSpPr/>
          <p:nvPr/>
        </p:nvSpPr>
        <p:spPr>
          <a:xfrm rot="13883036">
            <a:off x="10212740" y="1707701"/>
            <a:ext cx="298045" cy="47460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dirty="0"/>
          </a:p>
        </p:txBody>
      </p:sp>
      <p:sp>
        <p:nvSpPr>
          <p:cNvPr id="42" name="Rectangle 41">
            <a:extLst>
              <a:ext uri="{FF2B5EF4-FFF2-40B4-BE49-F238E27FC236}">
                <a16:creationId xmlns:a16="http://schemas.microsoft.com/office/drawing/2014/main" id="{596D8AAB-DEB3-0BBC-C80D-9EDCD732A9B6}"/>
              </a:ext>
            </a:extLst>
          </p:cNvPr>
          <p:cNvSpPr/>
          <p:nvPr/>
        </p:nvSpPr>
        <p:spPr>
          <a:xfrm rot="14797617">
            <a:off x="10415123" y="2042060"/>
            <a:ext cx="298045" cy="47460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dirty="0"/>
          </a:p>
        </p:txBody>
      </p:sp>
      <p:sp>
        <p:nvSpPr>
          <p:cNvPr id="43" name="Rectangle 42">
            <a:extLst>
              <a:ext uri="{FF2B5EF4-FFF2-40B4-BE49-F238E27FC236}">
                <a16:creationId xmlns:a16="http://schemas.microsoft.com/office/drawing/2014/main" id="{F79D34DC-DD21-C497-BC0A-77E15916CC87}"/>
              </a:ext>
            </a:extLst>
          </p:cNvPr>
          <p:cNvSpPr/>
          <p:nvPr/>
        </p:nvSpPr>
        <p:spPr>
          <a:xfrm rot="19482140">
            <a:off x="7478410" y="1216988"/>
            <a:ext cx="296629" cy="476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a:p>
        </p:txBody>
      </p:sp>
      <p:sp>
        <p:nvSpPr>
          <p:cNvPr id="44" name="Rectangle 43">
            <a:extLst>
              <a:ext uri="{FF2B5EF4-FFF2-40B4-BE49-F238E27FC236}">
                <a16:creationId xmlns:a16="http://schemas.microsoft.com/office/drawing/2014/main" id="{F6B3A914-BE2F-1855-DA05-DFE771A29F26}"/>
              </a:ext>
            </a:extLst>
          </p:cNvPr>
          <p:cNvSpPr/>
          <p:nvPr/>
        </p:nvSpPr>
        <p:spPr>
          <a:xfrm rot="18247850">
            <a:off x="6924942" y="1746637"/>
            <a:ext cx="298045" cy="47460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a:p>
        </p:txBody>
      </p:sp>
      <p:sp>
        <p:nvSpPr>
          <p:cNvPr id="45" name="Rectangle 44">
            <a:extLst>
              <a:ext uri="{FF2B5EF4-FFF2-40B4-BE49-F238E27FC236}">
                <a16:creationId xmlns:a16="http://schemas.microsoft.com/office/drawing/2014/main" id="{37055115-D3F7-C84B-B28C-9DB16405DDC7}"/>
              </a:ext>
            </a:extLst>
          </p:cNvPr>
          <p:cNvSpPr/>
          <p:nvPr/>
        </p:nvSpPr>
        <p:spPr>
          <a:xfrm rot="17058620">
            <a:off x="6626662" y="2415571"/>
            <a:ext cx="298045" cy="47460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a:p>
        </p:txBody>
      </p:sp>
      <p:sp>
        <p:nvSpPr>
          <p:cNvPr id="8" name="Flowchart: Connector 7">
            <a:extLst>
              <a:ext uri="{FF2B5EF4-FFF2-40B4-BE49-F238E27FC236}">
                <a16:creationId xmlns:a16="http://schemas.microsoft.com/office/drawing/2014/main" id="{3250E506-03DC-F602-FCEE-6EC57D23BA57}"/>
              </a:ext>
            </a:extLst>
          </p:cNvPr>
          <p:cNvSpPr/>
          <p:nvPr/>
        </p:nvSpPr>
        <p:spPr>
          <a:xfrm>
            <a:off x="6958648" y="1342804"/>
            <a:ext cx="3538897" cy="3643225"/>
          </a:xfrm>
          <a:prstGeom prst="flowChartConnector">
            <a:avLst/>
          </a:prstGeom>
          <a:no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dirty="0"/>
          </a:p>
        </p:txBody>
      </p:sp>
      <p:pic>
        <p:nvPicPr>
          <p:cNvPr id="90" name="Graphic 89" descr="Rat outline">
            <a:extLst>
              <a:ext uri="{FF2B5EF4-FFF2-40B4-BE49-F238E27FC236}">
                <a16:creationId xmlns:a16="http://schemas.microsoft.com/office/drawing/2014/main" id="{689060FD-68CD-F976-2DAE-FD271CD11C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34177" y="1840962"/>
            <a:ext cx="3459696" cy="2872009"/>
          </a:xfrm>
          <a:prstGeom prst="rect">
            <a:avLst/>
          </a:prstGeom>
        </p:spPr>
      </p:pic>
      <p:sp>
        <p:nvSpPr>
          <p:cNvPr id="93" name="Cube 92">
            <a:extLst>
              <a:ext uri="{FF2B5EF4-FFF2-40B4-BE49-F238E27FC236}">
                <a16:creationId xmlns:a16="http://schemas.microsoft.com/office/drawing/2014/main" id="{17E02447-A6B7-770C-4617-9825AC198ED4}"/>
              </a:ext>
            </a:extLst>
          </p:cNvPr>
          <p:cNvSpPr/>
          <p:nvPr/>
        </p:nvSpPr>
        <p:spPr>
          <a:xfrm>
            <a:off x="7516228" y="4090973"/>
            <a:ext cx="2504021" cy="374075"/>
          </a:xfrm>
          <a:prstGeom prst="cub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a:p>
        </p:txBody>
      </p:sp>
      <p:grpSp>
        <p:nvGrpSpPr>
          <p:cNvPr id="208" name="Group 207">
            <a:extLst>
              <a:ext uri="{FF2B5EF4-FFF2-40B4-BE49-F238E27FC236}">
                <a16:creationId xmlns:a16="http://schemas.microsoft.com/office/drawing/2014/main" id="{0E709B33-2188-E453-D96D-F5F75B5DB168}"/>
              </a:ext>
            </a:extLst>
          </p:cNvPr>
          <p:cNvGrpSpPr/>
          <p:nvPr/>
        </p:nvGrpSpPr>
        <p:grpSpPr>
          <a:xfrm>
            <a:off x="7393462" y="2175841"/>
            <a:ext cx="3267669" cy="1944783"/>
            <a:chOff x="4100344" y="2143944"/>
            <a:chExt cx="2450752" cy="1458587"/>
          </a:xfrm>
        </p:grpSpPr>
        <p:sp>
          <p:nvSpPr>
            <p:cNvPr id="68" name="TextBox 67">
              <a:extLst>
                <a:ext uri="{FF2B5EF4-FFF2-40B4-BE49-F238E27FC236}">
                  <a16:creationId xmlns:a16="http://schemas.microsoft.com/office/drawing/2014/main" id="{C381D2D1-366C-8794-4135-DC792BC0EDB1}"/>
                </a:ext>
              </a:extLst>
            </p:cNvPr>
            <p:cNvSpPr txBox="1"/>
            <p:nvPr/>
          </p:nvSpPr>
          <p:spPr>
            <a:xfrm>
              <a:off x="5767656" y="3256282"/>
              <a:ext cx="336938" cy="346249"/>
            </a:xfrm>
            <a:prstGeom prst="rect">
              <a:avLst/>
            </a:prstGeom>
            <a:noFill/>
          </p:spPr>
          <p:txBody>
            <a:bodyPr wrap="square" rtlCol="0">
              <a:spAutoFit/>
            </a:bodyPr>
            <a:lstStyle/>
            <a:p>
              <a:r>
                <a:rPr lang="el-GR" sz="2400" dirty="0"/>
                <a:t>γ</a:t>
              </a:r>
              <a:endParaRPr lang="ka-GE" sz="2400" dirty="0"/>
            </a:p>
          </p:txBody>
        </p:sp>
        <p:grpSp>
          <p:nvGrpSpPr>
            <p:cNvPr id="207" name="Group 206">
              <a:extLst>
                <a:ext uri="{FF2B5EF4-FFF2-40B4-BE49-F238E27FC236}">
                  <a16:creationId xmlns:a16="http://schemas.microsoft.com/office/drawing/2014/main" id="{D657E4AC-F916-ADB8-B834-B86C1E22B3B2}"/>
                </a:ext>
              </a:extLst>
            </p:cNvPr>
            <p:cNvGrpSpPr/>
            <p:nvPr/>
          </p:nvGrpSpPr>
          <p:grpSpPr>
            <a:xfrm>
              <a:off x="4100344" y="2143944"/>
              <a:ext cx="2450752" cy="1153651"/>
              <a:chOff x="4104131" y="2135340"/>
              <a:chExt cx="2450752" cy="1153651"/>
            </a:xfrm>
          </p:grpSpPr>
          <p:grpSp>
            <p:nvGrpSpPr>
              <p:cNvPr id="206" name="Group 205">
                <a:extLst>
                  <a:ext uri="{FF2B5EF4-FFF2-40B4-BE49-F238E27FC236}">
                    <a16:creationId xmlns:a16="http://schemas.microsoft.com/office/drawing/2014/main" id="{A5750FDF-6092-616B-97CE-1B7199B55C8A}"/>
                  </a:ext>
                </a:extLst>
              </p:cNvPr>
              <p:cNvGrpSpPr/>
              <p:nvPr/>
            </p:nvGrpSpPr>
            <p:grpSpPr>
              <a:xfrm>
                <a:off x="4104131" y="2181992"/>
                <a:ext cx="2450752" cy="1106999"/>
                <a:chOff x="4120155" y="2187484"/>
                <a:chExt cx="2450752" cy="1106999"/>
              </a:xfrm>
            </p:grpSpPr>
            <p:grpSp>
              <p:nvGrpSpPr>
                <p:cNvPr id="67" name="Group 66">
                  <a:extLst>
                    <a:ext uri="{FF2B5EF4-FFF2-40B4-BE49-F238E27FC236}">
                      <a16:creationId xmlns:a16="http://schemas.microsoft.com/office/drawing/2014/main" id="{0B3E5361-052D-2224-8019-FEAF66EEA6B9}"/>
                    </a:ext>
                  </a:extLst>
                </p:cNvPr>
                <p:cNvGrpSpPr/>
                <p:nvPr/>
              </p:nvGrpSpPr>
              <p:grpSpPr>
                <a:xfrm rot="18233821">
                  <a:off x="4809904" y="1497735"/>
                  <a:ext cx="1071254" cy="2450752"/>
                  <a:chOff x="2284260" y="1472973"/>
                  <a:chExt cx="713267" cy="2648291"/>
                </a:xfrm>
              </p:grpSpPr>
              <p:cxnSp>
                <p:nvCxnSpPr>
                  <p:cNvPr id="61" name="Straight Arrow Connector 60">
                    <a:extLst>
                      <a:ext uri="{FF2B5EF4-FFF2-40B4-BE49-F238E27FC236}">
                        <a16:creationId xmlns:a16="http://schemas.microsoft.com/office/drawing/2014/main" id="{3D92503F-0952-9F81-44DE-6CF09C7451B2}"/>
                      </a:ext>
                    </a:extLst>
                  </p:cNvPr>
                  <p:cNvCxnSpPr>
                    <a:cxnSpLocks/>
                  </p:cNvCxnSpPr>
                  <p:nvPr/>
                </p:nvCxnSpPr>
                <p:spPr>
                  <a:xfrm flipV="1">
                    <a:off x="2377903" y="1472973"/>
                    <a:ext cx="619624" cy="2300130"/>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E150DE3F-445F-C8C3-F0C1-EDF11ACB7F2A}"/>
                      </a:ext>
                    </a:extLst>
                  </p:cNvPr>
                  <p:cNvCxnSpPr>
                    <a:cxnSpLocks/>
                  </p:cNvCxnSpPr>
                  <p:nvPr/>
                </p:nvCxnSpPr>
                <p:spPr>
                  <a:xfrm flipH="1">
                    <a:off x="2284260" y="2681540"/>
                    <a:ext cx="384839" cy="1439724"/>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43B580AA-E54F-75E6-99BC-EC8806C4A222}"/>
                    </a:ext>
                  </a:extLst>
                </p:cNvPr>
                <p:cNvGrpSpPr/>
                <p:nvPr/>
              </p:nvGrpSpPr>
              <p:grpSpPr>
                <a:xfrm>
                  <a:off x="5086590" y="2772820"/>
                  <a:ext cx="878843" cy="521663"/>
                  <a:chOff x="2008135" y="2431640"/>
                  <a:chExt cx="1247794" cy="978877"/>
                </a:xfrm>
              </p:grpSpPr>
              <p:sp>
                <p:nvSpPr>
                  <p:cNvPr id="47" name="Explosion: 14 Points 46">
                    <a:extLst>
                      <a:ext uri="{FF2B5EF4-FFF2-40B4-BE49-F238E27FC236}">
                        <a16:creationId xmlns:a16="http://schemas.microsoft.com/office/drawing/2014/main" id="{23CCDB00-C874-7F6B-4B8A-5A981B3B40B2}"/>
                      </a:ext>
                    </a:extLst>
                  </p:cNvPr>
                  <p:cNvSpPr/>
                  <p:nvPr/>
                </p:nvSpPr>
                <p:spPr>
                  <a:xfrm>
                    <a:off x="2008135" y="2431640"/>
                    <a:ext cx="1247794" cy="978877"/>
                  </a:xfrm>
                  <a:prstGeom prst="irregularSeal2">
                    <a:avLst/>
                  </a:prstGeom>
                  <a:solidFill>
                    <a:srgbClr val="FFC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dirty="0"/>
                  </a:p>
                </p:txBody>
              </p:sp>
              <p:sp>
                <p:nvSpPr>
                  <p:cNvPr id="48" name="Flowchart: Connector 47">
                    <a:extLst>
                      <a:ext uri="{FF2B5EF4-FFF2-40B4-BE49-F238E27FC236}">
                        <a16:creationId xmlns:a16="http://schemas.microsoft.com/office/drawing/2014/main" id="{D6F1802E-BCA9-6DF5-8804-796BF9B7DA20}"/>
                      </a:ext>
                    </a:extLst>
                  </p:cNvPr>
                  <p:cNvSpPr/>
                  <p:nvPr/>
                </p:nvSpPr>
                <p:spPr>
                  <a:xfrm rot="19363615">
                    <a:off x="2272157" y="2796829"/>
                    <a:ext cx="340042" cy="329721"/>
                  </a:xfrm>
                  <a:prstGeom prst="flowChartConnector">
                    <a:avLst/>
                  </a:prstGeom>
                  <a:solidFill>
                    <a:srgbClr val="92D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ka-GE" sz="667" baseline="30000" dirty="0">
                      <a:solidFill>
                        <a:schemeClr val="tx1"/>
                      </a:solidFill>
                    </a:endParaRPr>
                  </a:p>
                </p:txBody>
              </p:sp>
              <p:sp>
                <p:nvSpPr>
                  <p:cNvPr id="49" name="Flowchart: Connector 48">
                    <a:extLst>
                      <a:ext uri="{FF2B5EF4-FFF2-40B4-BE49-F238E27FC236}">
                        <a16:creationId xmlns:a16="http://schemas.microsoft.com/office/drawing/2014/main" id="{493367A9-3ED0-81A9-FC7D-DF889B5B678D}"/>
                      </a:ext>
                    </a:extLst>
                  </p:cNvPr>
                  <p:cNvSpPr/>
                  <p:nvPr/>
                </p:nvSpPr>
                <p:spPr>
                  <a:xfrm>
                    <a:off x="2562768" y="2673684"/>
                    <a:ext cx="350008" cy="347478"/>
                  </a:xfrm>
                  <a:prstGeom prst="flowChartConnector">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a:p>
                </p:txBody>
              </p:sp>
              <p:sp>
                <p:nvSpPr>
                  <p:cNvPr id="50" name="TextBox 49">
                    <a:extLst>
                      <a:ext uri="{FF2B5EF4-FFF2-40B4-BE49-F238E27FC236}">
                        <a16:creationId xmlns:a16="http://schemas.microsoft.com/office/drawing/2014/main" id="{2EFB652A-EC9C-A74D-B8BD-8748A691D45C}"/>
                      </a:ext>
                    </a:extLst>
                  </p:cNvPr>
                  <p:cNvSpPr txBox="1"/>
                  <p:nvPr/>
                </p:nvSpPr>
                <p:spPr>
                  <a:xfrm rot="19295098">
                    <a:off x="2023000" y="2789217"/>
                    <a:ext cx="556303" cy="476461"/>
                  </a:xfrm>
                  <a:prstGeom prst="rect">
                    <a:avLst/>
                  </a:prstGeom>
                  <a:noFill/>
                </p:spPr>
                <p:txBody>
                  <a:bodyPr wrap="square" rtlCol="0">
                    <a:spAutoFit/>
                  </a:bodyPr>
                  <a:lstStyle/>
                  <a:p>
                    <a:r>
                      <a:rPr lang="el-GR" sz="1600" dirty="0"/>
                      <a:t>β</a:t>
                    </a:r>
                    <a:r>
                      <a:rPr lang="en-US" sz="1600" baseline="30000" dirty="0"/>
                      <a:t>+</a:t>
                    </a:r>
                    <a:endParaRPr lang="ka-GE" sz="4800" dirty="0"/>
                  </a:p>
                </p:txBody>
              </p:sp>
              <p:sp>
                <p:nvSpPr>
                  <p:cNvPr id="51" name="TextBox 50">
                    <a:extLst>
                      <a:ext uri="{FF2B5EF4-FFF2-40B4-BE49-F238E27FC236}">
                        <a16:creationId xmlns:a16="http://schemas.microsoft.com/office/drawing/2014/main" id="{6F06D067-FC86-99CA-318A-EB60E93045CA}"/>
                      </a:ext>
                    </a:extLst>
                  </p:cNvPr>
                  <p:cNvSpPr txBox="1"/>
                  <p:nvPr/>
                </p:nvSpPr>
                <p:spPr>
                  <a:xfrm rot="19295098">
                    <a:off x="2723047" y="2609191"/>
                    <a:ext cx="504794" cy="476461"/>
                  </a:xfrm>
                  <a:prstGeom prst="rect">
                    <a:avLst/>
                  </a:prstGeom>
                  <a:noFill/>
                </p:spPr>
                <p:txBody>
                  <a:bodyPr wrap="square" rtlCol="0">
                    <a:spAutoFit/>
                  </a:bodyPr>
                  <a:lstStyle/>
                  <a:p>
                    <a:r>
                      <a:rPr lang="en-US" sz="1600" dirty="0"/>
                      <a:t>e</a:t>
                    </a:r>
                    <a:r>
                      <a:rPr lang="en-US" sz="1600" baseline="30000" dirty="0"/>
                      <a:t>- </a:t>
                    </a:r>
                    <a:endParaRPr lang="ka-GE" sz="4800" dirty="0"/>
                  </a:p>
                </p:txBody>
              </p:sp>
            </p:grpSp>
          </p:grpSp>
          <p:sp>
            <p:nvSpPr>
              <p:cNvPr id="69" name="TextBox 68">
                <a:extLst>
                  <a:ext uri="{FF2B5EF4-FFF2-40B4-BE49-F238E27FC236}">
                    <a16:creationId xmlns:a16="http://schemas.microsoft.com/office/drawing/2014/main" id="{4FE7EA5C-2AEB-D7F2-1575-93DDC95A2A27}"/>
                  </a:ext>
                </a:extLst>
              </p:cNvPr>
              <p:cNvSpPr txBox="1"/>
              <p:nvPr/>
            </p:nvSpPr>
            <p:spPr>
              <a:xfrm>
                <a:off x="5064285" y="2135340"/>
                <a:ext cx="336938" cy="346249"/>
              </a:xfrm>
              <a:prstGeom prst="rect">
                <a:avLst/>
              </a:prstGeom>
              <a:noFill/>
            </p:spPr>
            <p:txBody>
              <a:bodyPr wrap="square" rtlCol="0">
                <a:spAutoFit/>
              </a:bodyPr>
              <a:lstStyle/>
              <a:p>
                <a:r>
                  <a:rPr lang="el-GR" sz="2400" dirty="0"/>
                  <a:t>γ</a:t>
                </a:r>
                <a:endParaRPr lang="ka-GE" sz="2400" dirty="0"/>
              </a:p>
            </p:txBody>
          </p:sp>
        </p:grpSp>
      </p:grpSp>
      <p:grpSp>
        <p:nvGrpSpPr>
          <p:cNvPr id="75" name="Group 74">
            <a:extLst>
              <a:ext uri="{FF2B5EF4-FFF2-40B4-BE49-F238E27FC236}">
                <a16:creationId xmlns:a16="http://schemas.microsoft.com/office/drawing/2014/main" id="{00D06A6D-398A-C08D-9CF5-8CCF51930747}"/>
              </a:ext>
            </a:extLst>
          </p:cNvPr>
          <p:cNvGrpSpPr/>
          <p:nvPr/>
        </p:nvGrpSpPr>
        <p:grpSpPr>
          <a:xfrm>
            <a:off x="8757978" y="1709404"/>
            <a:ext cx="991757" cy="3286644"/>
            <a:chOff x="2155158" y="1118515"/>
            <a:chExt cx="1129282" cy="3455441"/>
          </a:xfrm>
        </p:grpSpPr>
        <p:grpSp>
          <p:nvGrpSpPr>
            <p:cNvPr id="79" name="Group 78">
              <a:extLst>
                <a:ext uri="{FF2B5EF4-FFF2-40B4-BE49-F238E27FC236}">
                  <a16:creationId xmlns:a16="http://schemas.microsoft.com/office/drawing/2014/main" id="{DFF46176-8C6D-8EBD-5E7F-F2C6E9C17F2C}"/>
                </a:ext>
              </a:extLst>
            </p:cNvPr>
            <p:cNvGrpSpPr/>
            <p:nvPr/>
          </p:nvGrpSpPr>
          <p:grpSpPr>
            <a:xfrm>
              <a:off x="2155158" y="1146138"/>
              <a:ext cx="1129282" cy="3377737"/>
              <a:chOff x="2284260" y="1472973"/>
              <a:chExt cx="713267" cy="2648291"/>
            </a:xfrm>
          </p:grpSpPr>
          <p:cxnSp>
            <p:nvCxnSpPr>
              <p:cNvPr id="86" name="Straight Arrow Connector 85">
                <a:extLst>
                  <a:ext uri="{FF2B5EF4-FFF2-40B4-BE49-F238E27FC236}">
                    <a16:creationId xmlns:a16="http://schemas.microsoft.com/office/drawing/2014/main" id="{AE5D8929-0A06-A9E0-679C-8D43124ED455}"/>
                  </a:ext>
                </a:extLst>
              </p:cNvPr>
              <p:cNvCxnSpPr>
                <a:cxnSpLocks/>
              </p:cNvCxnSpPr>
              <p:nvPr/>
            </p:nvCxnSpPr>
            <p:spPr>
              <a:xfrm flipV="1">
                <a:off x="2377903" y="1472973"/>
                <a:ext cx="619624" cy="2300130"/>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1602278D-11BB-9E9A-2361-747F5E3C16A5}"/>
                  </a:ext>
                </a:extLst>
              </p:cNvPr>
              <p:cNvCxnSpPr>
                <a:cxnSpLocks/>
              </p:cNvCxnSpPr>
              <p:nvPr/>
            </p:nvCxnSpPr>
            <p:spPr>
              <a:xfrm flipH="1">
                <a:off x="2284260" y="2681540"/>
                <a:ext cx="384839" cy="1439724"/>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grpSp>
        <p:sp>
          <p:nvSpPr>
            <p:cNvPr id="77" name="TextBox 76">
              <a:extLst>
                <a:ext uri="{FF2B5EF4-FFF2-40B4-BE49-F238E27FC236}">
                  <a16:creationId xmlns:a16="http://schemas.microsoft.com/office/drawing/2014/main" id="{CE994092-D49B-5F93-0BCC-C1E1B54007F3}"/>
                </a:ext>
              </a:extLst>
            </p:cNvPr>
            <p:cNvSpPr txBox="1"/>
            <p:nvPr/>
          </p:nvSpPr>
          <p:spPr>
            <a:xfrm>
              <a:off x="2773470" y="1118515"/>
              <a:ext cx="478391" cy="485375"/>
            </a:xfrm>
            <a:prstGeom prst="rect">
              <a:avLst/>
            </a:prstGeom>
            <a:noFill/>
            <a:ln>
              <a:noFill/>
            </a:ln>
          </p:spPr>
          <p:txBody>
            <a:bodyPr wrap="square" rtlCol="0">
              <a:spAutoFit/>
            </a:bodyPr>
            <a:lstStyle/>
            <a:p>
              <a:r>
                <a:rPr lang="el-GR" sz="2400" dirty="0"/>
                <a:t>γ</a:t>
              </a:r>
              <a:endParaRPr lang="ka-GE" sz="2400" dirty="0"/>
            </a:p>
          </p:txBody>
        </p:sp>
        <p:sp>
          <p:nvSpPr>
            <p:cNvPr id="78" name="TextBox 77">
              <a:extLst>
                <a:ext uri="{FF2B5EF4-FFF2-40B4-BE49-F238E27FC236}">
                  <a16:creationId xmlns:a16="http://schemas.microsoft.com/office/drawing/2014/main" id="{EB8BD58C-92E1-C888-98B8-40F1FBACC3FB}"/>
                </a:ext>
              </a:extLst>
            </p:cNvPr>
            <p:cNvSpPr txBox="1"/>
            <p:nvPr/>
          </p:nvSpPr>
          <p:spPr>
            <a:xfrm>
              <a:off x="2220612" y="4088581"/>
              <a:ext cx="478391" cy="485375"/>
            </a:xfrm>
            <a:prstGeom prst="rect">
              <a:avLst/>
            </a:prstGeom>
            <a:noFill/>
            <a:ln>
              <a:noFill/>
            </a:ln>
          </p:spPr>
          <p:txBody>
            <a:bodyPr wrap="square" rtlCol="0">
              <a:spAutoFit/>
            </a:bodyPr>
            <a:lstStyle/>
            <a:p>
              <a:r>
                <a:rPr lang="el-GR" sz="2400" dirty="0"/>
                <a:t>γ</a:t>
              </a:r>
              <a:endParaRPr lang="ka-GE" sz="2400" dirty="0"/>
            </a:p>
          </p:txBody>
        </p:sp>
      </p:grpSp>
      <p:pic>
        <p:nvPicPr>
          <p:cNvPr id="94" name="spritze" descr="10446">
            <a:extLst>
              <a:ext uri="{FF2B5EF4-FFF2-40B4-BE49-F238E27FC236}">
                <a16:creationId xmlns:a16="http://schemas.microsoft.com/office/drawing/2014/main" id="{BD96145F-FB3B-9C29-F995-992E25F9BF6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743771" flipV="1">
            <a:off x="6907083" y="1408259"/>
            <a:ext cx="1251733" cy="79655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graphicFrame>
        <p:nvGraphicFramePr>
          <p:cNvPr id="95" name="Objekt 102">
            <a:extLst>
              <a:ext uri="{FF2B5EF4-FFF2-40B4-BE49-F238E27FC236}">
                <a16:creationId xmlns:a16="http://schemas.microsoft.com/office/drawing/2014/main" id="{598E8C3C-3F5B-6DA8-2E64-5E161ECF93E5}"/>
              </a:ext>
            </a:extLst>
          </p:cNvPr>
          <p:cNvGraphicFramePr>
            <a:graphicFrameLocks noGrp="1" noChangeAspect="1"/>
          </p:cNvGraphicFramePr>
          <p:nvPr/>
        </p:nvGraphicFramePr>
        <p:xfrm>
          <a:off x="7757754" y="2399115"/>
          <a:ext cx="361949" cy="423333"/>
        </p:xfrm>
        <a:graphic>
          <a:graphicData uri="http://schemas.openxmlformats.org/presentationml/2006/ole">
            <mc:AlternateContent xmlns:mc="http://schemas.openxmlformats.org/markup-compatibility/2006">
              <mc:Choice xmlns:v="urn:schemas-microsoft-com:vml" Requires="v">
                <p:oleObj name="CS Chem3D Model" r:id="rId6" imgW="4387680" imgH="5115240" progId="Chem3D.Document.9">
                  <p:embed/>
                </p:oleObj>
              </mc:Choice>
              <mc:Fallback>
                <p:oleObj name="CS Chem3D Model" r:id="rId6" imgW="4387680" imgH="5115240" progId="Chem3D.Document.9">
                  <p:embed/>
                  <p:pic>
                    <p:nvPicPr>
                      <p:cNvPr id="95" name="Objekt 102">
                        <a:extLst>
                          <a:ext uri="{FF2B5EF4-FFF2-40B4-BE49-F238E27FC236}">
                            <a16:creationId xmlns:a16="http://schemas.microsoft.com/office/drawing/2014/main" id="{598E8C3C-3F5B-6DA8-2E64-5E161ECF93E5}"/>
                          </a:ext>
                        </a:extLst>
                      </p:cNvPr>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57754" y="2399115"/>
                        <a:ext cx="361949" cy="423333"/>
                      </a:xfrm>
                      <a:prstGeom prst="rect">
                        <a:avLst/>
                      </a:prstGeom>
                      <a:noFill/>
                      <a:ln>
                        <a:noFill/>
                      </a:ln>
                    </p:spPr>
                  </p:pic>
                </p:oleObj>
              </mc:Fallback>
            </mc:AlternateContent>
          </a:graphicData>
        </a:graphic>
      </p:graphicFrame>
      <p:sp>
        <p:nvSpPr>
          <p:cNvPr id="96" name="Oval 95">
            <a:extLst>
              <a:ext uri="{FF2B5EF4-FFF2-40B4-BE49-F238E27FC236}">
                <a16:creationId xmlns:a16="http://schemas.microsoft.com/office/drawing/2014/main" id="{7237BC71-E26F-7932-F1C3-9C082C1E1BDE}"/>
              </a:ext>
            </a:extLst>
          </p:cNvPr>
          <p:cNvSpPr/>
          <p:nvPr/>
        </p:nvSpPr>
        <p:spPr>
          <a:xfrm>
            <a:off x="9169041" y="3274134"/>
            <a:ext cx="224227" cy="188367"/>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a:p>
        </p:txBody>
      </p:sp>
      <p:sp>
        <p:nvSpPr>
          <p:cNvPr id="97" name="Oval 96">
            <a:extLst>
              <a:ext uri="{FF2B5EF4-FFF2-40B4-BE49-F238E27FC236}">
                <a16:creationId xmlns:a16="http://schemas.microsoft.com/office/drawing/2014/main" id="{E7400E9D-60EF-DD84-E7FA-02F6A8FA4183}"/>
              </a:ext>
            </a:extLst>
          </p:cNvPr>
          <p:cNvSpPr/>
          <p:nvPr/>
        </p:nvSpPr>
        <p:spPr>
          <a:xfrm>
            <a:off x="9169041" y="3267035"/>
            <a:ext cx="224227" cy="188367"/>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a:p>
        </p:txBody>
      </p:sp>
      <p:sp>
        <p:nvSpPr>
          <p:cNvPr id="99" name="Rectangle 98">
            <a:extLst>
              <a:ext uri="{FF2B5EF4-FFF2-40B4-BE49-F238E27FC236}">
                <a16:creationId xmlns:a16="http://schemas.microsoft.com/office/drawing/2014/main" id="{15F6640B-9C9F-A232-5F9A-7AB36BD3E210}"/>
              </a:ext>
            </a:extLst>
          </p:cNvPr>
          <p:cNvSpPr/>
          <p:nvPr/>
        </p:nvSpPr>
        <p:spPr>
          <a:xfrm rot="18990938">
            <a:off x="9966124" y="4443808"/>
            <a:ext cx="296629" cy="476875"/>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dirty="0"/>
          </a:p>
        </p:txBody>
      </p:sp>
      <p:sp>
        <p:nvSpPr>
          <p:cNvPr id="100" name="Rectangle 99">
            <a:extLst>
              <a:ext uri="{FF2B5EF4-FFF2-40B4-BE49-F238E27FC236}">
                <a16:creationId xmlns:a16="http://schemas.microsoft.com/office/drawing/2014/main" id="{83F2D55C-0F87-E8FD-9E4A-EC82BFA902D4}"/>
              </a:ext>
            </a:extLst>
          </p:cNvPr>
          <p:cNvSpPr/>
          <p:nvPr/>
        </p:nvSpPr>
        <p:spPr>
          <a:xfrm rot="20045944">
            <a:off x="7792968" y="1024036"/>
            <a:ext cx="296629" cy="476875"/>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dirty="0"/>
          </a:p>
        </p:txBody>
      </p:sp>
      <p:sp>
        <p:nvSpPr>
          <p:cNvPr id="209" name="Rectangle 208">
            <a:extLst>
              <a:ext uri="{FF2B5EF4-FFF2-40B4-BE49-F238E27FC236}">
                <a16:creationId xmlns:a16="http://schemas.microsoft.com/office/drawing/2014/main" id="{F0DA8D41-D298-0D6F-0A34-58E038968738}"/>
              </a:ext>
            </a:extLst>
          </p:cNvPr>
          <p:cNvSpPr/>
          <p:nvPr/>
        </p:nvSpPr>
        <p:spPr>
          <a:xfrm rot="12714056">
            <a:off x="9633775" y="1203229"/>
            <a:ext cx="296629" cy="476875"/>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dirty="0"/>
          </a:p>
        </p:txBody>
      </p:sp>
      <p:sp>
        <p:nvSpPr>
          <p:cNvPr id="210" name="Rectangle 209">
            <a:extLst>
              <a:ext uri="{FF2B5EF4-FFF2-40B4-BE49-F238E27FC236}">
                <a16:creationId xmlns:a16="http://schemas.microsoft.com/office/drawing/2014/main" id="{1BAD1D72-418D-C463-1F78-87F01CBC844F}"/>
              </a:ext>
            </a:extLst>
          </p:cNvPr>
          <p:cNvSpPr/>
          <p:nvPr/>
        </p:nvSpPr>
        <p:spPr>
          <a:xfrm>
            <a:off x="8599094" y="5008745"/>
            <a:ext cx="296629" cy="476875"/>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a:p>
        </p:txBody>
      </p:sp>
      <p:sp>
        <p:nvSpPr>
          <p:cNvPr id="217" name="Rectangle 216">
            <a:extLst>
              <a:ext uri="{FF2B5EF4-FFF2-40B4-BE49-F238E27FC236}">
                <a16:creationId xmlns:a16="http://schemas.microsoft.com/office/drawing/2014/main" id="{7EE4CF7C-4D78-0CEB-E9AF-507A75DF91C9}"/>
              </a:ext>
            </a:extLst>
          </p:cNvPr>
          <p:cNvSpPr/>
          <p:nvPr/>
        </p:nvSpPr>
        <p:spPr>
          <a:xfrm rot="15888946">
            <a:off x="10606119" y="2765975"/>
            <a:ext cx="298045" cy="474608"/>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dirty="0"/>
          </a:p>
        </p:txBody>
      </p:sp>
      <p:sp>
        <p:nvSpPr>
          <p:cNvPr id="218" name="Rectangle 217">
            <a:extLst>
              <a:ext uri="{FF2B5EF4-FFF2-40B4-BE49-F238E27FC236}">
                <a16:creationId xmlns:a16="http://schemas.microsoft.com/office/drawing/2014/main" id="{D02EE6EA-78C1-25DC-71CF-4F5D6308B776}"/>
              </a:ext>
            </a:extLst>
          </p:cNvPr>
          <p:cNvSpPr/>
          <p:nvPr/>
        </p:nvSpPr>
        <p:spPr>
          <a:xfrm rot="15071204">
            <a:off x="6650606" y="3509027"/>
            <a:ext cx="298045" cy="474608"/>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a:p>
        </p:txBody>
      </p:sp>
      <p:pic>
        <p:nvPicPr>
          <p:cNvPr id="220" name="Graphic 219" descr="Computer with solid fill">
            <a:extLst>
              <a:ext uri="{FF2B5EF4-FFF2-40B4-BE49-F238E27FC236}">
                <a16:creationId xmlns:a16="http://schemas.microsoft.com/office/drawing/2014/main" id="{EC3126DE-1BD7-45E4-A57F-5DCBE7CF08F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939211" y="612147"/>
            <a:ext cx="2777861" cy="2777861"/>
          </a:xfrm>
          <a:prstGeom prst="rect">
            <a:avLst/>
          </a:prstGeom>
        </p:spPr>
      </p:pic>
      <p:cxnSp>
        <p:nvCxnSpPr>
          <p:cNvPr id="222" name="Connector: Elbow 221">
            <a:extLst>
              <a:ext uri="{FF2B5EF4-FFF2-40B4-BE49-F238E27FC236}">
                <a16:creationId xmlns:a16="http://schemas.microsoft.com/office/drawing/2014/main" id="{78A7B87A-6AD6-0FC4-445F-A091B5C14532}"/>
              </a:ext>
            </a:extLst>
          </p:cNvPr>
          <p:cNvCxnSpPr>
            <a:cxnSpLocks/>
          </p:cNvCxnSpPr>
          <p:nvPr/>
        </p:nvCxnSpPr>
        <p:spPr>
          <a:xfrm rot="10800000" flipV="1">
            <a:off x="5828665" y="1130573"/>
            <a:ext cx="1885919" cy="1660255"/>
          </a:xfrm>
          <a:prstGeom prst="bentConnector3">
            <a:avLst>
              <a:gd name="adj1" fmla="val 71334"/>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7" name="Connector: Elbow 226">
            <a:extLst>
              <a:ext uri="{FF2B5EF4-FFF2-40B4-BE49-F238E27FC236}">
                <a16:creationId xmlns:a16="http://schemas.microsoft.com/office/drawing/2014/main" id="{AA6B29CD-ACF2-3372-F826-1421F40C1D8D}"/>
              </a:ext>
            </a:extLst>
          </p:cNvPr>
          <p:cNvCxnSpPr>
            <a:cxnSpLocks/>
            <a:stCxn id="210" idx="2"/>
            <a:endCxn id="220" idx="2"/>
          </p:cNvCxnSpPr>
          <p:nvPr/>
        </p:nvCxnSpPr>
        <p:spPr>
          <a:xfrm rot="5400000" flipH="1">
            <a:off x="5489969" y="2228181"/>
            <a:ext cx="2095612" cy="4419267"/>
          </a:xfrm>
          <a:prstGeom prst="bentConnector3">
            <a:avLst>
              <a:gd name="adj1" fmla="val -14545"/>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0" name="Connector: Elbow 229">
            <a:extLst>
              <a:ext uri="{FF2B5EF4-FFF2-40B4-BE49-F238E27FC236}">
                <a16:creationId xmlns:a16="http://schemas.microsoft.com/office/drawing/2014/main" id="{39A9504C-6266-F0D0-AA9A-83AF85525F47}"/>
              </a:ext>
            </a:extLst>
          </p:cNvPr>
          <p:cNvCxnSpPr>
            <a:cxnSpLocks/>
            <a:stCxn id="218" idx="0"/>
          </p:cNvCxnSpPr>
          <p:nvPr/>
        </p:nvCxnSpPr>
        <p:spPr>
          <a:xfrm rot="10800000">
            <a:off x="4420892" y="3060002"/>
            <a:ext cx="2154113" cy="762857"/>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pic>
        <p:nvPicPr>
          <p:cNvPr id="239" name="Content Placeholder 4" descr="A screenshot of a computer generated image&#10;&#10;Description automatically generated">
            <a:extLst>
              <a:ext uri="{FF2B5EF4-FFF2-40B4-BE49-F238E27FC236}">
                <a16:creationId xmlns:a16="http://schemas.microsoft.com/office/drawing/2014/main" id="{EAA3F27E-FAB4-B5EA-68F3-B1B5862C4504}"/>
              </a:ext>
            </a:extLst>
          </p:cNvPr>
          <p:cNvPicPr>
            <a:picLocks noGrp="1" noChangeAspect="1"/>
          </p:cNvPicPr>
          <p:nvPr>
            <p:ph idx="1"/>
          </p:nvPr>
        </p:nvPicPr>
        <p:blipFill rotWithShape="1">
          <a:blip r:embed="rId10"/>
          <a:srcRect l="1103" t="2862" r="33773"/>
          <a:stretch/>
        </p:blipFill>
        <p:spPr>
          <a:xfrm>
            <a:off x="3310812" y="1323612"/>
            <a:ext cx="1132283" cy="993953"/>
          </a:xfrm>
        </p:spPr>
      </p:pic>
      <p:sp>
        <p:nvSpPr>
          <p:cNvPr id="4" name="TextBox 3">
            <a:extLst>
              <a:ext uri="{FF2B5EF4-FFF2-40B4-BE49-F238E27FC236}">
                <a16:creationId xmlns:a16="http://schemas.microsoft.com/office/drawing/2014/main" id="{70264D45-66E2-726B-9D73-0593A2C70091}"/>
              </a:ext>
            </a:extLst>
          </p:cNvPr>
          <p:cNvSpPr txBox="1"/>
          <p:nvPr/>
        </p:nvSpPr>
        <p:spPr>
          <a:xfrm>
            <a:off x="813384" y="696845"/>
            <a:ext cx="5008336" cy="584775"/>
          </a:xfrm>
          <a:prstGeom prst="rect">
            <a:avLst/>
          </a:prstGeom>
          <a:noFill/>
        </p:spPr>
        <p:txBody>
          <a:bodyPr wrap="square" rtlCol="0">
            <a:spAutoFit/>
          </a:bodyPr>
          <a:lstStyle/>
          <a:p>
            <a:r>
              <a:rPr lang="en-US" sz="3200" b="1" dirty="0">
                <a:solidFill>
                  <a:schemeClr val="accent1">
                    <a:lumMod val="50000"/>
                  </a:schemeClr>
                </a:solidFill>
                <a:latin typeface="+mj-lt"/>
              </a:rPr>
              <a:t>Animal - PET measurements </a:t>
            </a:r>
            <a:endParaRPr lang="ka-GE" sz="3200" b="1" dirty="0">
              <a:solidFill>
                <a:schemeClr val="accent1">
                  <a:lumMod val="50000"/>
                </a:schemeClr>
              </a:solidFill>
              <a:latin typeface="+mj-lt"/>
            </a:endParaRPr>
          </a:p>
        </p:txBody>
      </p:sp>
      <p:sp>
        <p:nvSpPr>
          <p:cNvPr id="10" name="TextBox 9">
            <a:extLst>
              <a:ext uri="{FF2B5EF4-FFF2-40B4-BE49-F238E27FC236}">
                <a16:creationId xmlns:a16="http://schemas.microsoft.com/office/drawing/2014/main" id="{A83A112A-BE1E-0F7D-787C-56C93242EAA5}"/>
              </a:ext>
            </a:extLst>
          </p:cNvPr>
          <p:cNvSpPr txBox="1"/>
          <p:nvPr/>
        </p:nvSpPr>
        <p:spPr>
          <a:xfrm>
            <a:off x="1" y="1852655"/>
            <a:ext cx="3562657" cy="1569660"/>
          </a:xfrm>
          <a:prstGeom prst="rect">
            <a:avLst/>
          </a:prstGeom>
          <a:noFill/>
        </p:spPr>
        <p:txBody>
          <a:bodyPr wrap="square" rtlCol="0">
            <a:spAutoFit/>
          </a:bodyPr>
          <a:lstStyle/>
          <a:p>
            <a:pPr marL="380990" indent="-380990">
              <a:buFont typeface="Arial" panose="020B0604020202020204" pitchFamily="34" charset="0"/>
              <a:buChar char="•"/>
            </a:pPr>
            <a:r>
              <a:rPr lang="en-US" sz="2400" dirty="0" err="1"/>
              <a:t>Analyse</a:t>
            </a:r>
            <a:r>
              <a:rPr lang="en-US" sz="2400" dirty="0"/>
              <a:t> images              (</a:t>
            </a:r>
            <a:r>
              <a:rPr lang="en-US" sz="2400" dirty="0" err="1"/>
              <a:t>SUVbw</a:t>
            </a:r>
            <a:r>
              <a:rPr lang="en-US" sz="2400" dirty="0"/>
              <a:t>, Volume of Tumor and etc.)</a:t>
            </a:r>
          </a:p>
          <a:p>
            <a:pPr marL="380990" indent="-380990">
              <a:buFont typeface="Arial" panose="020B0604020202020204" pitchFamily="34" charset="0"/>
              <a:buChar char="•"/>
            </a:pPr>
            <a:r>
              <a:rPr lang="en-US" sz="2400" dirty="0"/>
              <a:t>Fuse MRI and PET</a:t>
            </a:r>
            <a:endParaRPr lang="ka-GE" sz="2400" dirty="0"/>
          </a:p>
        </p:txBody>
      </p:sp>
      <p:pic>
        <p:nvPicPr>
          <p:cNvPr id="24" name="Picture 3">
            <a:extLst>
              <a:ext uri="{FF2B5EF4-FFF2-40B4-BE49-F238E27FC236}">
                <a16:creationId xmlns:a16="http://schemas.microsoft.com/office/drawing/2014/main" id="{69E7DC7E-8B45-381B-71FE-2AE1ED837F96}"/>
              </a:ext>
            </a:extLst>
          </p:cNvPr>
          <p:cNvPicPr>
            <a:picLocks noChangeAspect="1"/>
          </p:cNvPicPr>
          <p:nvPr/>
        </p:nvPicPr>
        <p:blipFill rotWithShape="1">
          <a:blip r:embed="rId11"/>
          <a:srcRect l="20665" t="7314"/>
          <a:stretch/>
        </p:blipFill>
        <p:spPr>
          <a:xfrm>
            <a:off x="3744171" y="3658958"/>
            <a:ext cx="1718767" cy="1622975"/>
          </a:xfrm>
          <a:prstGeom prst="rect">
            <a:avLst/>
          </a:prstGeom>
          <a:noFill/>
          <a:ln cap="flat">
            <a:noFill/>
          </a:ln>
        </p:spPr>
      </p:pic>
      <p:pic>
        <p:nvPicPr>
          <p:cNvPr id="27" name="Picture 19">
            <a:extLst>
              <a:ext uri="{FF2B5EF4-FFF2-40B4-BE49-F238E27FC236}">
                <a16:creationId xmlns:a16="http://schemas.microsoft.com/office/drawing/2014/main" id="{DC228CCD-0E3A-2014-5DBE-DCD2968289B7}"/>
              </a:ext>
            </a:extLst>
          </p:cNvPr>
          <p:cNvPicPr>
            <a:picLocks noChangeAspect="1"/>
          </p:cNvPicPr>
          <p:nvPr/>
        </p:nvPicPr>
        <p:blipFill rotWithShape="1">
          <a:blip r:embed="rId12"/>
          <a:srcRect l="20121" t="7976" r="1"/>
          <a:stretch/>
        </p:blipFill>
        <p:spPr>
          <a:xfrm>
            <a:off x="2022758" y="3658958"/>
            <a:ext cx="1710269" cy="1622975"/>
          </a:xfrm>
          <a:prstGeom prst="rect">
            <a:avLst/>
          </a:prstGeom>
          <a:noFill/>
          <a:ln cap="flat">
            <a:noFill/>
          </a:ln>
        </p:spPr>
      </p:pic>
      <p:pic>
        <p:nvPicPr>
          <p:cNvPr id="46" name="Content Placeholder 4">
            <a:extLst>
              <a:ext uri="{FF2B5EF4-FFF2-40B4-BE49-F238E27FC236}">
                <a16:creationId xmlns:a16="http://schemas.microsoft.com/office/drawing/2014/main" id="{B623D5C0-5EE2-F00B-D30A-8737A63ED2F4}"/>
              </a:ext>
            </a:extLst>
          </p:cNvPr>
          <p:cNvPicPr>
            <a:picLocks noChangeAspect="1"/>
          </p:cNvPicPr>
          <p:nvPr/>
        </p:nvPicPr>
        <p:blipFill rotWithShape="1">
          <a:blip r:embed="rId13"/>
          <a:srcRect l="20526" t="-5274" b="8937"/>
          <a:stretch/>
        </p:blipFill>
        <p:spPr>
          <a:xfrm>
            <a:off x="310946" y="3574306"/>
            <a:ext cx="1710269" cy="1707693"/>
          </a:xfrm>
          <a:prstGeom prst="rect">
            <a:avLst/>
          </a:prstGeom>
          <a:noFill/>
          <a:ln cap="flat">
            <a:noFill/>
          </a:ln>
        </p:spPr>
      </p:pic>
      <p:sp>
        <p:nvSpPr>
          <p:cNvPr id="5" name="Rectangle 4">
            <a:extLst>
              <a:ext uri="{FF2B5EF4-FFF2-40B4-BE49-F238E27FC236}">
                <a16:creationId xmlns:a16="http://schemas.microsoft.com/office/drawing/2014/main" id="{0DCD2256-F0F6-5ED2-3FFE-D9F9780A8CD3}"/>
              </a:ext>
            </a:extLst>
          </p:cNvPr>
          <p:cNvSpPr/>
          <p:nvPr/>
        </p:nvSpPr>
        <p:spPr>
          <a:xfrm>
            <a:off x="8569431" y="865927"/>
            <a:ext cx="296629" cy="476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a:p>
        </p:txBody>
      </p:sp>
      <p:sp>
        <p:nvSpPr>
          <p:cNvPr id="9" name="Rectangle 8">
            <a:extLst>
              <a:ext uri="{FF2B5EF4-FFF2-40B4-BE49-F238E27FC236}">
                <a16:creationId xmlns:a16="http://schemas.microsoft.com/office/drawing/2014/main" id="{1DF3A096-DDE0-CA92-92A7-57D63E46F04C}"/>
              </a:ext>
            </a:extLst>
          </p:cNvPr>
          <p:cNvSpPr/>
          <p:nvPr/>
        </p:nvSpPr>
        <p:spPr>
          <a:xfrm rot="12200478">
            <a:off x="9302670" y="1015451"/>
            <a:ext cx="296629" cy="476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dirty="0"/>
          </a:p>
        </p:txBody>
      </p:sp>
      <p:sp>
        <p:nvSpPr>
          <p:cNvPr id="18" name="Rectangle 17">
            <a:extLst>
              <a:ext uri="{FF2B5EF4-FFF2-40B4-BE49-F238E27FC236}">
                <a16:creationId xmlns:a16="http://schemas.microsoft.com/office/drawing/2014/main" id="{DC5C18E5-3D7A-E95E-C62E-CAF19B1CBDBC}"/>
              </a:ext>
            </a:extLst>
          </p:cNvPr>
          <p:cNvSpPr/>
          <p:nvPr/>
        </p:nvSpPr>
        <p:spPr>
          <a:xfrm rot="618981">
            <a:off x="8947351" y="903132"/>
            <a:ext cx="296629" cy="476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a:p>
        </p:txBody>
      </p:sp>
      <p:sp>
        <p:nvSpPr>
          <p:cNvPr id="21" name="Flowchart: Connector 20">
            <a:extLst>
              <a:ext uri="{FF2B5EF4-FFF2-40B4-BE49-F238E27FC236}">
                <a16:creationId xmlns:a16="http://schemas.microsoft.com/office/drawing/2014/main" id="{7FD424BB-43DE-9ABB-C74A-16AC674AB10C}"/>
              </a:ext>
            </a:extLst>
          </p:cNvPr>
          <p:cNvSpPr/>
          <p:nvPr/>
        </p:nvSpPr>
        <p:spPr>
          <a:xfrm>
            <a:off x="6958648" y="1342802"/>
            <a:ext cx="3538897" cy="3643225"/>
          </a:xfrm>
          <a:prstGeom prst="flowChartConnector">
            <a:avLst/>
          </a:prstGeom>
          <a:no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dirty="0"/>
          </a:p>
        </p:txBody>
      </p:sp>
      <p:sp>
        <p:nvSpPr>
          <p:cNvPr id="52" name="Rectangle 51">
            <a:extLst>
              <a:ext uri="{FF2B5EF4-FFF2-40B4-BE49-F238E27FC236}">
                <a16:creationId xmlns:a16="http://schemas.microsoft.com/office/drawing/2014/main" id="{C3911B86-4505-3AFC-AD43-D7EF4EDAAE7A}"/>
              </a:ext>
            </a:extLst>
          </p:cNvPr>
          <p:cNvSpPr/>
          <p:nvPr/>
        </p:nvSpPr>
        <p:spPr>
          <a:xfrm rot="12714056">
            <a:off x="9633774" y="1203231"/>
            <a:ext cx="296629" cy="476875"/>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dirty="0"/>
          </a:p>
        </p:txBody>
      </p:sp>
      <p:sp>
        <p:nvSpPr>
          <p:cNvPr id="53" name="Rectangle 52">
            <a:extLst>
              <a:ext uri="{FF2B5EF4-FFF2-40B4-BE49-F238E27FC236}">
                <a16:creationId xmlns:a16="http://schemas.microsoft.com/office/drawing/2014/main" id="{BCEA69AF-7C68-2EB6-9877-EB3493BC4E7A}"/>
              </a:ext>
            </a:extLst>
          </p:cNvPr>
          <p:cNvSpPr/>
          <p:nvPr/>
        </p:nvSpPr>
        <p:spPr>
          <a:xfrm>
            <a:off x="8569430" y="865928"/>
            <a:ext cx="296629" cy="476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a:p>
        </p:txBody>
      </p:sp>
      <p:sp>
        <p:nvSpPr>
          <p:cNvPr id="54" name="Rectangle 53">
            <a:extLst>
              <a:ext uri="{FF2B5EF4-FFF2-40B4-BE49-F238E27FC236}">
                <a16:creationId xmlns:a16="http://schemas.microsoft.com/office/drawing/2014/main" id="{6257B208-A5E7-6793-E4AF-71502BE19A49}"/>
              </a:ext>
            </a:extLst>
          </p:cNvPr>
          <p:cNvSpPr/>
          <p:nvPr/>
        </p:nvSpPr>
        <p:spPr>
          <a:xfrm rot="12200478">
            <a:off x="9302668" y="1015452"/>
            <a:ext cx="296629" cy="476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dirty="0"/>
          </a:p>
        </p:txBody>
      </p:sp>
      <p:sp>
        <p:nvSpPr>
          <p:cNvPr id="56" name="Rectangle 55">
            <a:extLst>
              <a:ext uri="{FF2B5EF4-FFF2-40B4-BE49-F238E27FC236}">
                <a16:creationId xmlns:a16="http://schemas.microsoft.com/office/drawing/2014/main" id="{26094702-7A40-D656-F956-824FB75F1206}"/>
              </a:ext>
            </a:extLst>
          </p:cNvPr>
          <p:cNvSpPr/>
          <p:nvPr/>
        </p:nvSpPr>
        <p:spPr>
          <a:xfrm rot="618981">
            <a:off x="8947350" y="903133"/>
            <a:ext cx="296629" cy="476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a:p>
        </p:txBody>
      </p:sp>
      <p:sp>
        <p:nvSpPr>
          <p:cNvPr id="57" name="Flowchart: Connector 56">
            <a:extLst>
              <a:ext uri="{FF2B5EF4-FFF2-40B4-BE49-F238E27FC236}">
                <a16:creationId xmlns:a16="http://schemas.microsoft.com/office/drawing/2014/main" id="{F95EAAAD-B794-11A7-5735-DD9097599683}"/>
              </a:ext>
            </a:extLst>
          </p:cNvPr>
          <p:cNvSpPr/>
          <p:nvPr/>
        </p:nvSpPr>
        <p:spPr>
          <a:xfrm>
            <a:off x="6958646" y="1342804"/>
            <a:ext cx="3538897" cy="3643225"/>
          </a:xfrm>
          <a:prstGeom prst="flowChartConnector">
            <a:avLst/>
          </a:prstGeom>
          <a:no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dirty="0"/>
          </a:p>
        </p:txBody>
      </p:sp>
      <p:sp>
        <p:nvSpPr>
          <p:cNvPr id="58" name="Rectangle 57">
            <a:extLst>
              <a:ext uri="{FF2B5EF4-FFF2-40B4-BE49-F238E27FC236}">
                <a16:creationId xmlns:a16="http://schemas.microsoft.com/office/drawing/2014/main" id="{F19D1FCB-9649-C441-786E-49D94D3ED31B}"/>
              </a:ext>
            </a:extLst>
          </p:cNvPr>
          <p:cNvSpPr/>
          <p:nvPr/>
        </p:nvSpPr>
        <p:spPr>
          <a:xfrm rot="13422410">
            <a:off x="9946482" y="1438327"/>
            <a:ext cx="296629" cy="476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dirty="0"/>
          </a:p>
        </p:txBody>
      </p:sp>
      <p:sp>
        <p:nvSpPr>
          <p:cNvPr id="59" name="Rectangle 58">
            <a:extLst>
              <a:ext uri="{FF2B5EF4-FFF2-40B4-BE49-F238E27FC236}">
                <a16:creationId xmlns:a16="http://schemas.microsoft.com/office/drawing/2014/main" id="{A3A9DAF8-5C73-B9BA-E9EF-6B7F8CE45DA4}"/>
              </a:ext>
            </a:extLst>
          </p:cNvPr>
          <p:cNvSpPr/>
          <p:nvPr/>
        </p:nvSpPr>
        <p:spPr>
          <a:xfrm rot="13883036">
            <a:off x="10212739" y="1707700"/>
            <a:ext cx="298045" cy="47460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dirty="0"/>
          </a:p>
        </p:txBody>
      </p:sp>
      <p:sp>
        <p:nvSpPr>
          <p:cNvPr id="60" name="Rectangle 59">
            <a:extLst>
              <a:ext uri="{FF2B5EF4-FFF2-40B4-BE49-F238E27FC236}">
                <a16:creationId xmlns:a16="http://schemas.microsoft.com/office/drawing/2014/main" id="{3BD6B9BE-0105-37E9-0F4D-D5E128ACBF54}"/>
              </a:ext>
            </a:extLst>
          </p:cNvPr>
          <p:cNvSpPr/>
          <p:nvPr/>
        </p:nvSpPr>
        <p:spPr>
          <a:xfrm rot="12714056">
            <a:off x="9633772" y="1203229"/>
            <a:ext cx="296629" cy="476875"/>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dirty="0"/>
          </a:p>
        </p:txBody>
      </p:sp>
      <p:sp>
        <p:nvSpPr>
          <p:cNvPr id="62" name="Rectangle 61">
            <a:extLst>
              <a:ext uri="{FF2B5EF4-FFF2-40B4-BE49-F238E27FC236}">
                <a16:creationId xmlns:a16="http://schemas.microsoft.com/office/drawing/2014/main" id="{F53E4CB3-A7C4-85D3-9FC7-2DCA6B979F66}"/>
              </a:ext>
            </a:extLst>
          </p:cNvPr>
          <p:cNvSpPr/>
          <p:nvPr/>
        </p:nvSpPr>
        <p:spPr>
          <a:xfrm>
            <a:off x="8569428" y="865927"/>
            <a:ext cx="296629" cy="476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a:p>
        </p:txBody>
      </p:sp>
      <p:sp>
        <p:nvSpPr>
          <p:cNvPr id="64" name="Rectangle 63">
            <a:extLst>
              <a:ext uri="{FF2B5EF4-FFF2-40B4-BE49-F238E27FC236}">
                <a16:creationId xmlns:a16="http://schemas.microsoft.com/office/drawing/2014/main" id="{E7042AEA-FE3C-89D7-832A-70AD292992CB}"/>
              </a:ext>
            </a:extLst>
          </p:cNvPr>
          <p:cNvSpPr/>
          <p:nvPr/>
        </p:nvSpPr>
        <p:spPr>
          <a:xfrm rot="12200478">
            <a:off x="9302667" y="1015451"/>
            <a:ext cx="296629" cy="476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dirty="0"/>
          </a:p>
        </p:txBody>
      </p:sp>
      <p:sp>
        <p:nvSpPr>
          <p:cNvPr id="65" name="Rectangle 64">
            <a:extLst>
              <a:ext uri="{FF2B5EF4-FFF2-40B4-BE49-F238E27FC236}">
                <a16:creationId xmlns:a16="http://schemas.microsoft.com/office/drawing/2014/main" id="{08D111E6-9DE6-8A12-D96B-0563BB5E5365}"/>
              </a:ext>
            </a:extLst>
          </p:cNvPr>
          <p:cNvSpPr/>
          <p:nvPr/>
        </p:nvSpPr>
        <p:spPr>
          <a:xfrm rot="618981">
            <a:off x="8947348" y="903132"/>
            <a:ext cx="296629" cy="476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a:p>
        </p:txBody>
      </p:sp>
      <p:sp>
        <p:nvSpPr>
          <p:cNvPr id="66" name="Flowchart: Connector 65">
            <a:extLst>
              <a:ext uri="{FF2B5EF4-FFF2-40B4-BE49-F238E27FC236}">
                <a16:creationId xmlns:a16="http://schemas.microsoft.com/office/drawing/2014/main" id="{4DF7C21B-D83E-6218-6550-8DB630FDF856}"/>
              </a:ext>
            </a:extLst>
          </p:cNvPr>
          <p:cNvSpPr/>
          <p:nvPr/>
        </p:nvSpPr>
        <p:spPr>
          <a:xfrm>
            <a:off x="6958645" y="1342802"/>
            <a:ext cx="3538897" cy="3643225"/>
          </a:xfrm>
          <a:prstGeom prst="flowChartConnector">
            <a:avLst/>
          </a:prstGeom>
          <a:no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dirty="0"/>
          </a:p>
        </p:txBody>
      </p:sp>
      <p:sp>
        <p:nvSpPr>
          <p:cNvPr id="70" name="Rectangle 69">
            <a:extLst>
              <a:ext uri="{FF2B5EF4-FFF2-40B4-BE49-F238E27FC236}">
                <a16:creationId xmlns:a16="http://schemas.microsoft.com/office/drawing/2014/main" id="{F9D59679-0C1F-7BE8-D146-39D4EA653A46}"/>
              </a:ext>
            </a:extLst>
          </p:cNvPr>
          <p:cNvSpPr/>
          <p:nvPr/>
        </p:nvSpPr>
        <p:spPr>
          <a:xfrm rot="16462398">
            <a:off x="10594810" y="3120749"/>
            <a:ext cx="298045" cy="47460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dirty="0"/>
          </a:p>
        </p:txBody>
      </p:sp>
      <p:sp>
        <p:nvSpPr>
          <p:cNvPr id="71" name="Rectangle 70">
            <a:extLst>
              <a:ext uri="{FF2B5EF4-FFF2-40B4-BE49-F238E27FC236}">
                <a16:creationId xmlns:a16="http://schemas.microsoft.com/office/drawing/2014/main" id="{1AADB60A-A104-3BB6-5EC0-40EA6A29B1CC}"/>
              </a:ext>
            </a:extLst>
          </p:cNvPr>
          <p:cNvSpPr/>
          <p:nvPr/>
        </p:nvSpPr>
        <p:spPr>
          <a:xfrm rot="15298018">
            <a:off x="10534456" y="2398333"/>
            <a:ext cx="298045" cy="47460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dirty="0"/>
          </a:p>
        </p:txBody>
      </p:sp>
      <p:sp>
        <p:nvSpPr>
          <p:cNvPr id="72" name="Rectangle 71">
            <a:extLst>
              <a:ext uri="{FF2B5EF4-FFF2-40B4-BE49-F238E27FC236}">
                <a16:creationId xmlns:a16="http://schemas.microsoft.com/office/drawing/2014/main" id="{320EC253-1EF4-70C1-0B2F-FD742C7AB17E}"/>
              </a:ext>
            </a:extLst>
          </p:cNvPr>
          <p:cNvSpPr/>
          <p:nvPr/>
        </p:nvSpPr>
        <p:spPr>
          <a:xfrm rot="14797617">
            <a:off x="10415122" y="2041127"/>
            <a:ext cx="298045" cy="47460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dirty="0"/>
          </a:p>
        </p:txBody>
      </p:sp>
      <p:sp>
        <p:nvSpPr>
          <p:cNvPr id="73" name="Rectangle 72">
            <a:extLst>
              <a:ext uri="{FF2B5EF4-FFF2-40B4-BE49-F238E27FC236}">
                <a16:creationId xmlns:a16="http://schemas.microsoft.com/office/drawing/2014/main" id="{7EE373AB-FD46-B220-DCFD-094241CBB4A2}"/>
              </a:ext>
            </a:extLst>
          </p:cNvPr>
          <p:cNvSpPr/>
          <p:nvPr/>
        </p:nvSpPr>
        <p:spPr>
          <a:xfrm rot="15888946">
            <a:off x="10606118" y="2765041"/>
            <a:ext cx="298045" cy="474608"/>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dirty="0"/>
          </a:p>
        </p:txBody>
      </p:sp>
      <p:sp>
        <p:nvSpPr>
          <p:cNvPr id="74" name="Rectangle 73">
            <a:extLst>
              <a:ext uri="{FF2B5EF4-FFF2-40B4-BE49-F238E27FC236}">
                <a16:creationId xmlns:a16="http://schemas.microsoft.com/office/drawing/2014/main" id="{AB6A751C-830A-3C67-64EC-7C2AE1715DDE}"/>
              </a:ext>
            </a:extLst>
          </p:cNvPr>
          <p:cNvSpPr/>
          <p:nvPr/>
        </p:nvSpPr>
        <p:spPr>
          <a:xfrm rot="13422410">
            <a:off x="9946480" y="1437393"/>
            <a:ext cx="296629" cy="476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dirty="0"/>
          </a:p>
        </p:txBody>
      </p:sp>
      <p:sp>
        <p:nvSpPr>
          <p:cNvPr id="76" name="Rectangle 75">
            <a:extLst>
              <a:ext uri="{FF2B5EF4-FFF2-40B4-BE49-F238E27FC236}">
                <a16:creationId xmlns:a16="http://schemas.microsoft.com/office/drawing/2014/main" id="{E59EC600-D319-447B-894A-833DDB95466A}"/>
              </a:ext>
            </a:extLst>
          </p:cNvPr>
          <p:cNvSpPr/>
          <p:nvPr/>
        </p:nvSpPr>
        <p:spPr>
          <a:xfrm rot="13883036">
            <a:off x="10212738" y="1706767"/>
            <a:ext cx="298045" cy="47460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dirty="0"/>
          </a:p>
        </p:txBody>
      </p:sp>
      <p:sp>
        <p:nvSpPr>
          <p:cNvPr id="80" name="Rectangle 79">
            <a:extLst>
              <a:ext uri="{FF2B5EF4-FFF2-40B4-BE49-F238E27FC236}">
                <a16:creationId xmlns:a16="http://schemas.microsoft.com/office/drawing/2014/main" id="{1A9AA919-9E2B-5779-A5E1-8B5A9D79C0DD}"/>
              </a:ext>
            </a:extLst>
          </p:cNvPr>
          <p:cNvSpPr/>
          <p:nvPr/>
        </p:nvSpPr>
        <p:spPr>
          <a:xfrm rot="12714056">
            <a:off x="9633771" y="1202296"/>
            <a:ext cx="296629" cy="476875"/>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dirty="0"/>
          </a:p>
        </p:txBody>
      </p:sp>
      <p:sp>
        <p:nvSpPr>
          <p:cNvPr id="81" name="Rectangle 80">
            <a:extLst>
              <a:ext uri="{FF2B5EF4-FFF2-40B4-BE49-F238E27FC236}">
                <a16:creationId xmlns:a16="http://schemas.microsoft.com/office/drawing/2014/main" id="{B8CB0E6F-8D73-AB00-42DB-5274B5EC1FEE}"/>
              </a:ext>
            </a:extLst>
          </p:cNvPr>
          <p:cNvSpPr/>
          <p:nvPr/>
        </p:nvSpPr>
        <p:spPr>
          <a:xfrm>
            <a:off x="8569427" y="864993"/>
            <a:ext cx="296629" cy="476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a:p>
        </p:txBody>
      </p:sp>
      <p:sp>
        <p:nvSpPr>
          <p:cNvPr id="82" name="Rectangle 81">
            <a:extLst>
              <a:ext uri="{FF2B5EF4-FFF2-40B4-BE49-F238E27FC236}">
                <a16:creationId xmlns:a16="http://schemas.microsoft.com/office/drawing/2014/main" id="{35CD2CD9-C184-02D8-617C-DD29142B08A6}"/>
              </a:ext>
            </a:extLst>
          </p:cNvPr>
          <p:cNvSpPr/>
          <p:nvPr/>
        </p:nvSpPr>
        <p:spPr>
          <a:xfrm rot="12200478">
            <a:off x="9302666" y="1014517"/>
            <a:ext cx="296629" cy="476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dirty="0"/>
          </a:p>
        </p:txBody>
      </p:sp>
      <p:sp>
        <p:nvSpPr>
          <p:cNvPr id="83" name="Rectangle 82">
            <a:extLst>
              <a:ext uri="{FF2B5EF4-FFF2-40B4-BE49-F238E27FC236}">
                <a16:creationId xmlns:a16="http://schemas.microsoft.com/office/drawing/2014/main" id="{9E38B925-79F5-17D2-7B7F-D549A97500FB}"/>
              </a:ext>
            </a:extLst>
          </p:cNvPr>
          <p:cNvSpPr/>
          <p:nvPr/>
        </p:nvSpPr>
        <p:spPr>
          <a:xfrm rot="618981">
            <a:off x="8947347" y="902199"/>
            <a:ext cx="296629" cy="476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a:p>
        </p:txBody>
      </p:sp>
      <p:sp>
        <p:nvSpPr>
          <p:cNvPr id="84" name="Flowchart: Connector 83">
            <a:extLst>
              <a:ext uri="{FF2B5EF4-FFF2-40B4-BE49-F238E27FC236}">
                <a16:creationId xmlns:a16="http://schemas.microsoft.com/office/drawing/2014/main" id="{0E870393-BFD8-37FD-6D53-555065D068F3}"/>
              </a:ext>
            </a:extLst>
          </p:cNvPr>
          <p:cNvSpPr/>
          <p:nvPr/>
        </p:nvSpPr>
        <p:spPr>
          <a:xfrm>
            <a:off x="6958644" y="1341869"/>
            <a:ext cx="3538897" cy="3643225"/>
          </a:xfrm>
          <a:prstGeom prst="flowChartConnector">
            <a:avLst/>
          </a:prstGeom>
          <a:no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dirty="0"/>
          </a:p>
        </p:txBody>
      </p:sp>
      <p:sp>
        <p:nvSpPr>
          <p:cNvPr id="85" name="Rectangle 84">
            <a:extLst>
              <a:ext uri="{FF2B5EF4-FFF2-40B4-BE49-F238E27FC236}">
                <a16:creationId xmlns:a16="http://schemas.microsoft.com/office/drawing/2014/main" id="{1B5ADBCB-45E6-53BD-045F-74BCEDE0226F}"/>
              </a:ext>
            </a:extLst>
          </p:cNvPr>
          <p:cNvSpPr/>
          <p:nvPr/>
        </p:nvSpPr>
        <p:spPr>
          <a:xfrm rot="17591878">
            <a:off x="10423916" y="3823516"/>
            <a:ext cx="298045" cy="47460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dirty="0"/>
          </a:p>
        </p:txBody>
      </p:sp>
      <p:sp>
        <p:nvSpPr>
          <p:cNvPr id="88" name="Rectangle 87">
            <a:extLst>
              <a:ext uri="{FF2B5EF4-FFF2-40B4-BE49-F238E27FC236}">
                <a16:creationId xmlns:a16="http://schemas.microsoft.com/office/drawing/2014/main" id="{DD43842F-9EBE-44A0-A153-A6809293F1B5}"/>
              </a:ext>
            </a:extLst>
          </p:cNvPr>
          <p:cNvSpPr/>
          <p:nvPr/>
        </p:nvSpPr>
        <p:spPr>
          <a:xfrm rot="16854137">
            <a:off x="10552416" y="3472099"/>
            <a:ext cx="298045" cy="47460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dirty="0"/>
          </a:p>
        </p:txBody>
      </p:sp>
      <p:sp>
        <p:nvSpPr>
          <p:cNvPr id="89" name="Rectangle 88">
            <a:extLst>
              <a:ext uri="{FF2B5EF4-FFF2-40B4-BE49-F238E27FC236}">
                <a16:creationId xmlns:a16="http://schemas.microsoft.com/office/drawing/2014/main" id="{64345E72-59B0-4D99-C77A-F9FF96D1213D}"/>
              </a:ext>
            </a:extLst>
          </p:cNvPr>
          <p:cNvSpPr/>
          <p:nvPr/>
        </p:nvSpPr>
        <p:spPr>
          <a:xfrm rot="16462398">
            <a:off x="10594810" y="3120748"/>
            <a:ext cx="298045" cy="47460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dirty="0"/>
          </a:p>
        </p:txBody>
      </p:sp>
      <p:sp>
        <p:nvSpPr>
          <p:cNvPr id="91" name="Rectangle 90">
            <a:extLst>
              <a:ext uri="{FF2B5EF4-FFF2-40B4-BE49-F238E27FC236}">
                <a16:creationId xmlns:a16="http://schemas.microsoft.com/office/drawing/2014/main" id="{2E30187D-136F-8178-B039-923A18D6F2F9}"/>
              </a:ext>
            </a:extLst>
          </p:cNvPr>
          <p:cNvSpPr/>
          <p:nvPr/>
        </p:nvSpPr>
        <p:spPr>
          <a:xfrm rot="15298018">
            <a:off x="10534456" y="2398332"/>
            <a:ext cx="298045" cy="47460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dirty="0"/>
          </a:p>
        </p:txBody>
      </p:sp>
      <p:sp>
        <p:nvSpPr>
          <p:cNvPr id="92" name="Rectangle 91">
            <a:extLst>
              <a:ext uri="{FF2B5EF4-FFF2-40B4-BE49-F238E27FC236}">
                <a16:creationId xmlns:a16="http://schemas.microsoft.com/office/drawing/2014/main" id="{945CCFB1-F13D-DDAA-11E4-03B763971607}"/>
              </a:ext>
            </a:extLst>
          </p:cNvPr>
          <p:cNvSpPr/>
          <p:nvPr/>
        </p:nvSpPr>
        <p:spPr>
          <a:xfrm rot="14797617">
            <a:off x="10415122" y="2041125"/>
            <a:ext cx="298045" cy="47460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dirty="0"/>
          </a:p>
        </p:txBody>
      </p:sp>
      <p:sp>
        <p:nvSpPr>
          <p:cNvPr id="98" name="Rectangle 97">
            <a:extLst>
              <a:ext uri="{FF2B5EF4-FFF2-40B4-BE49-F238E27FC236}">
                <a16:creationId xmlns:a16="http://schemas.microsoft.com/office/drawing/2014/main" id="{F5DFC55D-C012-8D72-634F-8FB7FA17180E}"/>
              </a:ext>
            </a:extLst>
          </p:cNvPr>
          <p:cNvSpPr/>
          <p:nvPr/>
        </p:nvSpPr>
        <p:spPr>
          <a:xfrm rot="15888946">
            <a:off x="10606118" y="2765040"/>
            <a:ext cx="298045" cy="474608"/>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dirty="0"/>
          </a:p>
        </p:txBody>
      </p:sp>
      <p:sp>
        <p:nvSpPr>
          <p:cNvPr id="101" name="Rectangle 100">
            <a:extLst>
              <a:ext uri="{FF2B5EF4-FFF2-40B4-BE49-F238E27FC236}">
                <a16:creationId xmlns:a16="http://schemas.microsoft.com/office/drawing/2014/main" id="{79C01801-2FB0-2A09-0018-BA6AE131505D}"/>
              </a:ext>
            </a:extLst>
          </p:cNvPr>
          <p:cNvSpPr/>
          <p:nvPr/>
        </p:nvSpPr>
        <p:spPr>
          <a:xfrm rot="13422410">
            <a:off x="9946480" y="1437392"/>
            <a:ext cx="296629" cy="476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dirty="0"/>
          </a:p>
        </p:txBody>
      </p:sp>
      <p:sp>
        <p:nvSpPr>
          <p:cNvPr id="102" name="Rectangle 101">
            <a:extLst>
              <a:ext uri="{FF2B5EF4-FFF2-40B4-BE49-F238E27FC236}">
                <a16:creationId xmlns:a16="http://schemas.microsoft.com/office/drawing/2014/main" id="{44A039CE-32F0-5FFC-41C9-9A15EB3A1A47}"/>
              </a:ext>
            </a:extLst>
          </p:cNvPr>
          <p:cNvSpPr/>
          <p:nvPr/>
        </p:nvSpPr>
        <p:spPr>
          <a:xfrm rot="13883036">
            <a:off x="10212738" y="1706765"/>
            <a:ext cx="298045" cy="47460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dirty="0"/>
          </a:p>
        </p:txBody>
      </p:sp>
      <p:sp>
        <p:nvSpPr>
          <p:cNvPr id="103" name="Rectangle 102">
            <a:extLst>
              <a:ext uri="{FF2B5EF4-FFF2-40B4-BE49-F238E27FC236}">
                <a16:creationId xmlns:a16="http://schemas.microsoft.com/office/drawing/2014/main" id="{FE5F9C1A-C7E9-B9CF-CE40-F640B69C292F}"/>
              </a:ext>
            </a:extLst>
          </p:cNvPr>
          <p:cNvSpPr/>
          <p:nvPr/>
        </p:nvSpPr>
        <p:spPr>
          <a:xfrm rot="12714056">
            <a:off x="9633771" y="1202295"/>
            <a:ext cx="296629" cy="476875"/>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dirty="0"/>
          </a:p>
        </p:txBody>
      </p:sp>
      <p:sp>
        <p:nvSpPr>
          <p:cNvPr id="104" name="Rectangle 103">
            <a:extLst>
              <a:ext uri="{FF2B5EF4-FFF2-40B4-BE49-F238E27FC236}">
                <a16:creationId xmlns:a16="http://schemas.microsoft.com/office/drawing/2014/main" id="{EBC08168-2102-9F9A-673C-1EF705BCDB17}"/>
              </a:ext>
            </a:extLst>
          </p:cNvPr>
          <p:cNvSpPr/>
          <p:nvPr/>
        </p:nvSpPr>
        <p:spPr>
          <a:xfrm>
            <a:off x="8569427" y="864992"/>
            <a:ext cx="296629" cy="476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a:p>
        </p:txBody>
      </p:sp>
      <p:sp>
        <p:nvSpPr>
          <p:cNvPr id="105" name="Rectangle 104">
            <a:extLst>
              <a:ext uri="{FF2B5EF4-FFF2-40B4-BE49-F238E27FC236}">
                <a16:creationId xmlns:a16="http://schemas.microsoft.com/office/drawing/2014/main" id="{983C1934-4578-29F4-064C-4B2FAFCFC5D9}"/>
              </a:ext>
            </a:extLst>
          </p:cNvPr>
          <p:cNvSpPr/>
          <p:nvPr/>
        </p:nvSpPr>
        <p:spPr>
          <a:xfrm rot="12200478">
            <a:off x="9302666" y="1014516"/>
            <a:ext cx="296629" cy="476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dirty="0"/>
          </a:p>
        </p:txBody>
      </p:sp>
      <p:sp>
        <p:nvSpPr>
          <p:cNvPr id="106" name="Rectangle 105">
            <a:extLst>
              <a:ext uri="{FF2B5EF4-FFF2-40B4-BE49-F238E27FC236}">
                <a16:creationId xmlns:a16="http://schemas.microsoft.com/office/drawing/2014/main" id="{A70A85BB-B7CA-9612-6C24-C3F7CE77AD47}"/>
              </a:ext>
            </a:extLst>
          </p:cNvPr>
          <p:cNvSpPr/>
          <p:nvPr/>
        </p:nvSpPr>
        <p:spPr>
          <a:xfrm rot="618981">
            <a:off x="8947347" y="902197"/>
            <a:ext cx="296629" cy="476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a:p>
        </p:txBody>
      </p:sp>
      <p:sp>
        <p:nvSpPr>
          <p:cNvPr id="107" name="Flowchart: Connector 106">
            <a:extLst>
              <a:ext uri="{FF2B5EF4-FFF2-40B4-BE49-F238E27FC236}">
                <a16:creationId xmlns:a16="http://schemas.microsoft.com/office/drawing/2014/main" id="{3405E0B3-5CA7-D316-8357-43FB84558BB4}"/>
              </a:ext>
            </a:extLst>
          </p:cNvPr>
          <p:cNvSpPr/>
          <p:nvPr/>
        </p:nvSpPr>
        <p:spPr>
          <a:xfrm>
            <a:off x="6958644" y="1341868"/>
            <a:ext cx="3538897" cy="3643225"/>
          </a:xfrm>
          <a:prstGeom prst="flowChartConnector">
            <a:avLst/>
          </a:prstGeom>
          <a:no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dirty="0"/>
          </a:p>
        </p:txBody>
      </p:sp>
      <p:sp>
        <p:nvSpPr>
          <p:cNvPr id="111" name="Rectangle 110">
            <a:extLst>
              <a:ext uri="{FF2B5EF4-FFF2-40B4-BE49-F238E27FC236}">
                <a16:creationId xmlns:a16="http://schemas.microsoft.com/office/drawing/2014/main" id="{B86449D0-A274-30C2-E676-0AE85168F7B6}"/>
              </a:ext>
            </a:extLst>
          </p:cNvPr>
          <p:cNvSpPr/>
          <p:nvPr/>
        </p:nvSpPr>
        <p:spPr>
          <a:xfrm rot="20226096">
            <a:off x="9363335" y="4833208"/>
            <a:ext cx="296629" cy="476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dirty="0"/>
          </a:p>
        </p:txBody>
      </p:sp>
      <p:sp>
        <p:nvSpPr>
          <p:cNvPr id="112" name="Rectangle 111">
            <a:extLst>
              <a:ext uri="{FF2B5EF4-FFF2-40B4-BE49-F238E27FC236}">
                <a16:creationId xmlns:a16="http://schemas.microsoft.com/office/drawing/2014/main" id="{75D48E61-EFB0-1F6E-E8F6-714267199205}"/>
              </a:ext>
            </a:extLst>
          </p:cNvPr>
          <p:cNvSpPr/>
          <p:nvPr/>
        </p:nvSpPr>
        <p:spPr>
          <a:xfrm rot="12161522">
            <a:off x="7864379" y="4858797"/>
            <a:ext cx="296629" cy="476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a:p>
        </p:txBody>
      </p:sp>
      <p:sp>
        <p:nvSpPr>
          <p:cNvPr id="113" name="Rectangle 112">
            <a:extLst>
              <a:ext uri="{FF2B5EF4-FFF2-40B4-BE49-F238E27FC236}">
                <a16:creationId xmlns:a16="http://schemas.microsoft.com/office/drawing/2014/main" id="{EBD44243-0631-E4E4-54DD-33E67BD8B336}"/>
              </a:ext>
            </a:extLst>
          </p:cNvPr>
          <p:cNvSpPr/>
          <p:nvPr/>
        </p:nvSpPr>
        <p:spPr>
          <a:xfrm rot="19515914">
            <a:off x="9690200" y="4656361"/>
            <a:ext cx="296629" cy="476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dirty="0"/>
          </a:p>
        </p:txBody>
      </p:sp>
      <p:sp>
        <p:nvSpPr>
          <p:cNvPr id="114" name="Rectangle 113">
            <a:extLst>
              <a:ext uri="{FF2B5EF4-FFF2-40B4-BE49-F238E27FC236}">
                <a16:creationId xmlns:a16="http://schemas.microsoft.com/office/drawing/2014/main" id="{FB3E7C67-4C84-5546-80E3-1F74C3ACB829}"/>
              </a:ext>
            </a:extLst>
          </p:cNvPr>
          <p:cNvSpPr/>
          <p:nvPr/>
        </p:nvSpPr>
        <p:spPr>
          <a:xfrm rot="18426963">
            <a:off x="10223423" y="4150815"/>
            <a:ext cx="298045" cy="47460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dirty="0"/>
          </a:p>
        </p:txBody>
      </p:sp>
      <p:sp>
        <p:nvSpPr>
          <p:cNvPr id="115" name="Rectangle 114">
            <a:extLst>
              <a:ext uri="{FF2B5EF4-FFF2-40B4-BE49-F238E27FC236}">
                <a16:creationId xmlns:a16="http://schemas.microsoft.com/office/drawing/2014/main" id="{240B6A08-ACA4-8195-15C3-1A13A172BCE3}"/>
              </a:ext>
            </a:extLst>
          </p:cNvPr>
          <p:cNvSpPr/>
          <p:nvPr/>
        </p:nvSpPr>
        <p:spPr>
          <a:xfrm rot="20859224">
            <a:off x="8990959" y="4958325"/>
            <a:ext cx="296629" cy="476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dirty="0"/>
          </a:p>
        </p:txBody>
      </p:sp>
      <p:sp>
        <p:nvSpPr>
          <p:cNvPr id="116" name="Rectangle 115">
            <a:extLst>
              <a:ext uri="{FF2B5EF4-FFF2-40B4-BE49-F238E27FC236}">
                <a16:creationId xmlns:a16="http://schemas.microsoft.com/office/drawing/2014/main" id="{097401B9-A801-BFF4-14A4-9977B9ECF199}"/>
              </a:ext>
            </a:extLst>
          </p:cNvPr>
          <p:cNvSpPr/>
          <p:nvPr/>
        </p:nvSpPr>
        <p:spPr>
          <a:xfrm rot="862933">
            <a:off x="8218002" y="4955531"/>
            <a:ext cx="296629" cy="476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dirty="0"/>
          </a:p>
        </p:txBody>
      </p:sp>
      <p:sp>
        <p:nvSpPr>
          <p:cNvPr id="118" name="Rectangle 117">
            <a:extLst>
              <a:ext uri="{FF2B5EF4-FFF2-40B4-BE49-F238E27FC236}">
                <a16:creationId xmlns:a16="http://schemas.microsoft.com/office/drawing/2014/main" id="{DA747209-C671-9B04-FA72-37E04B72DAFF}"/>
              </a:ext>
            </a:extLst>
          </p:cNvPr>
          <p:cNvSpPr/>
          <p:nvPr/>
        </p:nvSpPr>
        <p:spPr>
          <a:xfrm>
            <a:off x="8599095" y="5008745"/>
            <a:ext cx="296629" cy="476875"/>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a:p>
        </p:txBody>
      </p:sp>
      <p:sp>
        <p:nvSpPr>
          <p:cNvPr id="119" name="Rectangle 118">
            <a:extLst>
              <a:ext uri="{FF2B5EF4-FFF2-40B4-BE49-F238E27FC236}">
                <a16:creationId xmlns:a16="http://schemas.microsoft.com/office/drawing/2014/main" id="{F82822D0-E7F5-A6F0-25EB-E8077EEF7FCE}"/>
              </a:ext>
            </a:extLst>
          </p:cNvPr>
          <p:cNvSpPr/>
          <p:nvPr/>
        </p:nvSpPr>
        <p:spPr>
          <a:xfrm rot="17591878">
            <a:off x="10423918" y="3823516"/>
            <a:ext cx="298045" cy="47460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dirty="0"/>
          </a:p>
        </p:txBody>
      </p:sp>
      <p:sp>
        <p:nvSpPr>
          <p:cNvPr id="120" name="Rectangle 119">
            <a:extLst>
              <a:ext uri="{FF2B5EF4-FFF2-40B4-BE49-F238E27FC236}">
                <a16:creationId xmlns:a16="http://schemas.microsoft.com/office/drawing/2014/main" id="{67C963DC-9438-56B7-AB61-1BBE08E922C1}"/>
              </a:ext>
            </a:extLst>
          </p:cNvPr>
          <p:cNvSpPr/>
          <p:nvPr/>
        </p:nvSpPr>
        <p:spPr>
          <a:xfrm rot="16854137">
            <a:off x="10552418" y="3472099"/>
            <a:ext cx="298045" cy="47460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dirty="0"/>
          </a:p>
        </p:txBody>
      </p:sp>
      <p:sp>
        <p:nvSpPr>
          <p:cNvPr id="121" name="Rectangle 120">
            <a:extLst>
              <a:ext uri="{FF2B5EF4-FFF2-40B4-BE49-F238E27FC236}">
                <a16:creationId xmlns:a16="http://schemas.microsoft.com/office/drawing/2014/main" id="{C4B28683-7E95-273A-9F93-F539E07CB1A4}"/>
              </a:ext>
            </a:extLst>
          </p:cNvPr>
          <p:cNvSpPr/>
          <p:nvPr/>
        </p:nvSpPr>
        <p:spPr>
          <a:xfrm rot="16462398">
            <a:off x="10594811" y="3120748"/>
            <a:ext cx="298045" cy="47460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dirty="0"/>
          </a:p>
        </p:txBody>
      </p:sp>
      <p:sp>
        <p:nvSpPr>
          <p:cNvPr id="122" name="Rectangle 121">
            <a:extLst>
              <a:ext uri="{FF2B5EF4-FFF2-40B4-BE49-F238E27FC236}">
                <a16:creationId xmlns:a16="http://schemas.microsoft.com/office/drawing/2014/main" id="{443C7BB4-4FE6-1CFF-012F-A9738C1332B2}"/>
              </a:ext>
            </a:extLst>
          </p:cNvPr>
          <p:cNvSpPr/>
          <p:nvPr/>
        </p:nvSpPr>
        <p:spPr>
          <a:xfrm rot="15298018">
            <a:off x="10534458" y="2398332"/>
            <a:ext cx="298045" cy="47460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dirty="0"/>
          </a:p>
        </p:txBody>
      </p:sp>
      <p:sp>
        <p:nvSpPr>
          <p:cNvPr id="123" name="Rectangle 122">
            <a:extLst>
              <a:ext uri="{FF2B5EF4-FFF2-40B4-BE49-F238E27FC236}">
                <a16:creationId xmlns:a16="http://schemas.microsoft.com/office/drawing/2014/main" id="{5F61D25B-D9DD-BA36-0026-79D94BC68AB0}"/>
              </a:ext>
            </a:extLst>
          </p:cNvPr>
          <p:cNvSpPr/>
          <p:nvPr/>
        </p:nvSpPr>
        <p:spPr>
          <a:xfrm rot="14797617">
            <a:off x="10415123" y="2041125"/>
            <a:ext cx="298045" cy="47460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dirty="0"/>
          </a:p>
        </p:txBody>
      </p:sp>
      <p:sp>
        <p:nvSpPr>
          <p:cNvPr id="124" name="Rectangle 123">
            <a:extLst>
              <a:ext uri="{FF2B5EF4-FFF2-40B4-BE49-F238E27FC236}">
                <a16:creationId xmlns:a16="http://schemas.microsoft.com/office/drawing/2014/main" id="{F39C857D-4AF8-04ED-B4AC-DA1428DB3392}"/>
              </a:ext>
            </a:extLst>
          </p:cNvPr>
          <p:cNvSpPr/>
          <p:nvPr/>
        </p:nvSpPr>
        <p:spPr>
          <a:xfrm rot="15888946">
            <a:off x="10606119" y="2765040"/>
            <a:ext cx="298045" cy="474608"/>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dirty="0"/>
          </a:p>
        </p:txBody>
      </p:sp>
      <p:sp>
        <p:nvSpPr>
          <p:cNvPr id="125" name="Rectangle 124">
            <a:extLst>
              <a:ext uri="{FF2B5EF4-FFF2-40B4-BE49-F238E27FC236}">
                <a16:creationId xmlns:a16="http://schemas.microsoft.com/office/drawing/2014/main" id="{49A0A261-0095-B7E1-793B-2FF4BDAD7FBE}"/>
              </a:ext>
            </a:extLst>
          </p:cNvPr>
          <p:cNvSpPr/>
          <p:nvPr/>
        </p:nvSpPr>
        <p:spPr>
          <a:xfrm rot="13422410">
            <a:off x="9946482" y="1437392"/>
            <a:ext cx="296629" cy="476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dirty="0"/>
          </a:p>
        </p:txBody>
      </p:sp>
      <p:sp>
        <p:nvSpPr>
          <p:cNvPr id="126" name="Rectangle 125">
            <a:extLst>
              <a:ext uri="{FF2B5EF4-FFF2-40B4-BE49-F238E27FC236}">
                <a16:creationId xmlns:a16="http://schemas.microsoft.com/office/drawing/2014/main" id="{AB4D85E0-88BE-AD02-F1F5-925E585BCAEB}"/>
              </a:ext>
            </a:extLst>
          </p:cNvPr>
          <p:cNvSpPr/>
          <p:nvPr/>
        </p:nvSpPr>
        <p:spPr>
          <a:xfrm rot="13883036">
            <a:off x="10212739" y="1706765"/>
            <a:ext cx="298045" cy="47460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dirty="0"/>
          </a:p>
        </p:txBody>
      </p:sp>
      <p:sp>
        <p:nvSpPr>
          <p:cNvPr id="127" name="Rectangle 126">
            <a:extLst>
              <a:ext uri="{FF2B5EF4-FFF2-40B4-BE49-F238E27FC236}">
                <a16:creationId xmlns:a16="http://schemas.microsoft.com/office/drawing/2014/main" id="{252D2917-80BE-2295-C4F2-AB155EB46A4A}"/>
              </a:ext>
            </a:extLst>
          </p:cNvPr>
          <p:cNvSpPr/>
          <p:nvPr/>
        </p:nvSpPr>
        <p:spPr>
          <a:xfrm rot="12714056">
            <a:off x="9633772" y="1202295"/>
            <a:ext cx="296629" cy="476875"/>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dirty="0"/>
          </a:p>
        </p:txBody>
      </p:sp>
      <p:sp>
        <p:nvSpPr>
          <p:cNvPr id="192" name="Rectangle 191">
            <a:extLst>
              <a:ext uri="{FF2B5EF4-FFF2-40B4-BE49-F238E27FC236}">
                <a16:creationId xmlns:a16="http://schemas.microsoft.com/office/drawing/2014/main" id="{8BD94E5D-C7DD-32C1-E524-9FB37C7D49C0}"/>
              </a:ext>
            </a:extLst>
          </p:cNvPr>
          <p:cNvSpPr/>
          <p:nvPr/>
        </p:nvSpPr>
        <p:spPr>
          <a:xfrm>
            <a:off x="8569428" y="864992"/>
            <a:ext cx="296629" cy="476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a:p>
        </p:txBody>
      </p:sp>
      <p:sp>
        <p:nvSpPr>
          <p:cNvPr id="193" name="Rectangle 192">
            <a:extLst>
              <a:ext uri="{FF2B5EF4-FFF2-40B4-BE49-F238E27FC236}">
                <a16:creationId xmlns:a16="http://schemas.microsoft.com/office/drawing/2014/main" id="{DA90601F-2740-644C-B641-2058100453C5}"/>
              </a:ext>
            </a:extLst>
          </p:cNvPr>
          <p:cNvSpPr/>
          <p:nvPr/>
        </p:nvSpPr>
        <p:spPr>
          <a:xfrm rot="12200478">
            <a:off x="9302667" y="1014516"/>
            <a:ext cx="296629" cy="476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dirty="0"/>
          </a:p>
        </p:txBody>
      </p:sp>
      <p:sp>
        <p:nvSpPr>
          <p:cNvPr id="194" name="Rectangle 193">
            <a:extLst>
              <a:ext uri="{FF2B5EF4-FFF2-40B4-BE49-F238E27FC236}">
                <a16:creationId xmlns:a16="http://schemas.microsoft.com/office/drawing/2014/main" id="{85B2525F-E133-8524-39F6-DC47EA5C7EA2}"/>
              </a:ext>
            </a:extLst>
          </p:cNvPr>
          <p:cNvSpPr/>
          <p:nvPr/>
        </p:nvSpPr>
        <p:spPr>
          <a:xfrm rot="618981">
            <a:off x="8947348" y="902197"/>
            <a:ext cx="296629" cy="476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a:p>
        </p:txBody>
      </p:sp>
      <p:sp>
        <p:nvSpPr>
          <p:cNvPr id="195" name="Flowchart: Connector 194">
            <a:extLst>
              <a:ext uri="{FF2B5EF4-FFF2-40B4-BE49-F238E27FC236}">
                <a16:creationId xmlns:a16="http://schemas.microsoft.com/office/drawing/2014/main" id="{3F8E0BC3-465D-C345-F366-C7356D3D38D8}"/>
              </a:ext>
            </a:extLst>
          </p:cNvPr>
          <p:cNvSpPr/>
          <p:nvPr/>
        </p:nvSpPr>
        <p:spPr>
          <a:xfrm>
            <a:off x="6958645" y="1341868"/>
            <a:ext cx="3538897" cy="3643225"/>
          </a:xfrm>
          <a:prstGeom prst="flowChartConnector">
            <a:avLst/>
          </a:prstGeom>
          <a:no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dirty="0"/>
          </a:p>
        </p:txBody>
      </p:sp>
    </p:spTree>
    <p:extLst>
      <p:ext uri="{BB962C8B-B14F-4D97-AF65-F5344CB8AC3E}">
        <p14:creationId xmlns:p14="http://schemas.microsoft.com/office/powerpoint/2010/main" val="1031180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1249"/>
                                          </p:stCondLst>
                                        </p:cTn>
                                        <p:tgtEl>
                                          <p:spTgt spid="90"/>
                                        </p:tgtEl>
                                        <p:attrNameLst>
                                          <p:attrName>style.visibility</p:attrName>
                                        </p:attrNameLst>
                                      </p:cBhvr>
                                      <p:to>
                                        <p:strVal val="visible"/>
                                      </p:to>
                                    </p:set>
                                  </p:childTnLst>
                                </p:cTn>
                              </p:par>
                            </p:childTnLst>
                          </p:cTn>
                        </p:par>
                        <p:par>
                          <p:cTn id="7" fill="hold">
                            <p:stCondLst>
                              <p:cond delay="1250"/>
                            </p:stCondLst>
                            <p:childTnLst>
                              <p:par>
                                <p:cTn id="8" presetID="1" presetClass="entr" presetSubtype="0" fill="hold" grpId="0" nodeType="afterEffect">
                                  <p:stCondLst>
                                    <p:cond delay="250"/>
                                  </p:stCondLst>
                                  <p:childTnLst>
                                    <p:set>
                                      <p:cBhvr>
                                        <p:cTn id="9" dur="1" fill="hold">
                                          <p:stCondLst>
                                            <p:cond delay="1249"/>
                                          </p:stCondLst>
                                        </p:cTn>
                                        <p:tgtEl>
                                          <p:spTgt spid="96"/>
                                        </p:tgtEl>
                                        <p:attrNameLst>
                                          <p:attrName>style.visibility</p:attrName>
                                        </p:attrNameLst>
                                      </p:cBhvr>
                                      <p:to>
                                        <p:strVal val="visible"/>
                                      </p:to>
                                    </p:set>
                                  </p:childTnLst>
                                </p:cTn>
                              </p:par>
                            </p:childTnLst>
                          </p:cTn>
                        </p:par>
                        <p:par>
                          <p:cTn id="10" fill="hold">
                            <p:stCondLst>
                              <p:cond delay="2750"/>
                            </p:stCondLst>
                            <p:childTnLst>
                              <p:par>
                                <p:cTn id="11" presetID="1" presetClass="entr" presetSubtype="0" fill="hold" nodeType="afterEffect">
                                  <p:stCondLst>
                                    <p:cond delay="250"/>
                                  </p:stCondLst>
                                  <p:childTnLst>
                                    <p:set>
                                      <p:cBhvr>
                                        <p:cTn id="12" dur="1" fill="hold">
                                          <p:stCondLst>
                                            <p:cond delay="1249"/>
                                          </p:stCondLst>
                                        </p:cTn>
                                        <p:tgtEl>
                                          <p:spTgt spid="94"/>
                                        </p:tgtEl>
                                        <p:attrNameLst>
                                          <p:attrName>style.visibility</p:attrName>
                                        </p:attrNameLst>
                                      </p:cBhvr>
                                      <p:to>
                                        <p:strVal val="visible"/>
                                      </p:to>
                                    </p:set>
                                  </p:childTnLst>
                                </p:cTn>
                              </p:par>
                            </p:childTnLst>
                          </p:cTn>
                        </p:par>
                        <p:par>
                          <p:cTn id="13" fill="hold">
                            <p:stCondLst>
                              <p:cond delay="4250"/>
                            </p:stCondLst>
                            <p:childTnLst>
                              <p:par>
                                <p:cTn id="14" presetID="1" presetClass="entr" presetSubtype="0" fill="hold" nodeType="afterEffect">
                                  <p:stCondLst>
                                    <p:cond delay="0"/>
                                  </p:stCondLst>
                                  <p:childTnLst>
                                    <p:set>
                                      <p:cBhvr>
                                        <p:cTn id="15" dur="1" fill="hold">
                                          <p:stCondLst>
                                            <p:cond delay="1249"/>
                                          </p:stCondLst>
                                        </p:cTn>
                                        <p:tgtEl>
                                          <p:spTgt spid="95"/>
                                        </p:tgtEl>
                                        <p:attrNameLst>
                                          <p:attrName>style.visibility</p:attrName>
                                        </p:attrNameLst>
                                      </p:cBhvr>
                                      <p:to>
                                        <p:strVal val="visible"/>
                                      </p:to>
                                    </p:set>
                                  </p:childTnLst>
                                </p:cTn>
                              </p:par>
                            </p:childTnLst>
                          </p:cTn>
                        </p:par>
                        <p:par>
                          <p:cTn id="16" fill="hold">
                            <p:stCondLst>
                              <p:cond delay="5500"/>
                            </p:stCondLst>
                            <p:childTnLst>
                              <p:par>
                                <p:cTn id="17" presetID="0" presetClass="path" presetSubtype="0" accel="50000" decel="50000" fill="hold" nodeType="afterEffect">
                                  <p:stCondLst>
                                    <p:cond delay="250"/>
                                  </p:stCondLst>
                                  <p:childTnLst>
                                    <p:animMotion origin="layout" path="M -1.66667E-6 4.44444E-6 L -1.66667E-6 0.0003 C -0.00486 0.00401 -0.00972 0.00864 -0.01458 0.01234 C -0.0158 0.01296 -0.01701 0.01358 -0.01805 0.01481 C -0.0243 0.02006 -0.01389 0.01388 -0.025 0.02098 C -0.02743 0.02222 -0.02969 0.02314 -0.03194 0.02469 C -0.03489 0.02623 -0.04028 0.03086 -0.04028 0.03117 C -0.04166 0.03271 -0.04305 0.03487 -0.04444 0.03703 C -0.04566 0.03827 -0.04705 0.03888 -0.04791 0.04074 C -0.05069 0.04537 -0.05104 0.04938 -0.05208 0.05555 C -0.05243 0.05864 -0.05243 0.06203 -0.05278 0.06543 C -0.0533 0.06821 -0.05434 0.07098 -0.05486 0.07407 C -0.05607 0.07993 -0.05642 0.08487 -0.05694 0.09135 C -0.0566 0.10617 -0.05625 0.12098 -0.05555 0.1358 C -0.05555 0.13765 -0.05521 0.13981 -0.05486 0.14197 C -0.05451 0.14444 -0.05416 0.14691 -0.05347 0.14938 C -0.05295 0.15216 -0.05243 0.15524 -0.05139 0.15802 C -0.04965 0.16296 -0.04653 0.16574 -0.04375 0.16913 C -0.04288 0.1716 -0.04219 0.17407 -0.04097 0.17654 C -0.03906 0.18055 -0.03837 0.18117 -0.03611 0.18395 C -0.03177 0.18302 -0.02726 0.18395 -0.02291 0.18148 C -0.02014 0.17963 -0.01857 0.17438 -0.01597 0.1716 C -0.01371 0.16882 -0.00989 0.16419 -0.00833 0.16172 C -0.00764 0.16049 -0.00712 0.15895 -0.00625 0.15802 C -0.00521 0.15617 -0.00382 0.15493 -0.00278 0.15308 C -0.00087 0.14907 0.00052 0.14444 0.00278 0.14074 C 0.00365 0.13888 0.00469 0.13734 0.00556 0.1358 C 0.00972 0.12592 0.00504 0.1324 0.01111 0.12469 C 0.01268 0.12222 0.01823 0.11604 0.02014 0.11481 C 0.02379 0.11203 0.03403 0.10709 0.0382 0.10617 C 0.0408 0.10524 0.04375 0.10524 0.04653 0.10493 C 0.07136 0.10679 0.07014 0.09876 0.08264 0.11111 C 0.08368 0.11203 0.0849 0.11358 0.08611 0.11481 C 0.08698 0.11666 0.0882 0.11851 0.08889 0.12098 C 0.08959 0.12345 0.09028 0.12654 0.09028 0.12963 C 0.08976 0.14753 0.09028 0.15493 0.08334 0.16543 C 0.07813 0.17284 0.07552 0.17314 0.06945 0.17654 C 0.06493 0.17592 0.06042 0.17654 0.05625 0.1753 C 0.05226 0.17376 0.04861 0.16697 0.04584 0.16296 C 0.04462 0.15925 0.04219 0.15586 0.04236 0.15185 C 0.04236 0.14259 0.04393 0.13364 0.04653 0.12592 C 0.05104 0.11172 0.05399 0.11481 0.06042 0.11111 C 0.06198 0.10987 0.06354 0.10833 0.06528 0.1074 C 0.06702 0.10617 0.07257 0.10401 0.075 0.1037 C 0.07952 0.10277 0.0842 0.10277 0.08889 0.10246 L 0.09445 0.10123 C 0.0967 0.10061 0.09896 0.10061 0.10139 0.1 C 0.1092 0.09691 0.1 0.09753 0.10625 0.09753 L 0.10625 0.09784 " pathEditMode="relative" rAng="0" ptsTypes="AAAAAAAAAAAAAAAAAAAAAAAAAAAAAAAAAAAAAAAAAAAAAAAAA">
                                      <p:cBhvr>
                                        <p:cTn id="18" dur="1250" fill="hold"/>
                                        <p:tgtEl>
                                          <p:spTgt spid="95"/>
                                        </p:tgtEl>
                                        <p:attrNameLst>
                                          <p:attrName>ppt_x</p:attrName>
                                          <p:attrName>ppt_y</p:attrName>
                                        </p:attrNameLst>
                                      </p:cBhvr>
                                      <p:rCtr x="2465" y="9198"/>
                                    </p:animMotion>
                                  </p:childTnLst>
                                </p:cTn>
                              </p:par>
                            </p:childTnLst>
                          </p:cTn>
                        </p:par>
                        <p:par>
                          <p:cTn id="19" fill="hold">
                            <p:stCondLst>
                              <p:cond delay="7000"/>
                            </p:stCondLst>
                            <p:childTnLst>
                              <p:par>
                                <p:cTn id="20" presetID="1" presetClass="entr" presetSubtype="0" fill="hold" grpId="0" nodeType="afterEffect">
                                  <p:stCondLst>
                                    <p:cond delay="0"/>
                                  </p:stCondLst>
                                  <p:childTnLst>
                                    <p:set>
                                      <p:cBhvr>
                                        <p:cTn id="21" dur="1" fill="hold">
                                          <p:stCondLst>
                                            <p:cond delay="1249"/>
                                          </p:stCondLst>
                                        </p:cTn>
                                        <p:tgtEl>
                                          <p:spTgt spid="97"/>
                                        </p:tgtEl>
                                        <p:attrNameLst>
                                          <p:attrName>style.visibility</p:attrName>
                                        </p:attrNameLst>
                                      </p:cBhvr>
                                      <p:to>
                                        <p:strVal val="visible"/>
                                      </p:to>
                                    </p:set>
                                  </p:childTnLst>
                                </p:cTn>
                              </p:par>
                            </p:childTnLst>
                          </p:cTn>
                        </p:par>
                        <p:par>
                          <p:cTn id="22" fill="hold">
                            <p:stCondLst>
                              <p:cond delay="8250"/>
                            </p:stCondLst>
                            <p:childTnLst>
                              <p:par>
                                <p:cTn id="23" presetID="1" presetClass="entr" presetSubtype="0" fill="hold" nodeType="afterEffect">
                                  <p:stCondLst>
                                    <p:cond delay="0"/>
                                  </p:stCondLst>
                                  <p:childTnLst>
                                    <p:set>
                                      <p:cBhvr>
                                        <p:cTn id="24" dur="1" fill="hold">
                                          <p:stCondLst>
                                            <p:cond delay="1249"/>
                                          </p:stCondLst>
                                        </p:cTn>
                                        <p:tgtEl>
                                          <p:spTgt spid="208"/>
                                        </p:tgtEl>
                                        <p:attrNameLst>
                                          <p:attrName>style.visibility</p:attrName>
                                        </p:attrNameLst>
                                      </p:cBhvr>
                                      <p:to>
                                        <p:strVal val="visible"/>
                                      </p:to>
                                    </p:set>
                                  </p:childTnLst>
                                </p:cTn>
                              </p:par>
                            </p:childTnLst>
                          </p:cTn>
                        </p:par>
                        <p:par>
                          <p:cTn id="25" fill="hold">
                            <p:stCondLst>
                              <p:cond delay="9500"/>
                            </p:stCondLst>
                            <p:childTnLst>
                              <p:par>
                                <p:cTn id="26" presetID="10" presetClass="entr" presetSubtype="0" fill="hold" grpId="0" nodeType="afterEffect">
                                  <p:stCondLst>
                                    <p:cond delay="0"/>
                                  </p:stCondLst>
                                  <p:childTnLst>
                                    <p:set>
                                      <p:cBhvr>
                                        <p:cTn id="27" dur="1" fill="hold">
                                          <p:stCondLst>
                                            <p:cond delay="0"/>
                                          </p:stCondLst>
                                        </p:cTn>
                                        <p:tgtEl>
                                          <p:spTgt spid="100"/>
                                        </p:tgtEl>
                                        <p:attrNameLst>
                                          <p:attrName>style.visibility</p:attrName>
                                        </p:attrNameLst>
                                      </p:cBhvr>
                                      <p:to>
                                        <p:strVal val="visible"/>
                                      </p:to>
                                    </p:set>
                                    <p:animEffect transition="in" filter="fade">
                                      <p:cBhvr>
                                        <p:cTn id="28" dur="1250"/>
                                        <p:tgtEl>
                                          <p:spTgt spid="10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9"/>
                                        </p:tgtEl>
                                        <p:attrNameLst>
                                          <p:attrName>style.visibility</p:attrName>
                                        </p:attrNameLst>
                                      </p:cBhvr>
                                      <p:to>
                                        <p:strVal val="visible"/>
                                      </p:to>
                                    </p:set>
                                    <p:animEffect transition="in" filter="fade">
                                      <p:cBhvr>
                                        <p:cTn id="31" dur="1250"/>
                                        <p:tgtEl>
                                          <p:spTgt spid="99"/>
                                        </p:tgtEl>
                                      </p:cBhvr>
                                    </p:animEffect>
                                  </p:childTnLst>
                                </p:cTn>
                              </p:par>
                            </p:childTnLst>
                          </p:cTn>
                        </p:par>
                        <p:par>
                          <p:cTn id="32" fill="hold">
                            <p:stCondLst>
                              <p:cond delay="10750"/>
                            </p:stCondLst>
                            <p:childTnLst>
                              <p:par>
                                <p:cTn id="33" presetID="1" presetClass="entr" presetSubtype="0" fill="hold" nodeType="afterEffect">
                                  <p:stCondLst>
                                    <p:cond delay="0"/>
                                  </p:stCondLst>
                                  <p:childTnLst>
                                    <p:set>
                                      <p:cBhvr>
                                        <p:cTn id="34" dur="1" fill="hold">
                                          <p:stCondLst>
                                            <p:cond delay="1249"/>
                                          </p:stCondLst>
                                        </p:cTn>
                                        <p:tgtEl>
                                          <p:spTgt spid="75"/>
                                        </p:tgtEl>
                                        <p:attrNameLst>
                                          <p:attrName>style.visibility</p:attrName>
                                        </p:attrNameLst>
                                      </p:cBhvr>
                                      <p:to>
                                        <p:strVal val="visible"/>
                                      </p:to>
                                    </p:set>
                                  </p:childTnLst>
                                </p:cTn>
                              </p:par>
                            </p:childTnLst>
                          </p:cTn>
                        </p:par>
                        <p:par>
                          <p:cTn id="35" fill="hold">
                            <p:stCondLst>
                              <p:cond delay="12000"/>
                            </p:stCondLst>
                            <p:childTnLst>
                              <p:par>
                                <p:cTn id="36" presetID="1" presetClass="entr" presetSubtype="0" fill="hold" grpId="0" nodeType="afterEffect">
                                  <p:stCondLst>
                                    <p:cond delay="0"/>
                                  </p:stCondLst>
                                  <p:childTnLst>
                                    <p:set>
                                      <p:cBhvr>
                                        <p:cTn id="37" dur="1" fill="hold">
                                          <p:stCondLst>
                                            <p:cond delay="9"/>
                                          </p:stCondLst>
                                        </p:cTn>
                                        <p:tgtEl>
                                          <p:spTgt spid="210"/>
                                        </p:tgtEl>
                                        <p:attrNameLst>
                                          <p:attrName>style.visibility</p:attrName>
                                        </p:attrNameLst>
                                      </p:cBhvr>
                                      <p:to>
                                        <p:strVal val="visible"/>
                                      </p:to>
                                    </p:set>
                                  </p:childTnLst>
                                </p:cTn>
                              </p:par>
                            </p:childTnLst>
                          </p:cTn>
                        </p:par>
                        <p:par>
                          <p:cTn id="38" fill="hold">
                            <p:stCondLst>
                              <p:cond delay="12010"/>
                            </p:stCondLst>
                            <p:childTnLst>
                              <p:par>
                                <p:cTn id="39" presetID="1" presetClass="entr" presetSubtype="0" fill="hold" grpId="0" nodeType="afterEffect">
                                  <p:stCondLst>
                                    <p:cond delay="0"/>
                                  </p:stCondLst>
                                  <p:childTnLst>
                                    <p:set>
                                      <p:cBhvr>
                                        <p:cTn id="40" dur="1" fill="hold">
                                          <p:stCondLst>
                                            <p:cond delay="9"/>
                                          </p:stCondLst>
                                        </p:cTn>
                                        <p:tgtEl>
                                          <p:spTgt spid="209"/>
                                        </p:tgtEl>
                                        <p:attrNameLst>
                                          <p:attrName>style.visibility</p:attrName>
                                        </p:attrNameLst>
                                      </p:cBhvr>
                                      <p:to>
                                        <p:strVal val="visible"/>
                                      </p:to>
                                    </p:set>
                                  </p:childTnLst>
                                </p:cTn>
                              </p:par>
                            </p:childTnLst>
                          </p:cTn>
                        </p:par>
                        <p:par>
                          <p:cTn id="41" fill="hold">
                            <p:stCondLst>
                              <p:cond delay="12020"/>
                            </p:stCondLst>
                            <p:childTnLst>
                              <p:par>
                                <p:cTn id="42" presetID="1" presetClass="entr" presetSubtype="0" fill="hold" nodeType="afterEffect">
                                  <p:stCondLst>
                                    <p:cond delay="0"/>
                                  </p:stCondLst>
                                  <p:childTnLst>
                                    <p:set>
                                      <p:cBhvr>
                                        <p:cTn id="43" dur="1" fill="hold">
                                          <p:stCondLst>
                                            <p:cond delay="1249"/>
                                          </p:stCondLst>
                                        </p:cTn>
                                        <p:tgtEl>
                                          <p:spTgt spid="211"/>
                                        </p:tgtEl>
                                        <p:attrNameLst>
                                          <p:attrName>style.visibility</p:attrName>
                                        </p:attrNameLst>
                                      </p:cBhvr>
                                      <p:to>
                                        <p:strVal val="visible"/>
                                      </p:to>
                                    </p:set>
                                  </p:childTnLst>
                                </p:cTn>
                              </p:par>
                            </p:childTnLst>
                          </p:cTn>
                        </p:par>
                        <p:par>
                          <p:cTn id="44" fill="hold">
                            <p:stCondLst>
                              <p:cond delay="13270"/>
                            </p:stCondLst>
                            <p:childTnLst>
                              <p:par>
                                <p:cTn id="45" presetID="1" presetClass="entr" presetSubtype="0" fill="hold" grpId="0" nodeType="afterEffect">
                                  <p:stCondLst>
                                    <p:cond delay="0"/>
                                  </p:stCondLst>
                                  <p:childTnLst>
                                    <p:set>
                                      <p:cBhvr>
                                        <p:cTn id="46" dur="1" fill="hold">
                                          <p:stCondLst>
                                            <p:cond delay="9"/>
                                          </p:stCondLst>
                                        </p:cTn>
                                        <p:tgtEl>
                                          <p:spTgt spid="218"/>
                                        </p:tgtEl>
                                        <p:attrNameLst>
                                          <p:attrName>style.visibility</p:attrName>
                                        </p:attrNameLst>
                                      </p:cBhvr>
                                      <p:to>
                                        <p:strVal val="visible"/>
                                      </p:to>
                                    </p:set>
                                  </p:childTnLst>
                                </p:cTn>
                              </p:par>
                            </p:childTnLst>
                          </p:cTn>
                        </p:par>
                        <p:par>
                          <p:cTn id="47" fill="hold">
                            <p:stCondLst>
                              <p:cond delay="13280"/>
                            </p:stCondLst>
                            <p:childTnLst>
                              <p:par>
                                <p:cTn id="48" presetID="1" presetClass="entr" presetSubtype="0" fill="hold" grpId="0" nodeType="afterEffect">
                                  <p:stCondLst>
                                    <p:cond delay="0"/>
                                  </p:stCondLst>
                                  <p:childTnLst>
                                    <p:set>
                                      <p:cBhvr>
                                        <p:cTn id="49" dur="1" fill="hold">
                                          <p:stCondLst>
                                            <p:cond delay="9"/>
                                          </p:stCondLst>
                                        </p:cTn>
                                        <p:tgtEl>
                                          <p:spTgt spid="217"/>
                                        </p:tgtEl>
                                        <p:attrNameLst>
                                          <p:attrName>style.visibility</p:attrName>
                                        </p:attrNameLst>
                                      </p:cBhvr>
                                      <p:to>
                                        <p:strVal val="visible"/>
                                      </p:to>
                                    </p:set>
                                  </p:childTnLst>
                                </p:cTn>
                              </p:par>
                            </p:childTnLst>
                          </p:cTn>
                        </p:par>
                        <p:par>
                          <p:cTn id="50" fill="hold">
                            <p:stCondLst>
                              <p:cond delay="13290"/>
                            </p:stCondLst>
                            <p:childTnLst>
                              <p:par>
                                <p:cTn id="51" presetID="22" presetClass="entr" presetSubtype="2" fill="hold" nodeType="afterEffect">
                                  <p:stCondLst>
                                    <p:cond delay="0"/>
                                  </p:stCondLst>
                                  <p:childTnLst>
                                    <p:set>
                                      <p:cBhvr>
                                        <p:cTn id="52" dur="1" fill="hold">
                                          <p:stCondLst>
                                            <p:cond delay="0"/>
                                          </p:stCondLst>
                                        </p:cTn>
                                        <p:tgtEl>
                                          <p:spTgt spid="227"/>
                                        </p:tgtEl>
                                        <p:attrNameLst>
                                          <p:attrName>style.visibility</p:attrName>
                                        </p:attrNameLst>
                                      </p:cBhvr>
                                      <p:to>
                                        <p:strVal val="visible"/>
                                      </p:to>
                                    </p:set>
                                    <p:animEffect transition="in" filter="wipe(right)">
                                      <p:cBhvr>
                                        <p:cTn id="53" dur="1250"/>
                                        <p:tgtEl>
                                          <p:spTgt spid="227"/>
                                        </p:tgtEl>
                                      </p:cBhvr>
                                    </p:animEffect>
                                  </p:childTnLst>
                                </p:cTn>
                              </p:par>
                              <p:par>
                                <p:cTn id="54" presetID="22" presetClass="entr" presetSubtype="2" fill="hold" nodeType="withEffect">
                                  <p:stCondLst>
                                    <p:cond delay="250"/>
                                  </p:stCondLst>
                                  <p:childTnLst>
                                    <p:set>
                                      <p:cBhvr>
                                        <p:cTn id="55" dur="1" fill="hold">
                                          <p:stCondLst>
                                            <p:cond delay="0"/>
                                          </p:stCondLst>
                                        </p:cTn>
                                        <p:tgtEl>
                                          <p:spTgt spid="230"/>
                                        </p:tgtEl>
                                        <p:attrNameLst>
                                          <p:attrName>style.visibility</p:attrName>
                                        </p:attrNameLst>
                                      </p:cBhvr>
                                      <p:to>
                                        <p:strVal val="visible"/>
                                      </p:to>
                                    </p:set>
                                    <p:animEffect transition="in" filter="wipe(right)">
                                      <p:cBhvr>
                                        <p:cTn id="56" dur="1250"/>
                                        <p:tgtEl>
                                          <p:spTgt spid="230"/>
                                        </p:tgtEl>
                                      </p:cBhvr>
                                    </p:animEffect>
                                  </p:childTnLst>
                                </p:cTn>
                              </p:par>
                              <p:par>
                                <p:cTn id="57" presetID="22" presetClass="entr" presetSubtype="2" fill="hold" nodeType="withEffect">
                                  <p:stCondLst>
                                    <p:cond delay="0"/>
                                  </p:stCondLst>
                                  <p:childTnLst>
                                    <p:set>
                                      <p:cBhvr>
                                        <p:cTn id="58" dur="1" fill="hold">
                                          <p:stCondLst>
                                            <p:cond delay="0"/>
                                          </p:stCondLst>
                                        </p:cTn>
                                        <p:tgtEl>
                                          <p:spTgt spid="222"/>
                                        </p:tgtEl>
                                        <p:attrNameLst>
                                          <p:attrName>style.visibility</p:attrName>
                                        </p:attrNameLst>
                                      </p:cBhvr>
                                      <p:to>
                                        <p:strVal val="visible"/>
                                      </p:to>
                                    </p:set>
                                    <p:animEffect transition="in" filter="wipe(right)">
                                      <p:cBhvr>
                                        <p:cTn id="59" dur="1250"/>
                                        <p:tgtEl>
                                          <p:spTgt spid="222"/>
                                        </p:tgtEl>
                                      </p:cBhvr>
                                    </p:animEffect>
                                  </p:childTnLst>
                                </p:cTn>
                              </p:par>
                            </p:childTnLst>
                          </p:cTn>
                        </p:par>
                        <p:par>
                          <p:cTn id="60" fill="hold">
                            <p:stCondLst>
                              <p:cond delay="14790"/>
                            </p:stCondLst>
                            <p:childTnLst>
                              <p:par>
                                <p:cTn id="61" presetID="1" presetClass="entr" presetSubtype="0" fill="hold" nodeType="afterEffect">
                                  <p:stCondLst>
                                    <p:cond delay="0"/>
                                  </p:stCondLst>
                                  <p:childTnLst>
                                    <p:set>
                                      <p:cBhvr>
                                        <p:cTn id="62" dur="1" fill="hold">
                                          <p:stCondLst>
                                            <p:cond delay="1249"/>
                                          </p:stCondLst>
                                        </p:cTn>
                                        <p:tgtEl>
                                          <p:spTgt spid="220"/>
                                        </p:tgtEl>
                                        <p:attrNameLst>
                                          <p:attrName>style.visibility</p:attrName>
                                        </p:attrNameLst>
                                      </p:cBhvr>
                                      <p:to>
                                        <p:strVal val="visible"/>
                                      </p:to>
                                    </p:set>
                                  </p:childTnLst>
                                </p:cTn>
                              </p:par>
                            </p:childTnLst>
                          </p:cTn>
                        </p:par>
                        <p:par>
                          <p:cTn id="63" fill="hold">
                            <p:stCondLst>
                              <p:cond delay="16040"/>
                            </p:stCondLst>
                            <p:childTnLst>
                              <p:par>
                                <p:cTn id="64" presetID="1" presetClass="entr" presetSubtype="0" fill="hold" nodeType="afterEffect">
                                  <p:stCondLst>
                                    <p:cond delay="0"/>
                                  </p:stCondLst>
                                  <p:childTnLst>
                                    <p:set>
                                      <p:cBhvr>
                                        <p:cTn id="65" dur="1" fill="hold">
                                          <p:stCondLst>
                                            <p:cond delay="1249"/>
                                          </p:stCondLst>
                                        </p:cTn>
                                        <p:tgtEl>
                                          <p:spTgt spid="239"/>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fade">
                                      <p:cBhvr>
                                        <p:cTn id="70" dur="500"/>
                                        <p:tgtEl>
                                          <p:spTgt spid="10"/>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46"/>
                                        </p:tgtEl>
                                        <p:attrNameLst>
                                          <p:attrName>style.visibility</p:attrName>
                                        </p:attrNameLst>
                                      </p:cBhvr>
                                      <p:to>
                                        <p:strVal val="visible"/>
                                      </p:to>
                                    </p:set>
                                    <p:animEffect transition="in" filter="fade">
                                      <p:cBhvr>
                                        <p:cTn id="75" dur="500"/>
                                        <p:tgtEl>
                                          <p:spTgt spid="46"/>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fade">
                                      <p:cBhvr>
                                        <p:cTn id="80" dur="500"/>
                                        <p:tgtEl>
                                          <p:spTgt spid="24"/>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27"/>
                                        </p:tgtEl>
                                        <p:attrNameLst>
                                          <p:attrName>style.visibility</p:attrName>
                                        </p:attrNameLst>
                                      </p:cBhvr>
                                      <p:to>
                                        <p:strVal val="visible"/>
                                      </p:to>
                                    </p:set>
                                    <p:animEffect transition="in" filter="fade">
                                      <p:cBhvr>
                                        <p:cTn id="85" dur="500"/>
                                        <p:tgtEl>
                                          <p:spTgt spid="27"/>
                                        </p:tgtEl>
                                      </p:cBhvr>
                                    </p:animEffect>
                                  </p:childTnLst>
                                </p:cTn>
                              </p:par>
                            </p:childTnLst>
                          </p:cTn>
                        </p:par>
                        <p:par>
                          <p:cTn id="86" fill="hold">
                            <p:stCondLst>
                              <p:cond delay="500"/>
                            </p:stCondLst>
                            <p:childTnLst>
                              <p:par>
                                <p:cTn id="87" presetID="1" presetClass="entr" presetSubtype="0" fill="hold" grpId="0" nodeType="afterEffect">
                                  <p:stCondLst>
                                    <p:cond delay="0"/>
                                  </p:stCondLst>
                                  <p:childTnLst>
                                    <p:set>
                                      <p:cBhvr>
                                        <p:cTn id="88" dur="1" fill="hold">
                                          <p:stCondLst>
                                            <p:cond delay="9"/>
                                          </p:stCondLst>
                                        </p:cTn>
                                        <p:tgtEl>
                                          <p:spTgt spid="52"/>
                                        </p:tgtEl>
                                        <p:attrNameLst>
                                          <p:attrName>style.visibility</p:attrName>
                                        </p:attrNameLst>
                                      </p:cBhvr>
                                      <p:to>
                                        <p:strVal val="visible"/>
                                      </p:to>
                                    </p:set>
                                  </p:childTnLst>
                                </p:cTn>
                              </p:par>
                            </p:childTnLst>
                          </p:cTn>
                        </p:par>
                        <p:par>
                          <p:cTn id="89" fill="hold">
                            <p:stCondLst>
                              <p:cond delay="510"/>
                            </p:stCondLst>
                            <p:childTnLst>
                              <p:par>
                                <p:cTn id="90" presetID="1" presetClass="entr" presetSubtype="0" fill="hold" grpId="0" nodeType="afterEffect">
                                  <p:stCondLst>
                                    <p:cond delay="0"/>
                                  </p:stCondLst>
                                  <p:childTnLst>
                                    <p:set>
                                      <p:cBhvr>
                                        <p:cTn id="91" dur="1" fill="hold">
                                          <p:stCondLst>
                                            <p:cond delay="9"/>
                                          </p:stCondLst>
                                        </p:cTn>
                                        <p:tgtEl>
                                          <p:spTgt spid="60"/>
                                        </p:tgtEl>
                                        <p:attrNameLst>
                                          <p:attrName>style.visibility</p:attrName>
                                        </p:attrNameLst>
                                      </p:cBhvr>
                                      <p:to>
                                        <p:strVal val="visible"/>
                                      </p:to>
                                    </p:set>
                                  </p:childTnLst>
                                </p:cTn>
                              </p:par>
                            </p:childTnLst>
                          </p:cTn>
                        </p:par>
                        <p:par>
                          <p:cTn id="92" fill="hold">
                            <p:stCondLst>
                              <p:cond delay="520"/>
                            </p:stCondLst>
                            <p:childTnLst>
                              <p:par>
                                <p:cTn id="93" presetID="1" presetClass="entr" presetSubtype="0" fill="hold" grpId="0" nodeType="afterEffect">
                                  <p:stCondLst>
                                    <p:cond delay="0"/>
                                  </p:stCondLst>
                                  <p:childTnLst>
                                    <p:set>
                                      <p:cBhvr>
                                        <p:cTn id="94" dur="1" fill="hold">
                                          <p:stCondLst>
                                            <p:cond delay="9"/>
                                          </p:stCondLst>
                                        </p:cTn>
                                        <p:tgtEl>
                                          <p:spTgt spid="73"/>
                                        </p:tgtEl>
                                        <p:attrNameLst>
                                          <p:attrName>style.visibility</p:attrName>
                                        </p:attrNameLst>
                                      </p:cBhvr>
                                      <p:to>
                                        <p:strVal val="visible"/>
                                      </p:to>
                                    </p:set>
                                  </p:childTnLst>
                                </p:cTn>
                              </p:par>
                            </p:childTnLst>
                          </p:cTn>
                        </p:par>
                        <p:par>
                          <p:cTn id="95" fill="hold">
                            <p:stCondLst>
                              <p:cond delay="530"/>
                            </p:stCondLst>
                            <p:childTnLst>
                              <p:par>
                                <p:cTn id="96" presetID="1" presetClass="entr" presetSubtype="0" fill="hold" grpId="0" nodeType="afterEffect">
                                  <p:stCondLst>
                                    <p:cond delay="0"/>
                                  </p:stCondLst>
                                  <p:childTnLst>
                                    <p:set>
                                      <p:cBhvr>
                                        <p:cTn id="97" dur="1" fill="hold">
                                          <p:stCondLst>
                                            <p:cond delay="9"/>
                                          </p:stCondLst>
                                        </p:cTn>
                                        <p:tgtEl>
                                          <p:spTgt spid="80"/>
                                        </p:tgtEl>
                                        <p:attrNameLst>
                                          <p:attrName>style.visibility</p:attrName>
                                        </p:attrNameLst>
                                      </p:cBhvr>
                                      <p:to>
                                        <p:strVal val="visible"/>
                                      </p:to>
                                    </p:set>
                                  </p:childTnLst>
                                </p:cTn>
                              </p:par>
                            </p:childTnLst>
                          </p:cTn>
                        </p:par>
                        <p:par>
                          <p:cTn id="98" fill="hold">
                            <p:stCondLst>
                              <p:cond delay="540"/>
                            </p:stCondLst>
                            <p:childTnLst>
                              <p:par>
                                <p:cTn id="99" presetID="1" presetClass="entr" presetSubtype="0" fill="hold" grpId="0" nodeType="afterEffect">
                                  <p:stCondLst>
                                    <p:cond delay="0"/>
                                  </p:stCondLst>
                                  <p:childTnLst>
                                    <p:set>
                                      <p:cBhvr>
                                        <p:cTn id="100" dur="1" fill="hold">
                                          <p:stCondLst>
                                            <p:cond delay="9"/>
                                          </p:stCondLst>
                                        </p:cTn>
                                        <p:tgtEl>
                                          <p:spTgt spid="98"/>
                                        </p:tgtEl>
                                        <p:attrNameLst>
                                          <p:attrName>style.visibility</p:attrName>
                                        </p:attrNameLst>
                                      </p:cBhvr>
                                      <p:to>
                                        <p:strVal val="visible"/>
                                      </p:to>
                                    </p:set>
                                  </p:childTnLst>
                                </p:cTn>
                              </p:par>
                            </p:childTnLst>
                          </p:cTn>
                        </p:par>
                        <p:par>
                          <p:cTn id="101" fill="hold">
                            <p:stCondLst>
                              <p:cond delay="550"/>
                            </p:stCondLst>
                            <p:childTnLst>
                              <p:par>
                                <p:cTn id="102" presetID="1" presetClass="entr" presetSubtype="0" fill="hold" grpId="0" nodeType="afterEffect">
                                  <p:stCondLst>
                                    <p:cond delay="0"/>
                                  </p:stCondLst>
                                  <p:childTnLst>
                                    <p:set>
                                      <p:cBhvr>
                                        <p:cTn id="103" dur="1" fill="hold">
                                          <p:stCondLst>
                                            <p:cond delay="9"/>
                                          </p:stCondLst>
                                        </p:cTn>
                                        <p:tgtEl>
                                          <p:spTgt spid="103"/>
                                        </p:tgtEl>
                                        <p:attrNameLst>
                                          <p:attrName>style.visibility</p:attrName>
                                        </p:attrNameLst>
                                      </p:cBhvr>
                                      <p:to>
                                        <p:strVal val="visible"/>
                                      </p:to>
                                    </p:set>
                                  </p:childTnLst>
                                </p:cTn>
                              </p:par>
                            </p:childTnLst>
                          </p:cTn>
                        </p:par>
                        <p:par>
                          <p:cTn id="104" fill="hold">
                            <p:stCondLst>
                              <p:cond delay="560"/>
                            </p:stCondLst>
                            <p:childTnLst>
                              <p:par>
                                <p:cTn id="105" presetID="1" presetClass="entr" presetSubtype="0" fill="hold" grpId="0" nodeType="afterEffect">
                                  <p:stCondLst>
                                    <p:cond delay="0"/>
                                  </p:stCondLst>
                                  <p:childTnLst>
                                    <p:set>
                                      <p:cBhvr>
                                        <p:cTn id="106" dur="1" fill="hold">
                                          <p:stCondLst>
                                            <p:cond delay="9"/>
                                          </p:stCondLst>
                                        </p:cTn>
                                        <p:tgtEl>
                                          <p:spTgt spid="118"/>
                                        </p:tgtEl>
                                        <p:attrNameLst>
                                          <p:attrName>style.visibility</p:attrName>
                                        </p:attrNameLst>
                                      </p:cBhvr>
                                      <p:to>
                                        <p:strVal val="visible"/>
                                      </p:to>
                                    </p:set>
                                  </p:childTnLst>
                                </p:cTn>
                              </p:par>
                            </p:childTnLst>
                          </p:cTn>
                        </p:par>
                        <p:par>
                          <p:cTn id="107" fill="hold">
                            <p:stCondLst>
                              <p:cond delay="570"/>
                            </p:stCondLst>
                            <p:childTnLst>
                              <p:par>
                                <p:cTn id="108" presetID="1" presetClass="entr" presetSubtype="0" fill="hold" grpId="0" nodeType="afterEffect">
                                  <p:stCondLst>
                                    <p:cond delay="0"/>
                                  </p:stCondLst>
                                  <p:childTnLst>
                                    <p:set>
                                      <p:cBhvr>
                                        <p:cTn id="109" dur="1" fill="hold">
                                          <p:stCondLst>
                                            <p:cond delay="9"/>
                                          </p:stCondLst>
                                        </p:cTn>
                                        <p:tgtEl>
                                          <p:spTgt spid="124"/>
                                        </p:tgtEl>
                                        <p:attrNameLst>
                                          <p:attrName>style.visibility</p:attrName>
                                        </p:attrNameLst>
                                      </p:cBhvr>
                                      <p:to>
                                        <p:strVal val="visible"/>
                                      </p:to>
                                    </p:set>
                                  </p:childTnLst>
                                </p:cTn>
                              </p:par>
                            </p:childTnLst>
                          </p:cTn>
                        </p:par>
                        <p:par>
                          <p:cTn id="110" fill="hold">
                            <p:stCondLst>
                              <p:cond delay="580"/>
                            </p:stCondLst>
                            <p:childTnLst>
                              <p:par>
                                <p:cTn id="111" presetID="1" presetClass="entr" presetSubtype="0" fill="hold" grpId="0" nodeType="afterEffect">
                                  <p:stCondLst>
                                    <p:cond delay="0"/>
                                  </p:stCondLst>
                                  <p:childTnLst>
                                    <p:set>
                                      <p:cBhvr>
                                        <p:cTn id="112" dur="1" fill="hold">
                                          <p:stCondLst>
                                            <p:cond delay="9"/>
                                          </p:stCondLst>
                                        </p:cTn>
                                        <p:tgtEl>
                                          <p:spTgt spid="1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P spid="97" grpId="0" animBg="1"/>
      <p:bldP spid="99" grpId="0" animBg="1"/>
      <p:bldP spid="100" grpId="0" animBg="1"/>
      <p:bldP spid="209" grpId="0" animBg="1"/>
      <p:bldP spid="210" grpId="0" animBg="1"/>
      <p:bldP spid="217" grpId="0" animBg="1"/>
      <p:bldP spid="218" grpId="0" animBg="1"/>
      <p:bldP spid="10" grpId="0"/>
      <p:bldP spid="52" grpId="0" animBg="1"/>
      <p:bldP spid="60" grpId="0" animBg="1"/>
      <p:bldP spid="73" grpId="0" animBg="1"/>
      <p:bldP spid="80" grpId="0" animBg="1"/>
      <p:bldP spid="98" grpId="0" animBg="1"/>
      <p:bldP spid="103" grpId="0" animBg="1"/>
      <p:bldP spid="118" grpId="0" animBg="1"/>
      <p:bldP spid="124" grpId="0" animBg="1"/>
      <p:bldP spid="12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8A8AC1-BD15-EC48-79F5-CBF511468B13}"/>
              </a:ext>
            </a:extLst>
          </p:cNvPr>
          <p:cNvSpPr>
            <a:spLocks noGrp="1"/>
          </p:cNvSpPr>
          <p:nvPr>
            <p:ph type="title"/>
          </p:nvPr>
        </p:nvSpPr>
        <p:spPr>
          <a:xfrm>
            <a:off x="833664" y="271892"/>
            <a:ext cx="11449051" cy="1124780"/>
          </a:xfrm>
        </p:spPr>
        <p:txBody>
          <a:bodyPr>
            <a:normAutofit/>
          </a:bodyPr>
          <a:lstStyle/>
          <a:p>
            <a:r>
              <a:rPr lang="de-DE" sz="3200" b="1" dirty="0"/>
              <a:t>Results</a:t>
            </a:r>
          </a:p>
        </p:txBody>
      </p:sp>
      <p:pic>
        <p:nvPicPr>
          <p:cNvPr id="83" name="Picture 82" descr="A close-up of a scan&#10;&#10;Description automatically generated">
            <a:extLst>
              <a:ext uri="{FF2B5EF4-FFF2-40B4-BE49-F238E27FC236}">
                <a16:creationId xmlns:a16="http://schemas.microsoft.com/office/drawing/2014/main" id="{9203445E-0C3E-453F-BCEB-86661093E0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9854" y="395554"/>
            <a:ext cx="9242761" cy="5479844"/>
          </a:xfrm>
          <a:prstGeom prst="rect">
            <a:avLst/>
          </a:prstGeom>
        </p:spPr>
      </p:pic>
      <p:sp>
        <p:nvSpPr>
          <p:cNvPr id="3" name="TextBox 2">
            <a:extLst>
              <a:ext uri="{FF2B5EF4-FFF2-40B4-BE49-F238E27FC236}">
                <a16:creationId xmlns:a16="http://schemas.microsoft.com/office/drawing/2014/main" id="{A0BACD05-8F4F-E4D3-A58B-0AB75EB245BA}"/>
              </a:ext>
            </a:extLst>
          </p:cNvPr>
          <p:cNvSpPr txBox="1"/>
          <p:nvPr/>
        </p:nvSpPr>
        <p:spPr>
          <a:xfrm>
            <a:off x="1340474" y="5196179"/>
            <a:ext cx="1334807" cy="584775"/>
          </a:xfrm>
          <a:prstGeom prst="rect">
            <a:avLst/>
          </a:prstGeom>
          <a:noFill/>
        </p:spPr>
        <p:txBody>
          <a:bodyPr wrap="square" rtlCol="0">
            <a:spAutoFit/>
          </a:bodyPr>
          <a:lstStyle/>
          <a:p>
            <a:r>
              <a:rPr lang="en-US" sz="1600" dirty="0"/>
              <a:t>“Gold standard”</a:t>
            </a:r>
            <a:endParaRPr lang="ka-GE" sz="1600" dirty="0"/>
          </a:p>
        </p:txBody>
      </p:sp>
      <p:pic>
        <p:nvPicPr>
          <p:cNvPr id="6" name="Grafik 13" descr="Ein Bild, das Dunkelheit, Schwarz, Feuerwerk enthält.&#10;&#10;Automatisch generierte Beschreibung">
            <a:extLst>
              <a:ext uri="{FF2B5EF4-FFF2-40B4-BE49-F238E27FC236}">
                <a16:creationId xmlns:a16="http://schemas.microsoft.com/office/drawing/2014/main" id="{FFA4EAAF-0CBE-6CC1-7EF3-85431501709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4966" y="965049"/>
            <a:ext cx="2890185" cy="1114008"/>
          </a:xfrm>
          <a:prstGeom prst="rect">
            <a:avLst/>
          </a:prstGeom>
        </p:spPr>
      </p:pic>
      <p:pic>
        <p:nvPicPr>
          <p:cNvPr id="7" name="Grafik 17" descr="Ein Bild, das Text, Gerät, Messanzeige enthält.&#10;&#10;Automatisch generierte Beschreibung">
            <a:extLst>
              <a:ext uri="{FF2B5EF4-FFF2-40B4-BE49-F238E27FC236}">
                <a16:creationId xmlns:a16="http://schemas.microsoft.com/office/drawing/2014/main" id="{3468E70F-21E0-F731-9F41-9CF46E16B72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8458" b="35498"/>
          <a:stretch/>
        </p:blipFill>
        <p:spPr>
          <a:xfrm>
            <a:off x="801960" y="2895388"/>
            <a:ext cx="1873321" cy="837801"/>
          </a:xfrm>
          <a:prstGeom prst="rect">
            <a:avLst/>
          </a:prstGeom>
        </p:spPr>
      </p:pic>
      <p:sp>
        <p:nvSpPr>
          <p:cNvPr id="8" name="Rectangle 7">
            <a:extLst>
              <a:ext uri="{FF2B5EF4-FFF2-40B4-BE49-F238E27FC236}">
                <a16:creationId xmlns:a16="http://schemas.microsoft.com/office/drawing/2014/main" id="{2643C0A7-604C-CBEC-A7F1-74C889093BC6}"/>
              </a:ext>
            </a:extLst>
          </p:cNvPr>
          <p:cNvSpPr/>
          <p:nvPr/>
        </p:nvSpPr>
        <p:spPr>
          <a:xfrm>
            <a:off x="859064" y="1920649"/>
            <a:ext cx="911296" cy="3168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a:p>
        </p:txBody>
      </p:sp>
      <p:pic>
        <p:nvPicPr>
          <p:cNvPr id="1026" name="Picture 2" descr="undefined">
            <a:extLst>
              <a:ext uri="{FF2B5EF4-FFF2-40B4-BE49-F238E27FC236}">
                <a16:creationId xmlns:a16="http://schemas.microsoft.com/office/drawing/2014/main" id="{D67F78ED-D2DF-B899-77D5-9784816F2D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1481" y="4580626"/>
            <a:ext cx="1681172" cy="615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9163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0479D-4A3A-CB7E-D8DB-3ED4A99E3D80}"/>
              </a:ext>
            </a:extLst>
          </p:cNvPr>
          <p:cNvSpPr>
            <a:spLocks noGrp="1"/>
          </p:cNvSpPr>
          <p:nvPr>
            <p:ph type="title"/>
          </p:nvPr>
        </p:nvSpPr>
        <p:spPr/>
        <p:txBody>
          <a:bodyPr>
            <a:normAutofit/>
          </a:bodyPr>
          <a:lstStyle/>
          <a:p>
            <a:r>
              <a:rPr lang="en-US" sz="3200" b="1" dirty="0"/>
              <a:t>Next steps</a:t>
            </a:r>
            <a:endParaRPr lang="ka-GE" sz="3200" b="1" dirty="0"/>
          </a:p>
        </p:txBody>
      </p:sp>
      <p:sp>
        <p:nvSpPr>
          <p:cNvPr id="3" name="Content Placeholder 2">
            <a:extLst>
              <a:ext uri="{FF2B5EF4-FFF2-40B4-BE49-F238E27FC236}">
                <a16:creationId xmlns:a16="http://schemas.microsoft.com/office/drawing/2014/main" id="{984C238A-9003-2A19-2F08-44F008540A25}"/>
              </a:ext>
            </a:extLst>
          </p:cNvPr>
          <p:cNvSpPr>
            <a:spLocks noGrp="1"/>
          </p:cNvSpPr>
          <p:nvPr>
            <p:ph idx="1"/>
          </p:nvPr>
        </p:nvSpPr>
        <p:spPr>
          <a:xfrm>
            <a:off x="371474" y="1916613"/>
            <a:ext cx="11449051" cy="4190667"/>
          </a:xfrm>
        </p:spPr>
        <p:txBody>
          <a:bodyPr>
            <a:normAutofit/>
          </a:bodyPr>
          <a:lstStyle/>
          <a:p>
            <a:pPr marL="380990" indent="-380990"/>
            <a:r>
              <a:rPr lang="en-US" sz="2800" dirty="0"/>
              <a:t>Therapy with Astat-211</a:t>
            </a:r>
            <a:endParaRPr lang="ka-GE" sz="2800" dirty="0"/>
          </a:p>
        </p:txBody>
      </p:sp>
      <p:pic>
        <p:nvPicPr>
          <p:cNvPr id="5" name="Picture 4" descr="Diagram of a diagram showing the different types of electrons&#10;&#10;Description automatically generated">
            <a:extLst>
              <a:ext uri="{FF2B5EF4-FFF2-40B4-BE49-F238E27FC236}">
                <a16:creationId xmlns:a16="http://schemas.microsoft.com/office/drawing/2014/main" id="{51679BC5-74A9-BFFD-E82C-419097CA58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1062" y="1120308"/>
            <a:ext cx="3235320" cy="4423144"/>
          </a:xfrm>
          <a:prstGeom prst="rect">
            <a:avLst/>
          </a:prstGeom>
        </p:spPr>
      </p:pic>
    </p:spTree>
    <p:extLst>
      <p:ext uri="{BB962C8B-B14F-4D97-AF65-F5344CB8AC3E}">
        <p14:creationId xmlns:p14="http://schemas.microsoft.com/office/powerpoint/2010/main" val="12946888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A3501-7D01-25FC-2292-07BFF1438CBB}"/>
              </a:ext>
            </a:extLst>
          </p:cNvPr>
          <p:cNvSpPr>
            <a:spLocks noGrp="1"/>
          </p:cNvSpPr>
          <p:nvPr>
            <p:ph type="title"/>
          </p:nvPr>
        </p:nvSpPr>
        <p:spPr/>
        <p:txBody>
          <a:bodyPr/>
          <a:lstStyle/>
          <a:p>
            <a:endParaRPr lang="ka-GE"/>
          </a:p>
        </p:txBody>
      </p:sp>
      <p:sp>
        <p:nvSpPr>
          <p:cNvPr id="3" name="Content Placeholder 2">
            <a:extLst>
              <a:ext uri="{FF2B5EF4-FFF2-40B4-BE49-F238E27FC236}">
                <a16:creationId xmlns:a16="http://schemas.microsoft.com/office/drawing/2014/main" id="{B8265D2F-2B87-DF47-E64F-42ACDCB43767}"/>
              </a:ext>
            </a:extLst>
          </p:cNvPr>
          <p:cNvSpPr>
            <a:spLocks noGrp="1"/>
          </p:cNvSpPr>
          <p:nvPr>
            <p:ph idx="1"/>
          </p:nvPr>
        </p:nvSpPr>
        <p:spPr/>
        <p:txBody>
          <a:bodyPr/>
          <a:lstStyle/>
          <a:p>
            <a:endParaRPr lang="ka-GE"/>
          </a:p>
        </p:txBody>
      </p:sp>
      <p:sp>
        <p:nvSpPr>
          <p:cNvPr id="4" name="Text Placeholder 3">
            <a:extLst>
              <a:ext uri="{FF2B5EF4-FFF2-40B4-BE49-F238E27FC236}">
                <a16:creationId xmlns:a16="http://schemas.microsoft.com/office/drawing/2014/main" id="{D4F8EED1-D938-190A-FA78-950A0F6A8B45}"/>
              </a:ext>
            </a:extLst>
          </p:cNvPr>
          <p:cNvSpPr>
            <a:spLocks noGrp="1"/>
          </p:cNvSpPr>
          <p:nvPr>
            <p:ph type="body" sz="quarter" idx="4294967295"/>
          </p:nvPr>
        </p:nvSpPr>
        <p:spPr>
          <a:xfrm>
            <a:off x="358776" y="938785"/>
            <a:ext cx="11449049" cy="509995"/>
          </a:xfrm>
        </p:spPr>
        <p:txBody>
          <a:bodyPr/>
          <a:lstStyle/>
          <a:p>
            <a:endParaRPr lang="ka-GE"/>
          </a:p>
        </p:txBody>
      </p:sp>
    </p:spTree>
    <p:extLst>
      <p:ext uri="{BB962C8B-B14F-4D97-AF65-F5344CB8AC3E}">
        <p14:creationId xmlns:p14="http://schemas.microsoft.com/office/powerpoint/2010/main" val="9565293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80BCE-9FFF-C6FB-3B39-43BF2429D874}"/>
              </a:ext>
            </a:extLst>
          </p:cNvPr>
          <p:cNvSpPr>
            <a:spLocks noGrp="1"/>
          </p:cNvSpPr>
          <p:nvPr>
            <p:ph type="title"/>
          </p:nvPr>
        </p:nvSpPr>
        <p:spPr/>
        <p:txBody>
          <a:bodyPr/>
          <a:lstStyle/>
          <a:p>
            <a:endParaRPr lang="ka-GE"/>
          </a:p>
        </p:txBody>
      </p:sp>
      <p:sp>
        <p:nvSpPr>
          <p:cNvPr id="3" name="Content Placeholder 2">
            <a:extLst>
              <a:ext uri="{FF2B5EF4-FFF2-40B4-BE49-F238E27FC236}">
                <a16:creationId xmlns:a16="http://schemas.microsoft.com/office/drawing/2014/main" id="{17D8A036-9DC8-80A9-758F-C91063F4A9B9}"/>
              </a:ext>
            </a:extLst>
          </p:cNvPr>
          <p:cNvSpPr>
            <a:spLocks noGrp="1"/>
          </p:cNvSpPr>
          <p:nvPr>
            <p:ph idx="1"/>
          </p:nvPr>
        </p:nvSpPr>
        <p:spPr/>
        <p:txBody>
          <a:bodyPr/>
          <a:lstStyle/>
          <a:p>
            <a:endParaRPr lang="ka-GE"/>
          </a:p>
        </p:txBody>
      </p:sp>
      <p:sp>
        <p:nvSpPr>
          <p:cNvPr id="4" name="Text Placeholder 3">
            <a:extLst>
              <a:ext uri="{FF2B5EF4-FFF2-40B4-BE49-F238E27FC236}">
                <a16:creationId xmlns:a16="http://schemas.microsoft.com/office/drawing/2014/main" id="{6794E98F-E192-724E-4B24-AD63A2733BB2}"/>
              </a:ext>
            </a:extLst>
          </p:cNvPr>
          <p:cNvSpPr>
            <a:spLocks noGrp="1"/>
          </p:cNvSpPr>
          <p:nvPr>
            <p:ph type="body" sz="quarter" idx="4294967295"/>
          </p:nvPr>
        </p:nvSpPr>
        <p:spPr>
          <a:xfrm>
            <a:off x="358776" y="938785"/>
            <a:ext cx="11449049" cy="509995"/>
          </a:xfrm>
        </p:spPr>
        <p:txBody>
          <a:bodyPr/>
          <a:lstStyle/>
          <a:p>
            <a:endParaRPr lang="ka-GE"/>
          </a:p>
        </p:txBody>
      </p:sp>
    </p:spTree>
    <p:extLst>
      <p:ext uri="{BB962C8B-B14F-4D97-AF65-F5344CB8AC3E}">
        <p14:creationId xmlns:p14="http://schemas.microsoft.com/office/powerpoint/2010/main" val="2271593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Content Placeholder 55">
            <a:extLst>
              <a:ext uri="{FF2B5EF4-FFF2-40B4-BE49-F238E27FC236}">
                <a16:creationId xmlns:a16="http://schemas.microsoft.com/office/drawing/2014/main" id="{2A53425F-C3B7-07B5-6411-3FB6B7334566}"/>
              </a:ext>
            </a:extLst>
          </p:cNvPr>
          <p:cNvSpPr>
            <a:spLocks noGrp="1"/>
          </p:cNvSpPr>
          <p:nvPr>
            <p:ph idx="1"/>
          </p:nvPr>
        </p:nvSpPr>
        <p:spPr>
          <a:xfrm>
            <a:off x="677173" y="402163"/>
            <a:ext cx="10943160" cy="976267"/>
          </a:xfrm>
        </p:spPr>
        <p:txBody>
          <a:bodyPr>
            <a:normAutofit/>
          </a:bodyPr>
          <a:lstStyle/>
          <a:p>
            <a:pPr marL="0" indent="0">
              <a:buNone/>
            </a:pPr>
            <a:r>
              <a:rPr lang="en-US" sz="4800" b="1" dirty="0">
                <a:solidFill>
                  <a:schemeClr val="accent1">
                    <a:lumMod val="50000"/>
                  </a:schemeClr>
                </a:solidFill>
                <a:latin typeface="+mj-lt"/>
              </a:rPr>
              <a:t>Workflow of Molecular Probe Development</a:t>
            </a:r>
            <a:endParaRPr lang="ka-GE" sz="4800" b="1" dirty="0">
              <a:solidFill>
                <a:schemeClr val="accent1">
                  <a:lumMod val="50000"/>
                </a:schemeClr>
              </a:solidFill>
              <a:latin typeface="+mj-lt"/>
            </a:endParaRPr>
          </a:p>
        </p:txBody>
      </p:sp>
      <p:grpSp>
        <p:nvGrpSpPr>
          <p:cNvPr id="1053" name="Group 1052">
            <a:extLst>
              <a:ext uri="{FF2B5EF4-FFF2-40B4-BE49-F238E27FC236}">
                <a16:creationId xmlns:a16="http://schemas.microsoft.com/office/drawing/2014/main" id="{2DDB0B75-D589-7956-C9BB-FD31CDACDCC4}"/>
              </a:ext>
            </a:extLst>
          </p:cNvPr>
          <p:cNvGrpSpPr/>
          <p:nvPr/>
        </p:nvGrpSpPr>
        <p:grpSpPr>
          <a:xfrm>
            <a:off x="677173" y="1495981"/>
            <a:ext cx="2367280" cy="2123440"/>
            <a:chOff x="693830" y="2420481"/>
            <a:chExt cx="1775460" cy="1592580"/>
          </a:xfrm>
        </p:grpSpPr>
        <p:sp>
          <p:nvSpPr>
            <p:cNvPr id="1054" name="Arrow: Pentagon 1053">
              <a:extLst>
                <a:ext uri="{FF2B5EF4-FFF2-40B4-BE49-F238E27FC236}">
                  <a16:creationId xmlns:a16="http://schemas.microsoft.com/office/drawing/2014/main" id="{30D798D0-65CC-DF5A-C568-023D6671A050}"/>
                </a:ext>
              </a:extLst>
            </p:cNvPr>
            <p:cNvSpPr/>
            <p:nvPr/>
          </p:nvSpPr>
          <p:spPr>
            <a:xfrm>
              <a:off x="693830" y="2420481"/>
              <a:ext cx="1775460" cy="1592580"/>
            </a:xfrm>
            <a:prstGeom prst="homePlate">
              <a:avLst>
                <a:gd name="adj" fmla="val 22526"/>
              </a:avLst>
            </a:prstGeom>
            <a:solidFill>
              <a:schemeClr val="bg1"/>
            </a:solidFill>
            <a:ln w="5715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467" b="1" dirty="0">
                  <a:solidFill>
                    <a:schemeClr val="tx1"/>
                  </a:solidFill>
                </a:rPr>
                <a:t>Identification of appropriate molecular targets</a:t>
              </a:r>
              <a:endParaRPr lang="ka-GE" sz="1467" dirty="0">
                <a:solidFill>
                  <a:schemeClr val="tx1"/>
                </a:solidFill>
              </a:endParaRPr>
            </a:p>
            <a:p>
              <a:endParaRPr lang="ka-GE" sz="1467" dirty="0">
                <a:solidFill>
                  <a:schemeClr val="tx1"/>
                </a:solidFill>
              </a:endParaRPr>
            </a:p>
          </p:txBody>
        </p:sp>
        <p:grpSp>
          <p:nvGrpSpPr>
            <p:cNvPr id="1055" name="Group 1054">
              <a:extLst>
                <a:ext uri="{FF2B5EF4-FFF2-40B4-BE49-F238E27FC236}">
                  <a16:creationId xmlns:a16="http://schemas.microsoft.com/office/drawing/2014/main" id="{E1776515-7E57-5E4F-F86E-86B32539FF0E}"/>
                </a:ext>
              </a:extLst>
            </p:cNvPr>
            <p:cNvGrpSpPr/>
            <p:nvPr/>
          </p:nvGrpSpPr>
          <p:grpSpPr>
            <a:xfrm>
              <a:off x="878706" y="3096126"/>
              <a:ext cx="1207770" cy="806388"/>
              <a:chOff x="3615690" y="2355254"/>
              <a:chExt cx="2164080" cy="1386839"/>
            </a:xfrm>
          </p:grpSpPr>
          <p:pic>
            <p:nvPicPr>
              <p:cNvPr id="1056" name="Picture 2">
                <a:extLst>
                  <a:ext uri="{FF2B5EF4-FFF2-40B4-BE49-F238E27FC236}">
                    <a16:creationId xmlns:a16="http://schemas.microsoft.com/office/drawing/2014/main" id="{4708FA6D-7DE5-E51F-82CC-E9F8BA8B03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6417" t="45906" r="9917" b="20978"/>
              <a:stretch/>
            </p:blipFill>
            <p:spPr bwMode="auto">
              <a:xfrm>
                <a:off x="3615690" y="2355254"/>
                <a:ext cx="2164080" cy="1386839"/>
              </a:xfrm>
              <a:prstGeom prst="rect">
                <a:avLst/>
              </a:prstGeom>
              <a:noFill/>
              <a:extLst>
                <a:ext uri="{909E8E84-426E-40DD-AFC4-6F175D3DCCD1}">
                  <a14:hiddenFill xmlns:a14="http://schemas.microsoft.com/office/drawing/2010/main">
                    <a:solidFill>
                      <a:srgbClr val="FFFFFF"/>
                    </a:solidFill>
                  </a14:hiddenFill>
                </a:ext>
              </a:extLst>
            </p:spPr>
          </p:pic>
          <p:sp>
            <p:nvSpPr>
              <p:cNvPr id="1057" name="Rectangle 1056">
                <a:extLst>
                  <a:ext uri="{FF2B5EF4-FFF2-40B4-BE49-F238E27FC236}">
                    <a16:creationId xmlns:a16="http://schemas.microsoft.com/office/drawing/2014/main" id="{8DDD2889-2496-B6DF-C8D4-5DA381585A30}"/>
                  </a:ext>
                </a:extLst>
              </p:cNvPr>
              <p:cNvSpPr/>
              <p:nvPr/>
            </p:nvSpPr>
            <p:spPr>
              <a:xfrm>
                <a:off x="4768982" y="3463976"/>
                <a:ext cx="1008937" cy="2764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dirty="0"/>
              </a:p>
            </p:txBody>
          </p:sp>
          <p:sp>
            <p:nvSpPr>
              <p:cNvPr id="1058" name="Rectangle 1057">
                <a:extLst>
                  <a:ext uri="{FF2B5EF4-FFF2-40B4-BE49-F238E27FC236}">
                    <a16:creationId xmlns:a16="http://schemas.microsoft.com/office/drawing/2014/main" id="{75874F11-9AE0-DF4D-8BC2-B26EB0D721A1}"/>
                  </a:ext>
                </a:extLst>
              </p:cNvPr>
              <p:cNvSpPr/>
              <p:nvPr/>
            </p:nvSpPr>
            <p:spPr>
              <a:xfrm>
                <a:off x="5477933" y="2355254"/>
                <a:ext cx="299986" cy="974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sz="2400" dirty="0"/>
              </a:p>
            </p:txBody>
          </p:sp>
          <p:cxnSp>
            <p:nvCxnSpPr>
              <p:cNvPr id="1059" name="Straight Connector 1058">
                <a:extLst>
                  <a:ext uri="{FF2B5EF4-FFF2-40B4-BE49-F238E27FC236}">
                    <a16:creationId xmlns:a16="http://schemas.microsoft.com/office/drawing/2014/main" id="{0A867455-CC3F-57DE-B174-4DEAEFD264EC}"/>
                  </a:ext>
                </a:extLst>
              </p:cNvPr>
              <p:cNvCxnSpPr>
                <a:cxnSpLocks/>
              </p:cNvCxnSpPr>
              <p:nvPr/>
            </p:nvCxnSpPr>
            <p:spPr>
              <a:xfrm flipV="1">
                <a:off x="5416552" y="2471741"/>
                <a:ext cx="69321" cy="136528"/>
              </a:xfrm>
              <a:prstGeom prst="line">
                <a:avLst/>
              </a:prstGeom>
              <a:ln w="28575">
                <a:solidFill>
                  <a:srgbClr val="C2A59A"/>
                </a:solidFill>
              </a:ln>
            </p:spPr>
            <p:style>
              <a:lnRef idx="1">
                <a:schemeClr val="accent1"/>
              </a:lnRef>
              <a:fillRef idx="0">
                <a:schemeClr val="accent1"/>
              </a:fillRef>
              <a:effectRef idx="0">
                <a:schemeClr val="accent1"/>
              </a:effectRef>
              <a:fontRef idx="minor">
                <a:schemeClr val="tx1"/>
              </a:fontRef>
            </p:style>
          </p:cxnSp>
        </p:grpSp>
      </p:grpSp>
      <p:grpSp>
        <p:nvGrpSpPr>
          <p:cNvPr id="1060" name="Group 1059">
            <a:extLst>
              <a:ext uri="{FF2B5EF4-FFF2-40B4-BE49-F238E27FC236}">
                <a16:creationId xmlns:a16="http://schemas.microsoft.com/office/drawing/2014/main" id="{31FAC072-9F13-B770-0757-AC63C91079E3}"/>
              </a:ext>
            </a:extLst>
          </p:cNvPr>
          <p:cNvGrpSpPr/>
          <p:nvPr/>
        </p:nvGrpSpPr>
        <p:grpSpPr>
          <a:xfrm>
            <a:off x="2779747" y="1499553"/>
            <a:ext cx="2367280" cy="2123440"/>
            <a:chOff x="2270760" y="2423160"/>
            <a:chExt cx="1775460" cy="1592580"/>
          </a:xfrm>
        </p:grpSpPr>
        <p:sp>
          <p:nvSpPr>
            <p:cNvPr id="1061" name="Arrow: Chevron 1060">
              <a:extLst>
                <a:ext uri="{FF2B5EF4-FFF2-40B4-BE49-F238E27FC236}">
                  <a16:creationId xmlns:a16="http://schemas.microsoft.com/office/drawing/2014/main" id="{1CD3275D-E04B-C930-4102-9E520ECBB6B6}"/>
                </a:ext>
              </a:extLst>
            </p:cNvPr>
            <p:cNvSpPr/>
            <p:nvPr/>
          </p:nvSpPr>
          <p:spPr>
            <a:xfrm>
              <a:off x="2270760" y="2423160"/>
              <a:ext cx="1775460" cy="1592580"/>
            </a:xfrm>
            <a:prstGeom prst="chevron">
              <a:avLst>
                <a:gd name="adj" fmla="val 22222"/>
              </a:avLst>
            </a:prstGeom>
            <a:solidFill>
              <a:schemeClr val="bg1"/>
            </a:solidFill>
            <a:ln w="5715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467" b="1" dirty="0">
                  <a:solidFill>
                    <a:schemeClr val="tx1"/>
                  </a:solidFill>
                </a:rPr>
                <a:t>Selection of ligand precursor </a:t>
              </a:r>
              <a:endParaRPr lang="ka-GE" sz="1467" dirty="0">
                <a:solidFill>
                  <a:schemeClr val="tx1"/>
                </a:solidFill>
              </a:endParaRPr>
            </a:p>
            <a:p>
              <a:endParaRPr lang="ka-GE" sz="1467" dirty="0">
                <a:solidFill>
                  <a:schemeClr val="tx1"/>
                </a:solidFill>
              </a:endParaRPr>
            </a:p>
          </p:txBody>
        </p:sp>
        <p:pic>
          <p:nvPicPr>
            <p:cNvPr id="1062" name="Picture 4">
              <a:extLst>
                <a:ext uri="{FF2B5EF4-FFF2-40B4-BE49-F238E27FC236}">
                  <a16:creationId xmlns:a16="http://schemas.microsoft.com/office/drawing/2014/main" id="{6A94C5EE-6E81-32D4-5529-C424F10EF4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7712" y="3103127"/>
              <a:ext cx="962691" cy="81578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63" name="Group 1062">
            <a:extLst>
              <a:ext uri="{FF2B5EF4-FFF2-40B4-BE49-F238E27FC236}">
                <a16:creationId xmlns:a16="http://schemas.microsoft.com/office/drawing/2014/main" id="{9180AC70-DBA8-AE4D-7691-7713F89389AC}"/>
              </a:ext>
            </a:extLst>
          </p:cNvPr>
          <p:cNvGrpSpPr/>
          <p:nvPr/>
        </p:nvGrpSpPr>
        <p:grpSpPr>
          <a:xfrm>
            <a:off x="4832067" y="1499553"/>
            <a:ext cx="2367280" cy="2123440"/>
            <a:chOff x="3810000" y="2423160"/>
            <a:chExt cx="1775460" cy="1592580"/>
          </a:xfrm>
        </p:grpSpPr>
        <p:sp>
          <p:nvSpPr>
            <p:cNvPr id="1064" name="Arrow: Chevron 1063">
              <a:extLst>
                <a:ext uri="{FF2B5EF4-FFF2-40B4-BE49-F238E27FC236}">
                  <a16:creationId xmlns:a16="http://schemas.microsoft.com/office/drawing/2014/main" id="{0E0476ED-DD27-CC8F-A063-C8116BCEC310}"/>
                </a:ext>
              </a:extLst>
            </p:cNvPr>
            <p:cNvSpPr/>
            <p:nvPr/>
          </p:nvSpPr>
          <p:spPr>
            <a:xfrm>
              <a:off x="3810000" y="2423160"/>
              <a:ext cx="1775460" cy="1592580"/>
            </a:xfrm>
            <a:prstGeom prst="chevron">
              <a:avLst>
                <a:gd name="adj" fmla="val 22222"/>
              </a:avLst>
            </a:prstGeom>
            <a:solidFill>
              <a:schemeClr val="bg1"/>
            </a:solidFill>
            <a:ln w="5715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467" b="1" dirty="0">
                  <a:solidFill>
                    <a:schemeClr val="tx1"/>
                  </a:solidFill>
                </a:rPr>
                <a:t>Development of labelling strategies</a:t>
              </a:r>
              <a:r>
                <a:rPr lang="en-US" sz="1467" dirty="0">
                  <a:solidFill>
                    <a:schemeClr val="tx1"/>
                  </a:solidFill>
                </a:rPr>
                <a:t> </a:t>
              </a:r>
              <a:endParaRPr lang="ka-GE" sz="1467" dirty="0">
                <a:solidFill>
                  <a:schemeClr val="tx1"/>
                </a:solidFill>
              </a:endParaRPr>
            </a:p>
            <a:p>
              <a:endParaRPr lang="ka-GE" sz="1467" dirty="0">
                <a:solidFill>
                  <a:schemeClr val="tx1"/>
                </a:solidFill>
              </a:endParaRPr>
            </a:p>
          </p:txBody>
        </p:sp>
        <p:pic>
          <p:nvPicPr>
            <p:cNvPr id="1065" name="Picture 6" descr="Fluoroethyl-L-tyrosine (18F) - Wikipedia">
              <a:extLst>
                <a:ext uri="{FF2B5EF4-FFF2-40B4-BE49-F238E27FC236}">
                  <a16:creationId xmlns:a16="http://schemas.microsoft.com/office/drawing/2014/main" id="{AD64B092-49D7-046B-BD40-A9C5954859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206249">
              <a:off x="4008558" y="3152086"/>
              <a:ext cx="1509060" cy="569270"/>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1">
              <a:extLst>
                <a:ext uri="{FF2B5EF4-FFF2-40B4-BE49-F238E27FC236}">
                  <a16:creationId xmlns:a16="http://schemas.microsoft.com/office/drawing/2014/main" id="{E90B01A1-FEF4-53E4-9894-DAB22D07ABE9}"/>
                </a:ext>
              </a:extLst>
            </p:cNvPr>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22554" y="3519996"/>
              <a:ext cx="215900" cy="201613"/>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9" name="Arrow: Chevron 8">
            <a:extLst>
              <a:ext uri="{FF2B5EF4-FFF2-40B4-BE49-F238E27FC236}">
                <a16:creationId xmlns:a16="http://schemas.microsoft.com/office/drawing/2014/main" id="{4B72A8BA-4736-6CBF-C9C0-0000D894A3A7}"/>
              </a:ext>
            </a:extLst>
          </p:cNvPr>
          <p:cNvSpPr/>
          <p:nvPr/>
        </p:nvSpPr>
        <p:spPr>
          <a:xfrm>
            <a:off x="4796347" y="3909392"/>
            <a:ext cx="2367280" cy="2123440"/>
          </a:xfrm>
          <a:prstGeom prst="chevron">
            <a:avLst>
              <a:gd name="adj" fmla="val 22222"/>
            </a:avLst>
          </a:prstGeom>
          <a:solidFill>
            <a:schemeClr val="bg1"/>
          </a:solidFill>
          <a:ln w="5715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467" b="1" dirty="0">
                <a:solidFill>
                  <a:schemeClr val="tx1"/>
                </a:solidFill>
              </a:rPr>
              <a:t>Pre-clinical model for testing</a:t>
            </a:r>
            <a:endParaRPr lang="ka-GE" sz="1467" dirty="0">
              <a:solidFill>
                <a:schemeClr val="tx1"/>
              </a:solidFill>
            </a:endParaRPr>
          </a:p>
          <a:p>
            <a:endParaRPr lang="ka-GE" sz="1467" dirty="0">
              <a:solidFill>
                <a:schemeClr val="tx1"/>
              </a:solidFill>
            </a:endParaRPr>
          </a:p>
        </p:txBody>
      </p:sp>
      <p:sp>
        <p:nvSpPr>
          <p:cNvPr id="10" name="Arrow: Chevron 9">
            <a:extLst>
              <a:ext uri="{FF2B5EF4-FFF2-40B4-BE49-F238E27FC236}">
                <a16:creationId xmlns:a16="http://schemas.microsoft.com/office/drawing/2014/main" id="{5E5AFAE1-AFEC-F8D8-EEAD-B6B09E060748}"/>
              </a:ext>
            </a:extLst>
          </p:cNvPr>
          <p:cNvSpPr/>
          <p:nvPr/>
        </p:nvSpPr>
        <p:spPr>
          <a:xfrm>
            <a:off x="6848667" y="3909392"/>
            <a:ext cx="2367280" cy="2123440"/>
          </a:xfrm>
          <a:prstGeom prst="chevron">
            <a:avLst>
              <a:gd name="adj" fmla="val 22222"/>
            </a:avLst>
          </a:prstGeom>
          <a:solidFill>
            <a:schemeClr val="bg1"/>
          </a:solidFill>
          <a:ln w="5715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0"/>
            <a:r>
              <a:rPr lang="en-US" sz="1467" b="1" dirty="0">
                <a:solidFill>
                  <a:schemeClr val="tx1"/>
                </a:solidFill>
              </a:rPr>
              <a:t>Pre-clinical evaluation</a:t>
            </a:r>
            <a:endParaRPr lang="ka-GE" sz="1467" dirty="0">
              <a:solidFill>
                <a:schemeClr val="tx1"/>
              </a:solidFill>
            </a:endParaRPr>
          </a:p>
        </p:txBody>
      </p:sp>
      <p:pic>
        <p:nvPicPr>
          <p:cNvPr id="1034" name="Picture 10" descr="Syngeneic Tumor Mouse Models &amp; Research Tools | Taconic Biosciences">
            <a:extLst>
              <a:ext uri="{FF2B5EF4-FFF2-40B4-BE49-F238E27FC236}">
                <a16:creationId xmlns:a16="http://schemas.microsoft.com/office/drawing/2014/main" id="{92DE8BBE-E866-03E6-4CA8-95B804143DD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090" t="32870" r="69304" b="38562"/>
          <a:stretch/>
        </p:blipFill>
        <p:spPr bwMode="auto">
          <a:xfrm>
            <a:off x="5379200" y="4592520"/>
            <a:ext cx="1183701" cy="44515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yngeneic Tumor Mouse Models &amp; Research Tools | Taconic Biosciences">
            <a:extLst>
              <a:ext uri="{FF2B5EF4-FFF2-40B4-BE49-F238E27FC236}">
                <a16:creationId xmlns:a16="http://schemas.microsoft.com/office/drawing/2014/main" id="{60147630-1B47-F7D9-243C-CDB6C41A86C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8474" t="36068" r="36481" b="34905"/>
          <a:stretch/>
        </p:blipFill>
        <p:spPr bwMode="auto">
          <a:xfrm>
            <a:off x="5458667" y="5062156"/>
            <a:ext cx="837576" cy="36553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Syngeneic Tumor Mouse Models &amp; Research Tools | Taconic Biosciences">
            <a:extLst>
              <a:ext uri="{FF2B5EF4-FFF2-40B4-BE49-F238E27FC236}">
                <a16:creationId xmlns:a16="http://schemas.microsoft.com/office/drawing/2014/main" id="{5C8DCE10-B29B-191C-DBF1-CC931B60B5B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090" t="32870" r="69304" b="38562"/>
          <a:stretch/>
        </p:blipFill>
        <p:spPr bwMode="auto">
          <a:xfrm>
            <a:off x="5958735" y="5208649"/>
            <a:ext cx="1183701" cy="44515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Syngeneic Tumor Mouse Models &amp; Research Tools | Taconic Biosciences">
            <a:extLst>
              <a:ext uri="{FF2B5EF4-FFF2-40B4-BE49-F238E27FC236}">
                <a16:creationId xmlns:a16="http://schemas.microsoft.com/office/drawing/2014/main" id="{55E5F188-B921-1248-630B-A8D8A316926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090" t="32870" r="69304" b="38562"/>
          <a:stretch/>
        </p:blipFill>
        <p:spPr bwMode="auto">
          <a:xfrm>
            <a:off x="5565584" y="5574188"/>
            <a:ext cx="1183701" cy="44515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Syngeneic Tumor Mouse Models &amp; Research Tools | Taconic Biosciences">
            <a:extLst>
              <a:ext uri="{FF2B5EF4-FFF2-40B4-BE49-F238E27FC236}">
                <a16:creationId xmlns:a16="http://schemas.microsoft.com/office/drawing/2014/main" id="{7BD7BE92-D202-5B9A-DB58-DE7893EAF52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090" t="32870" r="69304" b="38562"/>
          <a:stretch/>
        </p:blipFill>
        <p:spPr bwMode="auto">
          <a:xfrm>
            <a:off x="4675652" y="5545248"/>
            <a:ext cx="1183701" cy="445153"/>
          </a:xfrm>
          <a:prstGeom prst="rect">
            <a:avLst/>
          </a:prstGeom>
          <a:noFill/>
          <a:extLst>
            <a:ext uri="{909E8E84-426E-40DD-AFC4-6F175D3DCCD1}">
              <a14:hiddenFill xmlns:a14="http://schemas.microsoft.com/office/drawing/2010/main">
                <a:solidFill>
                  <a:srgbClr val="FFFFFF"/>
                </a:solidFill>
              </a14:hiddenFill>
            </a:ext>
          </a:extLst>
        </p:spPr>
      </p:pic>
      <p:cxnSp>
        <p:nvCxnSpPr>
          <p:cNvPr id="38" name="Straight Arrow Connector 37">
            <a:extLst>
              <a:ext uri="{FF2B5EF4-FFF2-40B4-BE49-F238E27FC236}">
                <a16:creationId xmlns:a16="http://schemas.microsoft.com/office/drawing/2014/main" id="{8E3466A7-0B9A-3416-C33D-B0D6EE89D0D0}"/>
              </a:ext>
            </a:extLst>
          </p:cNvPr>
          <p:cNvCxnSpPr>
            <a:cxnSpLocks/>
          </p:cNvCxnSpPr>
          <p:nvPr/>
        </p:nvCxnSpPr>
        <p:spPr>
          <a:xfrm>
            <a:off x="6129857" y="5002837"/>
            <a:ext cx="0" cy="173247"/>
          </a:xfrm>
          <a:prstGeom prst="straightConnector1">
            <a:avLst/>
          </a:prstGeom>
          <a:ln>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E049D74B-7F0A-7226-FBFE-D0F60404E132}"/>
              </a:ext>
            </a:extLst>
          </p:cNvPr>
          <p:cNvCxnSpPr>
            <a:cxnSpLocks/>
          </p:cNvCxnSpPr>
          <p:nvPr/>
        </p:nvCxnSpPr>
        <p:spPr>
          <a:xfrm>
            <a:off x="6204354" y="5371841"/>
            <a:ext cx="135055" cy="179785"/>
          </a:xfrm>
          <a:prstGeom prst="straightConnector1">
            <a:avLst/>
          </a:prstGeom>
          <a:ln>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88F83B03-F079-37AC-D142-C3BCCBAE0176}"/>
              </a:ext>
            </a:extLst>
          </p:cNvPr>
          <p:cNvCxnSpPr>
            <a:cxnSpLocks/>
          </p:cNvCxnSpPr>
          <p:nvPr/>
        </p:nvCxnSpPr>
        <p:spPr>
          <a:xfrm>
            <a:off x="5702289" y="5427695"/>
            <a:ext cx="0" cy="212963"/>
          </a:xfrm>
          <a:prstGeom prst="straightConnector1">
            <a:avLst/>
          </a:prstGeom>
          <a:ln>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94AACD62-2401-4199-6F9D-5425EA8A5B5B}"/>
              </a:ext>
            </a:extLst>
          </p:cNvPr>
          <p:cNvCxnSpPr>
            <a:cxnSpLocks/>
            <a:stCxn id="34" idx="1"/>
          </p:cNvCxnSpPr>
          <p:nvPr/>
        </p:nvCxnSpPr>
        <p:spPr>
          <a:xfrm>
            <a:off x="5958735" y="5431226"/>
            <a:ext cx="92807" cy="321644"/>
          </a:xfrm>
          <a:prstGeom prst="straightConnector1">
            <a:avLst/>
          </a:prstGeom>
          <a:ln>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038" name="Picture 14" descr="360+ Pet Scan Icon Stock Illustrations, Royalty-Free Vector Graphics &amp; Clip  Art - iStock">
            <a:extLst>
              <a:ext uri="{FF2B5EF4-FFF2-40B4-BE49-F238E27FC236}">
                <a16:creationId xmlns:a16="http://schemas.microsoft.com/office/drawing/2014/main" id="{1DC53971-EA22-7673-70E7-36E9F5F9041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39562" y="5197454"/>
            <a:ext cx="789185" cy="789185"/>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0" descr="Syngeneic Tumor Mouse Models &amp; Research Tools | Taconic Biosciences">
            <a:extLst>
              <a:ext uri="{FF2B5EF4-FFF2-40B4-BE49-F238E27FC236}">
                <a16:creationId xmlns:a16="http://schemas.microsoft.com/office/drawing/2014/main" id="{795D8076-D363-F0E9-FF57-A8D29721EFD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090" t="32870" r="69304" b="38562"/>
          <a:stretch/>
        </p:blipFill>
        <p:spPr bwMode="auto">
          <a:xfrm>
            <a:off x="7216568" y="4806681"/>
            <a:ext cx="1183701" cy="445153"/>
          </a:xfrm>
          <a:prstGeom prst="rect">
            <a:avLst/>
          </a:prstGeom>
          <a:noFill/>
          <a:extLst>
            <a:ext uri="{909E8E84-426E-40DD-AFC4-6F175D3DCCD1}">
              <a14:hiddenFill xmlns:a14="http://schemas.microsoft.com/office/drawing/2010/main">
                <a:solidFill>
                  <a:srgbClr val="FFFFFF"/>
                </a:solidFill>
              </a14:hiddenFill>
            </a:ext>
          </a:extLst>
        </p:spPr>
      </p:pic>
      <p:pic>
        <p:nvPicPr>
          <p:cNvPr id="51" name="spritze" descr="10446">
            <a:extLst>
              <a:ext uri="{FF2B5EF4-FFF2-40B4-BE49-F238E27FC236}">
                <a16:creationId xmlns:a16="http://schemas.microsoft.com/office/drawing/2014/main" id="{12264CE0-FB08-159A-F0F0-AA3A2E48199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743771" flipV="1">
            <a:off x="7131977" y="4495946"/>
            <a:ext cx="474931" cy="3022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graphicFrame>
        <p:nvGraphicFramePr>
          <p:cNvPr id="52" name="Objekt 102">
            <a:extLst>
              <a:ext uri="{FF2B5EF4-FFF2-40B4-BE49-F238E27FC236}">
                <a16:creationId xmlns:a16="http://schemas.microsoft.com/office/drawing/2014/main" id="{15B8EDB0-FDC8-260D-5826-CE552E42B76F}"/>
              </a:ext>
            </a:extLst>
          </p:cNvPr>
          <p:cNvGraphicFramePr>
            <a:graphicFrameLocks noGrp="1" noChangeAspect="1"/>
          </p:cNvGraphicFramePr>
          <p:nvPr/>
        </p:nvGraphicFramePr>
        <p:xfrm>
          <a:off x="7446695" y="4921098"/>
          <a:ext cx="132231" cy="160620"/>
        </p:xfrm>
        <a:graphic>
          <a:graphicData uri="http://schemas.openxmlformats.org/presentationml/2006/ole">
            <mc:AlternateContent xmlns:mc="http://schemas.openxmlformats.org/markup-compatibility/2006">
              <mc:Choice xmlns:v="urn:schemas-microsoft-com:vml" Requires="v">
                <p:oleObj name="CS Chem3D Model" r:id="rId9" imgW="4387680" imgH="5115240" progId="Chem3D.Document.9">
                  <p:embed/>
                </p:oleObj>
              </mc:Choice>
              <mc:Fallback>
                <p:oleObj name="CS Chem3D Model" r:id="rId9" imgW="4387680" imgH="5115240" progId="Chem3D.Document.9">
                  <p:embed/>
                  <p:pic>
                    <p:nvPicPr>
                      <p:cNvPr id="52" name="Objekt 102">
                        <a:extLst>
                          <a:ext uri="{FF2B5EF4-FFF2-40B4-BE49-F238E27FC236}">
                            <a16:creationId xmlns:a16="http://schemas.microsoft.com/office/drawing/2014/main" id="{15B8EDB0-FDC8-260D-5826-CE552E42B76F}"/>
                          </a:ext>
                        </a:extLst>
                      </p:cNvPr>
                      <p:cNvPicPr>
                        <a:picLocks noGrp="1"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46695" y="4921098"/>
                        <a:ext cx="132231" cy="160620"/>
                      </a:xfrm>
                      <a:prstGeom prst="rect">
                        <a:avLst/>
                      </a:prstGeom>
                      <a:noFill/>
                      <a:ln>
                        <a:noFill/>
                      </a:ln>
                    </p:spPr>
                  </p:pic>
                </p:oleObj>
              </mc:Fallback>
            </mc:AlternateContent>
          </a:graphicData>
        </a:graphic>
      </p:graphicFrame>
      <p:pic>
        <p:nvPicPr>
          <p:cNvPr id="53" name="Picture 2">
            <a:extLst>
              <a:ext uri="{FF2B5EF4-FFF2-40B4-BE49-F238E27FC236}">
                <a16:creationId xmlns:a16="http://schemas.microsoft.com/office/drawing/2014/main" id="{2C2BBF04-6DD4-AEEE-B13E-C35D617F7CB0}"/>
              </a:ext>
            </a:extLst>
          </p:cNvPr>
          <p:cNvPicPr>
            <a:picLocks noChangeAspect="1"/>
          </p:cNvPicPr>
          <p:nvPr/>
        </p:nvPicPr>
        <p:blipFill>
          <a:blip r:embed="rId11"/>
          <a:srcRect/>
          <a:stretch>
            <a:fillRect/>
          </a:stretch>
        </p:blipFill>
        <p:spPr>
          <a:xfrm rot="21431842">
            <a:off x="8640366" y="5155478"/>
            <a:ext cx="176761" cy="176761"/>
          </a:xfrm>
          <a:prstGeom prst="rect">
            <a:avLst/>
          </a:prstGeom>
          <a:noFill/>
          <a:ln cap="flat">
            <a:noFill/>
          </a:ln>
        </p:spPr>
      </p:pic>
      <p:pic>
        <p:nvPicPr>
          <p:cNvPr id="54" name="Picture 10" descr="Syngeneic Tumor Mouse Models &amp; Research Tools | Taconic Biosciences">
            <a:extLst>
              <a:ext uri="{FF2B5EF4-FFF2-40B4-BE49-F238E27FC236}">
                <a16:creationId xmlns:a16="http://schemas.microsoft.com/office/drawing/2014/main" id="{BA35F58B-AA76-06D8-1790-173A88300DA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090" t="32870" r="69304" b="38562"/>
          <a:stretch/>
        </p:blipFill>
        <p:spPr bwMode="auto">
          <a:xfrm>
            <a:off x="8092244" y="5501477"/>
            <a:ext cx="454520" cy="170931"/>
          </a:xfrm>
          <a:prstGeom prst="rect">
            <a:avLst/>
          </a:prstGeom>
          <a:noFill/>
          <a:extLst>
            <a:ext uri="{909E8E84-426E-40DD-AFC4-6F175D3DCCD1}">
              <a14:hiddenFill xmlns:a14="http://schemas.microsoft.com/office/drawing/2010/main">
                <a:solidFill>
                  <a:srgbClr val="FFFFFF"/>
                </a:solidFill>
              </a14:hiddenFill>
            </a:ext>
          </a:extLst>
        </p:spPr>
      </p:pic>
      <p:sp>
        <p:nvSpPr>
          <p:cNvPr id="57" name="Arrow: Chevron 56">
            <a:extLst>
              <a:ext uri="{FF2B5EF4-FFF2-40B4-BE49-F238E27FC236}">
                <a16:creationId xmlns:a16="http://schemas.microsoft.com/office/drawing/2014/main" id="{80F92BF1-F0E0-7BB2-6A85-C77AABEC89F0}"/>
              </a:ext>
            </a:extLst>
          </p:cNvPr>
          <p:cNvSpPr/>
          <p:nvPr/>
        </p:nvSpPr>
        <p:spPr>
          <a:xfrm>
            <a:off x="8881429" y="3895900"/>
            <a:ext cx="2943987" cy="2123440"/>
          </a:xfrm>
          <a:prstGeom prst="chevron">
            <a:avLst>
              <a:gd name="adj" fmla="val 22222"/>
            </a:avLst>
          </a:prstGeom>
          <a:solidFill>
            <a:schemeClr val="bg1"/>
          </a:solidFill>
          <a:ln w="5715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467" b="1" dirty="0">
                <a:solidFill>
                  <a:schemeClr val="tx1"/>
                </a:solidFill>
              </a:rPr>
              <a:t>Comparison with existing standards</a:t>
            </a:r>
            <a:endParaRPr lang="ka-GE" sz="1467" dirty="0">
              <a:solidFill>
                <a:schemeClr val="tx1"/>
              </a:solidFill>
            </a:endParaRPr>
          </a:p>
          <a:p>
            <a:pPr lvl="0"/>
            <a:endParaRPr lang="ka-GE" sz="1467" dirty="0">
              <a:solidFill>
                <a:schemeClr val="tx1"/>
              </a:solidFill>
            </a:endParaRPr>
          </a:p>
        </p:txBody>
      </p:sp>
      <p:grpSp>
        <p:nvGrpSpPr>
          <p:cNvPr id="1077" name="Group 1076">
            <a:extLst>
              <a:ext uri="{FF2B5EF4-FFF2-40B4-BE49-F238E27FC236}">
                <a16:creationId xmlns:a16="http://schemas.microsoft.com/office/drawing/2014/main" id="{790C2756-19B0-C6C5-5108-5C33EE36750B}"/>
              </a:ext>
            </a:extLst>
          </p:cNvPr>
          <p:cNvGrpSpPr/>
          <p:nvPr/>
        </p:nvGrpSpPr>
        <p:grpSpPr>
          <a:xfrm>
            <a:off x="9440932" y="4683379"/>
            <a:ext cx="1774241" cy="1018236"/>
            <a:chOff x="651576" y="621029"/>
            <a:chExt cx="7249611" cy="4074463"/>
          </a:xfrm>
        </p:grpSpPr>
        <p:grpSp>
          <p:nvGrpSpPr>
            <p:cNvPr id="1078" name="Gruppieren 49">
              <a:extLst>
                <a:ext uri="{FF2B5EF4-FFF2-40B4-BE49-F238E27FC236}">
                  <a16:creationId xmlns:a16="http://schemas.microsoft.com/office/drawing/2014/main" id="{EDC307F8-100F-8301-F9EF-7C8A5A0390CF}"/>
                </a:ext>
              </a:extLst>
            </p:cNvPr>
            <p:cNvGrpSpPr/>
            <p:nvPr/>
          </p:nvGrpSpPr>
          <p:grpSpPr>
            <a:xfrm>
              <a:off x="1242787" y="621029"/>
              <a:ext cx="6658400" cy="1950717"/>
              <a:chOff x="889354" y="638828"/>
              <a:chExt cx="6658425" cy="1950720"/>
            </a:xfrm>
          </p:grpSpPr>
          <p:pic>
            <p:nvPicPr>
              <p:cNvPr id="1085" name="Grafik 5">
                <a:extLst>
                  <a:ext uri="{FF2B5EF4-FFF2-40B4-BE49-F238E27FC236}">
                    <a16:creationId xmlns:a16="http://schemas.microsoft.com/office/drawing/2014/main" id="{DC23C941-6B04-F91D-C2E2-98A95E4F20F1}"/>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889354" y="638828"/>
                <a:ext cx="1598950" cy="1950720"/>
              </a:xfrm>
              <a:prstGeom prst="rect">
                <a:avLst/>
              </a:prstGeom>
            </p:spPr>
          </p:pic>
          <p:pic>
            <p:nvPicPr>
              <p:cNvPr id="1086" name="Grafik 6">
                <a:extLst>
                  <a:ext uri="{FF2B5EF4-FFF2-40B4-BE49-F238E27FC236}">
                    <a16:creationId xmlns:a16="http://schemas.microsoft.com/office/drawing/2014/main" id="{A00F0BF9-83AE-7C95-D515-B83D0F09190E}"/>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2575775" y="638828"/>
                <a:ext cx="1598950" cy="1950720"/>
              </a:xfrm>
              <a:prstGeom prst="rect">
                <a:avLst/>
              </a:prstGeom>
            </p:spPr>
          </p:pic>
          <p:pic>
            <p:nvPicPr>
              <p:cNvPr id="1087" name="Grafik 7">
                <a:extLst>
                  <a:ext uri="{FF2B5EF4-FFF2-40B4-BE49-F238E27FC236}">
                    <a16:creationId xmlns:a16="http://schemas.microsoft.com/office/drawing/2014/main" id="{4AF0A0E9-1520-3EA4-BD85-3AC5CC5C23C5}"/>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4257814" y="638828"/>
                <a:ext cx="1598950" cy="1950720"/>
              </a:xfrm>
              <a:prstGeom prst="rect">
                <a:avLst/>
              </a:prstGeom>
            </p:spPr>
          </p:pic>
          <p:pic>
            <p:nvPicPr>
              <p:cNvPr id="1088" name="Grafik 8">
                <a:extLst>
                  <a:ext uri="{FF2B5EF4-FFF2-40B4-BE49-F238E27FC236}">
                    <a16:creationId xmlns:a16="http://schemas.microsoft.com/office/drawing/2014/main" id="{5238A9D9-FEA6-A1A8-FD01-A57A994D568F}"/>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5948829" y="638828"/>
                <a:ext cx="1598950" cy="1950720"/>
              </a:xfrm>
              <a:prstGeom prst="rect">
                <a:avLst/>
              </a:prstGeom>
            </p:spPr>
          </p:pic>
        </p:grpSp>
        <p:pic>
          <p:nvPicPr>
            <p:cNvPr id="1079" name="Grafik 13">
              <a:extLst>
                <a:ext uri="{FF2B5EF4-FFF2-40B4-BE49-F238E27FC236}">
                  <a16:creationId xmlns:a16="http://schemas.microsoft.com/office/drawing/2014/main" id="{36E35042-391A-B2E6-8751-94B87DEAEC9E}"/>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1242787" y="2646910"/>
              <a:ext cx="1598947" cy="1950717"/>
            </a:xfrm>
            <a:prstGeom prst="rect">
              <a:avLst/>
            </a:prstGeom>
          </p:spPr>
        </p:pic>
        <p:pic>
          <p:nvPicPr>
            <p:cNvPr id="1080" name="Grafik 14">
              <a:extLst>
                <a:ext uri="{FF2B5EF4-FFF2-40B4-BE49-F238E27FC236}">
                  <a16:creationId xmlns:a16="http://schemas.microsoft.com/office/drawing/2014/main" id="{5E4032B5-6609-6DEA-DD91-8506818D0890}"/>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a:off x="2929202" y="2646910"/>
              <a:ext cx="1598947" cy="1950717"/>
            </a:xfrm>
            <a:prstGeom prst="rect">
              <a:avLst/>
            </a:prstGeom>
          </p:spPr>
        </p:pic>
        <p:pic>
          <p:nvPicPr>
            <p:cNvPr id="1081" name="Grafik 15">
              <a:extLst>
                <a:ext uri="{FF2B5EF4-FFF2-40B4-BE49-F238E27FC236}">
                  <a16:creationId xmlns:a16="http://schemas.microsoft.com/office/drawing/2014/main" id="{4729267F-589F-F53F-552A-1A9AE772525A}"/>
                </a:ext>
              </a:extLst>
            </p:cNvPr>
            <p:cNvPicPr>
              <a:picLocks noChangeAspect="1"/>
            </p:cNvPicPr>
            <p:nvPr/>
          </p:nvPicPr>
          <p:blipFill rotWithShape="1">
            <a:blip r:embed="rId18" cstate="print">
              <a:extLst>
                <a:ext uri="{28A0092B-C50C-407E-A947-70E740481C1C}">
                  <a14:useLocalDpi xmlns:a14="http://schemas.microsoft.com/office/drawing/2010/main"/>
                </a:ext>
              </a:extLst>
            </a:blip>
            <a:srcRect/>
            <a:stretch/>
          </p:blipFill>
          <p:spPr>
            <a:xfrm>
              <a:off x="4611232" y="2646910"/>
              <a:ext cx="1598947" cy="1950717"/>
            </a:xfrm>
            <a:prstGeom prst="rect">
              <a:avLst/>
            </a:prstGeom>
          </p:spPr>
        </p:pic>
        <p:pic>
          <p:nvPicPr>
            <p:cNvPr id="1082" name="Grafik 16">
              <a:extLst>
                <a:ext uri="{FF2B5EF4-FFF2-40B4-BE49-F238E27FC236}">
                  <a16:creationId xmlns:a16="http://schemas.microsoft.com/office/drawing/2014/main" id="{C7AA0865-F713-0F84-703E-7BFE41D1AB7E}"/>
                </a:ext>
              </a:extLst>
            </p:cNvPr>
            <p:cNvPicPr>
              <a:picLocks noChangeAspect="1"/>
            </p:cNvPicPr>
            <p:nvPr/>
          </p:nvPicPr>
          <p:blipFill rotWithShape="1">
            <a:blip r:embed="rId19" cstate="print">
              <a:extLst>
                <a:ext uri="{28A0092B-C50C-407E-A947-70E740481C1C}">
                  <a14:useLocalDpi xmlns:a14="http://schemas.microsoft.com/office/drawing/2010/main"/>
                </a:ext>
              </a:extLst>
            </a:blip>
            <a:srcRect/>
            <a:stretch/>
          </p:blipFill>
          <p:spPr>
            <a:xfrm>
              <a:off x="6302240" y="2646910"/>
              <a:ext cx="1598947" cy="1950717"/>
            </a:xfrm>
            <a:prstGeom prst="rect">
              <a:avLst/>
            </a:prstGeom>
          </p:spPr>
        </p:pic>
        <p:sp>
          <p:nvSpPr>
            <p:cNvPr id="1083" name="Textfeld 34">
              <a:extLst>
                <a:ext uri="{FF2B5EF4-FFF2-40B4-BE49-F238E27FC236}">
                  <a16:creationId xmlns:a16="http://schemas.microsoft.com/office/drawing/2014/main" id="{84E33DB0-019C-D341-432C-BFBE6561526D}"/>
                </a:ext>
              </a:extLst>
            </p:cNvPr>
            <p:cNvSpPr txBox="1"/>
            <p:nvPr/>
          </p:nvSpPr>
          <p:spPr>
            <a:xfrm rot="16200000">
              <a:off x="-22456" y="1636601"/>
              <a:ext cx="1976921" cy="628792"/>
            </a:xfrm>
            <a:prstGeom prst="rect">
              <a:avLst/>
            </a:prstGeom>
            <a:noFill/>
          </p:spPr>
          <p:txBody>
            <a:bodyPr wrap="none" rtlCol="0">
              <a:spAutoFit/>
            </a:bodyPr>
            <a:lstStyle/>
            <a:p>
              <a:r>
                <a:rPr lang="de-DE" sz="400" dirty="0">
                  <a:latin typeface="Arial" panose="020B0604020202020204" pitchFamily="34" charset="0"/>
                  <a:cs typeface="Arial" panose="020B0604020202020204" pitchFamily="34" charset="0"/>
                </a:rPr>
                <a:t>6-[</a:t>
              </a:r>
              <a:r>
                <a:rPr lang="de-DE" sz="400" baseline="30000" dirty="0">
                  <a:latin typeface="Arial" panose="020B0604020202020204" pitchFamily="34" charset="0"/>
                  <a:cs typeface="Arial" panose="020B0604020202020204" pitchFamily="34" charset="0"/>
                </a:rPr>
                <a:t>18</a:t>
              </a:r>
              <a:r>
                <a:rPr lang="de-DE" sz="400" dirty="0">
                  <a:latin typeface="Arial" panose="020B0604020202020204" pitchFamily="34" charset="0"/>
                  <a:cs typeface="Arial" panose="020B0604020202020204" pitchFamily="34" charset="0"/>
                </a:rPr>
                <a:t>F]F-FAPI</a:t>
              </a:r>
            </a:p>
          </p:txBody>
        </p:sp>
        <p:sp>
          <p:nvSpPr>
            <p:cNvPr id="1084" name="Textfeld 51">
              <a:extLst>
                <a:ext uri="{FF2B5EF4-FFF2-40B4-BE49-F238E27FC236}">
                  <a16:creationId xmlns:a16="http://schemas.microsoft.com/office/drawing/2014/main" id="{CD7D214E-8E0B-C213-D682-77F44859AD6C}"/>
                </a:ext>
              </a:extLst>
            </p:cNvPr>
            <p:cNvSpPr txBox="1"/>
            <p:nvPr/>
          </p:nvSpPr>
          <p:spPr>
            <a:xfrm rot="16200000">
              <a:off x="202015" y="3617139"/>
              <a:ext cx="1527914" cy="628792"/>
            </a:xfrm>
            <a:prstGeom prst="rect">
              <a:avLst/>
            </a:prstGeom>
            <a:noFill/>
          </p:spPr>
          <p:txBody>
            <a:bodyPr wrap="none" rtlCol="0">
              <a:spAutoFit/>
            </a:bodyPr>
            <a:lstStyle/>
            <a:p>
              <a:r>
                <a:rPr lang="de-DE" sz="400" dirty="0">
                  <a:latin typeface="Arial" panose="020B0604020202020204" pitchFamily="34" charset="0"/>
                  <a:cs typeface="Arial" panose="020B0604020202020204" pitchFamily="34" charset="0"/>
                </a:rPr>
                <a:t>[</a:t>
              </a:r>
              <a:r>
                <a:rPr lang="de-DE" sz="400" baseline="30000" dirty="0">
                  <a:latin typeface="Arial" panose="020B0604020202020204" pitchFamily="34" charset="0"/>
                  <a:cs typeface="Arial" panose="020B0604020202020204" pitchFamily="34" charset="0"/>
                </a:rPr>
                <a:t>18</a:t>
              </a:r>
              <a:r>
                <a:rPr lang="de-DE" sz="400" dirty="0">
                  <a:latin typeface="Arial" panose="020B0604020202020204" pitchFamily="34" charset="0"/>
                  <a:cs typeface="Arial" panose="020B0604020202020204" pitchFamily="34" charset="0"/>
                </a:rPr>
                <a:t>F]FET</a:t>
              </a:r>
            </a:p>
          </p:txBody>
        </p:sp>
      </p:grpSp>
    </p:spTree>
    <p:extLst>
      <p:ext uri="{BB962C8B-B14F-4D97-AF65-F5344CB8AC3E}">
        <p14:creationId xmlns:p14="http://schemas.microsoft.com/office/powerpoint/2010/main" val="24266505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39DF4-F52E-036B-3B2B-DE643ACE0F29}"/>
              </a:ext>
            </a:extLst>
          </p:cNvPr>
          <p:cNvSpPr txBox="1">
            <a:spLocks noGrp="1"/>
          </p:cNvSpPr>
          <p:nvPr>
            <p:ph type="title" idx="4294967295"/>
          </p:nvPr>
        </p:nvSpPr>
        <p:spPr>
          <a:xfrm>
            <a:off x="309579" y="759123"/>
            <a:ext cx="4052084" cy="1325563"/>
          </a:xfrm>
        </p:spPr>
        <p:txBody>
          <a:bodyPr>
            <a:noAutofit/>
          </a:bodyPr>
          <a:lstStyle/>
          <a:p>
            <a:pPr lvl="0"/>
            <a:r>
              <a:rPr lang="en-US" sz="5867" dirty="0"/>
              <a:t>Outlook</a:t>
            </a:r>
            <a:br>
              <a:rPr lang="en-US" sz="5867" dirty="0"/>
            </a:br>
            <a:endParaRPr lang="ka-GE" sz="5867" dirty="0">
              <a:latin typeface="Sylfaen" pitchFamily="18"/>
            </a:endParaRPr>
          </a:p>
        </p:txBody>
      </p:sp>
      <p:sp>
        <p:nvSpPr>
          <p:cNvPr id="3" name="Oval 6">
            <a:extLst>
              <a:ext uri="{FF2B5EF4-FFF2-40B4-BE49-F238E27FC236}">
                <a16:creationId xmlns:a16="http://schemas.microsoft.com/office/drawing/2014/main" id="{C230C3A4-30D7-7328-0272-6BFC54F8B7CC}"/>
              </a:ext>
            </a:extLst>
          </p:cNvPr>
          <p:cNvSpPr/>
          <p:nvPr/>
        </p:nvSpPr>
        <p:spPr>
          <a:xfrm>
            <a:off x="5998707" y="4429854"/>
            <a:ext cx="4565245" cy="477611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7C80"/>
          </a:solidFill>
          <a:ln w="12701" cap="flat">
            <a:solidFill>
              <a:srgbClr val="172C51"/>
            </a:solidFill>
            <a:prstDash val="solid"/>
            <a:miter/>
          </a:ln>
        </p:spPr>
        <p:txBody>
          <a:bodyPr vert="horz" wrap="square" lIns="91440" tIns="45720" rIns="91440" bIns="45720" anchor="ctr" anchorCtr="1" compatLnSpc="1">
            <a:noAutofit/>
          </a:bodyPr>
          <a:lstStyle/>
          <a:p>
            <a:pPr algn="ctr" defTabSz="914377">
              <a:defRPr sz="1800" b="0" i="0" u="none" strike="noStrike" kern="0" cap="none" spc="0" baseline="0">
                <a:solidFill>
                  <a:srgbClr val="000000"/>
                </a:solidFill>
                <a:uFillTx/>
              </a:defRPr>
            </a:pPr>
            <a:endParaRPr lang="ka-GE" kern="0">
              <a:solidFill>
                <a:srgbClr val="FFFFFF"/>
              </a:solidFill>
              <a:latin typeface="Sylfaen" pitchFamily="18"/>
              <a:cs typeface="Arial"/>
            </a:endParaRPr>
          </a:p>
        </p:txBody>
      </p:sp>
      <p:sp>
        <p:nvSpPr>
          <p:cNvPr id="4" name="Oval 7">
            <a:extLst>
              <a:ext uri="{FF2B5EF4-FFF2-40B4-BE49-F238E27FC236}">
                <a16:creationId xmlns:a16="http://schemas.microsoft.com/office/drawing/2014/main" id="{46D20740-5F75-1CBD-495C-28EBE4E80A68}"/>
              </a:ext>
            </a:extLst>
          </p:cNvPr>
          <p:cNvSpPr/>
          <p:nvPr/>
        </p:nvSpPr>
        <p:spPr>
          <a:xfrm>
            <a:off x="7027237" y="5853891"/>
            <a:ext cx="2135537" cy="214531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203864"/>
          </a:solidFill>
          <a:ln w="12701" cap="flat">
            <a:solidFill>
              <a:srgbClr val="172C51"/>
            </a:solidFill>
            <a:prstDash val="solid"/>
            <a:miter/>
          </a:ln>
        </p:spPr>
        <p:txBody>
          <a:bodyPr vert="horz" wrap="square" lIns="91440" tIns="45720" rIns="91440" bIns="45720" anchor="ctr" anchorCtr="1" compatLnSpc="1">
            <a:noAutofit/>
          </a:bodyPr>
          <a:lstStyle/>
          <a:p>
            <a:pPr algn="ctr" defTabSz="914377">
              <a:defRPr sz="1800" b="0" i="0" u="none" strike="noStrike" kern="0" cap="none" spc="0" baseline="0">
                <a:solidFill>
                  <a:srgbClr val="000000"/>
                </a:solidFill>
                <a:uFillTx/>
              </a:defRPr>
            </a:pPr>
            <a:endParaRPr lang="ka-GE" kern="0">
              <a:solidFill>
                <a:srgbClr val="FFFFFF"/>
              </a:solidFill>
              <a:latin typeface="Sylfaen" pitchFamily="18"/>
              <a:cs typeface="Arial"/>
            </a:endParaRPr>
          </a:p>
        </p:txBody>
      </p:sp>
      <p:grpSp>
        <p:nvGrpSpPr>
          <p:cNvPr id="5" name="Group 33">
            <a:extLst>
              <a:ext uri="{FF2B5EF4-FFF2-40B4-BE49-F238E27FC236}">
                <a16:creationId xmlns:a16="http://schemas.microsoft.com/office/drawing/2014/main" id="{241A079F-4682-740B-1C4A-0EA0D0F4884A}"/>
              </a:ext>
            </a:extLst>
          </p:cNvPr>
          <p:cNvGrpSpPr/>
          <p:nvPr/>
        </p:nvGrpSpPr>
        <p:grpSpPr>
          <a:xfrm>
            <a:off x="6386655" y="4918401"/>
            <a:ext cx="505693" cy="825932"/>
            <a:chOff x="4789991" y="3688800"/>
            <a:chExt cx="379270" cy="619449"/>
          </a:xfrm>
        </p:grpSpPr>
        <p:sp>
          <p:nvSpPr>
            <p:cNvPr id="6" name="Rectangle 34">
              <a:extLst>
                <a:ext uri="{FF2B5EF4-FFF2-40B4-BE49-F238E27FC236}">
                  <a16:creationId xmlns:a16="http://schemas.microsoft.com/office/drawing/2014/main" id="{5A270921-16C5-8F6B-4EB2-424A784532B1}"/>
                </a:ext>
              </a:extLst>
            </p:cNvPr>
            <p:cNvSpPr/>
            <p:nvPr/>
          </p:nvSpPr>
          <p:spPr>
            <a:xfrm rot="3485600">
              <a:off x="4944342" y="4083330"/>
              <a:ext cx="393786" cy="56052"/>
            </a:xfrm>
            <a:prstGeom prst="rect">
              <a:avLst/>
            </a:prstGeom>
            <a:solidFill>
              <a:srgbClr val="0070C0"/>
            </a:solidFill>
            <a:ln cap="flat">
              <a:noFill/>
              <a:prstDash val="solid"/>
            </a:ln>
          </p:spPr>
          <p:txBody>
            <a:bodyPr vert="horz" wrap="square" lIns="91440" tIns="45720" rIns="91440" bIns="45720" anchor="ctr" anchorCtr="1" compatLnSpc="1">
              <a:noAutofit/>
            </a:bodyPr>
            <a:lstStyle/>
            <a:p>
              <a:pPr algn="ctr" defTabSz="914377">
                <a:defRPr sz="1800" b="0" i="0" u="none" strike="noStrike" kern="0" cap="none" spc="0" baseline="0">
                  <a:solidFill>
                    <a:srgbClr val="000000"/>
                  </a:solidFill>
                  <a:uFillTx/>
                </a:defRPr>
              </a:pPr>
              <a:endParaRPr lang="ka-GE" kern="0">
                <a:solidFill>
                  <a:srgbClr val="FFFFFF"/>
                </a:solidFill>
                <a:latin typeface="Sylfaen" pitchFamily="18"/>
                <a:cs typeface="Arial"/>
              </a:endParaRPr>
            </a:p>
          </p:txBody>
        </p:sp>
        <p:sp>
          <p:nvSpPr>
            <p:cNvPr id="7" name="Rectangle 35">
              <a:extLst>
                <a:ext uri="{FF2B5EF4-FFF2-40B4-BE49-F238E27FC236}">
                  <a16:creationId xmlns:a16="http://schemas.microsoft.com/office/drawing/2014/main" id="{CDB177C5-8A3D-380F-1165-32A77CC47B1E}"/>
                </a:ext>
              </a:extLst>
            </p:cNvPr>
            <p:cNvSpPr/>
            <p:nvPr/>
          </p:nvSpPr>
          <p:spPr>
            <a:xfrm rot="5565162">
              <a:off x="4923979" y="3807123"/>
              <a:ext cx="298140" cy="61493"/>
            </a:xfrm>
            <a:prstGeom prst="rect">
              <a:avLst/>
            </a:prstGeom>
            <a:solidFill>
              <a:srgbClr val="0070C0"/>
            </a:solidFill>
            <a:ln cap="flat">
              <a:noFill/>
              <a:prstDash val="solid"/>
            </a:ln>
          </p:spPr>
          <p:txBody>
            <a:bodyPr vert="horz" wrap="square" lIns="91440" tIns="45720" rIns="91440" bIns="45720" anchor="ctr" anchorCtr="1" compatLnSpc="1">
              <a:noAutofit/>
            </a:bodyPr>
            <a:lstStyle/>
            <a:p>
              <a:pPr algn="ctr" defTabSz="914377">
                <a:defRPr sz="1800" b="0" i="0" u="none" strike="noStrike" kern="0" cap="none" spc="0" baseline="0">
                  <a:solidFill>
                    <a:srgbClr val="000000"/>
                  </a:solidFill>
                  <a:uFillTx/>
                </a:defRPr>
              </a:pPr>
              <a:endParaRPr lang="ka-GE" kern="0">
                <a:solidFill>
                  <a:srgbClr val="FFFFFF"/>
                </a:solidFill>
                <a:latin typeface="Sylfaen" pitchFamily="18"/>
                <a:cs typeface="Arial"/>
              </a:endParaRPr>
            </a:p>
          </p:txBody>
        </p:sp>
        <p:sp>
          <p:nvSpPr>
            <p:cNvPr id="8" name="Rectangle 36">
              <a:extLst>
                <a:ext uri="{FF2B5EF4-FFF2-40B4-BE49-F238E27FC236}">
                  <a16:creationId xmlns:a16="http://schemas.microsoft.com/office/drawing/2014/main" id="{F06FDB3B-606C-C5DD-D2F7-D081AC3AF724}"/>
                </a:ext>
              </a:extLst>
            </p:cNvPr>
            <p:cNvSpPr/>
            <p:nvPr/>
          </p:nvSpPr>
          <p:spPr>
            <a:xfrm rot="12052328">
              <a:off x="4789991" y="3900964"/>
              <a:ext cx="298140" cy="61493"/>
            </a:xfrm>
            <a:prstGeom prst="rect">
              <a:avLst/>
            </a:prstGeom>
            <a:solidFill>
              <a:srgbClr val="0070C0"/>
            </a:solidFill>
            <a:ln cap="flat">
              <a:noFill/>
              <a:prstDash val="solid"/>
            </a:ln>
          </p:spPr>
          <p:txBody>
            <a:bodyPr vert="horz" wrap="square" lIns="91440" tIns="45720" rIns="91440" bIns="45720" anchor="ctr" anchorCtr="1" compatLnSpc="1">
              <a:noAutofit/>
            </a:bodyPr>
            <a:lstStyle/>
            <a:p>
              <a:pPr algn="ctr" defTabSz="914377">
                <a:defRPr sz="1800" b="0" i="0" u="none" strike="noStrike" kern="0" cap="none" spc="0" baseline="0">
                  <a:solidFill>
                    <a:srgbClr val="000000"/>
                  </a:solidFill>
                  <a:uFillTx/>
                </a:defRPr>
              </a:pPr>
              <a:endParaRPr lang="ka-GE" kern="0">
                <a:solidFill>
                  <a:srgbClr val="FFFFFF"/>
                </a:solidFill>
                <a:latin typeface="Sylfaen" pitchFamily="18"/>
                <a:cs typeface="Arial"/>
              </a:endParaRPr>
            </a:p>
          </p:txBody>
        </p:sp>
      </p:grpSp>
      <p:grpSp>
        <p:nvGrpSpPr>
          <p:cNvPr id="9" name="Group 21">
            <a:extLst>
              <a:ext uri="{FF2B5EF4-FFF2-40B4-BE49-F238E27FC236}">
                <a16:creationId xmlns:a16="http://schemas.microsoft.com/office/drawing/2014/main" id="{24BA61E0-945A-6BD7-3F24-EDA857B8DDE9}"/>
              </a:ext>
            </a:extLst>
          </p:cNvPr>
          <p:cNvGrpSpPr/>
          <p:nvPr/>
        </p:nvGrpSpPr>
        <p:grpSpPr>
          <a:xfrm>
            <a:off x="7130673" y="3800441"/>
            <a:ext cx="556224" cy="1611696"/>
            <a:chOff x="5348005" y="2850331"/>
            <a:chExt cx="417168" cy="1208772"/>
          </a:xfrm>
        </p:grpSpPr>
        <p:sp>
          <p:nvSpPr>
            <p:cNvPr id="10" name="Rectangle 22">
              <a:extLst>
                <a:ext uri="{FF2B5EF4-FFF2-40B4-BE49-F238E27FC236}">
                  <a16:creationId xmlns:a16="http://schemas.microsoft.com/office/drawing/2014/main" id="{5E5AF776-129A-75DC-51DC-50A8B9691888}"/>
                </a:ext>
              </a:extLst>
            </p:cNvPr>
            <p:cNvSpPr/>
            <p:nvPr/>
          </p:nvSpPr>
          <p:spPr>
            <a:xfrm rot="5288802">
              <a:off x="5178092" y="3621088"/>
              <a:ext cx="771863" cy="104168"/>
            </a:xfrm>
            <a:prstGeom prst="rect">
              <a:avLst/>
            </a:prstGeom>
            <a:solidFill>
              <a:srgbClr val="0070C0"/>
            </a:solidFill>
            <a:ln cap="flat">
              <a:noFill/>
              <a:prstDash val="solid"/>
            </a:ln>
          </p:spPr>
          <p:txBody>
            <a:bodyPr vert="horz" wrap="square" lIns="91440" tIns="45720" rIns="91440" bIns="45720" anchor="ctr" anchorCtr="1" compatLnSpc="1">
              <a:noAutofit/>
            </a:bodyPr>
            <a:lstStyle/>
            <a:p>
              <a:pPr algn="ctr" defTabSz="914377">
                <a:defRPr sz="1800" b="0" i="0" u="none" strike="noStrike" kern="0" cap="none" spc="0" baseline="0">
                  <a:solidFill>
                    <a:srgbClr val="000000"/>
                  </a:solidFill>
                  <a:uFillTx/>
                </a:defRPr>
              </a:pPr>
              <a:endParaRPr lang="ka-GE" kern="0">
                <a:solidFill>
                  <a:srgbClr val="FFFFFF"/>
                </a:solidFill>
                <a:latin typeface="Sylfaen" pitchFamily="18"/>
                <a:cs typeface="Arial"/>
              </a:endParaRPr>
            </a:p>
          </p:txBody>
        </p:sp>
        <p:sp>
          <p:nvSpPr>
            <p:cNvPr id="11" name="Rectangle 23">
              <a:extLst>
                <a:ext uri="{FF2B5EF4-FFF2-40B4-BE49-F238E27FC236}">
                  <a16:creationId xmlns:a16="http://schemas.microsoft.com/office/drawing/2014/main" id="{EF9ADCD3-635D-B915-3EF5-C6720663AFA8}"/>
                </a:ext>
              </a:extLst>
            </p:cNvPr>
            <p:cNvSpPr/>
            <p:nvPr/>
          </p:nvSpPr>
          <p:spPr>
            <a:xfrm rot="7368363">
              <a:off x="5415836" y="3085368"/>
              <a:ext cx="584374" cy="114300"/>
            </a:xfrm>
            <a:prstGeom prst="rect">
              <a:avLst/>
            </a:prstGeom>
            <a:solidFill>
              <a:srgbClr val="0070C0"/>
            </a:solidFill>
            <a:ln cap="flat">
              <a:noFill/>
              <a:prstDash val="solid"/>
            </a:ln>
          </p:spPr>
          <p:txBody>
            <a:bodyPr vert="horz" wrap="square" lIns="91440" tIns="45720" rIns="91440" bIns="45720" anchor="ctr" anchorCtr="1" compatLnSpc="1">
              <a:noAutofit/>
            </a:bodyPr>
            <a:lstStyle/>
            <a:p>
              <a:pPr algn="ctr" defTabSz="914377">
                <a:defRPr sz="1800" b="0" i="0" u="none" strike="noStrike" kern="0" cap="none" spc="0" baseline="0">
                  <a:solidFill>
                    <a:srgbClr val="000000"/>
                  </a:solidFill>
                  <a:uFillTx/>
                </a:defRPr>
              </a:pPr>
              <a:endParaRPr lang="ka-GE" kern="0">
                <a:solidFill>
                  <a:srgbClr val="FFFFFF"/>
                </a:solidFill>
                <a:latin typeface="Sylfaen" pitchFamily="18"/>
                <a:cs typeface="Arial"/>
              </a:endParaRPr>
            </a:p>
          </p:txBody>
        </p:sp>
        <p:sp>
          <p:nvSpPr>
            <p:cNvPr id="12" name="Rectangle 24">
              <a:extLst>
                <a:ext uri="{FF2B5EF4-FFF2-40B4-BE49-F238E27FC236}">
                  <a16:creationId xmlns:a16="http://schemas.microsoft.com/office/drawing/2014/main" id="{3CC38CB4-BF12-95D8-4A99-68BE73ABEE9C}"/>
                </a:ext>
              </a:extLst>
            </p:cNvPr>
            <p:cNvSpPr/>
            <p:nvPr/>
          </p:nvSpPr>
          <p:spPr>
            <a:xfrm rot="13855529">
              <a:off x="5112968" y="3112535"/>
              <a:ext cx="584374" cy="114300"/>
            </a:xfrm>
            <a:prstGeom prst="rect">
              <a:avLst/>
            </a:prstGeom>
            <a:solidFill>
              <a:srgbClr val="0070C0"/>
            </a:solidFill>
            <a:ln cap="flat">
              <a:noFill/>
              <a:prstDash val="solid"/>
            </a:ln>
          </p:spPr>
          <p:txBody>
            <a:bodyPr vert="horz" wrap="square" lIns="91440" tIns="45720" rIns="91440" bIns="45720" anchor="ctr" anchorCtr="1" compatLnSpc="1">
              <a:noAutofit/>
            </a:bodyPr>
            <a:lstStyle/>
            <a:p>
              <a:pPr algn="ctr" defTabSz="914377">
                <a:defRPr sz="1800" b="0" i="0" u="none" strike="noStrike" kern="0" cap="none" spc="0" baseline="0">
                  <a:solidFill>
                    <a:srgbClr val="000000"/>
                  </a:solidFill>
                  <a:uFillTx/>
                </a:defRPr>
              </a:pPr>
              <a:endParaRPr lang="ka-GE" kern="0">
                <a:solidFill>
                  <a:srgbClr val="FFFFFF"/>
                </a:solidFill>
                <a:latin typeface="Sylfaen" pitchFamily="18"/>
                <a:cs typeface="Arial"/>
              </a:endParaRPr>
            </a:p>
          </p:txBody>
        </p:sp>
      </p:grpSp>
      <p:grpSp>
        <p:nvGrpSpPr>
          <p:cNvPr id="13" name="Group 222">
            <a:extLst>
              <a:ext uri="{FF2B5EF4-FFF2-40B4-BE49-F238E27FC236}">
                <a16:creationId xmlns:a16="http://schemas.microsoft.com/office/drawing/2014/main" id="{E863F982-4642-BA94-BC6B-C4ECCC1C6767}"/>
              </a:ext>
            </a:extLst>
          </p:cNvPr>
          <p:cNvGrpSpPr/>
          <p:nvPr/>
        </p:nvGrpSpPr>
        <p:grpSpPr>
          <a:xfrm>
            <a:off x="7048269" y="3314261"/>
            <a:ext cx="661708" cy="954060"/>
            <a:chOff x="5286201" y="2485695"/>
            <a:chExt cx="496281" cy="715545"/>
          </a:xfrm>
        </p:grpSpPr>
        <p:sp>
          <p:nvSpPr>
            <p:cNvPr id="14" name="Diamond 37">
              <a:extLst>
                <a:ext uri="{FF2B5EF4-FFF2-40B4-BE49-F238E27FC236}">
                  <a16:creationId xmlns:a16="http://schemas.microsoft.com/office/drawing/2014/main" id="{D8E8DBB3-E78E-571C-4BAF-19B7C22000F2}"/>
                </a:ext>
              </a:extLst>
            </p:cNvPr>
            <p:cNvSpPr/>
            <p:nvPr/>
          </p:nvSpPr>
          <p:spPr>
            <a:xfrm rot="21487224">
              <a:off x="5286201" y="2485695"/>
              <a:ext cx="496281" cy="715545"/>
            </a:xfrm>
            <a:custGeom>
              <a:avLst/>
              <a:gdLst>
                <a:gd name="f0" fmla="val w"/>
                <a:gd name="f1" fmla="val h"/>
                <a:gd name="f2" fmla="val ss"/>
                <a:gd name="f3" fmla="val 0"/>
                <a:gd name="f4" fmla="abs f0"/>
                <a:gd name="f5" fmla="abs f1"/>
                <a:gd name="f6" fmla="abs f2"/>
                <a:gd name="f7" fmla="?: f4 f0 1"/>
                <a:gd name="f8" fmla="?: f5 f1 1"/>
                <a:gd name="f9" fmla="?: f6 f2 1"/>
                <a:gd name="f10" fmla="*/ f7 1 21600"/>
                <a:gd name="f11" fmla="*/ f8 1 21600"/>
                <a:gd name="f12" fmla="*/ 21600 f7 1"/>
                <a:gd name="f13" fmla="*/ 21600 f8 1"/>
                <a:gd name="f14" fmla="min f11 f10"/>
                <a:gd name="f15" fmla="*/ f12 1 f9"/>
                <a:gd name="f16" fmla="*/ f13 1 f9"/>
                <a:gd name="f17" fmla="val f15"/>
                <a:gd name="f18" fmla="val f16"/>
                <a:gd name="f19" fmla="*/ f3 f14 1"/>
                <a:gd name="f20" fmla="+- f18 0 f3"/>
                <a:gd name="f21" fmla="+- f17 0 f3"/>
                <a:gd name="f22" fmla="*/ f17 f14 1"/>
                <a:gd name="f23" fmla="*/ f18 f14 1"/>
                <a:gd name="f24" fmla="*/ f20 1 2"/>
                <a:gd name="f25" fmla="*/ f20 1 4"/>
                <a:gd name="f26" fmla="*/ f21 1 2"/>
                <a:gd name="f27" fmla="*/ f21 1 4"/>
                <a:gd name="f28" fmla="*/ f21 3 1"/>
                <a:gd name="f29" fmla="*/ f20 3 1"/>
                <a:gd name="f30" fmla="+- f3 f24 0"/>
                <a:gd name="f31" fmla="+- f3 f26 0"/>
                <a:gd name="f32" fmla="*/ f28 1 4"/>
                <a:gd name="f33" fmla="*/ f29 1 4"/>
                <a:gd name="f34" fmla="*/ f27 f14 1"/>
                <a:gd name="f35" fmla="*/ f25 f14 1"/>
                <a:gd name="f36" fmla="*/ f32 f14 1"/>
                <a:gd name="f37" fmla="*/ f33 f14 1"/>
                <a:gd name="f38" fmla="*/ f30 f14 1"/>
                <a:gd name="f39" fmla="*/ f31 f14 1"/>
              </a:gdLst>
              <a:ahLst/>
              <a:cxnLst>
                <a:cxn ang="3cd4">
                  <a:pos x="hc" y="t"/>
                </a:cxn>
                <a:cxn ang="0">
                  <a:pos x="r" y="vc"/>
                </a:cxn>
                <a:cxn ang="cd4">
                  <a:pos x="hc" y="b"/>
                </a:cxn>
                <a:cxn ang="cd2">
                  <a:pos x="l" y="vc"/>
                </a:cxn>
              </a:cxnLst>
              <a:rect l="f34" t="f35" r="f36" b="f37"/>
              <a:pathLst>
                <a:path>
                  <a:moveTo>
                    <a:pt x="f19" y="f38"/>
                  </a:moveTo>
                  <a:lnTo>
                    <a:pt x="f39" y="f19"/>
                  </a:lnTo>
                  <a:lnTo>
                    <a:pt x="f22" y="f38"/>
                  </a:lnTo>
                  <a:lnTo>
                    <a:pt x="f39" y="f23"/>
                  </a:lnTo>
                  <a:close/>
                </a:path>
              </a:pathLst>
            </a:custGeom>
            <a:solidFill>
              <a:srgbClr val="FF0066"/>
            </a:solidFill>
            <a:ln w="12701" cap="flat">
              <a:solidFill>
                <a:srgbClr val="172C51"/>
              </a:solidFill>
              <a:prstDash val="solid"/>
              <a:miter/>
            </a:ln>
          </p:spPr>
          <p:txBody>
            <a:bodyPr vert="horz" wrap="square" lIns="91440" tIns="45720" rIns="91440" bIns="45720" anchor="ctr" anchorCtr="1" compatLnSpc="1">
              <a:noAutofit/>
            </a:bodyPr>
            <a:lstStyle/>
            <a:p>
              <a:pPr algn="ctr" defTabSz="914377">
                <a:defRPr sz="1800" b="0" i="0" u="none" strike="noStrike" kern="0" cap="none" spc="0" baseline="0">
                  <a:solidFill>
                    <a:srgbClr val="000000"/>
                  </a:solidFill>
                  <a:uFillTx/>
                </a:defRPr>
              </a:pPr>
              <a:endParaRPr lang="ka-GE" kern="0">
                <a:solidFill>
                  <a:srgbClr val="FFFFFF"/>
                </a:solidFill>
                <a:latin typeface="Sylfaen" pitchFamily="18"/>
                <a:cs typeface="Arial"/>
              </a:endParaRPr>
            </a:p>
          </p:txBody>
        </p:sp>
        <p:cxnSp>
          <p:nvCxnSpPr>
            <p:cNvPr id="15" name="Straight Connector 46">
              <a:extLst>
                <a:ext uri="{FF2B5EF4-FFF2-40B4-BE49-F238E27FC236}">
                  <a16:creationId xmlns:a16="http://schemas.microsoft.com/office/drawing/2014/main" id="{E2CC0D10-CBD0-78EE-AD33-433D3CB048C3}"/>
                </a:ext>
              </a:extLst>
            </p:cNvPr>
            <p:cNvCxnSpPr/>
            <p:nvPr/>
          </p:nvCxnSpPr>
          <p:spPr>
            <a:xfrm rot="820968" flipH="1" flipV="1">
              <a:off x="5593905" y="3109425"/>
              <a:ext cx="88157" cy="69156"/>
            </a:xfrm>
            <a:prstGeom prst="straightConnector1">
              <a:avLst/>
            </a:prstGeom>
            <a:noFill/>
            <a:ln w="28575" cap="flat">
              <a:solidFill>
                <a:srgbClr val="4472C4"/>
              </a:solidFill>
              <a:prstDash val="solid"/>
              <a:miter/>
            </a:ln>
          </p:spPr>
        </p:cxnSp>
        <p:cxnSp>
          <p:nvCxnSpPr>
            <p:cNvPr id="16" name="Straight Connector 48">
              <a:extLst>
                <a:ext uri="{FF2B5EF4-FFF2-40B4-BE49-F238E27FC236}">
                  <a16:creationId xmlns:a16="http://schemas.microsoft.com/office/drawing/2014/main" id="{002B7F13-DCA6-B26A-E29F-A49B6A803B65}"/>
                </a:ext>
              </a:extLst>
            </p:cNvPr>
            <p:cNvCxnSpPr/>
            <p:nvPr/>
          </p:nvCxnSpPr>
          <p:spPr>
            <a:xfrm rot="820968" flipH="1" flipV="1">
              <a:off x="5652544" y="3026187"/>
              <a:ext cx="88148" cy="69156"/>
            </a:xfrm>
            <a:prstGeom prst="straightConnector1">
              <a:avLst/>
            </a:prstGeom>
            <a:noFill/>
            <a:ln w="28575" cap="flat">
              <a:solidFill>
                <a:srgbClr val="4472C4"/>
              </a:solidFill>
              <a:prstDash val="solid"/>
              <a:miter/>
            </a:ln>
          </p:spPr>
        </p:cxnSp>
      </p:grpSp>
      <p:grpSp>
        <p:nvGrpSpPr>
          <p:cNvPr id="17" name="Group 1066">
            <a:extLst>
              <a:ext uri="{FF2B5EF4-FFF2-40B4-BE49-F238E27FC236}">
                <a16:creationId xmlns:a16="http://schemas.microsoft.com/office/drawing/2014/main" id="{43E28F1C-D0DD-26C2-C7C8-719ED5B05993}"/>
              </a:ext>
            </a:extLst>
          </p:cNvPr>
          <p:cNvGrpSpPr/>
          <p:nvPr/>
        </p:nvGrpSpPr>
        <p:grpSpPr>
          <a:xfrm>
            <a:off x="9162400" y="4623947"/>
            <a:ext cx="226541" cy="653797"/>
            <a:chOff x="6871800" y="3467960"/>
            <a:chExt cx="169906" cy="490348"/>
          </a:xfrm>
        </p:grpSpPr>
        <p:sp>
          <p:nvSpPr>
            <p:cNvPr id="18" name="Rectangle 1073">
              <a:extLst>
                <a:ext uri="{FF2B5EF4-FFF2-40B4-BE49-F238E27FC236}">
                  <a16:creationId xmlns:a16="http://schemas.microsoft.com/office/drawing/2014/main" id="{0DCC1657-59F1-9887-FA6F-D8CAE9D2CC06}"/>
                </a:ext>
              </a:extLst>
            </p:cNvPr>
            <p:cNvSpPr/>
            <p:nvPr/>
          </p:nvSpPr>
          <p:spPr>
            <a:xfrm rot="5815155">
              <a:off x="6769829" y="3779411"/>
              <a:ext cx="315431" cy="42364"/>
            </a:xfrm>
            <a:prstGeom prst="rect">
              <a:avLst/>
            </a:prstGeom>
            <a:solidFill>
              <a:srgbClr val="0070C0"/>
            </a:solidFill>
            <a:ln cap="flat">
              <a:noFill/>
              <a:prstDash val="solid"/>
            </a:ln>
          </p:spPr>
          <p:txBody>
            <a:bodyPr vert="horz" wrap="square" lIns="91440" tIns="45720" rIns="91440" bIns="45720" anchor="ctr" anchorCtr="1" compatLnSpc="1">
              <a:noAutofit/>
            </a:bodyPr>
            <a:lstStyle/>
            <a:p>
              <a:pPr algn="ctr" defTabSz="914377">
                <a:defRPr sz="1800" b="0" i="0" u="none" strike="noStrike" kern="0" cap="none" spc="0" baseline="0">
                  <a:solidFill>
                    <a:srgbClr val="000000"/>
                  </a:solidFill>
                  <a:uFillTx/>
                </a:defRPr>
              </a:pPr>
              <a:endParaRPr lang="ka-GE" kern="0">
                <a:solidFill>
                  <a:srgbClr val="FFFFFF"/>
                </a:solidFill>
                <a:latin typeface="Sylfaen" pitchFamily="18"/>
                <a:cs typeface="Arial"/>
              </a:endParaRPr>
            </a:p>
          </p:txBody>
        </p:sp>
        <p:sp>
          <p:nvSpPr>
            <p:cNvPr id="19" name="Rectangle 1074">
              <a:extLst>
                <a:ext uri="{FF2B5EF4-FFF2-40B4-BE49-F238E27FC236}">
                  <a16:creationId xmlns:a16="http://schemas.microsoft.com/office/drawing/2014/main" id="{BAB94232-11C4-94F5-FB75-A9320CAADB1A}"/>
                </a:ext>
              </a:extLst>
            </p:cNvPr>
            <p:cNvSpPr/>
            <p:nvPr/>
          </p:nvSpPr>
          <p:spPr>
            <a:xfrm rot="7894682">
              <a:off x="6899055" y="3571954"/>
              <a:ext cx="238813" cy="46488"/>
            </a:xfrm>
            <a:prstGeom prst="rect">
              <a:avLst/>
            </a:prstGeom>
            <a:solidFill>
              <a:srgbClr val="0070C0"/>
            </a:solidFill>
            <a:ln cap="flat">
              <a:noFill/>
              <a:prstDash val="solid"/>
            </a:ln>
          </p:spPr>
          <p:txBody>
            <a:bodyPr vert="horz" wrap="square" lIns="91440" tIns="45720" rIns="91440" bIns="45720" anchor="ctr" anchorCtr="1" compatLnSpc="1">
              <a:noAutofit/>
            </a:bodyPr>
            <a:lstStyle/>
            <a:p>
              <a:pPr algn="ctr" defTabSz="914377">
                <a:defRPr sz="1800" b="0" i="0" u="none" strike="noStrike" kern="0" cap="none" spc="0" baseline="0">
                  <a:solidFill>
                    <a:srgbClr val="000000"/>
                  </a:solidFill>
                  <a:uFillTx/>
                </a:defRPr>
              </a:pPr>
              <a:endParaRPr lang="ka-GE" kern="0">
                <a:solidFill>
                  <a:srgbClr val="FFFFFF"/>
                </a:solidFill>
                <a:latin typeface="Sylfaen" pitchFamily="18"/>
                <a:cs typeface="Arial"/>
              </a:endParaRPr>
            </a:p>
          </p:txBody>
        </p:sp>
        <p:sp>
          <p:nvSpPr>
            <p:cNvPr id="20" name="Rectangle 1075">
              <a:extLst>
                <a:ext uri="{FF2B5EF4-FFF2-40B4-BE49-F238E27FC236}">
                  <a16:creationId xmlns:a16="http://schemas.microsoft.com/office/drawing/2014/main" id="{481020C2-07A9-0839-E861-B865D33B4CEF}"/>
                </a:ext>
              </a:extLst>
            </p:cNvPr>
            <p:cNvSpPr/>
            <p:nvPr/>
          </p:nvSpPr>
          <p:spPr>
            <a:xfrm rot="14381848">
              <a:off x="6775637" y="3564123"/>
              <a:ext cx="238813" cy="46488"/>
            </a:xfrm>
            <a:prstGeom prst="rect">
              <a:avLst/>
            </a:prstGeom>
            <a:solidFill>
              <a:srgbClr val="0070C0"/>
            </a:solidFill>
            <a:ln cap="flat">
              <a:noFill/>
              <a:prstDash val="solid"/>
            </a:ln>
          </p:spPr>
          <p:txBody>
            <a:bodyPr vert="horz" wrap="square" lIns="91440" tIns="45720" rIns="91440" bIns="45720" anchor="ctr" anchorCtr="1" compatLnSpc="1">
              <a:noAutofit/>
            </a:bodyPr>
            <a:lstStyle/>
            <a:p>
              <a:pPr algn="ctr" defTabSz="914377">
                <a:defRPr sz="1800" b="0" i="0" u="none" strike="noStrike" kern="0" cap="none" spc="0" baseline="0">
                  <a:solidFill>
                    <a:srgbClr val="000000"/>
                  </a:solidFill>
                  <a:uFillTx/>
                </a:defRPr>
              </a:pPr>
              <a:endParaRPr lang="ka-GE" kern="0">
                <a:solidFill>
                  <a:srgbClr val="FFFFFF"/>
                </a:solidFill>
                <a:latin typeface="Sylfaen" pitchFamily="18"/>
                <a:cs typeface="Arial"/>
              </a:endParaRPr>
            </a:p>
          </p:txBody>
        </p:sp>
      </p:grpSp>
      <p:grpSp>
        <p:nvGrpSpPr>
          <p:cNvPr id="21" name="Group 202">
            <a:extLst>
              <a:ext uri="{FF2B5EF4-FFF2-40B4-BE49-F238E27FC236}">
                <a16:creationId xmlns:a16="http://schemas.microsoft.com/office/drawing/2014/main" id="{65C8DA23-96F6-D6E9-8A06-770488EB5EE3}"/>
              </a:ext>
            </a:extLst>
          </p:cNvPr>
          <p:cNvGrpSpPr/>
          <p:nvPr/>
        </p:nvGrpSpPr>
        <p:grpSpPr>
          <a:xfrm>
            <a:off x="9228151" y="3744396"/>
            <a:ext cx="283132" cy="690737"/>
            <a:chOff x="6921113" y="2808296"/>
            <a:chExt cx="212349" cy="518053"/>
          </a:xfrm>
        </p:grpSpPr>
        <p:cxnSp>
          <p:nvCxnSpPr>
            <p:cNvPr id="22" name="Straight Connector 1064">
              <a:extLst>
                <a:ext uri="{FF2B5EF4-FFF2-40B4-BE49-F238E27FC236}">
                  <a16:creationId xmlns:a16="http://schemas.microsoft.com/office/drawing/2014/main" id="{270F5202-7236-B2A7-6B3A-9A17950724AD}"/>
                </a:ext>
              </a:extLst>
            </p:cNvPr>
            <p:cNvCxnSpPr>
              <a:endCxn id="23" idx="5"/>
            </p:cNvCxnSpPr>
            <p:nvPr/>
          </p:nvCxnSpPr>
          <p:spPr>
            <a:xfrm flipV="1">
              <a:off x="6989170" y="3249156"/>
              <a:ext cx="3022" cy="57552"/>
            </a:xfrm>
            <a:prstGeom prst="straightConnector1">
              <a:avLst/>
            </a:prstGeom>
            <a:noFill/>
            <a:ln w="28575" cap="flat">
              <a:solidFill>
                <a:srgbClr val="4472C4"/>
              </a:solidFill>
              <a:prstDash val="solid"/>
              <a:miter/>
            </a:ln>
          </p:spPr>
        </p:cxnSp>
        <p:sp>
          <p:nvSpPr>
            <p:cNvPr id="23" name="Arrow: Chevron 1068">
              <a:extLst>
                <a:ext uri="{FF2B5EF4-FFF2-40B4-BE49-F238E27FC236}">
                  <a16:creationId xmlns:a16="http://schemas.microsoft.com/office/drawing/2014/main" id="{07C17EC7-B34B-7A82-A4C9-455CBD7FA97B}"/>
                </a:ext>
              </a:extLst>
            </p:cNvPr>
            <p:cNvSpPr/>
            <p:nvPr/>
          </p:nvSpPr>
          <p:spPr>
            <a:xfrm rot="16534531">
              <a:off x="6861105" y="3112522"/>
              <a:ext cx="273835" cy="153820"/>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669900"/>
            </a:solidFill>
            <a:ln w="12701" cap="flat">
              <a:solidFill>
                <a:srgbClr val="172C51"/>
              </a:solidFill>
              <a:prstDash val="solid"/>
              <a:miter/>
            </a:ln>
          </p:spPr>
          <p:txBody>
            <a:bodyPr vert="horz" wrap="square" lIns="91440" tIns="45720" rIns="91440" bIns="45720" anchor="ctr" anchorCtr="1" compatLnSpc="1">
              <a:noAutofit/>
            </a:bodyPr>
            <a:lstStyle/>
            <a:p>
              <a:pPr algn="ctr" defTabSz="914377">
                <a:defRPr sz="1800" b="0" i="0" u="none" strike="noStrike" kern="0" cap="none" spc="0" baseline="0">
                  <a:solidFill>
                    <a:srgbClr val="000000"/>
                  </a:solidFill>
                  <a:uFillTx/>
                </a:defRPr>
              </a:pPr>
              <a:endParaRPr lang="ka-GE" kern="0">
                <a:solidFill>
                  <a:srgbClr val="000000"/>
                </a:solidFill>
                <a:latin typeface="Sylfaen" pitchFamily="18"/>
                <a:cs typeface="Arial"/>
              </a:endParaRPr>
            </a:p>
          </p:txBody>
        </p:sp>
        <p:pic>
          <p:nvPicPr>
            <p:cNvPr id="24" name="Picture 2">
              <a:extLst>
                <a:ext uri="{FF2B5EF4-FFF2-40B4-BE49-F238E27FC236}">
                  <a16:creationId xmlns:a16="http://schemas.microsoft.com/office/drawing/2014/main" id="{36693FC3-7934-95CF-501B-4EFA25795025}"/>
                </a:ext>
              </a:extLst>
            </p:cNvPr>
            <p:cNvPicPr>
              <a:picLocks noChangeAspect="1"/>
            </p:cNvPicPr>
            <p:nvPr/>
          </p:nvPicPr>
          <p:blipFill>
            <a:blip r:embed="rId3"/>
            <a:srcRect/>
            <a:stretch>
              <a:fillRect/>
            </a:stretch>
          </p:blipFill>
          <p:spPr>
            <a:xfrm rot="358179">
              <a:off x="6923114" y="2808296"/>
              <a:ext cx="210348" cy="211372"/>
            </a:xfrm>
            <a:prstGeom prst="rect">
              <a:avLst/>
            </a:prstGeom>
            <a:noFill/>
            <a:ln cap="flat">
              <a:noFill/>
            </a:ln>
          </p:spPr>
        </p:pic>
        <p:cxnSp>
          <p:nvCxnSpPr>
            <p:cNvPr id="25" name="Straight Connector 1070">
              <a:extLst>
                <a:ext uri="{FF2B5EF4-FFF2-40B4-BE49-F238E27FC236}">
                  <a16:creationId xmlns:a16="http://schemas.microsoft.com/office/drawing/2014/main" id="{CADAC31E-894B-C4EF-7431-8DDA94407881}"/>
                </a:ext>
              </a:extLst>
            </p:cNvPr>
            <p:cNvCxnSpPr>
              <a:stCxn id="23" idx="1"/>
            </p:cNvCxnSpPr>
            <p:nvPr/>
          </p:nvCxnSpPr>
          <p:spPr>
            <a:xfrm rot="1347287" flipH="1" flipV="1">
              <a:off x="7008978" y="3018973"/>
              <a:ext cx="9327" cy="33769"/>
            </a:xfrm>
            <a:prstGeom prst="straightConnector1">
              <a:avLst/>
            </a:prstGeom>
            <a:noFill/>
            <a:ln w="28575" cap="flat">
              <a:solidFill>
                <a:srgbClr val="4472C4"/>
              </a:solidFill>
              <a:prstDash val="solid"/>
              <a:miter/>
            </a:ln>
          </p:spPr>
        </p:cxnSp>
      </p:grpSp>
      <p:grpSp>
        <p:nvGrpSpPr>
          <p:cNvPr id="26" name="Group 220">
            <a:extLst>
              <a:ext uri="{FF2B5EF4-FFF2-40B4-BE49-F238E27FC236}">
                <a16:creationId xmlns:a16="http://schemas.microsoft.com/office/drawing/2014/main" id="{77AA3CD4-5C71-D8FD-DB98-99F7ECEE87B7}"/>
              </a:ext>
            </a:extLst>
          </p:cNvPr>
          <p:cNvGrpSpPr/>
          <p:nvPr/>
        </p:nvGrpSpPr>
        <p:grpSpPr>
          <a:xfrm>
            <a:off x="9160947" y="4407531"/>
            <a:ext cx="269101" cy="389887"/>
            <a:chOff x="6870710" y="3305648"/>
            <a:chExt cx="201826" cy="292415"/>
          </a:xfrm>
        </p:grpSpPr>
        <p:sp>
          <p:nvSpPr>
            <p:cNvPr id="27" name="Diamond 1067">
              <a:extLst>
                <a:ext uri="{FF2B5EF4-FFF2-40B4-BE49-F238E27FC236}">
                  <a16:creationId xmlns:a16="http://schemas.microsoft.com/office/drawing/2014/main" id="{ED7FA230-8727-129B-DB8F-202CB15F0458}"/>
                </a:ext>
              </a:extLst>
            </p:cNvPr>
            <p:cNvSpPr/>
            <p:nvPr/>
          </p:nvSpPr>
          <p:spPr>
            <a:xfrm rot="413561">
              <a:off x="6870710" y="3305648"/>
              <a:ext cx="201826" cy="292415"/>
            </a:xfrm>
            <a:custGeom>
              <a:avLst/>
              <a:gdLst>
                <a:gd name="f0" fmla="val w"/>
                <a:gd name="f1" fmla="val h"/>
                <a:gd name="f2" fmla="val ss"/>
                <a:gd name="f3" fmla="val 0"/>
                <a:gd name="f4" fmla="abs f0"/>
                <a:gd name="f5" fmla="abs f1"/>
                <a:gd name="f6" fmla="abs f2"/>
                <a:gd name="f7" fmla="?: f4 f0 1"/>
                <a:gd name="f8" fmla="?: f5 f1 1"/>
                <a:gd name="f9" fmla="?: f6 f2 1"/>
                <a:gd name="f10" fmla="*/ f7 1 21600"/>
                <a:gd name="f11" fmla="*/ f8 1 21600"/>
                <a:gd name="f12" fmla="*/ 21600 f7 1"/>
                <a:gd name="f13" fmla="*/ 21600 f8 1"/>
                <a:gd name="f14" fmla="min f11 f10"/>
                <a:gd name="f15" fmla="*/ f12 1 f9"/>
                <a:gd name="f16" fmla="*/ f13 1 f9"/>
                <a:gd name="f17" fmla="val f15"/>
                <a:gd name="f18" fmla="val f16"/>
                <a:gd name="f19" fmla="*/ f3 f14 1"/>
                <a:gd name="f20" fmla="+- f18 0 f3"/>
                <a:gd name="f21" fmla="+- f17 0 f3"/>
                <a:gd name="f22" fmla="*/ f17 f14 1"/>
                <a:gd name="f23" fmla="*/ f18 f14 1"/>
                <a:gd name="f24" fmla="*/ f20 1 2"/>
                <a:gd name="f25" fmla="*/ f20 1 4"/>
                <a:gd name="f26" fmla="*/ f21 1 2"/>
                <a:gd name="f27" fmla="*/ f21 1 4"/>
                <a:gd name="f28" fmla="*/ f21 3 1"/>
                <a:gd name="f29" fmla="*/ f20 3 1"/>
                <a:gd name="f30" fmla="+- f3 f24 0"/>
                <a:gd name="f31" fmla="+- f3 f26 0"/>
                <a:gd name="f32" fmla="*/ f28 1 4"/>
                <a:gd name="f33" fmla="*/ f29 1 4"/>
                <a:gd name="f34" fmla="*/ f27 f14 1"/>
                <a:gd name="f35" fmla="*/ f25 f14 1"/>
                <a:gd name="f36" fmla="*/ f32 f14 1"/>
                <a:gd name="f37" fmla="*/ f33 f14 1"/>
                <a:gd name="f38" fmla="*/ f30 f14 1"/>
                <a:gd name="f39" fmla="*/ f31 f14 1"/>
              </a:gdLst>
              <a:ahLst/>
              <a:cxnLst>
                <a:cxn ang="3cd4">
                  <a:pos x="hc" y="t"/>
                </a:cxn>
                <a:cxn ang="0">
                  <a:pos x="r" y="vc"/>
                </a:cxn>
                <a:cxn ang="cd4">
                  <a:pos x="hc" y="b"/>
                </a:cxn>
                <a:cxn ang="cd2">
                  <a:pos x="l" y="vc"/>
                </a:cxn>
              </a:cxnLst>
              <a:rect l="f34" t="f35" r="f36" b="f37"/>
              <a:pathLst>
                <a:path>
                  <a:moveTo>
                    <a:pt x="f19" y="f38"/>
                  </a:moveTo>
                  <a:lnTo>
                    <a:pt x="f39" y="f19"/>
                  </a:lnTo>
                  <a:lnTo>
                    <a:pt x="f22" y="f38"/>
                  </a:lnTo>
                  <a:lnTo>
                    <a:pt x="f39" y="f23"/>
                  </a:lnTo>
                  <a:close/>
                </a:path>
              </a:pathLst>
            </a:custGeom>
            <a:solidFill>
              <a:srgbClr val="FF0066"/>
            </a:solidFill>
            <a:ln w="12701" cap="flat">
              <a:solidFill>
                <a:srgbClr val="172C51"/>
              </a:solidFill>
              <a:prstDash val="solid"/>
              <a:miter/>
            </a:ln>
          </p:spPr>
          <p:txBody>
            <a:bodyPr vert="horz" wrap="square" lIns="91440" tIns="45720" rIns="91440" bIns="45720" anchor="ctr" anchorCtr="1" compatLnSpc="1">
              <a:noAutofit/>
            </a:bodyPr>
            <a:lstStyle/>
            <a:p>
              <a:pPr algn="ctr" defTabSz="914377">
                <a:defRPr sz="1800" b="0" i="0" u="none" strike="noStrike" kern="0" cap="none" spc="0" baseline="0">
                  <a:solidFill>
                    <a:srgbClr val="000000"/>
                  </a:solidFill>
                  <a:uFillTx/>
                </a:defRPr>
              </a:pPr>
              <a:endParaRPr lang="ka-GE" kern="0">
                <a:solidFill>
                  <a:srgbClr val="FFFFFF"/>
                </a:solidFill>
                <a:latin typeface="Sylfaen" pitchFamily="18"/>
                <a:cs typeface="Arial"/>
              </a:endParaRPr>
            </a:p>
          </p:txBody>
        </p:sp>
        <p:cxnSp>
          <p:nvCxnSpPr>
            <p:cNvPr id="28" name="Straight Connector 1071">
              <a:extLst>
                <a:ext uri="{FF2B5EF4-FFF2-40B4-BE49-F238E27FC236}">
                  <a16:creationId xmlns:a16="http://schemas.microsoft.com/office/drawing/2014/main" id="{49165C65-766D-FC06-B306-7E26E20CA7E0}"/>
                </a:ext>
              </a:extLst>
            </p:cNvPr>
            <p:cNvCxnSpPr/>
            <p:nvPr/>
          </p:nvCxnSpPr>
          <p:spPr>
            <a:xfrm rot="1347287" flipH="1" flipV="1">
              <a:off x="6976504" y="3565446"/>
              <a:ext cx="35844" cy="28264"/>
            </a:xfrm>
            <a:prstGeom prst="straightConnector1">
              <a:avLst/>
            </a:prstGeom>
            <a:noFill/>
            <a:ln w="28575" cap="flat">
              <a:solidFill>
                <a:srgbClr val="4472C4"/>
              </a:solidFill>
              <a:prstDash val="solid"/>
              <a:miter/>
            </a:ln>
          </p:spPr>
        </p:cxnSp>
        <p:cxnSp>
          <p:nvCxnSpPr>
            <p:cNvPr id="29" name="Straight Connector 1072">
              <a:extLst>
                <a:ext uri="{FF2B5EF4-FFF2-40B4-BE49-F238E27FC236}">
                  <a16:creationId xmlns:a16="http://schemas.microsoft.com/office/drawing/2014/main" id="{E0FE3B45-626F-DAA7-3E2A-3E5D61B0FCE2}"/>
                </a:ext>
              </a:extLst>
            </p:cNvPr>
            <p:cNvCxnSpPr/>
            <p:nvPr/>
          </p:nvCxnSpPr>
          <p:spPr>
            <a:xfrm rot="1347287" flipH="1" flipV="1">
              <a:off x="7005293" y="3535454"/>
              <a:ext cx="35863" cy="28264"/>
            </a:xfrm>
            <a:prstGeom prst="straightConnector1">
              <a:avLst/>
            </a:prstGeom>
            <a:noFill/>
            <a:ln w="28575" cap="flat">
              <a:solidFill>
                <a:srgbClr val="4472C4"/>
              </a:solidFill>
              <a:prstDash val="solid"/>
              <a:miter/>
            </a:ln>
          </p:spPr>
        </p:cxnSp>
      </p:grpSp>
      <p:grpSp>
        <p:nvGrpSpPr>
          <p:cNvPr id="30" name="Group 1079">
            <a:extLst>
              <a:ext uri="{FF2B5EF4-FFF2-40B4-BE49-F238E27FC236}">
                <a16:creationId xmlns:a16="http://schemas.microsoft.com/office/drawing/2014/main" id="{0CEF0252-BAB3-10E0-C8BD-F60000E39DD0}"/>
              </a:ext>
            </a:extLst>
          </p:cNvPr>
          <p:cNvGrpSpPr/>
          <p:nvPr/>
        </p:nvGrpSpPr>
        <p:grpSpPr>
          <a:xfrm>
            <a:off x="6061899" y="5359762"/>
            <a:ext cx="456832" cy="707673"/>
            <a:chOff x="4546424" y="4019821"/>
            <a:chExt cx="342624" cy="530755"/>
          </a:xfrm>
        </p:grpSpPr>
        <p:sp>
          <p:nvSpPr>
            <p:cNvPr id="31" name="Rectangle 1086">
              <a:extLst>
                <a:ext uri="{FF2B5EF4-FFF2-40B4-BE49-F238E27FC236}">
                  <a16:creationId xmlns:a16="http://schemas.microsoft.com/office/drawing/2014/main" id="{BB77D99D-019A-EAF7-E360-C47355B63C6E}"/>
                </a:ext>
              </a:extLst>
            </p:cNvPr>
            <p:cNvSpPr/>
            <p:nvPr/>
          </p:nvSpPr>
          <p:spPr>
            <a:xfrm rot="3129140">
              <a:off x="4693971" y="4355498"/>
              <a:ext cx="343430" cy="46725"/>
            </a:xfrm>
            <a:prstGeom prst="rect">
              <a:avLst/>
            </a:prstGeom>
            <a:solidFill>
              <a:srgbClr val="0070C0"/>
            </a:solidFill>
            <a:ln cap="flat">
              <a:noFill/>
              <a:prstDash val="solid"/>
            </a:ln>
          </p:spPr>
          <p:txBody>
            <a:bodyPr vert="horz" wrap="square" lIns="91440" tIns="45720" rIns="91440" bIns="45720" anchor="ctr" anchorCtr="1" compatLnSpc="1">
              <a:noAutofit/>
            </a:bodyPr>
            <a:lstStyle/>
            <a:p>
              <a:pPr algn="ctr" defTabSz="914377">
                <a:defRPr sz="1800" b="0" i="0" u="none" strike="noStrike" kern="0" cap="none" spc="0" baseline="0">
                  <a:solidFill>
                    <a:srgbClr val="000000"/>
                  </a:solidFill>
                  <a:uFillTx/>
                </a:defRPr>
              </a:pPr>
              <a:endParaRPr lang="ka-GE" kern="0">
                <a:solidFill>
                  <a:srgbClr val="FFFFFF"/>
                </a:solidFill>
                <a:latin typeface="Sylfaen" pitchFamily="18"/>
                <a:cs typeface="Arial"/>
              </a:endParaRPr>
            </a:p>
          </p:txBody>
        </p:sp>
        <p:sp>
          <p:nvSpPr>
            <p:cNvPr id="32" name="Rectangle 1087">
              <a:extLst>
                <a:ext uri="{FF2B5EF4-FFF2-40B4-BE49-F238E27FC236}">
                  <a16:creationId xmlns:a16="http://schemas.microsoft.com/office/drawing/2014/main" id="{BB40D7BA-D47F-2917-4BD0-81C12E5ED178}"/>
                </a:ext>
              </a:extLst>
            </p:cNvPr>
            <p:cNvSpPr/>
            <p:nvPr/>
          </p:nvSpPr>
          <p:spPr>
            <a:xfrm rot="5208702">
              <a:off x="4649216" y="4124195"/>
              <a:ext cx="260009" cy="51261"/>
            </a:xfrm>
            <a:prstGeom prst="rect">
              <a:avLst/>
            </a:prstGeom>
            <a:solidFill>
              <a:srgbClr val="0070C0"/>
            </a:solidFill>
            <a:ln cap="flat">
              <a:noFill/>
              <a:prstDash val="solid"/>
            </a:ln>
          </p:spPr>
          <p:txBody>
            <a:bodyPr vert="horz" wrap="square" lIns="91440" tIns="45720" rIns="91440" bIns="45720" anchor="ctr" anchorCtr="1" compatLnSpc="1">
              <a:noAutofit/>
            </a:bodyPr>
            <a:lstStyle/>
            <a:p>
              <a:pPr algn="ctr" defTabSz="914377">
                <a:defRPr sz="1800" b="0" i="0" u="none" strike="noStrike" kern="0" cap="none" spc="0" baseline="0">
                  <a:solidFill>
                    <a:srgbClr val="000000"/>
                  </a:solidFill>
                  <a:uFillTx/>
                </a:defRPr>
              </a:pPr>
              <a:endParaRPr lang="ka-GE" kern="0">
                <a:solidFill>
                  <a:srgbClr val="FFFFFF"/>
                </a:solidFill>
                <a:latin typeface="Sylfaen" pitchFamily="18"/>
                <a:cs typeface="Arial"/>
              </a:endParaRPr>
            </a:p>
          </p:txBody>
        </p:sp>
        <p:sp>
          <p:nvSpPr>
            <p:cNvPr id="33" name="Rectangle 1088">
              <a:extLst>
                <a:ext uri="{FF2B5EF4-FFF2-40B4-BE49-F238E27FC236}">
                  <a16:creationId xmlns:a16="http://schemas.microsoft.com/office/drawing/2014/main" id="{75E0D356-C6DB-4242-D087-4C54B6F6458A}"/>
                </a:ext>
              </a:extLst>
            </p:cNvPr>
            <p:cNvSpPr/>
            <p:nvPr/>
          </p:nvSpPr>
          <p:spPr>
            <a:xfrm rot="11695868">
              <a:off x="4546424" y="4213837"/>
              <a:ext cx="260009" cy="51261"/>
            </a:xfrm>
            <a:prstGeom prst="rect">
              <a:avLst/>
            </a:prstGeom>
            <a:solidFill>
              <a:srgbClr val="0070C0"/>
            </a:solidFill>
            <a:ln cap="flat">
              <a:noFill/>
              <a:prstDash val="solid"/>
            </a:ln>
          </p:spPr>
          <p:txBody>
            <a:bodyPr vert="horz" wrap="square" lIns="91440" tIns="45720" rIns="91440" bIns="45720" anchor="ctr" anchorCtr="1" compatLnSpc="1">
              <a:noAutofit/>
            </a:bodyPr>
            <a:lstStyle/>
            <a:p>
              <a:pPr algn="ctr" defTabSz="914377">
                <a:defRPr sz="1800" b="0" i="0" u="none" strike="noStrike" kern="0" cap="none" spc="0" baseline="0">
                  <a:solidFill>
                    <a:srgbClr val="000000"/>
                  </a:solidFill>
                  <a:uFillTx/>
                </a:defRPr>
              </a:pPr>
              <a:endParaRPr lang="ka-GE" kern="0">
                <a:solidFill>
                  <a:srgbClr val="FFFFFF"/>
                </a:solidFill>
                <a:latin typeface="Sylfaen" pitchFamily="18"/>
                <a:cs typeface="Arial"/>
              </a:endParaRPr>
            </a:p>
          </p:txBody>
        </p:sp>
      </p:grpSp>
      <p:grpSp>
        <p:nvGrpSpPr>
          <p:cNvPr id="34" name="Group 213">
            <a:extLst>
              <a:ext uri="{FF2B5EF4-FFF2-40B4-BE49-F238E27FC236}">
                <a16:creationId xmlns:a16="http://schemas.microsoft.com/office/drawing/2014/main" id="{0F67CC7A-DA16-FA87-3C54-D868CCCABDEC}"/>
              </a:ext>
            </a:extLst>
          </p:cNvPr>
          <p:cNvGrpSpPr/>
          <p:nvPr/>
        </p:nvGrpSpPr>
        <p:grpSpPr>
          <a:xfrm>
            <a:off x="5526516" y="4669859"/>
            <a:ext cx="519521" cy="666451"/>
            <a:chOff x="4144886" y="3502394"/>
            <a:chExt cx="389641" cy="499838"/>
          </a:xfrm>
        </p:grpSpPr>
        <p:cxnSp>
          <p:nvCxnSpPr>
            <p:cNvPr id="35" name="Straight Connector 1077">
              <a:extLst>
                <a:ext uri="{FF2B5EF4-FFF2-40B4-BE49-F238E27FC236}">
                  <a16:creationId xmlns:a16="http://schemas.microsoft.com/office/drawing/2014/main" id="{CEC76919-FBCF-2E55-A59A-BDD2A4A85F2A}"/>
                </a:ext>
              </a:extLst>
            </p:cNvPr>
            <p:cNvCxnSpPr>
              <a:endCxn id="36" idx="5"/>
            </p:cNvCxnSpPr>
            <p:nvPr/>
          </p:nvCxnSpPr>
          <p:spPr>
            <a:xfrm flipH="1" flipV="1">
              <a:off x="4490298" y="3902956"/>
              <a:ext cx="43443" cy="47261"/>
            </a:xfrm>
            <a:prstGeom prst="straightConnector1">
              <a:avLst/>
            </a:prstGeom>
            <a:noFill/>
            <a:ln w="28575" cap="flat">
              <a:solidFill>
                <a:srgbClr val="4472C4"/>
              </a:solidFill>
              <a:prstDash val="solid"/>
              <a:miter/>
            </a:ln>
          </p:spPr>
        </p:cxnSp>
        <p:sp>
          <p:nvSpPr>
            <p:cNvPr id="36" name="Arrow: Chevron 1081">
              <a:extLst>
                <a:ext uri="{FF2B5EF4-FFF2-40B4-BE49-F238E27FC236}">
                  <a16:creationId xmlns:a16="http://schemas.microsoft.com/office/drawing/2014/main" id="{BF0AE8DA-ADAD-2566-97BC-270101225F6E}"/>
                </a:ext>
              </a:extLst>
            </p:cNvPr>
            <p:cNvSpPr/>
            <p:nvPr/>
          </p:nvSpPr>
          <p:spPr>
            <a:xfrm rot="13848516">
              <a:off x="4300638" y="3768343"/>
              <a:ext cx="298130" cy="169648"/>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669900"/>
            </a:solidFill>
            <a:ln w="12701" cap="flat">
              <a:solidFill>
                <a:srgbClr val="172C51"/>
              </a:solidFill>
              <a:prstDash val="solid"/>
              <a:miter/>
            </a:ln>
          </p:spPr>
          <p:txBody>
            <a:bodyPr vert="horz" wrap="square" lIns="91440" tIns="45720" rIns="91440" bIns="45720" anchor="ctr" anchorCtr="1" compatLnSpc="1">
              <a:noAutofit/>
            </a:bodyPr>
            <a:lstStyle/>
            <a:p>
              <a:pPr algn="ctr" defTabSz="914377">
                <a:defRPr sz="1800" b="0" i="0" u="none" strike="noStrike" kern="0" cap="none" spc="0" baseline="0">
                  <a:solidFill>
                    <a:srgbClr val="000000"/>
                  </a:solidFill>
                  <a:uFillTx/>
                </a:defRPr>
              </a:pPr>
              <a:endParaRPr lang="ka-GE" kern="0">
                <a:solidFill>
                  <a:srgbClr val="000000"/>
                </a:solidFill>
                <a:latin typeface="Sylfaen" pitchFamily="18"/>
                <a:cs typeface="Arial"/>
              </a:endParaRPr>
            </a:p>
          </p:txBody>
        </p:sp>
        <p:pic>
          <p:nvPicPr>
            <p:cNvPr id="37" name="Picture 2">
              <a:extLst>
                <a:ext uri="{FF2B5EF4-FFF2-40B4-BE49-F238E27FC236}">
                  <a16:creationId xmlns:a16="http://schemas.microsoft.com/office/drawing/2014/main" id="{6C1832EB-611A-E278-001B-2C8F31449B09}"/>
                </a:ext>
              </a:extLst>
            </p:cNvPr>
            <p:cNvPicPr>
              <a:picLocks noChangeAspect="1"/>
            </p:cNvPicPr>
            <p:nvPr/>
          </p:nvPicPr>
          <p:blipFill>
            <a:blip r:embed="rId3"/>
            <a:srcRect/>
            <a:stretch>
              <a:fillRect/>
            </a:stretch>
          </p:blipFill>
          <p:spPr>
            <a:xfrm rot="19272180">
              <a:off x="4144886" y="3502394"/>
              <a:ext cx="231992" cy="230145"/>
            </a:xfrm>
            <a:prstGeom prst="rect">
              <a:avLst/>
            </a:prstGeom>
            <a:noFill/>
            <a:ln cap="flat">
              <a:noFill/>
            </a:ln>
          </p:spPr>
        </p:pic>
        <p:cxnSp>
          <p:nvCxnSpPr>
            <p:cNvPr id="38" name="Straight Connector 1083">
              <a:extLst>
                <a:ext uri="{FF2B5EF4-FFF2-40B4-BE49-F238E27FC236}">
                  <a16:creationId xmlns:a16="http://schemas.microsoft.com/office/drawing/2014/main" id="{AC0787CA-1FE3-2BFA-1692-761C39DFF3F9}"/>
                </a:ext>
              </a:extLst>
            </p:cNvPr>
            <p:cNvCxnSpPr>
              <a:stCxn id="36" idx="1"/>
            </p:cNvCxnSpPr>
            <p:nvPr/>
          </p:nvCxnSpPr>
          <p:spPr>
            <a:xfrm rot="20261323" flipH="1" flipV="1">
              <a:off x="4338281" y="3704343"/>
              <a:ext cx="10296" cy="36768"/>
            </a:xfrm>
            <a:prstGeom prst="straightConnector1">
              <a:avLst/>
            </a:prstGeom>
            <a:noFill/>
            <a:ln w="28575" cap="flat">
              <a:solidFill>
                <a:srgbClr val="4472C4"/>
              </a:solidFill>
              <a:prstDash val="solid"/>
              <a:miter/>
            </a:ln>
          </p:spPr>
        </p:cxnSp>
      </p:grpSp>
      <p:grpSp>
        <p:nvGrpSpPr>
          <p:cNvPr id="39" name="Group 215">
            <a:extLst>
              <a:ext uri="{FF2B5EF4-FFF2-40B4-BE49-F238E27FC236}">
                <a16:creationId xmlns:a16="http://schemas.microsoft.com/office/drawing/2014/main" id="{0A7FCD84-43E2-E11F-97AC-089F2F4AD075}"/>
              </a:ext>
            </a:extLst>
          </p:cNvPr>
          <p:cNvGrpSpPr/>
          <p:nvPr/>
        </p:nvGrpSpPr>
        <p:grpSpPr>
          <a:xfrm>
            <a:off x="6026904" y="5222233"/>
            <a:ext cx="330043" cy="424488"/>
            <a:chOff x="4520178" y="3916675"/>
            <a:chExt cx="247532" cy="318366"/>
          </a:xfrm>
        </p:grpSpPr>
        <p:sp>
          <p:nvSpPr>
            <p:cNvPr id="40" name="Diamond 1080">
              <a:extLst>
                <a:ext uri="{FF2B5EF4-FFF2-40B4-BE49-F238E27FC236}">
                  <a16:creationId xmlns:a16="http://schemas.microsoft.com/office/drawing/2014/main" id="{B22DDBFF-34B3-9702-CF49-2B0D6B77B540}"/>
                </a:ext>
              </a:extLst>
            </p:cNvPr>
            <p:cNvSpPr/>
            <p:nvPr/>
          </p:nvSpPr>
          <p:spPr>
            <a:xfrm rot="19327562">
              <a:off x="4520178" y="3916675"/>
              <a:ext cx="222592" cy="318366"/>
            </a:xfrm>
            <a:custGeom>
              <a:avLst/>
              <a:gdLst>
                <a:gd name="f0" fmla="val w"/>
                <a:gd name="f1" fmla="val h"/>
                <a:gd name="f2" fmla="val ss"/>
                <a:gd name="f3" fmla="val 0"/>
                <a:gd name="f4" fmla="abs f0"/>
                <a:gd name="f5" fmla="abs f1"/>
                <a:gd name="f6" fmla="abs f2"/>
                <a:gd name="f7" fmla="?: f4 f0 1"/>
                <a:gd name="f8" fmla="?: f5 f1 1"/>
                <a:gd name="f9" fmla="?: f6 f2 1"/>
                <a:gd name="f10" fmla="*/ f7 1 21600"/>
                <a:gd name="f11" fmla="*/ f8 1 21600"/>
                <a:gd name="f12" fmla="*/ 21600 f7 1"/>
                <a:gd name="f13" fmla="*/ 21600 f8 1"/>
                <a:gd name="f14" fmla="min f11 f10"/>
                <a:gd name="f15" fmla="*/ f12 1 f9"/>
                <a:gd name="f16" fmla="*/ f13 1 f9"/>
                <a:gd name="f17" fmla="val f15"/>
                <a:gd name="f18" fmla="val f16"/>
                <a:gd name="f19" fmla="*/ f3 f14 1"/>
                <a:gd name="f20" fmla="+- f18 0 f3"/>
                <a:gd name="f21" fmla="+- f17 0 f3"/>
                <a:gd name="f22" fmla="*/ f17 f14 1"/>
                <a:gd name="f23" fmla="*/ f18 f14 1"/>
                <a:gd name="f24" fmla="*/ f20 1 2"/>
                <a:gd name="f25" fmla="*/ f20 1 4"/>
                <a:gd name="f26" fmla="*/ f21 1 2"/>
                <a:gd name="f27" fmla="*/ f21 1 4"/>
                <a:gd name="f28" fmla="*/ f21 3 1"/>
                <a:gd name="f29" fmla="*/ f20 3 1"/>
                <a:gd name="f30" fmla="+- f3 f24 0"/>
                <a:gd name="f31" fmla="+- f3 f26 0"/>
                <a:gd name="f32" fmla="*/ f28 1 4"/>
                <a:gd name="f33" fmla="*/ f29 1 4"/>
                <a:gd name="f34" fmla="*/ f27 f14 1"/>
                <a:gd name="f35" fmla="*/ f25 f14 1"/>
                <a:gd name="f36" fmla="*/ f32 f14 1"/>
                <a:gd name="f37" fmla="*/ f33 f14 1"/>
                <a:gd name="f38" fmla="*/ f30 f14 1"/>
                <a:gd name="f39" fmla="*/ f31 f14 1"/>
              </a:gdLst>
              <a:ahLst/>
              <a:cxnLst>
                <a:cxn ang="3cd4">
                  <a:pos x="hc" y="t"/>
                </a:cxn>
                <a:cxn ang="0">
                  <a:pos x="r" y="vc"/>
                </a:cxn>
                <a:cxn ang="cd4">
                  <a:pos x="hc" y="b"/>
                </a:cxn>
                <a:cxn ang="cd2">
                  <a:pos x="l" y="vc"/>
                </a:cxn>
              </a:cxnLst>
              <a:rect l="f34" t="f35" r="f36" b="f37"/>
              <a:pathLst>
                <a:path>
                  <a:moveTo>
                    <a:pt x="f19" y="f38"/>
                  </a:moveTo>
                  <a:lnTo>
                    <a:pt x="f39" y="f19"/>
                  </a:lnTo>
                  <a:lnTo>
                    <a:pt x="f22" y="f38"/>
                  </a:lnTo>
                  <a:lnTo>
                    <a:pt x="f39" y="f23"/>
                  </a:lnTo>
                  <a:close/>
                </a:path>
              </a:pathLst>
            </a:custGeom>
            <a:solidFill>
              <a:srgbClr val="FF0066"/>
            </a:solidFill>
            <a:ln w="12701" cap="flat">
              <a:solidFill>
                <a:srgbClr val="172C51"/>
              </a:solidFill>
              <a:prstDash val="solid"/>
              <a:miter/>
            </a:ln>
          </p:spPr>
          <p:txBody>
            <a:bodyPr vert="horz" wrap="square" lIns="91440" tIns="45720" rIns="91440" bIns="45720" anchor="ctr" anchorCtr="1" compatLnSpc="1">
              <a:noAutofit/>
            </a:bodyPr>
            <a:lstStyle/>
            <a:p>
              <a:pPr algn="ctr" defTabSz="914377">
                <a:defRPr sz="1800" b="0" i="0" u="none" strike="noStrike" kern="0" cap="none" spc="0" baseline="0">
                  <a:solidFill>
                    <a:srgbClr val="000000"/>
                  </a:solidFill>
                  <a:uFillTx/>
                </a:defRPr>
              </a:pPr>
              <a:endParaRPr lang="ka-GE" kern="0">
                <a:solidFill>
                  <a:srgbClr val="FFFFFF"/>
                </a:solidFill>
                <a:latin typeface="Sylfaen" pitchFamily="18"/>
                <a:cs typeface="Arial"/>
              </a:endParaRPr>
            </a:p>
          </p:txBody>
        </p:sp>
        <p:cxnSp>
          <p:nvCxnSpPr>
            <p:cNvPr id="41" name="Straight Connector 1084">
              <a:extLst>
                <a:ext uri="{FF2B5EF4-FFF2-40B4-BE49-F238E27FC236}">
                  <a16:creationId xmlns:a16="http://schemas.microsoft.com/office/drawing/2014/main" id="{54D12904-2595-017C-C644-B083C2E08BC7}"/>
                </a:ext>
              </a:extLst>
            </p:cNvPr>
            <p:cNvCxnSpPr/>
            <p:nvPr/>
          </p:nvCxnSpPr>
          <p:spPr>
            <a:xfrm rot="20261323" flipH="1" flipV="1">
              <a:off x="4728171" y="4141344"/>
              <a:ext cx="39539" cy="30769"/>
            </a:xfrm>
            <a:prstGeom prst="straightConnector1">
              <a:avLst/>
            </a:prstGeom>
            <a:noFill/>
            <a:ln w="28575" cap="flat">
              <a:solidFill>
                <a:srgbClr val="4472C4"/>
              </a:solidFill>
              <a:prstDash val="solid"/>
              <a:miter/>
            </a:ln>
          </p:spPr>
        </p:cxnSp>
        <p:cxnSp>
          <p:nvCxnSpPr>
            <p:cNvPr id="42" name="Straight Connector 1085">
              <a:extLst>
                <a:ext uri="{FF2B5EF4-FFF2-40B4-BE49-F238E27FC236}">
                  <a16:creationId xmlns:a16="http://schemas.microsoft.com/office/drawing/2014/main" id="{89E3DC7B-D330-0321-9D13-E94876AB4AE6}"/>
                </a:ext>
              </a:extLst>
            </p:cNvPr>
            <p:cNvCxnSpPr/>
            <p:nvPr/>
          </p:nvCxnSpPr>
          <p:spPr>
            <a:xfrm rot="20261323" flipH="1" flipV="1">
              <a:off x="4727639" y="4095990"/>
              <a:ext cx="39538" cy="30779"/>
            </a:xfrm>
            <a:prstGeom prst="straightConnector1">
              <a:avLst/>
            </a:prstGeom>
            <a:noFill/>
            <a:ln w="28575" cap="flat">
              <a:solidFill>
                <a:srgbClr val="4472C4"/>
              </a:solidFill>
              <a:prstDash val="solid"/>
              <a:miter/>
            </a:ln>
          </p:spPr>
        </p:cxnSp>
      </p:grpSp>
      <p:grpSp>
        <p:nvGrpSpPr>
          <p:cNvPr id="43" name="Group 1092">
            <a:extLst>
              <a:ext uri="{FF2B5EF4-FFF2-40B4-BE49-F238E27FC236}">
                <a16:creationId xmlns:a16="http://schemas.microsoft.com/office/drawing/2014/main" id="{962F638A-849D-3AB1-916B-0F6799F6829B}"/>
              </a:ext>
            </a:extLst>
          </p:cNvPr>
          <p:cNvGrpSpPr/>
          <p:nvPr/>
        </p:nvGrpSpPr>
        <p:grpSpPr>
          <a:xfrm>
            <a:off x="9898917" y="5245397"/>
            <a:ext cx="506035" cy="947384"/>
            <a:chOff x="7424188" y="3934048"/>
            <a:chExt cx="379526" cy="710538"/>
          </a:xfrm>
        </p:grpSpPr>
        <p:sp>
          <p:nvSpPr>
            <p:cNvPr id="44" name="Rectangle 1099">
              <a:extLst>
                <a:ext uri="{FF2B5EF4-FFF2-40B4-BE49-F238E27FC236}">
                  <a16:creationId xmlns:a16="http://schemas.microsoft.com/office/drawing/2014/main" id="{80F6C7AA-785E-C025-D83B-130D8A3BD78D}"/>
                </a:ext>
              </a:extLst>
            </p:cNvPr>
            <p:cNvSpPr/>
            <p:nvPr/>
          </p:nvSpPr>
          <p:spPr>
            <a:xfrm rot="6032489">
              <a:off x="7255182" y="4386666"/>
              <a:ext cx="455755" cy="60085"/>
            </a:xfrm>
            <a:prstGeom prst="rect">
              <a:avLst/>
            </a:prstGeom>
            <a:solidFill>
              <a:srgbClr val="0070C0"/>
            </a:solidFill>
            <a:ln cap="flat">
              <a:noFill/>
              <a:prstDash val="solid"/>
            </a:ln>
          </p:spPr>
          <p:txBody>
            <a:bodyPr vert="horz" wrap="square" lIns="91440" tIns="45720" rIns="91440" bIns="45720" anchor="ctr" anchorCtr="1" compatLnSpc="1">
              <a:noAutofit/>
            </a:bodyPr>
            <a:lstStyle/>
            <a:p>
              <a:pPr algn="ctr" defTabSz="914377">
                <a:defRPr sz="1800" b="0" i="0" u="none" strike="noStrike" kern="0" cap="none" spc="0" baseline="0">
                  <a:solidFill>
                    <a:srgbClr val="000000"/>
                  </a:solidFill>
                  <a:uFillTx/>
                </a:defRPr>
              </a:pPr>
              <a:endParaRPr lang="ka-GE" kern="0">
                <a:solidFill>
                  <a:srgbClr val="FFFFFF"/>
                </a:solidFill>
                <a:latin typeface="Sylfaen" pitchFamily="18"/>
                <a:cs typeface="Arial"/>
              </a:endParaRPr>
            </a:p>
          </p:txBody>
        </p:sp>
        <p:sp>
          <p:nvSpPr>
            <p:cNvPr id="45" name="Rectangle 1100">
              <a:extLst>
                <a:ext uri="{FF2B5EF4-FFF2-40B4-BE49-F238E27FC236}">
                  <a16:creationId xmlns:a16="http://schemas.microsoft.com/office/drawing/2014/main" id="{CEF4E4B6-716D-6F66-1554-23B554520EBF}"/>
                </a:ext>
              </a:extLst>
            </p:cNvPr>
            <p:cNvSpPr/>
            <p:nvPr/>
          </p:nvSpPr>
          <p:spPr>
            <a:xfrm rot="8112017">
              <a:off x="7458657" y="4095563"/>
              <a:ext cx="345057" cy="65937"/>
            </a:xfrm>
            <a:prstGeom prst="rect">
              <a:avLst/>
            </a:prstGeom>
            <a:solidFill>
              <a:srgbClr val="0070C0"/>
            </a:solidFill>
            <a:ln cap="flat">
              <a:noFill/>
              <a:prstDash val="solid"/>
            </a:ln>
          </p:spPr>
          <p:txBody>
            <a:bodyPr vert="horz" wrap="square" lIns="91440" tIns="45720" rIns="91440" bIns="45720" anchor="ctr" anchorCtr="1" compatLnSpc="1">
              <a:noAutofit/>
            </a:bodyPr>
            <a:lstStyle/>
            <a:p>
              <a:pPr algn="ctr" defTabSz="914377">
                <a:defRPr sz="1800" b="0" i="0" u="none" strike="noStrike" kern="0" cap="none" spc="0" baseline="0">
                  <a:solidFill>
                    <a:srgbClr val="000000"/>
                  </a:solidFill>
                  <a:uFillTx/>
                </a:defRPr>
              </a:pPr>
              <a:endParaRPr lang="ka-GE" kern="0">
                <a:solidFill>
                  <a:srgbClr val="FFFFFF"/>
                </a:solidFill>
                <a:latin typeface="Sylfaen" pitchFamily="18"/>
                <a:cs typeface="Arial"/>
              </a:endParaRPr>
            </a:p>
          </p:txBody>
        </p:sp>
        <p:sp>
          <p:nvSpPr>
            <p:cNvPr id="46" name="Rectangle 1101">
              <a:extLst>
                <a:ext uri="{FF2B5EF4-FFF2-40B4-BE49-F238E27FC236}">
                  <a16:creationId xmlns:a16="http://schemas.microsoft.com/office/drawing/2014/main" id="{48DB4531-4468-1E0E-D07D-20406CC7C733}"/>
                </a:ext>
              </a:extLst>
            </p:cNvPr>
            <p:cNvSpPr/>
            <p:nvPr/>
          </p:nvSpPr>
          <p:spPr>
            <a:xfrm rot="14599182">
              <a:off x="7284633" y="4073603"/>
              <a:ext cx="345048" cy="65937"/>
            </a:xfrm>
            <a:prstGeom prst="rect">
              <a:avLst/>
            </a:prstGeom>
            <a:solidFill>
              <a:srgbClr val="0070C0"/>
            </a:solidFill>
            <a:ln cap="flat">
              <a:noFill/>
              <a:prstDash val="solid"/>
            </a:ln>
          </p:spPr>
          <p:txBody>
            <a:bodyPr vert="horz" wrap="square" lIns="91440" tIns="45720" rIns="91440" bIns="45720" anchor="ctr" anchorCtr="1" compatLnSpc="1">
              <a:noAutofit/>
            </a:bodyPr>
            <a:lstStyle/>
            <a:p>
              <a:pPr algn="ctr" defTabSz="914377">
                <a:defRPr sz="1800" b="0" i="0" u="none" strike="noStrike" kern="0" cap="none" spc="0" baseline="0">
                  <a:solidFill>
                    <a:srgbClr val="000000"/>
                  </a:solidFill>
                  <a:uFillTx/>
                </a:defRPr>
              </a:pPr>
              <a:endParaRPr lang="ka-GE" kern="0">
                <a:solidFill>
                  <a:srgbClr val="FFFFFF"/>
                </a:solidFill>
                <a:latin typeface="Sylfaen" pitchFamily="18"/>
                <a:cs typeface="Arial"/>
              </a:endParaRPr>
            </a:p>
          </p:txBody>
        </p:sp>
      </p:grpSp>
      <p:grpSp>
        <p:nvGrpSpPr>
          <p:cNvPr id="47" name="Group 203">
            <a:extLst>
              <a:ext uri="{FF2B5EF4-FFF2-40B4-BE49-F238E27FC236}">
                <a16:creationId xmlns:a16="http://schemas.microsoft.com/office/drawing/2014/main" id="{84F4B84F-F9E8-4BF9-A98F-B07A145F8391}"/>
              </a:ext>
            </a:extLst>
          </p:cNvPr>
          <p:cNvGrpSpPr/>
          <p:nvPr/>
        </p:nvGrpSpPr>
        <p:grpSpPr>
          <a:xfrm>
            <a:off x="10046404" y="3996452"/>
            <a:ext cx="438497" cy="992089"/>
            <a:chOff x="7534802" y="2997338"/>
            <a:chExt cx="328873" cy="744067"/>
          </a:xfrm>
        </p:grpSpPr>
        <p:cxnSp>
          <p:nvCxnSpPr>
            <p:cNvPr id="48" name="Straight Connector 1090">
              <a:extLst>
                <a:ext uri="{FF2B5EF4-FFF2-40B4-BE49-F238E27FC236}">
                  <a16:creationId xmlns:a16="http://schemas.microsoft.com/office/drawing/2014/main" id="{2B7F884D-D1EF-0835-1FEE-DDF3C55C2EE0}"/>
                </a:ext>
              </a:extLst>
            </p:cNvPr>
            <p:cNvCxnSpPr>
              <a:endCxn id="49" idx="5"/>
            </p:cNvCxnSpPr>
            <p:nvPr/>
          </p:nvCxnSpPr>
          <p:spPr>
            <a:xfrm flipV="1">
              <a:off x="7621240" y="3631176"/>
              <a:ext cx="8467" cy="81041"/>
            </a:xfrm>
            <a:prstGeom prst="straightConnector1">
              <a:avLst/>
            </a:prstGeom>
            <a:noFill/>
            <a:ln w="28575" cap="flat">
              <a:solidFill>
                <a:srgbClr val="4472C4"/>
              </a:solidFill>
              <a:prstDash val="solid"/>
              <a:miter/>
            </a:ln>
          </p:spPr>
        </p:cxnSp>
        <p:sp>
          <p:nvSpPr>
            <p:cNvPr id="49" name="Arrow: Chevron 1094">
              <a:extLst>
                <a:ext uri="{FF2B5EF4-FFF2-40B4-BE49-F238E27FC236}">
                  <a16:creationId xmlns:a16="http://schemas.microsoft.com/office/drawing/2014/main" id="{C9CC7010-A960-66D3-F4C2-46BD6A45B64C}"/>
                </a:ext>
              </a:extLst>
            </p:cNvPr>
            <p:cNvSpPr/>
            <p:nvPr/>
          </p:nvSpPr>
          <p:spPr>
            <a:xfrm rot="16751865">
              <a:off x="7446069" y="3434496"/>
              <a:ext cx="395642" cy="218175"/>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669900"/>
            </a:solidFill>
            <a:ln w="12701" cap="flat">
              <a:solidFill>
                <a:srgbClr val="172C51"/>
              </a:solidFill>
              <a:prstDash val="solid"/>
              <a:miter/>
            </a:ln>
          </p:spPr>
          <p:txBody>
            <a:bodyPr vert="horz" wrap="square" lIns="91440" tIns="45720" rIns="91440" bIns="45720" anchor="ctr" anchorCtr="1" compatLnSpc="1">
              <a:noAutofit/>
            </a:bodyPr>
            <a:lstStyle/>
            <a:p>
              <a:pPr algn="ctr" defTabSz="914377">
                <a:defRPr sz="1800" b="0" i="0" u="none" strike="noStrike" kern="0" cap="none" spc="0" baseline="0">
                  <a:solidFill>
                    <a:srgbClr val="000000"/>
                  </a:solidFill>
                  <a:uFillTx/>
                </a:defRPr>
              </a:pPr>
              <a:endParaRPr lang="ka-GE" kern="0">
                <a:solidFill>
                  <a:srgbClr val="000000"/>
                </a:solidFill>
                <a:latin typeface="Sylfaen" pitchFamily="18"/>
                <a:cs typeface="Arial"/>
              </a:endParaRPr>
            </a:p>
          </p:txBody>
        </p:sp>
        <p:pic>
          <p:nvPicPr>
            <p:cNvPr id="50" name="Picture 2">
              <a:extLst>
                <a:ext uri="{FF2B5EF4-FFF2-40B4-BE49-F238E27FC236}">
                  <a16:creationId xmlns:a16="http://schemas.microsoft.com/office/drawing/2014/main" id="{EA7C48E0-FBC4-B810-5044-FA68E74D6584}"/>
                </a:ext>
              </a:extLst>
            </p:cNvPr>
            <p:cNvPicPr>
              <a:picLocks noChangeAspect="1"/>
            </p:cNvPicPr>
            <p:nvPr/>
          </p:nvPicPr>
          <p:blipFill>
            <a:blip r:embed="rId3"/>
            <a:srcRect/>
            <a:stretch>
              <a:fillRect/>
            </a:stretch>
          </p:blipFill>
          <p:spPr>
            <a:xfrm rot="575513">
              <a:off x="7565316" y="2997338"/>
              <a:ext cx="298359" cy="305409"/>
            </a:xfrm>
            <a:prstGeom prst="rect">
              <a:avLst/>
            </a:prstGeom>
            <a:noFill/>
            <a:ln cap="flat">
              <a:noFill/>
            </a:ln>
          </p:spPr>
        </p:pic>
        <p:cxnSp>
          <p:nvCxnSpPr>
            <p:cNvPr id="51" name="Straight Connector 1096">
              <a:extLst>
                <a:ext uri="{FF2B5EF4-FFF2-40B4-BE49-F238E27FC236}">
                  <a16:creationId xmlns:a16="http://schemas.microsoft.com/office/drawing/2014/main" id="{585DEF02-9E4B-168C-F7C7-8E14825E75DA}"/>
                </a:ext>
              </a:extLst>
            </p:cNvPr>
            <p:cNvCxnSpPr>
              <a:stCxn id="49" idx="1"/>
            </p:cNvCxnSpPr>
            <p:nvPr/>
          </p:nvCxnSpPr>
          <p:spPr>
            <a:xfrm rot="1564656" flipH="1" flipV="1">
              <a:off x="7674858" y="3299668"/>
              <a:ext cx="13232" cy="48801"/>
            </a:xfrm>
            <a:prstGeom prst="straightConnector1">
              <a:avLst/>
            </a:prstGeom>
            <a:noFill/>
            <a:ln w="28575" cap="flat">
              <a:solidFill>
                <a:srgbClr val="4472C4"/>
              </a:solidFill>
              <a:prstDash val="solid"/>
              <a:miter/>
            </a:ln>
          </p:spPr>
        </p:cxnSp>
      </p:grpSp>
      <p:grpSp>
        <p:nvGrpSpPr>
          <p:cNvPr id="52" name="Group 221">
            <a:extLst>
              <a:ext uri="{FF2B5EF4-FFF2-40B4-BE49-F238E27FC236}">
                <a16:creationId xmlns:a16="http://schemas.microsoft.com/office/drawing/2014/main" id="{64D16CC7-259B-595D-6258-188323759FAD}"/>
              </a:ext>
            </a:extLst>
          </p:cNvPr>
          <p:cNvGrpSpPr/>
          <p:nvPr/>
        </p:nvGrpSpPr>
        <p:grpSpPr>
          <a:xfrm>
            <a:off x="9919399" y="4944906"/>
            <a:ext cx="381695" cy="563343"/>
            <a:chOff x="7439549" y="3708679"/>
            <a:chExt cx="286271" cy="422507"/>
          </a:xfrm>
        </p:grpSpPr>
        <p:sp>
          <p:nvSpPr>
            <p:cNvPr id="53" name="Diamond 1093">
              <a:extLst>
                <a:ext uri="{FF2B5EF4-FFF2-40B4-BE49-F238E27FC236}">
                  <a16:creationId xmlns:a16="http://schemas.microsoft.com/office/drawing/2014/main" id="{1EBCAC93-7B9B-D20A-1B5B-7F408A6482F2}"/>
                </a:ext>
              </a:extLst>
            </p:cNvPr>
            <p:cNvSpPr/>
            <p:nvPr/>
          </p:nvSpPr>
          <p:spPr>
            <a:xfrm rot="630895">
              <a:off x="7439549" y="3708679"/>
              <a:ext cx="286271" cy="422507"/>
            </a:xfrm>
            <a:custGeom>
              <a:avLst/>
              <a:gdLst>
                <a:gd name="f0" fmla="val w"/>
                <a:gd name="f1" fmla="val h"/>
                <a:gd name="f2" fmla="val ss"/>
                <a:gd name="f3" fmla="val 0"/>
                <a:gd name="f4" fmla="abs f0"/>
                <a:gd name="f5" fmla="abs f1"/>
                <a:gd name="f6" fmla="abs f2"/>
                <a:gd name="f7" fmla="?: f4 f0 1"/>
                <a:gd name="f8" fmla="?: f5 f1 1"/>
                <a:gd name="f9" fmla="?: f6 f2 1"/>
                <a:gd name="f10" fmla="*/ f7 1 21600"/>
                <a:gd name="f11" fmla="*/ f8 1 21600"/>
                <a:gd name="f12" fmla="*/ 21600 f7 1"/>
                <a:gd name="f13" fmla="*/ 21600 f8 1"/>
                <a:gd name="f14" fmla="min f11 f10"/>
                <a:gd name="f15" fmla="*/ f12 1 f9"/>
                <a:gd name="f16" fmla="*/ f13 1 f9"/>
                <a:gd name="f17" fmla="val f15"/>
                <a:gd name="f18" fmla="val f16"/>
                <a:gd name="f19" fmla="*/ f3 f14 1"/>
                <a:gd name="f20" fmla="+- f18 0 f3"/>
                <a:gd name="f21" fmla="+- f17 0 f3"/>
                <a:gd name="f22" fmla="*/ f17 f14 1"/>
                <a:gd name="f23" fmla="*/ f18 f14 1"/>
                <a:gd name="f24" fmla="*/ f20 1 2"/>
                <a:gd name="f25" fmla="*/ f20 1 4"/>
                <a:gd name="f26" fmla="*/ f21 1 2"/>
                <a:gd name="f27" fmla="*/ f21 1 4"/>
                <a:gd name="f28" fmla="*/ f21 3 1"/>
                <a:gd name="f29" fmla="*/ f20 3 1"/>
                <a:gd name="f30" fmla="+- f3 f24 0"/>
                <a:gd name="f31" fmla="+- f3 f26 0"/>
                <a:gd name="f32" fmla="*/ f28 1 4"/>
                <a:gd name="f33" fmla="*/ f29 1 4"/>
                <a:gd name="f34" fmla="*/ f27 f14 1"/>
                <a:gd name="f35" fmla="*/ f25 f14 1"/>
                <a:gd name="f36" fmla="*/ f32 f14 1"/>
                <a:gd name="f37" fmla="*/ f33 f14 1"/>
                <a:gd name="f38" fmla="*/ f30 f14 1"/>
                <a:gd name="f39" fmla="*/ f31 f14 1"/>
              </a:gdLst>
              <a:ahLst/>
              <a:cxnLst>
                <a:cxn ang="3cd4">
                  <a:pos x="hc" y="t"/>
                </a:cxn>
                <a:cxn ang="0">
                  <a:pos x="r" y="vc"/>
                </a:cxn>
                <a:cxn ang="cd4">
                  <a:pos x="hc" y="b"/>
                </a:cxn>
                <a:cxn ang="cd2">
                  <a:pos x="l" y="vc"/>
                </a:cxn>
              </a:cxnLst>
              <a:rect l="f34" t="f35" r="f36" b="f37"/>
              <a:pathLst>
                <a:path>
                  <a:moveTo>
                    <a:pt x="f19" y="f38"/>
                  </a:moveTo>
                  <a:lnTo>
                    <a:pt x="f39" y="f19"/>
                  </a:lnTo>
                  <a:lnTo>
                    <a:pt x="f22" y="f38"/>
                  </a:lnTo>
                  <a:lnTo>
                    <a:pt x="f39" y="f23"/>
                  </a:lnTo>
                  <a:close/>
                </a:path>
              </a:pathLst>
            </a:custGeom>
            <a:solidFill>
              <a:srgbClr val="FF0066"/>
            </a:solidFill>
            <a:ln w="12701" cap="flat">
              <a:solidFill>
                <a:srgbClr val="172C51"/>
              </a:solidFill>
              <a:prstDash val="solid"/>
              <a:miter/>
            </a:ln>
          </p:spPr>
          <p:txBody>
            <a:bodyPr vert="horz" wrap="square" lIns="91440" tIns="45720" rIns="91440" bIns="45720" anchor="ctr" anchorCtr="1" compatLnSpc="1">
              <a:noAutofit/>
            </a:bodyPr>
            <a:lstStyle/>
            <a:p>
              <a:pPr algn="ctr" defTabSz="914377">
                <a:defRPr sz="1800" b="0" i="0" u="none" strike="noStrike" kern="0" cap="none" spc="0" baseline="0">
                  <a:solidFill>
                    <a:srgbClr val="000000"/>
                  </a:solidFill>
                  <a:uFillTx/>
                </a:defRPr>
              </a:pPr>
              <a:endParaRPr lang="ka-GE" kern="0">
                <a:solidFill>
                  <a:srgbClr val="FFFFFF"/>
                </a:solidFill>
                <a:latin typeface="Sylfaen" pitchFamily="18"/>
                <a:cs typeface="Arial"/>
              </a:endParaRPr>
            </a:p>
          </p:txBody>
        </p:sp>
        <p:cxnSp>
          <p:nvCxnSpPr>
            <p:cNvPr id="54" name="Straight Connector 1097">
              <a:extLst>
                <a:ext uri="{FF2B5EF4-FFF2-40B4-BE49-F238E27FC236}">
                  <a16:creationId xmlns:a16="http://schemas.microsoft.com/office/drawing/2014/main" id="{584C6F84-AC0E-1856-2FEC-D81DEFB5C689}"/>
                </a:ext>
              </a:extLst>
            </p:cNvPr>
            <p:cNvCxnSpPr/>
            <p:nvPr/>
          </p:nvCxnSpPr>
          <p:spPr>
            <a:xfrm rot="1564656" flipH="1" flipV="1">
              <a:off x="7574205" y="4083721"/>
              <a:ext cx="50850" cy="40828"/>
            </a:xfrm>
            <a:prstGeom prst="straightConnector1">
              <a:avLst/>
            </a:prstGeom>
            <a:noFill/>
            <a:ln w="28575" cap="flat">
              <a:solidFill>
                <a:srgbClr val="4472C4"/>
              </a:solidFill>
              <a:prstDash val="solid"/>
              <a:miter/>
            </a:ln>
          </p:spPr>
        </p:cxnSp>
        <p:cxnSp>
          <p:nvCxnSpPr>
            <p:cNvPr id="55" name="Straight Connector 1098">
              <a:extLst>
                <a:ext uri="{FF2B5EF4-FFF2-40B4-BE49-F238E27FC236}">
                  <a16:creationId xmlns:a16="http://schemas.microsoft.com/office/drawing/2014/main" id="{4B3394D9-4819-92B5-2803-E485FDC6FC0E}"/>
                </a:ext>
              </a:extLst>
            </p:cNvPr>
            <p:cNvCxnSpPr/>
            <p:nvPr/>
          </p:nvCxnSpPr>
          <p:spPr>
            <a:xfrm rot="1564656" flipH="1" flipV="1">
              <a:off x="7618102" y="4042919"/>
              <a:ext cx="50859" cy="40846"/>
            </a:xfrm>
            <a:prstGeom prst="straightConnector1">
              <a:avLst/>
            </a:prstGeom>
            <a:noFill/>
            <a:ln w="28575" cap="flat">
              <a:solidFill>
                <a:srgbClr val="4472C4"/>
              </a:solidFill>
              <a:prstDash val="solid"/>
              <a:miter/>
            </a:ln>
          </p:spPr>
        </p:cxnSp>
      </p:grpSp>
      <p:grpSp>
        <p:nvGrpSpPr>
          <p:cNvPr id="56" name="Group 1105">
            <a:extLst>
              <a:ext uri="{FF2B5EF4-FFF2-40B4-BE49-F238E27FC236}">
                <a16:creationId xmlns:a16="http://schemas.microsoft.com/office/drawing/2014/main" id="{4F44AE53-3F0C-1AA4-6326-17DCA291E106}"/>
              </a:ext>
            </a:extLst>
          </p:cNvPr>
          <p:cNvGrpSpPr/>
          <p:nvPr/>
        </p:nvGrpSpPr>
        <p:grpSpPr>
          <a:xfrm>
            <a:off x="8172517" y="4610173"/>
            <a:ext cx="346267" cy="668879"/>
            <a:chOff x="6129388" y="3457629"/>
            <a:chExt cx="259700" cy="501659"/>
          </a:xfrm>
        </p:grpSpPr>
        <p:sp>
          <p:nvSpPr>
            <p:cNvPr id="57" name="Rectangle 1112">
              <a:extLst>
                <a:ext uri="{FF2B5EF4-FFF2-40B4-BE49-F238E27FC236}">
                  <a16:creationId xmlns:a16="http://schemas.microsoft.com/office/drawing/2014/main" id="{49AAD814-2F26-3D76-09C5-54502C43B0F4}"/>
                </a:ext>
              </a:extLst>
            </p:cNvPr>
            <p:cNvSpPr/>
            <p:nvPr/>
          </p:nvSpPr>
          <p:spPr>
            <a:xfrm rot="4467833">
              <a:off x="6202562" y="3780391"/>
              <a:ext cx="315431" cy="42364"/>
            </a:xfrm>
            <a:prstGeom prst="rect">
              <a:avLst/>
            </a:prstGeom>
            <a:solidFill>
              <a:srgbClr val="0070C0"/>
            </a:solidFill>
            <a:ln cap="flat">
              <a:noFill/>
              <a:prstDash val="solid"/>
            </a:ln>
          </p:spPr>
          <p:txBody>
            <a:bodyPr vert="horz" wrap="square" lIns="91440" tIns="45720" rIns="91440" bIns="45720" anchor="ctr" anchorCtr="1" compatLnSpc="1">
              <a:noAutofit/>
            </a:bodyPr>
            <a:lstStyle/>
            <a:p>
              <a:pPr algn="ctr" defTabSz="914377">
                <a:defRPr sz="1800" b="0" i="0" u="none" strike="noStrike" kern="0" cap="none" spc="0" baseline="0">
                  <a:solidFill>
                    <a:srgbClr val="000000"/>
                  </a:solidFill>
                  <a:uFillTx/>
                </a:defRPr>
              </a:pPr>
              <a:endParaRPr lang="ka-GE" kern="0">
                <a:solidFill>
                  <a:srgbClr val="FFFFFF"/>
                </a:solidFill>
                <a:latin typeface="Sylfaen" pitchFamily="18"/>
                <a:cs typeface="Arial"/>
              </a:endParaRPr>
            </a:p>
          </p:txBody>
        </p:sp>
        <p:sp>
          <p:nvSpPr>
            <p:cNvPr id="58" name="Rectangle 1113">
              <a:extLst>
                <a:ext uri="{FF2B5EF4-FFF2-40B4-BE49-F238E27FC236}">
                  <a16:creationId xmlns:a16="http://schemas.microsoft.com/office/drawing/2014/main" id="{52C791C6-E3C6-47E0-6EDE-E4FAAC72F4D7}"/>
                </a:ext>
              </a:extLst>
            </p:cNvPr>
            <p:cNvSpPr/>
            <p:nvPr/>
          </p:nvSpPr>
          <p:spPr>
            <a:xfrm rot="6547395">
              <a:off x="6246437" y="3553792"/>
              <a:ext cx="238813" cy="46488"/>
            </a:xfrm>
            <a:prstGeom prst="rect">
              <a:avLst/>
            </a:prstGeom>
            <a:solidFill>
              <a:srgbClr val="0070C0"/>
            </a:solidFill>
            <a:ln cap="flat">
              <a:noFill/>
              <a:prstDash val="solid"/>
            </a:ln>
          </p:spPr>
          <p:txBody>
            <a:bodyPr vert="horz" wrap="square" lIns="91440" tIns="45720" rIns="91440" bIns="45720" anchor="ctr" anchorCtr="1" compatLnSpc="1">
              <a:noAutofit/>
            </a:bodyPr>
            <a:lstStyle/>
            <a:p>
              <a:pPr algn="ctr" defTabSz="914377">
                <a:defRPr sz="1800" b="0" i="0" u="none" strike="noStrike" kern="0" cap="none" spc="0" baseline="0">
                  <a:solidFill>
                    <a:srgbClr val="000000"/>
                  </a:solidFill>
                  <a:uFillTx/>
                </a:defRPr>
              </a:pPr>
              <a:endParaRPr lang="ka-GE" kern="0">
                <a:solidFill>
                  <a:srgbClr val="FFFFFF"/>
                </a:solidFill>
                <a:latin typeface="Sylfaen" pitchFamily="18"/>
                <a:cs typeface="Arial"/>
              </a:endParaRPr>
            </a:p>
          </p:txBody>
        </p:sp>
        <p:sp>
          <p:nvSpPr>
            <p:cNvPr id="59" name="Rectangle 1114">
              <a:extLst>
                <a:ext uri="{FF2B5EF4-FFF2-40B4-BE49-F238E27FC236}">
                  <a16:creationId xmlns:a16="http://schemas.microsoft.com/office/drawing/2014/main" id="{B4F112F9-D935-34A8-368E-C4E05BBDDB9B}"/>
                </a:ext>
              </a:extLst>
            </p:cNvPr>
            <p:cNvSpPr/>
            <p:nvPr/>
          </p:nvSpPr>
          <p:spPr>
            <a:xfrm rot="13034561">
              <a:off x="6129388" y="3593695"/>
              <a:ext cx="238813" cy="46488"/>
            </a:xfrm>
            <a:prstGeom prst="rect">
              <a:avLst/>
            </a:prstGeom>
            <a:solidFill>
              <a:srgbClr val="0070C0"/>
            </a:solidFill>
            <a:ln cap="flat">
              <a:noFill/>
              <a:prstDash val="solid"/>
            </a:ln>
          </p:spPr>
          <p:txBody>
            <a:bodyPr vert="horz" wrap="square" lIns="91440" tIns="45720" rIns="91440" bIns="45720" anchor="ctr" anchorCtr="1" compatLnSpc="1">
              <a:noAutofit/>
            </a:bodyPr>
            <a:lstStyle/>
            <a:p>
              <a:pPr algn="ctr" defTabSz="914377">
                <a:defRPr sz="1800" b="0" i="0" u="none" strike="noStrike" kern="0" cap="none" spc="0" baseline="0">
                  <a:solidFill>
                    <a:srgbClr val="000000"/>
                  </a:solidFill>
                  <a:uFillTx/>
                </a:defRPr>
              </a:pPr>
              <a:endParaRPr lang="ka-GE" kern="0">
                <a:solidFill>
                  <a:srgbClr val="FFFFFF"/>
                </a:solidFill>
                <a:latin typeface="Sylfaen" pitchFamily="18"/>
                <a:cs typeface="Arial"/>
              </a:endParaRPr>
            </a:p>
          </p:txBody>
        </p:sp>
      </p:grpSp>
      <p:grpSp>
        <p:nvGrpSpPr>
          <p:cNvPr id="60" name="Group 219">
            <a:extLst>
              <a:ext uri="{FF2B5EF4-FFF2-40B4-BE49-F238E27FC236}">
                <a16:creationId xmlns:a16="http://schemas.microsoft.com/office/drawing/2014/main" id="{C6B23735-A9BB-F601-B90D-9F7B90F9BDFF}"/>
              </a:ext>
            </a:extLst>
          </p:cNvPr>
          <p:cNvGrpSpPr/>
          <p:nvPr/>
        </p:nvGrpSpPr>
        <p:grpSpPr>
          <a:xfrm>
            <a:off x="8222528" y="4421649"/>
            <a:ext cx="271809" cy="389887"/>
            <a:chOff x="6166895" y="3316236"/>
            <a:chExt cx="203857" cy="292415"/>
          </a:xfrm>
        </p:grpSpPr>
        <p:sp>
          <p:nvSpPr>
            <p:cNvPr id="61" name="Diamond 1106">
              <a:extLst>
                <a:ext uri="{FF2B5EF4-FFF2-40B4-BE49-F238E27FC236}">
                  <a16:creationId xmlns:a16="http://schemas.microsoft.com/office/drawing/2014/main" id="{4167C547-16DF-5489-4D9B-5C3D511D6636}"/>
                </a:ext>
              </a:extLst>
            </p:cNvPr>
            <p:cNvSpPr/>
            <p:nvPr/>
          </p:nvSpPr>
          <p:spPr>
            <a:xfrm rot="20666255">
              <a:off x="6166895" y="3316236"/>
              <a:ext cx="201826" cy="292415"/>
            </a:xfrm>
            <a:custGeom>
              <a:avLst/>
              <a:gdLst>
                <a:gd name="f0" fmla="val w"/>
                <a:gd name="f1" fmla="val h"/>
                <a:gd name="f2" fmla="val ss"/>
                <a:gd name="f3" fmla="val 0"/>
                <a:gd name="f4" fmla="abs f0"/>
                <a:gd name="f5" fmla="abs f1"/>
                <a:gd name="f6" fmla="abs f2"/>
                <a:gd name="f7" fmla="?: f4 f0 1"/>
                <a:gd name="f8" fmla="?: f5 f1 1"/>
                <a:gd name="f9" fmla="?: f6 f2 1"/>
                <a:gd name="f10" fmla="*/ f7 1 21600"/>
                <a:gd name="f11" fmla="*/ f8 1 21600"/>
                <a:gd name="f12" fmla="*/ 21600 f7 1"/>
                <a:gd name="f13" fmla="*/ 21600 f8 1"/>
                <a:gd name="f14" fmla="min f11 f10"/>
                <a:gd name="f15" fmla="*/ f12 1 f9"/>
                <a:gd name="f16" fmla="*/ f13 1 f9"/>
                <a:gd name="f17" fmla="val f15"/>
                <a:gd name="f18" fmla="val f16"/>
                <a:gd name="f19" fmla="*/ f3 f14 1"/>
                <a:gd name="f20" fmla="+- f18 0 f3"/>
                <a:gd name="f21" fmla="+- f17 0 f3"/>
                <a:gd name="f22" fmla="*/ f17 f14 1"/>
                <a:gd name="f23" fmla="*/ f18 f14 1"/>
                <a:gd name="f24" fmla="*/ f20 1 2"/>
                <a:gd name="f25" fmla="*/ f20 1 4"/>
                <a:gd name="f26" fmla="*/ f21 1 2"/>
                <a:gd name="f27" fmla="*/ f21 1 4"/>
                <a:gd name="f28" fmla="*/ f21 3 1"/>
                <a:gd name="f29" fmla="*/ f20 3 1"/>
                <a:gd name="f30" fmla="+- f3 f24 0"/>
                <a:gd name="f31" fmla="+- f3 f26 0"/>
                <a:gd name="f32" fmla="*/ f28 1 4"/>
                <a:gd name="f33" fmla="*/ f29 1 4"/>
                <a:gd name="f34" fmla="*/ f27 f14 1"/>
                <a:gd name="f35" fmla="*/ f25 f14 1"/>
                <a:gd name="f36" fmla="*/ f32 f14 1"/>
                <a:gd name="f37" fmla="*/ f33 f14 1"/>
                <a:gd name="f38" fmla="*/ f30 f14 1"/>
                <a:gd name="f39" fmla="*/ f31 f14 1"/>
              </a:gdLst>
              <a:ahLst/>
              <a:cxnLst>
                <a:cxn ang="3cd4">
                  <a:pos x="hc" y="t"/>
                </a:cxn>
                <a:cxn ang="0">
                  <a:pos x="r" y="vc"/>
                </a:cxn>
                <a:cxn ang="cd4">
                  <a:pos x="hc" y="b"/>
                </a:cxn>
                <a:cxn ang="cd2">
                  <a:pos x="l" y="vc"/>
                </a:cxn>
              </a:cxnLst>
              <a:rect l="f34" t="f35" r="f36" b="f37"/>
              <a:pathLst>
                <a:path>
                  <a:moveTo>
                    <a:pt x="f19" y="f38"/>
                  </a:moveTo>
                  <a:lnTo>
                    <a:pt x="f39" y="f19"/>
                  </a:lnTo>
                  <a:lnTo>
                    <a:pt x="f22" y="f38"/>
                  </a:lnTo>
                  <a:lnTo>
                    <a:pt x="f39" y="f23"/>
                  </a:lnTo>
                  <a:close/>
                </a:path>
              </a:pathLst>
            </a:custGeom>
            <a:solidFill>
              <a:srgbClr val="FF0066"/>
            </a:solidFill>
            <a:ln w="12701" cap="flat">
              <a:solidFill>
                <a:srgbClr val="172C51"/>
              </a:solidFill>
              <a:prstDash val="solid"/>
              <a:miter/>
            </a:ln>
          </p:spPr>
          <p:txBody>
            <a:bodyPr vert="horz" wrap="square" lIns="91440" tIns="45720" rIns="91440" bIns="45720" anchor="ctr" anchorCtr="1" compatLnSpc="1">
              <a:noAutofit/>
            </a:bodyPr>
            <a:lstStyle/>
            <a:p>
              <a:pPr algn="ctr" defTabSz="914377">
                <a:defRPr sz="1800" b="0" i="0" u="none" strike="noStrike" kern="0" cap="none" spc="0" baseline="0">
                  <a:solidFill>
                    <a:srgbClr val="000000"/>
                  </a:solidFill>
                  <a:uFillTx/>
                </a:defRPr>
              </a:pPr>
              <a:endParaRPr lang="ka-GE" kern="0">
                <a:solidFill>
                  <a:srgbClr val="FFFFFF"/>
                </a:solidFill>
                <a:latin typeface="Sylfaen" pitchFamily="18"/>
                <a:cs typeface="Arial"/>
              </a:endParaRPr>
            </a:p>
          </p:txBody>
        </p:sp>
        <p:cxnSp>
          <p:nvCxnSpPr>
            <p:cNvPr id="62" name="Straight Connector 1110">
              <a:extLst>
                <a:ext uri="{FF2B5EF4-FFF2-40B4-BE49-F238E27FC236}">
                  <a16:creationId xmlns:a16="http://schemas.microsoft.com/office/drawing/2014/main" id="{AD328F70-8E49-52D8-5E35-DCDF3E17DAD8}"/>
                </a:ext>
              </a:extLst>
            </p:cNvPr>
            <p:cNvCxnSpPr/>
            <p:nvPr/>
          </p:nvCxnSpPr>
          <p:spPr>
            <a:xfrm flipH="1" flipV="1">
              <a:off x="6319747" y="3557637"/>
              <a:ext cx="35845" cy="28264"/>
            </a:xfrm>
            <a:prstGeom prst="straightConnector1">
              <a:avLst/>
            </a:prstGeom>
            <a:noFill/>
            <a:ln w="28575" cap="flat">
              <a:solidFill>
                <a:srgbClr val="4472C4"/>
              </a:solidFill>
              <a:prstDash val="solid"/>
              <a:miter/>
            </a:ln>
          </p:spPr>
        </p:cxnSp>
        <p:cxnSp>
          <p:nvCxnSpPr>
            <p:cNvPr id="63" name="Straight Connector 1111">
              <a:extLst>
                <a:ext uri="{FF2B5EF4-FFF2-40B4-BE49-F238E27FC236}">
                  <a16:creationId xmlns:a16="http://schemas.microsoft.com/office/drawing/2014/main" id="{44315F07-034A-C632-19CD-27033AE87CA4}"/>
                </a:ext>
              </a:extLst>
            </p:cNvPr>
            <p:cNvCxnSpPr/>
            <p:nvPr/>
          </p:nvCxnSpPr>
          <p:spPr>
            <a:xfrm flipH="1" flipV="1">
              <a:off x="6334908" y="3518922"/>
              <a:ext cx="35844" cy="28264"/>
            </a:xfrm>
            <a:prstGeom prst="straightConnector1">
              <a:avLst/>
            </a:prstGeom>
            <a:noFill/>
            <a:ln w="28575" cap="flat">
              <a:solidFill>
                <a:srgbClr val="4472C4"/>
              </a:solidFill>
              <a:prstDash val="solid"/>
              <a:miter/>
            </a:ln>
          </p:spPr>
        </p:cxnSp>
      </p:grpSp>
      <p:grpSp>
        <p:nvGrpSpPr>
          <p:cNvPr id="64" name="Group 1118">
            <a:extLst>
              <a:ext uri="{FF2B5EF4-FFF2-40B4-BE49-F238E27FC236}">
                <a16:creationId xmlns:a16="http://schemas.microsoft.com/office/drawing/2014/main" id="{B2B1C8F9-2C68-0A53-4382-05EC378A45D2}"/>
              </a:ext>
            </a:extLst>
          </p:cNvPr>
          <p:cNvGrpSpPr/>
          <p:nvPr/>
        </p:nvGrpSpPr>
        <p:grpSpPr>
          <a:xfrm>
            <a:off x="6756477" y="4703087"/>
            <a:ext cx="346267" cy="668891"/>
            <a:chOff x="5067358" y="3527315"/>
            <a:chExt cx="259700" cy="501668"/>
          </a:xfrm>
        </p:grpSpPr>
        <p:sp>
          <p:nvSpPr>
            <p:cNvPr id="65" name="Rectangle 1125">
              <a:extLst>
                <a:ext uri="{FF2B5EF4-FFF2-40B4-BE49-F238E27FC236}">
                  <a16:creationId xmlns:a16="http://schemas.microsoft.com/office/drawing/2014/main" id="{11BA8A2C-F497-FEC4-BEC9-D6BDA3C82E53}"/>
                </a:ext>
              </a:extLst>
            </p:cNvPr>
            <p:cNvSpPr/>
            <p:nvPr/>
          </p:nvSpPr>
          <p:spPr>
            <a:xfrm rot="4467833">
              <a:off x="5140533" y="3850086"/>
              <a:ext cx="315431" cy="42364"/>
            </a:xfrm>
            <a:prstGeom prst="rect">
              <a:avLst/>
            </a:prstGeom>
            <a:solidFill>
              <a:srgbClr val="0070C0"/>
            </a:solidFill>
            <a:ln cap="flat">
              <a:noFill/>
              <a:prstDash val="solid"/>
            </a:ln>
          </p:spPr>
          <p:txBody>
            <a:bodyPr vert="horz" wrap="square" lIns="91440" tIns="45720" rIns="91440" bIns="45720" anchor="ctr" anchorCtr="1" compatLnSpc="1">
              <a:noAutofit/>
            </a:bodyPr>
            <a:lstStyle/>
            <a:p>
              <a:pPr algn="ctr" defTabSz="914377">
                <a:defRPr sz="1800" b="0" i="0" u="none" strike="noStrike" kern="0" cap="none" spc="0" baseline="0">
                  <a:solidFill>
                    <a:srgbClr val="000000"/>
                  </a:solidFill>
                  <a:uFillTx/>
                </a:defRPr>
              </a:pPr>
              <a:endParaRPr lang="ka-GE" kern="0">
                <a:solidFill>
                  <a:srgbClr val="FFFFFF"/>
                </a:solidFill>
                <a:latin typeface="Sylfaen" pitchFamily="18"/>
                <a:cs typeface="Arial"/>
              </a:endParaRPr>
            </a:p>
          </p:txBody>
        </p:sp>
        <p:sp>
          <p:nvSpPr>
            <p:cNvPr id="66" name="Rectangle 1126">
              <a:extLst>
                <a:ext uri="{FF2B5EF4-FFF2-40B4-BE49-F238E27FC236}">
                  <a16:creationId xmlns:a16="http://schemas.microsoft.com/office/drawing/2014/main" id="{7F1393B4-B80F-041F-8059-B446CDC9C2D0}"/>
                </a:ext>
              </a:extLst>
            </p:cNvPr>
            <p:cNvSpPr/>
            <p:nvPr/>
          </p:nvSpPr>
          <p:spPr>
            <a:xfrm rot="6547395">
              <a:off x="5184407" y="3623478"/>
              <a:ext cx="238813" cy="46488"/>
            </a:xfrm>
            <a:prstGeom prst="rect">
              <a:avLst/>
            </a:prstGeom>
            <a:solidFill>
              <a:srgbClr val="0070C0"/>
            </a:solidFill>
            <a:ln cap="flat">
              <a:noFill/>
              <a:prstDash val="solid"/>
            </a:ln>
          </p:spPr>
          <p:txBody>
            <a:bodyPr vert="horz" wrap="square" lIns="91440" tIns="45720" rIns="91440" bIns="45720" anchor="ctr" anchorCtr="1" compatLnSpc="1">
              <a:noAutofit/>
            </a:bodyPr>
            <a:lstStyle/>
            <a:p>
              <a:pPr algn="ctr" defTabSz="914377">
                <a:defRPr sz="1800" b="0" i="0" u="none" strike="noStrike" kern="0" cap="none" spc="0" baseline="0">
                  <a:solidFill>
                    <a:srgbClr val="000000"/>
                  </a:solidFill>
                  <a:uFillTx/>
                </a:defRPr>
              </a:pPr>
              <a:endParaRPr lang="ka-GE" kern="0">
                <a:solidFill>
                  <a:srgbClr val="FFFFFF"/>
                </a:solidFill>
                <a:latin typeface="Sylfaen" pitchFamily="18"/>
                <a:cs typeface="Arial"/>
              </a:endParaRPr>
            </a:p>
          </p:txBody>
        </p:sp>
        <p:sp>
          <p:nvSpPr>
            <p:cNvPr id="67" name="Rectangle 1127">
              <a:extLst>
                <a:ext uri="{FF2B5EF4-FFF2-40B4-BE49-F238E27FC236}">
                  <a16:creationId xmlns:a16="http://schemas.microsoft.com/office/drawing/2014/main" id="{9F1FC132-CDDD-840A-229A-34F1405FB39D}"/>
                </a:ext>
              </a:extLst>
            </p:cNvPr>
            <p:cNvSpPr/>
            <p:nvPr/>
          </p:nvSpPr>
          <p:spPr>
            <a:xfrm rot="13034561">
              <a:off x="5067358" y="3663382"/>
              <a:ext cx="238813" cy="46488"/>
            </a:xfrm>
            <a:prstGeom prst="rect">
              <a:avLst/>
            </a:prstGeom>
            <a:solidFill>
              <a:srgbClr val="0070C0"/>
            </a:solidFill>
            <a:ln cap="flat">
              <a:noFill/>
              <a:prstDash val="solid"/>
            </a:ln>
          </p:spPr>
          <p:txBody>
            <a:bodyPr vert="horz" wrap="square" lIns="91440" tIns="45720" rIns="91440" bIns="45720" anchor="ctr" anchorCtr="1" compatLnSpc="1">
              <a:noAutofit/>
            </a:bodyPr>
            <a:lstStyle/>
            <a:p>
              <a:pPr algn="ctr" defTabSz="914377">
                <a:defRPr sz="1800" b="0" i="0" u="none" strike="noStrike" kern="0" cap="none" spc="0" baseline="0">
                  <a:solidFill>
                    <a:srgbClr val="000000"/>
                  </a:solidFill>
                  <a:uFillTx/>
                </a:defRPr>
              </a:pPr>
              <a:endParaRPr lang="ka-GE" kern="0">
                <a:solidFill>
                  <a:srgbClr val="FFFFFF"/>
                </a:solidFill>
                <a:latin typeface="Sylfaen" pitchFamily="18"/>
                <a:cs typeface="Arial"/>
              </a:endParaRPr>
            </a:p>
          </p:txBody>
        </p:sp>
      </p:grpSp>
      <p:grpSp>
        <p:nvGrpSpPr>
          <p:cNvPr id="68" name="Group 216">
            <a:extLst>
              <a:ext uri="{FF2B5EF4-FFF2-40B4-BE49-F238E27FC236}">
                <a16:creationId xmlns:a16="http://schemas.microsoft.com/office/drawing/2014/main" id="{C6B66C3F-67EC-B6FD-2B35-BB2C20E2CFBB}"/>
              </a:ext>
            </a:extLst>
          </p:cNvPr>
          <p:cNvGrpSpPr/>
          <p:nvPr/>
        </p:nvGrpSpPr>
        <p:grpSpPr>
          <a:xfrm>
            <a:off x="6806488" y="4514577"/>
            <a:ext cx="271809" cy="389887"/>
            <a:chOff x="5104865" y="3385932"/>
            <a:chExt cx="203857" cy="292415"/>
          </a:xfrm>
        </p:grpSpPr>
        <p:sp>
          <p:nvSpPr>
            <p:cNvPr id="69" name="Diamond 1119">
              <a:extLst>
                <a:ext uri="{FF2B5EF4-FFF2-40B4-BE49-F238E27FC236}">
                  <a16:creationId xmlns:a16="http://schemas.microsoft.com/office/drawing/2014/main" id="{5B6A18CA-54CF-510A-BE03-F08CCAD715F0}"/>
                </a:ext>
              </a:extLst>
            </p:cNvPr>
            <p:cNvSpPr/>
            <p:nvPr/>
          </p:nvSpPr>
          <p:spPr>
            <a:xfrm rot="20666255">
              <a:off x="5104865" y="3385932"/>
              <a:ext cx="201826" cy="292415"/>
            </a:xfrm>
            <a:custGeom>
              <a:avLst/>
              <a:gdLst>
                <a:gd name="f0" fmla="val w"/>
                <a:gd name="f1" fmla="val h"/>
                <a:gd name="f2" fmla="val ss"/>
                <a:gd name="f3" fmla="val 0"/>
                <a:gd name="f4" fmla="abs f0"/>
                <a:gd name="f5" fmla="abs f1"/>
                <a:gd name="f6" fmla="abs f2"/>
                <a:gd name="f7" fmla="?: f4 f0 1"/>
                <a:gd name="f8" fmla="?: f5 f1 1"/>
                <a:gd name="f9" fmla="?: f6 f2 1"/>
                <a:gd name="f10" fmla="*/ f7 1 21600"/>
                <a:gd name="f11" fmla="*/ f8 1 21600"/>
                <a:gd name="f12" fmla="*/ 21600 f7 1"/>
                <a:gd name="f13" fmla="*/ 21600 f8 1"/>
                <a:gd name="f14" fmla="min f11 f10"/>
                <a:gd name="f15" fmla="*/ f12 1 f9"/>
                <a:gd name="f16" fmla="*/ f13 1 f9"/>
                <a:gd name="f17" fmla="val f15"/>
                <a:gd name="f18" fmla="val f16"/>
                <a:gd name="f19" fmla="*/ f3 f14 1"/>
                <a:gd name="f20" fmla="+- f18 0 f3"/>
                <a:gd name="f21" fmla="+- f17 0 f3"/>
                <a:gd name="f22" fmla="*/ f17 f14 1"/>
                <a:gd name="f23" fmla="*/ f18 f14 1"/>
                <a:gd name="f24" fmla="*/ f20 1 2"/>
                <a:gd name="f25" fmla="*/ f20 1 4"/>
                <a:gd name="f26" fmla="*/ f21 1 2"/>
                <a:gd name="f27" fmla="*/ f21 1 4"/>
                <a:gd name="f28" fmla="*/ f21 3 1"/>
                <a:gd name="f29" fmla="*/ f20 3 1"/>
                <a:gd name="f30" fmla="+- f3 f24 0"/>
                <a:gd name="f31" fmla="+- f3 f26 0"/>
                <a:gd name="f32" fmla="*/ f28 1 4"/>
                <a:gd name="f33" fmla="*/ f29 1 4"/>
                <a:gd name="f34" fmla="*/ f27 f14 1"/>
                <a:gd name="f35" fmla="*/ f25 f14 1"/>
                <a:gd name="f36" fmla="*/ f32 f14 1"/>
                <a:gd name="f37" fmla="*/ f33 f14 1"/>
                <a:gd name="f38" fmla="*/ f30 f14 1"/>
                <a:gd name="f39" fmla="*/ f31 f14 1"/>
              </a:gdLst>
              <a:ahLst/>
              <a:cxnLst>
                <a:cxn ang="3cd4">
                  <a:pos x="hc" y="t"/>
                </a:cxn>
                <a:cxn ang="0">
                  <a:pos x="r" y="vc"/>
                </a:cxn>
                <a:cxn ang="cd4">
                  <a:pos x="hc" y="b"/>
                </a:cxn>
                <a:cxn ang="cd2">
                  <a:pos x="l" y="vc"/>
                </a:cxn>
              </a:cxnLst>
              <a:rect l="f34" t="f35" r="f36" b="f37"/>
              <a:pathLst>
                <a:path>
                  <a:moveTo>
                    <a:pt x="f19" y="f38"/>
                  </a:moveTo>
                  <a:lnTo>
                    <a:pt x="f39" y="f19"/>
                  </a:lnTo>
                  <a:lnTo>
                    <a:pt x="f22" y="f38"/>
                  </a:lnTo>
                  <a:lnTo>
                    <a:pt x="f39" y="f23"/>
                  </a:lnTo>
                  <a:close/>
                </a:path>
              </a:pathLst>
            </a:custGeom>
            <a:solidFill>
              <a:srgbClr val="FF0066"/>
            </a:solidFill>
            <a:ln w="12701" cap="flat">
              <a:solidFill>
                <a:srgbClr val="172C51"/>
              </a:solidFill>
              <a:prstDash val="solid"/>
              <a:miter/>
            </a:ln>
          </p:spPr>
          <p:txBody>
            <a:bodyPr vert="horz" wrap="square" lIns="91440" tIns="45720" rIns="91440" bIns="45720" anchor="ctr" anchorCtr="1" compatLnSpc="1">
              <a:noAutofit/>
            </a:bodyPr>
            <a:lstStyle/>
            <a:p>
              <a:pPr algn="ctr" defTabSz="914377">
                <a:defRPr sz="1800" b="0" i="0" u="none" strike="noStrike" kern="0" cap="none" spc="0" baseline="0">
                  <a:solidFill>
                    <a:srgbClr val="000000"/>
                  </a:solidFill>
                  <a:uFillTx/>
                </a:defRPr>
              </a:pPr>
              <a:endParaRPr lang="ka-GE" kern="0">
                <a:solidFill>
                  <a:srgbClr val="FFFFFF"/>
                </a:solidFill>
                <a:latin typeface="Sylfaen" pitchFamily="18"/>
                <a:cs typeface="Arial"/>
              </a:endParaRPr>
            </a:p>
          </p:txBody>
        </p:sp>
        <p:cxnSp>
          <p:nvCxnSpPr>
            <p:cNvPr id="70" name="Straight Connector 1123">
              <a:extLst>
                <a:ext uri="{FF2B5EF4-FFF2-40B4-BE49-F238E27FC236}">
                  <a16:creationId xmlns:a16="http://schemas.microsoft.com/office/drawing/2014/main" id="{FF33F5F6-6090-EC41-E87C-9222A1BF2923}"/>
                </a:ext>
              </a:extLst>
            </p:cNvPr>
            <p:cNvCxnSpPr/>
            <p:nvPr/>
          </p:nvCxnSpPr>
          <p:spPr>
            <a:xfrm flipH="1" flipV="1">
              <a:off x="5257717" y="3627333"/>
              <a:ext cx="35845" cy="28264"/>
            </a:xfrm>
            <a:prstGeom prst="straightConnector1">
              <a:avLst/>
            </a:prstGeom>
            <a:noFill/>
            <a:ln w="28575" cap="flat">
              <a:solidFill>
                <a:srgbClr val="4472C4"/>
              </a:solidFill>
              <a:prstDash val="solid"/>
              <a:miter/>
            </a:ln>
          </p:spPr>
        </p:cxnSp>
        <p:cxnSp>
          <p:nvCxnSpPr>
            <p:cNvPr id="71" name="Straight Connector 1124">
              <a:extLst>
                <a:ext uri="{FF2B5EF4-FFF2-40B4-BE49-F238E27FC236}">
                  <a16:creationId xmlns:a16="http://schemas.microsoft.com/office/drawing/2014/main" id="{86C8EF11-452D-2581-7B47-157CC5908F47}"/>
                </a:ext>
              </a:extLst>
            </p:cNvPr>
            <p:cNvCxnSpPr/>
            <p:nvPr/>
          </p:nvCxnSpPr>
          <p:spPr>
            <a:xfrm flipH="1" flipV="1">
              <a:off x="5272878" y="3588608"/>
              <a:ext cx="35844" cy="28264"/>
            </a:xfrm>
            <a:prstGeom prst="straightConnector1">
              <a:avLst/>
            </a:prstGeom>
            <a:noFill/>
            <a:ln w="28575" cap="flat">
              <a:solidFill>
                <a:srgbClr val="4472C4"/>
              </a:solidFill>
              <a:prstDash val="solid"/>
              <a:miter/>
            </a:ln>
          </p:spPr>
        </p:cxnSp>
      </p:grpSp>
      <p:grpSp>
        <p:nvGrpSpPr>
          <p:cNvPr id="72" name="Group 1141">
            <a:extLst>
              <a:ext uri="{FF2B5EF4-FFF2-40B4-BE49-F238E27FC236}">
                <a16:creationId xmlns:a16="http://schemas.microsoft.com/office/drawing/2014/main" id="{7D86BD44-AE99-9634-D269-035CB9669385}"/>
              </a:ext>
            </a:extLst>
          </p:cNvPr>
          <p:cNvGrpSpPr/>
          <p:nvPr/>
        </p:nvGrpSpPr>
        <p:grpSpPr>
          <a:xfrm>
            <a:off x="8693637" y="4220630"/>
            <a:ext cx="299775" cy="818897"/>
            <a:chOff x="6520227" y="3165472"/>
            <a:chExt cx="224831" cy="614173"/>
          </a:xfrm>
        </p:grpSpPr>
        <p:sp>
          <p:nvSpPr>
            <p:cNvPr id="73" name="Rectangle 1142">
              <a:extLst>
                <a:ext uri="{FF2B5EF4-FFF2-40B4-BE49-F238E27FC236}">
                  <a16:creationId xmlns:a16="http://schemas.microsoft.com/office/drawing/2014/main" id="{93F7A183-8F4A-B754-D009-E7895F311A1C}"/>
                </a:ext>
              </a:extLst>
            </p:cNvPr>
            <p:cNvSpPr/>
            <p:nvPr/>
          </p:nvSpPr>
          <p:spPr>
            <a:xfrm rot="5400013">
              <a:off x="6430751" y="3554726"/>
              <a:ext cx="393786" cy="56052"/>
            </a:xfrm>
            <a:prstGeom prst="rect">
              <a:avLst/>
            </a:prstGeom>
            <a:solidFill>
              <a:srgbClr val="0070C0"/>
            </a:solidFill>
            <a:ln cap="flat">
              <a:noFill/>
              <a:prstDash val="solid"/>
            </a:ln>
          </p:spPr>
          <p:txBody>
            <a:bodyPr vert="horz" wrap="square" lIns="91440" tIns="45720" rIns="91440" bIns="45720" anchor="ctr" anchorCtr="1" compatLnSpc="1">
              <a:noAutofit/>
            </a:bodyPr>
            <a:lstStyle/>
            <a:p>
              <a:pPr algn="ctr" defTabSz="914377">
                <a:defRPr sz="1800" b="0" i="0" u="none" strike="noStrike" kern="0" cap="none" spc="0" baseline="0">
                  <a:solidFill>
                    <a:srgbClr val="000000"/>
                  </a:solidFill>
                  <a:uFillTx/>
                </a:defRPr>
              </a:pPr>
              <a:endParaRPr lang="ka-GE" kern="0">
                <a:solidFill>
                  <a:srgbClr val="FFFFFF"/>
                </a:solidFill>
                <a:latin typeface="Sylfaen" pitchFamily="18"/>
                <a:cs typeface="Arial"/>
              </a:endParaRPr>
            </a:p>
          </p:txBody>
        </p:sp>
        <p:sp>
          <p:nvSpPr>
            <p:cNvPr id="74" name="Rectangle 1143">
              <a:extLst>
                <a:ext uri="{FF2B5EF4-FFF2-40B4-BE49-F238E27FC236}">
                  <a16:creationId xmlns:a16="http://schemas.microsoft.com/office/drawing/2014/main" id="{76684832-35B0-3B25-F8BD-0349B4CF8BA3}"/>
                </a:ext>
              </a:extLst>
            </p:cNvPr>
            <p:cNvSpPr/>
            <p:nvPr/>
          </p:nvSpPr>
          <p:spPr>
            <a:xfrm rot="7479540">
              <a:off x="6565242" y="3283795"/>
              <a:ext cx="298140" cy="61493"/>
            </a:xfrm>
            <a:prstGeom prst="rect">
              <a:avLst/>
            </a:prstGeom>
            <a:solidFill>
              <a:srgbClr val="0070C0"/>
            </a:solidFill>
            <a:ln cap="flat">
              <a:noFill/>
              <a:prstDash val="solid"/>
            </a:ln>
          </p:spPr>
          <p:txBody>
            <a:bodyPr vert="horz" wrap="square" lIns="91440" tIns="45720" rIns="91440" bIns="45720" anchor="ctr" anchorCtr="1" compatLnSpc="1">
              <a:noAutofit/>
            </a:bodyPr>
            <a:lstStyle/>
            <a:p>
              <a:pPr algn="ctr" defTabSz="914377">
                <a:defRPr sz="1800" b="0" i="0" u="none" strike="noStrike" kern="0" cap="none" spc="0" baseline="0">
                  <a:solidFill>
                    <a:srgbClr val="000000"/>
                  </a:solidFill>
                  <a:uFillTx/>
                </a:defRPr>
              </a:pPr>
              <a:endParaRPr lang="ka-GE" kern="0">
                <a:solidFill>
                  <a:srgbClr val="FFFFFF"/>
                </a:solidFill>
                <a:latin typeface="Sylfaen" pitchFamily="18"/>
                <a:cs typeface="Arial"/>
              </a:endParaRPr>
            </a:p>
          </p:txBody>
        </p:sp>
        <p:sp>
          <p:nvSpPr>
            <p:cNvPr id="75" name="Rectangle 1144">
              <a:extLst>
                <a:ext uri="{FF2B5EF4-FFF2-40B4-BE49-F238E27FC236}">
                  <a16:creationId xmlns:a16="http://schemas.microsoft.com/office/drawing/2014/main" id="{556C1F8B-6558-4CDA-FDA8-428E9FE971D4}"/>
                </a:ext>
              </a:extLst>
            </p:cNvPr>
            <p:cNvSpPr/>
            <p:nvPr/>
          </p:nvSpPr>
          <p:spPr>
            <a:xfrm rot="13966706">
              <a:off x="6401904" y="3292629"/>
              <a:ext cx="298140" cy="61493"/>
            </a:xfrm>
            <a:prstGeom prst="rect">
              <a:avLst/>
            </a:prstGeom>
            <a:solidFill>
              <a:srgbClr val="0070C0"/>
            </a:solidFill>
            <a:ln cap="flat">
              <a:noFill/>
              <a:prstDash val="solid"/>
            </a:ln>
          </p:spPr>
          <p:txBody>
            <a:bodyPr vert="horz" wrap="square" lIns="91440" tIns="45720" rIns="91440" bIns="45720" anchor="ctr" anchorCtr="1" compatLnSpc="1">
              <a:noAutofit/>
            </a:bodyPr>
            <a:lstStyle/>
            <a:p>
              <a:pPr algn="ctr" defTabSz="914377">
                <a:defRPr sz="1800" b="0" i="0" u="none" strike="noStrike" kern="0" cap="none" spc="0" baseline="0">
                  <a:solidFill>
                    <a:srgbClr val="000000"/>
                  </a:solidFill>
                  <a:uFillTx/>
                </a:defRPr>
              </a:pPr>
              <a:endParaRPr lang="ka-GE" kern="0">
                <a:solidFill>
                  <a:srgbClr val="FFFFFF"/>
                </a:solidFill>
                <a:latin typeface="Sylfaen" pitchFamily="18"/>
                <a:cs typeface="Arial"/>
              </a:endParaRPr>
            </a:p>
          </p:txBody>
        </p:sp>
      </p:grpSp>
      <p:grpSp>
        <p:nvGrpSpPr>
          <p:cNvPr id="76" name="Group 1145">
            <a:extLst>
              <a:ext uri="{FF2B5EF4-FFF2-40B4-BE49-F238E27FC236}">
                <a16:creationId xmlns:a16="http://schemas.microsoft.com/office/drawing/2014/main" id="{CF6714E3-99A8-6474-E135-29012A2BA286}"/>
              </a:ext>
            </a:extLst>
          </p:cNvPr>
          <p:cNvGrpSpPr/>
          <p:nvPr/>
        </p:nvGrpSpPr>
        <p:grpSpPr>
          <a:xfrm>
            <a:off x="9297897" y="5426490"/>
            <a:ext cx="484515" cy="819228"/>
            <a:chOff x="6973423" y="4069867"/>
            <a:chExt cx="363386" cy="614421"/>
          </a:xfrm>
        </p:grpSpPr>
        <p:sp>
          <p:nvSpPr>
            <p:cNvPr id="77" name="Rectangle 1146">
              <a:extLst>
                <a:ext uri="{FF2B5EF4-FFF2-40B4-BE49-F238E27FC236}">
                  <a16:creationId xmlns:a16="http://schemas.microsoft.com/office/drawing/2014/main" id="{70AC3891-28BE-AB20-075F-E29BA8E61455}"/>
                </a:ext>
              </a:extLst>
            </p:cNvPr>
            <p:cNvSpPr/>
            <p:nvPr/>
          </p:nvSpPr>
          <p:spPr>
            <a:xfrm rot="6807804">
              <a:off x="6804556" y="4459369"/>
              <a:ext cx="393786" cy="56052"/>
            </a:xfrm>
            <a:prstGeom prst="rect">
              <a:avLst/>
            </a:prstGeom>
            <a:solidFill>
              <a:srgbClr val="0070C0"/>
            </a:solidFill>
            <a:ln cap="flat">
              <a:noFill/>
              <a:prstDash val="solid"/>
            </a:ln>
          </p:spPr>
          <p:txBody>
            <a:bodyPr vert="horz" wrap="square" lIns="91440" tIns="45720" rIns="91440" bIns="45720" anchor="ctr" anchorCtr="1" compatLnSpc="1">
              <a:noAutofit/>
            </a:bodyPr>
            <a:lstStyle/>
            <a:p>
              <a:pPr algn="ctr" defTabSz="914377">
                <a:defRPr sz="1800" b="0" i="0" u="none" strike="noStrike" kern="0" cap="none" spc="0" baseline="0">
                  <a:solidFill>
                    <a:srgbClr val="000000"/>
                  </a:solidFill>
                  <a:uFillTx/>
                </a:defRPr>
              </a:pPr>
              <a:endParaRPr lang="ka-GE" kern="0">
                <a:solidFill>
                  <a:srgbClr val="FFFFFF"/>
                </a:solidFill>
                <a:latin typeface="Sylfaen" pitchFamily="18"/>
                <a:cs typeface="Arial"/>
              </a:endParaRPr>
            </a:p>
          </p:txBody>
        </p:sp>
        <p:sp>
          <p:nvSpPr>
            <p:cNvPr id="78" name="Rectangle 1147">
              <a:extLst>
                <a:ext uri="{FF2B5EF4-FFF2-40B4-BE49-F238E27FC236}">
                  <a16:creationId xmlns:a16="http://schemas.microsoft.com/office/drawing/2014/main" id="{EE975917-3620-DE85-696A-4405CFC93A3C}"/>
                </a:ext>
              </a:extLst>
            </p:cNvPr>
            <p:cNvSpPr/>
            <p:nvPr/>
          </p:nvSpPr>
          <p:spPr>
            <a:xfrm rot="8887366">
              <a:off x="7038669" y="4245122"/>
              <a:ext cx="298140" cy="61493"/>
            </a:xfrm>
            <a:prstGeom prst="rect">
              <a:avLst/>
            </a:prstGeom>
            <a:solidFill>
              <a:srgbClr val="0070C0"/>
            </a:solidFill>
            <a:ln cap="flat">
              <a:noFill/>
              <a:prstDash val="solid"/>
            </a:ln>
          </p:spPr>
          <p:txBody>
            <a:bodyPr vert="horz" wrap="square" lIns="91440" tIns="45720" rIns="91440" bIns="45720" anchor="ctr" anchorCtr="1" compatLnSpc="1">
              <a:noAutofit/>
            </a:bodyPr>
            <a:lstStyle/>
            <a:p>
              <a:pPr algn="ctr" defTabSz="914377">
                <a:defRPr sz="1800" b="0" i="0" u="none" strike="noStrike" kern="0" cap="none" spc="0" baseline="0">
                  <a:solidFill>
                    <a:srgbClr val="000000"/>
                  </a:solidFill>
                  <a:uFillTx/>
                </a:defRPr>
              </a:pPr>
              <a:endParaRPr lang="ka-GE" kern="0">
                <a:solidFill>
                  <a:srgbClr val="FFFFFF"/>
                </a:solidFill>
                <a:latin typeface="Sylfaen" pitchFamily="18"/>
                <a:cs typeface="Arial"/>
              </a:endParaRPr>
            </a:p>
          </p:txBody>
        </p:sp>
        <p:sp>
          <p:nvSpPr>
            <p:cNvPr id="79" name="Rectangle 1148">
              <a:extLst>
                <a:ext uri="{FF2B5EF4-FFF2-40B4-BE49-F238E27FC236}">
                  <a16:creationId xmlns:a16="http://schemas.microsoft.com/office/drawing/2014/main" id="{BDD5006A-87B5-9734-B06B-DF13468AF0E7}"/>
                </a:ext>
              </a:extLst>
            </p:cNvPr>
            <p:cNvSpPr/>
            <p:nvPr/>
          </p:nvSpPr>
          <p:spPr>
            <a:xfrm rot="15374532">
              <a:off x="6885321" y="4188190"/>
              <a:ext cx="298140" cy="61493"/>
            </a:xfrm>
            <a:prstGeom prst="rect">
              <a:avLst/>
            </a:prstGeom>
            <a:solidFill>
              <a:srgbClr val="0070C0"/>
            </a:solidFill>
            <a:ln cap="flat">
              <a:noFill/>
              <a:prstDash val="solid"/>
            </a:ln>
          </p:spPr>
          <p:txBody>
            <a:bodyPr vert="horz" wrap="square" lIns="91440" tIns="45720" rIns="91440" bIns="45720" anchor="ctr" anchorCtr="1" compatLnSpc="1">
              <a:noAutofit/>
            </a:bodyPr>
            <a:lstStyle/>
            <a:p>
              <a:pPr algn="ctr" defTabSz="914377">
                <a:defRPr sz="1800" b="0" i="0" u="none" strike="noStrike" kern="0" cap="none" spc="0" baseline="0">
                  <a:solidFill>
                    <a:srgbClr val="000000"/>
                  </a:solidFill>
                  <a:uFillTx/>
                </a:defRPr>
              </a:pPr>
              <a:endParaRPr lang="ka-GE" kern="0">
                <a:solidFill>
                  <a:srgbClr val="FFFFFF"/>
                </a:solidFill>
                <a:latin typeface="Sylfaen" pitchFamily="18"/>
                <a:cs typeface="Arial"/>
              </a:endParaRPr>
            </a:p>
          </p:txBody>
        </p:sp>
      </p:grpSp>
      <p:grpSp>
        <p:nvGrpSpPr>
          <p:cNvPr id="80" name="Group 1149">
            <a:extLst>
              <a:ext uri="{FF2B5EF4-FFF2-40B4-BE49-F238E27FC236}">
                <a16:creationId xmlns:a16="http://schemas.microsoft.com/office/drawing/2014/main" id="{FED590A1-C1BA-587C-BB0B-6EDD7E6FD8F9}"/>
              </a:ext>
            </a:extLst>
          </p:cNvPr>
          <p:cNvGrpSpPr/>
          <p:nvPr/>
        </p:nvGrpSpPr>
        <p:grpSpPr>
          <a:xfrm>
            <a:off x="5814954" y="5931123"/>
            <a:ext cx="821055" cy="454876"/>
            <a:chOff x="4361215" y="4448342"/>
            <a:chExt cx="615791" cy="341157"/>
          </a:xfrm>
        </p:grpSpPr>
        <p:sp>
          <p:nvSpPr>
            <p:cNvPr id="81" name="Rectangle 1150">
              <a:extLst>
                <a:ext uri="{FF2B5EF4-FFF2-40B4-BE49-F238E27FC236}">
                  <a16:creationId xmlns:a16="http://schemas.microsoft.com/office/drawing/2014/main" id="{0AFFB322-0A2D-0D24-8491-1CC42C412177}"/>
                </a:ext>
              </a:extLst>
            </p:cNvPr>
            <p:cNvSpPr/>
            <p:nvPr/>
          </p:nvSpPr>
          <p:spPr>
            <a:xfrm rot="754895">
              <a:off x="4583220" y="4712389"/>
              <a:ext cx="393786" cy="56052"/>
            </a:xfrm>
            <a:prstGeom prst="rect">
              <a:avLst/>
            </a:prstGeom>
            <a:solidFill>
              <a:srgbClr val="0070C0"/>
            </a:solidFill>
            <a:ln cap="flat">
              <a:noFill/>
              <a:prstDash val="solid"/>
            </a:ln>
          </p:spPr>
          <p:txBody>
            <a:bodyPr vert="horz" wrap="square" lIns="91440" tIns="45720" rIns="91440" bIns="45720" anchor="ctr" anchorCtr="1" compatLnSpc="1">
              <a:noAutofit/>
            </a:bodyPr>
            <a:lstStyle/>
            <a:p>
              <a:pPr algn="ctr" defTabSz="914377">
                <a:defRPr sz="1800" b="0" i="0" u="none" strike="noStrike" kern="0" cap="none" spc="0" baseline="0">
                  <a:solidFill>
                    <a:srgbClr val="000000"/>
                  </a:solidFill>
                  <a:uFillTx/>
                </a:defRPr>
              </a:pPr>
              <a:endParaRPr lang="ka-GE" kern="0">
                <a:solidFill>
                  <a:srgbClr val="FFFFFF"/>
                </a:solidFill>
                <a:latin typeface="Sylfaen" pitchFamily="18"/>
                <a:cs typeface="Arial"/>
              </a:endParaRPr>
            </a:p>
          </p:txBody>
        </p:sp>
        <p:sp>
          <p:nvSpPr>
            <p:cNvPr id="82" name="Rectangle 1151">
              <a:extLst>
                <a:ext uri="{FF2B5EF4-FFF2-40B4-BE49-F238E27FC236}">
                  <a16:creationId xmlns:a16="http://schemas.microsoft.com/office/drawing/2014/main" id="{D3C47880-24C4-E9D5-B5FE-FE13EF74CD3F}"/>
                </a:ext>
              </a:extLst>
            </p:cNvPr>
            <p:cNvSpPr/>
            <p:nvPr/>
          </p:nvSpPr>
          <p:spPr>
            <a:xfrm rot="2834457">
              <a:off x="4388153" y="4566665"/>
              <a:ext cx="298140" cy="61493"/>
            </a:xfrm>
            <a:prstGeom prst="rect">
              <a:avLst/>
            </a:prstGeom>
            <a:solidFill>
              <a:srgbClr val="0070C0"/>
            </a:solidFill>
            <a:ln cap="flat">
              <a:noFill/>
              <a:prstDash val="solid"/>
            </a:ln>
          </p:spPr>
          <p:txBody>
            <a:bodyPr vert="horz" wrap="square" lIns="91440" tIns="45720" rIns="91440" bIns="45720" anchor="ctr" anchorCtr="1" compatLnSpc="1">
              <a:noAutofit/>
            </a:bodyPr>
            <a:lstStyle/>
            <a:p>
              <a:pPr algn="ctr" defTabSz="914377">
                <a:defRPr sz="1800" b="0" i="0" u="none" strike="noStrike" kern="0" cap="none" spc="0" baseline="0">
                  <a:solidFill>
                    <a:srgbClr val="000000"/>
                  </a:solidFill>
                  <a:uFillTx/>
                </a:defRPr>
              </a:pPr>
              <a:endParaRPr lang="ka-GE" kern="0">
                <a:solidFill>
                  <a:srgbClr val="FFFFFF"/>
                </a:solidFill>
                <a:latin typeface="Sylfaen" pitchFamily="18"/>
                <a:cs typeface="Arial"/>
              </a:endParaRPr>
            </a:p>
          </p:txBody>
        </p:sp>
        <p:sp>
          <p:nvSpPr>
            <p:cNvPr id="83" name="Rectangle 1152">
              <a:extLst>
                <a:ext uri="{FF2B5EF4-FFF2-40B4-BE49-F238E27FC236}">
                  <a16:creationId xmlns:a16="http://schemas.microsoft.com/office/drawing/2014/main" id="{5BCDBDAD-66A3-6BCA-B99C-0B82AEB88766}"/>
                </a:ext>
              </a:extLst>
            </p:cNvPr>
            <p:cNvSpPr/>
            <p:nvPr/>
          </p:nvSpPr>
          <p:spPr>
            <a:xfrm rot="9321622">
              <a:off x="4361215" y="4728006"/>
              <a:ext cx="298140" cy="61493"/>
            </a:xfrm>
            <a:prstGeom prst="rect">
              <a:avLst/>
            </a:prstGeom>
            <a:solidFill>
              <a:srgbClr val="0070C0"/>
            </a:solidFill>
            <a:ln cap="flat">
              <a:noFill/>
              <a:prstDash val="solid"/>
            </a:ln>
          </p:spPr>
          <p:txBody>
            <a:bodyPr vert="horz" wrap="square" lIns="91440" tIns="45720" rIns="91440" bIns="45720" anchor="ctr" anchorCtr="1" compatLnSpc="1">
              <a:noAutofit/>
            </a:bodyPr>
            <a:lstStyle/>
            <a:p>
              <a:pPr algn="ctr" defTabSz="914377">
                <a:defRPr sz="1800" b="0" i="0" u="none" strike="noStrike" kern="0" cap="none" spc="0" baseline="0">
                  <a:solidFill>
                    <a:srgbClr val="000000"/>
                  </a:solidFill>
                  <a:uFillTx/>
                </a:defRPr>
              </a:pPr>
              <a:endParaRPr lang="ka-GE" kern="0">
                <a:solidFill>
                  <a:srgbClr val="FFFFFF"/>
                </a:solidFill>
                <a:latin typeface="Sylfaen" pitchFamily="18"/>
                <a:cs typeface="Arial"/>
              </a:endParaRPr>
            </a:p>
          </p:txBody>
        </p:sp>
      </p:grpSp>
      <p:sp>
        <p:nvSpPr>
          <p:cNvPr id="84" name="TextBox 1158">
            <a:extLst>
              <a:ext uri="{FF2B5EF4-FFF2-40B4-BE49-F238E27FC236}">
                <a16:creationId xmlns:a16="http://schemas.microsoft.com/office/drawing/2014/main" id="{D78E1F31-C878-4BE2-07CC-369B7AEF85C3}"/>
              </a:ext>
            </a:extLst>
          </p:cNvPr>
          <p:cNvSpPr txBox="1"/>
          <p:nvPr/>
        </p:nvSpPr>
        <p:spPr>
          <a:xfrm>
            <a:off x="7359494" y="5407335"/>
            <a:ext cx="1425609" cy="369332"/>
          </a:xfrm>
          <a:prstGeom prst="rect">
            <a:avLst/>
          </a:prstGeom>
          <a:noFill/>
          <a:ln cap="flat">
            <a:noFill/>
          </a:ln>
        </p:spPr>
        <p:txBody>
          <a:bodyPr vert="horz" wrap="square" lIns="91440" tIns="45720" rIns="91440" bIns="45720" anchor="t" anchorCtr="0" compatLnSpc="1">
            <a:spAutoFit/>
          </a:bodyPr>
          <a:lstStyle/>
          <a:p>
            <a:pPr defTabSz="914377">
              <a:defRPr sz="1800" b="0" i="0" u="none" strike="noStrike" kern="0" cap="none" spc="0" baseline="0">
                <a:solidFill>
                  <a:srgbClr val="000000"/>
                </a:solidFill>
                <a:uFillTx/>
              </a:defRPr>
            </a:pPr>
            <a:r>
              <a:rPr lang="en-US" kern="0">
                <a:solidFill>
                  <a:srgbClr val="000000"/>
                </a:solidFill>
                <a:latin typeface="Calibri"/>
                <a:cs typeface="Arial"/>
              </a:rPr>
              <a:t>Cancer cell</a:t>
            </a:r>
            <a:endParaRPr lang="ka-GE" kern="0">
              <a:solidFill>
                <a:srgbClr val="000000"/>
              </a:solidFill>
              <a:latin typeface="Sylfaen" pitchFamily="18"/>
              <a:cs typeface="Arial"/>
            </a:endParaRPr>
          </a:p>
        </p:txBody>
      </p:sp>
      <p:grpSp>
        <p:nvGrpSpPr>
          <p:cNvPr id="85" name="Group 123">
            <a:extLst>
              <a:ext uri="{FF2B5EF4-FFF2-40B4-BE49-F238E27FC236}">
                <a16:creationId xmlns:a16="http://schemas.microsoft.com/office/drawing/2014/main" id="{8C85C1F4-FF6C-4AA4-2C68-30273B6831B3}"/>
              </a:ext>
            </a:extLst>
          </p:cNvPr>
          <p:cNvGrpSpPr/>
          <p:nvPr/>
        </p:nvGrpSpPr>
        <p:grpSpPr>
          <a:xfrm>
            <a:off x="7891443" y="3143282"/>
            <a:ext cx="2750172" cy="646331"/>
            <a:chOff x="5918582" y="2357460"/>
            <a:chExt cx="2062629" cy="484748"/>
          </a:xfrm>
        </p:grpSpPr>
        <p:sp>
          <p:nvSpPr>
            <p:cNvPr id="86" name="TextBox 1159">
              <a:extLst>
                <a:ext uri="{FF2B5EF4-FFF2-40B4-BE49-F238E27FC236}">
                  <a16:creationId xmlns:a16="http://schemas.microsoft.com/office/drawing/2014/main" id="{1EC7F85E-E182-4A92-D285-AB53EABB45BC}"/>
                </a:ext>
              </a:extLst>
            </p:cNvPr>
            <p:cNvSpPr txBox="1"/>
            <p:nvPr/>
          </p:nvSpPr>
          <p:spPr>
            <a:xfrm>
              <a:off x="6292781" y="2357460"/>
              <a:ext cx="1688430" cy="484748"/>
            </a:xfrm>
            <a:prstGeom prst="rect">
              <a:avLst/>
            </a:prstGeom>
            <a:noFill/>
            <a:ln cap="flat">
              <a:noFill/>
            </a:ln>
          </p:spPr>
          <p:txBody>
            <a:bodyPr vert="horz" wrap="square" lIns="91440" tIns="45720" rIns="91440" bIns="45720" anchor="t" anchorCtr="0" compatLnSpc="1">
              <a:spAutoFit/>
            </a:bodyPr>
            <a:lstStyle/>
            <a:p>
              <a:pPr defTabSz="914377">
                <a:defRPr sz="1800" b="0" i="0" u="none" strike="noStrike" kern="0" cap="none" spc="0" baseline="0">
                  <a:solidFill>
                    <a:srgbClr val="000000"/>
                  </a:solidFill>
                  <a:uFillTx/>
                </a:defRPr>
              </a:pPr>
              <a:r>
                <a:rPr lang="en-US" kern="0">
                  <a:solidFill>
                    <a:srgbClr val="000000"/>
                  </a:solidFill>
                  <a:latin typeface="Calibri"/>
                  <a:cs typeface="Arial"/>
                </a:rPr>
                <a:t>Target(NIS,SSTR, PSMA, NTSR, etc) </a:t>
              </a:r>
              <a:endParaRPr lang="ka-GE" kern="0">
                <a:solidFill>
                  <a:srgbClr val="000000"/>
                </a:solidFill>
                <a:latin typeface="Sylfaen" pitchFamily="18"/>
                <a:cs typeface="Arial"/>
              </a:endParaRPr>
            </a:p>
          </p:txBody>
        </p:sp>
        <p:cxnSp>
          <p:nvCxnSpPr>
            <p:cNvPr id="87" name="Straight Connector 1161">
              <a:extLst>
                <a:ext uri="{FF2B5EF4-FFF2-40B4-BE49-F238E27FC236}">
                  <a16:creationId xmlns:a16="http://schemas.microsoft.com/office/drawing/2014/main" id="{69508D86-1F6A-55B0-2435-58AD61EB6B9D}"/>
                </a:ext>
              </a:extLst>
            </p:cNvPr>
            <p:cNvCxnSpPr/>
            <p:nvPr/>
          </p:nvCxnSpPr>
          <p:spPr>
            <a:xfrm flipH="1">
              <a:off x="5918582" y="2495635"/>
              <a:ext cx="374199" cy="285969"/>
            </a:xfrm>
            <a:prstGeom prst="straightConnector1">
              <a:avLst/>
            </a:prstGeom>
            <a:noFill/>
            <a:ln w="6345" cap="flat">
              <a:solidFill>
                <a:srgbClr val="4472C4"/>
              </a:solidFill>
              <a:prstDash val="solid"/>
              <a:miter/>
            </a:ln>
          </p:spPr>
        </p:cxnSp>
      </p:grpSp>
      <p:grpSp>
        <p:nvGrpSpPr>
          <p:cNvPr id="88" name="Group 124">
            <a:extLst>
              <a:ext uri="{FF2B5EF4-FFF2-40B4-BE49-F238E27FC236}">
                <a16:creationId xmlns:a16="http://schemas.microsoft.com/office/drawing/2014/main" id="{FB28C871-D85E-9832-4F5A-878D86EC3F59}"/>
              </a:ext>
            </a:extLst>
          </p:cNvPr>
          <p:cNvGrpSpPr/>
          <p:nvPr/>
        </p:nvGrpSpPr>
        <p:grpSpPr>
          <a:xfrm>
            <a:off x="7639080" y="2688055"/>
            <a:ext cx="2136744" cy="768608"/>
            <a:chOff x="5729310" y="2016041"/>
            <a:chExt cx="1602558" cy="576456"/>
          </a:xfrm>
        </p:grpSpPr>
        <p:cxnSp>
          <p:nvCxnSpPr>
            <p:cNvPr id="89" name="Straight Connector 1163">
              <a:extLst>
                <a:ext uri="{FF2B5EF4-FFF2-40B4-BE49-F238E27FC236}">
                  <a16:creationId xmlns:a16="http://schemas.microsoft.com/office/drawing/2014/main" id="{38740DFE-0258-7F8F-821F-2C6157C59152}"/>
                </a:ext>
              </a:extLst>
            </p:cNvPr>
            <p:cNvCxnSpPr/>
            <p:nvPr/>
          </p:nvCxnSpPr>
          <p:spPr>
            <a:xfrm flipH="1">
              <a:off x="5729310" y="2153393"/>
              <a:ext cx="534595" cy="439104"/>
            </a:xfrm>
            <a:prstGeom prst="straightConnector1">
              <a:avLst/>
            </a:prstGeom>
            <a:noFill/>
            <a:ln w="6345" cap="flat">
              <a:solidFill>
                <a:srgbClr val="4472C4"/>
              </a:solidFill>
              <a:prstDash val="solid"/>
              <a:miter/>
            </a:ln>
          </p:spPr>
        </p:cxnSp>
        <p:sp>
          <p:nvSpPr>
            <p:cNvPr id="90" name="TextBox 1165">
              <a:extLst>
                <a:ext uri="{FF2B5EF4-FFF2-40B4-BE49-F238E27FC236}">
                  <a16:creationId xmlns:a16="http://schemas.microsoft.com/office/drawing/2014/main" id="{A7960801-BEDF-1B93-3461-5E45A48395EE}"/>
                </a:ext>
              </a:extLst>
            </p:cNvPr>
            <p:cNvSpPr txBox="1"/>
            <p:nvPr/>
          </p:nvSpPr>
          <p:spPr>
            <a:xfrm>
              <a:off x="6262661" y="2016041"/>
              <a:ext cx="1069207" cy="276999"/>
            </a:xfrm>
            <a:prstGeom prst="rect">
              <a:avLst/>
            </a:prstGeom>
            <a:noFill/>
            <a:ln cap="flat">
              <a:noFill/>
            </a:ln>
          </p:spPr>
          <p:txBody>
            <a:bodyPr vert="horz" wrap="square" lIns="91440" tIns="45720" rIns="91440" bIns="45720" anchor="t" anchorCtr="0" compatLnSpc="1">
              <a:spAutoFit/>
            </a:bodyPr>
            <a:lstStyle/>
            <a:p>
              <a:pPr defTabSz="914377">
                <a:defRPr sz="1800" b="0" i="0" u="none" strike="noStrike" kern="0" cap="none" spc="0" baseline="0">
                  <a:solidFill>
                    <a:srgbClr val="000000"/>
                  </a:solidFill>
                  <a:uFillTx/>
                </a:defRPr>
              </a:pPr>
              <a:r>
                <a:rPr lang="en-US" kern="0">
                  <a:solidFill>
                    <a:srgbClr val="000000"/>
                  </a:solidFill>
                  <a:latin typeface="Calibri"/>
                  <a:cs typeface="Arial"/>
                </a:rPr>
                <a:t>Ligand</a:t>
              </a:r>
              <a:endParaRPr lang="ka-GE" kern="0">
                <a:solidFill>
                  <a:srgbClr val="000000"/>
                </a:solidFill>
                <a:latin typeface="Sylfaen" pitchFamily="18"/>
                <a:cs typeface="Arial"/>
              </a:endParaRPr>
            </a:p>
          </p:txBody>
        </p:sp>
      </p:grpSp>
      <p:grpSp>
        <p:nvGrpSpPr>
          <p:cNvPr id="91" name="Group 125">
            <a:extLst>
              <a:ext uri="{FF2B5EF4-FFF2-40B4-BE49-F238E27FC236}">
                <a16:creationId xmlns:a16="http://schemas.microsoft.com/office/drawing/2014/main" id="{8F3E9553-7776-12EA-F266-539E74A43734}"/>
              </a:ext>
            </a:extLst>
          </p:cNvPr>
          <p:cNvGrpSpPr/>
          <p:nvPr/>
        </p:nvGrpSpPr>
        <p:grpSpPr>
          <a:xfrm>
            <a:off x="7462358" y="2051962"/>
            <a:ext cx="2232329" cy="845333"/>
            <a:chOff x="5596768" y="1538971"/>
            <a:chExt cx="1674247" cy="634000"/>
          </a:xfrm>
        </p:grpSpPr>
        <p:sp>
          <p:nvSpPr>
            <p:cNvPr id="92" name="TextBox 1166">
              <a:extLst>
                <a:ext uri="{FF2B5EF4-FFF2-40B4-BE49-F238E27FC236}">
                  <a16:creationId xmlns:a16="http://schemas.microsoft.com/office/drawing/2014/main" id="{732C89F0-89BF-78D8-9C15-C487493DFA75}"/>
                </a:ext>
              </a:extLst>
            </p:cNvPr>
            <p:cNvSpPr txBox="1"/>
            <p:nvPr/>
          </p:nvSpPr>
          <p:spPr>
            <a:xfrm>
              <a:off x="6201808" y="1538971"/>
              <a:ext cx="1069207" cy="276999"/>
            </a:xfrm>
            <a:prstGeom prst="rect">
              <a:avLst/>
            </a:prstGeom>
            <a:noFill/>
            <a:ln cap="flat">
              <a:noFill/>
            </a:ln>
          </p:spPr>
          <p:txBody>
            <a:bodyPr vert="horz" wrap="square" lIns="91440" tIns="45720" rIns="91440" bIns="45720" anchor="t" anchorCtr="0" compatLnSpc="1">
              <a:spAutoFit/>
            </a:bodyPr>
            <a:lstStyle/>
            <a:p>
              <a:pPr defTabSz="914377">
                <a:defRPr sz="1800" b="0" i="0" u="none" strike="noStrike" kern="0" cap="none" spc="0" baseline="0">
                  <a:solidFill>
                    <a:srgbClr val="000000"/>
                  </a:solidFill>
                  <a:uFillTx/>
                </a:defRPr>
              </a:pPr>
              <a:r>
                <a:rPr lang="en-US" kern="0">
                  <a:solidFill>
                    <a:srgbClr val="000000"/>
                  </a:solidFill>
                  <a:latin typeface="Calibri"/>
                  <a:cs typeface="Arial"/>
                </a:rPr>
                <a:t>Linker</a:t>
              </a:r>
              <a:endParaRPr lang="ka-GE" kern="0">
                <a:solidFill>
                  <a:srgbClr val="000000"/>
                </a:solidFill>
                <a:latin typeface="Sylfaen" pitchFamily="18"/>
                <a:cs typeface="Arial"/>
              </a:endParaRPr>
            </a:p>
          </p:txBody>
        </p:sp>
        <p:cxnSp>
          <p:nvCxnSpPr>
            <p:cNvPr id="93" name="Straight Connector 1167">
              <a:extLst>
                <a:ext uri="{FF2B5EF4-FFF2-40B4-BE49-F238E27FC236}">
                  <a16:creationId xmlns:a16="http://schemas.microsoft.com/office/drawing/2014/main" id="{7DE61346-015A-473F-CBB1-542FD5E53671}"/>
                </a:ext>
              </a:extLst>
            </p:cNvPr>
            <p:cNvCxnSpPr/>
            <p:nvPr/>
          </p:nvCxnSpPr>
          <p:spPr>
            <a:xfrm flipH="1">
              <a:off x="5596768" y="1792992"/>
              <a:ext cx="624965" cy="379979"/>
            </a:xfrm>
            <a:prstGeom prst="straightConnector1">
              <a:avLst/>
            </a:prstGeom>
            <a:noFill/>
            <a:ln w="6345" cap="flat">
              <a:solidFill>
                <a:srgbClr val="4472C4"/>
              </a:solidFill>
              <a:prstDash val="solid"/>
              <a:miter/>
            </a:ln>
          </p:spPr>
        </p:cxnSp>
      </p:grpSp>
      <p:sp>
        <p:nvSpPr>
          <p:cNvPr id="94" name="TextBox 1168">
            <a:extLst>
              <a:ext uri="{FF2B5EF4-FFF2-40B4-BE49-F238E27FC236}">
                <a16:creationId xmlns:a16="http://schemas.microsoft.com/office/drawing/2014/main" id="{5A9A7020-03D6-7940-6838-35162BF154CA}"/>
              </a:ext>
            </a:extLst>
          </p:cNvPr>
          <p:cNvSpPr txBox="1"/>
          <p:nvPr/>
        </p:nvSpPr>
        <p:spPr>
          <a:xfrm>
            <a:off x="6836152" y="936602"/>
            <a:ext cx="1425609" cy="646331"/>
          </a:xfrm>
          <a:prstGeom prst="rect">
            <a:avLst/>
          </a:prstGeom>
          <a:noFill/>
          <a:ln cap="flat">
            <a:noFill/>
          </a:ln>
        </p:spPr>
        <p:txBody>
          <a:bodyPr vert="horz" wrap="square" lIns="91440" tIns="45720" rIns="91440" bIns="45720" anchor="t" anchorCtr="0" compatLnSpc="1">
            <a:spAutoFit/>
          </a:bodyPr>
          <a:lstStyle/>
          <a:p>
            <a:pPr defTabSz="914377">
              <a:defRPr sz="1800" b="0" i="0" u="none" strike="noStrike" kern="0" cap="none" spc="0" baseline="0">
                <a:solidFill>
                  <a:srgbClr val="000000"/>
                </a:solidFill>
                <a:uFillTx/>
              </a:defRPr>
            </a:pPr>
            <a:r>
              <a:rPr lang="en-US" kern="0">
                <a:solidFill>
                  <a:srgbClr val="000000"/>
                </a:solidFill>
                <a:latin typeface="Calibri"/>
                <a:cs typeface="Arial"/>
              </a:rPr>
              <a:t>Radionuclide(</a:t>
            </a:r>
            <a:r>
              <a:rPr lang="el-GR" kern="0">
                <a:solidFill>
                  <a:srgbClr val="C00000"/>
                </a:solidFill>
                <a:latin typeface="Calibri"/>
                <a:cs typeface="Arial"/>
              </a:rPr>
              <a:t>α</a:t>
            </a:r>
            <a:r>
              <a:rPr lang="en-US" kern="0">
                <a:solidFill>
                  <a:srgbClr val="000000"/>
                </a:solidFill>
                <a:latin typeface="Calibri"/>
                <a:cs typeface="Arial"/>
              </a:rPr>
              <a:t>,</a:t>
            </a:r>
            <a:r>
              <a:rPr lang="el-GR" kern="0">
                <a:solidFill>
                  <a:srgbClr val="00B050"/>
                </a:solidFill>
                <a:latin typeface="Calibri"/>
                <a:cs typeface="Arial"/>
              </a:rPr>
              <a:t>β</a:t>
            </a:r>
            <a:r>
              <a:rPr lang="en-US" kern="0">
                <a:solidFill>
                  <a:srgbClr val="000000"/>
                </a:solidFill>
                <a:latin typeface="Calibri"/>
                <a:cs typeface="Arial"/>
              </a:rPr>
              <a:t>/</a:t>
            </a:r>
            <a:r>
              <a:rPr lang="el-GR" kern="0">
                <a:solidFill>
                  <a:srgbClr val="7030A0"/>
                </a:solidFill>
                <a:latin typeface="Calibri"/>
                <a:cs typeface="Arial"/>
              </a:rPr>
              <a:t>γ</a:t>
            </a:r>
            <a:r>
              <a:rPr lang="en-US" kern="0">
                <a:solidFill>
                  <a:srgbClr val="000000"/>
                </a:solidFill>
                <a:latin typeface="Calibri"/>
                <a:cs typeface="Arial"/>
              </a:rPr>
              <a:t>)</a:t>
            </a:r>
            <a:endParaRPr lang="ka-GE" kern="0">
              <a:solidFill>
                <a:srgbClr val="000000"/>
              </a:solidFill>
              <a:latin typeface="Sylfaen" pitchFamily="18"/>
              <a:cs typeface="Arial"/>
            </a:endParaRPr>
          </a:p>
        </p:txBody>
      </p:sp>
      <p:grpSp>
        <p:nvGrpSpPr>
          <p:cNvPr id="95" name="Group 211">
            <a:extLst>
              <a:ext uri="{FF2B5EF4-FFF2-40B4-BE49-F238E27FC236}">
                <a16:creationId xmlns:a16="http://schemas.microsoft.com/office/drawing/2014/main" id="{78CD0792-C392-BC18-81B4-77CB201A76AC}"/>
              </a:ext>
            </a:extLst>
          </p:cNvPr>
          <p:cNvGrpSpPr/>
          <p:nvPr/>
        </p:nvGrpSpPr>
        <p:grpSpPr>
          <a:xfrm>
            <a:off x="6949125" y="1648297"/>
            <a:ext cx="689652" cy="1702320"/>
            <a:chOff x="5211843" y="1236223"/>
            <a:chExt cx="517239" cy="1276740"/>
          </a:xfrm>
        </p:grpSpPr>
        <p:cxnSp>
          <p:nvCxnSpPr>
            <p:cNvPr id="96" name="Straight Connector 43">
              <a:extLst>
                <a:ext uri="{FF2B5EF4-FFF2-40B4-BE49-F238E27FC236}">
                  <a16:creationId xmlns:a16="http://schemas.microsoft.com/office/drawing/2014/main" id="{303BF680-9C31-A744-6D86-E12A1AA483EE}"/>
                </a:ext>
              </a:extLst>
            </p:cNvPr>
            <p:cNvCxnSpPr>
              <a:endCxn id="97" idx="5"/>
            </p:cNvCxnSpPr>
            <p:nvPr/>
          </p:nvCxnSpPr>
          <p:spPr>
            <a:xfrm flipH="1" flipV="1">
              <a:off x="5498487" y="2323620"/>
              <a:ext cx="24123" cy="162258"/>
            </a:xfrm>
            <a:prstGeom prst="straightConnector1">
              <a:avLst/>
            </a:prstGeom>
            <a:noFill/>
            <a:ln w="28575" cap="flat">
              <a:solidFill>
                <a:srgbClr val="4472C4"/>
              </a:solidFill>
              <a:prstDash val="solid"/>
              <a:miter/>
            </a:ln>
          </p:spPr>
        </p:cxnSp>
        <p:sp>
          <p:nvSpPr>
            <p:cNvPr id="97" name="Arrow: Chevron 39">
              <a:extLst>
                <a:ext uri="{FF2B5EF4-FFF2-40B4-BE49-F238E27FC236}">
                  <a16:creationId xmlns:a16="http://schemas.microsoft.com/office/drawing/2014/main" id="{5609DA47-F660-42AE-AEDA-8A8AD8B5A23A}"/>
                </a:ext>
              </a:extLst>
            </p:cNvPr>
            <p:cNvSpPr/>
            <p:nvPr/>
          </p:nvSpPr>
          <p:spPr>
            <a:xfrm rot="16008177">
              <a:off x="5155318" y="1988816"/>
              <a:ext cx="670063" cy="378232"/>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669900"/>
            </a:solidFill>
            <a:ln w="12701" cap="flat">
              <a:solidFill>
                <a:srgbClr val="172C51"/>
              </a:solidFill>
              <a:prstDash val="solid"/>
              <a:miter/>
            </a:ln>
          </p:spPr>
          <p:txBody>
            <a:bodyPr vert="horz" wrap="square" lIns="91440" tIns="45720" rIns="91440" bIns="45720" anchor="ctr" anchorCtr="1" compatLnSpc="1">
              <a:noAutofit/>
            </a:bodyPr>
            <a:lstStyle/>
            <a:p>
              <a:pPr algn="ctr" defTabSz="914377">
                <a:defRPr sz="1800" b="0" i="0" u="none" strike="noStrike" kern="0" cap="none" spc="0" baseline="0">
                  <a:solidFill>
                    <a:srgbClr val="000000"/>
                  </a:solidFill>
                  <a:uFillTx/>
                </a:defRPr>
              </a:pPr>
              <a:endParaRPr lang="ka-GE" kern="0">
                <a:solidFill>
                  <a:srgbClr val="000000"/>
                </a:solidFill>
                <a:latin typeface="Sylfaen" pitchFamily="18"/>
                <a:cs typeface="Arial"/>
              </a:endParaRPr>
            </a:p>
          </p:txBody>
        </p:sp>
        <p:cxnSp>
          <p:nvCxnSpPr>
            <p:cNvPr id="98" name="Straight Connector 41">
              <a:extLst>
                <a:ext uri="{FF2B5EF4-FFF2-40B4-BE49-F238E27FC236}">
                  <a16:creationId xmlns:a16="http://schemas.microsoft.com/office/drawing/2014/main" id="{26B2E14E-F6BB-10EE-D332-F759324898EC}"/>
                </a:ext>
              </a:extLst>
            </p:cNvPr>
            <p:cNvCxnSpPr>
              <a:stCxn id="97" idx="1"/>
            </p:cNvCxnSpPr>
            <p:nvPr/>
          </p:nvCxnSpPr>
          <p:spPr>
            <a:xfrm rot="820968" flipH="1" flipV="1">
              <a:off x="5458811" y="1759259"/>
              <a:ext cx="22951" cy="82635"/>
            </a:xfrm>
            <a:prstGeom prst="straightConnector1">
              <a:avLst/>
            </a:prstGeom>
            <a:noFill/>
            <a:ln w="28575" cap="flat">
              <a:solidFill>
                <a:srgbClr val="4472C4"/>
              </a:solidFill>
              <a:prstDash val="solid"/>
              <a:miter/>
            </a:ln>
          </p:spPr>
        </p:cxnSp>
        <p:pic>
          <p:nvPicPr>
            <p:cNvPr id="99" name="Picture 2">
              <a:extLst>
                <a:ext uri="{FF2B5EF4-FFF2-40B4-BE49-F238E27FC236}">
                  <a16:creationId xmlns:a16="http://schemas.microsoft.com/office/drawing/2014/main" id="{8CCAFD8A-4C16-CF3B-79B9-F6D78674A8A6}"/>
                </a:ext>
              </a:extLst>
            </p:cNvPr>
            <p:cNvPicPr>
              <a:picLocks noChangeAspect="1"/>
            </p:cNvPicPr>
            <p:nvPr/>
          </p:nvPicPr>
          <p:blipFill>
            <a:blip r:embed="rId3"/>
            <a:srcRect/>
            <a:stretch>
              <a:fillRect/>
            </a:stretch>
          </p:blipFill>
          <p:spPr>
            <a:xfrm rot="21431842">
              <a:off x="5211843" y="1236223"/>
              <a:ext cx="517239" cy="517239"/>
            </a:xfrm>
            <a:prstGeom prst="rect">
              <a:avLst/>
            </a:prstGeom>
            <a:noFill/>
            <a:ln cap="flat">
              <a:noFill/>
            </a:ln>
          </p:spPr>
        </p:pic>
      </p:grpSp>
      <p:grpSp>
        <p:nvGrpSpPr>
          <p:cNvPr id="100" name="Group 201">
            <a:extLst>
              <a:ext uri="{FF2B5EF4-FFF2-40B4-BE49-F238E27FC236}">
                <a16:creationId xmlns:a16="http://schemas.microsoft.com/office/drawing/2014/main" id="{55357023-8120-1A15-E4C0-E3887D1021C8}"/>
              </a:ext>
            </a:extLst>
          </p:cNvPr>
          <p:cNvGrpSpPr/>
          <p:nvPr/>
        </p:nvGrpSpPr>
        <p:grpSpPr>
          <a:xfrm>
            <a:off x="8008509" y="3779264"/>
            <a:ext cx="346947" cy="678288"/>
            <a:chOff x="6006382" y="2834448"/>
            <a:chExt cx="260210" cy="508716"/>
          </a:xfrm>
        </p:grpSpPr>
        <p:cxnSp>
          <p:nvCxnSpPr>
            <p:cNvPr id="101" name="Straight Connector 1103">
              <a:extLst>
                <a:ext uri="{FF2B5EF4-FFF2-40B4-BE49-F238E27FC236}">
                  <a16:creationId xmlns:a16="http://schemas.microsoft.com/office/drawing/2014/main" id="{7825CDBA-C2F8-4EC3-714F-DB026335F1CA}"/>
                </a:ext>
              </a:extLst>
            </p:cNvPr>
            <p:cNvCxnSpPr/>
            <p:nvPr/>
          </p:nvCxnSpPr>
          <p:spPr>
            <a:xfrm flipH="1" flipV="1">
              <a:off x="6206233" y="3263676"/>
              <a:ext cx="19185" cy="54352"/>
            </a:xfrm>
            <a:prstGeom prst="straightConnector1">
              <a:avLst/>
            </a:prstGeom>
            <a:noFill/>
            <a:ln w="28575" cap="flat">
              <a:solidFill>
                <a:srgbClr val="4472C4"/>
              </a:solidFill>
              <a:prstDash val="solid"/>
              <a:miter/>
            </a:ln>
          </p:spPr>
        </p:cxnSp>
        <p:pic>
          <p:nvPicPr>
            <p:cNvPr id="102" name="Picture 2">
              <a:extLst>
                <a:ext uri="{FF2B5EF4-FFF2-40B4-BE49-F238E27FC236}">
                  <a16:creationId xmlns:a16="http://schemas.microsoft.com/office/drawing/2014/main" id="{855BAA4E-EB2B-D19F-084E-7BC65AEF06B1}"/>
                </a:ext>
              </a:extLst>
            </p:cNvPr>
            <p:cNvPicPr>
              <a:picLocks noChangeAspect="1"/>
            </p:cNvPicPr>
            <p:nvPr/>
          </p:nvPicPr>
          <p:blipFill>
            <a:blip r:embed="rId3"/>
            <a:srcRect/>
            <a:stretch>
              <a:fillRect/>
            </a:stretch>
          </p:blipFill>
          <p:spPr>
            <a:xfrm rot="20610873">
              <a:off x="6006382" y="2834448"/>
              <a:ext cx="210348" cy="211372"/>
            </a:xfrm>
            <a:prstGeom prst="rect">
              <a:avLst/>
            </a:prstGeom>
            <a:noFill/>
            <a:ln cap="flat">
              <a:noFill/>
            </a:ln>
          </p:spPr>
        </p:pic>
        <p:cxnSp>
          <p:nvCxnSpPr>
            <p:cNvPr id="103" name="Straight Connector 1109">
              <a:extLst>
                <a:ext uri="{FF2B5EF4-FFF2-40B4-BE49-F238E27FC236}">
                  <a16:creationId xmlns:a16="http://schemas.microsoft.com/office/drawing/2014/main" id="{C507AC47-EA8E-6837-4995-A13710B035D1}"/>
                </a:ext>
              </a:extLst>
            </p:cNvPr>
            <p:cNvCxnSpPr/>
            <p:nvPr/>
          </p:nvCxnSpPr>
          <p:spPr>
            <a:xfrm flipH="1" flipV="1">
              <a:off x="6139912" y="3041477"/>
              <a:ext cx="9336" cy="33769"/>
            </a:xfrm>
            <a:prstGeom prst="straightConnector1">
              <a:avLst/>
            </a:prstGeom>
            <a:noFill/>
            <a:ln w="28575" cap="flat">
              <a:solidFill>
                <a:srgbClr val="4472C4"/>
              </a:solidFill>
              <a:prstDash val="solid"/>
              <a:miter/>
            </a:ln>
          </p:spPr>
        </p:cxnSp>
        <p:sp>
          <p:nvSpPr>
            <p:cNvPr id="104" name="Arrow: Chevron 1107">
              <a:extLst>
                <a:ext uri="{FF2B5EF4-FFF2-40B4-BE49-F238E27FC236}">
                  <a16:creationId xmlns:a16="http://schemas.microsoft.com/office/drawing/2014/main" id="{38D84BB9-B3BF-7278-8A00-FCACBB3F60A1}"/>
                </a:ext>
              </a:extLst>
            </p:cNvPr>
            <p:cNvSpPr/>
            <p:nvPr/>
          </p:nvSpPr>
          <p:spPr>
            <a:xfrm rot="15187209">
              <a:off x="6052764" y="3129337"/>
              <a:ext cx="273835" cy="153820"/>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669900"/>
            </a:solidFill>
            <a:ln w="12701" cap="flat">
              <a:solidFill>
                <a:srgbClr val="172C51"/>
              </a:solidFill>
              <a:prstDash val="solid"/>
              <a:miter/>
            </a:ln>
          </p:spPr>
          <p:txBody>
            <a:bodyPr vert="horz" wrap="square" lIns="91440" tIns="45720" rIns="91440" bIns="45720" anchor="ctr" anchorCtr="1" compatLnSpc="1">
              <a:noAutofit/>
            </a:bodyPr>
            <a:lstStyle/>
            <a:p>
              <a:pPr algn="ctr" defTabSz="914377">
                <a:defRPr sz="1800" b="0" i="0" u="none" strike="noStrike" kern="0" cap="none" spc="0" baseline="0">
                  <a:solidFill>
                    <a:srgbClr val="000000"/>
                  </a:solidFill>
                  <a:uFillTx/>
                </a:defRPr>
              </a:pPr>
              <a:endParaRPr lang="ka-GE" kern="0">
                <a:solidFill>
                  <a:srgbClr val="000000"/>
                </a:solidFill>
                <a:latin typeface="Sylfaen" pitchFamily="18"/>
                <a:cs typeface="Arial"/>
              </a:endParaRPr>
            </a:p>
          </p:txBody>
        </p:sp>
      </p:grpSp>
      <p:grpSp>
        <p:nvGrpSpPr>
          <p:cNvPr id="105" name="Group 200">
            <a:extLst>
              <a:ext uri="{FF2B5EF4-FFF2-40B4-BE49-F238E27FC236}">
                <a16:creationId xmlns:a16="http://schemas.microsoft.com/office/drawing/2014/main" id="{CFB14FFE-8A64-EB85-9CD3-04C825751078}"/>
              </a:ext>
            </a:extLst>
          </p:cNvPr>
          <p:cNvGrpSpPr/>
          <p:nvPr/>
        </p:nvGrpSpPr>
        <p:grpSpPr>
          <a:xfrm>
            <a:off x="6591751" y="3865339"/>
            <a:ext cx="345776" cy="678300"/>
            <a:chOff x="4943813" y="2899004"/>
            <a:chExt cx="259332" cy="508725"/>
          </a:xfrm>
        </p:grpSpPr>
        <p:cxnSp>
          <p:nvCxnSpPr>
            <p:cNvPr id="106" name="Straight Connector 1122">
              <a:extLst>
                <a:ext uri="{FF2B5EF4-FFF2-40B4-BE49-F238E27FC236}">
                  <a16:creationId xmlns:a16="http://schemas.microsoft.com/office/drawing/2014/main" id="{1B8CC33B-37CF-CB40-7ACF-33B9115EB690}"/>
                </a:ext>
              </a:extLst>
            </p:cNvPr>
            <p:cNvCxnSpPr/>
            <p:nvPr/>
          </p:nvCxnSpPr>
          <p:spPr>
            <a:xfrm flipH="1" flipV="1">
              <a:off x="5076456" y="3106024"/>
              <a:ext cx="9336" cy="33769"/>
            </a:xfrm>
            <a:prstGeom prst="straightConnector1">
              <a:avLst/>
            </a:prstGeom>
            <a:noFill/>
            <a:ln w="28575" cap="flat">
              <a:solidFill>
                <a:srgbClr val="4472C4"/>
              </a:solidFill>
              <a:prstDash val="solid"/>
              <a:miter/>
            </a:ln>
          </p:spPr>
        </p:cxnSp>
        <p:cxnSp>
          <p:nvCxnSpPr>
            <p:cNvPr id="107" name="Straight Connector 1116">
              <a:extLst>
                <a:ext uri="{FF2B5EF4-FFF2-40B4-BE49-F238E27FC236}">
                  <a16:creationId xmlns:a16="http://schemas.microsoft.com/office/drawing/2014/main" id="{4D9D266F-88DA-70AB-FDB0-608EF17221F2}"/>
                </a:ext>
              </a:extLst>
            </p:cNvPr>
            <p:cNvCxnSpPr>
              <a:endCxn id="108" idx="5"/>
            </p:cNvCxnSpPr>
            <p:nvPr/>
          </p:nvCxnSpPr>
          <p:spPr>
            <a:xfrm flipH="1" flipV="1">
              <a:off x="5143659" y="3328234"/>
              <a:ext cx="19180" cy="54351"/>
            </a:xfrm>
            <a:prstGeom prst="straightConnector1">
              <a:avLst/>
            </a:prstGeom>
            <a:noFill/>
            <a:ln w="28575" cap="flat">
              <a:solidFill>
                <a:srgbClr val="4472C4"/>
              </a:solidFill>
              <a:prstDash val="solid"/>
              <a:miter/>
            </a:ln>
          </p:spPr>
        </p:cxnSp>
        <p:sp>
          <p:nvSpPr>
            <p:cNvPr id="108" name="Arrow: Chevron 1120">
              <a:extLst>
                <a:ext uri="{FF2B5EF4-FFF2-40B4-BE49-F238E27FC236}">
                  <a16:creationId xmlns:a16="http://schemas.microsoft.com/office/drawing/2014/main" id="{F780441F-3121-E6E9-A8D0-01F14EACB969}"/>
                </a:ext>
              </a:extLst>
            </p:cNvPr>
            <p:cNvSpPr/>
            <p:nvPr/>
          </p:nvSpPr>
          <p:spPr>
            <a:xfrm rot="15187209">
              <a:off x="4989317" y="3193902"/>
              <a:ext cx="273835" cy="153820"/>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669900"/>
            </a:solidFill>
            <a:ln w="12701" cap="flat">
              <a:solidFill>
                <a:srgbClr val="172C51"/>
              </a:solidFill>
              <a:prstDash val="solid"/>
              <a:miter/>
            </a:ln>
          </p:spPr>
          <p:txBody>
            <a:bodyPr vert="horz" wrap="square" lIns="91440" tIns="45720" rIns="91440" bIns="45720" anchor="ctr" anchorCtr="1" compatLnSpc="1">
              <a:noAutofit/>
            </a:bodyPr>
            <a:lstStyle/>
            <a:p>
              <a:pPr algn="ctr" defTabSz="914377">
                <a:defRPr sz="1800" b="0" i="0" u="none" strike="noStrike" kern="0" cap="none" spc="0" baseline="0">
                  <a:solidFill>
                    <a:srgbClr val="000000"/>
                  </a:solidFill>
                  <a:uFillTx/>
                </a:defRPr>
              </a:pPr>
              <a:endParaRPr lang="ka-GE" kern="0">
                <a:solidFill>
                  <a:srgbClr val="000000"/>
                </a:solidFill>
                <a:latin typeface="Sylfaen" pitchFamily="18"/>
                <a:cs typeface="Arial"/>
              </a:endParaRPr>
            </a:p>
          </p:txBody>
        </p:sp>
        <p:pic>
          <p:nvPicPr>
            <p:cNvPr id="109" name="Picture 2">
              <a:extLst>
                <a:ext uri="{FF2B5EF4-FFF2-40B4-BE49-F238E27FC236}">
                  <a16:creationId xmlns:a16="http://schemas.microsoft.com/office/drawing/2014/main" id="{C0686B59-3A7C-8B3F-17FE-FECBF09FF2C5}"/>
                </a:ext>
              </a:extLst>
            </p:cNvPr>
            <p:cNvPicPr>
              <a:picLocks noChangeAspect="1"/>
            </p:cNvPicPr>
            <p:nvPr/>
          </p:nvPicPr>
          <p:blipFill>
            <a:blip r:embed="rId3"/>
            <a:srcRect/>
            <a:stretch>
              <a:fillRect/>
            </a:stretch>
          </p:blipFill>
          <p:spPr>
            <a:xfrm rot="20610873">
              <a:off x="4943813" y="2899004"/>
              <a:ext cx="210348" cy="211372"/>
            </a:xfrm>
            <a:prstGeom prst="rect">
              <a:avLst/>
            </a:prstGeom>
            <a:noFill/>
            <a:ln cap="flat">
              <a:noFill/>
            </a:ln>
          </p:spPr>
        </p:pic>
      </p:grpSp>
      <p:sp>
        <p:nvSpPr>
          <p:cNvPr id="110" name="TextBox 223">
            <a:extLst>
              <a:ext uri="{FF2B5EF4-FFF2-40B4-BE49-F238E27FC236}">
                <a16:creationId xmlns:a16="http://schemas.microsoft.com/office/drawing/2014/main" id="{952C767B-02AE-F196-50AF-230FFE9CEE93}"/>
              </a:ext>
            </a:extLst>
          </p:cNvPr>
          <p:cNvSpPr txBox="1"/>
          <p:nvPr/>
        </p:nvSpPr>
        <p:spPr>
          <a:xfrm>
            <a:off x="50876" y="3098169"/>
            <a:ext cx="4912424" cy="2554545"/>
          </a:xfrm>
          <a:prstGeom prst="rect">
            <a:avLst/>
          </a:prstGeom>
          <a:noFill/>
          <a:ln cap="flat">
            <a:noFill/>
          </a:ln>
        </p:spPr>
        <p:txBody>
          <a:bodyPr vert="horz" wrap="square" lIns="91440" tIns="45720" rIns="91440" bIns="45720" anchor="t" anchorCtr="0" compatLnSpc="1">
            <a:spAutoFit/>
          </a:bodyPr>
          <a:lstStyle/>
          <a:p>
            <a:pPr marL="285749" indent="-285749" defTabSz="914377">
              <a:buSzPct val="100000"/>
              <a:buFont typeface="Arial" pitchFamily="34"/>
              <a:buChar char="•"/>
              <a:defRPr sz="1800" b="0" i="0" u="none" strike="noStrike" kern="0" cap="none" spc="0" baseline="0">
                <a:solidFill>
                  <a:srgbClr val="000000"/>
                </a:solidFill>
                <a:uFillTx/>
              </a:defRPr>
            </a:pPr>
            <a:r>
              <a:rPr lang="en-US" sz="3200" b="1" kern="0" dirty="0" err="1">
                <a:solidFill>
                  <a:srgbClr val="000000"/>
                </a:solidFill>
                <a:latin typeface="Calibri"/>
                <a:cs typeface="Arial"/>
              </a:rPr>
              <a:t>Thera</a:t>
            </a:r>
            <a:r>
              <a:rPr lang="en-US" sz="3200" kern="0" dirty="0" err="1">
                <a:solidFill>
                  <a:srgbClr val="000000"/>
                </a:solidFill>
                <a:latin typeface="Calibri"/>
                <a:cs typeface="Arial"/>
              </a:rPr>
              <a:t>py+Diag</a:t>
            </a:r>
            <a:r>
              <a:rPr lang="en-US" sz="3200" b="1" kern="0" dirty="0" err="1">
                <a:solidFill>
                  <a:srgbClr val="000000"/>
                </a:solidFill>
                <a:latin typeface="Calibri"/>
                <a:cs typeface="Arial"/>
              </a:rPr>
              <a:t>nostics</a:t>
            </a:r>
            <a:r>
              <a:rPr lang="en-US" sz="3200" b="1" kern="0" dirty="0">
                <a:solidFill>
                  <a:srgbClr val="000000"/>
                </a:solidFill>
                <a:latin typeface="Calibri"/>
                <a:cs typeface="Arial"/>
              </a:rPr>
              <a:t> </a:t>
            </a:r>
            <a:r>
              <a:rPr lang="en-US" sz="3200" kern="0" dirty="0">
                <a:solidFill>
                  <a:srgbClr val="000000"/>
                </a:solidFill>
                <a:latin typeface="Calibri"/>
                <a:cs typeface="Arial"/>
              </a:rPr>
              <a:t>= </a:t>
            </a:r>
            <a:r>
              <a:rPr lang="en-US" sz="3200" b="1" kern="0" dirty="0" err="1">
                <a:solidFill>
                  <a:srgbClr val="000000"/>
                </a:solidFill>
                <a:latin typeface="Calibri"/>
                <a:cs typeface="Arial"/>
              </a:rPr>
              <a:t>Theranostics</a:t>
            </a:r>
            <a:endParaRPr lang="en-US" sz="3200" kern="0" dirty="0">
              <a:solidFill>
                <a:srgbClr val="000000"/>
              </a:solidFill>
              <a:latin typeface="Calibri"/>
              <a:cs typeface="Arial"/>
            </a:endParaRPr>
          </a:p>
          <a:p>
            <a:pPr marL="285749" indent="-285749" defTabSz="914377">
              <a:buSzPct val="100000"/>
              <a:buFont typeface="Arial" pitchFamily="34"/>
              <a:buChar char="•"/>
              <a:defRPr sz="1800" b="0" i="0" u="none" strike="noStrike" kern="0" cap="none" spc="0" baseline="0">
                <a:solidFill>
                  <a:srgbClr val="000000"/>
                </a:solidFill>
                <a:uFillTx/>
              </a:defRPr>
            </a:pPr>
            <a:r>
              <a:rPr lang="en-US" sz="3200" kern="0" dirty="0">
                <a:solidFill>
                  <a:srgbClr val="000000"/>
                </a:solidFill>
                <a:latin typeface="Calibri"/>
                <a:cs typeface="Arial"/>
              </a:rPr>
              <a:t>Modern concept of </a:t>
            </a:r>
            <a:r>
              <a:rPr lang="en-US" sz="3200" kern="0" dirty="0" err="1">
                <a:solidFill>
                  <a:srgbClr val="000000"/>
                </a:solidFill>
                <a:latin typeface="Calibri"/>
                <a:cs typeface="Arial"/>
              </a:rPr>
              <a:t>theranostics</a:t>
            </a:r>
            <a:endParaRPr lang="en-US" sz="3200" kern="0" dirty="0">
              <a:solidFill>
                <a:srgbClr val="000000"/>
              </a:solidFill>
              <a:latin typeface="Calibri"/>
              <a:cs typeface="Arial"/>
            </a:endParaRPr>
          </a:p>
          <a:p>
            <a:pPr marL="285749" indent="-285749" defTabSz="914377">
              <a:buSzPct val="100000"/>
              <a:buFont typeface="Arial" pitchFamily="34"/>
              <a:buChar char="•"/>
              <a:defRPr sz="1800" b="0" i="0" u="none" strike="noStrike" kern="0" cap="none" spc="0" baseline="0">
                <a:solidFill>
                  <a:srgbClr val="000000"/>
                </a:solidFill>
                <a:uFillTx/>
              </a:defRPr>
            </a:pPr>
            <a:endParaRPr lang="ka-GE" sz="3200" kern="0" dirty="0">
              <a:solidFill>
                <a:srgbClr val="000000"/>
              </a:solidFill>
              <a:latin typeface="Sylfaen" pitchFamily="18"/>
              <a:cs typeface="Arial"/>
            </a:endParaRPr>
          </a:p>
        </p:txBody>
      </p:sp>
      <p:sp>
        <p:nvSpPr>
          <p:cNvPr id="111" name="TextBox 107">
            <a:extLst>
              <a:ext uri="{FF2B5EF4-FFF2-40B4-BE49-F238E27FC236}">
                <a16:creationId xmlns:a16="http://schemas.microsoft.com/office/drawing/2014/main" id="{F3B7495A-A6E6-942B-BD19-EB8D6C97F31B}"/>
              </a:ext>
            </a:extLst>
          </p:cNvPr>
          <p:cNvSpPr txBox="1"/>
          <p:nvPr/>
        </p:nvSpPr>
        <p:spPr>
          <a:xfrm>
            <a:off x="4824204" y="1787553"/>
            <a:ext cx="1537849" cy="1969770"/>
          </a:xfrm>
          <a:prstGeom prst="rect">
            <a:avLst/>
          </a:prstGeom>
          <a:noFill/>
          <a:ln w="28575" cap="flat">
            <a:solidFill>
              <a:srgbClr val="7030A0"/>
            </a:solidFill>
            <a:prstDash val="solid"/>
          </a:ln>
        </p:spPr>
        <p:txBody>
          <a:bodyPr vert="horz" wrap="square" lIns="121920" tIns="60960" rIns="121920" bIns="60960" numCol="2" anchor="t" anchorCtr="0" compatLnSpc="1">
            <a:spAutoFit/>
          </a:bodyPr>
          <a:lstStyle/>
          <a:p>
            <a:pPr defTabSz="1219170">
              <a:defRPr sz="1800" b="0" i="0" u="none" strike="noStrike" kern="0" cap="none" spc="0" baseline="0">
                <a:solidFill>
                  <a:srgbClr val="000000"/>
                </a:solidFill>
                <a:uFillTx/>
              </a:defRPr>
            </a:pPr>
            <a:r>
              <a:rPr lang="en-US" sz="2400" baseline="30000" dirty="0">
                <a:solidFill>
                  <a:srgbClr val="000000"/>
                </a:solidFill>
                <a:latin typeface="Calibri Light" pitchFamily="34"/>
                <a:cs typeface="Arial"/>
              </a:rPr>
              <a:t>99m</a:t>
            </a:r>
            <a:r>
              <a:rPr lang="en-US" sz="2400" dirty="0">
                <a:solidFill>
                  <a:srgbClr val="000000"/>
                </a:solidFill>
                <a:latin typeface="Calibri Light" pitchFamily="34"/>
                <a:cs typeface="Arial"/>
              </a:rPr>
              <a:t>Tc</a:t>
            </a:r>
          </a:p>
          <a:p>
            <a:pPr defTabSz="1219170">
              <a:defRPr sz="1800" b="0" i="0" u="none" strike="noStrike" kern="0" cap="none" spc="0" baseline="0">
                <a:solidFill>
                  <a:srgbClr val="000000"/>
                </a:solidFill>
                <a:uFillTx/>
              </a:defRPr>
            </a:pPr>
            <a:r>
              <a:rPr lang="en-US" sz="2400" baseline="30000" dirty="0">
                <a:solidFill>
                  <a:srgbClr val="000000"/>
                </a:solidFill>
                <a:latin typeface="Calibri Light" pitchFamily="34"/>
                <a:cs typeface="Arial"/>
              </a:rPr>
              <a:t>123</a:t>
            </a:r>
            <a:r>
              <a:rPr lang="en-US" sz="2400" dirty="0">
                <a:solidFill>
                  <a:srgbClr val="000000"/>
                </a:solidFill>
                <a:latin typeface="Calibri Light" pitchFamily="34"/>
                <a:cs typeface="Arial"/>
              </a:rPr>
              <a:t>I</a:t>
            </a:r>
          </a:p>
          <a:p>
            <a:pPr defTabSz="1219170">
              <a:defRPr sz="1800" b="0" i="0" u="none" strike="noStrike" kern="0" cap="none" spc="0" baseline="0">
                <a:solidFill>
                  <a:srgbClr val="000000"/>
                </a:solidFill>
                <a:uFillTx/>
              </a:defRPr>
            </a:pPr>
            <a:r>
              <a:rPr lang="en-US" sz="2400" baseline="30000" dirty="0">
                <a:solidFill>
                  <a:srgbClr val="000000"/>
                </a:solidFill>
                <a:latin typeface="Calibri Light" pitchFamily="34"/>
                <a:cs typeface="Arial"/>
              </a:rPr>
              <a:t>67</a:t>
            </a:r>
            <a:r>
              <a:rPr lang="en-US" sz="2400" dirty="0">
                <a:solidFill>
                  <a:srgbClr val="000000"/>
                </a:solidFill>
                <a:latin typeface="Calibri Light" pitchFamily="34"/>
                <a:cs typeface="Arial"/>
              </a:rPr>
              <a:t>Ga </a:t>
            </a:r>
          </a:p>
          <a:p>
            <a:pPr defTabSz="1219170">
              <a:defRPr sz="1800" b="0" i="0" u="none" strike="noStrike" kern="0" cap="none" spc="0" baseline="0">
                <a:solidFill>
                  <a:srgbClr val="000000"/>
                </a:solidFill>
                <a:uFillTx/>
              </a:defRPr>
            </a:pPr>
            <a:r>
              <a:rPr lang="en-US" sz="2400" baseline="30000" dirty="0">
                <a:solidFill>
                  <a:srgbClr val="000000"/>
                </a:solidFill>
                <a:latin typeface="Calibri Light" pitchFamily="34"/>
                <a:cs typeface="Arial"/>
              </a:rPr>
              <a:t>18</a:t>
            </a:r>
            <a:r>
              <a:rPr lang="en-US" sz="2400" dirty="0">
                <a:solidFill>
                  <a:srgbClr val="000000"/>
                </a:solidFill>
                <a:latin typeface="Calibri Light" pitchFamily="34"/>
                <a:cs typeface="Arial"/>
              </a:rPr>
              <a:t>F</a:t>
            </a:r>
          </a:p>
          <a:p>
            <a:pPr defTabSz="1219170">
              <a:defRPr sz="1800" b="0" i="0" u="none" strike="noStrike" kern="0" cap="none" spc="0" baseline="0">
                <a:solidFill>
                  <a:srgbClr val="000000"/>
                </a:solidFill>
                <a:uFillTx/>
              </a:defRPr>
            </a:pPr>
            <a:r>
              <a:rPr lang="en-US" sz="2400" baseline="30000" dirty="0">
                <a:solidFill>
                  <a:srgbClr val="000000"/>
                </a:solidFill>
                <a:latin typeface="Calibri Light" pitchFamily="34"/>
                <a:cs typeface="Arial"/>
              </a:rPr>
              <a:t>68</a:t>
            </a:r>
            <a:r>
              <a:rPr lang="en-US" sz="2400" dirty="0">
                <a:solidFill>
                  <a:srgbClr val="000000"/>
                </a:solidFill>
                <a:latin typeface="Calibri Light" pitchFamily="34"/>
                <a:cs typeface="Arial"/>
              </a:rPr>
              <a:t>Ga</a:t>
            </a:r>
            <a:endParaRPr lang="ka-GE" sz="2400" dirty="0">
              <a:solidFill>
                <a:srgbClr val="000000"/>
              </a:solidFill>
              <a:latin typeface="Calibri Light" pitchFamily="34"/>
              <a:cs typeface="Arial"/>
            </a:endParaRPr>
          </a:p>
        </p:txBody>
      </p:sp>
      <p:sp>
        <p:nvSpPr>
          <p:cNvPr id="112" name="TextBox 108">
            <a:extLst>
              <a:ext uri="{FF2B5EF4-FFF2-40B4-BE49-F238E27FC236}">
                <a16:creationId xmlns:a16="http://schemas.microsoft.com/office/drawing/2014/main" id="{B53FD44F-BA6F-E49E-FAB4-E43D0BFB86DA}"/>
              </a:ext>
            </a:extLst>
          </p:cNvPr>
          <p:cNvSpPr txBox="1"/>
          <p:nvPr/>
        </p:nvSpPr>
        <p:spPr>
          <a:xfrm>
            <a:off x="9073371" y="1421905"/>
            <a:ext cx="2063581" cy="1600439"/>
          </a:xfrm>
          <a:prstGeom prst="rect">
            <a:avLst/>
          </a:prstGeom>
          <a:noFill/>
          <a:ln w="28575" cap="flat">
            <a:solidFill>
              <a:srgbClr val="00B050"/>
            </a:solidFill>
            <a:prstDash val="solid"/>
          </a:ln>
        </p:spPr>
        <p:txBody>
          <a:bodyPr vert="horz" wrap="square" lIns="121920" tIns="60960" rIns="121920" bIns="60960" numCol="2" anchor="t" anchorCtr="0" compatLnSpc="1">
            <a:spAutoFit/>
          </a:bodyPr>
          <a:lstStyle/>
          <a:p>
            <a:pPr defTabSz="1219170">
              <a:defRPr sz="1800" b="0" i="0" u="none" strike="noStrike" kern="0" cap="none" spc="0" baseline="0">
                <a:solidFill>
                  <a:srgbClr val="000000"/>
                </a:solidFill>
                <a:uFillTx/>
              </a:defRPr>
            </a:pPr>
            <a:r>
              <a:rPr lang="en-US" sz="2400" baseline="30000">
                <a:solidFill>
                  <a:srgbClr val="000000"/>
                </a:solidFill>
                <a:latin typeface="Calibri Light" pitchFamily="34"/>
                <a:cs typeface="Arial"/>
              </a:rPr>
              <a:t>131</a:t>
            </a:r>
            <a:r>
              <a:rPr lang="en-US" sz="2400">
                <a:solidFill>
                  <a:srgbClr val="000000"/>
                </a:solidFill>
                <a:latin typeface="Calibri Light" pitchFamily="34"/>
                <a:cs typeface="Arial"/>
              </a:rPr>
              <a:t>I</a:t>
            </a:r>
          </a:p>
          <a:p>
            <a:pPr defTabSz="1219170">
              <a:defRPr sz="1800" b="0" i="0" u="none" strike="noStrike" kern="0" cap="none" spc="0" baseline="0">
                <a:solidFill>
                  <a:srgbClr val="000000"/>
                </a:solidFill>
                <a:uFillTx/>
              </a:defRPr>
            </a:pPr>
            <a:r>
              <a:rPr lang="en-US" sz="2400" baseline="30000">
                <a:solidFill>
                  <a:srgbClr val="000000"/>
                </a:solidFill>
                <a:latin typeface="Calibri Light" pitchFamily="34"/>
                <a:cs typeface="Arial"/>
              </a:rPr>
              <a:t>177</a:t>
            </a:r>
            <a:r>
              <a:rPr lang="en-US" sz="2400">
                <a:solidFill>
                  <a:srgbClr val="000000"/>
                </a:solidFill>
                <a:latin typeface="Calibri Light" pitchFamily="34"/>
                <a:cs typeface="Arial"/>
              </a:rPr>
              <a:t>Lu</a:t>
            </a:r>
            <a:endParaRPr lang="en-US" sz="2400" baseline="30000">
              <a:solidFill>
                <a:srgbClr val="000000"/>
              </a:solidFill>
              <a:latin typeface="Calibri Light" pitchFamily="34"/>
              <a:cs typeface="Arial"/>
            </a:endParaRPr>
          </a:p>
          <a:p>
            <a:pPr defTabSz="1219170">
              <a:defRPr sz="1800" b="0" i="0" u="none" strike="noStrike" kern="0" cap="none" spc="0" baseline="0">
                <a:solidFill>
                  <a:srgbClr val="000000"/>
                </a:solidFill>
                <a:uFillTx/>
              </a:defRPr>
            </a:pPr>
            <a:r>
              <a:rPr lang="en-US" sz="2400" baseline="30000">
                <a:solidFill>
                  <a:srgbClr val="000000"/>
                </a:solidFill>
                <a:latin typeface="Calibri Light" pitchFamily="34"/>
                <a:cs typeface="Arial"/>
              </a:rPr>
              <a:t>90</a:t>
            </a:r>
            <a:r>
              <a:rPr lang="en-US" sz="2400">
                <a:solidFill>
                  <a:srgbClr val="000000"/>
                </a:solidFill>
                <a:latin typeface="Calibri Light" pitchFamily="34"/>
                <a:cs typeface="Arial"/>
              </a:rPr>
              <a:t>Y</a:t>
            </a:r>
          </a:p>
          <a:p>
            <a:pPr defTabSz="1219170">
              <a:defRPr sz="1800" b="0" i="0" u="none" strike="noStrike" kern="0" cap="none" spc="0" baseline="0">
                <a:solidFill>
                  <a:srgbClr val="000000"/>
                </a:solidFill>
                <a:uFillTx/>
              </a:defRPr>
            </a:pPr>
            <a:r>
              <a:rPr lang="en-US" sz="2400" baseline="30000">
                <a:solidFill>
                  <a:srgbClr val="000000"/>
                </a:solidFill>
                <a:latin typeface="Calibri Light" pitchFamily="34"/>
                <a:cs typeface="Arial"/>
              </a:rPr>
              <a:t>153</a:t>
            </a:r>
            <a:r>
              <a:rPr lang="en-US" sz="2400">
                <a:solidFill>
                  <a:srgbClr val="000000"/>
                </a:solidFill>
                <a:latin typeface="Calibri Light" pitchFamily="34"/>
                <a:cs typeface="Arial"/>
              </a:rPr>
              <a:t>Sm</a:t>
            </a:r>
            <a:endParaRPr lang="ka-GE" sz="2400">
              <a:solidFill>
                <a:srgbClr val="000000"/>
              </a:solidFill>
              <a:latin typeface="Calibri Light" pitchFamily="34"/>
              <a:cs typeface="Arial"/>
            </a:endParaRPr>
          </a:p>
        </p:txBody>
      </p:sp>
      <p:sp>
        <p:nvSpPr>
          <p:cNvPr id="113" name="TextBox 109">
            <a:extLst>
              <a:ext uri="{FF2B5EF4-FFF2-40B4-BE49-F238E27FC236}">
                <a16:creationId xmlns:a16="http://schemas.microsoft.com/office/drawing/2014/main" id="{5BD65868-185D-A7F2-74A1-5F760FC7BC87}"/>
              </a:ext>
            </a:extLst>
          </p:cNvPr>
          <p:cNvSpPr txBox="1"/>
          <p:nvPr/>
        </p:nvSpPr>
        <p:spPr>
          <a:xfrm>
            <a:off x="9209715" y="2638276"/>
            <a:ext cx="2063581" cy="492443"/>
          </a:xfrm>
          <a:prstGeom prst="rect">
            <a:avLst/>
          </a:prstGeom>
          <a:noFill/>
          <a:ln w="28575" cap="flat">
            <a:solidFill>
              <a:srgbClr val="C00000"/>
            </a:solidFill>
            <a:prstDash val="solid"/>
          </a:ln>
        </p:spPr>
        <p:txBody>
          <a:bodyPr vert="horz" wrap="square" lIns="121920" tIns="60960" rIns="121920" bIns="60960" numCol="2" anchor="t" anchorCtr="0" compatLnSpc="1">
            <a:spAutoFit/>
          </a:bodyPr>
          <a:lstStyle/>
          <a:p>
            <a:pPr defTabSz="1219170">
              <a:defRPr sz="1800" b="0" i="0" u="none" strike="noStrike" kern="0" cap="none" spc="0" baseline="0">
                <a:solidFill>
                  <a:srgbClr val="000000"/>
                </a:solidFill>
                <a:uFillTx/>
              </a:defRPr>
            </a:pPr>
            <a:r>
              <a:rPr lang="en-US" sz="2400" baseline="30000" dirty="0">
                <a:solidFill>
                  <a:srgbClr val="000000"/>
                </a:solidFill>
                <a:latin typeface="Calibri Light" pitchFamily="34"/>
                <a:cs typeface="Arial"/>
              </a:rPr>
              <a:t>225</a:t>
            </a:r>
            <a:r>
              <a:rPr lang="en-US" sz="2400" dirty="0">
                <a:solidFill>
                  <a:srgbClr val="000000"/>
                </a:solidFill>
                <a:latin typeface="Calibri Light" pitchFamily="34"/>
                <a:cs typeface="Arial"/>
              </a:rPr>
              <a:t>Ac</a:t>
            </a:r>
          </a:p>
          <a:p>
            <a:pPr defTabSz="1219170">
              <a:defRPr sz="1800" b="0" i="0" u="none" strike="noStrike" kern="0" cap="none" spc="0" baseline="0">
                <a:solidFill>
                  <a:srgbClr val="000000"/>
                </a:solidFill>
                <a:uFillTx/>
              </a:defRPr>
            </a:pPr>
            <a:r>
              <a:rPr lang="en-US" sz="2400" baseline="30000" dirty="0">
                <a:solidFill>
                  <a:srgbClr val="000000"/>
                </a:solidFill>
                <a:latin typeface="Calibri Light" pitchFamily="34"/>
                <a:cs typeface="Arial"/>
              </a:rPr>
              <a:t>223</a:t>
            </a:r>
            <a:r>
              <a:rPr lang="en-US" sz="2400" dirty="0">
                <a:solidFill>
                  <a:srgbClr val="000000"/>
                </a:solidFill>
                <a:latin typeface="Calibri Light" pitchFamily="34"/>
                <a:cs typeface="Arial"/>
              </a:rPr>
              <a:t>Ra</a:t>
            </a:r>
            <a:endParaRPr lang="ka-GE" sz="2400" dirty="0">
              <a:solidFill>
                <a:srgbClr val="000000"/>
              </a:solidFill>
              <a:latin typeface="Calibri Light" pitchFamily="34"/>
              <a:cs typeface="Arial"/>
            </a:endParaRPr>
          </a:p>
        </p:txBody>
      </p:sp>
      <p:sp>
        <p:nvSpPr>
          <p:cNvPr id="114" name="TextBox 110">
            <a:extLst>
              <a:ext uri="{FF2B5EF4-FFF2-40B4-BE49-F238E27FC236}">
                <a16:creationId xmlns:a16="http://schemas.microsoft.com/office/drawing/2014/main" id="{4A6E85E7-4A3D-D214-AB5F-9874B15CFFCC}"/>
              </a:ext>
            </a:extLst>
          </p:cNvPr>
          <p:cNvSpPr txBox="1"/>
          <p:nvPr/>
        </p:nvSpPr>
        <p:spPr>
          <a:xfrm>
            <a:off x="4259629" y="754709"/>
            <a:ext cx="2555687" cy="492443"/>
          </a:xfrm>
          <a:prstGeom prst="rect">
            <a:avLst/>
          </a:prstGeom>
          <a:noFill/>
          <a:ln cap="flat">
            <a:noFill/>
          </a:ln>
        </p:spPr>
        <p:txBody>
          <a:bodyPr vert="horz" wrap="square" lIns="121920" tIns="60960" rIns="121920" bIns="60960" anchor="t" anchorCtr="0" compatLnSpc="1">
            <a:spAutoFit/>
          </a:bodyPr>
          <a:lstStyle/>
          <a:p>
            <a:pPr defTabSz="1219170">
              <a:defRPr sz="1800" b="0" i="0" u="none" strike="noStrike" kern="0" cap="none" spc="0" baseline="0">
                <a:solidFill>
                  <a:srgbClr val="000000"/>
                </a:solidFill>
                <a:uFillTx/>
              </a:defRPr>
            </a:pPr>
            <a:r>
              <a:rPr lang="en-US" sz="2400">
                <a:solidFill>
                  <a:srgbClr val="000000"/>
                </a:solidFill>
                <a:latin typeface="Calibri Light" pitchFamily="34"/>
                <a:cs typeface="Arial"/>
              </a:rPr>
              <a:t>Diagnosis</a:t>
            </a:r>
            <a:endParaRPr lang="ka-GE" sz="2400">
              <a:solidFill>
                <a:srgbClr val="000000"/>
              </a:solidFill>
              <a:latin typeface="Calibri Light" pitchFamily="34"/>
              <a:cs typeface="Arial"/>
            </a:endParaRPr>
          </a:p>
        </p:txBody>
      </p:sp>
      <p:sp>
        <p:nvSpPr>
          <p:cNvPr id="115" name="TextBox 111">
            <a:extLst>
              <a:ext uri="{FF2B5EF4-FFF2-40B4-BE49-F238E27FC236}">
                <a16:creationId xmlns:a16="http://schemas.microsoft.com/office/drawing/2014/main" id="{358F6B8D-B7CF-4669-4DB5-729DCD855CCD}"/>
              </a:ext>
            </a:extLst>
          </p:cNvPr>
          <p:cNvSpPr txBox="1"/>
          <p:nvPr/>
        </p:nvSpPr>
        <p:spPr>
          <a:xfrm>
            <a:off x="9826630" y="743384"/>
            <a:ext cx="1822740" cy="492443"/>
          </a:xfrm>
          <a:prstGeom prst="rect">
            <a:avLst/>
          </a:prstGeom>
          <a:noFill/>
          <a:ln cap="flat">
            <a:noFill/>
          </a:ln>
        </p:spPr>
        <p:txBody>
          <a:bodyPr vert="horz" wrap="square" lIns="121920" tIns="60960" rIns="121920" bIns="60960" anchor="t" anchorCtr="0" compatLnSpc="1">
            <a:spAutoFit/>
          </a:bodyPr>
          <a:lstStyle/>
          <a:p>
            <a:pPr defTabSz="1219170">
              <a:defRPr sz="1800" b="0" i="0" u="none" strike="noStrike" kern="0" cap="none" spc="0" baseline="0">
                <a:solidFill>
                  <a:srgbClr val="000000"/>
                </a:solidFill>
                <a:uFillTx/>
              </a:defRPr>
            </a:pPr>
            <a:r>
              <a:rPr lang="en-US" sz="2400">
                <a:solidFill>
                  <a:srgbClr val="000000"/>
                </a:solidFill>
                <a:latin typeface="Calibri Light" pitchFamily="34"/>
                <a:cs typeface="Arial"/>
              </a:rPr>
              <a:t>Therapy</a:t>
            </a:r>
            <a:endParaRPr lang="ka-GE" sz="2400">
              <a:solidFill>
                <a:srgbClr val="000000"/>
              </a:solidFill>
              <a:latin typeface="Calibri Light" pitchFamily="34"/>
              <a:cs typeface="Arial"/>
            </a:endParaRPr>
          </a:p>
        </p:txBody>
      </p:sp>
      <p:sp>
        <p:nvSpPr>
          <p:cNvPr id="118" name="TextBox 114">
            <a:extLst>
              <a:ext uri="{FF2B5EF4-FFF2-40B4-BE49-F238E27FC236}">
                <a16:creationId xmlns:a16="http://schemas.microsoft.com/office/drawing/2014/main" id="{BC3A7724-0120-9CC1-D9F1-3A9D67DC2241}"/>
              </a:ext>
            </a:extLst>
          </p:cNvPr>
          <p:cNvSpPr txBox="1"/>
          <p:nvPr/>
        </p:nvSpPr>
        <p:spPr>
          <a:xfrm>
            <a:off x="4523513" y="1755025"/>
            <a:ext cx="400409" cy="400110"/>
          </a:xfrm>
          <a:prstGeom prst="rect">
            <a:avLst/>
          </a:prstGeom>
          <a:noFill/>
          <a:ln cap="flat">
            <a:noFill/>
          </a:ln>
        </p:spPr>
        <p:txBody>
          <a:bodyPr vert="horz" wrap="square" lIns="121920" tIns="60960" rIns="121920" bIns="60960" anchor="t" anchorCtr="0" compatLnSpc="1">
            <a:spAutoFit/>
          </a:bodyPr>
          <a:lstStyle/>
          <a:p>
            <a:pPr defTabSz="1219170">
              <a:defRPr sz="1800" b="0" i="0" u="none" strike="noStrike" kern="0" cap="none" spc="0" baseline="0">
                <a:solidFill>
                  <a:srgbClr val="000000"/>
                </a:solidFill>
                <a:uFillTx/>
              </a:defRPr>
            </a:pPr>
            <a:r>
              <a:rPr lang="el-GR">
                <a:solidFill>
                  <a:srgbClr val="7030A0"/>
                </a:solidFill>
                <a:latin typeface="Calibri"/>
                <a:cs typeface="Arial"/>
              </a:rPr>
              <a:t>γ</a:t>
            </a:r>
            <a:endParaRPr lang="ka-GE" sz="2400">
              <a:solidFill>
                <a:srgbClr val="000000"/>
              </a:solidFill>
              <a:latin typeface="Calibri Light" pitchFamily="34"/>
              <a:cs typeface="Arial"/>
            </a:endParaRPr>
          </a:p>
        </p:txBody>
      </p:sp>
      <p:sp>
        <p:nvSpPr>
          <p:cNvPr id="119" name="TextBox 115">
            <a:extLst>
              <a:ext uri="{FF2B5EF4-FFF2-40B4-BE49-F238E27FC236}">
                <a16:creationId xmlns:a16="http://schemas.microsoft.com/office/drawing/2014/main" id="{5A8CCEBC-8687-A392-A2EF-4D2B51AB8660}"/>
              </a:ext>
            </a:extLst>
          </p:cNvPr>
          <p:cNvSpPr txBox="1"/>
          <p:nvPr/>
        </p:nvSpPr>
        <p:spPr>
          <a:xfrm>
            <a:off x="11058364" y="1596348"/>
            <a:ext cx="400409" cy="400110"/>
          </a:xfrm>
          <a:prstGeom prst="rect">
            <a:avLst/>
          </a:prstGeom>
          <a:noFill/>
          <a:ln cap="flat">
            <a:noFill/>
          </a:ln>
        </p:spPr>
        <p:txBody>
          <a:bodyPr vert="horz" wrap="square" lIns="121920" tIns="60960" rIns="121920" bIns="60960" anchor="t" anchorCtr="0" compatLnSpc="1">
            <a:spAutoFit/>
          </a:bodyPr>
          <a:lstStyle/>
          <a:p>
            <a:pPr defTabSz="1219170">
              <a:defRPr sz="1800" b="0" i="0" u="none" strike="noStrike" kern="0" cap="none" spc="0" baseline="0">
                <a:solidFill>
                  <a:srgbClr val="000000"/>
                </a:solidFill>
                <a:uFillTx/>
              </a:defRPr>
            </a:pPr>
            <a:r>
              <a:rPr lang="el-GR" dirty="0">
                <a:solidFill>
                  <a:srgbClr val="00B050"/>
                </a:solidFill>
                <a:latin typeface="Calibri"/>
                <a:cs typeface="Arial"/>
              </a:rPr>
              <a:t>β</a:t>
            </a:r>
            <a:endParaRPr lang="ka-GE" sz="2400" dirty="0">
              <a:solidFill>
                <a:srgbClr val="000000"/>
              </a:solidFill>
              <a:latin typeface="Calibri Light" pitchFamily="34"/>
              <a:cs typeface="Arial"/>
            </a:endParaRPr>
          </a:p>
        </p:txBody>
      </p:sp>
      <p:sp>
        <p:nvSpPr>
          <p:cNvPr id="120" name="TextBox 116">
            <a:extLst>
              <a:ext uri="{FF2B5EF4-FFF2-40B4-BE49-F238E27FC236}">
                <a16:creationId xmlns:a16="http://schemas.microsoft.com/office/drawing/2014/main" id="{547C7BFD-ABCB-D65F-21C6-163669283FA9}"/>
              </a:ext>
            </a:extLst>
          </p:cNvPr>
          <p:cNvSpPr txBox="1"/>
          <p:nvPr/>
        </p:nvSpPr>
        <p:spPr>
          <a:xfrm>
            <a:off x="11258569" y="2638799"/>
            <a:ext cx="400409" cy="400110"/>
          </a:xfrm>
          <a:prstGeom prst="rect">
            <a:avLst/>
          </a:prstGeom>
          <a:noFill/>
          <a:ln cap="flat">
            <a:noFill/>
          </a:ln>
        </p:spPr>
        <p:txBody>
          <a:bodyPr vert="horz" wrap="square" lIns="121920" tIns="60960" rIns="121920" bIns="60960" anchor="t" anchorCtr="0" compatLnSpc="1">
            <a:spAutoFit/>
          </a:bodyPr>
          <a:lstStyle/>
          <a:p>
            <a:pPr defTabSz="1219170">
              <a:defRPr sz="1800" b="0" i="0" u="none" strike="noStrike" kern="0" cap="none" spc="0" baseline="0">
                <a:solidFill>
                  <a:srgbClr val="000000"/>
                </a:solidFill>
                <a:uFillTx/>
              </a:defRPr>
            </a:pPr>
            <a:r>
              <a:rPr lang="el-GR">
                <a:solidFill>
                  <a:srgbClr val="C00000"/>
                </a:solidFill>
                <a:latin typeface="Calibri"/>
                <a:cs typeface="Arial"/>
              </a:rPr>
              <a:t>α</a:t>
            </a:r>
            <a:endParaRPr lang="ka-GE" sz="2400">
              <a:solidFill>
                <a:srgbClr val="000000"/>
              </a:solidFill>
              <a:latin typeface="Calibri Light" pitchFamily="34"/>
              <a:cs typeface="Arial"/>
            </a:endParaRPr>
          </a:p>
        </p:txBody>
      </p:sp>
      <p:sp>
        <p:nvSpPr>
          <p:cNvPr id="121" name="Arrow: Right 121">
            <a:extLst>
              <a:ext uri="{FF2B5EF4-FFF2-40B4-BE49-F238E27FC236}">
                <a16:creationId xmlns:a16="http://schemas.microsoft.com/office/drawing/2014/main" id="{3EF1FE8C-5D64-91E3-1FB0-A8873DBF1C74}"/>
              </a:ext>
            </a:extLst>
          </p:cNvPr>
          <p:cNvSpPr/>
          <p:nvPr/>
        </p:nvSpPr>
        <p:spPr>
          <a:xfrm>
            <a:off x="7753757" y="1920241"/>
            <a:ext cx="1015995" cy="86148"/>
          </a:xfrm>
          <a:custGeom>
            <a:avLst>
              <a:gd name="f0" fmla="val 20684"/>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pin 0 f0 21600"/>
              <a:gd name="f15" fmla="pin 0 f1 10800"/>
              <a:gd name="f16" fmla="*/ f10 f2 1"/>
              <a:gd name="f17" fmla="*/ f11 f2 1"/>
              <a:gd name="f18" fmla="val f15"/>
              <a:gd name="f19" fmla="val f14"/>
              <a:gd name="f20" fmla="+- 21600 0 f15"/>
              <a:gd name="f21" fmla="*/ f14 f12 1"/>
              <a:gd name="f22" fmla="*/ f15 f13 1"/>
              <a:gd name="f23" fmla="*/ 0 f12 1"/>
              <a:gd name="f24" fmla="*/ 0 f13 1"/>
              <a:gd name="f25" fmla="*/ f16 1 f4"/>
              <a:gd name="f26" fmla="*/ 21600 f13 1"/>
              <a:gd name="f27" fmla="*/ f17 1 f4"/>
              <a:gd name="f28" fmla="+- 21600 0 f19"/>
              <a:gd name="f29" fmla="*/ f20 f13 1"/>
              <a:gd name="f30" fmla="*/ f18 f13 1"/>
              <a:gd name="f31" fmla="*/ f19 f12 1"/>
              <a:gd name="f32" fmla="+- f25 0 f3"/>
              <a:gd name="f33" fmla="+- f27 0 f3"/>
              <a:gd name="f34" fmla="*/ f28 f18 1"/>
              <a:gd name="f35" fmla="*/ f34 1 10800"/>
              <a:gd name="f36" fmla="+- f19 f35 0"/>
              <a:gd name="f37" fmla="*/ f36 f12 1"/>
            </a:gdLst>
            <a:ahLst>
              <a:ahXY gdRefX="f0" minX="f7" maxX="f8" gdRefY="f1" minY="f7" maxY="f9">
                <a:pos x="f21" y="f22"/>
              </a:ahXY>
            </a:ahLst>
            <a:cxnLst>
              <a:cxn ang="3cd4">
                <a:pos x="hc" y="t"/>
              </a:cxn>
              <a:cxn ang="0">
                <a:pos x="r" y="vc"/>
              </a:cxn>
              <a:cxn ang="cd4">
                <a:pos x="hc" y="b"/>
              </a:cxn>
              <a:cxn ang="cd2">
                <a:pos x="l" y="vc"/>
              </a:cxn>
              <a:cxn ang="f32">
                <a:pos x="f31" y="f24"/>
              </a:cxn>
              <a:cxn ang="f33">
                <a:pos x="f31" y="f26"/>
              </a:cxn>
            </a:cxnLst>
            <a:rect l="f23" t="f30" r="f37" b="f29"/>
            <a:pathLst>
              <a:path w="21600" h="21600">
                <a:moveTo>
                  <a:pt x="f7" y="f18"/>
                </a:moveTo>
                <a:lnTo>
                  <a:pt x="f19" y="f18"/>
                </a:lnTo>
                <a:lnTo>
                  <a:pt x="f19" y="f7"/>
                </a:lnTo>
                <a:lnTo>
                  <a:pt x="f8" y="f9"/>
                </a:lnTo>
                <a:lnTo>
                  <a:pt x="f19" y="f8"/>
                </a:lnTo>
                <a:lnTo>
                  <a:pt x="f19" y="f20"/>
                </a:lnTo>
                <a:lnTo>
                  <a:pt x="f7" y="f20"/>
                </a:lnTo>
                <a:close/>
              </a:path>
            </a:pathLst>
          </a:custGeom>
          <a:solidFill>
            <a:srgbClr val="009BDC"/>
          </a:solidFill>
          <a:ln w="25402" cap="flat">
            <a:solidFill>
              <a:srgbClr val="003F5C"/>
            </a:solidFill>
            <a:prstDash val="solid"/>
          </a:ln>
        </p:spPr>
        <p:txBody>
          <a:bodyPr vert="horz" wrap="square" lIns="121920" tIns="60960" rIns="121920" bIns="60960" anchor="ctr" anchorCtr="1" compatLnSpc="1">
            <a:noAutofit/>
          </a:bodyPr>
          <a:lstStyle/>
          <a:p>
            <a:pPr algn="ctr" defTabSz="1219170">
              <a:defRPr sz="1800" b="0" i="0" u="none" strike="noStrike" kern="0" cap="none" spc="0" baseline="0">
                <a:solidFill>
                  <a:srgbClr val="000000"/>
                </a:solidFill>
                <a:uFillTx/>
              </a:defRPr>
            </a:pPr>
            <a:endParaRPr lang="ka-GE" sz="2400">
              <a:solidFill>
                <a:srgbClr val="FFFFFF"/>
              </a:solidFill>
              <a:latin typeface="Calibri Light"/>
            </a:endParaRPr>
          </a:p>
        </p:txBody>
      </p:sp>
      <p:sp>
        <p:nvSpPr>
          <p:cNvPr id="122" name="Arrow: Right 122">
            <a:extLst>
              <a:ext uri="{FF2B5EF4-FFF2-40B4-BE49-F238E27FC236}">
                <a16:creationId xmlns:a16="http://schemas.microsoft.com/office/drawing/2014/main" id="{60F1F925-A822-54E7-74B2-367D9C1B8CAD}"/>
              </a:ext>
            </a:extLst>
          </p:cNvPr>
          <p:cNvSpPr/>
          <p:nvPr/>
        </p:nvSpPr>
        <p:spPr>
          <a:xfrm rot="10799991">
            <a:off x="6413357" y="1913704"/>
            <a:ext cx="484144" cy="82747"/>
          </a:xfrm>
          <a:custGeom>
            <a:avLst>
              <a:gd name="f0" fmla="val 19754"/>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pin 0 f0 21600"/>
              <a:gd name="f15" fmla="pin 0 f1 10800"/>
              <a:gd name="f16" fmla="*/ f10 f2 1"/>
              <a:gd name="f17" fmla="*/ f11 f2 1"/>
              <a:gd name="f18" fmla="val f15"/>
              <a:gd name="f19" fmla="val f14"/>
              <a:gd name="f20" fmla="+- 21600 0 f15"/>
              <a:gd name="f21" fmla="*/ f14 f12 1"/>
              <a:gd name="f22" fmla="*/ f15 f13 1"/>
              <a:gd name="f23" fmla="*/ 0 f12 1"/>
              <a:gd name="f24" fmla="*/ 0 f13 1"/>
              <a:gd name="f25" fmla="*/ f16 1 f4"/>
              <a:gd name="f26" fmla="*/ 21600 f13 1"/>
              <a:gd name="f27" fmla="*/ f17 1 f4"/>
              <a:gd name="f28" fmla="+- 21600 0 f19"/>
              <a:gd name="f29" fmla="*/ f20 f13 1"/>
              <a:gd name="f30" fmla="*/ f18 f13 1"/>
              <a:gd name="f31" fmla="*/ f19 f12 1"/>
              <a:gd name="f32" fmla="+- f25 0 f3"/>
              <a:gd name="f33" fmla="+- f27 0 f3"/>
              <a:gd name="f34" fmla="*/ f28 f18 1"/>
              <a:gd name="f35" fmla="*/ f34 1 10800"/>
              <a:gd name="f36" fmla="+- f19 f35 0"/>
              <a:gd name="f37" fmla="*/ f36 f12 1"/>
            </a:gdLst>
            <a:ahLst>
              <a:ahXY gdRefX="f0" minX="f7" maxX="f8" gdRefY="f1" minY="f7" maxY="f9">
                <a:pos x="f21" y="f22"/>
              </a:ahXY>
            </a:ahLst>
            <a:cxnLst>
              <a:cxn ang="3cd4">
                <a:pos x="hc" y="t"/>
              </a:cxn>
              <a:cxn ang="0">
                <a:pos x="r" y="vc"/>
              </a:cxn>
              <a:cxn ang="cd4">
                <a:pos x="hc" y="b"/>
              </a:cxn>
              <a:cxn ang="cd2">
                <a:pos x="l" y="vc"/>
              </a:cxn>
              <a:cxn ang="f32">
                <a:pos x="f31" y="f24"/>
              </a:cxn>
              <a:cxn ang="f33">
                <a:pos x="f31" y="f26"/>
              </a:cxn>
            </a:cxnLst>
            <a:rect l="f23" t="f30" r="f37" b="f29"/>
            <a:pathLst>
              <a:path w="21600" h="21600">
                <a:moveTo>
                  <a:pt x="f7" y="f18"/>
                </a:moveTo>
                <a:lnTo>
                  <a:pt x="f19" y="f18"/>
                </a:lnTo>
                <a:lnTo>
                  <a:pt x="f19" y="f7"/>
                </a:lnTo>
                <a:lnTo>
                  <a:pt x="f8" y="f9"/>
                </a:lnTo>
                <a:lnTo>
                  <a:pt x="f19" y="f8"/>
                </a:lnTo>
                <a:lnTo>
                  <a:pt x="f19" y="f20"/>
                </a:lnTo>
                <a:lnTo>
                  <a:pt x="f7" y="f20"/>
                </a:lnTo>
                <a:close/>
              </a:path>
            </a:pathLst>
          </a:custGeom>
          <a:solidFill>
            <a:srgbClr val="009BDC"/>
          </a:solidFill>
          <a:ln w="25402" cap="flat">
            <a:solidFill>
              <a:srgbClr val="003F5C"/>
            </a:solidFill>
            <a:prstDash val="solid"/>
          </a:ln>
        </p:spPr>
        <p:txBody>
          <a:bodyPr vert="horz" wrap="square" lIns="121920" tIns="60960" rIns="121920" bIns="60960" anchor="ctr" anchorCtr="1" compatLnSpc="1">
            <a:noAutofit/>
          </a:bodyPr>
          <a:lstStyle/>
          <a:p>
            <a:pPr algn="ctr" defTabSz="1219170">
              <a:defRPr sz="1800" b="0" i="0" u="none" strike="noStrike" kern="0" cap="none" spc="0" baseline="0">
                <a:solidFill>
                  <a:srgbClr val="000000"/>
                </a:solidFill>
                <a:uFillTx/>
              </a:defRPr>
            </a:pPr>
            <a:endParaRPr lang="ka-GE" sz="2400">
              <a:solidFill>
                <a:srgbClr val="FFFFFF"/>
              </a:solidFill>
              <a:latin typeface="Calibri Light"/>
            </a:endParaRPr>
          </a:p>
        </p:txBody>
      </p:sp>
    </p:spTree>
    <p:extLst>
      <p:ext uri="{BB962C8B-B14F-4D97-AF65-F5344CB8AC3E}">
        <p14:creationId xmlns:p14="http://schemas.microsoft.com/office/powerpoint/2010/main" val="36022549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33F67E6-4830-47B9-D512-4C04C4429F6F}"/>
              </a:ext>
            </a:extLst>
          </p:cNvPr>
          <p:cNvSpPr>
            <a:spLocks noGrp="1"/>
          </p:cNvSpPr>
          <p:nvPr>
            <p:ph idx="1"/>
          </p:nvPr>
        </p:nvSpPr>
        <p:spPr/>
        <p:txBody>
          <a:bodyPr/>
          <a:lstStyle/>
          <a:p>
            <a:endParaRPr lang="ka-GE"/>
          </a:p>
        </p:txBody>
      </p:sp>
    </p:spTree>
    <p:extLst>
      <p:ext uri="{BB962C8B-B14F-4D97-AF65-F5344CB8AC3E}">
        <p14:creationId xmlns:p14="http://schemas.microsoft.com/office/powerpoint/2010/main" val="235635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6ADD4B6-3FA9-F0FB-5EED-252F58244F85}"/>
              </a:ext>
            </a:extLst>
          </p:cNvPr>
          <p:cNvSpPr>
            <a:spLocks noGrp="1"/>
          </p:cNvSpPr>
          <p:nvPr>
            <p:ph idx="1"/>
          </p:nvPr>
        </p:nvSpPr>
        <p:spPr/>
        <p:txBody>
          <a:bodyPr/>
          <a:lstStyle/>
          <a:p>
            <a:endParaRPr lang="ka-GE"/>
          </a:p>
        </p:txBody>
      </p:sp>
    </p:spTree>
    <p:extLst>
      <p:ext uri="{BB962C8B-B14F-4D97-AF65-F5344CB8AC3E}">
        <p14:creationId xmlns:p14="http://schemas.microsoft.com/office/powerpoint/2010/main" val="29713032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F9F6FE9-3BC1-086B-0919-E03FDE1CBA1E}"/>
              </a:ext>
            </a:extLst>
          </p:cNvPr>
          <p:cNvSpPr>
            <a:spLocks noGrp="1"/>
          </p:cNvSpPr>
          <p:nvPr>
            <p:ph idx="4294967295"/>
          </p:nvPr>
        </p:nvSpPr>
        <p:spPr/>
        <p:txBody>
          <a:bodyPr/>
          <a:lstStyle/>
          <a:p>
            <a:pPr marL="380990" indent="-380990"/>
            <a:r>
              <a:rPr lang="en-US" sz="3200" dirty="0"/>
              <a:t>Generate disease model system for pre-clinical evaluation of tracers</a:t>
            </a:r>
          </a:p>
          <a:p>
            <a:pPr marL="380990" indent="-380990"/>
            <a:r>
              <a:rPr lang="en-US" sz="3200" dirty="0"/>
              <a:t>Plan appropriate PET measurements</a:t>
            </a:r>
          </a:p>
          <a:p>
            <a:pPr marL="380990" indent="-380990"/>
            <a:r>
              <a:rPr lang="en-US" sz="3200" dirty="0"/>
              <a:t>Study pharmacokinetics and biodistribution of tracers</a:t>
            </a:r>
          </a:p>
          <a:p>
            <a:pPr marL="380990" indent="-380990"/>
            <a:r>
              <a:rPr lang="en-US" sz="3200" dirty="0"/>
              <a:t>Statistical analyses of data pharmacokinetics, Time activity curves.</a:t>
            </a:r>
          </a:p>
          <a:p>
            <a:pPr marL="380990" indent="-380990"/>
            <a:r>
              <a:rPr lang="en-US" sz="3200" dirty="0"/>
              <a:t>Comparison to existing standards (MRI, benchmark PET tracers from clinical practice)</a:t>
            </a:r>
          </a:p>
        </p:txBody>
      </p:sp>
      <p:sp>
        <p:nvSpPr>
          <p:cNvPr id="3" name="Title 2">
            <a:extLst>
              <a:ext uri="{FF2B5EF4-FFF2-40B4-BE49-F238E27FC236}">
                <a16:creationId xmlns:a16="http://schemas.microsoft.com/office/drawing/2014/main" id="{04693D7D-D640-EDD0-EA20-E0FB09B31180}"/>
              </a:ext>
            </a:extLst>
          </p:cNvPr>
          <p:cNvSpPr>
            <a:spLocks noGrp="1"/>
          </p:cNvSpPr>
          <p:nvPr>
            <p:ph type="title"/>
          </p:nvPr>
        </p:nvSpPr>
        <p:spPr/>
        <p:txBody>
          <a:bodyPr/>
          <a:lstStyle/>
          <a:p>
            <a:r>
              <a:rPr lang="en-US" sz="5867" dirty="0"/>
              <a:t>Specific aims of the project</a:t>
            </a:r>
            <a:endParaRPr lang="ka-GE" sz="5867" dirty="0"/>
          </a:p>
        </p:txBody>
      </p:sp>
    </p:spTree>
    <p:extLst>
      <p:ext uri="{BB962C8B-B14F-4D97-AF65-F5344CB8AC3E}">
        <p14:creationId xmlns:p14="http://schemas.microsoft.com/office/powerpoint/2010/main" val="32195982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eutschland Karte mit Bundesländern &amp; Landeshauptstädten">
            <a:extLst>
              <a:ext uri="{FF2B5EF4-FFF2-40B4-BE49-F238E27FC236}">
                <a16:creationId xmlns:a16="http://schemas.microsoft.com/office/drawing/2014/main" id="{E0CBB3DD-E599-8DDC-6774-3575123C00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8960"/>
          <a:stretch/>
        </p:blipFill>
        <p:spPr bwMode="auto">
          <a:xfrm>
            <a:off x="648550" y="348016"/>
            <a:ext cx="10651765" cy="6161968"/>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C8C9D280-59EC-1E37-FE3A-481E29A5A063}"/>
              </a:ext>
            </a:extLst>
          </p:cNvPr>
          <p:cNvSpPr/>
          <p:nvPr/>
        </p:nvSpPr>
        <p:spPr>
          <a:xfrm>
            <a:off x="4141078" y="2995449"/>
            <a:ext cx="108000" cy="108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feld 5">
            <a:extLst>
              <a:ext uri="{FF2B5EF4-FFF2-40B4-BE49-F238E27FC236}">
                <a16:creationId xmlns:a16="http://schemas.microsoft.com/office/drawing/2014/main" id="{D03C8F3E-AF0C-D266-772B-69F7BB1FB8FC}"/>
              </a:ext>
            </a:extLst>
          </p:cNvPr>
          <p:cNvSpPr txBox="1"/>
          <p:nvPr/>
        </p:nvSpPr>
        <p:spPr>
          <a:xfrm>
            <a:off x="4195078" y="2626117"/>
            <a:ext cx="1042786" cy="369332"/>
          </a:xfrm>
          <a:prstGeom prst="rect">
            <a:avLst/>
          </a:prstGeom>
          <a:noFill/>
        </p:spPr>
        <p:txBody>
          <a:bodyPr wrap="none" rtlCol="0">
            <a:spAutoFit/>
          </a:bodyPr>
          <a:lstStyle/>
          <a:p>
            <a:r>
              <a:rPr lang="de-DE">
                <a:solidFill>
                  <a:schemeClr val="bg1"/>
                </a:solidFill>
              </a:rPr>
              <a:t>Germany</a:t>
            </a:r>
          </a:p>
        </p:txBody>
      </p:sp>
      <p:sp>
        <p:nvSpPr>
          <p:cNvPr id="7" name="Textfeld 6">
            <a:extLst>
              <a:ext uri="{FF2B5EF4-FFF2-40B4-BE49-F238E27FC236}">
                <a16:creationId xmlns:a16="http://schemas.microsoft.com/office/drawing/2014/main" id="{265207D4-82C4-E4E1-ABE7-280B51718BFA}"/>
              </a:ext>
            </a:extLst>
          </p:cNvPr>
          <p:cNvSpPr txBox="1"/>
          <p:nvPr/>
        </p:nvSpPr>
        <p:spPr>
          <a:xfrm>
            <a:off x="9483149" y="3617761"/>
            <a:ext cx="917302" cy="369332"/>
          </a:xfrm>
          <a:prstGeom prst="rect">
            <a:avLst/>
          </a:prstGeom>
          <a:noFill/>
        </p:spPr>
        <p:txBody>
          <a:bodyPr wrap="none" rtlCol="0">
            <a:spAutoFit/>
          </a:bodyPr>
          <a:lstStyle/>
          <a:p>
            <a:r>
              <a:rPr lang="de-DE"/>
              <a:t>Georgia</a:t>
            </a:r>
          </a:p>
        </p:txBody>
      </p:sp>
      <p:pic>
        <p:nvPicPr>
          <p:cNvPr id="2" name="Grafik 1">
            <a:extLst>
              <a:ext uri="{FF2B5EF4-FFF2-40B4-BE49-F238E27FC236}">
                <a16:creationId xmlns:a16="http://schemas.microsoft.com/office/drawing/2014/main" id="{AC0C7C70-EF50-9453-8F96-9B9127C6F472}"/>
              </a:ext>
            </a:extLst>
          </p:cNvPr>
          <p:cNvPicPr>
            <a:picLocks noChangeAspect="1"/>
          </p:cNvPicPr>
          <p:nvPr/>
        </p:nvPicPr>
        <p:blipFill>
          <a:blip r:embed="rId3"/>
          <a:stretch>
            <a:fillRect/>
          </a:stretch>
        </p:blipFill>
        <p:spPr>
          <a:xfrm rot="1210063">
            <a:off x="5322517" y="1517427"/>
            <a:ext cx="4339065" cy="1446355"/>
          </a:xfrm>
          <a:prstGeom prst="rect">
            <a:avLst/>
          </a:prstGeom>
        </p:spPr>
      </p:pic>
    </p:spTree>
    <p:extLst>
      <p:ext uri="{BB962C8B-B14F-4D97-AF65-F5344CB8AC3E}">
        <p14:creationId xmlns:p14="http://schemas.microsoft.com/office/powerpoint/2010/main" val="17479888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Oval 145"/>
          <p:cNvSpPr/>
          <p:nvPr/>
        </p:nvSpPr>
        <p:spPr>
          <a:xfrm>
            <a:off x="5378105" y="950816"/>
            <a:ext cx="6757891" cy="5790520"/>
          </a:xfrm>
          <a:prstGeom prst="ellipse">
            <a:avLst/>
          </a:prstGeom>
          <a:solidFill>
            <a:schemeClr val="accent6">
              <a:lumMod val="20000"/>
              <a:lumOff val="80000"/>
              <a:alpha val="53000"/>
            </a:schemeClr>
          </a:solidFill>
          <a:ln>
            <a:noFill/>
          </a:ln>
        </p:spPr>
        <p:style>
          <a:lnRef idx="2">
            <a:schemeClr val="accent1">
              <a:shade val="15000"/>
            </a:schemeClr>
          </a:lnRef>
          <a:fillRef idx="1">
            <a:schemeClr val="accent1"/>
          </a:fillRef>
          <a:effectRef idx="0">
            <a:schemeClr val="accent1"/>
          </a:effectRef>
          <a:fontRef idx="minor"/>
        </p:style>
        <p:txBody>
          <a:bodyPr/>
          <a:lstStyle/>
          <a:p>
            <a:endParaRPr lang="ka-GE" sz="1799" dirty="0">
              <a:latin typeface="Calibri" panose="020F0502020204030204" pitchFamily="34" charset="0"/>
              <a:ea typeface="Calibri" panose="020F0502020204030204" pitchFamily="34" charset="0"/>
              <a:cs typeface="Calibri" panose="020F0502020204030204" pitchFamily="34" charset="0"/>
            </a:endParaRPr>
          </a:p>
        </p:txBody>
      </p:sp>
      <p:sp>
        <p:nvSpPr>
          <p:cNvPr id="96" name="Oval 141"/>
          <p:cNvSpPr/>
          <p:nvPr/>
        </p:nvSpPr>
        <p:spPr>
          <a:xfrm>
            <a:off x="56004" y="815193"/>
            <a:ext cx="7144976" cy="5780993"/>
          </a:xfrm>
          <a:prstGeom prst="ellipse">
            <a:avLst/>
          </a:prstGeom>
          <a:solidFill>
            <a:schemeClr val="accent1">
              <a:lumMod val="60000"/>
              <a:lumOff val="40000"/>
              <a:alpha val="20000"/>
            </a:schemeClr>
          </a:solidFill>
          <a:ln>
            <a:noFill/>
          </a:ln>
        </p:spPr>
        <p:style>
          <a:lnRef idx="2">
            <a:schemeClr val="accent1">
              <a:shade val="15000"/>
            </a:schemeClr>
          </a:lnRef>
          <a:fillRef idx="1">
            <a:schemeClr val="accent1"/>
          </a:fillRef>
          <a:effectRef idx="0">
            <a:schemeClr val="accent1"/>
          </a:effectRef>
          <a:fontRef idx="minor"/>
        </p:style>
        <p:txBody>
          <a:bodyPr/>
          <a:lstStyle/>
          <a:p>
            <a:endParaRPr lang="ka-GE" sz="1799" dirty="0">
              <a:latin typeface="Calibri" panose="020F0502020204030204" pitchFamily="34" charset="0"/>
              <a:ea typeface="Calibri" panose="020F0502020204030204" pitchFamily="34" charset="0"/>
              <a:cs typeface="Calibri" panose="020F0502020204030204" pitchFamily="34" charset="0"/>
            </a:endParaRPr>
          </a:p>
        </p:txBody>
      </p:sp>
      <p:sp>
        <p:nvSpPr>
          <p:cNvPr id="98" name="Textfeld 36"/>
          <p:cNvSpPr/>
          <p:nvPr/>
        </p:nvSpPr>
        <p:spPr>
          <a:xfrm>
            <a:off x="851649" y="2193443"/>
            <a:ext cx="2322835" cy="783352"/>
          </a:xfrm>
          <a:prstGeom prst="rect">
            <a:avLst/>
          </a:prstGeom>
          <a:noFill/>
          <a:ln w="6350">
            <a:noFill/>
          </a:ln>
        </p:spPr>
        <p:style>
          <a:lnRef idx="0">
            <a:scrgbClr r="0" g="0" b="0"/>
          </a:lnRef>
          <a:fillRef idx="0">
            <a:scrgbClr r="0" g="0" b="0"/>
          </a:fillRef>
          <a:effectRef idx="0">
            <a:scrgbClr r="0" g="0" b="0"/>
          </a:effectRef>
          <a:fontRef idx="minor"/>
        </p:style>
        <p:txBody>
          <a:bodyPr lIns="89977" tIns="44988" rIns="89977" bIns="44988">
            <a:spAutoFit/>
          </a:bodyPr>
          <a:lstStyle/>
          <a:p>
            <a:pPr algn="ctr">
              <a:lnSpc>
                <a:spcPts val="1281"/>
              </a:lnSpc>
              <a:spcAft>
                <a:spcPts val="201"/>
              </a:spcAft>
            </a:pPr>
            <a:r>
              <a:rPr lang="de-DE" sz="1400" b="1" u="sng" spc="-1">
                <a:solidFill>
                  <a:srgbClr val="000000"/>
                </a:solidFill>
                <a:latin typeface="Calibri" panose="020F0502020204030204" pitchFamily="34" charset="0"/>
                <a:ea typeface="Calibri" panose="020F0502020204030204" pitchFamily="34" charset="0"/>
                <a:cs typeface="Calibri" panose="020F0502020204030204" pitchFamily="34" charset="0"/>
              </a:rPr>
              <a:t>KIU</a:t>
            </a:r>
            <a:endParaRPr lang="en-US" sz="1400" spc="-1">
              <a:latin typeface="Calibri" panose="020F0502020204030204" pitchFamily="34" charset="0"/>
              <a:ea typeface="Calibri" panose="020F0502020204030204" pitchFamily="34" charset="0"/>
              <a:cs typeface="Calibri" panose="020F0502020204030204" pitchFamily="34" charset="0"/>
            </a:endParaRPr>
          </a:p>
          <a:p>
            <a:pPr algn="ctr">
              <a:lnSpc>
                <a:spcPts val="1281"/>
              </a:lnSpc>
              <a:spcAft>
                <a:spcPts val="201"/>
              </a:spcAft>
            </a:pPr>
            <a:r>
              <a:rPr lang="de-DE" sz="1400" spc="-1">
                <a:solidFill>
                  <a:srgbClr val="000000"/>
                </a:solidFill>
                <a:latin typeface="Calibri" panose="020F0502020204030204" pitchFamily="34" charset="0"/>
                <a:ea typeface="Calibri" panose="020F0502020204030204" pitchFamily="34" charset="0"/>
                <a:cs typeface="Calibri" panose="020F0502020204030204" pitchFamily="34" charset="0"/>
              </a:rPr>
              <a:t>Image Reconstruction/ Processing and Machine Learning </a:t>
            </a:r>
            <a:endParaRPr lang="en-US" sz="1400" spc="-1">
              <a:latin typeface="Calibri" panose="020F0502020204030204" pitchFamily="34" charset="0"/>
              <a:ea typeface="Calibri" panose="020F0502020204030204" pitchFamily="34" charset="0"/>
              <a:cs typeface="Calibri" panose="020F0502020204030204" pitchFamily="34" charset="0"/>
            </a:endParaRPr>
          </a:p>
        </p:txBody>
      </p:sp>
      <p:sp>
        <p:nvSpPr>
          <p:cNvPr id="99" name="Rechteck 33"/>
          <p:cNvSpPr/>
          <p:nvPr/>
        </p:nvSpPr>
        <p:spPr>
          <a:xfrm>
            <a:off x="5169122" y="111744"/>
            <a:ext cx="2193269" cy="636315"/>
          </a:xfrm>
          <a:prstGeom prst="rect">
            <a:avLst/>
          </a:prstGeom>
          <a:solidFill>
            <a:srgbClr val="0070C0"/>
          </a:solidFill>
          <a:ln w="6350">
            <a:noFill/>
          </a:ln>
        </p:spPr>
        <p:style>
          <a:lnRef idx="2">
            <a:schemeClr val="accent1">
              <a:shade val="50000"/>
            </a:schemeClr>
          </a:lnRef>
          <a:fillRef idx="1">
            <a:schemeClr val="accent1"/>
          </a:fillRef>
          <a:effectRef idx="0">
            <a:schemeClr val="accent1"/>
          </a:effectRef>
          <a:fontRef idx="minor"/>
        </p:style>
        <p:txBody>
          <a:bodyPr lIns="89977" tIns="44988" rIns="89977" bIns="44988" anchor="ctr">
            <a:noAutofit/>
          </a:bodyPr>
          <a:lstStyle/>
          <a:p>
            <a:pPr algn="ctr">
              <a:lnSpc>
                <a:spcPct val="100000"/>
              </a:lnSpc>
            </a:pPr>
            <a:r>
              <a:rPr lang="de-DE" sz="2599" u="sng" spc="-1">
                <a:solidFill>
                  <a:srgbClr val="FFFFFF"/>
                </a:solidFill>
                <a:latin typeface="Calibri" panose="020F0502020204030204" pitchFamily="34" charset="0"/>
                <a:ea typeface="Calibri" panose="020F0502020204030204" pitchFamily="34" charset="0"/>
                <a:cs typeface="Calibri" panose="020F0502020204030204" pitchFamily="34" charset="0"/>
              </a:rPr>
              <a:t>GGSB-PLUS</a:t>
            </a:r>
            <a:endParaRPr lang="en-US" sz="2599" spc="-1">
              <a:latin typeface="Calibri" panose="020F0502020204030204" pitchFamily="34" charset="0"/>
              <a:ea typeface="Calibri" panose="020F0502020204030204" pitchFamily="34" charset="0"/>
              <a:cs typeface="Calibri" panose="020F0502020204030204" pitchFamily="34" charset="0"/>
            </a:endParaRPr>
          </a:p>
        </p:txBody>
      </p:sp>
      <p:grpSp>
        <p:nvGrpSpPr>
          <p:cNvPr id="100" name="Gruppieren 39"/>
          <p:cNvGrpSpPr/>
          <p:nvPr/>
        </p:nvGrpSpPr>
        <p:grpSpPr>
          <a:xfrm>
            <a:off x="1047798" y="3277117"/>
            <a:ext cx="1840201" cy="991833"/>
            <a:chOff x="1416600" y="3277080"/>
            <a:chExt cx="1840680" cy="992092"/>
          </a:xfrm>
        </p:grpSpPr>
        <p:sp>
          <p:nvSpPr>
            <p:cNvPr id="101" name="Textfeld 35"/>
            <p:cNvSpPr/>
            <p:nvPr/>
          </p:nvSpPr>
          <p:spPr>
            <a:xfrm>
              <a:off x="1453320" y="3459960"/>
              <a:ext cx="1803960" cy="809212"/>
            </a:xfrm>
            <a:prstGeom prst="rect">
              <a:avLst/>
            </a:prstGeom>
            <a:noFill/>
            <a:ln w="0">
              <a:noFill/>
            </a:ln>
          </p:spPr>
          <p:style>
            <a:lnRef idx="0">
              <a:scrgbClr r="0" g="0" b="0"/>
            </a:lnRef>
            <a:fillRef idx="0">
              <a:scrgbClr r="0" g="0" b="0"/>
            </a:fillRef>
            <a:effectRef idx="0">
              <a:scrgbClr r="0" g="0" b="0"/>
            </a:effectRef>
            <a:fontRef idx="minor"/>
          </p:style>
          <p:txBody>
            <a:bodyPr lIns="89977" tIns="44988" rIns="89977" bIns="44988">
              <a:spAutoFit/>
            </a:bodyPr>
            <a:lstStyle/>
            <a:p>
              <a:pPr algn="ctr">
                <a:lnSpc>
                  <a:spcPts val="1281"/>
                </a:lnSpc>
                <a:spcAft>
                  <a:spcPts val="201"/>
                </a:spcAft>
              </a:pPr>
              <a:r>
                <a:rPr lang="de-DE" sz="1400" u="sng" spc="-1">
                  <a:solidFill>
                    <a:srgbClr val="000000"/>
                  </a:solidFill>
                  <a:latin typeface="Calibri" panose="020F0502020204030204" pitchFamily="34" charset="0"/>
                  <a:ea typeface="Calibri" panose="020F0502020204030204" pitchFamily="34" charset="0"/>
                  <a:cs typeface="Calibri" panose="020F0502020204030204" pitchFamily="34" charset="0"/>
                </a:rPr>
                <a:t>INM-4/IAS-8/KIU</a:t>
              </a:r>
              <a:endParaRPr lang="en-US" sz="1400" spc="-1">
                <a:latin typeface="Calibri" panose="020F0502020204030204" pitchFamily="34" charset="0"/>
                <a:ea typeface="Calibri" panose="020F0502020204030204" pitchFamily="34" charset="0"/>
                <a:cs typeface="Calibri" panose="020F0502020204030204" pitchFamily="34" charset="0"/>
              </a:endParaRPr>
            </a:p>
            <a:p>
              <a:pPr algn="ctr">
                <a:lnSpc>
                  <a:spcPts val="1281"/>
                </a:lnSpc>
                <a:spcAft>
                  <a:spcPts val="201"/>
                </a:spcAft>
              </a:pPr>
              <a:r>
                <a:rPr lang="de-DE" sz="1400" spc="-1">
                  <a:solidFill>
                    <a:srgbClr val="000000"/>
                  </a:solidFill>
                  <a:latin typeface="Calibri" panose="020F0502020204030204" pitchFamily="34" charset="0"/>
                  <a:ea typeface="Calibri" panose="020F0502020204030204" pitchFamily="34" charset="0"/>
                  <a:cs typeface="Calibri" panose="020F0502020204030204" pitchFamily="34" charset="0"/>
                </a:rPr>
                <a:t>Fast Image Reconstruction </a:t>
              </a:r>
              <a:endParaRPr lang="en-US" sz="1400" spc="-1">
                <a:latin typeface="Calibri" panose="020F0502020204030204" pitchFamily="34" charset="0"/>
                <a:ea typeface="Calibri" panose="020F0502020204030204" pitchFamily="34" charset="0"/>
                <a:cs typeface="Calibri" panose="020F0502020204030204" pitchFamily="34" charset="0"/>
              </a:endParaRPr>
            </a:p>
            <a:p>
              <a:pPr>
                <a:lnSpc>
                  <a:spcPts val="1281"/>
                </a:lnSpc>
                <a:spcAft>
                  <a:spcPts val="201"/>
                </a:spcAft>
              </a:pPr>
              <a:endParaRPr lang="en-US" sz="1400" spc="-1">
                <a:latin typeface="Calibri" panose="020F0502020204030204" pitchFamily="34" charset="0"/>
                <a:ea typeface="Calibri" panose="020F0502020204030204" pitchFamily="34" charset="0"/>
                <a:cs typeface="Calibri" panose="020F0502020204030204" pitchFamily="34" charset="0"/>
              </a:endParaRPr>
            </a:p>
          </p:txBody>
        </p:sp>
        <p:sp>
          <p:nvSpPr>
            <p:cNvPr id="102" name="Oval 38"/>
            <p:cNvSpPr/>
            <p:nvPr/>
          </p:nvSpPr>
          <p:spPr>
            <a:xfrm>
              <a:off x="1416600" y="3277080"/>
              <a:ext cx="1834560" cy="932400"/>
            </a:xfrm>
            <a:prstGeom prst="ellipse">
              <a:avLst/>
            </a:prstGeom>
            <a:noFill/>
            <a:ln w="6350">
              <a:solidFill>
                <a:srgbClr val="000000"/>
              </a:solidFill>
            </a:ln>
          </p:spPr>
          <p:style>
            <a:lnRef idx="2">
              <a:schemeClr val="accent1">
                <a:shade val="15000"/>
              </a:schemeClr>
            </a:lnRef>
            <a:fillRef idx="1">
              <a:schemeClr val="accent1"/>
            </a:fillRef>
            <a:effectRef idx="0">
              <a:schemeClr val="accent1"/>
            </a:effectRef>
            <a:fontRef idx="minor"/>
          </p:style>
          <p:txBody>
            <a:bodyPr/>
            <a:lstStyle/>
            <a:p>
              <a:endParaRPr lang="ka-GE" sz="1799">
                <a:latin typeface="Calibri" panose="020F0502020204030204" pitchFamily="34" charset="0"/>
                <a:ea typeface="Calibri" panose="020F0502020204030204" pitchFamily="34" charset="0"/>
                <a:cs typeface="Calibri" panose="020F0502020204030204" pitchFamily="34" charset="0"/>
              </a:endParaRPr>
            </a:p>
          </p:txBody>
        </p:sp>
      </p:grpSp>
      <p:grpSp>
        <p:nvGrpSpPr>
          <p:cNvPr id="103" name="Gruppieren 40"/>
          <p:cNvGrpSpPr/>
          <p:nvPr/>
        </p:nvGrpSpPr>
        <p:grpSpPr>
          <a:xfrm>
            <a:off x="1042039" y="4477770"/>
            <a:ext cx="1834083" cy="1002823"/>
            <a:chOff x="1410840" y="4478040"/>
            <a:chExt cx="1834560" cy="1003084"/>
          </a:xfrm>
        </p:grpSpPr>
        <p:sp>
          <p:nvSpPr>
            <p:cNvPr id="104" name="Textfeld 41"/>
            <p:cNvSpPr/>
            <p:nvPr/>
          </p:nvSpPr>
          <p:spPr>
            <a:xfrm>
              <a:off x="1416960" y="4600080"/>
              <a:ext cx="1803960" cy="881044"/>
            </a:xfrm>
            <a:prstGeom prst="rect">
              <a:avLst/>
            </a:prstGeom>
            <a:noFill/>
            <a:ln w="0">
              <a:noFill/>
            </a:ln>
          </p:spPr>
          <p:style>
            <a:lnRef idx="0">
              <a:scrgbClr r="0" g="0" b="0"/>
            </a:lnRef>
            <a:fillRef idx="0">
              <a:scrgbClr r="0" g="0" b="0"/>
            </a:fillRef>
            <a:effectRef idx="0">
              <a:scrgbClr r="0" g="0" b="0"/>
            </a:effectRef>
            <a:fontRef idx="minor"/>
          </p:style>
          <p:txBody>
            <a:bodyPr lIns="89977" tIns="44988" rIns="89977" bIns="44988">
              <a:spAutoFit/>
            </a:bodyPr>
            <a:lstStyle/>
            <a:p>
              <a:pPr algn="ctr">
                <a:spcAft>
                  <a:spcPts val="201"/>
                </a:spcAft>
              </a:pPr>
              <a:r>
                <a:rPr lang="de-DE" sz="1400" u="sng" spc="-12">
                  <a:solidFill>
                    <a:srgbClr val="000000"/>
                  </a:solidFill>
                  <a:latin typeface="Calibri" panose="020F0502020204030204" pitchFamily="34" charset="0"/>
                  <a:ea typeface="Calibri" panose="020F0502020204030204" pitchFamily="34" charset="0"/>
                  <a:cs typeface="Calibri" panose="020F0502020204030204" pitchFamily="34" charset="0"/>
                </a:rPr>
                <a:t>INM-4/IAS-8/KIU</a:t>
              </a:r>
              <a:endParaRPr lang="en-US" sz="1400" spc="-1">
                <a:latin typeface="Calibri" panose="020F0502020204030204" pitchFamily="34" charset="0"/>
                <a:ea typeface="Calibri" panose="020F0502020204030204" pitchFamily="34" charset="0"/>
                <a:cs typeface="Calibri" panose="020F0502020204030204" pitchFamily="34" charset="0"/>
              </a:endParaRPr>
            </a:p>
            <a:p>
              <a:pPr algn="ctr">
                <a:lnSpc>
                  <a:spcPts val="1281"/>
                </a:lnSpc>
              </a:pPr>
              <a:r>
                <a:rPr lang="de-DE" sz="1400" spc="-12">
                  <a:solidFill>
                    <a:srgbClr val="000000"/>
                  </a:solidFill>
                  <a:latin typeface="Calibri" panose="020F0502020204030204" pitchFamily="34" charset="0"/>
                  <a:ea typeface="Calibri" panose="020F0502020204030204" pitchFamily="34" charset="0"/>
                  <a:cs typeface="Calibri" panose="020F0502020204030204" pitchFamily="34" charset="0"/>
                </a:rPr>
                <a:t>Software Development for qMRI</a:t>
              </a:r>
              <a:endParaRPr lang="en-US" sz="1400" spc="-1">
                <a:latin typeface="Calibri" panose="020F0502020204030204" pitchFamily="34" charset="0"/>
                <a:ea typeface="Calibri" panose="020F0502020204030204" pitchFamily="34" charset="0"/>
                <a:cs typeface="Calibri" panose="020F0502020204030204" pitchFamily="34" charset="0"/>
              </a:endParaRPr>
            </a:p>
            <a:p>
              <a:pPr>
                <a:lnSpc>
                  <a:spcPct val="100000"/>
                </a:lnSpc>
              </a:pPr>
              <a:endParaRPr lang="en-US" sz="1400" spc="-1">
                <a:latin typeface="Calibri" panose="020F0502020204030204" pitchFamily="34" charset="0"/>
                <a:ea typeface="Calibri" panose="020F0502020204030204" pitchFamily="34" charset="0"/>
                <a:cs typeface="Calibri" panose="020F0502020204030204" pitchFamily="34" charset="0"/>
              </a:endParaRPr>
            </a:p>
          </p:txBody>
        </p:sp>
        <p:sp>
          <p:nvSpPr>
            <p:cNvPr id="105" name="Oval 42"/>
            <p:cNvSpPr/>
            <p:nvPr/>
          </p:nvSpPr>
          <p:spPr>
            <a:xfrm>
              <a:off x="1410840" y="4478040"/>
              <a:ext cx="1834560" cy="932400"/>
            </a:xfrm>
            <a:prstGeom prst="ellipse">
              <a:avLst/>
            </a:prstGeom>
            <a:noFill/>
            <a:ln w="6350">
              <a:solidFill>
                <a:srgbClr val="000000"/>
              </a:solidFill>
            </a:ln>
          </p:spPr>
          <p:style>
            <a:lnRef idx="2">
              <a:schemeClr val="accent1">
                <a:shade val="15000"/>
              </a:schemeClr>
            </a:lnRef>
            <a:fillRef idx="1">
              <a:schemeClr val="accent1"/>
            </a:fillRef>
            <a:effectRef idx="0">
              <a:schemeClr val="accent1"/>
            </a:effectRef>
            <a:fontRef idx="minor"/>
          </p:style>
          <p:txBody>
            <a:bodyPr/>
            <a:lstStyle/>
            <a:p>
              <a:endParaRPr lang="ka-GE" sz="1799">
                <a:latin typeface="Calibri" panose="020F0502020204030204" pitchFamily="34" charset="0"/>
                <a:ea typeface="Calibri" panose="020F0502020204030204" pitchFamily="34" charset="0"/>
                <a:cs typeface="Calibri" panose="020F0502020204030204" pitchFamily="34" charset="0"/>
              </a:endParaRPr>
            </a:p>
          </p:txBody>
        </p:sp>
      </p:grpSp>
      <p:grpSp>
        <p:nvGrpSpPr>
          <p:cNvPr id="106" name="Gruppieren 45"/>
          <p:cNvGrpSpPr/>
          <p:nvPr/>
        </p:nvGrpSpPr>
        <p:grpSpPr>
          <a:xfrm>
            <a:off x="3116900" y="4485684"/>
            <a:ext cx="1840201" cy="932157"/>
            <a:chOff x="3486240" y="4485960"/>
            <a:chExt cx="1840680" cy="932400"/>
          </a:xfrm>
        </p:grpSpPr>
        <p:sp>
          <p:nvSpPr>
            <p:cNvPr id="107" name="Textfeld 46"/>
            <p:cNvSpPr/>
            <p:nvPr/>
          </p:nvSpPr>
          <p:spPr>
            <a:xfrm>
              <a:off x="3522960" y="4565161"/>
              <a:ext cx="1803960" cy="832300"/>
            </a:xfrm>
            <a:prstGeom prst="rect">
              <a:avLst/>
            </a:prstGeom>
            <a:noFill/>
            <a:ln w="0">
              <a:noFill/>
            </a:ln>
          </p:spPr>
          <p:style>
            <a:lnRef idx="0">
              <a:scrgbClr r="0" g="0" b="0"/>
            </a:lnRef>
            <a:fillRef idx="0">
              <a:scrgbClr r="0" g="0" b="0"/>
            </a:fillRef>
            <a:effectRef idx="0">
              <a:scrgbClr r="0" g="0" b="0"/>
            </a:effectRef>
            <a:fontRef idx="minor"/>
          </p:style>
          <p:txBody>
            <a:bodyPr lIns="89977" tIns="44988" rIns="89977" bIns="44988">
              <a:spAutoFit/>
            </a:bodyPr>
            <a:lstStyle/>
            <a:p>
              <a:pPr algn="ctr">
                <a:spcAft>
                  <a:spcPts val="201"/>
                </a:spcAft>
              </a:pPr>
              <a:r>
                <a:rPr lang="de-DE" sz="1400" u="sng" spc="-1">
                  <a:solidFill>
                    <a:srgbClr val="000000"/>
                  </a:solidFill>
                  <a:latin typeface="Calibri" panose="020F0502020204030204" pitchFamily="34" charset="0"/>
                  <a:ea typeface="Calibri" panose="020F0502020204030204" pitchFamily="34" charset="0"/>
                  <a:cs typeface="Calibri" panose="020F0502020204030204" pitchFamily="34" charset="0"/>
                </a:rPr>
                <a:t>INM-4/NCS/TSU</a:t>
              </a:r>
              <a:endParaRPr lang="en-US" sz="1400" spc="-1">
                <a:latin typeface="Calibri" panose="020F0502020204030204" pitchFamily="34" charset="0"/>
                <a:ea typeface="Calibri" panose="020F0502020204030204" pitchFamily="34" charset="0"/>
                <a:cs typeface="Calibri" panose="020F0502020204030204" pitchFamily="34" charset="0"/>
              </a:endParaRPr>
            </a:p>
            <a:p>
              <a:pPr algn="ctr">
                <a:lnSpc>
                  <a:spcPts val="1281"/>
                </a:lnSpc>
              </a:pPr>
              <a:r>
                <a:rPr lang="de-DE" sz="1400" spc="-1">
                  <a:solidFill>
                    <a:srgbClr val="000000"/>
                  </a:solidFill>
                  <a:latin typeface="Calibri" panose="020F0502020204030204" pitchFamily="34" charset="0"/>
                  <a:ea typeface="Calibri" panose="020F0502020204030204" pitchFamily="34" charset="0"/>
                  <a:cs typeface="Calibri" panose="020F0502020204030204" pitchFamily="34" charset="0"/>
                </a:rPr>
                <a:t>Clinical Applications and Human Data Acquisition</a:t>
              </a:r>
              <a:endParaRPr lang="en-US" sz="1400" spc="-1">
                <a:latin typeface="Calibri" panose="020F0502020204030204" pitchFamily="34" charset="0"/>
                <a:ea typeface="Calibri" panose="020F0502020204030204" pitchFamily="34" charset="0"/>
                <a:cs typeface="Calibri" panose="020F0502020204030204" pitchFamily="34" charset="0"/>
              </a:endParaRPr>
            </a:p>
          </p:txBody>
        </p:sp>
        <p:sp>
          <p:nvSpPr>
            <p:cNvPr id="108" name="Oval 47"/>
            <p:cNvSpPr/>
            <p:nvPr/>
          </p:nvSpPr>
          <p:spPr>
            <a:xfrm>
              <a:off x="3486240" y="4485960"/>
              <a:ext cx="1834560" cy="932400"/>
            </a:xfrm>
            <a:prstGeom prst="ellipse">
              <a:avLst/>
            </a:prstGeom>
            <a:noFill/>
            <a:ln w="6350">
              <a:solidFill>
                <a:srgbClr val="000000"/>
              </a:solidFill>
            </a:ln>
          </p:spPr>
          <p:style>
            <a:lnRef idx="2">
              <a:schemeClr val="accent1">
                <a:shade val="15000"/>
              </a:schemeClr>
            </a:lnRef>
            <a:fillRef idx="1">
              <a:schemeClr val="accent1"/>
            </a:fillRef>
            <a:effectRef idx="0">
              <a:schemeClr val="accent1"/>
            </a:effectRef>
            <a:fontRef idx="minor"/>
          </p:style>
          <p:txBody>
            <a:bodyPr/>
            <a:lstStyle/>
            <a:p>
              <a:endParaRPr lang="ka-GE" sz="1799">
                <a:latin typeface="Calibri" panose="020F0502020204030204" pitchFamily="34" charset="0"/>
                <a:ea typeface="Calibri" panose="020F0502020204030204" pitchFamily="34" charset="0"/>
                <a:cs typeface="Calibri" panose="020F0502020204030204" pitchFamily="34" charset="0"/>
              </a:endParaRPr>
            </a:p>
          </p:txBody>
        </p:sp>
      </p:grpSp>
      <p:grpSp>
        <p:nvGrpSpPr>
          <p:cNvPr id="109" name="Gruppieren 150"/>
          <p:cNvGrpSpPr/>
          <p:nvPr/>
        </p:nvGrpSpPr>
        <p:grpSpPr>
          <a:xfrm>
            <a:off x="3126617" y="3295474"/>
            <a:ext cx="1840201" cy="932157"/>
            <a:chOff x="3495960" y="3295440"/>
            <a:chExt cx="1840680" cy="932400"/>
          </a:xfrm>
        </p:grpSpPr>
        <p:sp>
          <p:nvSpPr>
            <p:cNvPr id="110" name="Textfeld 49"/>
            <p:cNvSpPr/>
            <p:nvPr/>
          </p:nvSpPr>
          <p:spPr>
            <a:xfrm>
              <a:off x="3532680" y="3330720"/>
              <a:ext cx="1803960" cy="783556"/>
            </a:xfrm>
            <a:prstGeom prst="rect">
              <a:avLst/>
            </a:prstGeom>
            <a:noFill/>
            <a:ln w="0">
              <a:noFill/>
            </a:ln>
          </p:spPr>
          <p:style>
            <a:lnRef idx="0">
              <a:scrgbClr r="0" g="0" b="0"/>
            </a:lnRef>
            <a:fillRef idx="0">
              <a:scrgbClr r="0" g="0" b="0"/>
            </a:fillRef>
            <a:effectRef idx="0">
              <a:scrgbClr r="0" g="0" b="0"/>
            </a:effectRef>
            <a:fontRef idx="minor"/>
          </p:style>
          <p:txBody>
            <a:bodyPr lIns="89977" tIns="44988" rIns="89977" bIns="44988">
              <a:spAutoFit/>
            </a:bodyPr>
            <a:lstStyle/>
            <a:p>
              <a:pPr algn="ctr">
                <a:lnSpc>
                  <a:spcPts val="1281"/>
                </a:lnSpc>
                <a:spcAft>
                  <a:spcPts val="201"/>
                </a:spcAft>
              </a:pPr>
              <a:r>
                <a:rPr lang="de-DE" sz="1400" u="sng" spc="-1">
                  <a:solidFill>
                    <a:srgbClr val="FF0000"/>
                  </a:solidFill>
                  <a:latin typeface="Calibri" panose="020F0502020204030204" pitchFamily="34" charset="0"/>
                  <a:ea typeface="Calibri" panose="020F0502020204030204" pitchFamily="34" charset="0"/>
                  <a:cs typeface="Calibri" panose="020F0502020204030204" pitchFamily="34" charset="0"/>
                </a:rPr>
                <a:t>xxx</a:t>
              </a:r>
              <a:r>
                <a:rPr lang="de-DE" sz="1400" u="sng" spc="-1">
                  <a:solidFill>
                    <a:srgbClr val="000000"/>
                  </a:solidFill>
                  <a:latin typeface="Calibri" panose="020F0502020204030204" pitchFamily="34" charset="0"/>
                  <a:ea typeface="Calibri" panose="020F0502020204030204" pitchFamily="34" charset="0"/>
                  <a:cs typeface="Calibri" panose="020F0502020204030204" pitchFamily="34" charset="0"/>
                </a:rPr>
                <a:t>/GTU</a:t>
              </a:r>
              <a:endParaRPr lang="en-US" sz="1400" spc="-1">
                <a:latin typeface="Calibri" panose="020F0502020204030204" pitchFamily="34" charset="0"/>
                <a:ea typeface="Calibri" panose="020F0502020204030204" pitchFamily="34" charset="0"/>
                <a:cs typeface="Calibri" panose="020F0502020204030204" pitchFamily="34" charset="0"/>
              </a:endParaRPr>
            </a:p>
            <a:p>
              <a:pPr algn="ctr">
                <a:lnSpc>
                  <a:spcPts val="1281"/>
                </a:lnSpc>
                <a:spcAft>
                  <a:spcPts val="201"/>
                </a:spcAft>
              </a:pPr>
              <a:r>
                <a:rPr lang="de-DE" sz="1400" spc="-1">
                  <a:solidFill>
                    <a:srgbClr val="000000"/>
                  </a:solidFill>
                  <a:latin typeface="Calibri" panose="020F0502020204030204" pitchFamily="34" charset="0"/>
                  <a:ea typeface="Calibri" panose="020F0502020204030204" pitchFamily="34" charset="0"/>
                  <a:cs typeface="Calibri" panose="020F0502020204030204" pitchFamily="34" charset="0"/>
                </a:rPr>
                <a:t>Education and Training Lab</a:t>
              </a:r>
              <a:br>
                <a:rPr sz="1799">
                  <a:latin typeface="Calibri" panose="020F0502020204030204" pitchFamily="34" charset="0"/>
                  <a:ea typeface="Calibri" panose="020F0502020204030204" pitchFamily="34" charset="0"/>
                  <a:cs typeface="Calibri" panose="020F0502020204030204" pitchFamily="34" charset="0"/>
                </a:rPr>
              </a:br>
              <a:r>
                <a:rPr lang="de-DE" sz="1400" spc="-1">
                  <a:solidFill>
                    <a:srgbClr val="000000"/>
                  </a:solidFill>
                  <a:latin typeface="Calibri" panose="020F0502020204030204" pitchFamily="34" charset="0"/>
                  <a:ea typeface="Calibri" panose="020F0502020204030204" pitchFamily="34" charset="0"/>
                  <a:cs typeface="Calibri" panose="020F0502020204030204" pitchFamily="34" charset="0"/>
                </a:rPr>
                <a:t>Earth‘s Field MRI</a:t>
              </a:r>
              <a:endParaRPr lang="en-US" sz="1400" spc="-1">
                <a:latin typeface="Calibri" panose="020F0502020204030204" pitchFamily="34" charset="0"/>
                <a:ea typeface="Calibri" panose="020F0502020204030204" pitchFamily="34" charset="0"/>
                <a:cs typeface="Calibri" panose="020F0502020204030204" pitchFamily="34" charset="0"/>
              </a:endParaRPr>
            </a:p>
          </p:txBody>
        </p:sp>
        <p:sp>
          <p:nvSpPr>
            <p:cNvPr id="111" name="Oval 50"/>
            <p:cNvSpPr/>
            <p:nvPr/>
          </p:nvSpPr>
          <p:spPr>
            <a:xfrm>
              <a:off x="3495960" y="3295440"/>
              <a:ext cx="1834560" cy="932400"/>
            </a:xfrm>
            <a:prstGeom prst="ellipse">
              <a:avLst/>
            </a:prstGeom>
            <a:noFill/>
            <a:ln w="6350">
              <a:solidFill>
                <a:srgbClr val="000000"/>
              </a:solidFill>
            </a:ln>
          </p:spPr>
          <p:style>
            <a:lnRef idx="2">
              <a:schemeClr val="accent1">
                <a:shade val="15000"/>
              </a:schemeClr>
            </a:lnRef>
            <a:fillRef idx="1">
              <a:schemeClr val="accent1"/>
            </a:fillRef>
            <a:effectRef idx="0">
              <a:schemeClr val="accent1"/>
            </a:effectRef>
            <a:fontRef idx="minor"/>
          </p:style>
          <p:txBody>
            <a:bodyPr/>
            <a:lstStyle/>
            <a:p>
              <a:endParaRPr lang="ka-GE" sz="1799">
                <a:latin typeface="Calibri" panose="020F0502020204030204" pitchFamily="34" charset="0"/>
                <a:ea typeface="Calibri" panose="020F0502020204030204" pitchFamily="34" charset="0"/>
                <a:cs typeface="Calibri" panose="020F0502020204030204" pitchFamily="34" charset="0"/>
              </a:endParaRPr>
            </a:p>
          </p:txBody>
        </p:sp>
      </p:grpSp>
      <p:sp>
        <p:nvSpPr>
          <p:cNvPr id="112" name="Textfeld 60"/>
          <p:cNvSpPr/>
          <p:nvPr/>
        </p:nvSpPr>
        <p:spPr>
          <a:xfrm>
            <a:off x="1426919" y="1069189"/>
            <a:ext cx="3973365" cy="644596"/>
          </a:xfrm>
          <a:prstGeom prst="rect">
            <a:avLst/>
          </a:prstGeom>
          <a:noFill/>
          <a:ln w="0">
            <a:noFill/>
          </a:ln>
        </p:spPr>
        <p:style>
          <a:lnRef idx="0">
            <a:scrgbClr r="0" g="0" b="0"/>
          </a:lnRef>
          <a:fillRef idx="0">
            <a:scrgbClr r="0" g="0" b="0"/>
          </a:fillRef>
          <a:effectRef idx="0">
            <a:scrgbClr r="0" g="0" b="0"/>
          </a:effectRef>
          <a:fontRef idx="minor"/>
        </p:style>
        <p:txBody>
          <a:bodyPr lIns="89977" tIns="44988" rIns="89977" bIns="44988">
            <a:spAutoFit/>
          </a:bodyPr>
          <a:lstStyle/>
          <a:p>
            <a:pPr algn="ctr">
              <a:lnSpc>
                <a:spcPct val="100000"/>
              </a:lnSpc>
            </a:pPr>
            <a:r>
              <a:rPr lang="de-DE" sz="1799" b="1" u="sng" spc="-1" dirty="0">
                <a:solidFill>
                  <a:srgbClr val="FF0000"/>
                </a:solidFill>
                <a:latin typeface="Calibri" panose="020F0502020204030204" pitchFamily="34" charset="0"/>
                <a:ea typeface="Calibri" panose="020F0502020204030204" pitchFamily="34" charset="0"/>
                <a:cs typeface="Calibri" panose="020F0502020204030204" pitchFamily="34" charset="0"/>
              </a:rPr>
              <a:t>INM4/IAS-8</a:t>
            </a:r>
            <a:r>
              <a:rPr lang="de-DE" sz="1799" b="1" u="sng" spc="-1" dirty="0">
                <a:solidFill>
                  <a:srgbClr val="000000"/>
                </a:solidFill>
                <a:latin typeface="Calibri" panose="020F0502020204030204" pitchFamily="34" charset="0"/>
                <a:ea typeface="Calibri" panose="020F0502020204030204" pitchFamily="34" charset="0"/>
                <a:cs typeface="Calibri" panose="020F0502020204030204" pitchFamily="34" charset="0"/>
              </a:rPr>
              <a:t> &amp; KIU</a:t>
            </a:r>
            <a:r>
              <a:rPr lang="de-DE" sz="1799" b="1" spc="-1" baseline="30000" dirty="0">
                <a:solidFill>
                  <a:srgbClr val="000000"/>
                </a:solidFill>
                <a:latin typeface="Calibri" panose="020F0502020204030204" pitchFamily="34" charset="0"/>
                <a:ea typeface="Calibri" panose="020F0502020204030204" pitchFamily="34" charset="0"/>
                <a:cs typeface="Calibri" panose="020F0502020204030204" pitchFamily="34" charset="0"/>
              </a:rPr>
              <a:t>1</a:t>
            </a:r>
            <a:r>
              <a:rPr lang="de-DE" sz="1799" b="1" spc="-1" dirty="0">
                <a:solidFill>
                  <a:srgbClr val="000000"/>
                </a:solidFill>
                <a:latin typeface="Calibri" panose="020F0502020204030204" pitchFamily="34" charset="0"/>
                <a:ea typeface="Calibri" panose="020F0502020204030204" pitchFamily="34" charset="0"/>
                <a:cs typeface="Calibri" panose="020F0502020204030204" pitchFamily="34" charset="0"/>
              </a:rPr>
              <a:t> </a:t>
            </a:r>
            <a:endParaRPr lang="en-US" sz="1799" spc="-1" dirty="0">
              <a:latin typeface="Calibri" panose="020F0502020204030204" pitchFamily="34" charset="0"/>
              <a:ea typeface="Calibri" panose="020F0502020204030204" pitchFamily="34" charset="0"/>
              <a:cs typeface="Calibri" panose="020F0502020204030204" pitchFamily="34" charset="0"/>
            </a:endParaRPr>
          </a:p>
          <a:p>
            <a:pPr algn="ctr">
              <a:lnSpc>
                <a:spcPct val="100000"/>
              </a:lnSpc>
            </a:pPr>
            <a:r>
              <a:rPr lang="de-DE" sz="1799" b="1" spc="-1" dirty="0">
                <a:solidFill>
                  <a:srgbClr val="000000"/>
                </a:solidFill>
                <a:latin typeface="Calibri" panose="020F0502020204030204" pitchFamily="34" charset="0"/>
                <a:ea typeface="Calibri" panose="020F0502020204030204" pitchFamily="34" charset="0"/>
                <a:cs typeface="Calibri" panose="020F0502020204030204" pitchFamily="34" charset="0"/>
              </a:rPr>
              <a:t>SMART|Biomedical Imaging_Lab</a:t>
            </a:r>
            <a:endParaRPr lang="en-US" sz="1799" spc="-1" dirty="0">
              <a:latin typeface="Calibri" panose="020F0502020204030204" pitchFamily="34" charset="0"/>
              <a:ea typeface="Calibri" panose="020F0502020204030204" pitchFamily="34" charset="0"/>
              <a:cs typeface="Calibri" panose="020F0502020204030204" pitchFamily="34" charset="0"/>
            </a:endParaRPr>
          </a:p>
        </p:txBody>
      </p:sp>
      <p:sp>
        <p:nvSpPr>
          <p:cNvPr id="113" name="Gerade Verbindung 74"/>
          <p:cNvSpPr/>
          <p:nvPr/>
        </p:nvSpPr>
        <p:spPr>
          <a:xfrm>
            <a:off x="3002808" y="1742479"/>
            <a:ext cx="360" cy="107972"/>
          </a:xfrm>
          <a:prstGeom prst="line">
            <a:avLst/>
          </a:prstGeom>
          <a:ln>
            <a:solidFill>
              <a:srgbClr val="000000"/>
            </a:solidFill>
          </a:ln>
        </p:spPr>
        <p:style>
          <a:lnRef idx="1">
            <a:schemeClr val="accent1"/>
          </a:lnRef>
          <a:fillRef idx="0">
            <a:schemeClr val="accent1"/>
          </a:fillRef>
          <a:effectRef idx="0">
            <a:schemeClr val="accent1"/>
          </a:effectRef>
          <a:fontRef idx="minor"/>
        </p:style>
        <p:txBody>
          <a:bodyPr/>
          <a:lstStyle/>
          <a:p>
            <a:endParaRPr lang="ka-GE" sz="1799">
              <a:latin typeface="Calibri" panose="020F0502020204030204" pitchFamily="34" charset="0"/>
              <a:ea typeface="Calibri" panose="020F0502020204030204" pitchFamily="34" charset="0"/>
              <a:cs typeface="Calibri" panose="020F0502020204030204" pitchFamily="34" charset="0"/>
            </a:endParaRPr>
          </a:p>
        </p:txBody>
      </p:sp>
      <p:sp>
        <p:nvSpPr>
          <p:cNvPr id="114" name="Gerade Verbindung mit Pfeil 94"/>
          <p:cNvSpPr/>
          <p:nvPr/>
        </p:nvSpPr>
        <p:spPr>
          <a:xfrm>
            <a:off x="1975635" y="3052900"/>
            <a:ext cx="360" cy="148641"/>
          </a:xfrm>
          <a:custGeom>
            <a:avLst/>
            <a:gdLst/>
            <a:ahLst/>
            <a:cxnLst/>
            <a:rect l="l" t="t" r="r" b="b"/>
            <a:pathLst>
              <a:path w="21600" h="21600">
                <a:moveTo>
                  <a:pt x="0" y="0"/>
                </a:moveTo>
                <a:lnTo>
                  <a:pt x="21600" y="21600"/>
                </a:lnTo>
              </a:path>
            </a:pathLst>
          </a:custGeom>
          <a:noFill/>
          <a:ln>
            <a:solidFill>
              <a:srgbClr val="000000"/>
            </a:solidFill>
            <a:tailEnd type="triangle" w="med" len="med"/>
          </a:ln>
        </p:spPr>
        <p:style>
          <a:lnRef idx="1">
            <a:schemeClr val="accent1"/>
          </a:lnRef>
          <a:fillRef idx="0">
            <a:schemeClr val="accent1"/>
          </a:fillRef>
          <a:effectRef idx="0">
            <a:schemeClr val="accent1"/>
          </a:effectRef>
          <a:fontRef idx="minor"/>
        </p:style>
        <p:txBody>
          <a:bodyPr/>
          <a:lstStyle/>
          <a:p>
            <a:endParaRPr lang="ka-GE" sz="1799">
              <a:latin typeface="Calibri" panose="020F0502020204030204" pitchFamily="34" charset="0"/>
              <a:ea typeface="Calibri" panose="020F0502020204030204" pitchFamily="34" charset="0"/>
              <a:cs typeface="Calibri" panose="020F0502020204030204" pitchFamily="34" charset="0"/>
            </a:endParaRPr>
          </a:p>
        </p:txBody>
      </p:sp>
      <p:sp>
        <p:nvSpPr>
          <p:cNvPr id="115" name="Gerade Verbindung mit Pfeil 95"/>
          <p:cNvSpPr/>
          <p:nvPr/>
        </p:nvSpPr>
        <p:spPr>
          <a:xfrm>
            <a:off x="1975635" y="4269022"/>
            <a:ext cx="360" cy="148641"/>
          </a:xfrm>
          <a:custGeom>
            <a:avLst/>
            <a:gdLst/>
            <a:ahLst/>
            <a:cxnLst/>
            <a:rect l="l" t="t" r="r" b="b"/>
            <a:pathLst>
              <a:path w="21600" h="21600">
                <a:moveTo>
                  <a:pt x="0" y="0"/>
                </a:moveTo>
                <a:lnTo>
                  <a:pt x="21600" y="21600"/>
                </a:lnTo>
              </a:path>
            </a:pathLst>
          </a:custGeom>
          <a:noFill/>
          <a:ln>
            <a:solidFill>
              <a:srgbClr val="000000"/>
            </a:solidFill>
            <a:tailEnd type="triangle" w="med" len="med"/>
          </a:ln>
        </p:spPr>
        <p:style>
          <a:lnRef idx="1">
            <a:schemeClr val="accent1"/>
          </a:lnRef>
          <a:fillRef idx="0">
            <a:schemeClr val="accent1"/>
          </a:fillRef>
          <a:effectRef idx="0">
            <a:schemeClr val="accent1"/>
          </a:effectRef>
          <a:fontRef idx="minor"/>
        </p:style>
        <p:txBody>
          <a:bodyPr/>
          <a:lstStyle/>
          <a:p>
            <a:endParaRPr lang="ka-GE" sz="1799">
              <a:latin typeface="Calibri" panose="020F0502020204030204" pitchFamily="34" charset="0"/>
              <a:ea typeface="Calibri" panose="020F0502020204030204" pitchFamily="34" charset="0"/>
              <a:cs typeface="Calibri" panose="020F0502020204030204" pitchFamily="34" charset="0"/>
            </a:endParaRPr>
          </a:p>
        </p:txBody>
      </p:sp>
      <p:sp>
        <p:nvSpPr>
          <p:cNvPr id="116" name="Gerade Verbindung mit Pfeil 96"/>
          <p:cNvSpPr/>
          <p:nvPr/>
        </p:nvSpPr>
        <p:spPr>
          <a:xfrm>
            <a:off x="4114559" y="3052900"/>
            <a:ext cx="360" cy="148641"/>
          </a:xfrm>
          <a:custGeom>
            <a:avLst/>
            <a:gdLst/>
            <a:ahLst/>
            <a:cxnLst/>
            <a:rect l="l" t="t" r="r" b="b"/>
            <a:pathLst>
              <a:path w="21600" h="21600">
                <a:moveTo>
                  <a:pt x="0" y="0"/>
                </a:moveTo>
                <a:lnTo>
                  <a:pt x="21600" y="21600"/>
                </a:lnTo>
              </a:path>
            </a:pathLst>
          </a:custGeom>
          <a:noFill/>
          <a:ln>
            <a:solidFill>
              <a:srgbClr val="000000"/>
            </a:solidFill>
            <a:tailEnd type="triangle" w="med" len="med"/>
          </a:ln>
        </p:spPr>
        <p:style>
          <a:lnRef idx="1">
            <a:schemeClr val="accent1"/>
          </a:lnRef>
          <a:fillRef idx="0">
            <a:schemeClr val="accent1"/>
          </a:fillRef>
          <a:effectRef idx="0">
            <a:schemeClr val="accent1"/>
          </a:effectRef>
          <a:fontRef idx="minor"/>
        </p:style>
        <p:txBody>
          <a:bodyPr/>
          <a:lstStyle/>
          <a:p>
            <a:endParaRPr lang="ka-GE" sz="1799">
              <a:latin typeface="Calibri" panose="020F0502020204030204" pitchFamily="34" charset="0"/>
              <a:ea typeface="Calibri" panose="020F0502020204030204" pitchFamily="34" charset="0"/>
              <a:cs typeface="Calibri" panose="020F0502020204030204" pitchFamily="34" charset="0"/>
            </a:endParaRPr>
          </a:p>
        </p:txBody>
      </p:sp>
      <p:sp>
        <p:nvSpPr>
          <p:cNvPr id="117" name="Gerade Verbindung mit Pfeil 97"/>
          <p:cNvSpPr/>
          <p:nvPr/>
        </p:nvSpPr>
        <p:spPr>
          <a:xfrm>
            <a:off x="4114559" y="4269022"/>
            <a:ext cx="360" cy="148641"/>
          </a:xfrm>
          <a:custGeom>
            <a:avLst/>
            <a:gdLst/>
            <a:ahLst/>
            <a:cxnLst/>
            <a:rect l="l" t="t" r="r" b="b"/>
            <a:pathLst>
              <a:path w="21600" h="21600">
                <a:moveTo>
                  <a:pt x="0" y="0"/>
                </a:moveTo>
                <a:lnTo>
                  <a:pt x="21600" y="21600"/>
                </a:lnTo>
              </a:path>
            </a:pathLst>
          </a:custGeom>
          <a:noFill/>
          <a:ln>
            <a:solidFill>
              <a:srgbClr val="000000"/>
            </a:solidFill>
            <a:tailEnd type="triangle" w="med" len="med"/>
          </a:ln>
        </p:spPr>
        <p:style>
          <a:lnRef idx="1">
            <a:schemeClr val="accent1"/>
          </a:lnRef>
          <a:fillRef idx="0">
            <a:schemeClr val="accent1"/>
          </a:fillRef>
          <a:effectRef idx="0">
            <a:schemeClr val="accent1"/>
          </a:effectRef>
          <a:fontRef idx="minor"/>
        </p:style>
        <p:txBody>
          <a:bodyPr/>
          <a:lstStyle/>
          <a:p>
            <a:endParaRPr lang="ka-GE" sz="1799">
              <a:latin typeface="Calibri" panose="020F0502020204030204" pitchFamily="34" charset="0"/>
              <a:ea typeface="Calibri" panose="020F0502020204030204" pitchFamily="34" charset="0"/>
              <a:cs typeface="Calibri" panose="020F0502020204030204" pitchFamily="34" charset="0"/>
            </a:endParaRPr>
          </a:p>
        </p:txBody>
      </p:sp>
      <p:grpSp>
        <p:nvGrpSpPr>
          <p:cNvPr id="17" name="Group 16">
            <a:extLst>
              <a:ext uri="{FF2B5EF4-FFF2-40B4-BE49-F238E27FC236}">
                <a16:creationId xmlns:a16="http://schemas.microsoft.com/office/drawing/2014/main" id="{ED16D6A8-3A23-0543-3DB3-85BFC38AD7B8}"/>
              </a:ext>
            </a:extLst>
          </p:cNvPr>
          <p:cNvGrpSpPr/>
          <p:nvPr/>
        </p:nvGrpSpPr>
        <p:grpSpPr>
          <a:xfrm>
            <a:off x="5487993" y="3803680"/>
            <a:ext cx="1354884" cy="1267302"/>
            <a:chOff x="5486404" y="3803678"/>
            <a:chExt cx="1354884" cy="1267301"/>
          </a:xfrm>
        </p:grpSpPr>
        <p:sp>
          <p:nvSpPr>
            <p:cNvPr id="119" name="Textfeld 103"/>
            <p:cNvSpPr/>
            <p:nvPr/>
          </p:nvSpPr>
          <p:spPr>
            <a:xfrm>
              <a:off x="5590439" y="4106267"/>
              <a:ext cx="1184289" cy="783352"/>
            </a:xfrm>
            <a:prstGeom prst="rect">
              <a:avLst/>
            </a:prstGeom>
            <a:noFill/>
            <a:ln w="0">
              <a:noFill/>
            </a:ln>
          </p:spPr>
          <p:style>
            <a:lnRef idx="0">
              <a:scrgbClr r="0" g="0" b="0"/>
            </a:lnRef>
            <a:fillRef idx="0">
              <a:scrgbClr r="0" g="0" b="0"/>
            </a:fillRef>
            <a:effectRef idx="0">
              <a:scrgbClr r="0" g="0" b="0"/>
            </a:effectRef>
            <a:fontRef idx="minor"/>
          </p:style>
          <p:txBody>
            <a:bodyPr wrap="square" lIns="89977" tIns="44988" rIns="89977" bIns="44988">
              <a:spAutoFit/>
            </a:bodyPr>
            <a:lstStyle/>
            <a:p>
              <a:pPr algn="ctr">
                <a:lnSpc>
                  <a:spcPts val="1281"/>
                </a:lnSpc>
                <a:spcAft>
                  <a:spcPts val="201"/>
                </a:spcAft>
              </a:pPr>
              <a:r>
                <a:rPr lang="de-DE" sz="1300" u="sng" spc="-1" dirty="0">
                  <a:solidFill>
                    <a:srgbClr val="000000"/>
                  </a:solidFill>
                  <a:latin typeface="Calibri" panose="020F0502020204030204" pitchFamily="34" charset="0"/>
                  <a:ea typeface="Calibri" panose="020F0502020204030204" pitchFamily="34" charset="0"/>
                  <a:cs typeface="Calibri" panose="020F0502020204030204" pitchFamily="34" charset="0"/>
                </a:rPr>
                <a:t>INM-4/</a:t>
              </a:r>
              <a:r>
                <a:rPr lang="de-DE" sz="1300" u="sng" spc="-1" dirty="0">
                  <a:solidFill>
                    <a:srgbClr val="FF0000"/>
                  </a:solidFill>
                  <a:latin typeface="Calibri" panose="020F0502020204030204" pitchFamily="34" charset="0"/>
                  <a:ea typeface="Calibri" panose="020F0502020204030204" pitchFamily="34" charset="0"/>
                  <a:cs typeface="Calibri" panose="020F0502020204030204" pitchFamily="34" charset="0"/>
                </a:rPr>
                <a:t>INM-5</a:t>
              </a:r>
              <a:endParaRPr lang="en-US" sz="1300" spc="-1" dirty="0">
                <a:latin typeface="Calibri" panose="020F0502020204030204" pitchFamily="34" charset="0"/>
                <a:ea typeface="Calibri" panose="020F0502020204030204" pitchFamily="34" charset="0"/>
                <a:cs typeface="Calibri" panose="020F0502020204030204" pitchFamily="34" charset="0"/>
              </a:endParaRPr>
            </a:p>
            <a:p>
              <a:pPr algn="ctr">
                <a:lnSpc>
                  <a:spcPts val="1281"/>
                </a:lnSpc>
                <a:spcAft>
                  <a:spcPts val="201"/>
                </a:spcAft>
              </a:pPr>
              <a:r>
                <a:rPr lang="de-DE" sz="1300" spc="-1" dirty="0">
                  <a:solidFill>
                    <a:srgbClr val="000000"/>
                  </a:solidFill>
                  <a:latin typeface="Calibri" panose="020F0502020204030204" pitchFamily="34" charset="0"/>
                  <a:ea typeface="Calibri" panose="020F0502020204030204" pitchFamily="34" charset="0"/>
                  <a:cs typeface="Calibri" panose="020F0502020204030204" pitchFamily="34" charset="0"/>
                </a:rPr>
                <a:t>Human MR-PET Data Acquisition</a:t>
              </a:r>
              <a:endParaRPr lang="en-US" sz="1300" spc="-1" dirty="0">
                <a:latin typeface="Calibri" panose="020F0502020204030204" pitchFamily="34" charset="0"/>
                <a:ea typeface="Calibri" panose="020F0502020204030204" pitchFamily="34" charset="0"/>
                <a:cs typeface="Calibri" panose="020F0502020204030204" pitchFamily="34" charset="0"/>
              </a:endParaRPr>
            </a:p>
          </p:txBody>
        </p:sp>
        <p:sp>
          <p:nvSpPr>
            <p:cNvPr id="120" name="Oval 104"/>
            <p:cNvSpPr/>
            <p:nvPr/>
          </p:nvSpPr>
          <p:spPr>
            <a:xfrm>
              <a:off x="5486404" y="3803678"/>
              <a:ext cx="1354884" cy="1267301"/>
            </a:xfrm>
            <a:prstGeom prst="ellipse">
              <a:avLst/>
            </a:prstGeom>
            <a:noFill/>
            <a:ln w="6350">
              <a:solidFill>
                <a:srgbClr val="000000"/>
              </a:solidFill>
            </a:ln>
          </p:spPr>
          <p:style>
            <a:lnRef idx="2">
              <a:schemeClr val="accent1">
                <a:shade val="15000"/>
              </a:schemeClr>
            </a:lnRef>
            <a:fillRef idx="1">
              <a:schemeClr val="accent1"/>
            </a:fillRef>
            <a:effectRef idx="0">
              <a:schemeClr val="accent1"/>
            </a:effectRef>
            <a:fontRef idx="minor"/>
          </p:style>
          <p:txBody>
            <a:bodyPr/>
            <a:lstStyle/>
            <a:p>
              <a:endParaRPr lang="ka-GE" sz="1799"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124" name="Gruppieren 122"/>
          <p:cNvGrpSpPr/>
          <p:nvPr/>
        </p:nvGrpSpPr>
        <p:grpSpPr>
          <a:xfrm>
            <a:off x="5347913" y="3136070"/>
            <a:ext cx="1803491" cy="606442"/>
            <a:chOff x="5347718" y="3548470"/>
            <a:chExt cx="1803960" cy="606600"/>
          </a:xfrm>
        </p:grpSpPr>
        <p:sp>
          <p:nvSpPr>
            <p:cNvPr id="125" name="Textfeld 123"/>
            <p:cNvSpPr/>
            <p:nvPr/>
          </p:nvSpPr>
          <p:spPr>
            <a:xfrm>
              <a:off x="5347718" y="3642610"/>
              <a:ext cx="1803960" cy="455754"/>
            </a:xfrm>
            <a:prstGeom prst="rect">
              <a:avLst/>
            </a:prstGeom>
            <a:noFill/>
            <a:ln w="0">
              <a:noFill/>
            </a:ln>
          </p:spPr>
          <p:style>
            <a:lnRef idx="0">
              <a:scrgbClr r="0" g="0" b="0"/>
            </a:lnRef>
            <a:fillRef idx="0">
              <a:scrgbClr r="0" g="0" b="0"/>
            </a:fillRef>
            <a:effectRef idx="0">
              <a:scrgbClr r="0" g="0" b="0"/>
            </a:effectRef>
            <a:fontRef idx="minor"/>
          </p:style>
          <p:txBody>
            <a:bodyPr lIns="89977" tIns="44988" rIns="89977" bIns="44988">
              <a:spAutoFit/>
            </a:bodyPr>
            <a:lstStyle/>
            <a:p>
              <a:pPr algn="ctr">
                <a:lnSpc>
                  <a:spcPts val="1281"/>
                </a:lnSpc>
                <a:spcAft>
                  <a:spcPts val="201"/>
                </a:spcAft>
              </a:pPr>
              <a:r>
                <a:rPr lang="de-DE" sz="1400" u="sng" spc="-1" dirty="0">
                  <a:solidFill>
                    <a:srgbClr val="000000"/>
                  </a:solidFill>
                  <a:latin typeface="Calibri" panose="020F0502020204030204" pitchFamily="34" charset="0"/>
                  <a:ea typeface="Calibri" panose="020F0502020204030204" pitchFamily="34" charset="0"/>
                  <a:cs typeface="Calibri" panose="020F0502020204030204" pitchFamily="34" charset="0"/>
                </a:rPr>
                <a:t>INM-4</a:t>
              </a:r>
              <a:endParaRPr lang="en-US" sz="1400" spc="-1" dirty="0">
                <a:latin typeface="Calibri" panose="020F0502020204030204" pitchFamily="34" charset="0"/>
                <a:ea typeface="Calibri" panose="020F0502020204030204" pitchFamily="34" charset="0"/>
                <a:cs typeface="Calibri" panose="020F0502020204030204" pitchFamily="34" charset="0"/>
              </a:endParaRPr>
            </a:p>
            <a:p>
              <a:pPr algn="ctr">
                <a:lnSpc>
                  <a:spcPts val="1281"/>
                </a:lnSpc>
                <a:spcAft>
                  <a:spcPts val="201"/>
                </a:spcAft>
              </a:pPr>
              <a:r>
                <a:rPr lang="de-DE" sz="1400" spc="-1" dirty="0">
                  <a:solidFill>
                    <a:srgbClr val="000000"/>
                  </a:solidFill>
                  <a:latin typeface="Calibri" panose="020F0502020204030204" pitchFamily="34" charset="0"/>
                  <a:ea typeface="Calibri" panose="020F0502020204030204" pitchFamily="34" charset="0"/>
                  <a:cs typeface="Calibri" panose="020F0502020204030204" pitchFamily="34" charset="0"/>
                </a:rPr>
                <a:t>MR-PET</a:t>
              </a:r>
              <a:endParaRPr lang="en-US" sz="1400" spc="-1" dirty="0">
                <a:latin typeface="Calibri" panose="020F0502020204030204" pitchFamily="34" charset="0"/>
                <a:ea typeface="Calibri" panose="020F0502020204030204" pitchFamily="34" charset="0"/>
                <a:cs typeface="Calibri" panose="020F0502020204030204" pitchFamily="34" charset="0"/>
              </a:endParaRPr>
            </a:p>
          </p:txBody>
        </p:sp>
        <p:sp>
          <p:nvSpPr>
            <p:cNvPr id="126" name="Oval 124"/>
            <p:cNvSpPr/>
            <p:nvPr/>
          </p:nvSpPr>
          <p:spPr>
            <a:xfrm>
              <a:off x="5778720" y="3548470"/>
              <a:ext cx="929160" cy="606600"/>
            </a:xfrm>
            <a:prstGeom prst="ellipse">
              <a:avLst/>
            </a:prstGeom>
            <a:noFill/>
            <a:ln w="6350">
              <a:solidFill>
                <a:srgbClr val="000000"/>
              </a:solidFill>
            </a:ln>
          </p:spPr>
          <p:style>
            <a:lnRef idx="2">
              <a:schemeClr val="accent1">
                <a:shade val="15000"/>
              </a:schemeClr>
            </a:lnRef>
            <a:fillRef idx="1">
              <a:schemeClr val="accent1"/>
            </a:fillRef>
            <a:effectRef idx="0">
              <a:schemeClr val="accent1"/>
            </a:effectRef>
            <a:fontRef idx="minor"/>
          </p:style>
          <p:txBody>
            <a:bodyPr/>
            <a:lstStyle/>
            <a:p>
              <a:endParaRPr lang="ka-GE" sz="1799"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id="{BCD2FC9C-79E6-7BC9-8912-B6FCDB500E6C}"/>
              </a:ext>
            </a:extLst>
          </p:cNvPr>
          <p:cNvGrpSpPr/>
          <p:nvPr/>
        </p:nvGrpSpPr>
        <p:grpSpPr>
          <a:xfrm>
            <a:off x="5480073" y="2439699"/>
            <a:ext cx="1803491" cy="634208"/>
            <a:chOff x="5478486" y="2439700"/>
            <a:chExt cx="1803490" cy="634208"/>
          </a:xfrm>
        </p:grpSpPr>
        <p:sp>
          <p:nvSpPr>
            <p:cNvPr id="128" name="Textfeld 126"/>
            <p:cNvSpPr/>
            <p:nvPr/>
          </p:nvSpPr>
          <p:spPr>
            <a:xfrm>
              <a:off x="5478486" y="2457268"/>
              <a:ext cx="1803490" cy="616640"/>
            </a:xfrm>
            <a:prstGeom prst="rect">
              <a:avLst/>
            </a:prstGeom>
            <a:noFill/>
            <a:ln w="0">
              <a:noFill/>
            </a:ln>
          </p:spPr>
          <p:style>
            <a:lnRef idx="0">
              <a:scrgbClr r="0" g="0" b="0"/>
            </a:lnRef>
            <a:fillRef idx="0">
              <a:scrgbClr r="0" g="0" b="0"/>
            </a:fillRef>
            <a:effectRef idx="0">
              <a:scrgbClr r="0" g="0" b="0"/>
            </a:effectRef>
            <a:fontRef idx="minor"/>
          </p:style>
          <p:txBody>
            <a:bodyPr lIns="89977" tIns="44988" rIns="89977" bIns="44988">
              <a:spAutoFit/>
            </a:bodyPr>
            <a:lstStyle/>
            <a:p>
              <a:pPr algn="ctr">
                <a:lnSpc>
                  <a:spcPts val="1281"/>
                </a:lnSpc>
                <a:spcAft>
                  <a:spcPts val="201"/>
                </a:spcAft>
              </a:pPr>
              <a:r>
                <a:rPr lang="de-DE" sz="1400" u="sng" spc="-1" dirty="0">
                  <a:solidFill>
                    <a:srgbClr val="FF0000"/>
                  </a:solidFill>
                  <a:latin typeface="Calibri" panose="020F0502020204030204" pitchFamily="34" charset="0"/>
                  <a:ea typeface="Calibri" panose="020F0502020204030204" pitchFamily="34" charset="0"/>
                  <a:cs typeface="Calibri" panose="020F0502020204030204" pitchFamily="34" charset="0"/>
                </a:rPr>
                <a:t>xxx</a:t>
              </a:r>
              <a:endParaRPr lang="en-US" sz="1400" spc="-1" dirty="0">
                <a:latin typeface="Calibri" panose="020F0502020204030204" pitchFamily="34" charset="0"/>
                <a:ea typeface="Calibri" panose="020F0502020204030204" pitchFamily="34" charset="0"/>
                <a:cs typeface="Calibri" panose="020F0502020204030204" pitchFamily="34" charset="0"/>
              </a:endParaRPr>
            </a:p>
            <a:p>
              <a:pPr algn="ctr">
                <a:lnSpc>
                  <a:spcPts val="1281"/>
                </a:lnSpc>
                <a:spcAft>
                  <a:spcPts val="201"/>
                </a:spcAft>
              </a:pPr>
              <a:r>
                <a:rPr lang="de-DE" sz="1400" spc="-1" dirty="0">
                  <a:solidFill>
                    <a:srgbClr val="000000"/>
                  </a:solidFill>
                  <a:latin typeface="Calibri" panose="020F0502020204030204" pitchFamily="34" charset="0"/>
                  <a:ea typeface="Calibri" panose="020F0502020204030204" pitchFamily="34" charset="0"/>
                  <a:cs typeface="Calibri" panose="020F0502020204030204" pitchFamily="34" charset="0"/>
                </a:rPr>
                <a:t>Animal</a:t>
              </a:r>
              <a:br>
                <a:rPr sz="1799" dirty="0">
                  <a:latin typeface="Calibri" panose="020F0502020204030204" pitchFamily="34" charset="0"/>
                  <a:ea typeface="Calibri" panose="020F0502020204030204" pitchFamily="34" charset="0"/>
                  <a:cs typeface="Calibri" panose="020F0502020204030204" pitchFamily="34" charset="0"/>
                </a:rPr>
              </a:br>
              <a:r>
                <a:rPr lang="de-DE" sz="1400" spc="-1" dirty="0">
                  <a:solidFill>
                    <a:srgbClr val="000000"/>
                  </a:solidFill>
                  <a:latin typeface="Calibri" panose="020F0502020204030204" pitchFamily="34" charset="0"/>
                  <a:ea typeface="Calibri" panose="020F0502020204030204" pitchFamily="34" charset="0"/>
                  <a:cs typeface="Calibri" panose="020F0502020204030204" pitchFamily="34" charset="0"/>
                </a:rPr>
                <a:t>PET</a:t>
              </a:r>
              <a:endParaRPr lang="en-US" sz="1400" spc="-1" dirty="0">
                <a:latin typeface="Calibri" panose="020F0502020204030204" pitchFamily="34" charset="0"/>
                <a:ea typeface="Calibri" panose="020F0502020204030204" pitchFamily="34" charset="0"/>
                <a:cs typeface="Calibri" panose="020F0502020204030204" pitchFamily="34" charset="0"/>
              </a:endParaRPr>
            </a:p>
          </p:txBody>
        </p:sp>
        <p:sp>
          <p:nvSpPr>
            <p:cNvPr id="129" name="Oval 127"/>
            <p:cNvSpPr/>
            <p:nvPr/>
          </p:nvSpPr>
          <p:spPr>
            <a:xfrm>
              <a:off x="5885534" y="2439700"/>
              <a:ext cx="928918" cy="606442"/>
            </a:xfrm>
            <a:prstGeom prst="ellipse">
              <a:avLst/>
            </a:prstGeom>
            <a:noFill/>
            <a:ln w="6350">
              <a:solidFill>
                <a:srgbClr val="000000"/>
              </a:solidFill>
            </a:ln>
          </p:spPr>
          <p:style>
            <a:lnRef idx="2">
              <a:schemeClr val="accent1">
                <a:shade val="15000"/>
              </a:schemeClr>
            </a:lnRef>
            <a:fillRef idx="1">
              <a:schemeClr val="accent1"/>
            </a:fillRef>
            <a:effectRef idx="0">
              <a:schemeClr val="accent1"/>
            </a:effectRef>
            <a:fontRef idx="minor"/>
          </p:style>
          <p:txBody>
            <a:bodyPr/>
            <a:lstStyle/>
            <a:p>
              <a:endParaRPr lang="ka-GE" sz="1799">
                <a:latin typeface="Calibri" panose="020F0502020204030204" pitchFamily="34" charset="0"/>
                <a:ea typeface="Calibri" panose="020F0502020204030204" pitchFamily="34" charset="0"/>
                <a:cs typeface="Calibri" panose="020F0502020204030204" pitchFamily="34" charset="0"/>
              </a:endParaRPr>
            </a:p>
          </p:txBody>
        </p:sp>
      </p:grpSp>
      <p:sp>
        <p:nvSpPr>
          <p:cNvPr id="130" name="Textfeld 144"/>
          <p:cNvSpPr/>
          <p:nvPr/>
        </p:nvSpPr>
        <p:spPr>
          <a:xfrm>
            <a:off x="6826852" y="1066333"/>
            <a:ext cx="3973365" cy="665499"/>
          </a:xfrm>
          <a:prstGeom prst="rect">
            <a:avLst/>
          </a:prstGeom>
          <a:noFill/>
          <a:ln w="0">
            <a:noFill/>
          </a:ln>
        </p:spPr>
        <p:style>
          <a:lnRef idx="0">
            <a:scrgbClr r="0" g="0" b="0"/>
          </a:lnRef>
          <a:fillRef idx="0">
            <a:scrgbClr r="0" g="0" b="0"/>
          </a:fillRef>
          <a:effectRef idx="0">
            <a:scrgbClr r="0" g="0" b="0"/>
          </a:effectRef>
          <a:fontRef idx="minor"/>
        </p:style>
        <p:txBody>
          <a:bodyPr lIns="89977" tIns="44988" rIns="89977" bIns="44988">
            <a:spAutoFit/>
          </a:bodyPr>
          <a:lstStyle/>
          <a:p>
            <a:pPr algn="ctr">
              <a:lnSpc>
                <a:spcPct val="100000"/>
              </a:lnSpc>
            </a:pPr>
            <a:r>
              <a:rPr lang="de-DE" sz="1867" b="1" u="sng" spc="-1" dirty="0">
                <a:solidFill>
                  <a:srgbClr val="FF0000"/>
                </a:solidFill>
                <a:latin typeface="Calibri" panose="020F0502020204030204" pitchFamily="34" charset="0"/>
                <a:ea typeface="Calibri" panose="020F0502020204030204" pitchFamily="34" charset="0"/>
                <a:cs typeface="Calibri" panose="020F0502020204030204" pitchFamily="34" charset="0"/>
              </a:rPr>
              <a:t>INM-5</a:t>
            </a:r>
            <a:r>
              <a:rPr lang="en-US" sz="1867" b="1" u="sng" spc="-1" dirty="0">
                <a:solidFill>
                  <a:srgbClr val="FF0000"/>
                </a:solidFill>
                <a:latin typeface="Calibri" panose="020F0502020204030204" pitchFamily="34" charset="0"/>
                <a:ea typeface="Calibri" panose="020F0502020204030204" pitchFamily="34" charset="0"/>
                <a:cs typeface="Calibri" panose="020F0502020204030204" pitchFamily="34" charset="0"/>
              </a:rPr>
              <a:t>/IREMB/HZDR</a:t>
            </a:r>
            <a:r>
              <a:rPr lang="en-US" sz="1867" b="1" u="sng" spc="-1" dirty="0">
                <a:latin typeface="Calibri" panose="020F0502020204030204" pitchFamily="34" charset="0"/>
                <a:ea typeface="Calibri" panose="020F0502020204030204" pitchFamily="34" charset="0"/>
                <a:cs typeface="Calibri" panose="020F0502020204030204" pitchFamily="34" charset="0"/>
              </a:rPr>
              <a:t> &amp; TSU</a:t>
            </a:r>
            <a:r>
              <a:rPr lang="en-US" sz="1867" b="1" u="sng" spc="-1" baseline="30000" dirty="0">
                <a:latin typeface="Calibri" panose="020F0502020204030204" pitchFamily="34" charset="0"/>
                <a:ea typeface="Calibri" panose="020F0502020204030204" pitchFamily="34" charset="0"/>
                <a:cs typeface="Calibri" panose="020F0502020204030204" pitchFamily="34" charset="0"/>
              </a:rPr>
              <a:t>2</a:t>
            </a:r>
            <a:endParaRPr lang="en-US" sz="1867" spc="-1" baseline="30000" dirty="0">
              <a:latin typeface="Calibri" panose="020F0502020204030204" pitchFamily="34" charset="0"/>
              <a:ea typeface="Calibri" panose="020F0502020204030204" pitchFamily="34" charset="0"/>
              <a:cs typeface="Calibri" panose="020F0502020204030204" pitchFamily="34" charset="0"/>
            </a:endParaRPr>
          </a:p>
          <a:p>
            <a:pPr algn="ctr">
              <a:lnSpc>
                <a:spcPct val="100000"/>
              </a:lnSpc>
            </a:pPr>
            <a:r>
              <a:rPr lang="de-DE" sz="1867" b="1" spc="-1" dirty="0" err="1">
                <a:latin typeface="Calibri" panose="020F0502020204030204" pitchFamily="34" charset="0"/>
                <a:ea typeface="Calibri" panose="020F0502020204030204" pitchFamily="34" charset="0"/>
                <a:cs typeface="Calibri" panose="020F0502020204030204" pitchFamily="34" charset="0"/>
              </a:rPr>
              <a:t>SMART|Biomedical</a:t>
            </a:r>
            <a:r>
              <a:rPr lang="de-DE" sz="1867" b="1" spc="-1" dirty="0">
                <a:latin typeface="Calibri" panose="020F0502020204030204" pitchFamily="34" charset="0"/>
                <a:ea typeface="Calibri" panose="020F0502020204030204" pitchFamily="34" charset="0"/>
                <a:cs typeface="Calibri" panose="020F0502020204030204" pitchFamily="34" charset="0"/>
              </a:rPr>
              <a:t> </a:t>
            </a:r>
            <a:r>
              <a:rPr lang="de-DE" sz="1867" b="1" spc="-1" dirty="0" err="1">
                <a:latin typeface="Calibri" panose="020F0502020204030204" pitchFamily="34" charset="0"/>
                <a:ea typeface="Calibri" panose="020F0502020204030204" pitchFamily="34" charset="0"/>
                <a:cs typeface="Calibri" panose="020F0502020204030204" pitchFamily="34" charset="0"/>
              </a:rPr>
              <a:t>Tracer_Lab</a:t>
            </a:r>
            <a:r>
              <a:rPr lang="de-DE" sz="1867" b="1" spc="-1" dirty="0">
                <a:latin typeface="Calibri" panose="020F0502020204030204" pitchFamily="34" charset="0"/>
                <a:ea typeface="Calibri" panose="020F0502020204030204" pitchFamily="34" charset="0"/>
                <a:cs typeface="Calibri" panose="020F0502020204030204" pitchFamily="34" charset="0"/>
              </a:rPr>
              <a:t> </a:t>
            </a:r>
            <a:endParaRPr lang="en-US" sz="1867" spc="-1" dirty="0">
              <a:latin typeface="Calibri" panose="020F0502020204030204" pitchFamily="34" charset="0"/>
              <a:ea typeface="Calibri" panose="020F0502020204030204" pitchFamily="34" charset="0"/>
              <a:cs typeface="Calibri" panose="020F0502020204030204" pitchFamily="34" charset="0"/>
            </a:endParaRPr>
          </a:p>
        </p:txBody>
      </p:sp>
      <p:sp>
        <p:nvSpPr>
          <p:cNvPr id="131" name="Rechteck 1"/>
          <p:cNvSpPr/>
          <p:nvPr/>
        </p:nvSpPr>
        <p:spPr>
          <a:xfrm>
            <a:off x="963221" y="2146654"/>
            <a:ext cx="2092135" cy="807991"/>
          </a:xfrm>
          <a:prstGeom prst="rect">
            <a:avLst/>
          </a:prstGeom>
          <a:noFill/>
          <a:ln w="6350">
            <a:solidFill>
              <a:srgbClr val="000000"/>
            </a:solidFill>
          </a:ln>
        </p:spPr>
        <p:style>
          <a:lnRef idx="2">
            <a:schemeClr val="accent1">
              <a:shade val="15000"/>
            </a:schemeClr>
          </a:lnRef>
          <a:fillRef idx="1">
            <a:schemeClr val="accent1"/>
          </a:fillRef>
          <a:effectRef idx="0">
            <a:schemeClr val="accent1"/>
          </a:effectRef>
          <a:fontRef idx="minor"/>
        </p:style>
        <p:txBody>
          <a:bodyPr/>
          <a:lstStyle/>
          <a:p>
            <a:endParaRPr lang="ka-GE" sz="1799">
              <a:latin typeface="Calibri" panose="020F0502020204030204" pitchFamily="34" charset="0"/>
              <a:ea typeface="Calibri" panose="020F0502020204030204" pitchFamily="34" charset="0"/>
              <a:cs typeface="Calibri" panose="020F0502020204030204" pitchFamily="34" charset="0"/>
            </a:endParaRPr>
          </a:p>
        </p:txBody>
      </p:sp>
      <p:sp>
        <p:nvSpPr>
          <p:cNvPr id="132" name="Rechteck 2"/>
          <p:cNvSpPr/>
          <p:nvPr/>
        </p:nvSpPr>
        <p:spPr>
          <a:xfrm>
            <a:off x="3175205" y="2146654"/>
            <a:ext cx="1937015" cy="807991"/>
          </a:xfrm>
          <a:prstGeom prst="rect">
            <a:avLst/>
          </a:prstGeom>
          <a:noFill/>
          <a:ln w="6350">
            <a:solidFill>
              <a:srgbClr val="000000"/>
            </a:solidFill>
          </a:ln>
        </p:spPr>
        <p:style>
          <a:lnRef idx="2">
            <a:schemeClr val="accent1">
              <a:shade val="15000"/>
            </a:schemeClr>
          </a:lnRef>
          <a:fillRef idx="1">
            <a:schemeClr val="accent1"/>
          </a:fillRef>
          <a:effectRef idx="0">
            <a:schemeClr val="accent1"/>
          </a:effectRef>
          <a:fontRef idx="minor"/>
        </p:style>
        <p:txBody>
          <a:bodyPr/>
          <a:lstStyle/>
          <a:p>
            <a:endParaRPr lang="ka-GE" sz="1799">
              <a:latin typeface="Calibri" panose="020F0502020204030204" pitchFamily="34" charset="0"/>
              <a:ea typeface="Calibri" panose="020F0502020204030204" pitchFamily="34" charset="0"/>
              <a:cs typeface="Calibri" panose="020F0502020204030204" pitchFamily="34" charset="0"/>
            </a:endParaRPr>
          </a:p>
        </p:txBody>
      </p:sp>
      <p:grpSp>
        <p:nvGrpSpPr>
          <p:cNvPr id="133" name="Gruppieren 13"/>
          <p:cNvGrpSpPr/>
          <p:nvPr/>
        </p:nvGrpSpPr>
        <p:grpSpPr>
          <a:xfrm>
            <a:off x="1975635" y="1847213"/>
            <a:ext cx="2149000" cy="222063"/>
            <a:chOff x="2344680" y="1846800"/>
            <a:chExt cx="2149560" cy="222120"/>
          </a:xfrm>
        </p:grpSpPr>
        <p:sp>
          <p:nvSpPr>
            <p:cNvPr id="134" name="Gerade Verbindung 68"/>
            <p:cNvSpPr/>
            <p:nvPr/>
          </p:nvSpPr>
          <p:spPr>
            <a:xfrm>
              <a:off x="2344680" y="1851480"/>
              <a:ext cx="2141640" cy="360"/>
            </a:xfrm>
            <a:prstGeom prst="line">
              <a:avLst/>
            </a:prstGeom>
            <a:ln>
              <a:solidFill>
                <a:srgbClr val="000000"/>
              </a:solidFill>
            </a:ln>
          </p:spPr>
          <p:style>
            <a:lnRef idx="1">
              <a:schemeClr val="accent1"/>
            </a:lnRef>
            <a:fillRef idx="0">
              <a:schemeClr val="accent1"/>
            </a:fillRef>
            <a:effectRef idx="0">
              <a:schemeClr val="accent1"/>
            </a:effectRef>
            <a:fontRef idx="minor"/>
          </p:style>
          <p:txBody>
            <a:bodyPr/>
            <a:lstStyle/>
            <a:p>
              <a:endParaRPr lang="ka-GE" sz="1799">
                <a:latin typeface="Calibri" panose="020F0502020204030204" pitchFamily="34" charset="0"/>
                <a:ea typeface="Calibri" panose="020F0502020204030204" pitchFamily="34" charset="0"/>
                <a:cs typeface="Calibri" panose="020F0502020204030204" pitchFamily="34" charset="0"/>
              </a:endParaRPr>
            </a:p>
          </p:txBody>
        </p:sp>
        <p:sp>
          <p:nvSpPr>
            <p:cNvPr id="135" name="Gerade Verbindung mit Pfeil 79"/>
            <p:cNvSpPr/>
            <p:nvPr/>
          </p:nvSpPr>
          <p:spPr>
            <a:xfrm>
              <a:off x="2344680" y="1850400"/>
              <a:ext cx="360" cy="218520"/>
            </a:xfrm>
            <a:custGeom>
              <a:avLst/>
              <a:gdLst/>
              <a:ahLst/>
              <a:cxnLst/>
              <a:rect l="l" t="t" r="r" b="b"/>
              <a:pathLst>
                <a:path w="21600" h="21600">
                  <a:moveTo>
                    <a:pt x="0" y="0"/>
                  </a:moveTo>
                  <a:lnTo>
                    <a:pt x="21600" y="21600"/>
                  </a:lnTo>
                </a:path>
              </a:pathLst>
            </a:custGeom>
            <a:noFill/>
            <a:ln>
              <a:solidFill>
                <a:srgbClr val="000000"/>
              </a:solidFill>
              <a:tailEnd type="triangle" w="med" len="med"/>
            </a:ln>
          </p:spPr>
          <p:style>
            <a:lnRef idx="1">
              <a:schemeClr val="accent1"/>
            </a:lnRef>
            <a:fillRef idx="0">
              <a:schemeClr val="accent1"/>
            </a:fillRef>
            <a:effectRef idx="0">
              <a:schemeClr val="accent1"/>
            </a:effectRef>
            <a:fontRef idx="minor"/>
          </p:style>
          <p:txBody>
            <a:bodyPr/>
            <a:lstStyle/>
            <a:p>
              <a:endParaRPr lang="ka-GE" sz="1799">
                <a:latin typeface="Calibri" panose="020F0502020204030204" pitchFamily="34" charset="0"/>
                <a:ea typeface="Calibri" panose="020F0502020204030204" pitchFamily="34" charset="0"/>
                <a:cs typeface="Calibri" panose="020F0502020204030204" pitchFamily="34" charset="0"/>
              </a:endParaRPr>
            </a:p>
          </p:txBody>
        </p:sp>
        <p:sp>
          <p:nvSpPr>
            <p:cNvPr id="136" name="Gerade Verbindung mit Pfeil 4"/>
            <p:cNvSpPr/>
            <p:nvPr/>
          </p:nvSpPr>
          <p:spPr>
            <a:xfrm>
              <a:off x="4493880" y="1846800"/>
              <a:ext cx="360" cy="222120"/>
            </a:xfrm>
            <a:custGeom>
              <a:avLst/>
              <a:gdLst/>
              <a:ahLst/>
              <a:cxnLst/>
              <a:rect l="l" t="t" r="r" b="b"/>
              <a:pathLst>
                <a:path w="21600" h="21600">
                  <a:moveTo>
                    <a:pt x="0" y="0"/>
                  </a:moveTo>
                  <a:lnTo>
                    <a:pt x="21600" y="21600"/>
                  </a:lnTo>
                </a:path>
              </a:pathLst>
            </a:custGeom>
            <a:noFill/>
            <a:ln>
              <a:solidFill>
                <a:srgbClr val="000000"/>
              </a:solidFill>
              <a:tailEnd type="triangle" w="med" len="med"/>
            </a:ln>
          </p:spPr>
          <p:style>
            <a:lnRef idx="1">
              <a:schemeClr val="accent1"/>
            </a:lnRef>
            <a:fillRef idx="0">
              <a:schemeClr val="accent1"/>
            </a:fillRef>
            <a:effectRef idx="0">
              <a:schemeClr val="accent1"/>
            </a:effectRef>
            <a:fontRef idx="minor"/>
          </p:style>
          <p:txBody>
            <a:bodyPr/>
            <a:lstStyle/>
            <a:p>
              <a:endParaRPr lang="ka-GE" sz="1799">
                <a:latin typeface="Calibri" panose="020F0502020204030204" pitchFamily="34" charset="0"/>
                <a:ea typeface="Calibri" panose="020F0502020204030204" pitchFamily="34" charset="0"/>
                <a:cs typeface="Calibri" panose="020F0502020204030204" pitchFamily="34" charset="0"/>
              </a:endParaRPr>
            </a:p>
          </p:txBody>
        </p:sp>
      </p:grpSp>
      <p:sp>
        <p:nvSpPr>
          <p:cNvPr id="137" name="Textfeld 51"/>
          <p:cNvSpPr/>
          <p:nvPr/>
        </p:nvSpPr>
        <p:spPr>
          <a:xfrm>
            <a:off x="2983733" y="2176888"/>
            <a:ext cx="2322835" cy="809000"/>
          </a:xfrm>
          <a:prstGeom prst="rect">
            <a:avLst/>
          </a:prstGeom>
          <a:noFill/>
          <a:ln w="6350">
            <a:noFill/>
          </a:ln>
        </p:spPr>
        <p:style>
          <a:lnRef idx="0">
            <a:scrgbClr r="0" g="0" b="0"/>
          </a:lnRef>
          <a:fillRef idx="0">
            <a:scrgbClr r="0" g="0" b="0"/>
          </a:fillRef>
          <a:effectRef idx="0">
            <a:scrgbClr r="0" g="0" b="0"/>
          </a:effectRef>
          <a:fontRef idx="minor"/>
        </p:style>
        <p:txBody>
          <a:bodyPr lIns="89977" tIns="44988" rIns="89977" bIns="44988">
            <a:spAutoFit/>
          </a:bodyPr>
          <a:lstStyle/>
          <a:p>
            <a:pPr algn="ctr">
              <a:lnSpc>
                <a:spcPts val="1281"/>
              </a:lnSpc>
              <a:spcAft>
                <a:spcPts val="201"/>
              </a:spcAft>
            </a:pPr>
            <a:r>
              <a:rPr lang="de-DE" sz="1400" b="1" u="sng" spc="-1">
                <a:solidFill>
                  <a:srgbClr val="000000"/>
                </a:solidFill>
                <a:latin typeface="Calibri" panose="020F0502020204030204" pitchFamily="34" charset="0"/>
                <a:ea typeface="Calibri" panose="020F0502020204030204" pitchFamily="34" charset="0"/>
                <a:cs typeface="Calibri" panose="020F0502020204030204" pitchFamily="34" charset="0"/>
              </a:rPr>
              <a:t>GTU/TSU/NCS</a:t>
            </a:r>
            <a:endParaRPr lang="en-US" sz="1400" spc="-1">
              <a:latin typeface="Calibri" panose="020F0502020204030204" pitchFamily="34" charset="0"/>
              <a:ea typeface="Calibri" panose="020F0502020204030204" pitchFamily="34" charset="0"/>
              <a:cs typeface="Calibri" panose="020F0502020204030204" pitchFamily="34" charset="0"/>
            </a:endParaRPr>
          </a:p>
          <a:p>
            <a:pPr algn="ctr">
              <a:lnSpc>
                <a:spcPts val="1281"/>
              </a:lnSpc>
              <a:spcAft>
                <a:spcPts val="201"/>
              </a:spcAft>
            </a:pPr>
            <a:r>
              <a:rPr lang="de-DE" sz="1400" spc="-1">
                <a:solidFill>
                  <a:srgbClr val="FF0000"/>
                </a:solidFill>
                <a:latin typeface="Calibri" panose="020F0502020204030204" pitchFamily="34" charset="0"/>
                <a:ea typeface="Calibri" panose="020F0502020204030204" pitchFamily="34" charset="0"/>
                <a:cs typeface="Calibri" panose="020F0502020204030204" pitchFamily="34" charset="0"/>
              </a:rPr>
              <a:t>Quantitative Magnetic Resonance Imaging</a:t>
            </a:r>
            <a:endParaRPr lang="en-US" sz="1400" spc="-1">
              <a:latin typeface="Calibri" panose="020F0502020204030204" pitchFamily="34" charset="0"/>
              <a:ea typeface="Calibri" panose="020F0502020204030204" pitchFamily="34" charset="0"/>
              <a:cs typeface="Calibri" panose="020F0502020204030204" pitchFamily="34" charset="0"/>
            </a:endParaRPr>
          </a:p>
          <a:p>
            <a:pPr algn="ctr">
              <a:lnSpc>
                <a:spcPts val="1281"/>
              </a:lnSpc>
              <a:spcAft>
                <a:spcPts val="201"/>
              </a:spcAft>
            </a:pPr>
            <a:r>
              <a:rPr lang="de-DE" sz="1400" spc="-1">
                <a:solidFill>
                  <a:srgbClr val="000000"/>
                </a:solidFill>
                <a:latin typeface="Calibri" panose="020F0502020204030204" pitchFamily="34" charset="0"/>
                <a:ea typeface="Calibri" panose="020F0502020204030204" pitchFamily="34" charset="0"/>
                <a:cs typeface="Calibri" panose="020F0502020204030204" pitchFamily="34" charset="0"/>
              </a:rPr>
              <a:t>(qMRI), MRI </a:t>
            </a:r>
            <a:endParaRPr lang="en-US" sz="1400" spc="-1">
              <a:latin typeface="Calibri" panose="020F0502020204030204" pitchFamily="34" charset="0"/>
              <a:ea typeface="Calibri" panose="020F0502020204030204" pitchFamily="34" charset="0"/>
              <a:cs typeface="Calibri" panose="020F0502020204030204" pitchFamily="34" charset="0"/>
            </a:endParaRPr>
          </a:p>
        </p:txBody>
      </p:sp>
      <p:sp>
        <p:nvSpPr>
          <p:cNvPr id="138" name="Gerader Verbinder 7"/>
          <p:cNvSpPr/>
          <p:nvPr/>
        </p:nvSpPr>
        <p:spPr>
          <a:xfrm flipV="1">
            <a:off x="7362752" y="429181"/>
            <a:ext cx="1223681" cy="360"/>
          </a:xfrm>
          <a:prstGeom prst="line">
            <a:avLst/>
          </a:prstGeom>
          <a:ln w="38100">
            <a:solidFill>
              <a:srgbClr val="0070C0"/>
            </a:solidFill>
          </a:ln>
        </p:spPr>
        <p:style>
          <a:lnRef idx="1">
            <a:schemeClr val="accent1"/>
          </a:lnRef>
          <a:fillRef idx="0">
            <a:schemeClr val="accent1"/>
          </a:fillRef>
          <a:effectRef idx="0">
            <a:schemeClr val="accent1"/>
          </a:effectRef>
          <a:fontRef idx="minor"/>
        </p:style>
        <p:txBody>
          <a:bodyPr/>
          <a:lstStyle/>
          <a:p>
            <a:endParaRPr lang="ka-GE" sz="1799">
              <a:latin typeface="Calibri" panose="020F0502020204030204" pitchFamily="34" charset="0"/>
              <a:ea typeface="Calibri" panose="020F0502020204030204" pitchFamily="34" charset="0"/>
              <a:cs typeface="Calibri" panose="020F0502020204030204" pitchFamily="34" charset="0"/>
            </a:endParaRPr>
          </a:p>
        </p:txBody>
      </p:sp>
      <p:sp>
        <p:nvSpPr>
          <p:cNvPr id="139" name="Gerader Verbinder 53"/>
          <p:cNvSpPr/>
          <p:nvPr/>
        </p:nvSpPr>
        <p:spPr>
          <a:xfrm flipV="1">
            <a:off x="4089405" y="445017"/>
            <a:ext cx="1079719" cy="360"/>
          </a:xfrm>
          <a:prstGeom prst="line">
            <a:avLst/>
          </a:prstGeom>
          <a:ln w="38100">
            <a:solidFill>
              <a:srgbClr val="0070C0"/>
            </a:solidFill>
          </a:ln>
        </p:spPr>
        <p:style>
          <a:lnRef idx="1">
            <a:schemeClr val="accent1"/>
          </a:lnRef>
          <a:fillRef idx="0">
            <a:schemeClr val="accent1"/>
          </a:fillRef>
          <a:effectRef idx="0">
            <a:schemeClr val="accent1"/>
          </a:effectRef>
          <a:fontRef idx="minor"/>
        </p:style>
        <p:txBody>
          <a:bodyPr/>
          <a:lstStyle/>
          <a:p>
            <a:endParaRPr lang="ka-GE" sz="1799">
              <a:latin typeface="Calibri" panose="020F0502020204030204" pitchFamily="34" charset="0"/>
              <a:ea typeface="Calibri" panose="020F0502020204030204" pitchFamily="34" charset="0"/>
              <a:cs typeface="Calibri" panose="020F0502020204030204" pitchFamily="34" charset="0"/>
            </a:endParaRPr>
          </a:p>
        </p:txBody>
      </p:sp>
      <p:sp>
        <p:nvSpPr>
          <p:cNvPr id="140" name="Gerade Verbindung mit Pfeil 12"/>
          <p:cNvSpPr/>
          <p:nvPr/>
        </p:nvSpPr>
        <p:spPr>
          <a:xfrm>
            <a:off x="4099120" y="435661"/>
            <a:ext cx="360" cy="333633"/>
          </a:xfrm>
          <a:custGeom>
            <a:avLst/>
            <a:gdLst/>
            <a:ahLst/>
            <a:cxnLst/>
            <a:rect l="l" t="t" r="r" b="b"/>
            <a:pathLst>
              <a:path w="21600" h="21600">
                <a:moveTo>
                  <a:pt x="0" y="0"/>
                </a:moveTo>
                <a:lnTo>
                  <a:pt x="21600" y="21600"/>
                </a:lnTo>
              </a:path>
            </a:pathLst>
          </a:custGeom>
          <a:noFill/>
          <a:ln w="38100">
            <a:solidFill>
              <a:srgbClr val="0070C0"/>
            </a:solidFill>
            <a:tailEnd type="triangle" w="med" len="med"/>
          </a:ln>
        </p:spPr>
        <p:style>
          <a:lnRef idx="1">
            <a:schemeClr val="accent1"/>
          </a:lnRef>
          <a:fillRef idx="0">
            <a:schemeClr val="accent1"/>
          </a:fillRef>
          <a:effectRef idx="0">
            <a:schemeClr val="accent1"/>
          </a:effectRef>
          <a:fontRef idx="minor"/>
        </p:style>
        <p:txBody>
          <a:bodyPr/>
          <a:lstStyle/>
          <a:p>
            <a:endParaRPr lang="ka-GE" sz="1799">
              <a:latin typeface="Calibri" panose="020F0502020204030204" pitchFamily="34" charset="0"/>
              <a:ea typeface="Calibri" panose="020F0502020204030204" pitchFamily="34" charset="0"/>
              <a:cs typeface="Calibri" panose="020F0502020204030204" pitchFamily="34" charset="0"/>
            </a:endParaRPr>
          </a:p>
        </p:txBody>
      </p:sp>
      <p:sp>
        <p:nvSpPr>
          <p:cNvPr id="141" name="Gerade Verbindung mit Pfeil 58"/>
          <p:cNvSpPr/>
          <p:nvPr/>
        </p:nvSpPr>
        <p:spPr>
          <a:xfrm>
            <a:off x="8579953" y="429542"/>
            <a:ext cx="360" cy="333633"/>
          </a:xfrm>
          <a:custGeom>
            <a:avLst/>
            <a:gdLst/>
            <a:ahLst/>
            <a:cxnLst/>
            <a:rect l="l" t="t" r="r" b="b"/>
            <a:pathLst>
              <a:path w="21600" h="21600">
                <a:moveTo>
                  <a:pt x="0" y="0"/>
                </a:moveTo>
                <a:lnTo>
                  <a:pt x="21600" y="21600"/>
                </a:lnTo>
              </a:path>
            </a:pathLst>
          </a:custGeom>
          <a:noFill/>
          <a:ln w="38100">
            <a:solidFill>
              <a:srgbClr val="0070C0"/>
            </a:solidFill>
            <a:tailEnd type="triangle" w="med" len="med"/>
          </a:ln>
        </p:spPr>
        <p:style>
          <a:lnRef idx="1">
            <a:schemeClr val="accent1"/>
          </a:lnRef>
          <a:fillRef idx="0">
            <a:schemeClr val="accent1"/>
          </a:fillRef>
          <a:effectRef idx="0">
            <a:schemeClr val="accent1"/>
          </a:effectRef>
          <a:fontRef idx="minor"/>
        </p:style>
        <p:txBody>
          <a:bodyPr/>
          <a:lstStyle/>
          <a:p>
            <a:endParaRPr lang="ka-GE" sz="1799">
              <a:latin typeface="Calibri" panose="020F0502020204030204" pitchFamily="34" charset="0"/>
              <a:ea typeface="Calibri" panose="020F0502020204030204" pitchFamily="34" charset="0"/>
              <a:cs typeface="Calibri" panose="020F0502020204030204" pitchFamily="34" charset="0"/>
            </a:endParaRPr>
          </a:p>
        </p:txBody>
      </p:sp>
      <p:grpSp>
        <p:nvGrpSpPr>
          <p:cNvPr id="15" name="Group 14">
            <a:extLst>
              <a:ext uri="{FF2B5EF4-FFF2-40B4-BE49-F238E27FC236}">
                <a16:creationId xmlns:a16="http://schemas.microsoft.com/office/drawing/2014/main" id="{0ED41252-FF9F-C92F-05DE-1357994FA1A7}"/>
              </a:ext>
            </a:extLst>
          </p:cNvPr>
          <p:cNvGrpSpPr/>
          <p:nvPr/>
        </p:nvGrpSpPr>
        <p:grpSpPr>
          <a:xfrm>
            <a:off x="9981799" y="2683028"/>
            <a:ext cx="1849559" cy="1121739"/>
            <a:chOff x="9980211" y="3211347"/>
            <a:chExt cx="1849558" cy="1121739"/>
          </a:xfrm>
        </p:grpSpPr>
        <p:sp>
          <p:nvSpPr>
            <p:cNvPr id="144" name="Textfeld 54"/>
            <p:cNvSpPr/>
            <p:nvPr/>
          </p:nvSpPr>
          <p:spPr>
            <a:xfrm>
              <a:off x="10026279" y="3383022"/>
              <a:ext cx="1803490" cy="950064"/>
            </a:xfrm>
            <a:prstGeom prst="rect">
              <a:avLst/>
            </a:prstGeom>
            <a:noFill/>
            <a:ln w="0">
              <a:noFill/>
            </a:ln>
          </p:spPr>
          <p:style>
            <a:lnRef idx="0">
              <a:scrgbClr r="0" g="0" b="0"/>
            </a:lnRef>
            <a:fillRef idx="0">
              <a:scrgbClr r="0" g="0" b="0"/>
            </a:fillRef>
            <a:effectRef idx="0">
              <a:scrgbClr r="0" g="0" b="0"/>
            </a:effectRef>
            <a:fontRef idx="minor"/>
          </p:style>
          <p:txBody>
            <a:bodyPr lIns="89977" tIns="44988" rIns="89977" bIns="44988">
              <a:spAutoFit/>
            </a:bodyPr>
            <a:lstStyle/>
            <a:p>
              <a:pPr algn="ctr">
                <a:lnSpc>
                  <a:spcPts val="1281"/>
                </a:lnSpc>
                <a:spcAft>
                  <a:spcPts val="201"/>
                </a:spcAft>
              </a:pPr>
              <a:r>
                <a:rPr lang="de-DE" sz="1200" u="sng" spc="-1" dirty="0">
                  <a:solidFill>
                    <a:srgbClr val="FF0000"/>
                  </a:solidFill>
                  <a:latin typeface="Calibri" panose="020F0502020204030204" pitchFamily="34" charset="0"/>
                  <a:ea typeface="Calibri" panose="020F0502020204030204" pitchFamily="34" charset="0"/>
                  <a:cs typeface="Calibri" panose="020F0502020204030204" pitchFamily="34" charset="0"/>
                </a:rPr>
                <a:t>TSU (Med. Fac. /Institute of Morphology)</a:t>
              </a:r>
              <a:br>
                <a:rPr lang="de-DE" sz="1200" u="sng" spc="-1" dirty="0">
                  <a:solidFill>
                    <a:srgbClr val="FF0000"/>
                  </a:solidFill>
                  <a:latin typeface="Calibri" panose="020F0502020204030204" pitchFamily="34" charset="0"/>
                  <a:ea typeface="Calibri" panose="020F0502020204030204" pitchFamily="34" charset="0"/>
                  <a:cs typeface="Calibri" panose="020F0502020204030204" pitchFamily="34" charset="0"/>
                </a:rPr>
              </a:br>
              <a:r>
                <a:rPr lang="de-DE" sz="1200" spc="-1" dirty="0">
                  <a:latin typeface="Calibri" panose="020F0502020204030204" pitchFamily="34" charset="0"/>
                  <a:ea typeface="Calibri" panose="020F0502020204030204" pitchFamily="34" charset="0"/>
                  <a:cs typeface="Calibri" panose="020F0502020204030204" pitchFamily="34" charset="0"/>
                </a:rPr>
                <a:t>Tissue Bank</a:t>
              </a:r>
              <a:br>
                <a:rPr lang="de-DE" sz="1400" spc="-1" dirty="0">
                  <a:solidFill>
                    <a:srgbClr val="FF0000"/>
                  </a:solidFill>
                  <a:latin typeface="Calibri" panose="020F0502020204030204" pitchFamily="34" charset="0"/>
                  <a:ea typeface="Calibri" panose="020F0502020204030204" pitchFamily="34" charset="0"/>
                  <a:cs typeface="Calibri" panose="020F0502020204030204" pitchFamily="34" charset="0"/>
                </a:rPr>
              </a:br>
              <a:endParaRPr lang="en-US" sz="1400" spc="-1" dirty="0">
                <a:latin typeface="Calibri" panose="020F0502020204030204" pitchFamily="34" charset="0"/>
                <a:ea typeface="Calibri" panose="020F0502020204030204" pitchFamily="34" charset="0"/>
                <a:cs typeface="Calibri" panose="020F0502020204030204" pitchFamily="34" charset="0"/>
              </a:endParaRPr>
            </a:p>
            <a:p>
              <a:pPr>
                <a:lnSpc>
                  <a:spcPts val="1281"/>
                </a:lnSpc>
                <a:spcAft>
                  <a:spcPts val="201"/>
                </a:spcAft>
              </a:pPr>
              <a:endParaRPr lang="en-US" sz="1400" spc="-1" dirty="0">
                <a:latin typeface="Calibri" panose="020F0502020204030204" pitchFamily="34" charset="0"/>
                <a:ea typeface="Calibri" panose="020F0502020204030204" pitchFamily="34" charset="0"/>
                <a:cs typeface="Calibri" panose="020F0502020204030204" pitchFamily="34" charset="0"/>
              </a:endParaRPr>
            </a:p>
          </p:txBody>
        </p:sp>
        <p:sp>
          <p:nvSpPr>
            <p:cNvPr id="145" name="Oval 38"/>
            <p:cNvSpPr/>
            <p:nvPr/>
          </p:nvSpPr>
          <p:spPr>
            <a:xfrm>
              <a:off x="9980211" y="3211347"/>
              <a:ext cx="1834082" cy="932157"/>
            </a:xfrm>
            <a:prstGeom prst="ellipse">
              <a:avLst/>
            </a:prstGeom>
            <a:noFill/>
            <a:ln w="6350">
              <a:solidFill>
                <a:srgbClr val="000000"/>
              </a:solidFill>
            </a:ln>
          </p:spPr>
          <p:style>
            <a:lnRef idx="2">
              <a:schemeClr val="accent1">
                <a:shade val="15000"/>
              </a:schemeClr>
            </a:lnRef>
            <a:fillRef idx="1">
              <a:schemeClr val="accent1"/>
            </a:fillRef>
            <a:effectRef idx="0">
              <a:schemeClr val="accent1"/>
            </a:effectRef>
            <a:fontRef idx="minor"/>
          </p:style>
          <p:txBody>
            <a:bodyPr/>
            <a:lstStyle/>
            <a:p>
              <a:endParaRPr lang="ka-GE" sz="1799">
                <a:latin typeface="Calibri" panose="020F0502020204030204" pitchFamily="34" charset="0"/>
                <a:ea typeface="Calibri" panose="020F0502020204030204" pitchFamily="34" charset="0"/>
                <a:cs typeface="Calibri" panose="020F0502020204030204" pitchFamily="34" charset="0"/>
              </a:endParaRPr>
            </a:p>
          </p:txBody>
        </p:sp>
      </p:grpSp>
      <p:grpSp>
        <p:nvGrpSpPr>
          <p:cNvPr id="13" name="Group 12">
            <a:extLst>
              <a:ext uri="{FF2B5EF4-FFF2-40B4-BE49-F238E27FC236}">
                <a16:creationId xmlns:a16="http://schemas.microsoft.com/office/drawing/2014/main" id="{6565361F-5278-1390-77A2-8DD4DB58A032}"/>
              </a:ext>
            </a:extLst>
          </p:cNvPr>
          <p:cNvGrpSpPr/>
          <p:nvPr/>
        </p:nvGrpSpPr>
        <p:grpSpPr>
          <a:xfrm>
            <a:off x="7176052" y="2701870"/>
            <a:ext cx="1840201" cy="932158"/>
            <a:chOff x="7174462" y="3230188"/>
            <a:chExt cx="1840201" cy="932157"/>
          </a:xfrm>
        </p:grpSpPr>
        <p:sp>
          <p:nvSpPr>
            <p:cNvPr id="149" name="Textfeld 54"/>
            <p:cNvSpPr/>
            <p:nvPr/>
          </p:nvSpPr>
          <p:spPr>
            <a:xfrm>
              <a:off x="7211173" y="3369495"/>
              <a:ext cx="1803490" cy="616640"/>
            </a:xfrm>
            <a:prstGeom prst="rect">
              <a:avLst/>
            </a:prstGeom>
            <a:noFill/>
            <a:ln w="0">
              <a:noFill/>
            </a:ln>
          </p:spPr>
          <p:style>
            <a:lnRef idx="0">
              <a:scrgbClr r="0" g="0" b="0"/>
            </a:lnRef>
            <a:fillRef idx="0">
              <a:scrgbClr r="0" g="0" b="0"/>
            </a:fillRef>
            <a:effectRef idx="0">
              <a:scrgbClr r="0" g="0" b="0"/>
            </a:effectRef>
            <a:fontRef idx="minor"/>
          </p:style>
          <p:txBody>
            <a:bodyPr lIns="89977" tIns="44988" rIns="89977" bIns="44988">
              <a:spAutoFit/>
            </a:bodyPr>
            <a:lstStyle/>
            <a:p>
              <a:pPr algn="ctr">
                <a:lnSpc>
                  <a:spcPts val="1281"/>
                </a:lnSpc>
                <a:spcAft>
                  <a:spcPts val="201"/>
                </a:spcAft>
              </a:pPr>
              <a:r>
                <a:rPr lang="de-DE" sz="1400" u="sng" spc="-1" dirty="0">
                  <a:solidFill>
                    <a:srgbClr val="FF0000"/>
                  </a:solidFill>
                  <a:latin typeface="Calibri" panose="020F0502020204030204" pitchFamily="34" charset="0"/>
                  <a:ea typeface="Calibri" panose="020F0502020204030204" pitchFamily="34" charset="0"/>
                  <a:cs typeface="Calibri" panose="020F0502020204030204" pitchFamily="34" charset="0"/>
                </a:rPr>
                <a:t>TSU (Dep. of Organic chemistry)</a:t>
              </a:r>
              <a:endParaRPr lang="en-US" sz="1400" spc="-1" dirty="0">
                <a:latin typeface="Calibri" panose="020F0502020204030204" pitchFamily="34" charset="0"/>
                <a:ea typeface="Calibri" panose="020F0502020204030204" pitchFamily="34" charset="0"/>
                <a:cs typeface="Calibri" panose="020F0502020204030204" pitchFamily="34" charset="0"/>
              </a:endParaRPr>
            </a:p>
            <a:p>
              <a:pPr algn="ctr">
                <a:lnSpc>
                  <a:spcPts val="1281"/>
                </a:lnSpc>
                <a:spcAft>
                  <a:spcPts val="201"/>
                </a:spcAft>
              </a:pPr>
              <a:r>
                <a:rPr lang="en-GB" sz="1200" spc="-1" dirty="0">
                  <a:solidFill>
                    <a:srgbClr val="000000"/>
                  </a:solidFill>
                  <a:latin typeface="Calibri" panose="020F0502020204030204" pitchFamily="34" charset="0"/>
                  <a:ea typeface="Calibri" panose="020F0502020204030204" pitchFamily="34" charset="0"/>
                  <a:cs typeface="Calibri" panose="020F0502020204030204" pitchFamily="34" charset="0"/>
                </a:rPr>
                <a:t>  Precursor synthesis</a:t>
              </a:r>
              <a:endParaRPr lang="en-US" sz="1200" spc="-1" dirty="0">
                <a:latin typeface="Calibri" panose="020F0502020204030204" pitchFamily="34" charset="0"/>
                <a:ea typeface="Calibri" panose="020F0502020204030204" pitchFamily="34" charset="0"/>
                <a:cs typeface="Calibri" panose="020F0502020204030204" pitchFamily="34" charset="0"/>
              </a:endParaRPr>
            </a:p>
          </p:txBody>
        </p:sp>
        <p:sp>
          <p:nvSpPr>
            <p:cNvPr id="150" name="Oval 38"/>
            <p:cNvSpPr/>
            <p:nvPr/>
          </p:nvSpPr>
          <p:spPr>
            <a:xfrm>
              <a:off x="7174462" y="3230188"/>
              <a:ext cx="1834083" cy="932157"/>
            </a:xfrm>
            <a:prstGeom prst="ellipse">
              <a:avLst/>
            </a:prstGeom>
            <a:noFill/>
            <a:ln w="6350">
              <a:solidFill>
                <a:srgbClr val="000000"/>
              </a:solidFill>
            </a:ln>
          </p:spPr>
          <p:style>
            <a:lnRef idx="2">
              <a:schemeClr val="accent1">
                <a:shade val="15000"/>
              </a:schemeClr>
            </a:lnRef>
            <a:fillRef idx="1">
              <a:schemeClr val="accent1"/>
            </a:fillRef>
            <a:effectRef idx="0">
              <a:schemeClr val="accent1"/>
            </a:effectRef>
            <a:fontRef idx="minor"/>
          </p:style>
          <p:txBody>
            <a:bodyPr/>
            <a:lstStyle/>
            <a:p>
              <a:endParaRPr lang="ka-GE" sz="1799"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id="{3F8EB874-23ED-ECAA-949B-44D42B03FEB1}"/>
              </a:ext>
            </a:extLst>
          </p:cNvPr>
          <p:cNvGrpSpPr/>
          <p:nvPr/>
        </p:nvGrpSpPr>
        <p:grpSpPr>
          <a:xfrm>
            <a:off x="7974592" y="1871139"/>
            <a:ext cx="2149000" cy="222063"/>
            <a:chOff x="8057359" y="2389505"/>
            <a:chExt cx="2149000" cy="222062"/>
          </a:xfrm>
        </p:grpSpPr>
        <p:sp>
          <p:nvSpPr>
            <p:cNvPr id="152" name="Gerade Verbindung 68"/>
            <p:cNvSpPr/>
            <p:nvPr/>
          </p:nvSpPr>
          <p:spPr>
            <a:xfrm>
              <a:off x="8057359" y="2394184"/>
              <a:ext cx="2141082" cy="360"/>
            </a:xfrm>
            <a:prstGeom prst="line">
              <a:avLst/>
            </a:prstGeom>
            <a:ln>
              <a:solidFill>
                <a:srgbClr val="000000"/>
              </a:solidFill>
            </a:ln>
          </p:spPr>
          <p:style>
            <a:lnRef idx="1">
              <a:schemeClr val="accent1"/>
            </a:lnRef>
            <a:fillRef idx="0">
              <a:schemeClr val="accent1"/>
            </a:fillRef>
            <a:effectRef idx="0">
              <a:schemeClr val="accent1"/>
            </a:effectRef>
            <a:fontRef idx="minor"/>
          </p:style>
          <p:txBody>
            <a:bodyPr/>
            <a:lstStyle/>
            <a:p>
              <a:endParaRPr lang="ka-GE" sz="1799">
                <a:latin typeface="Calibri" panose="020F0502020204030204" pitchFamily="34" charset="0"/>
                <a:ea typeface="Calibri" panose="020F0502020204030204" pitchFamily="34" charset="0"/>
                <a:cs typeface="Calibri" panose="020F0502020204030204" pitchFamily="34" charset="0"/>
              </a:endParaRPr>
            </a:p>
          </p:txBody>
        </p:sp>
        <p:sp>
          <p:nvSpPr>
            <p:cNvPr id="153" name="Gerade Verbindung mit Pfeil 79"/>
            <p:cNvSpPr/>
            <p:nvPr/>
          </p:nvSpPr>
          <p:spPr>
            <a:xfrm>
              <a:off x="8057359" y="2393104"/>
              <a:ext cx="360" cy="218463"/>
            </a:xfrm>
            <a:custGeom>
              <a:avLst/>
              <a:gdLst/>
              <a:ahLst/>
              <a:cxnLst/>
              <a:rect l="l" t="t" r="r" b="b"/>
              <a:pathLst>
                <a:path w="21600" h="21600">
                  <a:moveTo>
                    <a:pt x="0" y="0"/>
                  </a:moveTo>
                  <a:lnTo>
                    <a:pt x="21600" y="21600"/>
                  </a:lnTo>
                </a:path>
              </a:pathLst>
            </a:custGeom>
            <a:noFill/>
            <a:ln>
              <a:solidFill>
                <a:srgbClr val="000000"/>
              </a:solidFill>
              <a:tailEnd type="triangle" w="med" len="med"/>
            </a:ln>
          </p:spPr>
          <p:style>
            <a:lnRef idx="1">
              <a:schemeClr val="accent1"/>
            </a:lnRef>
            <a:fillRef idx="0">
              <a:schemeClr val="accent1"/>
            </a:fillRef>
            <a:effectRef idx="0">
              <a:schemeClr val="accent1"/>
            </a:effectRef>
            <a:fontRef idx="minor"/>
          </p:style>
          <p:txBody>
            <a:bodyPr/>
            <a:lstStyle/>
            <a:p>
              <a:endParaRPr lang="ka-GE" sz="1799" dirty="0">
                <a:latin typeface="Calibri" panose="020F0502020204030204" pitchFamily="34" charset="0"/>
                <a:ea typeface="Calibri" panose="020F0502020204030204" pitchFamily="34" charset="0"/>
                <a:cs typeface="Calibri" panose="020F0502020204030204" pitchFamily="34" charset="0"/>
              </a:endParaRPr>
            </a:p>
          </p:txBody>
        </p:sp>
        <p:sp>
          <p:nvSpPr>
            <p:cNvPr id="154" name="Gerade Verbindung mit Pfeil 4"/>
            <p:cNvSpPr/>
            <p:nvPr/>
          </p:nvSpPr>
          <p:spPr>
            <a:xfrm>
              <a:off x="10205999" y="2389505"/>
              <a:ext cx="360" cy="222062"/>
            </a:xfrm>
            <a:custGeom>
              <a:avLst/>
              <a:gdLst/>
              <a:ahLst/>
              <a:cxnLst/>
              <a:rect l="l" t="t" r="r" b="b"/>
              <a:pathLst>
                <a:path w="21600" h="21600">
                  <a:moveTo>
                    <a:pt x="0" y="0"/>
                  </a:moveTo>
                  <a:lnTo>
                    <a:pt x="21600" y="21600"/>
                  </a:lnTo>
                </a:path>
              </a:pathLst>
            </a:custGeom>
            <a:noFill/>
            <a:ln>
              <a:solidFill>
                <a:srgbClr val="000000"/>
              </a:solidFill>
              <a:tailEnd type="triangle" w="med" len="med"/>
            </a:ln>
          </p:spPr>
          <p:style>
            <a:lnRef idx="1">
              <a:schemeClr val="accent1"/>
            </a:lnRef>
            <a:fillRef idx="0">
              <a:schemeClr val="accent1"/>
            </a:fillRef>
            <a:effectRef idx="0">
              <a:schemeClr val="accent1"/>
            </a:effectRef>
            <a:fontRef idx="minor"/>
          </p:style>
          <p:txBody>
            <a:bodyPr/>
            <a:lstStyle/>
            <a:p>
              <a:endParaRPr lang="ka-GE" sz="1799">
                <a:latin typeface="Calibri" panose="020F0502020204030204" pitchFamily="34" charset="0"/>
                <a:ea typeface="Calibri" panose="020F0502020204030204" pitchFamily="34" charset="0"/>
                <a:cs typeface="Calibri" panose="020F0502020204030204" pitchFamily="34" charset="0"/>
              </a:endParaRPr>
            </a:p>
          </p:txBody>
        </p:sp>
      </p:grpSp>
      <p:sp>
        <p:nvSpPr>
          <p:cNvPr id="155" name="Rectangle 18"/>
          <p:cNvSpPr/>
          <p:nvPr/>
        </p:nvSpPr>
        <p:spPr>
          <a:xfrm>
            <a:off x="7219925" y="2149388"/>
            <a:ext cx="1918144" cy="410653"/>
          </a:xfrm>
          <a:prstGeom prst="rect">
            <a:avLst/>
          </a:prstGeom>
          <a:noFill/>
          <a:ln>
            <a:solidFill>
              <a:srgbClr val="000000"/>
            </a:solidFill>
          </a:ln>
        </p:spPr>
        <p:style>
          <a:lnRef idx="2">
            <a:schemeClr val="accent1">
              <a:shade val="15000"/>
            </a:schemeClr>
          </a:lnRef>
          <a:fillRef idx="1">
            <a:schemeClr val="accent1"/>
          </a:fillRef>
          <a:effectRef idx="0">
            <a:schemeClr val="accent1"/>
          </a:effectRef>
          <a:fontRef idx="minor"/>
        </p:style>
        <p:txBody>
          <a:bodyPr lIns="89977" tIns="44988" rIns="89977" bIns="44988" anchor="ctr">
            <a:noAutofit/>
          </a:bodyPr>
          <a:lstStyle/>
          <a:p>
            <a:pPr algn="ctr">
              <a:lnSpc>
                <a:spcPct val="100000"/>
              </a:lnSpc>
            </a:pPr>
            <a:r>
              <a:rPr lang="en-US" sz="1600" spc="-1" dirty="0">
                <a:solidFill>
                  <a:srgbClr val="000000"/>
                </a:solidFill>
                <a:latin typeface="Calibri" panose="020F0502020204030204" pitchFamily="34" charset="0"/>
                <a:ea typeface="Calibri" panose="020F0502020204030204" pitchFamily="34" charset="0"/>
                <a:cs typeface="Calibri" panose="020F0502020204030204" pitchFamily="34" charset="0"/>
              </a:rPr>
              <a:t>Design &amp; Synthesis</a:t>
            </a:r>
            <a:endParaRPr lang="en-US" sz="1600" spc="-1" dirty="0">
              <a:latin typeface="Calibri" panose="020F0502020204030204" pitchFamily="34" charset="0"/>
              <a:ea typeface="Calibri" panose="020F0502020204030204" pitchFamily="34" charset="0"/>
              <a:cs typeface="Calibri" panose="020F0502020204030204" pitchFamily="34" charset="0"/>
            </a:endParaRPr>
          </a:p>
        </p:txBody>
      </p:sp>
      <p:sp>
        <p:nvSpPr>
          <p:cNvPr id="156" name="Rectangle 19"/>
          <p:cNvSpPr/>
          <p:nvPr/>
        </p:nvSpPr>
        <p:spPr>
          <a:xfrm>
            <a:off x="9449608" y="2138840"/>
            <a:ext cx="1918143" cy="430354"/>
          </a:xfrm>
          <a:prstGeom prst="rect">
            <a:avLst/>
          </a:prstGeom>
          <a:noFill/>
          <a:ln>
            <a:solidFill>
              <a:srgbClr val="000000"/>
            </a:solidFill>
          </a:ln>
        </p:spPr>
        <p:style>
          <a:lnRef idx="2">
            <a:schemeClr val="accent1">
              <a:shade val="15000"/>
            </a:schemeClr>
          </a:lnRef>
          <a:fillRef idx="1">
            <a:schemeClr val="accent1"/>
          </a:fillRef>
          <a:effectRef idx="0">
            <a:schemeClr val="accent1"/>
          </a:effectRef>
          <a:fontRef idx="minor"/>
        </p:style>
        <p:txBody>
          <a:bodyPr lIns="89977" tIns="44988" rIns="89977" bIns="44988" anchor="ctr">
            <a:noAutofit/>
          </a:bodyPr>
          <a:lstStyle/>
          <a:p>
            <a:pPr algn="ctr">
              <a:lnSpc>
                <a:spcPct val="100000"/>
              </a:lnSpc>
            </a:pPr>
            <a:r>
              <a:rPr lang="en-US" sz="1600" spc="-1" dirty="0">
                <a:solidFill>
                  <a:srgbClr val="000000"/>
                </a:solidFill>
                <a:latin typeface="Calibri" panose="020F0502020204030204" pitchFamily="34" charset="0"/>
                <a:ea typeface="Calibri" panose="020F0502020204030204" pitchFamily="34" charset="0"/>
                <a:cs typeface="Calibri" panose="020F0502020204030204" pitchFamily="34" charset="0"/>
              </a:rPr>
              <a:t>Clinical development</a:t>
            </a:r>
            <a:endParaRPr lang="en-US" sz="1600" spc="-1" dirty="0">
              <a:latin typeface="Calibri" panose="020F0502020204030204" pitchFamily="34" charset="0"/>
              <a:ea typeface="Calibri" panose="020F0502020204030204" pitchFamily="34" charset="0"/>
              <a:cs typeface="Calibri" panose="020F0502020204030204" pitchFamily="34" charset="0"/>
            </a:endParaRPr>
          </a:p>
        </p:txBody>
      </p:sp>
      <p:sp>
        <p:nvSpPr>
          <p:cNvPr id="157" name="Textfeld 54"/>
          <p:cNvSpPr/>
          <p:nvPr/>
        </p:nvSpPr>
        <p:spPr>
          <a:xfrm>
            <a:off x="9305841" y="4871260"/>
            <a:ext cx="1803491" cy="590992"/>
          </a:xfrm>
          <a:prstGeom prst="rect">
            <a:avLst/>
          </a:prstGeom>
          <a:noFill/>
          <a:ln w="0">
            <a:noFill/>
          </a:ln>
        </p:spPr>
        <p:style>
          <a:lnRef idx="0">
            <a:scrgbClr r="0" g="0" b="0"/>
          </a:lnRef>
          <a:fillRef idx="0">
            <a:scrgbClr r="0" g="0" b="0"/>
          </a:fillRef>
          <a:effectRef idx="0">
            <a:scrgbClr r="0" g="0" b="0"/>
          </a:effectRef>
          <a:fontRef idx="minor"/>
        </p:style>
        <p:txBody>
          <a:bodyPr lIns="89977" tIns="44988" rIns="89977" bIns="44988">
            <a:spAutoFit/>
          </a:bodyPr>
          <a:lstStyle/>
          <a:p>
            <a:pPr algn="ctr">
              <a:lnSpc>
                <a:spcPts val="1281"/>
              </a:lnSpc>
              <a:spcAft>
                <a:spcPts val="201"/>
              </a:spcAft>
            </a:pPr>
            <a:r>
              <a:rPr lang="de-DE" sz="1400" u="sng" spc="-1" dirty="0">
                <a:solidFill>
                  <a:srgbClr val="FF0000"/>
                </a:solidFill>
                <a:latin typeface="Calibri" panose="020F0502020204030204" pitchFamily="34" charset="0"/>
                <a:ea typeface="Calibri" panose="020F0502020204030204" pitchFamily="34" charset="0"/>
                <a:cs typeface="Calibri" panose="020F0502020204030204" pitchFamily="34" charset="0"/>
              </a:rPr>
              <a:t>TSU (Dep. of Morphology) </a:t>
            </a:r>
            <a:br>
              <a:rPr lang="de-DE" sz="1400" u="sng" spc="-1" dirty="0">
                <a:solidFill>
                  <a:srgbClr val="FF0000"/>
                </a:solidFill>
                <a:latin typeface="Calibri" panose="020F0502020204030204" pitchFamily="34" charset="0"/>
                <a:ea typeface="Calibri" panose="020F0502020204030204" pitchFamily="34" charset="0"/>
                <a:cs typeface="Calibri" panose="020F0502020204030204" pitchFamily="34" charset="0"/>
              </a:rPr>
            </a:br>
            <a:r>
              <a:rPr lang="de-DE" sz="1200" spc="-1" dirty="0">
                <a:latin typeface="Calibri" panose="020F0502020204030204" pitchFamily="34" charset="0"/>
                <a:ea typeface="Calibri" panose="020F0502020204030204" pitchFamily="34" charset="0"/>
                <a:cs typeface="Calibri" panose="020F0502020204030204" pitchFamily="34" charset="0"/>
              </a:rPr>
              <a:t>Animal model, IHC</a:t>
            </a:r>
            <a:endParaRPr lang="en-US" sz="1400" spc="-1" dirty="0">
              <a:latin typeface="Calibri" panose="020F0502020204030204" pitchFamily="34" charset="0"/>
              <a:ea typeface="Calibri" panose="020F0502020204030204" pitchFamily="34" charset="0"/>
              <a:cs typeface="Calibri" panose="020F0502020204030204" pitchFamily="34" charset="0"/>
            </a:endParaRPr>
          </a:p>
        </p:txBody>
      </p:sp>
      <p:sp>
        <p:nvSpPr>
          <p:cNvPr id="158" name="Oval 38"/>
          <p:cNvSpPr/>
          <p:nvPr/>
        </p:nvSpPr>
        <p:spPr>
          <a:xfrm>
            <a:off x="9327531" y="4700910"/>
            <a:ext cx="1834083" cy="932157"/>
          </a:xfrm>
          <a:prstGeom prst="ellipse">
            <a:avLst/>
          </a:prstGeom>
          <a:noFill/>
          <a:ln w="6350">
            <a:solidFill>
              <a:srgbClr val="000000"/>
            </a:solidFill>
          </a:ln>
        </p:spPr>
        <p:style>
          <a:lnRef idx="2">
            <a:schemeClr val="accent1">
              <a:shade val="15000"/>
            </a:schemeClr>
          </a:lnRef>
          <a:fillRef idx="1">
            <a:schemeClr val="accent1"/>
          </a:fillRef>
          <a:effectRef idx="0">
            <a:schemeClr val="accent1"/>
          </a:effectRef>
          <a:fontRef idx="minor"/>
        </p:style>
        <p:txBody>
          <a:bodyPr/>
          <a:lstStyle/>
          <a:p>
            <a:endParaRPr lang="ka-GE" sz="1799">
              <a:latin typeface="Calibri" panose="020F0502020204030204" pitchFamily="34" charset="0"/>
              <a:ea typeface="Calibri" panose="020F0502020204030204" pitchFamily="34" charset="0"/>
              <a:cs typeface="Calibri" panose="020F0502020204030204" pitchFamily="34" charset="0"/>
            </a:endParaRPr>
          </a:p>
        </p:txBody>
      </p:sp>
      <p:sp>
        <p:nvSpPr>
          <p:cNvPr id="159" name="Oval 38"/>
          <p:cNvSpPr/>
          <p:nvPr/>
        </p:nvSpPr>
        <p:spPr>
          <a:xfrm>
            <a:off x="9901383" y="3672640"/>
            <a:ext cx="1834083" cy="932157"/>
          </a:xfrm>
          <a:prstGeom prst="ellipse">
            <a:avLst/>
          </a:prstGeom>
          <a:noFill/>
          <a:ln w="6350">
            <a:solidFill>
              <a:srgbClr val="000000"/>
            </a:solidFill>
          </a:ln>
        </p:spPr>
        <p:style>
          <a:lnRef idx="2">
            <a:schemeClr val="accent1">
              <a:shade val="15000"/>
            </a:schemeClr>
          </a:lnRef>
          <a:fillRef idx="1">
            <a:schemeClr val="accent1"/>
          </a:fillRef>
          <a:effectRef idx="0">
            <a:schemeClr val="accent1"/>
          </a:effectRef>
          <a:fontRef idx="minor"/>
        </p:style>
        <p:txBody>
          <a:bodyPr/>
          <a:lstStyle/>
          <a:p>
            <a:endParaRPr lang="ka-GE" sz="1799">
              <a:latin typeface="Calibri" panose="020F0502020204030204" pitchFamily="34" charset="0"/>
              <a:ea typeface="Calibri" panose="020F0502020204030204" pitchFamily="34" charset="0"/>
              <a:cs typeface="Calibri" panose="020F0502020204030204" pitchFamily="34" charset="0"/>
            </a:endParaRPr>
          </a:p>
        </p:txBody>
      </p:sp>
      <p:sp>
        <p:nvSpPr>
          <p:cNvPr id="160" name="Textfeld 54"/>
          <p:cNvSpPr/>
          <p:nvPr/>
        </p:nvSpPr>
        <p:spPr>
          <a:xfrm>
            <a:off x="9965109" y="3821363"/>
            <a:ext cx="1803491" cy="783352"/>
          </a:xfrm>
          <a:prstGeom prst="rect">
            <a:avLst/>
          </a:prstGeom>
          <a:noFill/>
          <a:ln w="0">
            <a:noFill/>
          </a:ln>
        </p:spPr>
        <p:style>
          <a:lnRef idx="0">
            <a:scrgbClr r="0" g="0" b="0"/>
          </a:lnRef>
          <a:fillRef idx="0">
            <a:scrgbClr r="0" g="0" b="0"/>
          </a:fillRef>
          <a:effectRef idx="0">
            <a:scrgbClr r="0" g="0" b="0"/>
          </a:effectRef>
          <a:fontRef idx="minor"/>
        </p:style>
        <p:txBody>
          <a:bodyPr lIns="89977" tIns="44988" rIns="89977" bIns="44988">
            <a:spAutoFit/>
          </a:bodyPr>
          <a:lstStyle/>
          <a:p>
            <a:pPr algn="ctr">
              <a:lnSpc>
                <a:spcPts val="1281"/>
              </a:lnSpc>
              <a:spcAft>
                <a:spcPts val="201"/>
              </a:spcAft>
            </a:pPr>
            <a:r>
              <a:rPr lang="de-DE" sz="1400" u="sng" spc="-1" dirty="0">
                <a:solidFill>
                  <a:srgbClr val="FF0000"/>
                </a:solidFill>
                <a:latin typeface="Calibri" panose="020F0502020204030204" pitchFamily="34" charset="0"/>
                <a:ea typeface="Calibri" panose="020F0502020204030204" pitchFamily="34" charset="0"/>
                <a:cs typeface="Calibri" panose="020F0502020204030204" pitchFamily="34" charset="0"/>
              </a:rPr>
              <a:t>TSU (Med. Fac. /Todua Clinic)</a:t>
            </a:r>
            <a:br>
              <a:rPr lang="de-DE" sz="1400" u="sng" spc="-1" dirty="0">
                <a:solidFill>
                  <a:srgbClr val="FF0000"/>
                </a:solidFill>
                <a:latin typeface="Calibri" panose="020F0502020204030204" pitchFamily="34" charset="0"/>
                <a:ea typeface="Calibri" panose="020F0502020204030204" pitchFamily="34" charset="0"/>
                <a:cs typeface="Calibri" panose="020F0502020204030204" pitchFamily="34" charset="0"/>
              </a:rPr>
            </a:br>
            <a:r>
              <a:rPr lang="de-DE" sz="1200" spc="-1" dirty="0">
                <a:latin typeface="Calibri" panose="020F0502020204030204" pitchFamily="34" charset="0"/>
                <a:ea typeface="Calibri" panose="020F0502020204030204" pitchFamily="34" charset="0"/>
                <a:cs typeface="Calibri" panose="020F0502020204030204" pitchFamily="34" charset="0"/>
              </a:rPr>
              <a:t>Tissue Bank, PET data</a:t>
            </a:r>
            <a:endParaRPr lang="en-US" sz="1200" spc="-1" dirty="0">
              <a:latin typeface="Calibri" panose="020F0502020204030204" pitchFamily="34" charset="0"/>
              <a:ea typeface="Calibri" panose="020F0502020204030204" pitchFamily="34" charset="0"/>
              <a:cs typeface="Calibri" panose="020F0502020204030204" pitchFamily="34" charset="0"/>
            </a:endParaRPr>
          </a:p>
          <a:p>
            <a:pPr>
              <a:lnSpc>
                <a:spcPts val="1281"/>
              </a:lnSpc>
              <a:spcAft>
                <a:spcPts val="201"/>
              </a:spcAft>
            </a:pPr>
            <a:endParaRPr lang="en-US" sz="1400" spc="-1" dirty="0">
              <a:latin typeface="Calibri" panose="020F0502020204030204" pitchFamily="34" charset="0"/>
              <a:ea typeface="Calibri" panose="020F0502020204030204" pitchFamily="34" charset="0"/>
              <a:cs typeface="Calibri" panose="020F0502020204030204" pitchFamily="34" charset="0"/>
            </a:endParaRPr>
          </a:p>
        </p:txBody>
      </p:sp>
      <p:sp>
        <p:nvSpPr>
          <p:cNvPr id="161" name="Oval 38"/>
          <p:cNvSpPr/>
          <p:nvPr/>
        </p:nvSpPr>
        <p:spPr>
          <a:xfrm>
            <a:off x="7176798" y="3749330"/>
            <a:ext cx="1846783" cy="932157"/>
          </a:xfrm>
          <a:prstGeom prst="ellipse">
            <a:avLst/>
          </a:prstGeom>
          <a:noFill/>
          <a:ln w="6350">
            <a:solidFill>
              <a:srgbClr val="000000"/>
            </a:solidFill>
          </a:ln>
        </p:spPr>
        <p:style>
          <a:lnRef idx="2">
            <a:schemeClr val="accent1">
              <a:shade val="15000"/>
            </a:schemeClr>
          </a:lnRef>
          <a:fillRef idx="1">
            <a:schemeClr val="accent1"/>
          </a:fillRef>
          <a:effectRef idx="0">
            <a:schemeClr val="accent1"/>
          </a:effectRef>
          <a:fontRef idx="minor"/>
        </p:style>
        <p:txBody>
          <a:bodyPr/>
          <a:lstStyle/>
          <a:p>
            <a:endParaRPr lang="ka-GE" sz="1799">
              <a:latin typeface="Calibri" panose="020F0502020204030204" pitchFamily="34" charset="0"/>
              <a:ea typeface="Calibri" panose="020F0502020204030204" pitchFamily="34" charset="0"/>
              <a:cs typeface="Calibri" panose="020F0502020204030204" pitchFamily="34" charset="0"/>
            </a:endParaRPr>
          </a:p>
        </p:txBody>
      </p:sp>
      <p:sp>
        <p:nvSpPr>
          <p:cNvPr id="162" name="Textfeld 54"/>
          <p:cNvSpPr/>
          <p:nvPr/>
        </p:nvSpPr>
        <p:spPr>
          <a:xfrm>
            <a:off x="7282480" y="4038610"/>
            <a:ext cx="1803491" cy="449927"/>
          </a:xfrm>
          <a:prstGeom prst="rect">
            <a:avLst/>
          </a:prstGeom>
          <a:noFill/>
          <a:ln w="0">
            <a:noFill/>
          </a:ln>
        </p:spPr>
        <p:style>
          <a:lnRef idx="0">
            <a:scrgbClr r="0" g="0" b="0"/>
          </a:lnRef>
          <a:fillRef idx="0">
            <a:scrgbClr r="0" g="0" b="0"/>
          </a:fillRef>
          <a:effectRef idx="0">
            <a:scrgbClr r="0" g="0" b="0"/>
          </a:effectRef>
          <a:fontRef idx="minor"/>
        </p:style>
        <p:txBody>
          <a:bodyPr lIns="89977" tIns="44988" rIns="89977" bIns="44988">
            <a:spAutoFit/>
          </a:bodyPr>
          <a:lstStyle/>
          <a:p>
            <a:pPr algn="ctr">
              <a:lnSpc>
                <a:spcPts val="1281"/>
              </a:lnSpc>
              <a:spcAft>
                <a:spcPts val="201"/>
              </a:spcAft>
            </a:pPr>
            <a:r>
              <a:rPr lang="de-DE" sz="1400" u="sng" spc="-1" dirty="0">
                <a:solidFill>
                  <a:srgbClr val="FF0000"/>
                </a:solidFill>
                <a:latin typeface="Calibri" panose="020F0502020204030204" pitchFamily="34" charset="0"/>
                <a:ea typeface="Calibri" panose="020F0502020204030204" pitchFamily="34" charset="0"/>
                <a:cs typeface="Calibri" panose="020F0502020204030204" pitchFamily="34" charset="0"/>
              </a:rPr>
              <a:t>TSU/INM-5/HZDR</a:t>
            </a:r>
            <a:endParaRPr lang="en-US" sz="1400" spc="-1" dirty="0">
              <a:latin typeface="Calibri" panose="020F0502020204030204" pitchFamily="34" charset="0"/>
              <a:ea typeface="Calibri" panose="020F0502020204030204" pitchFamily="34" charset="0"/>
              <a:cs typeface="Calibri" panose="020F0502020204030204" pitchFamily="34" charset="0"/>
            </a:endParaRPr>
          </a:p>
          <a:p>
            <a:pPr>
              <a:lnSpc>
                <a:spcPts val="1281"/>
              </a:lnSpc>
              <a:spcAft>
                <a:spcPts val="201"/>
              </a:spcAft>
            </a:pPr>
            <a:r>
              <a:rPr lang="en-GB" sz="1200" spc="-1" dirty="0">
                <a:solidFill>
                  <a:srgbClr val="000000"/>
                </a:solidFill>
                <a:latin typeface="Calibri" panose="020F0502020204030204" pitchFamily="34" charset="0"/>
                <a:ea typeface="Calibri" panose="020F0502020204030204" pitchFamily="34" charset="0"/>
                <a:cs typeface="Calibri" panose="020F0502020204030204" pitchFamily="34" charset="0"/>
              </a:rPr>
              <a:t>      Radiosynthesis</a:t>
            </a:r>
            <a:endParaRPr lang="en-US" sz="1200" spc="-1" dirty="0">
              <a:latin typeface="Calibri" panose="020F0502020204030204" pitchFamily="34" charset="0"/>
              <a:ea typeface="Calibri" panose="020F0502020204030204" pitchFamily="34" charset="0"/>
              <a:cs typeface="Calibri" panose="020F0502020204030204" pitchFamily="34" charset="0"/>
            </a:endParaRPr>
          </a:p>
        </p:txBody>
      </p:sp>
      <p:cxnSp>
        <p:nvCxnSpPr>
          <p:cNvPr id="3" name="Straight Arrow Connector 2">
            <a:extLst>
              <a:ext uri="{FF2B5EF4-FFF2-40B4-BE49-F238E27FC236}">
                <a16:creationId xmlns:a16="http://schemas.microsoft.com/office/drawing/2014/main" id="{0D384100-1188-80F1-B2B7-BCF999236E65}"/>
              </a:ext>
            </a:extLst>
          </p:cNvPr>
          <p:cNvCxnSpPr/>
          <p:nvPr/>
        </p:nvCxnSpPr>
        <p:spPr>
          <a:xfrm>
            <a:off x="7418351" y="2584764"/>
            <a:ext cx="0" cy="20417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 name="Straight Arrow Connector 3">
            <a:extLst>
              <a:ext uri="{FF2B5EF4-FFF2-40B4-BE49-F238E27FC236}">
                <a16:creationId xmlns:a16="http://schemas.microsoft.com/office/drawing/2014/main" id="{1E431C02-4AC4-1EDE-7A84-C8275545F1BF}"/>
              </a:ext>
            </a:extLst>
          </p:cNvPr>
          <p:cNvCxnSpPr/>
          <p:nvPr/>
        </p:nvCxnSpPr>
        <p:spPr>
          <a:xfrm>
            <a:off x="7363932" y="3585989"/>
            <a:ext cx="0" cy="20417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 name="Oval 5">
            <a:extLst>
              <a:ext uri="{FF2B5EF4-FFF2-40B4-BE49-F238E27FC236}">
                <a16:creationId xmlns:a16="http://schemas.microsoft.com/office/drawing/2014/main" id="{A7A11754-9FD4-0BBE-E1D7-A2132F9567AD}"/>
              </a:ext>
            </a:extLst>
          </p:cNvPr>
          <p:cNvSpPr/>
          <p:nvPr/>
        </p:nvSpPr>
        <p:spPr>
          <a:xfrm>
            <a:off x="7069888" y="4807585"/>
            <a:ext cx="1834083" cy="837915"/>
          </a:xfrm>
          <a:prstGeom prst="ellipse">
            <a:avLst/>
          </a:prstGeom>
          <a:no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u="sng" dirty="0">
                <a:solidFill>
                  <a:srgbClr val="FF0000"/>
                </a:solidFill>
                <a:latin typeface="Calibri" panose="020F0502020204030204" pitchFamily="34" charset="0"/>
                <a:ea typeface="Calibri" panose="020F0502020204030204" pitchFamily="34" charset="0"/>
                <a:cs typeface="Calibri" panose="020F0502020204030204" pitchFamily="34" charset="0"/>
              </a:rPr>
              <a:t>NCS</a:t>
            </a:r>
            <a:r>
              <a:rPr lang="en-US" sz="1400" u="sng" dirty="0">
                <a:solidFill>
                  <a:schemeClr val="tx1"/>
                </a:solidFill>
                <a:latin typeface="Calibri" panose="020F0502020204030204" pitchFamily="34" charset="0"/>
                <a:ea typeface="Calibri" panose="020F0502020204030204" pitchFamily="34" charset="0"/>
                <a:cs typeface="Calibri" panose="020F0502020204030204" pitchFamily="34" charset="0"/>
              </a:rPr>
              <a:t>/</a:t>
            </a:r>
            <a:r>
              <a:rPr lang="en-US" sz="1400" u="sng" dirty="0" err="1">
                <a:solidFill>
                  <a:srgbClr val="FF0000"/>
                </a:solidFill>
                <a:latin typeface="Calibri" panose="020F0502020204030204" pitchFamily="34" charset="0"/>
                <a:ea typeface="Calibri" panose="020F0502020204030204" pitchFamily="34" charset="0"/>
                <a:cs typeface="Calibri" panose="020F0502020204030204" pitchFamily="34" charset="0"/>
              </a:rPr>
              <a:t>Molltek</a:t>
            </a:r>
            <a:br>
              <a:rPr lang="en-US" sz="1400"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en-US" sz="1200" dirty="0">
                <a:solidFill>
                  <a:schemeClr val="tx1"/>
                </a:solidFill>
                <a:latin typeface="Calibri" panose="020F0502020204030204" pitchFamily="34" charset="0"/>
                <a:ea typeface="Calibri" panose="020F0502020204030204" pitchFamily="34" charset="0"/>
                <a:cs typeface="Calibri" panose="020F0502020204030204" pitchFamily="34" charset="0"/>
              </a:rPr>
              <a:t>Cyclotron, PET Data</a:t>
            </a:r>
            <a:endParaRPr lang="ka-GE" sz="1799"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cxnSp>
        <p:nvCxnSpPr>
          <p:cNvPr id="7" name="Straight Arrow Connector 6">
            <a:extLst>
              <a:ext uri="{FF2B5EF4-FFF2-40B4-BE49-F238E27FC236}">
                <a16:creationId xmlns:a16="http://schemas.microsoft.com/office/drawing/2014/main" id="{EB1B7447-3E6C-BD53-CC41-88F2D992DD55}"/>
              </a:ext>
            </a:extLst>
          </p:cNvPr>
          <p:cNvCxnSpPr/>
          <p:nvPr/>
        </p:nvCxnSpPr>
        <p:spPr>
          <a:xfrm>
            <a:off x="7342167" y="4565445"/>
            <a:ext cx="0" cy="20417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id="{24C3423B-7F05-3B90-41EC-BDEA7ADE013D}"/>
              </a:ext>
            </a:extLst>
          </p:cNvPr>
          <p:cNvCxnSpPr/>
          <p:nvPr/>
        </p:nvCxnSpPr>
        <p:spPr>
          <a:xfrm>
            <a:off x="10110465" y="2650533"/>
            <a:ext cx="0" cy="20417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83C4AED2-EA9F-95DE-AD67-D97C0CBD842E}"/>
              </a:ext>
            </a:extLst>
          </p:cNvPr>
          <p:cNvCxnSpPr/>
          <p:nvPr/>
        </p:nvCxnSpPr>
        <p:spPr>
          <a:xfrm>
            <a:off x="10110701" y="3521057"/>
            <a:ext cx="0" cy="20417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3CF56FD0-EF35-FC4A-04B6-B6419E227393}"/>
              </a:ext>
            </a:extLst>
          </p:cNvPr>
          <p:cNvCxnSpPr/>
          <p:nvPr/>
        </p:nvCxnSpPr>
        <p:spPr>
          <a:xfrm>
            <a:off x="9922664" y="4357096"/>
            <a:ext cx="0" cy="20417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2A392339-095E-A7D2-79F6-3919F0098D19}"/>
              </a:ext>
            </a:extLst>
          </p:cNvPr>
          <p:cNvCxnSpPr>
            <a:cxnSpLocks/>
          </p:cNvCxnSpPr>
          <p:nvPr/>
        </p:nvCxnSpPr>
        <p:spPr>
          <a:xfrm>
            <a:off x="9023581" y="1691444"/>
            <a:ext cx="0" cy="1796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E6FFF50F-64CF-119D-AB64-21F882D2C7B2}"/>
              </a:ext>
            </a:extLst>
          </p:cNvPr>
          <p:cNvSpPr>
            <a:spLocks noGrp="1"/>
          </p:cNvSpPr>
          <p:nvPr>
            <p:ph type="dt" sz="half" idx="10"/>
          </p:nvPr>
        </p:nvSpPr>
        <p:spPr>
          <a:xfrm>
            <a:off x="812589" y="8475136"/>
            <a:ext cx="3792079" cy="486833"/>
          </a:xfrm>
          <a:prstGeom prst="rect">
            <a:avLst/>
          </a:prstGeom>
        </p:spPr>
        <p:txBody>
          <a:bodyPr vert="horz" lIns="121920" tIns="60960" rIns="121920" bIns="60960" rtlCol="0" anchor="ctr"/>
          <a:lstStyle>
            <a:defPPr>
              <a:defRPr lang="en-US"/>
            </a:defPPr>
            <a:lvl1pPr marL="0" algn="l" defTabSz="1219170" rtl="0" eaLnBrk="1" latinLnBrk="0" hangingPunct="1">
              <a:defRPr sz="1600" kern="1200">
                <a:solidFill>
                  <a:schemeClr val="tx1">
                    <a:tint val="75000"/>
                  </a:schemeClr>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fld id="{313EF568-77C8-44F4-AAF4-FFE481E5CE2F}" type="datetime1">
              <a:rPr lang="en-US" smtClean="0">
                <a:latin typeface="Calibri" panose="020F0502020204030204" pitchFamily="34" charset="0"/>
                <a:ea typeface="Calibri" panose="020F0502020204030204" pitchFamily="34" charset="0"/>
                <a:cs typeface="Calibri" panose="020F0502020204030204" pitchFamily="34" charset="0"/>
              </a:rPr>
              <a:pPr/>
              <a:t>9/11/2024</a:t>
            </a:fld>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94D6822E-71F8-3F71-17FB-97738371712D}"/>
              </a:ext>
            </a:extLst>
          </p:cNvPr>
          <p:cNvSpPr>
            <a:spLocks noGrp="1"/>
          </p:cNvSpPr>
          <p:nvPr>
            <p:ph type="sldNum" sz="quarter" idx="12"/>
          </p:nvPr>
        </p:nvSpPr>
        <p:spPr>
          <a:xfrm>
            <a:off x="11647101" y="8475136"/>
            <a:ext cx="3792079" cy="486833"/>
          </a:xfrm>
          <a:prstGeom prst="rect">
            <a:avLst/>
          </a:prstGeom>
        </p:spPr>
        <p:txBody>
          <a:bodyPr vert="horz" lIns="121920" tIns="60960" rIns="121920" bIns="60960" rtlCol="0" anchor="ctr"/>
          <a:lstStyle>
            <a:defPPr>
              <a:defRPr lang="en-US"/>
            </a:defPPr>
            <a:lvl1pPr marL="0" algn="r" defTabSz="1219170" rtl="0" eaLnBrk="1" latinLnBrk="0" hangingPunct="1">
              <a:defRPr sz="1600" kern="1200">
                <a:solidFill>
                  <a:schemeClr val="tx1">
                    <a:tint val="75000"/>
                  </a:schemeClr>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fld id="{4D1BEFBB-06E0-4DCF-896F-EC1167B43F2A}" type="slidenum">
              <a:rPr lang="en-US" smtClean="0">
                <a:latin typeface="Calibri" panose="020F0502020204030204" pitchFamily="34" charset="0"/>
                <a:ea typeface="Calibri" panose="020F0502020204030204" pitchFamily="34" charset="0"/>
                <a:cs typeface="Calibri" panose="020F0502020204030204" pitchFamily="34" charset="0"/>
              </a:rPr>
              <a:pPr/>
              <a:t>30</a:t>
            </a:fld>
            <a:endParaRPr lang="en-US">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feld 144">
            <a:extLst>
              <a:ext uri="{FF2B5EF4-FFF2-40B4-BE49-F238E27FC236}">
                <a16:creationId xmlns:a16="http://schemas.microsoft.com/office/drawing/2014/main" id="{0B7C10A2-F54F-C6F9-FF67-809C1C16387B}"/>
              </a:ext>
            </a:extLst>
          </p:cNvPr>
          <p:cNvSpPr/>
          <p:nvPr/>
        </p:nvSpPr>
        <p:spPr>
          <a:xfrm>
            <a:off x="3936083" y="245022"/>
            <a:ext cx="3973365" cy="460187"/>
          </a:xfrm>
          <a:prstGeom prst="rect">
            <a:avLst/>
          </a:prstGeom>
          <a:noFill/>
          <a:ln w="0">
            <a:noFill/>
          </a:ln>
        </p:spPr>
        <p:style>
          <a:lnRef idx="0">
            <a:scrgbClr r="0" g="0" b="0"/>
          </a:lnRef>
          <a:fillRef idx="0">
            <a:scrgbClr r="0" g="0" b="0"/>
          </a:fillRef>
          <a:effectRef idx="0">
            <a:scrgbClr r="0" g="0" b="0"/>
          </a:effectRef>
          <a:fontRef idx="minor"/>
        </p:style>
        <p:txBody>
          <a:bodyPr lIns="89977" tIns="44988" rIns="89977" bIns="44988">
            <a:spAutoFit/>
          </a:bodyPr>
          <a:lstStyle/>
          <a:p>
            <a:pPr algn="ctr">
              <a:lnSpc>
                <a:spcPct val="100000"/>
              </a:lnSpc>
            </a:pPr>
            <a:r>
              <a:rPr lang="de-DE" sz="2400" b="1" u="sng" spc="-1" dirty="0"/>
              <a:t>INM-5</a:t>
            </a:r>
            <a:r>
              <a:rPr lang="en-US" sz="2400" b="1" u="sng" spc="-1" dirty="0"/>
              <a:t>/UK-K</a:t>
            </a:r>
            <a:r>
              <a:rPr lang="de-DE" sz="2400" b="1" u="sng" spc="-1" dirty="0"/>
              <a:t>ö</a:t>
            </a:r>
            <a:r>
              <a:rPr lang="en-US" sz="2400" b="1" u="sng" spc="-1" dirty="0"/>
              <a:t>ln/HZDR/</a:t>
            </a:r>
            <a:endParaRPr lang="en-US" sz="2400" spc="-1" baseline="30000" dirty="0"/>
          </a:p>
        </p:txBody>
      </p:sp>
      <p:grpSp>
        <p:nvGrpSpPr>
          <p:cNvPr id="50" name="Gruppieren 52">
            <a:extLst>
              <a:ext uri="{FF2B5EF4-FFF2-40B4-BE49-F238E27FC236}">
                <a16:creationId xmlns:a16="http://schemas.microsoft.com/office/drawing/2014/main" id="{D3C9FDA0-D67B-1B45-4471-FA5CDF3FCC76}"/>
              </a:ext>
            </a:extLst>
          </p:cNvPr>
          <p:cNvGrpSpPr/>
          <p:nvPr/>
        </p:nvGrpSpPr>
        <p:grpSpPr>
          <a:xfrm>
            <a:off x="6102717" y="4486627"/>
            <a:ext cx="1849559" cy="955027"/>
            <a:chOff x="9744120" y="3571200"/>
            <a:chExt cx="1850040" cy="955275"/>
          </a:xfrm>
        </p:grpSpPr>
        <p:sp>
          <p:nvSpPr>
            <p:cNvPr id="51" name="Textfeld 54">
              <a:extLst>
                <a:ext uri="{FF2B5EF4-FFF2-40B4-BE49-F238E27FC236}">
                  <a16:creationId xmlns:a16="http://schemas.microsoft.com/office/drawing/2014/main" id="{A1F7B93E-6F6C-DAB3-0A9F-43C8F7B39C06}"/>
                </a:ext>
              </a:extLst>
            </p:cNvPr>
            <p:cNvSpPr/>
            <p:nvPr/>
          </p:nvSpPr>
          <p:spPr>
            <a:xfrm>
              <a:off x="9790200" y="3742919"/>
              <a:ext cx="1803960" cy="783556"/>
            </a:xfrm>
            <a:prstGeom prst="rect">
              <a:avLst/>
            </a:prstGeom>
            <a:noFill/>
            <a:ln w="0">
              <a:noFill/>
            </a:ln>
          </p:spPr>
          <p:style>
            <a:lnRef idx="0">
              <a:scrgbClr r="0" g="0" b="0"/>
            </a:lnRef>
            <a:fillRef idx="0">
              <a:scrgbClr r="0" g="0" b="0"/>
            </a:fillRef>
            <a:effectRef idx="0">
              <a:scrgbClr r="0" g="0" b="0"/>
            </a:effectRef>
            <a:fontRef idx="minor"/>
          </p:style>
          <p:txBody>
            <a:bodyPr lIns="89977" tIns="44988" rIns="89977" bIns="44988">
              <a:spAutoFit/>
            </a:bodyPr>
            <a:lstStyle/>
            <a:p>
              <a:pPr algn="ctr">
                <a:lnSpc>
                  <a:spcPts val="1281"/>
                </a:lnSpc>
                <a:spcAft>
                  <a:spcPts val="201"/>
                </a:spcAft>
              </a:pPr>
              <a:r>
                <a:rPr lang="de-DE" sz="1400" u="sng" spc="-1" dirty="0"/>
                <a:t>TSU/ Med. Fac. /Institute </a:t>
              </a:r>
              <a:r>
                <a:rPr lang="de-DE" sz="1400" u="sng" spc="-1" dirty="0" err="1"/>
                <a:t>of</a:t>
              </a:r>
              <a:r>
                <a:rPr lang="de-DE" sz="1400" u="sng" spc="-1" dirty="0"/>
                <a:t> </a:t>
              </a:r>
              <a:r>
                <a:rPr lang="de-DE" sz="1400" u="sng" spc="-1" dirty="0" err="1"/>
                <a:t>Morphology</a:t>
              </a:r>
              <a:r>
                <a:rPr lang="de-DE" sz="1400" u="sng" spc="-1" dirty="0"/>
                <a:t> </a:t>
              </a:r>
              <a:r>
                <a:rPr lang="de-DE" sz="1400" u="sng" spc="-1" dirty="0">
                  <a:solidFill>
                    <a:srgbClr val="C00000"/>
                  </a:solidFill>
                </a:rPr>
                <a:t>(1, I)</a:t>
              </a:r>
              <a:endParaRPr lang="en-US" sz="1400" spc="-1" dirty="0">
                <a:solidFill>
                  <a:srgbClr val="C00000"/>
                </a:solidFill>
              </a:endParaRPr>
            </a:p>
            <a:p>
              <a:pPr>
                <a:lnSpc>
                  <a:spcPts val="1281"/>
                </a:lnSpc>
                <a:spcAft>
                  <a:spcPts val="201"/>
                </a:spcAft>
              </a:pPr>
              <a:endParaRPr lang="en-US" sz="1400" spc="-1" dirty="0"/>
            </a:p>
          </p:txBody>
        </p:sp>
        <p:sp>
          <p:nvSpPr>
            <p:cNvPr id="52" name="Oval 38">
              <a:extLst>
                <a:ext uri="{FF2B5EF4-FFF2-40B4-BE49-F238E27FC236}">
                  <a16:creationId xmlns:a16="http://schemas.microsoft.com/office/drawing/2014/main" id="{68E29BB8-AA18-7A12-0B0E-67A8CEC20274}"/>
                </a:ext>
              </a:extLst>
            </p:cNvPr>
            <p:cNvSpPr/>
            <p:nvPr/>
          </p:nvSpPr>
          <p:spPr>
            <a:xfrm>
              <a:off x="9744120" y="3571200"/>
              <a:ext cx="1834560" cy="932400"/>
            </a:xfrm>
            <a:prstGeom prst="ellipse">
              <a:avLst/>
            </a:prstGeom>
            <a:noFill/>
            <a:ln w="6350">
              <a:solidFill>
                <a:srgbClr val="000000"/>
              </a:solidFill>
            </a:ln>
          </p:spPr>
          <p:style>
            <a:lnRef idx="2">
              <a:schemeClr val="accent1">
                <a:shade val="15000"/>
              </a:schemeClr>
            </a:lnRef>
            <a:fillRef idx="1">
              <a:schemeClr val="accent1"/>
            </a:fillRef>
            <a:effectRef idx="0">
              <a:schemeClr val="accent1"/>
            </a:effectRef>
            <a:fontRef idx="minor"/>
          </p:style>
          <p:txBody>
            <a:bodyPr/>
            <a:lstStyle/>
            <a:p>
              <a:endParaRPr lang="ka-GE" sz="1799"/>
            </a:p>
          </p:txBody>
        </p:sp>
      </p:grpSp>
      <p:grpSp>
        <p:nvGrpSpPr>
          <p:cNvPr id="55" name="Gruppieren 52">
            <a:extLst>
              <a:ext uri="{FF2B5EF4-FFF2-40B4-BE49-F238E27FC236}">
                <a16:creationId xmlns:a16="http://schemas.microsoft.com/office/drawing/2014/main" id="{5A2761DA-2535-61F3-9022-0D1D657CF829}"/>
              </a:ext>
            </a:extLst>
          </p:cNvPr>
          <p:cNvGrpSpPr/>
          <p:nvPr/>
        </p:nvGrpSpPr>
        <p:grpSpPr>
          <a:xfrm>
            <a:off x="3914669" y="2384729"/>
            <a:ext cx="2077379" cy="1143171"/>
            <a:chOff x="7622640" y="3567600"/>
            <a:chExt cx="1840680" cy="932400"/>
          </a:xfrm>
        </p:grpSpPr>
        <p:sp>
          <p:nvSpPr>
            <p:cNvPr id="56" name="Textfeld 54">
              <a:extLst>
                <a:ext uri="{FF2B5EF4-FFF2-40B4-BE49-F238E27FC236}">
                  <a16:creationId xmlns:a16="http://schemas.microsoft.com/office/drawing/2014/main" id="{86C92343-7930-4481-BBC8-CBBFBF8FEBCB}"/>
                </a:ext>
              </a:extLst>
            </p:cNvPr>
            <p:cNvSpPr/>
            <p:nvPr/>
          </p:nvSpPr>
          <p:spPr>
            <a:xfrm>
              <a:off x="7659359" y="3750480"/>
              <a:ext cx="1803961" cy="642426"/>
            </a:xfrm>
            <a:prstGeom prst="rect">
              <a:avLst/>
            </a:prstGeom>
            <a:noFill/>
            <a:ln w="0">
              <a:noFill/>
            </a:ln>
          </p:spPr>
          <p:style>
            <a:lnRef idx="0">
              <a:scrgbClr r="0" g="0" b="0"/>
            </a:lnRef>
            <a:fillRef idx="0">
              <a:scrgbClr r="0" g="0" b="0"/>
            </a:fillRef>
            <a:effectRef idx="0">
              <a:scrgbClr r="0" g="0" b="0"/>
            </a:effectRef>
            <a:fontRef idx="minor"/>
          </p:style>
          <p:txBody>
            <a:bodyPr lIns="89977" tIns="44988" rIns="89977" bIns="44988">
              <a:spAutoFit/>
            </a:bodyPr>
            <a:lstStyle/>
            <a:p>
              <a:pPr algn="ctr">
                <a:lnSpc>
                  <a:spcPts val="1281"/>
                </a:lnSpc>
                <a:spcAft>
                  <a:spcPts val="201"/>
                </a:spcAft>
              </a:pPr>
              <a:r>
                <a:rPr lang="de-DE" sz="1400" u="sng" spc="-1" dirty="0"/>
                <a:t>TSU/Dept of phys. &amp; </a:t>
              </a:r>
              <a:r>
                <a:rPr lang="de-DE" sz="1400" u="sng" spc="-1" dirty="0" err="1"/>
                <a:t>analyt</a:t>
              </a:r>
              <a:r>
                <a:rPr lang="de-DE" sz="1400" u="sng" spc="-1" dirty="0"/>
                <a:t>. chemistry</a:t>
              </a:r>
              <a:endParaRPr lang="en-US" sz="1400" spc="-1" dirty="0"/>
            </a:p>
            <a:p>
              <a:pPr algn="ctr">
                <a:lnSpc>
                  <a:spcPts val="1281"/>
                </a:lnSpc>
                <a:spcAft>
                  <a:spcPts val="201"/>
                </a:spcAft>
              </a:pPr>
              <a:r>
                <a:rPr lang="en-GB" sz="1400" spc="-1" dirty="0"/>
                <a:t>  Precursor synthesis </a:t>
              </a:r>
              <a:r>
                <a:rPr lang="en-GB" sz="1400" spc="-1" dirty="0">
                  <a:solidFill>
                    <a:srgbClr val="C00000"/>
                  </a:solidFill>
                </a:rPr>
                <a:t>(2, 3)</a:t>
              </a:r>
              <a:endParaRPr lang="en-US" sz="1400" spc="-1" dirty="0">
                <a:solidFill>
                  <a:srgbClr val="C00000"/>
                </a:solidFill>
              </a:endParaRPr>
            </a:p>
          </p:txBody>
        </p:sp>
        <p:sp>
          <p:nvSpPr>
            <p:cNvPr id="57" name="Oval 38">
              <a:extLst>
                <a:ext uri="{FF2B5EF4-FFF2-40B4-BE49-F238E27FC236}">
                  <a16:creationId xmlns:a16="http://schemas.microsoft.com/office/drawing/2014/main" id="{2BA8E0D7-373B-38A9-554A-30367E4DA628}"/>
                </a:ext>
              </a:extLst>
            </p:cNvPr>
            <p:cNvSpPr/>
            <p:nvPr/>
          </p:nvSpPr>
          <p:spPr>
            <a:xfrm>
              <a:off x="7622640" y="3567600"/>
              <a:ext cx="1834560" cy="932400"/>
            </a:xfrm>
            <a:prstGeom prst="ellipse">
              <a:avLst/>
            </a:prstGeom>
            <a:noFill/>
            <a:ln w="6350">
              <a:solidFill>
                <a:srgbClr val="000000"/>
              </a:solidFill>
            </a:ln>
          </p:spPr>
          <p:style>
            <a:lnRef idx="2">
              <a:schemeClr val="accent1">
                <a:shade val="15000"/>
              </a:schemeClr>
            </a:lnRef>
            <a:fillRef idx="1">
              <a:schemeClr val="accent1"/>
            </a:fillRef>
            <a:effectRef idx="0">
              <a:schemeClr val="accent1"/>
            </a:effectRef>
            <a:fontRef idx="minor"/>
          </p:style>
          <p:txBody>
            <a:bodyPr/>
            <a:lstStyle/>
            <a:p>
              <a:endParaRPr lang="ka-GE" sz="1799"/>
            </a:p>
          </p:txBody>
        </p:sp>
      </p:grpSp>
      <p:grpSp>
        <p:nvGrpSpPr>
          <p:cNvPr id="58" name="Gruppieren 13">
            <a:extLst>
              <a:ext uri="{FF2B5EF4-FFF2-40B4-BE49-F238E27FC236}">
                <a16:creationId xmlns:a16="http://schemas.microsoft.com/office/drawing/2014/main" id="{709962E4-5631-31F5-B139-FB8B84C38BB7}"/>
              </a:ext>
            </a:extLst>
          </p:cNvPr>
          <p:cNvGrpSpPr/>
          <p:nvPr/>
        </p:nvGrpSpPr>
        <p:grpSpPr>
          <a:xfrm>
            <a:off x="4852224" y="1665630"/>
            <a:ext cx="2149000" cy="222063"/>
            <a:chOff x="8560440" y="2848320"/>
            <a:chExt cx="2149560" cy="222120"/>
          </a:xfrm>
        </p:grpSpPr>
        <p:sp>
          <p:nvSpPr>
            <p:cNvPr id="59" name="Gerade Verbindung 68">
              <a:extLst>
                <a:ext uri="{FF2B5EF4-FFF2-40B4-BE49-F238E27FC236}">
                  <a16:creationId xmlns:a16="http://schemas.microsoft.com/office/drawing/2014/main" id="{CAE826D0-C53E-A580-B4D9-95BE165DA175}"/>
                </a:ext>
              </a:extLst>
            </p:cNvPr>
            <p:cNvSpPr/>
            <p:nvPr/>
          </p:nvSpPr>
          <p:spPr>
            <a:xfrm>
              <a:off x="8560440" y="2853000"/>
              <a:ext cx="2141640" cy="360"/>
            </a:xfrm>
            <a:prstGeom prst="line">
              <a:avLst/>
            </a:prstGeom>
            <a:ln/>
          </p:spPr>
          <p:style>
            <a:lnRef idx="1">
              <a:schemeClr val="dk1"/>
            </a:lnRef>
            <a:fillRef idx="0">
              <a:schemeClr val="dk1"/>
            </a:fillRef>
            <a:effectRef idx="0">
              <a:schemeClr val="dk1"/>
            </a:effectRef>
            <a:fontRef idx="minor">
              <a:schemeClr val="tx1"/>
            </a:fontRef>
          </p:style>
          <p:txBody>
            <a:bodyPr/>
            <a:lstStyle/>
            <a:p>
              <a:endParaRPr lang="ka-GE" sz="1799"/>
            </a:p>
          </p:txBody>
        </p:sp>
        <p:sp>
          <p:nvSpPr>
            <p:cNvPr id="60" name="Gerade Verbindung mit Pfeil 79">
              <a:extLst>
                <a:ext uri="{FF2B5EF4-FFF2-40B4-BE49-F238E27FC236}">
                  <a16:creationId xmlns:a16="http://schemas.microsoft.com/office/drawing/2014/main" id="{3EF79643-2919-E795-1A5C-E413BCFA43ED}"/>
                </a:ext>
              </a:extLst>
            </p:cNvPr>
            <p:cNvSpPr/>
            <p:nvPr/>
          </p:nvSpPr>
          <p:spPr>
            <a:xfrm>
              <a:off x="8560440" y="2851920"/>
              <a:ext cx="360" cy="218520"/>
            </a:xfrm>
            <a:custGeom>
              <a:avLst/>
              <a:gdLst/>
              <a:ahLst/>
              <a:cxnLst/>
              <a:rect l="l" t="t" r="r" b="b"/>
              <a:pathLst>
                <a:path w="21600" h="21600">
                  <a:moveTo>
                    <a:pt x="0" y="0"/>
                  </a:moveTo>
                  <a:lnTo>
                    <a:pt x="21600" y="21600"/>
                  </a:lnTo>
                </a:path>
              </a:pathLst>
            </a:custGeom>
            <a:ln>
              <a:tailEnd type="triangle" w="med" len="med"/>
            </a:ln>
          </p:spPr>
          <p:style>
            <a:lnRef idx="1">
              <a:schemeClr val="dk1"/>
            </a:lnRef>
            <a:fillRef idx="0">
              <a:schemeClr val="dk1"/>
            </a:fillRef>
            <a:effectRef idx="0">
              <a:schemeClr val="dk1"/>
            </a:effectRef>
            <a:fontRef idx="minor">
              <a:schemeClr val="tx1"/>
            </a:fontRef>
          </p:style>
          <p:txBody>
            <a:bodyPr/>
            <a:lstStyle/>
            <a:p>
              <a:endParaRPr lang="ka-GE" sz="1799"/>
            </a:p>
          </p:txBody>
        </p:sp>
        <p:sp>
          <p:nvSpPr>
            <p:cNvPr id="61" name="Gerade Verbindung mit Pfeil 4">
              <a:extLst>
                <a:ext uri="{FF2B5EF4-FFF2-40B4-BE49-F238E27FC236}">
                  <a16:creationId xmlns:a16="http://schemas.microsoft.com/office/drawing/2014/main" id="{73545935-A255-036E-6A46-C40FB43DB30D}"/>
                </a:ext>
              </a:extLst>
            </p:cNvPr>
            <p:cNvSpPr/>
            <p:nvPr/>
          </p:nvSpPr>
          <p:spPr>
            <a:xfrm>
              <a:off x="10709640" y="2848320"/>
              <a:ext cx="360" cy="222120"/>
            </a:xfrm>
            <a:custGeom>
              <a:avLst/>
              <a:gdLst/>
              <a:ahLst/>
              <a:cxnLst/>
              <a:rect l="l" t="t" r="r" b="b"/>
              <a:pathLst>
                <a:path w="21600" h="21600">
                  <a:moveTo>
                    <a:pt x="0" y="0"/>
                  </a:moveTo>
                  <a:lnTo>
                    <a:pt x="21600" y="21600"/>
                  </a:lnTo>
                </a:path>
              </a:pathLst>
            </a:custGeom>
            <a:ln>
              <a:tailEnd type="triangle" w="med" len="med"/>
            </a:ln>
          </p:spPr>
          <p:style>
            <a:lnRef idx="1">
              <a:schemeClr val="dk1"/>
            </a:lnRef>
            <a:fillRef idx="0">
              <a:schemeClr val="dk1"/>
            </a:fillRef>
            <a:effectRef idx="0">
              <a:schemeClr val="dk1"/>
            </a:effectRef>
            <a:fontRef idx="minor">
              <a:schemeClr val="tx1"/>
            </a:fontRef>
          </p:style>
          <p:txBody>
            <a:bodyPr/>
            <a:lstStyle/>
            <a:p>
              <a:endParaRPr lang="ka-GE" sz="1799"/>
            </a:p>
          </p:txBody>
        </p:sp>
      </p:grpSp>
      <p:sp>
        <p:nvSpPr>
          <p:cNvPr id="62" name="Rectangle 18">
            <a:extLst>
              <a:ext uri="{FF2B5EF4-FFF2-40B4-BE49-F238E27FC236}">
                <a16:creationId xmlns:a16="http://schemas.microsoft.com/office/drawing/2014/main" id="{14B2C999-7AF2-3E3B-706C-269734B1565A}"/>
              </a:ext>
            </a:extLst>
          </p:cNvPr>
          <p:cNvSpPr/>
          <p:nvPr/>
        </p:nvSpPr>
        <p:spPr>
          <a:xfrm>
            <a:off x="4046036" y="1886972"/>
            <a:ext cx="1687241" cy="410653"/>
          </a:xfrm>
          <a:prstGeom prst="rect">
            <a:avLst/>
          </a:prstGeom>
          <a:noFill/>
          <a:ln>
            <a:solidFill>
              <a:srgbClr val="000000"/>
            </a:solidFill>
          </a:ln>
        </p:spPr>
        <p:style>
          <a:lnRef idx="2">
            <a:schemeClr val="accent1">
              <a:shade val="15000"/>
            </a:schemeClr>
          </a:lnRef>
          <a:fillRef idx="1">
            <a:schemeClr val="accent1"/>
          </a:fillRef>
          <a:effectRef idx="0">
            <a:schemeClr val="accent1"/>
          </a:effectRef>
          <a:fontRef idx="minor"/>
        </p:style>
        <p:txBody>
          <a:bodyPr lIns="89977" tIns="44988" rIns="89977" bIns="44988" anchor="ctr">
            <a:noAutofit/>
          </a:bodyPr>
          <a:lstStyle/>
          <a:p>
            <a:pPr algn="ctr">
              <a:lnSpc>
                <a:spcPct val="100000"/>
              </a:lnSpc>
            </a:pPr>
            <a:r>
              <a:rPr lang="en-US" sz="1400" spc="-1"/>
              <a:t>Design &amp; Synthesis</a:t>
            </a:r>
          </a:p>
        </p:txBody>
      </p:sp>
      <p:sp>
        <p:nvSpPr>
          <p:cNvPr id="63" name="Rectangle 19">
            <a:extLst>
              <a:ext uri="{FF2B5EF4-FFF2-40B4-BE49-F238E27FC236}">
                <a16:creationId xmlns:a16="http://schemas.microsoft.com/office/drawing/2014/main" id="{F45BCA22-2B7A-855C-B3BD-14C5C1316B72}"/>
              </a:ext>
            </a:extLst>
          </p:cNvPr>
          <p:cNvSpPr/>
          <p:nvPr/>
        </p:nvSpPr>
        <p:spPr>
          <a:xfrm>
            <a:off x="6135650" y="1897770"/>
            <a:ext cx="1687241" cy="410653"/>
          </a:xfrm>
          <a:prstGeom prst="rect">
            <a:avLst/>
          </a:prstGeom>
          <a:noFill/>
          <a:ln>
            <a:solidFill>
              <a:srgbClr val="000000"/>
            </a:solidFill>
          </a:ln>
        </p:spPr>
        <p:style>
          <a:lnRef idx="2">
            <a:schemeClr val="accent1">
              <a:shade val="15000"/>
            </a:schemeClr>
          </a:lnRef>
          <a:fillRef idx="1">
            <a:schemeClr val="accent1"/>
          </a:fillRef>
          <a:effectRef idx="0">
            <a:schemeClr val="accent1"/>
          </a:effectRef>
          <a:fontRef idx="minor"/>
        </p:style>
        <p:txBody>
          <a:bodyPr lIns="89977" tIns="44988" rIns="89977" bIns="44988" anchor="ctr">
            <a:noAutofit/>
          </a:bodyPr>
          <a:lstStyle/>
          <a:p>
            <a:pPr algn="ctr">
              <a:lnSpc>
                <a:spcPct val="100000"/>
              </a:lnSpc>
            </a:pPr>
            <a:r>
              <a:rPr lang="en-US" sz="1400" spc="-1"/>
              <a:t>Clinical development</a:t>
            </a:r>
          </a:p>
        </p:txBody>
      </p:sp>
      <p:sp>
        <p:nvSpPr>
          <p:cNvPr id="64" name="Textfeld 54">
            <a:extLst>
              <a:ext uri="{FF2B5EF4-FFF2-40B4-BE49-F238E27FC236}">
                <a16:creationId xmlns:a16="http://schemas.microsoft.com/office/drawing/2014/main" id="{4238C280-901B-AD8F-9F99-9C7C905F79F1}"/>
              </a:ext>
            </a:extLst>
          </p:cNvPr>
          <p:cNvSpPr/>
          <p:nvPr/>
        </p:nvSpPr>
        <p:spPr>
          <a:xfrm>
            <a:off x="6225405" y="2648285"/>
            <a:ext cx="1803491" cy="429986"/>
          </a:xfrm>
          <a:prstGeom prst="rect">
            <a:avLst/>
          </a:prstGeom>
          <a:noFill/>
          <a:ln w="0">
            <a:noFill/>
          </a:ln>
        </p:spPr>
        <p:style>
          <a:lnRef idx="0">
            <a:scrgbClr r="0" g="0" b="0"/>
          </a:lnRef>
          <a:fillRef idx="0">
            <a:scrgbClr r="0" g="0" b="0"/>
          </a:fillRef>
          <a:effectRef idx="0">
            <a:scrgbClr r="0" g="0" b="0"/>
          </a:effectRef>
          <a:fontRef idx="minor"/>
        </p:style>
        <p:txBody>
          <a:bodyPr lIns="89977" tIns="44988" rIns="89977" bIns="44988">
            <a:spAutoFit/>
          </a:bodyPr>
          <a:lstStyle/>
          <a:p>
            <a:pPr algn="ctr">
              <a:lnSpc>
                <a:spcPts val="1281"/>
              </a:lnSpc>
              <a:spcAft>
                <a:spcPts val="201"/>
              </a:spcAft>
            </a:pPr>
            <a:r>
              <a:rPr lang="de-DE" sz="1400" u="sng" spc="-1" dirty="0"/>
              <a:t>TSU/ Dep. of Morphology </a:t>
            </a:r>
            <a:r>
              <a:rPr lang="de-DE" sz="1400" u="sng" spc="-1" dirty="0">
                <a:solidFill>
                  <a:srgbClr val="C00000"/>
                </a:solidFill>
              </a:rPr>
              <a:t>(1, I, II )</a:t>
            </a:r>
            <a:endParaRPr lang="en-US" sz="1400" spc="-1" dirty="0">
              <a:solidFill>
                <a:srgbClr val="C00000"/>
              </a:solidFill>
            </a:endParaRPr>
          </a:p>
        </p:txBody>
      </p:sp>
      <p:sp>
        <p:nvSpPr>
          <p:cNvPr id="65" name="Oval 38">
            <a:extLst>
              <a:ext uri="{FF2B5EF4-FFF2-40B4-BE49-F238E27FC236}">
                <a16:creationId xmlns:a16="http://schemas.microsoft.com/office/drawing/2014/main" id="{4A1FBD50-2BA6-EE0F-9E32-19CD17DEE085}"/>
              </a:ext>
            </a:extLst>
          </p:cNvPr>
          <p:cNvSpPr/>
          <p:nvPr/>
        </p:nvSpPr>
        <p:spPr>
          <a:xfrm>
            <a:off x="6110453" y="2425932"/>
            <a:ext cx="1834083" cy="932157"/>
          </a:xfrm>
          <a:prstGeom prst="ellipse">
            <a:avLst/>
          </a:prstGeom>
          <a:noFill/>
          <a:ln w="6350">
            <a:solidFill>
              <a:srgbClr val="000000"/>
            </a:solidFill>
          </a:ln>
        </p:spPr>
        <p:style>
          <a:lnRef idx="2">
            <a:schemeClr val="accent1">
              <a:shade val="15000"/>
            </a:schemeClr>
          </a:lnRef>
          <a:fillRef idx="1">
            <a:schemeClr val="accent1"/>
          </a:fillRef>
          <a:effectRef idx="0">
            <a:schemeClr val="accent1"/>
          </a:effectRef>
          <a:fontRef idx="minor"/>
        </p:style>
        <p:txBody>
          <a:bodyPr/>
          <a:lstStyle/>
          <a:p>
            <a:endParaRPr lang="ka-GE" sz="1799"/>
          </a:p>
        </p:txBody>
      </p:sp>
      <p:sp>
        <p:nvSpPr>
          <p:cNvPr id="66" name="Oval 38">
            <a:extLst>
              <a:ext uri="{FF2B5EF4-FFF2-40B4-BE49-F238E27FC236}">
                <a16:creationId xmlns:a16="http://schemas.microsoft.com/office/drawing/2014/main" id="{967D0F13-A98F-23C6-E533-9E22B7686FD9}"/>
              </a:ext>
            </a:extLst>
          </p:cNvPr>
          <p:cNvSpPr/>
          <p:nvPr/>
        </p:nvSpPr>
        <p:spPr>
          <a:xfrm>
            <a:off x="5992047" y="3443927"/>
            <a:ext cx="1834083" cy="932157"/>
          </a:xfrm>
          <a:prstGeom prst="ellipse">
            <a:avLst/>
          </a:prstGeom>
          <a:noFill/>
          <a:ln w="6350">
            <a:solidFill>
              <a:srgbClr val="000000"/>
            </a:solidFill>
          </a:ln>
        </p:spPr>
        <p:style>
          <a:lnRef idx="2">
            <a:schemeClr val="accent1">
              <a:shade val="15000"/>
            </a:schemeClr>
          </a:lnRef>
          <a:fillRef idx="1">
            <a:schemeClr val="accent1"/>
          </a:fillRef>
          <a:effectRef idx="0">
            <a:schemeClr val="accent1"/>
          </a:effectRef>
          <a:fontRef idx="minor"/>
        </p:style>
        <p:txBody>
          <a:bodyPr/>
          <a:lstStyle/>
          <a:p>
            <a:endParaRPr lang="ka-GE" sz="1799"/>
          </a:p>
        </p:txBody>
      </p:sp>
      <p:sp>
        <p:nvSpPr>
          <p:cNvPr id="67" name="Textfeld 54">
            <a:extLst>
              <a:ext uri="{FF2B5EF4-FFF2-40B4-BE49-F238E27FC236}">
                <a16:creationId xmlns:a16="http://schemas.microsoft.com/office/drawing/2014/main" id="{2902A5E5-4C58-9980-351F-1D06606B7E4A}"/>
              </a:ext>
            </a:extLst>
          </p:cNvPr>
          <p:cNvSpPr/>
          <p:nvPr/>
        </p:nvSpPr>
        <p:spPr>
          <a:xfrm>
            <a:off x="6055751" y="3712777"/>
            <a:ext cx="1803491" cy="622347"/>
          </a:xfrm>
          <a:prstGeom prst="rect">
            <a:avLst/>
          </a:prstGeom>
          <a:noFill/>
          <a:ln w="0">
            <a:noFill/>
          </a:ln>
        </p:spPr>
        <p:style>
          <a:lnRef idx="0">
            <a:scrgbClr r="0" g="0" b="0"/>
          </a:lnRef>
          <a:fillRef idx="0">
            <a:scrgbClr r="0" g="0" b="0"/>
          </a:fillRef>
          <a:effectRef idx="0">
            <a:scrgbClr r="0" g="0" b="0"/>
          </a:effectRef>
          <a:fontRef idx="minor"/>
        </p:style>
        <p:txBody>
          <a:bodyPr lIns="89977" tIns="44988" rIns="89977" bIns="44988">
            <a:spAutoFit/>
          </a:bodyPr>
          <a:lstStyle/>
          <a:p>
            <a:pPr algn="ctr">
              <a:lnSpc>
                <a:spcPts val="1281"/>
              </a:lnSpc>
              <a:spcAft>
                <a:spcPts val="201"/>
              </a:spcAft>
            </a:pPr>
            <a:r>
              <a:rPr lang="de-DE" sz="1400" u="sng" spc="-1" dirty="0"/>
              <a:t>TSU/ Med. Fac. / </a:t>
            </a:r>
            <a:r>
              <a:rPr lang="de-DE" sz="1400" u="sng" spc="-1" dirty="0" err="1"/>
              <a:t>Todua</a:t>
            </a:r>
            <a:r>
              <a:rPr lang="de-DE" sz="1400" u="sng" spc="-1" dirty="0"/>
              <a:t> Clinic </a:t>
            </a:r>
            <a:r>
              <a:rPr lang="de-DE" sz="1400" u="sng" spc="-1" dirty="0">
                <a:solidFill>
                  <a:srgbClr val="C00000"/>
                </a:solidFill>
              </a:rPr>
              <a:t>(1, I, IV)</a:t>
            </a:r>
            <a:endParaRPr lang="en-US" sz="1400" spc="-1" dirty="0">
              <a:solidFill>
                <a:srgbClr val="C00000"/>
              </a:solidFill>
            </a:endParaRPr>
          </a:p>
          <a:p>
            <a:pPr>
              <a:lnSpc>
                <a:spcPts val="1281"/>
              </a:lnSpc>
              <a:spcAft>
                <a:spcPts val="201"/>
              </a:spcAft>
            </a:pPr>
            <a:endParaRPr lang="en-US" sz="1400" spc="-1" dirty="0"/>
          </a:p>
        </p:txBody>
      </p:sp>
      <p:sp>
        <p:nvSpPr>
          <p:cNvPr id="68" name="Oval 38">
            <a:extLst>
              <a:ext uri="{FF2B5EF4-FFF2-40B4-BE49-F238E27FC236}">
                <a16:creationId xmlns:a16="http://schemas.microsoft.com/office/drawing/2014/main" id="{19FAA322-E2C0-B228-8F2A-B324F67A7776}"/>
              </a:ext>
            </a:extLst>
          </p:cNvPr>
          <p:cNvSpPr/>
          <p:nvPr/>
        </p:nvSpPr>
        <p:spPr>
          <a:xfrm>
            <a:off x="4052513" y="3487852"/>
            <a:ext cx="1834083" cy="932157"/>
          </a:xfrm>
          <a:prstGeom prst="ellipse">
            <a:avLst/>
          </a:prstGeom>
          <a:noFill/>
          <a:ln w="6350">
            <a:solidFill>
              <a:srgbClr val="000000"/>
            </a:solidFill>
          </a:ln>
        </p:spPr>
        <p:style>
          <a:lnRef idx="2">
            <a:schemeClr val="accent1">
              <a:shade val="15000"/>
            </a:schemeClr>
          </a:lnRef>
          <a:fillRef idx="1">
            <a:schemeClr val="accent1"/>
          </a:fillRef>
          <a:effectRef idx="0">
            <a:schemeClr val="accent1"/>
          </a:effectRef>
          <a:fontRef idx="minor"/>
        </p:style>
        <p:txBody>
          <a:bodyPr/>
          <a:lstStyle/>
          <a:p>
            <a:endParaRPr lang="ka-GE" sz="1799"/>
          </a:p>
        </p:txBody>
      </p:sp>
      <p:sp>
        <p:nvSpPr>
          <p:cNvPr id="69" name="Textfeld 54">
            <a:extLst>
              <a:ext uri="{FF2B5EF4-FFF2-40B4-BE49-F238E27FC236}">
                <a16:creationId xmlns:a16="http://schemas.microsoft.com/office/drawing/2014/main" id="{95D0A1D1-7BAD-61B3-EDB2-F961DC8F3465}"/>
              </a:ext>
            </a:extLst>
          </p:cNvPr>
          <p:cNvSpPr/>
          <p:nvPr/>
        </p:nvSpPr>
        <p:spPr>
          <a:xfrm>
            <a:off x="3955753" y="3787726"/>
            <a:ext cx="1913929" cy="454224"/>
          </a:xfrm>
          <a:prstGeom prst="rect">
            <a:avLst/>
          </a:prstGeom>
          <a:noFill/>
          <a:ln w="0">
            <a:noFill/>
          </a:ln>
        </p:spPr>
        <p:style>
          <a:lnRef idx="0">
            <a:scrgbClr r="0" g="0" b="0"/>
          </a:lnRef>
          <a:fillRef idx="0">
            <a:scrgbClr r="0" g="0" b="0"/>
          </a:fillRef>
          <a:effectRef idx="0">
            <a:scrgbClr r="0" g="0" b="0"/>
          </a:effectRef>
          <a:fontRef idx="minor"/>
        </p:style>
        <p:txBody>
          <a:bodyPr wrap="square" lIns="89977" tIns="44988" rIns="89977" bIns="44988">
            <a:spAutoFit/>
          </a:bodyPr>
          <a:lstStyle/>
          <a:p>
            <a:pPr algn="ctr">
              <a:lnSpc>
                <a:spcPts val="1281"/>
              </a:lnSpc>
              <a:spcAft>
                <a:spcPts val="201"/>
              </a:spcAft>
            </a:pPr>
            <a:r>
              <a:rPr lang="de-DE" sz="1400" u="sng" spc="-1" dirty="0"/>
              <a:t>TSU/INM-5/HZDR</a:t>
            </a:r>
            <a:endParaRPr lang="en-US" sz="1400" spc="-1" dirty="0"/>
          </a:p>
          <a:p>
            <a:pPr algn="ctr">
              <a:lnSpc>
                <a:spcPts val="1281"/>
              </a:lnSpc>
              <a:spcAft>
                <a:spcPts val="201"/>
              </a:spcAft>
            </a:pPr>
            <a:r>
              <a:rPr lang="en-GB" sz="1400" spc="-1" dirty="0"/>
              <a:t>      Radiosynthesis </a:t>
            </a:r>
            <a:r>
              <a:rPr lang="en-GB" sz="1400" spc="-1" dirty="0">
                <a:solidFill>
                  <a:srgbClr val="C00000"/>
                </a:solidFill>
              </a:rPr>
              <a:t>(2,3)</a:t>
            </a:r>
            <a:endParaRPr lang="en-US" sz="1400" spc="-1" dirty="0">
              <a:solidFill>
                <a:srgbClr val="C00000"/>
              </a:solidFill>
            </a:endParaRPr>
          </a:p>
        </p:txBody>
      </p:sp>
      <p:sp>
        <p:nvSpPr>
          <p:cNvPr id="70" name="TextBox 69">
            <a:extLst>
              <a:ext uri="{FF2B5EF4-FFF2-40B4-BE49-F238E27FC236}">
                <a16:creationId xmlns:a16="http://schemas.microsoft.com/office/drawing/2014/main" id="{F9FE2111-3825-9DAC-D380-31080F3435BC}"/>
              </a:ext>
            </a:extLst>
          </p:cNvPr>
          <p:cNvSpPr txBox="1"/>
          <p:nvPr/>
        </p:nvSpPr>
        <p:spPr>
          <a:xfrm>
            <a:off x="3505200" y="868465"/>
            <a:ext cx="5500528" cy="584775"/>
          </a:xfrm>
          <a:prstGeom prst="rect">
            <a:avLst/>
          </a:prstGeom>
          <a:noFill/>
        </p:spPr>
        <p:txBody>
          <a:bodyPr wrap="square" rtlCol="0">
            <a:spAutoFit/>
          </a:bodyPr>
          <a:lstStyle/>
          <a:p>
            <a:pPr algn="ctr">
              <a:lnSpc>
                <a:spcPct val="100000"/>
              </a:lnSpc>
            </a:pPr>
            <a:r>
              <a:rPr lang="de-DE" sz="3200" b="1" spc="-1" dirty="0" err="1"/>
              <a:t>SMART|Biomedical</a:t>
            </a:r>
            <a:r>
              <a:rPr lang="de-DE" sz="3200" b="1" spc="-1" dirty="0"/>
              <a:t> </a:t>
            </a:r>
            <a:r>
              <a:rPr lang="de-DE" sz="3200" b="1" spc="-1" dirty="0" err="1"/>
              <a:t>Tracer_Lab</a:t>
            </a:r>
            <a:r>
              <a:rPr lang="de-DE" sz="3200" b="1" spc="-1" dirty="0"/>
              <a:t> </a:t>
            </a:r>
            <a:endParaRPr lang="en-US" sz="3200" spc="-1" dirty="0"/>
          </a:p>
        </p:txBody>
      </p:sp>
      <p:cxnSp>
        <p:nvCxnSpPr>
          <p:cNvPr id="72" name="Straight Connector 71">
            <a:extLst>
              <a:ext uri="{FF2B5EF4-FFF2-40B4-BE49-F238E27FC236}">
                <a16:creationId xmlns:a16="http://schemas.microsoft.com/office/drawing/2014/main" id="{44A2268C-55DF-3652-FBFB-8D7B92671ED1}"/>
              </a:ext>
            </a:extLst>
          </p:cNvPr>
          <p:cNvCxnSpPr>
            <a:cxnSpLocks/>
          </p:cNvCxnSpPr>
          <p:nvPr/>
        </p:nvCxnSpPr>
        <p:spPr>
          <a:xfrm>
            <a:off x="5936043" y="1526025"/>
            <a:ext cx="0" cy="139607"/>
          </a:xfrm>
          <a:prstGeom prst="line">
            <a:avLst/>
          </a:prstGeom>
        </p:spPr>
        <p:style>
          <a:lnRef idx="1">
            <a:schemeClr val="dk1"/>
          </a:lnRef>
          <a:fillRef idx="0">
            <a:schemeClr val="dk1"/>
          </a:fillRef>
          <a:effectRef idx="0">
            <a:schemeClr val="dk1"/>
          </a:effectRef>
          <a:fontRef idx="minor">
            <a:schemeClr val="tx1"/>
          </a:fontRef>
        </p:style>
      </p:cxnSp>
      <p:sp>
        <p:nvSpPr>
          <p:cNvPr id="76" name="TextBox 75">
            <a:extLst>
              <a:ext uri="{FF2B5EF4-FFF2-40B4-BE49-F238E27FC236}">
                <a16:creationId xmlns:a16="http://schemas.microsoft.com/office/drawing/2014/main" id="{9ECC90CC-EBF3-8CBE-704B-EB0F9357BB89}"/>
              </a:ext>
            </a:extLst>
          </p:cNvPr>
          <p:cNvSpPr txBox="1"/>
          <p:nvPr/>
        </p:nvSpPr>
        <p:spPr>
          <a:xfrm>
            <a:off x="8633841" y="1665630"/>
            <a:ext cx="3150439" cy="3876574"/>
          </a:xfrm>
          <a:prstGeom prst="rect">
            <a:avLst/>
          </a:prstGeom>
          <a:noFill/>
        </p:spPr>
        <p:txBody>
          <a:bodyPr wrap="square" rtlCol="0">
            <a:spAutoFit/>
          </a:bodyPr>
          <a:lstStyle/>
          <a:p>
            <a:pPr defTabSz="914104">
              <a:defRPr sz="1800" b="0" i="0" u="none" strike="noStrike" kern="0" cap="none" spc="0" baseline="0">
                <a:solidFill>
                  <a:srgbClr val="000000"/>
                </a:solidFill>
                <a:uFillTx/>
              </a:defRPr>
            </a:pPr>
            <a:r>
              <a:rPr lang="de-DE" sz="2400" b="1" dirty="0"/>
              <a:t>Clinical Development</a:t>
            </a:r>
            <a:br>
              <a:rPr lang="de-DE" sz="2400" b="1" dirty="0"/>
            </a:br>
            <a:endParaRPr lang="de-DE" sz="2400" b="1" dirty="0"/>
          </a:p>
          <a:p>
            <a:pPr marL="399921" indent="-399921" defTabSz="914104">
              <a:buSzPct val="100000"/>
              <a:buFont typeface="+mj-lt"/>
              <a:buAutoNum type="romanUcPeriod"/>
              <a:defRPr sz="1800" b="0" i="0" u="none" strike="noStrike" kern="0" cap="none" spc="0" baseline="0">
                <a:solidFill>
                  <a:srgbClr val="000000"/>
                </a:solidFill>
                <a:uFillTx/>
              </a:defRPr>
            </a:pPr>
            <a:r>
              <a:rPr lang="de-DE" sz="1799" b="1" dirty="0">
                <a:solidFill>
                  <a:srgbClr val="C00000"/>
                </a:solidFill>
                <a:uFill>
                  <a:solidFill>
                    <a:srgbClr val="385723"/>
                  </a:solidFill>
                </a:uFill>
              </a:rPr>
              <a:t>Definition of clinical need</a:t>
            </a:r>
          </a:p>
          <a:p>
            <a:pPr marL="342789" indent="-342789" defTabSz="914104">
              <a:buSzPct val="100000"/>
              <a:buFont typeface="Calibri Light"/>
              <a:buAutoNum type="romanUcPeriod"/>
              <a:defRPr sz="1800" b="0" i="0" u="none" strike="noStrike" kern="0" cap="none" spc="0" baseline="0">
                <a:solidFill>
                  <a:srgbClr val="000000"/>
                </a:solidFill>
                <a:uFillTx/>
              </a:defRPr>
            </a:pPr>
            <a:r>
              <a:rPr lang="en-US" sz="1799" b="1" dirty="0">
                <a:solidFill>
                  <a:srgbClr val="C00000"/>
                </a:solidFill>
              </a:rPr>
              <a:t>Establishment of an appropriate pre-clinical model for testing</a:t>
            </a:r>
            <a:endParaRPr lang="de-DE" sz="1799" b="1" dirty="0">
              <a:solidFill>
                <a:srgbClr val="C00000"/>
              </a:solidFill>
            </a:endParaRPr>
          </a:p>
          <a:p>
            <a:pPr marL="342789" indent="-342789" defTabSz="914104">
              <a:buSzPct val="100000"/>
              <a:buFont typeface="Calibri Light"/>
              <a:buAutoNum type="romanUcPeriod"/>
              <a:defRPr sz="1800" b="0" i="0" u="none" strike="noStrike" kern="0" cap="none" spc="0" baseline="0">
                <a:solidFill>
                  <a:srgbClr val="000000"/>
                </a:solidFill>
                <a:uFillTx/>
              </a:defRPr>
            </a:pPr>
            <a:r>
              <a:rPr lang="en-US" sz="1799" b="1" dirty="0">
                <a:solidFill>
                  <a:schemeClr val="tx2"/>
                </a:solidFill>
              </a:rPr>
              <a:t>Evaluation in an appropriate clinical setting</a:t>
            </a:r>
            <a:endParaRPr lang="de-DE" sz="1799" b="1" dirty="0">
              <a:solidFill>
                <a:schemeClr val="tx2"/>
              </a:solidFill>
            </a:endParaRPr>
          </a:p>
          <a:p>
            <a:pPr marL="342789" indent="-342789" defTabSz="914104">
              <a:buSzPct val="100000"/>
              <a:buFont typeface="Calibri Light"/>
              <a:buAutoNum type="romanUcPeriod"/>
              <a:defRPr sz="1800" b="0" i="0" u="none" strike="noStrike" kern="0" cap="none" spc="0" baseline="0">
                <a:solidFill>
                  <a:srgbClr val="000000"/>
                </a:solidFill>
                <a:uFillTx/>
              </a:defRPr>
            </a:pPr>
            <a:r>
              <a:rPr lang="de-DE" sz="1799" b="1" dirty="0">
                <a:solidFill>
                  <a:srgbClr val="C00000"/>
                </a:solidFill>
              </a:rPr>
              <a:t>Comparison with existing standards</a:t>
            </a:r>
          </a:p>
          <a:p>
            <a:pPr marL="342789" indent="-342789" defTabSz="914104">
              <a:buSzPct val="100000"/>
              <a:buFont typeface="Calibri Light"/>
              <a:buAutoNum type="romanUcPeriod"/>
              <a:defRPr sz="1800" b="0" i="0" u="none" strike="noStrike" kern="0" cap="none" spc="0" baseline="0">
                <a:solidFill>
                  <a:srgbClr val="000000"/>
                </a:solidFill>
                <a:uFillTx/>
              </a:defRPr>
            </a:pPr>
            <a:r>
              <a:rPr lang="en-US" sz="1799" b="1" dirty="0">
                <a:solidFill>
                  <a:schemeClr val="tx2"/>
                </a:solidFill>
              </a:rPr>
              <a:t>Documentation of safety and efficacy.</a:t>
            </a:r>
            <a:endParaRPr lang="ka-GE" sz="1799" b="1" dirty="0">
              <a:solidFill>
                <a:schemeClr val="tx2"/>
              </a:solidFill>
            </a:endParaRPr>
          </a:p>
          <a:p>
            <a:endParaRPr lang="ka-GE" sz="1799" dirty="0"/>
          </a:p>
        </p:txBody>
      </p:sp>
      <p:sp>
        <p:nvSpPr>
          <p:cNvPr id="77" name="TextBox 76">
            <a:extLst>
              <a:ext uri="{FF2B5EF4-FFF2-40B4-BE49-F238E27FC236}">
                <a16:creationId xmlns:a16="http://schemas.microsoft.com/office/drawing/2014/main" id="{615CB386-FD07-8344-94C7-62EBF7D4EE39}"/>
              </a:ext>
            </a:extLst>
          </p:cNvPr>
          <p:cNvSpPr txBox="1"/>
          <p:nvPr/>
        </p:nvSpPr>
        <p:spPr>
          <a:xfrm>
            <a:off x="503657" y="1526025"/>
            <a:ext cx="2851815" cy="3599703"/>
          </a:xfrm>
          <a:prstGeom prst="rect">
            <a:avLst/>
          </a:prstGeom>
          <a:noFill/>
        </p:spPr>
        <p:txBody>
          <a:bodyPr wrap="square" rtlCol="0">
            <a:spAutoFit/>
          </a:bodyPr>
          <a:lstStyle/>
          <a:p>
            <a:pPr defTabSz="914104">
              <a:defRPr sz="1800" b="0" i="0" u="none" strike="noStrike" kern="0" cap="none" spc="0" baseline="0">
                <a:solidFill>
                  <a:srgbClr val="000000"/>
                </a:solidFill>
                <a:uFillTx/>
              </a:defRPr>
            </a:pPr>
            <a:r>
              <a:rPr lang="en-US" sz="2400" b="1" dirty="0"/>
              <a:t>Design &amp; production</a:t>
            </a:r>
            <a:br>
              <a:rPr lang="en-US" sz="2400" b="1" dirty="0"/>
            </a:br>
            <a:endParaRPr lang="en-US" sz="2400" b="1" dirty="0"/>
          </a:p>
          <a:p>
            <a:pPr marL="342789" indent="-342789" defTabSz="914104">
              <a:buSzPct val="100000"/>
              <a:buFont typeface="Calibri Light"/>
              <a:buAutoNum type="arabicPeriod"/>
              <a:defRPr sz="1800" b="0" i="0" u="none" strike="noStrike" kern="0" cap="none" spc="0" baseline="0">
                <a:solidFill>
                  <a:srgbClr val="000000"/>
                </a:solidFill>
                <a:uFillTx/>
              </a:defRPr>
            </a:pPr>
            <a:r>
              <a:rPr lang="en-US" sz="1799" b="1" dirty="0">
                <a:solidFill>
                  <a:srgbClr val="C00000"/>
                </a:solidFill>
                <a:uFill>
                  <a:solidFill>
                    <a:srgbClr val="385723"/>
                  </a:solidFill>
                </a:uFill>
              </a:rPr>
              <a:t>Identification of an appropriate target. </a:t>
            </a:r>
          </a:p>
          <a:p>
            <a:pPr marL="342789" indent="-342789" defTabSz="914104">
              <a:buSzPct val="100000"/>
              <a:buFont typeface="Calibri Light"/>
              <a:buAutoNum type="arabicPeriod"/>
              <a:defRPr sz="1800" b="0" i="0" u="none" strike="noStrike" kern="0" cap="none" spc="0" baseline="0">
                <a:solidFill>
                  <a:srgbClr val="000000"/>
                </a:solidFill>
                <a:uFillTx/>
              </a:defRPr>
            </a:pPr>
            <a:r>
              <a:rPr lang="en-US" sz="1799" b="1" dirty="0">
                <a:solidFill>
                  <a:srgbClr val="C00000"/>
                </a:solidFill>
                <a:uFill>
                  <a:solidFill>
                    <a:srgbClr val="385723"/>
                  </a:solidFill>
                </a:uFill>
              </a:rPr>
              <a:t>Selection of precursor ligands. </a:t>
            </a:r>
          </a:p>
          <a:p>
            <a:pPr marL="342789" indent="-342789" defTabSz="914104">
              <a:buSzPct val="100000"/>
              <a:buFont typeface="Calibri Light"/>
              <a:buAutoNum type="arabicPeriod"/>
              <a:defRPr sz="1800" b="0" i="0" u="none" strike="noStrike" kern="0" cap="none" spc="0" baseline="0">
                <a:solidFill>
                  <a:srgbClr val="000000"/>
                </a:solidFill>
                <a:uFillTx/>
              </a:defRPr>
            </a:pPr>
            <a:r>
              <a:rPr lang="en-US" sz="1799" b="1" dirty="0">
                <a:solidFill>
                  <a:srgbClr val="C00000"/>
                </a:solidFill>
              </a:rPr>
              <a:t>Development of labelling strategies. </a:t>
            </a:r>
          </a:p>
          <a:p>
            <a:pPr marL="342789" indent="-342789" defTabSz="914104">
              <a:buSzPct val="100000"/>
              <a:buFont typeface="Calibri Light"/>
              <a:buAutoNum type="arabicPeriod"/>
              <a:defRPr sz="1800" b="0" i="0" u="none" strike="noStrike" kern="0" cap="none" spc="0" baseline="0">
                <a:solidFill>
                  <a:srgbClr val="000000"/>
                </a:solidFill>
                <a:uFillTx/>
              </a:defRPr>
            </a:pPr>
            <a:r>
              <a:rPr lang="en-US" sz="1799" b="1" dirty="0">
                <a:solidFill>
                  <a:schemeClr val="tx2"/>
                </a:solidFill>
              </a:rPr>
              <a:t>Optimization of labelling </a:t>
            </a:r>
          </a:p>
          <a:p>
            <a:pPr marL="342789" indent="-342789" defTabSz="914104">
              <a:buSzPct val="100000"/>
              <a:buFont typeface="Calibri Light"/>
              <a:buAutoNum type="arabicPeriod"/>
              <a:defRPr sz="1800" b="0" i="0" u="none" strike="noStrike" kern="0" cap="none" spc="0" baseline="0">
                <a:solidFill>
                  <a:srgbClr val="000000"/>
                </a:solidFill>
                <a:uFillTx/>
              </a:defRPr>
            </a:pPr>
            <a:r>
              <a:rPr lang="de-DE" sz="1799" b="1" dirty="0">
                <a:solidFill>
                  <a:schemeClr val="tx2"/>
                </a:solidFill>
              </a:rPr>
              <a:t>GMP </a:t>
            </a:r>
            <a:r>
              <a:rPr lang="de-DE" sz="1799" b="1" dirty="0" err="1">
                <a:solidFill>
                  <a:schemeClr val="tx2"/>
                </a:solidFill>
              </a:rPr>
              <a:t>conform</a:t>
            </a:r>
            <a:r>
              <a:rPr lang="de-DE" sz="1799" b="1" dirty="0">
                <a:solidFill>
                  <a:schemeClr val="tx2"/>
                </a:solidFill>
              </a:rPr>
              <a:t> </a:t>
            </a:r>
            <a:r>
              <a:rPr lang="de-DE" sz="1799" b="1" dirty="0" err="1">
                <a:solidFill>
                  <a:schemeClr val="tx2"/>
                </a:solidFill>
              </a:rPr>
              <a:t>synthesis</a:t>
            </a:r>
            <a:endParaRPr lang="ka-GE" sz="1799" b="1" dirty="0">
              <a:solidFill>
                <a:schemeClr val="tx2"/>
              </a:solidFill>
            </a:endParaRPr>
          </a:p>
          <a:p>
            <a:endParaRPr lang="ka-GE" sz="1799" dirty="0"/>
          </a:p>
        </p:txBody>
      </p:sp>
      <p:sp>
        <p:nvSpPr>
          <p:cNvPr id="78" name="Rectangle 77">
            <a:extLst>
              <a:ext uri="{FF2B5EF4-FFF2-40B4-BE49-F238E27FC236}">
                <a16:creationId xmlns:a16="http://schemas.microsoft.com/office/drawing/2014/main" id="{D86E6596-8BC1-4209-0C78-E3E5B7A3DFC2}"/>
              </a:ext>
            </a:extLst>
          </p:cNvPr>
          <p:cNvSpPr/>
          <p:nvPr/>
        </p:nvSpPr>
        <p:spPr>
          <a:xfrm>
            <a:off x="3758566" y="4597270"/>
            <a:ext cx="2111116" cy="103180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“Eristavi National Surgery center”/</a:t>
            </a:r>
            <a:r>
              <a:rPr lang="en-US" sz="1400" dirty="0" err="1">
                <a:solidFill>
                  <a:schemeClr val="tx1"/>
                </a:solidFill>
              </a:rPr>
              <a:t>Aversi</a:t>
            </a:r>
            <a:r>
              <a:rPr lang="en-US" sz="1400" dirty="0">
                <a:solidFill>
                  <a:schemeClr val="tx1"/>
                </a:solidFill>
              </a:rPr>
              <a:t> Hospital/</a:t>
            </a:r>
            <a:r>
              <a:rPr lang="en-US" sz="1400" dirty="0" err="1">
                <a:solidFill>
                  <a:schemeClr val="tx1"/>
                </a:solidFill>
              </a:rPr>
              <a:t>Moltek</a:t>
            </a:r>
            <a:r>
              <a:rPr lang="en-US" sz="1400" dirty="0">
                <a:solidFill>
                  <a:schemeClr val="tx1"/>
                </a:solidFill>
              </a:rPr>
              <a:t> </a:t>
            </a:r>
            <a:r>
              <a:rPr lang="en-US" sz="1400" dirty="0">
                <a:solidFill>
                  <a:srgbClr val="C00000"/>
                </a:solidFill>
              </a:rPr>
              <a:t>(I, IV, 3)</a:t>
            </a:r>
            <a:endParaRPr lang="ka-GE" sz="1400" dirty="0">
              <a:solidFill>
                <a:srgbClr val="C00000"/>
              </a:solidFill>
            </a:endParaRPr>
          </a:p>
        </p:txBody>
      </p:sp>
      <p:sp>
        <p:nvSpPr>
          <p:cNvPr id="2" name="Date Placeholder 1">
            <a:extLst>
              <a:ext uri="{FF2B5EF4-FFF2-40B4-BE49-F238E27FC236}">
                <a16:creationId xmlns:a16="http://schemas.microsoft.com/office/drawing/2014/main" id="{CC98D44F-2AA0-A555-3598-0BD359B74345}"/>
              </a:ext>
            </a:extLst>
          </p:cNvPr>
          <p:cNvSpPr>
            <a:spLocks noGrp="1"/>
          </p:cNvSpPr>
          <p:nvPr>
            <p:ph type="dt" sz="half" idx="10"/>
          </p:nvPr>
        </p:nvSpPr>
        <p:spPr>
          <a:xfrm>
            <a:off x="812589" y="8475136"/>
            <a:ext cx="3792079" cy="486833"/>
          </a:xfrm>
          <a:prstGeom prst="rect">
            <a:avLst/>
          </a:prstGeom>
        </p:spPr>
        <p:txBody>
          <a:bodyPr vert="horz" lIns="121920" tIns="60960" rIns="121920" bIns="60960" rtlCol="0" anchor="ctr"/>
          <a:lstStyle>
            <a:defPPr>
              <a:defRPr lang="en-US"/>
            </a:defPPr>
            <a:lvl1pPr marL="0" algn="l" defTabSz="1219170" rtl="0" eaLnBrk="1" latinLnBrk="0" hangingPunct="1">
              <a:defRPr sz="1600" kern="1200">
                <a:solidFill>
                  <a:schemeClr val="tx1">
                    <a:tint val="75000"/>
                  </a:schemeClr>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fld id="{313EF568-77C8-44F4-AAF4-FFE481E5CE2F}" type="datetime1">
              <a:rPr lang="en-US" smtClean="0"/>
              <a:pPr/>
              <a:t>9/11/2024</a:t>
            </a:fld>
            <a:endParaRPr lang="en-US"/>
          </a:p>
        </p:txBody>
      </p:sp>
      <p:sp>
        <p:nvSpPr>
          <p:cNvPr id="3" name="Slide Number Placeholder 2">
            <a:extLst>
              <a:ext uri="{FF2B5EF4-FFF2-40B4-BE49-F238E27FC236}">
                <a16:creationId xmlns:a16="http://schemas.microsoft.com/office/drawing/2014/main" id="{F605CFC9-2E36-6145-6F70-DA06E8480E1C}"/>
              </a:ext>
            </a:extLst>
          </p:cNvPr>
          <p:cNvSpPr>
            <a:spLocks noGrp="1"/>
          </p:cNvSpPr>
          <p:nvPr>
            <p:ph type="sldNum" sz="quarter" idx="12"/>
          </p:nvPr>
        </p:nvSpPr>
        <p:spPr>
          <a:xfrm>
            <a:off x="11647101" y="8475136"/>
            <a:ext cx="3792079" cy="486833"/>
          </a:xfrm>
          <a:prstGeom prst="rect">
            <a:avLst/>
          </a:prstGeom>
        </p:spPr>
        <p:txBody>
          <a:bodyPr vert="horz" lIns="121920" tIns="60960" rIns="121920" bIns="60960" rtlCol="0" anchor="ctr"/>
          <a:lstStyle>
            <a:defPPr>
              <a:defRPr lang="en-US"/>
            </a:defPPr>
            <a:lvl1pPr marL="0" algn="r" defTabSz="1219170" rtl="0" eaLnBrk="1" latinLnBrk="0" hangingPunct="1">
              <a:defRPr sz="1600" kern="1200">
                <a:solidFill>
                  <a:schemeClr val="tx1">
                    <a:tint val="75000"/>
                  </a:schemeClr>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fld id="{4D1BEFBB-06E0-4DCF-896F-EC1167B43F2A}" type="slidenum">
              <a:rPr lang="en-US" smtClean="0"/>
              <a:pPr/>
              <a:t>31</a:t>
            </a:fld>
            <a:endParaRPr lang="en-US"/>
          </a:p>
        </p:txBody>
      </p:sp>
      <p:sp>
        <p:nvSpPr>
          <p:cNvPr id="4" name="Rectangle 3">
            <a:extLst>
              <a:ext uri="{FF2B5EF4-FFF2-40B4-BE49-F238E27FC236}">
                <a16:creationId xmlns:a16="http://schemas.microsoft.com/office/drawing/2014/main" id="{67369ED4-DF5D-3FC0-7E21-837766C7EFFF}"/>
              </a:ext>
            </a:extLst>
          </p:cNvPr>
          <p:cNvSpPr/>
          <p:nvPr/>
        </p:nvSpPr>
        <p:spPr>
          <a:xfrm>
            <a:off x="528320" y="5629075"/>
            <a:ext cx="325120" cy="187421"/>
          </a:xfrm>
          <a:prstGeom prst="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a:p>
        </p:txBody>
      </p:sp>
      <p:sp>
        <p:nvSpPr>
          <p:cNvPr id="5" name="TextBox 4">
            <a:extLst>
              <a:ext uri="{FF2B5EF4-FFF2-40B4-BE49-F238E27FC236}">
                <a16:creationId xmlns:a16="http://schemas.microsoft.com/office/drawing/2014/main" id="{485C90A7-6B70-3E27-DB6C-EC4637C9A0EF}"/>
              </a:ext>
            </a:extLst>
          </p:cNvPr>
          <p:cNvSpPr txBox="1"/>
          <p:nvPr/>
        </p:nvSpPr>
        <p:spPr>
          <a:xfrm>
            <a:off x="883931" y="5568896"/>
            <a:ext cx="2874635" cy="307777"/>
          </a:xfrm>
          <a:prstGeom prst="rect">
            <a:avLst/>
          </a:prstGeom>
          <a:noFill/>
        </p:spPr>
        <p:txBody>
          <a:bodyPr wrap="square" rtlCol="0">
            <a:spAutoFit/>
          </a:bodyPr>
          <a:lstStyle/>
          <a:p>
            <a:r>
              <a:rPr lang="en-US" sz="1400" dirty="0"/>
              <a:t>Work without radioisotopes</a:t>
            </a:r>
            <a:endParaRPr lang="ka-GE" sz="1400" dirty="0"/>
          </a:p>
        </p:txBody>
      </p:sp>
      <p:sp>
        <p:nvSpPr>
          <p:cNvPr id="6" name="Rectangle 5">
            <a:extLst>
              <a:ext uri="{FF2B5EF4-FFF2-40B4-BE49-F238E27FC236}">
                <a16:creationId xmlns:a16="http://schemas.microsoft.com/office/drawing/2014/main" id="{FEC86BA3-C684-1AF4-4966-95A7CC3721D1}"/>
              </a:ext>
            </a:extLst>
          </p:cNvPr>
          <p:cNvSpPr/>
          <p:nvPr/>
        </p:nvSpPr>
        <p:spPr>
          <a:xfrm>
            <a:off x="518160" y="6055795"/>
            <a:ext cx="325120" cy="187421"/>
          </a:xfrm>
          <a:prstGeom prst="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a-GE"/>
          </a:p>
        </p:txBody>
      </p:sp>
      <p:sp>
        <p:nvSpPr>
          <p:cNvPr id="7" name="TextBox 6">
            <a:extLst>
              <a:ext uri="{FF2B5EF4-FFF2-40B4-BE49-F238E27FC236}">
                <a16:creationId xmlns:a16="http://schemas.microsoft.com/office/drawing/2014/main" id="{15D519BA-4F69-10F0-46C4-A769922B1DD4}"/>
              </a:ext>
            </a:extLst>
          </p:cNvPr>
          <p:cNvSpPr txBox="1"/>
          <p:nvPr/>
        </p:nvSpPr>
        <p:spPr>
          <a:xfrm>
            <a:off x="873771" y="5995616"/>
            <a:ext cx="2874635" cy="307777"/>
          </a:xfrm>
          <a:prstGeom prst="rect">
            <a:avLst/>
          </a:prstGeom>
          <a:noFill/>
        </p:spPr>
        <p:txBody>
          <a:bodyPr wrap="square" rtlCol="0">
            <a:spAutoFit/>
          </a:bodyPr>
          <a:lstStyle/>
          <a:p>
            <a:r>
              <a:rPr lang="en-US" sz="1400" dirty="0"/>
              <a:t>Work with radioisotopes</a:t>
            </a:r>
            <a:endParaRPr lang="ka-GE" sz="1400" dirty="0"/>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eutschland Karte mit Bundesländern &amp; Landeshauptstädten">
            <a:extLst>
              <a:ext uri="{FF2B5EF4-FFF2-40B4-BE49-F238E27FC236}">
                <a16:creationId xmlns:a16="http://schemas.microsoft.com/office/drawing/2014/main" id="{E0CBB3DD-E599-8DDC-6774-3575123C00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8960"/>
          <a:stretch/>
        </p:blipFill>
        <p:spPr bwMode="auto">
          <a:xfrm>
            <a:off x="648550" y="348016"/>
            <a:ext cx="10651765" cy="6161968"/>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C8C9D280-59EC-1E37-FE3A-481E29A5A063}"/>
              </a:ext>
            </a:extLst>
          </p:cNvPr>
          <p:cNvSpPr/>
          <p:nvPr/>
        </p:nvSpPr>
        <p:spPr>
          <a:xfrm>
            <a:off x="4141078" y="2995449"/>
            <a:ext cx="108000" cy="108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feld 5">
            <a:extLst>
              <a:ext uri="{FF2B5EF4-FFF2-40B4-BE49-F238E27FC236}">
                <a16:creationId xmlns:a16="http://schemas.microsoft.com/office/drawing/2014/main" id="{D03C8F3E-AF0C-D266-772B-69F7BB1FB8FC}"/>
              </a:ext>
            </a:extLst>
          </p:cNvPr>
          <p:cNvSpPr txBox="1"/>
          <p:nvPr/>
        </p:nvSpPr>
        <p:spPr>
          <a:xfrm>
            <a:off x="4195078" y="2626117"/>
            <a:ext cx="1042786" cy="369332"/>
          </a:xfrm>
          <a:prstGeom prst="rect">
            <a:avLst/>
          </a:prstGeom>
          <a:noFill/>
        </p:spPr>
        <p:txBody>
          <a:bodyPr wrap="none" rtlCol="0">
            <a:spAutoFit/>
          </a:bodyPr>
          <a:lstStyle/>
          <a:p>
            <a:r>
              <a:rPr lang="de-DE">
                <a:solidFill>
                  <a:schemeClr val="bg1"/>
                </a:solidFill>
              </a:rPr>
              <a:t>Germany</a:t>
            </a:r>
          </a:p>
        </p:txBody>
      </p:sp>
      <p:sp>
        <p:nvSpPr>
          <p:cNvPr id="7" name="Textfeld 6">
            <a:extLst>
              <a:ext uri="{FF2B5EF4-FFF2-40B4-BE49-F238E27FC236}">
                <a16:creationId xmlns:a16="http://schemas.microsoft.com/office/drawing/2014/main" id="{265207D4-82C4-E4E1-ABE7-280B51718BFA}"/>
              </a:ext>
            </a:extLst>
          </p:cNvPr>
          <p:cNvSpPr txBox="1"/>
          <p:nvPr/>
        </p:nvSpPr>
        <p:spPr>
          <a:xfrm>
            <a:off x="9483149" y="3617761"/>
            <a:ext cx="917302" cy="369332"/>
          </a:xfrm>
          <a:prstGeom prst="rect">
            <a:avLst/>
          </a:prstGeom>
          <a:noFill/>
        </p:spPr>
        <p:txBody>
          <a:bodyPr wrap="none" rtlCol="0">
            <a:spAutoFit/>
          </a:bodyPr>
          <a:lstStyle/>
          <a:p>
            <a:r>
              <a:rPr lang="de-DE"/>
              <a:t>Georgia</a:t>
            </a:r>
          </a:p>
        </p:txBody>
      </p:sp>
      <p:pic>
        <p:nvPicPr>
          <p:cNvPr id="2" name="Grafik 1">
            <a:extLst>
              <a:ext uri="{FF2B5EF4-FFF2-40B4-BE49-F238E27FC236}">
                <a16:creationId xmlns:a16="http://schemas.microsoft.com/office/drawing/2014/main" id="{0EABFC37-CF43-D3B4-4AC4-47E34AE8FB81}"/>
              </a:ext>
            </a:extLst>
          </p:cNvPr>
          <p:cNvPicPr>
            <a:picLocks noChangeAspect="1"/>
          </p:cNvPicPr>
          <p:nvPr/>
        </p:nvPicPr>
        <p:blipFill>
          <a:blip r:embed="rId3"/>
          <a:stretch>
            <a:fillRect/>
          </a:stretch>
        </p:blipFill>
        <p:spPr>
          <a:xfrm rot="1210063">
            <a:off x="5322517" y="1517427"/>
            <a:ext cx="4339065" cy="1446355"/>
          </a:xfrm>
          <a:prstGeom prst="rect">
            <a:avLst/>
          </a:prstGeom>
        </p:spPr>
      </p:pic>
      <p:pic>
        <p:nvPicPr>
          <p:cNvPr id="3" name="Grafik 2">
            <a:extLst>
              <a:ext uri="{FF2B5EF4-FFF2-40B4-BE49-F238E27FC236}">
                <a16:creationId xmlns:a16="http://schemas.microsoft.com/office/drawing/2014/main" id="{EF05FCC5-5638-4951-D215-39E9A2833E4E}"/>
              </a:ext>
            </a:extLst>
          </p:cNvPr>
          <p:cNvPicPr>
            <a:picLocks noChangeAspect="1"/>
          </p:cNvPicPr>
          <p:nvPr/>
        </p:nvPicPr>
        <p:blipFill>
          <a:blip r:embed="rId4"/>
          <a:stretch>
            <a:fillRect/>
          </a:stretch>
        </p:blipFill>
        <p:spPr>
          <a:xfrm>
            <a:off x="2616200" y="2136469"/>
            <a:ext cx="6959600" cy="2565400"/>
          </a:xfrm>
          <a:prstGeom prst="rect">
            <a:avLst/>
          </a:prstGeom>
        </p:spPr>
      </p:pic>
    </p:spTree>
    <p:extLst>
      <p:ext uri="{BB962C8B-B14F-4D97-AF65-F5344CB8AC3E}">
        <p14:creationId xmlns:p14="http://schemas.microsoft.com/office/powerpoint/2010/main" val="3809388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par>
                                <p:cTn id="10" presetID="10" presetClass="exit" presetSubtype="0" fill="hold" nodeType="withEffect">
                                  <p:stCondLst>
                                    <p:cond delay="0"/>
                                  </p:stCondLst>
                                  <p:childTnLst>
                                    <p:animEffect transition="out" filter="fade">
                                      <p:cBhvr>
                                        <p:cTn id="11" dur="1000"/>
                                        <p:tgtEl>
                                          <p:spTgt spid="4"/>
                                        </p:tgtEl>
                                      </p:cBhvr>
                                    </p:animEffect>
                                    <p:set>
                                      <p:cBhvr>
                                        <p:cTn id="12" dur="1" fill="hold">
                                          <p:stCondLst>
                                            <p:cond delay="999"/>
                                          </p:stCondLst>
                                        </p:cTn>
                                        <p:tgtEl>
                                          <p:spTgt spid="4"/>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1000"/>
                                        <p:tgtEl>
                                          <p:spTgt spid="5"/>
                                        </p:tgtEl>
                                      </p:cBhvr>
                                    </p:animEffect>
                                    <p:set>
                                      <p:cBhvr>
                                        <p:cTn id="15" dur="1" fill="hold">
                                          <p:stCondLst>
                                            <p:cond delay="999"/>
                                          </p:stCondLst>
                                        </p:cTn>
                                        <p:tgtEl>
                                          <p:spTgt spid="5"/>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1000"/>
                                        <p:tgtEl>
                                          <p:spTgt spid="6"/>
                                        </p:tgtEl>
                                      </p:cBhvr>
                                    </p:animEffect>
                                    <p:set>
                                      <p:cBhvr>
                                        <p:cTn id="18" dur="1" fill="hold">
                                          <p:stCondLst>
                                            <p:cond delay="999"/>
                                          </p:stCondLst>
                                        </p:cTn>
                                        <p:tgtEl>
                                          <p:spTgt spid="6"/>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1000"/>
                                        <p:tgtEl>
                                          <p:spTgt spid="7"/>
                                        </p:tgtEl>
                                      </p:cBhvr>
                                    </p:animEffect>
                                    <p:set>
                                      <p:cBhvr>
                                        <p:cTn id="21" dur="1" fill="hold">
                                          <p:stCondLst>
                                            <p:cond delay="999"/>
                                          </p:stCondLst>
                                        </p:cTn>
                                        <p:tgtEl>
                                          <p:spTgt spid="7"/>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1000"/>
                                        <p:tgtEl>
                                          <p:spTgt spid="2"/>
                                        </p:tgtEl>
                                      </p:cBhvr>
                                    </p:animEffect>
                                    <p:set>
                                      <p:cBhvr>
                                        <p:cTn id="24"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a:extLst>
              <a:ext uri="{FF2B5EF4-FFF2-40B4-BE49-F238E27FC236}">
                <a16:creationId xmlns:a16="http://schemas.microsoft.com/office/drawing/2014/main" id="{ED1D5F0D-87A0-BEF0-277F-B5DF2989865B}"/>
              </a:ext>
            </a:extLst>
          </p:cNvPr>
          <p:cNvPicPr>
            <a:picLocks noChangeAspect="1"/>
          </p:cNvPicPr>
          <p:nvPr/>
        </p:nvPicPr>
        <p:blipFill rotWithShape="1">
          <a:blip r:embed="rId3"/>
          <a:srcRect l="22979" t="10499" r="17942" b="6465"/>
          <a:stretch/>
        </p:blipFill>
        <p:spPr>
          <a:xfrm>
            <a:off x="9460730" y="2136276"/>
            <a:ext cx="2731270" cy="2555686"/>
          </a:xfrm>
          <a:prstGeom prst="rect">
            <a:avLst/>
          </a:prstGeom>
        </p:spPr>
      </p:pic>
      <p:pic>
        <p:nvPicPr>
          <p:cNvPr id="4" name="Grafik 3">
            <a:extLst>
              <a:ext uri="{FF2B5EF4-FFF2-40B4-BE49-F238E27FC236}">
                <a16:creationId xmlns:a16="http://schemas.microsoft.com/office/drawing/2014/main" id="{E3B76324-B165-C52C-21DD-F4B654FEB986}"/>
              </a:ext>
            </a:extLst>
          </p:cNvPr>
          <p:cNvPicPr>
            <a:picLocks noChangeAspect="1"/>
          </p:cNvPicPr>
          <p:nvPr/>
        </p:nvPicPr>
        <p:blipFill>
          <a:blip r:embed="rId4"/>
          <a:stretch>
            <a:fillRect/>
          </a:stretch>
        </p:blipFill>
        <p:spPr>
          <a:xfrm>
            <a:off x="2616200" y="2136469"/>
            <a:ext cx="6959600" cy="2565400"/>
          </a:xfrm>
          <a:prstGeom prst="rect">
            <a:avLst/>
          </a:prstGeom>
        </p:spPr>
      </p:pic>
      <p:pic>
        <p:nvPicPr>
          <p:cNvPr id="6" name="Grafik 5">
            <a:extLst>
              <a:ext uri="{FF2B5EF4-FFF2-40B4-BE49-F238E27FC236}">
                <a16:creationId xmlns:a16="http://schemas.microsoft.com/office/drawing/2014/main" id="{A52D995A-9155-134F-7734-DE7387250B29}"/>
              </a:ext>
            </a:extLst>
          </p:cNvPr>
          <p:cNvPicPr>
            <a:picLocks noChangeAspect="1"/>
          </p:cNvPicPr>
          <p:nvPr/>
        </p:nvPicPr>
        <p:blipFill rotWithShape="1">
          <a:blip r:embed="rId5"/>
          <a:srcRect l="14492" t="6532" r="9118"/>
          <a:stretch/>
        </p:blipFill>
        <p:spPr>
          <a:xfrm>
            <a:off x="7978775" y="3323105"/>
            <a:ext cx="174625" cy="249278"/>
          </a:xfrm>
          <a:prstGeom prst="rect">
            <a:avLst/>
          </a:prstGeom>
        </p:spPr>
      </p:pic>
      <p:sp>
        <p:nvSpPr>
          <p:cNvPr id="7" name="Bogen 6">
            <a:extLst>
              <a:ext uri="{FF2B5EF4-FFF2-40B4-BE49-F238E27FC236}">
                <a16:creationId xmlns:a16="http://schemas.microsoft.com/office/drawing/2014/main" id="{64115162-C4DE-C80A-24E0-DC8ACEFDAFD5}"/>
              </a:ext>
            </a:extLst>
          </p:cNvPr>
          <p:cNvSpPr/>
          <p:nvPr/>
        </p:nvSpPr>
        <p:spPr>
          <a:xfrm rot="18794977">
            <a:off x="3730533" y="1194845"/>
            <a:ext cx="4947236" cy="5262860"/>
          </a:xfrm>
          <a:prstGeom prst="arc">
            <a:avLst/>
          </a:prstGeom>
          <a:ln w="38100">
            <a:solidFill>
              <a:schemeClr val="tx1">
                <a:lumMod val="65000"/>
                <a:lumOff val="3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0" name="Textfeld 9">
            <a:extLst>
              <a:ext uri="{FF2B5EF4-FFF2-40B4-BE49-F238E27FC236}">
                <a16:creationId xmlns:a16="http://schemas.microsoft.com/office/drawing/2014/main" id="{BFCC4A8D-30B9-6EBF-2497-24F7C84D89B4}"/>
              </a:ext>
            </a:extLst>
          </p:cNvPr>
          <p:cNvSpPr txBox="1"/>
          <p:nvPr/>
        </p:nvSpPr>
        <p:spPr>
          <a:xfrm>
            <a:off x="5715927" y="1347289"/>
            <a:ext cx="760144" cy="369332"/>
          </a:xfrm>
          <a:prstGeom prst="rect">
            <a:avLst/>
          </a:prstGeom>
          <a:noFill/>
        </p:spPr>
        <p:txBody>
          <a:bodyPr wrap="none" rtlCol="0">
            <a:spAutoFit/>
          </a:bodyPr>
          <a:lstStyle/>
          <a:p>
            <a:r>
              <a:rPr lang="de-DE"/>
              <a:t>50 km</a:t>
            </a:r>
          </a:p>
        </p:txBody>
      </p:sp>
      <p:grpSp>
        <p:nvGrpSpPr>
          <p:cNvPr id="14" name="Gruppieren 13">
            <a:extLst>
              <a:ext uri="{FF2B5EF4-FFF2-40B4-BE49-F238E27FC236}">
                <a16:creationId xmlns:a16="http://schemas.microsoft.com/office/drawing/2014/main" id="{BE403CC6-2D92-87E7-389D-6BBD6D574A3B}"/>
              </a:ext>
            </a:extLst>
          </p:cNvPr>
          <p:cNvGrpSpPr/>
          <p:nvPr/>
        </p:nvGrpSpPr>
        <p:grpSpPr>
          <a:xfrm>
            <a:off x="2976786" y="239196"/>
            <a:ext cx="1939618" cy="753719"/>
            <a:chOff x="5018524" y="487021"/>
            <a:chExt cx="1939618" cy="753719"/>
          </a:xfrm>
        </p:grpSpPr>
        <p:pic>
          <p:nvPicPr>
            <p:cNvPr id="2052" name="Picture 4" descr="Car In Motion Vector Art, Icons, and Graphics for Free Download">
              <a:extLst>
                <a:ext uri="{FF2B5EF4-FFF2-40B4-BE49-F238E27FC236}">
                  <a16:creationId xmlns:a16="http://schemas.microsoft.com/office/drawing/2014/main" id="{6B77E517-00A5-EE53-2C1C-929C0A67DCC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3362" b="24759"/>
            <a:stretch/>
          </p:blipFill>
          <p:spPr bwMode="auto">
            <a:xfrm>
              <a:off x="5018524" y="487021"/>
              <a:ext cx="1939618" cy="75371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adioactive Symbol Radiation Warning Safety Self Adhesive Vinyl sticker :  Amazon.de: DIY &amp; Tools">
              <a:extLst>
                <a:ext uri="{FF2B5EF4-FFF2-40B4-BE49-F238E27FC236}">
                  <a16:creationId xmlns:a16="http://schemas.microsoft.com/office/drawing/2014/main" id="{18194D68-F991-8B5C-66BF-E4DC25BCBF0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87945" y="827185"/>
              <a:ext cx="212847" cy="213341"/>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feld 10">
            <a:extLst>
              <a:ext uri="{FF2B5EF4-FFF2-40B4-BE49-F238E27FC236}">
                <a16:creationId xmlns:a16="http://schemas.microsoft.com/office/drawing/2014/main" id="{165ED39C-CEBE-246A-9146-4415BDB03C13}"/>
              </a:ext>
            </a:extLst>
          </p:cNvPr>
          <p:cNvSpPr txBox="1"/>
          <p:nvPr/>
        </p:nvSpPr>
        <p:spPr>
          <a:xfrm>
            <a:off x="7788171" y="3496904"/>
            <a:ext cx="1164101" cy="246221"/>
          </a:xfrm>
          <a:prstGeom prst="rect">
            <a:avLst/>
          </a:prstGeom>
          <a:noFill/>
        </p:spPr>
        <p:txBody>
          <a:bodyPr wrap="none" rtlCol="0">
            <a:spAutoFit/>
          </a:bodyPr>
          <a:lstStyle/>
          <a:p>
            <a:r>
              <a:rPr lang="de-DE" sz="1000">
                <a:solidFill>
                  <a:srgbClr val="C00000"/>
                </a:solidFill>
              </a:rPr>
              <a:t>University Hospital</a:t>
            </a:r>
          </a:p>
        </p:txBody>
      </p:sp>
      <p:sp>
        <p:nvSpPr>
          <p:cNvPr id="12" name="Textfeld 11">
            <a:extLst>
              <a:ext uri="{FF2B5EF4-FFF2-40B4-BE49-F238E27FC236}">
                <a16:creationId xmlns:a16="http://schemas.microsoft.com/office/drawing/2014/main" id="{D0474044-6161-60FE-0BF3-4F5D82E5AB66}"/>
              </a:ext>
            </a:extLst>
          </p:cNvPr>
          <p:cNvSpPr txBox="1"/>
          <p:nvPr/>
        </p:nvSpPr>
        <p:spPr>
          <a:xfrm>
            <a:off x="2543452" y="1531955"/>
            <a:ext cx="1719060" cy="584775"/>
          </a:xfrm>
          <a:prstGeom prst="rect">
            <a:avLst/>
          </a:prstGeom>
          <a:noFill/>
        </p:spPr>
        <p:txBody>
          <a:bodyPr wrap="none" rtlCol="0">
            <a:spAutoFit/>
          </a:bodyPr>
          <a:lstStyle/>
          <a:p>
            <a:r>
              <a:rPr lang="de-DE" sz="1600"/>
              <a:t>INM-5 </a:t>
            </a:r>
          </a:p>
          <a:p>
            <a:r>
              <a:rPr lang="de-DE" sz="1600"/>
              <a:t>Nuclear Chemistry</a:t>
            </a:r>
          </a:p>
        </p:txBody>
      </p:sp>
      <p:sp>
        <p:nvSpPr>
          <p:cNvPr id="13" name="Textfeld 12">
            <a:extLst>
              <a:ext uri="{FF2B5EF4-FFF2-40B4-BE49-F238E27FC236}">
                <a16:creationId xmlns:a16="http://schemas.microsoft.com/office/drawing/2014/main" id="{335A0325-266E-DE7B-FE1C-C7A2A4D1919E}"/>
              </a:ext>
            </a:extLst>
          </p:cNvPr>
          <p:cNvSpPr txBox="1"/>
          <p:nvPr/>
        </p:nvSpPr>
        <p:spPr>
          <a:xfrm>
            <a:off x="7963808" y="1531955"/>
            <a:ext cx="1730345" cy="584775"/>
          </a:xfrm>
          <a:prstGeom prst="rect">
            <a:avLst/>
          </a:prstGeom>
          <a:noFill/>
        </p:spPr>
        <p:txBody>
          <a:bodyPr wrap="none" rtlCol="0">
            <a:spAutoFit/>
          </a:bodyPr>
          <a:lstStyle/>
          <a:p>
            <a:r>
              <a:rPr lang="de-DE" sz="1600"/>
              <a:t>IREMB</a:t>
            </a:r>
          </a:p>
          <a:p>
            <a:r>
              <a:rPr lang="de-DE" sz="1600"/>
              <a:t>Preclinical Imaging</a:t>
            </a:r>
          </a:p>
        </p:txBody>
      </p:sp>
      <p:pic>
        <p:nvPicPr>
          <p:cNvPr id="2058" name="Picture 10" descr="a">
            <a:extLst>
              <a:ext uri="{FF2B5EF4-FFF2-40B4-BE49-F238E27FC236}">
                <a16:creationId xmlns:a16="http://schemas.microsoft.com/office/drawing/2014/main" id="{007E4147-CB46-7547-6004-33AFCCF8C95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9488" r="7538"/>
          <a:stretch/>
        </p:blipFill>
        <p:spPr bwMode="auto">
          <a:xfrm>
            <a:off x="-70010" y="2136276"/>
            <a:ext cx="2804197" cy="256559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a">
            <a:extLst>
              <a:ext uri="{FF2B5EF4-FFF2-40B4-BE49-F238E27FC236}">
                <a16:creationId xmlns:a16="http://schemas.microsoft.com/office/drawing/2014/main" id="{277FEF80-3576-885A-3B05-2BF3616052C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8843" y="4280525"/>
            <a:ext cx="3249561" cy="1326904"/>
          </a:xfrm>
          <a:prstGeom prst="rect">
            <a:avLst/>
          </a:prstGeom>
          <a:noFill/>
          <a:extLst>
            <a:ext uri="{909E8E84-426E-40DD-AFC4-6F175D3DCCD1}">
              <a14:hiddenFill xmlns:a14="http://schemas.microsoft.com/office/drawing/2010/main">
                <a:solidFill>
                  <a:srgbClr val="FFFFFF"/>
                </a:solidFill>
              </a14:hiddenFill>
            </a:ext>
          </a:extLst>
        </p:spPr>
      </p:pic>
      <p:sp>
        <p:nvSpPr>
          <p:cNvPr id="17" name="Textfeld 16">
            <a:extLst>
              <a:ext uri="{FF2B5EF4-FFF2-40B4-BE49-F238E27FC236}">
                <a16:creationId xmlns:a16="http://schemas.microsoft.com/office/drawing/2014/main" id="{15D6CA0D-D8A1-B163-1ED0-F2530A58B58B}"/>
              </a:ext>
            </a:extLst>
          </p:cNvPr>
          <p:cNvSpPr txBox="1"/>
          <p:nvPr/>
        </p:nvSpPr>
        <p:spPr>
          <a:xfrm>
            <a:off x="544399" y="123666"/>
            <a:ext cx="1740285" cy="276999"/>
          </a:xfrm>
          <a:prstGeom prst="rect">
            <a:avLst/>
          </a:prstGeom>
          <a:noFill/>
        </p:spPr>
        <p:txBody>
          <a:bodyPr wrap="none" rtlCol="0">
            <a:spAutoFit/>
          </a:bodyPr>
          <a:lstStyle/>
          <a:p>
            <a:r>
              <a:rPr lang="de-DE" sz="1200"/>
              <a:t>Prof. Dr. Bernd Neumaier</a:t>
            </a:r>
          </a:p>
        </p:txBody>
      </p:sp>
      <p:pic>
        <p:nvPicPr>
          <p:cNvPr id="2066" name="Picture 18" descr="Forschungszentrum Jülich GmbH | TOTAL E-QUALITY Deutschland e.V.">
            <a:extLst>
              <a:ext uri="{FF2B5EF4-FFF2-40B4-BE49-F238E27FC236}">
                <a16:creationId xmlns:a16="http://schemas.microsoft.com/office/drawing/2014/main" id="{36C21E5C-ADD3-7C72-10B5-26403D5A2D98}"/>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26205" b="29302"/>
          <a:stretch/>
        </p:blipFill>
        <p:spPr bwMode="auto">
          <a:xfrm>
            <a:off x="2287253" y="130313"/>
            <a:ext cx="2731271" cy="810165"/>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Uniklinik Köln - Startseite">
            <a:extLst>
              <a:ext uri="{FF2B5EF4-FFF2-40B4-BE49-F238E27FC236}">
                <a16:creationId xmlns:a16="http://schemas.microsoft.com/office/drawing/2014/main" id="{FDB49591-A95D-4CFD-C21A-5FF2707E7A9C}"/>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5382" t="23199" r="3973" b="22500"/>
          <a:stretch/>
        </p:blipFill>
        <p:spPr bwMode="auto">
          <a:xfrm>
            <a:off x="8174761" y="133886"/>
            <a:ext cx="2731270" cy="985017"/>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a:extLst>
              <a:ext uri="{FF2B5EF4-FFF2-40B4-BE49-F238E27FC236}">
                <a16:creationId xmlns:a16="http://schemas.microsoft.com/office/drawing/2014/main" id="{D3EEAA22-0339-B797-D266-76A85D7AAA50}"/>
              </a:ext>
            </a:extLst>
          </p:cNvPr>
          <p:cNvPicPr>
            <a:picLocks noChangeAspect="1"/>
          </p:cNvPicPr>
          <p:nvPr/>
        </p:nvPicPr>
        <p:blipFill rotWithShape="1">
          <a:blip r:embed="rId12"/>
          <a:srcRect l="20210" t="41636" r="21765" b="25318"/>
          <a:stretch/>
        </p:blipFill>
        <p:spPr>
          <a:xfrm>
            <a:off x="9468042" y="4789536"/>
            <a:ext cx="2723958" cy="2068464"/>
          </a:xfrm>
          <a:prstGeom prst="rect">
            <a:avLst/>
          </a:prstGeom>
        </p:spPr>
      </p:pic>
      <p:pic>
        <p:nvPicPr>
          <p:cNvPr id="1026" name="Picture 2" descr="Bernd Neumaier">
            <a:extLst>
              <a:ext uri="{FF2B5EF4-FFF2-40B4-BE49-F238E27FC236}">
                <a16:creationId xmlns:a16="http://schemas.microsoft.com/office/drawing/2014/main" id="{C88B5B24-48F3-F07B-0882-7C3A6BBD825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12491" y="397098"/>
            <a:ext cx="1706945" cy="1706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504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6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6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5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6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63" presetClass="path" presetSubtype="0" accel="50000" decel="50000" fill="hold" nodeType="withEffect">
                                  <p:stCondLst>
                                    <p:cond delay="0"/>
                                  </p:stCondLst>
                                  <p:childTnLst>
                                    <p:animMotion origin="layout" path="M 0.01745 0.00163 L 0.43216 0.00163 " pathEditMode="relative" rAng="0" ptsTypes="AA">
                                      <p:cBhvr>
                                        <p:cTn id="30" dur="3000" fill="hold"/>
                                        <p:tgtEl>
                                          <p:spTgt spid="14"/>
                                        </p:tgtEl>
                                        <p:attrNameLst>
                                          <p:attrName>ppt_x</p:attrName>
                                          <p:attrName>ppt_y</p:attrName>
                                        </p:attrNameLst>
                                      </p:cBhvr>
                                      <p:rCtr x="20729" y="0"/>
                                    </p:animMotion>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6D9E51DC-5C20-9046-42C4-1BD62351EF24}"/>
              </a:ext>
            </a:extLst>
          </p:cNvPr>
          <p:cNvSpPr/>
          <p:nvPr/>
        </p:nvSpPr>
        <p:spPr>
          <a:xfrm>
            <a:off x="372982" y="1451341"/>
            <a:ext cx="2303062" cy="3692546"/>
          </a:xfrm>
          <a:prstGeom prst="rect">
            <a:avLst/>
          </a:prstGeom>
          <a:solidFill>
            <a:schemeClr val="bg2"/>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extfeld 1">
            <a:extLst>
              <a:ext uri="{FF2B5EF4-FFF2-40B4-BE49-F238E27FC236}">
                <a16:creationId xmlns:a16="http://schemas.microsoft.com/office/drawing/2014/main" id="{3B195172-D950-413E-F3AF-BC3248209F60}"/>
              </a:ext>
            </a:extLst>
          </p:cNvPr>
          <p:cNvSpPr txBox="1"/>
          <p:nvPr/>
        </p:nvSpPr>
        <p:spPr>
          <a:xfrm>
            <a:off x="787591" y="707046"/>
            <a:ext cx="5813836" cy="584775"/>
          </a:xfrm>
          <a:prstGeom prst="rect">
            <a:avLst/>
          </a:prstGeom>
          <a:noFill/>
        </p:spPr>
        <p:txBody>
          <a:bodyPr wrap="none" rtlCol="0">
            <a:spAutoFit/>
          </a:bodyPr>
          <a:lstStyle/>
          <a:p>
            <a:r>
              <a:rPr lang="de-DE" sz="3200" b="1" dirty="0">
                <a:solidFill>
                  <a:schemeClr val="accent1">
                    <a:lumMod val="50000"/>
                  </a:schemeClr>
                </a:solidFill>
                <a:latin typeface="+mj-lt"/>
              </a:rPr>
              <a:t>Development of novel PET tracers</a:t>
            </a:r>
          </a:p>
        </p:txBody>
      </p:sp>
      <p:sp>
        <p:nvSpPr>
          <p:cNvPr id="3" name="Textfeld 2">
            <a:extLst>
              <a:ext uri="{FF2B5EF4-FFF2-40B4-BE49-F238E27FC236}">
                <a16:creationId xmlns:a16="http://schemas.microsoft.com/office/drawing/2014/main" id="{30553A28-69DD-2148-5442-F2F64DF97C14}"/>
              </a:ext>
            </a:extLst>
          </p:cNvPr>
          <p:cNvSpPr txBox="1"/>
          <p:nvPr/>
        </p:nvSpPr>
        <p:spPr>
          <a:xfrm>
            <a:off x="760632" y="1636296"/>
            <a:ext cx="1638782" cy="369332"/>
          </a:xfrm>
          <a:prstGeom prst="rect">
            <a:avLst/>
          </a:prstGeom>
          <a:noFill/>
        </p:spPr>
        <p:txBody>
          <a:bodyPr wrap="none" rtlCol="0">
            <a:spAutoFit/>
          </a:bodyPr>
          <a:lstStyle/>
          <a:p>
            <a:r>
              <a:rPr lang="de-DE">
                <a:solidFill>
                  <a:srgbClr val="00B0F0"/>
                </a:solidFill>
              </a:rPr>
              <a:t>Radiochemistry</a:t>
            </a:r>
          </a:p>
        </p:txBody>
      </p:sp>
      <p:sp>
        <p:nvSpPr>
          <p:cNvPr id="4" name="Textfeld 3">
            <a:extLst>
              <a:ext uri="{FF2B5EF4-FFF2-40B4-BE49-F238E27FC236}">
                <a16:creationId xmlns:a16="http://schemas.microsoft.com/office/drawing/2014/main" id="{661AA2F4-5A8E-6A09-6745-977DB4A8F585}"/>
              </a:ext>
            </a:extLst>
          </p:cNvPr>
          <p:cNvSpPr txBox="1"/>
          <p:nvPr/>
        </p:nvSpPr>
        <p:spPr>
          <a:xfrm>
            <a:off x="667925" y="2192561"/>
            <a:ext cx="1703416" cy="923330"/>
          </a:xfrm>
          <a:prstGeom prst="rect">
            <a:avLst/>
          </a:prstGeom>
          <a:noFill/>
        </p:spPr>
        <p:txBody>
          <a:bodyPr wrap="none" rtlCol="0">
            <a:spAutoFit/>
          </a:bodyPr>
          <a:lstStyle/>
          <a:p>
            <a:pPr algn="ctr"/>
            <a:r>
              <a:rPr lang="de-DE"/>
              <a:t>ligand screening</a:t>
            </a:r>
          </a:p>
          <a:p>
            <a:pPr algn="ctr"/>
            <a:r>
              <a:rPr lang="de-DE"/>
              <a:t>or modeling,</a:t>
            </a:r>
          </a:p>
          <a:p>
            <a:pPr algn="ctr"/>
            <a:r>
              <a:rPr lang="de-DE"/>
              <a:t>radiolabeling</a:t>
            </a:r>
          </a:p>
        </p:txBody>
      </p:sp>
      <p:grpSp>
        <p:nvGrpSpPr>
          <p:cNvPr id="39" name="Gruppieren 38">
            <a:extLst>
              <a:ext uri="{FF2B5EF4-FFF2-40B4-BE49-F238E27FC236}">
                <a16:creationId xmlns:a16="http://schemas.microsoft.com/office/drawing/2014/main" id="{5EF434FA-7A4E-63CF-D369-071F004945B2}"/>
              </a:ext>
            </a:extLst>
          </p:cNvPr>
          <p:cNvGrpSpPr/>
          <p:nvPr/>
        </p:nvGrpSpPr>
        <p:grpSpPr>
          <a:xfrm>
            <a:off x="364495" y="5574025"/>
            <a:ext cx="11375132" cy="493294"/>
            <a:chOff x="402073" y="5574025"/>
            <a:chExt cx="11375132" cy="493294"/>
          </a:xfrm>
        </p:grpSpPr>
        <p:sp>
          <p:nvSpPr>
            <p:cNvPr id="25" name="Pfeil nach rechts 24">
              <a:extLst>
                <a:ext uri="{FF2B5EF4-FFF2-40B4-BE49-F238E27FC236}">
                  <a16:creationId xmlns:a16="http://schemas.microsoft.com/office/drawing/2014/main" id="{E9FA95C6-E772-7826-F8C9-7E9F471AF8BB}"/>
                </a:ext>
              </a:extLst>
            </p:cNvPr>
            <p:cNvSpPr/>
            <p:nvPr/>
          </p:nvSpPr>
          <p:spPr>
            <a:xfrm>
              <a:off x="402073" y="5574025"/>
              <a:ext cx="11375132" cy="493294"/>
            </a:xfrm>
            <a:prstGeom prst="right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Textfeld 25">
              <a:extLst>
                <a:ext uri="{FF2B5EF4-FFF2-40B4-BE49-F238E27FC236}">
                  <a16:creationId xmlns:a16="http://schemas.microsoft.com/office/drawing/2014/main" id="{0ED95BC6-8FBA-1528-52AB-C6B6D5510A14}"/>
                </a:ext>
              </a:extLst>
            </p:cNvPr>
            <p:cNvSpPr txBox="1"/>
            <p:nvPr/>
          </p:nvSpPr>
          <p:spPr>
            <a:xfrm>
              <a:off x="4717527" y="5636006"/>
              <a:ext cx="2978316" cy="369332"/>
            </a:xfrm>
            <a:prstGeom prst="rect">
              <a:avLst/>
            </a:prstGeom>
            <a:noFill/>
          </p:spPr>
          <p:txBody>
            <a:bodyPr wrap="none" rtlCol="0">
              <a:spAutoFit/>
            </a:bodyPr>
            <a:lstStyle/>
            <a:p>
              <a:r>
                <a:rPr lang="de-DE"/>
                <a:t>approximate time: 5–15 years</a:t>
              </a:r>
            </a:p>
          </p:txBody>
        </p:sp>
      </p:grpSp>
      <p:pic>
        <p:nvPicPr>
          <p:cNvPr id="8194" name="Picture 2" descr="a">
            <a:extLst>
              <a:ext uri="{FF2B5EF4-FFF2-40B4-BE49-F238E27FC236}">
                <a16:creationId xmlns:a16="http://schemas.microsoft.com/office/drawing/2014/main" id="{C9E34AFD-7912-2368-E0F4-5DC418F796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145" y="3429000"/>
            <a:ext cx="2162017" cy="1614306"/>
          </a:xfrm>
          <a:prstGeom prst="rect">
            <a:avLst/>
          </a:prstGeom>
          <a:noFill/>
          <a:extLst>
            <a:ext uri="{909E8E84-426E-40DD-AFC4-6F175D3DCCD1}">
              <a14:hiddenFill xmlns:a14="http://schemas.microsoft.com/office/drawing/2010/main">
                <a:solidFill>
                  <a:srgbClr val="FFFFFF"/>
                </a:solidFill>
              </a14:hiddenFill>
            </a:ext>
          </a:extLst>
        </p:spPr>
      </p:pic>
      <p:grpSp>
        <p:nvGrpSpPr>
          <p:cNvPr id="36" name="Gruppieren 35">
            <a:extLst>
              <a:ext uri="{FF2B5EF4-FFF2-40B4-BE49-F238E27FC236}">
                <a16:creationId xmlns:a16="http://schemas.microsoft.com/office/drawing/2014/main" id="{24070FF2-6BF2-2EEC-6A8A-CF9D9118A544}"/>
              </a:ext>
            </a:extLst>
          </p:cNvPr>
          <p:cNvGrpSpPr/>
          <p:nvPr/>
        </p:nvGrpSpPr>
        <p:grpSpPr>
          <a:xfrm>
            <a:off x="2841658" y="1451340"/>
            <a:ext cx="2752890" cy="3692545"/>
            <a:chOff x="2841658" y="1451340"/>
            <a:chExt cx="2752890" cy="3692545"/>
          </a:xfrm>
        </p:grpSpPr>
        <p:sp>
          <p:nvSpPr>
            <p:cNvPr id="12" name="Rechteck 11">
              <a:extLst>
                <a:ext uri="{FF2B5EF4-FFF2-40B4-BE49-F238E27FC236}">
                  <a16:creationId xmlns:a16="http://schemas.microsoft.com/office/drawing/2014/main" id="{94F3D58D-6568-F03B-4CE7-5C4BDA1607CB}"/>
                </a:ext>
              </a:extLst>
            </p:cNvPr>
            <p:cNvSpPr/>
            <p:nvPr/>
          </p:nvSpPr>
          <p:spPr>
            <a:xfrm>
              <a:off x="3291486" y="1451340"/>
              <a:ext cx="2303062" cy="3692545"/>
            </a:xfrm>
            <a:prstGeom prst="rect">
              <a:avLst/>
            </a:prstGeom>
            <a:solidFill>
              <a:schemeClr val="bg2"/>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116852F0-5C9D-6215-22B6-CB24F5629BC7}"/>
                </a:ext>
              </a:extLst>
            </p:cNvPr>
            <p:cNvSpPr txBox="1"/>
            <p:nvPr/>
          </p:nvSpPr>
          <p:spPr>
            <a:xfrm>
              <a:off x="3769122" y="1636296"/>
              <a:ext cx="1516441" cy="369332"/>
            </a:xfrm>
            <a:prstGeom prst="rect">
              <a:avLst/>
            </a:prstGeom>
            <a:noFill/>
          </p:spPr>
          <p:txBody>
            <a:bodyPr wrap="none" rtlCol="0">
              <a:spAutoFit/>
            </a:bodyPr>
            <a:lstStyle/>
            <a:p>
              <a:r>
                <a:rPr lang="de-DE">
                  <a:solidFill>
                    <a:srgbClr val="00B0F0"/>
                  </a:solidFill>
                </a:rPr>
                <a:t>Pharmacology</a:t>
              </a:r>
            </a:p>
          </p:txBody>
        </p:sp>
        <p:sp>
          <p:nvSpPr>
            <p:cNvPr id="6" name="Textfeld 5">
              <a:extLst>
                <a:ext uri="{FF2B5EF4-FFF2-40B4-BE49-F238E27FC236}">
                  <a16:creationId xmlns:a16="http://schemas.microsoft.com/office/drawing/2014/main" id="{68EC97D0-D0AD-B4F3-86F5-40F074CFBF44}"/>
                </a:ext>
              </a:extLst>
            </p:cNvPr>
            <p:cNvSpPr txBox="1"/>
            <p:nvPr/>
          </p:nvSpPr>
          <p:spPr>
            <a:xfrm>
              <a:off x="3605609" y="2192561"/>
              <a:ext cx="1685718" cy="1200329"/>
            </a:xfrm>
            <a:prstGeom prst="rect">
              <a:avLst/>
            </a:prstGeom>
            <a:noFill/>
          </p:spPr>
          <p:txBody>
            <a:bodyPr wrap="none" rtlCol="0">
              <a:spAutoFit/>
            </a:bodyPr>
            <a:lstStyle/>
            <a:p>
              <a:pPr algn="ctr"/>
              <a:r>
                <a:rPr lang="de-DE" i="1"/>
                <a:t>in vitro</a:t>
              </a:r>
            </a:p>
            <a:p>
              <a:pPr algn="ctr"/>
              <a:r>
                <a:rPr lang="de-DE"/>
                <a:t>tumor cell lines</a:t>
              </a:r>
            </a:p>
            <a:p>
              <a:pPr algn="ctr"/>
              <a:r>
                <a:rPr lang="de-DE"/>
                <a:t>uptake studies</a:t>
              </a:r>
            </a:p>
            <a:p>
              <a:pPr algn="ctr"/>
              <a:r>
                <a:rPr lang="de-DE"/>
                <a:t>blocking studies</a:t>
              </a:r>
            </a:p>
          </p:txBody>
        </p:sp>
        <p:sp>
          <p:nvSpPr>
            <p:cNvPr id="19" name="Pfeil nach rechts 18">
              <a:extLst>
                <a:ext uri="{FF2B5EF4-FFF2-40B4-BE49-F238E27FC236}">
                  <a16:creationId xmlns:a16="http://schemas.microsoft.com/office/drawing/2014/main" id="{CF006C0B-D8AF-9D1F-99DA-69F7EAAC941C}"/>
                </a:ext>
              </a:extLst>
            </p:cNvPr>
            <p:cNvSpPr/>
            <p:nvPr/>
          </p:nvSpPr>
          <p:spPr>
            <a:xfrm>
              <a:off x="2841658" y="2546078"/>
              <a:ext cx="307788" cy="493294"/>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6" name="Picture 4" descr="a">
              <a:extLst>
                <a:ext uri="{FF2B5EF4-FFF2-40B4-BE49-F238E27FC236}">
                  <a16:creationId xmlns:a16="http://schemas.microsoft.com/office/drawing/2014/main" id="{9AD3914A-1DE0-6DCD-5923-33DB23BB74E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779" r="10190" b="-1"/>
            <a:stretch/>
          </p:blipFill>
          <p:spPr bwMode="auto">
            <a:xfrm>
              <a:off x="3368746" y="3541188"/>
              <a:ext cx="2142706" cy="147732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uppieren 36">
            <a:extLst>
              <a:ext uri="{FF2B5EF4-FFF2-40B4-BE49-F238E27FC236}">
                <a16:creationId xmlns:a16="http://schemas.microsoft.com/office/drawing/2014/main" id="{47B601E3-244F-4568-1D48-30B74DFB6555}"/>
              </a:ext>
            </a:extLst>
          </p:cNvPr>
          <p:cNvGrpSpPr/>
          <p:nvPr/>
        </p:nvGrpSpPr>
        <p:grpSpPr>
          <a:xfrm>
            <a:off x="5798134" y="1451341"/>
            <a:ext cx="2746860" cy="3692544"/>
            <a:chOff x="5798134" y="1451341"/>
            <a:chExt cx="2746860" cy="3692544"/>
          </a:xfrm>
        </p:grpSpPr>
        <p:sp>
          <p:nvSpPr>
            <p:cNvPr id="13" name="Rechteck 12">
              <a:extLst>
                <a:ext uri="{FF2B5EF4-FFF2-40B4-BE49-F238E27FC236}">
                  <a16:creationId xmlns:a16="http://schemas.microsoft.com/office/drawing/2014/main" id="{035DAF61-E877-0799-AF86-F8970EC631FC}"/>
                </a:ext>
              </a:extLst>
            </p:cNvPr>
            <p:cNvSpPr/>
            <p:nvPr/>
          </p:nvSpPr>
          <p:spPr>
            <a:xfrm>
              <a:off x="6241932" y="1451341"/>
              <a:ext cx="2303062" cy="3692544"/>
            </a:xfrm>
            <a:prstGeom prst="rect">
              <a:avLst/>
            </a:prstGeom>
            <a:solidFill>
              <a:schemeClr val="bg2"/>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AB490E2C-355E-67AA-42D5-235B65A08C39}"/>
                </a:ext>
              </a:extLst>
            </p:cNvPr>
            <p:cNvSpPr txBox="1"/>
            <p:nvPr/>
          </p:nvSpPr>
          <p:spPr>
            <a:xfrm>
              <a:off x="6900516" y="1636296"/>
              <a:ext cx="971933" cy="369332"/>
            </a:xfrm>
            <a:prstGeom prst="rect">
              <a:avLst/>
            </a:prstGeom>
            <a:noFill/>
          </p:spPr>
          <p:txBody>
            <a:bodyPr wrap="none" rtlCol="0">
              <a:spAutoFit/>
            </a:bodyPr>
            <a:lstStyle/>
            <a:p>
              <a:r>
                <a:rPr lang="de-DE">
                  <a:solidFill>
                    <a:srgbClr val="00B0F0"/>
                  </a:solidFill>
                </a:rPr>
                <a:t>Preclinic</a:t>
              </a:r>
            </a:p>
          </p:txBody>
        </p:sp>
        <p:sp>
          <p:nvSpPr>
            <p:cNvPr id="8" name="Textfeld 7">
              <a:extLst>
                <a:ext uri="{FF2B5EF4-FFF2-40B4-BE49-F238E27FC236}">
                  <a16:creationId xmlns:a16="http://schemas.microsoft.com/office/drawing/2014/main" id="{0E98C596-16B0-8DD6-07B0-16D74369B3B0}"/>
                </a:ext>
              </a:extLst>
            </p:cNvPr>
            <p:cNvSpPr txBox="1"/>
            <p:nvPr/>
          </p:nvSpPr>
          <p:spPr>
            <a:xfrm>
              <a:off x="6571544" y="2192561"/>
              <a:ext cx="1685718" cy="1477328"/>
            </a:xfrm>
            <a:prstGeom prst="rect">
              <a:avLst/>
            </a:prstGeom>
            <a:noFill/>
          </p:spPr>
          <p:txBody>
            <a:bodyPr wrap="none" rtlCol="0">
              <a:spAutoFit/>
            </a:bodyPr>
            <a:lstStyle/>
            <a:p>
              <a:pPr algn="ctr"/>
              <a:r>
                <a:rPr lang="de-DE" i="1"/>
                <a:t>in vivo</a:t>
              </a:r>
            </a:p>
            <a:p>
              <a:pPr algn="ctr"/>
              <a:r>
                <a:rPr lang="de-DE"/>
                <a:t>animal models</a:t>
              </a:r>
            </a:p>
            <a:p>
              <a:pPr algn="ctr"/>
              <a:r>
                <a:rPr lang="de-DE"/>
                <a:t>uptake studies</a:t>
              </a:r>
            </a:p>
            <a:p>
              <a:pPr algn="ctr"/>
              <a:r>
                <a:rPr lang="de-DE"/>
                <a:t>blocking studies</a:t>
              </a:r>
            </a:p>
            <a:p>
              <a:pPr algn="ctr"/>
              <a:endParaRPr lang="de-DE"/>
            </a:p>
          </p:txBody>
        </p:sp>
        <p:sp>
          <p:nvSpPr>
            <p:cNvPr id="20" name="Pfeil nach rechts 19">
              <a:extLst>
                <a:ext uri="{FF2B5EF4-FFF2-40B4-BE49-F238E27FC236}">
                  <a16:creationId xmlns:a16="http://schemas.microsoft.com/office/drawing/2014/main" id="{CBFA1422-6D66-1613-54CA-F330A945D4E5}"/>
                </a:ext>
              </a:extLst>
            </p:cNvPr>
            <p:cNvSpPr/>
            <p:nvPr/>
          </p:nvSpPr>
          <p:spPr>
            <a:xfrm>
              <a:off x="5798134" y="2546078"/>
              <a:ext cx="307788" cy="493294"/>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2" name="Bild 6">
              <a:extLst>
                <a:ext uri="{FF2B5EF4-FFF2-40B4-BE49-F238E27FC236}">
                  <a16:creationId xmlns:a16="http://schemas.microsoft.com/office/drawing/2014/main" id="{0C3B0BBC-DAF3-B305-AE79-1D798C8904C4}"/>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9000" contrast="-21000"/>
                      </a14:imgEffect>
                    </a14:imgLayer>
                  </a14:imgProps>
                </a:ext>
                <a:ext uri="{28A0092B-C50C-407E-A947-70E740481C1C}">
                  <a14:useLocalDpi xmlns:a14="http://schemas.microsoft.com/office/drawing/2010/main"/>
                </a:ext>
              </a:extLst>
            </a:blip>
            <a:srcRect l="10371" t="11063" r="9862" b="8848"/>
            <a:stretch/>
          </p:blipFill>
          <p:spPr>
            <a:xfrm>
              <a:off x="6298051" y="3754900"/>
              <a:ext cx="1191639" cy="1089766"/>
            </a:xfrm>
            <a:prstGeom prst="rect">
              <a:avLst/>
            </a:prstGeom>
          </p:spPr>
        </p:pic>
        <p:pic>
          <p:nvPicPr>
            <p:cNvPr id="33" name="Bild 70">
              <a:extLst>
                <a:ext uri="{FF2B5EF4-FFF2-40B4-BE49-F238E27FC236}">
                  <a16:creationId xmlns:a16="http://schemas.microsoft.com/office/drawing/2014/main" id="{11698E3C-984F-A8AE-5FC5-15E75EF96466}"/>
                </a:ext>
              </a:extLst>
            </p:cNvPr>
            <p:cNvPicPr>
              <a:picLocks noChangeAspect="1"/>
            </p:cNvPicPr>
            <p:nvPr/>
          </p:nvPicPr>
          <p:blipFill rotWithShape="1">
            <a:blip r:embed="rId6"/>
            <a:srcRect l="14965" r="14737"/>
            <a:stretch/>
          </p:blipFill>
          <p:spPr>
            <a:xfrm>
              <a:off x="7461920" y="3654239"/>
              <a:ext cx="914206" cy="1300480"/>
            </a:xfrm>
            <a:prstGeom prst="rect">
              <a:avLst/>
            </a:prstGeom>
          </p:spPr>
        </p:pic>
      </p:grpSp>
      <p:grpSp>
        <p:nvGrpSpPr>
          <p:cNvPr id="38" name="Gruppieren 37">
            <a:extLst>
              <a:ext uri="{FF2B5EF4-FFF2-40B4-BE49-F238E27FC236}">
                <a16:creationId xmlns:a16="http://schemas.microsoft.com/office/drawing/2014/main" id="{87673DCD-C7C4-DF07-0D99-D3D580AD3936}"/>
              </a:ext>
            </a:extLst>
          </p:cNvPr>
          <p:cNvGrpSpPr/>
          <p:nvPr/>
        </p:nvGrpSpPr>
        <p:grpSpPr>
          <a:xfrm>
            <a:off x="8800166" y="1453429"/>
            <a:ext cx="2790734" cy="3692544"/>
            <a:chOff x="8800166" y="1453429"/>
            <a:chExt cx="2790734" cy="3692544"/>
          </a:xfrm>
        </p:grpSpPr>
        <p:sp>
          <p:nvSpPr>
            <p:cNvPr id="31" name="Rechteck 30">
              <a:extLst>
                <a:ext uri="{FF2B5EF4-FFF2-40B4-BE49-F238E27FC236}">
                  <a16:creationId xmlns:a16="http://schemas.microsoft.com/office/drawing/2014/main" id="{0977C81E-1342-0C17-7968-7B01502CCF5C}"/>
                </a:ext>
              </a:extLst>
            </p:cNvPr>
            <p:cNvSpPr/>
            <p:nvPr/>
          </p:nvSpPr>
          <p:spPr>
            <a:xfrm>
              <a:off x="9287838" y="1453429"/>
              <a:ext cx="2303062" cy="3692544"/>
            </a:xfrm>
            <a:prstGeom prst="rect">
              <a:avLst/>
            </a:prstGeom>
            <a:solidFill>
              <a:schemeClr val="bg2"/>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8" name="Gruppieren 17">
              <a:extLst>
                <a:ext uri="{FF2B5EF4-FFF2-40B4-BE49-F238E27FC236}">
                  <a16:creationId xmlns:a16="http://schemas.microsoft.com/office/drawing/2014/main" id="{357AF153-9532-110A-E371-CCB5B0326F23}"/>
                </a:ext>
              </a:extLst>
            </p:cNvPr>
            <p:cNvGrpSpPr/>
            <p:nvPr/>
          </p:nvGrpSpPr>
          <p:grpSpPr>
            <a:xfrm>
              <a:off x="9750499" y="1636296"/>
              <a:ext cx="1541128" cy="2033593"/>
              <a:chOff x="9750499" y="1540042"/>
              <a:chExt cx="1541128" cy="2033593"/>
            </a:xfrm>
          </p:grpSpPr>
          <p:sp>
            <p:nvSpPr>
              <p:cNvPr id="9" name="Textfeld 8">
                <a:extLst>
                  <a:ext uri="{FF2B5EF4-FFF2-40B4-BE49-F238E27FC236}">
                    <a16:creationId xmlns:a16="http://schemas.microsoft.com/office/drawing/2014/main" id="{BFAE5264-2655-7BE3-B9A7-12BB539A7D82}"/>
                  </a:ext>
                </a:extLst>
              </p:cNvPr>
              <p:cNvSpPr txBox="1"/>
              <p:nvPr/>
            </p:nvSpPr>
            <p:spPr>
              <a:xfrm>
                <a:off x="10167655" y="1540042"/>
                <a:ext cx="686406" cy="369332"/>
              </a:xfrm>
              <a:prstGeom prst="rect">
                <a:avLst/>
              </a:prstGeom>
              <a:noFill/>
            </p:spPr>
            <p:txBody>
              <a:bodyPr wrap="none" rtlCol="0">
                <a:spAutoFit/>
              </a:bodyPr>
              <a:lstStyle/>
              <a:p>
                <a:r>
                  <a:rPr lang="de-DE">
                    <a:solidFill>
                      <a:srgbClr val="00B0F0"/>
                    </a:solidFill>
                  </a:rPr>
                  <a:t>Clinic</a:t>
                </a:r>
              </a:p>
            </p:txBody>
          </p:sp>
          <p:sp>
            <p:nvSpPr>
              <p:cNvPr id="10" name="Textfeld 9">
                <a:extLst>
                  <a:ext uri="{FF2B5EF4-FFF2-40B4-BE49-F238E27FC236}">
                    <a16:creationId xmlns:a16="http://schemas.microsoft.com/office/drawing/2014/main" id="{A0288C25-1C20-69B5-3F90-6617ECCA1D4C}"/>
                  </a:ext>
                </a:extLst>
              </p:cNvPr>
              <p:cNvSpPr txBox="1"/>
              <p:nvPr/>
            </p:nvSpPr>
            <p:spPr>
              <a:xfrm>
                <a:off x="9750499" y="2096307"/>
                <a:ext cx="1541128" cy="1477328"/>
              </a:xfrm>
              <a:prstGeom prst="rect">
                <a:avLst/>
              </a:prstGeom>
              <a:noFill/>
            </p:spPr>
            <p:txBody>
              <a:bodyPr wrap="none" rtlCol="0">
                <a:spAutoFit/>
              </a:bodyPr>
              <a:lstStyle/>
              <a:p>
                <a:pPr algn="ctr"/>
                <a:r>
                  <a:rPr lang="de-DE"/>
                  <a:t>patients</a:t>
                </a:r>
              </a:p>
              <a:p>
                <a:pPr algn="ctr"/>
                <a:r>
                  <a:rPr lang="de-DE"/>
                  <a:t>clinical studies</a:t>
                </a:r>
              </a:p>
              <a:p>
                <a:pPr algn="ctr"/>
                <a:endParaRPr lang="de-DE"/>
              </a:p>
              <a:p>
                <a:pPr algn="ctr"/>
                <a:endParaRPr lang="de-DE"/>
              </a:p>
              <a:p>
                <a:pPr algn="ctr"/>
                <a:endParaRPr lang="de-DE"/>
              </a:p>
            </p:txBody>
          </p:sp>
        </p:grpSp>
        <p:sp>
          <p:nvSpPr>
            <p:cNvPr id="21" name="Pfeil nach rechts 20">
              <a:extLst>
                <a:ext uri="{FF2B5EF4-FFF2-40B4-BE49-F238E27FC236}">
                  <a16:creationId xmlns:a16="http://schemas.microsoft.com/office/drawing/2014/main" id="{5A43604C-8887-191D-7E0E-AE5745EA9A63}"/>
                </a:ext>
              </a:extLst>
            </p:cNvPr>
            <p:cNvSpPr/>
            <p:nvPr/>
          </p:nvSpPr>
          <p:spPr>
            <a:xfrm>
              <a:off x="8800166" y="2546078"/>
              <a:ext cx="307788" cy="493294"/>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4" name="Grafik 33">
              <a:extLst>
                <a:ext uri="{FF2B5EF4-FFF2-40B4-BE49-F238E27FC236}">
                  <a16:creationId xmlns:a16="http://schemas.microsoft.com/office/drawing/2014/main" id="{A728A147-1F0E-2C3D-7009-FF0CD5BD74C8}"/>
                </a:ext>
              </a:extLst>
            </p:cNvPr>
            <p:cNvPicPr>
              <a:picLocks noChangeAspect="1"/>
            </p:cNvPicPr>
            <p:nvPr/>
          </p:nvPicPr>
          <p:blipFill>
            <a:blip r:embed="rId7"/>
            <a:stretch>
              <a:fillRect/>
            </a:stretch>
          </p:blipFill>
          <p:spPr>
            <a:xfrm>
              <a:off x="10425655" y="3340108"/>
              <a:ext cx="974526" cy="1266221"/>
            </a:xfrm>
            <a:prstGeom prst="rect">
              <a:avLst/>
            </a:prstGeom>
          </p:spPr>
        </p:pic>
        <p:pic>
          <p:nvPicPr>
            <p:cNvPr id="35" name="Grafik 34">
              <a:extLst>
                <a:ext uri="{FF2B5EF4-FFF2-40B4-BE49-F238E27FC236}">
                  <a16:creationId xmlns:a16="http://schemas.microsoft.com/office/drawing/2014/main" id="{9326FE68-7C29-F6C3-B0DA-DD7F632AA762}"/>
                </a:ext>
              </a:extLst>
            </p:cNvPr>
            <p:cNvPicPr>
              <a:picLocks noChangeAspect="1"/>
            </p:cNvPicPr>
            <p:nvPr/>
          </p:nvPicPr>
          <p:blipFill>
            <a:blip r:embed="rId8"/>
            <a:stretch>
              <a:fillRect/>
            </a:stretch>
          </p:blipFill>
          <p:spPr>
            <a:xfrm>
              <a:off x="9489302" y="2949937"/>
              <a:ext cx="812800" cy="1993900"/>
            </a:xfrm>
            <a:prstGeom prst="rect">
              <a:avLst/>
            </a:prstGeom>
          </p:spPr>
        </p:pic>
      </p:grpSp>
    </p:spTree>
    <p:extLst>
      <p:ext uri="{BB962C8B-B14F-4D97-AF65-F5344CB8AC3E}">
        <p14:creationId xmlns:p14="http://schemas.microsoft.com/office/powerpoint/2010/main" val="3035172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0F93D-1A1C-F27A-35C5-BE1627AF05B2}"/>
              </a:ext>
            </a:extLst>
          </p:cNvPr>
          <p:cNvSpPr txBox="1">
            <a:spLocks noGrp="1"/>
          </p:cNvSpPr>
          <p:nvPr>
            <p:ph type="title" idx="4294967295"/>
          </p:nvPr>
        </p:nvSpPr>
        <p:spPr>
          <a:xfrm>
            <a:off x="624840" y="134989"/>
            <a:ext cx="10515600" cy="1325563"/>
          </a:xfrm>
        </p:spPr>
        <p:txBody>
          <a:bodyPr>
            <a:normAutofit/>
          </a:bodyPr>
          <a:lstStyle/>
          <a:p>
            <a:pPr lvl="0"/>
            <a:r>
              <a:rPr lang="en-US" sz="3600" b="1" dirty="0">
                <a:solidFill>
                  <a:schemeClr val="accent1">
                    <a:lumMod val="50000"/>
                  </a:schemeClr>
                </a:solidFill>
              </a:rPr>
              <a:t>About me</a:t>
            </a:r>
            <a:endParaRPr lang="ka-GE" sz="3600" b="1" dirty="0">
              <a:solidFill>
                <a:schemeClr val="accent1">
                  <a:lumMod val="50000"/>
                </a:schemeClr>
              </a:solidFill>
              <a:latin typeface="Sylfaen" pitchFamily="18"/>
            </a:endParaRPr>
          </a:p>
        </p:txBody>
      </p:sp>
      <p:pic>
        <p:nvPicPr>
          <p:cNvPr id="3" name="Picture 4">
            <a:extLst>
              <a:ext uri="{FF2B5EF4-FFF2-40B4-BE49-F238E27FC236}">
                <a16:creationId xmlns:a16="http://schemas.microsoft.com/office/drawing/2014/main" id="{033393FB-B254-6D93-3966-074C5C770E31}"/>
              </a:ext>
            </a:extLst>
          </p:cNvPr>
          <p:cNvPicPr>
            <a:picLocks noChangeAspect="1"/>
          </p:cNvPicPr>
          <p:nvPr/>
        </p:nvPicPr>
        <p:blipFill>
          <a:blip r:embed="rId3"/>
          <a:stretch>
            <a:fillRect/>
          </a:stretch>
        </p:blipFill>
        <p:spPr>
          <a:xfrm>
            <a:off x="7868840" y="797771"/>
            <a:ext cx="2895745" cy="4076907"/>
          </a:xfrm>
          <a:prstGeom prst="rect">
            <a:avLst/>
          </a:prstGeom>
          <a:noFill/>
          <a:ln cap="flat">
            <a:noFill/>
          </a:ln>
        </p:spPr>
      </p:pic>
      <p:sp>
        <p:nvSpPr>
          <p:cNvPr id="4" name="TextBox 5">
            <a:extLst>
              <a:ext uri="{FF2B5EF4-FFF2-40B4-BE49-F238E27FC236}">
                <a16:creationId xmlns:a16="http://schemas.microsoft.com/office/drawing/2014/main" id="{41A039F5-953F-986A-C70E-A61D1AA6AE71}"/>
              </a:ext>
            </a:extLst>
          </p:cNvPr>
          <p:cNvSpPr txBox="1"/>
          <p:nvPr/>
        </p:nvSpPr>
        <p:spPr>
          <a:xfrm>
            <a:off x="7868840" y="5051547"/>
            <a:ext cx="2895745" cy="769441"/>
          </a:xfrm>
          <a:prstGeom prst="rect">
            <a:avLst/>
          </a:prstGeom>
          <a:noFill/>
          <a:ln cap="flat">
            <a:noFill/>
          </a:ln>
        </p:spPr>
        <p:txBody>
          <a:bodyPr vert="horz" wrap="square" lIns="91440" tIns="45720" rIns="91440" bIns="45720" anchor="t" anchorCtr="0" compatLnSpc="1">
            <a:spAutoFit/>
          </a:bodyPr>
          <a:lstStyle/>
          <a:p>
            <a:pPr defTabSz="914377">
              <a:defRPr sz="1800" b="0" i="0" u="none" strike="noStrike" kern="0" cap="none" spc="0" baseline="0">
                <a:solidFill>
                  <a:srgbClr val="000000"/>
                </a:solidFill>
                <a:uFillTx/>
              </a:defRPr>
            </a:pPr>
            <a:r>
              <a:rPr lang="de-DE" sz="1100" kern="0">
                <a:solidFill>
                  <a:srgbClr val="000000"/>
                </a:solidFill>
                <a:latin typeface="Calibri"/>
                <a:cs typeface="Arial"/>
                <a:hlinkClick r:id="rId4"/>
              </a:rPr>
              <a:t>https://europa.eu/europass/eportfolio/api/eprofile/shared-profile/otari-gokhadze/1edc18d5-1466-455f-80d6-95be37a34a9a?view=html</a:t>
            </a:r>
            <a:endParaRPr lang="de-DE" sz="1100" kern="0">
              <a:solidFill>
                <a:srgbClr val="000000"/>
              </a:solidFill>
              <a:latin typeface="Calibri"/>
              <a:cs typeface="Arial"/>
            </a:endParaRPr>
          </a:p>
          <a:p>
            <a:pPr defTabSz="914377">
              <a:defRPr sz="1800" b="0" i="0" u="none" strike="noStrike" kern="0" cap="none" spc="0" baseline="0">
                <a:solidFill>
                  <a:srgbClr val="000000"/>
                </a:solidFill>
                <a:uFillTx/>
              </a:defRPr>
            </a:pPr>
            <a:endParaRPr lang="ka-GE" sz="1100" kern="0">
              <a:solidFill>
                <a:srgbClr val="000000"/>
              </a:solidFill>
              <a:latin typeface="Sylfaen" pitchFamily="18"/>
              <a:cs typeface="Arial"/>
            </a:endParaRPr>
          </a:p>
        </p:txBody>
      </p:sp>
      <p:sp>
        <p:nvSpPr>
          <p:cNvPr id="5" name="Callout: Line 6">
            <a:extLst>
              <a:ext uri="{FF2B5EF4-FFF2-40B4-BE49-F238E27FC236}">
                <a16:creationId xmlns:a16="http://schemas.microsoft.com/office/drawing/2014/main" id="{45CE8F6A-D44B-D319-7F09-F6BE72FC01E0}"/>
              </a:ext>
            </a:extLst>
          </p:cNvPr>
          <p:cNvSpPr/>
          <p:nvPr/>
        </p:nvSpPr>
        <p:spPr>
          <a:xfrm flipH="1">
            <a:off x="326452" y="1187481"/>
            <a:ext cx="5322508" cy="5281517"/>
          </a:xfrm>
          <a:custGeom>
            <a:avLst/>
            <a:gdLst>
              <a:gd name="f0" fmla="val w"/>
              <a:gd name="f1" fmla="val h"/>
              <a:gd name="f2" fmla="val ss"/>
              <a:gd name="f3" fmla="val 0"/>
              <a:gd name="f4" fmla="val 18750"/>
              <a:gd name="f5" fmla="+- 0 0 8333"/>
              <a:gd name="f6" fmla="val 57618"/>
              <a:gd name="f7" fmla="+- 0 0 40720"/>
              <a:gd name="f8" fmla="abs f0"/>
              <a:gd name="f9" fmla="abs f1"/>
              <a:gd name="f10" fmla="abs f2"/>
              <a:gd name="f11" fmla="?: f8 f0 1"/>
              <a:gd name="f12" fmla="?: f9 f1 1"/>
              <a:gd name="f13" fmla="?: f10 f2 1"/>
              <a:gd name="f14" fmla="*/ f11 1 21600"/>
              <a:gd name="f15" fmla="*/ f12 1 21600"/>
              <a:gd name="f16" fmla="*/ 21600 f11 1"/>
              <a:gd name="f17" fmla="*/ 21600 f12 1"/>
              <a:gd name="f18" fmla="min f15 f14"/>
              <a:gd name="f19" fmla="*/ f16 1 f13"/>
              <a:gd name="f20" fmla="*/ f17 1 f13"/>
              <a:gd name="f21" fmla="val f19"/>
              <a:gd name="f22" fmla="val f20"/>
              <a:gd name="f23" fmla="*/ f3 f18 1"/>
              <a:gd name="f24" fmla="+- f22 0 f3"/>
              <a:gd name="f25" fmla="+- f21 0 f3"/>
              <a:gd name="f26" fmla="*/ f21 f18 1"/>
              <a:gd name="f27" fmla="*/ f22 f18 1"/>
              <a:gd name="f28" fmla="min f25 f24"/>
              <a:gd name="f29" fmla="*/ f28 1 21600"/>
              <a:gd name="f30" fmla="*/ f5 1 f29"/>
              <a:gd name="f31" fmla="*/ f4 1 f29"/>
              <a:gd name="f32" fmla="*/ f7 1 f29"/>
              <a:gd name="f33" fmla="*/ f6 1 f29"/>
              <a:gd name="f34" fmla="*/ f24 f31 1"/>
              <a:gd name="f35" fmla="*/ f25 f30 1"/>
              <a:gd name="f36" fmla="*/ f24 f33 1"/>
              <a:gd name="f37" fmla="*/ f25 f32 1"/>
              <a:gd name="f38" fmla="*/ f34 1 100000"/>
              <a:gd name="f39" fmla="*/ f35 1 100000"/>
              <a:gd name="f40" fmla="*/ f36 1 100000"/>
              <a:gd name="f41" fmla="*/ f37 1 100000"/>
              <a:gd name="f42" fmla="*/ f39 f18 1"/>
              <a:gd name="f43" fmla="*/ f38 f18 1"/>
              <a:gd name="f44" fmla="*/ f41 f18 1"/>
              <a:gd name="f45" fmla="*/ f40 f18 1"/>
            </a:gdLst>
            <a:ahLst/>
            <a:cxnLst>
              <a:cxn ang="3cd4">
                <a:pos x="hc" y="t"/>
              </a:cxn>
              <a:cxn ang="0">
                <a:pos x="r" y="vc"/>
              </a:cxn>
              <a:cxn ang="cd4">
                <a:pos x="hc" y="b"/>
              </a:cxn>
              <a:cxn ang="cd2">
                <a:pos x="l" y="vc"/>
              </a:cxn>
            </a:cxnLst>
            <a:rect l="f23" t="f23" r="f26" b="f27"/>
            <a:pathLst>
              <a:path>
                <a:moveTo>
                  <a:pt x="f23" y="f23"/>
                </a:moveTo>
                <a:lnTo>
                  <a:pt x="f26" y="f23"/>
                </a:lnTo>
                <a:lnTo>
                  <a:pt x="f26" y="f27"/>
                </a:lnTo>
                <a:lnTo>
                  <a:pt x="f23" y="f27"/>
                </a:lnTo>
                <a:close/>
              </a:path>
              <a:path fill="none">
                <a:moveTo>
                  <a:pt x="f42" y="f43"/>
                </a:moveTo>
                <a:lnTo>
                  <a:pt x="f44" y="f45"/>
                </a:lnTo>
              </a:path>
            </a:pathLst>
          </a:custGeom>
          <a:noFill/>
          <a:ln w="12701" cap="flat">
            <a:solidFill>
              <a:srgbClr val="172C51"/>
            </a:solidFill>
            <a:prstDash val="solid"/>
            <a:miter/>
          </a:ln>
        </p:spPr>
        <p:txBody>
          <a:bodyPr vert="horz" wrap="square" lIns="91440" tIns="45720" rIns="91440" bIns="45720" anchor="t" anchorCtr="0" compatLnSpc="1">
            <a:noAutofit/>
          </a:bodyPr>
          <a:lstStyle/>
          <a:p>
            <a:pPr marL="285749" indent="-285749">
              <a:buSzPct val="100000"/>
              <a:buFont typeface="Arial" pitchFamily="34"/>
              <a:buChar char="•"/>
              <a:defRPr sz="1800" b="0" i="0" u="none" strike="noStrike" kern="0" cap="none" spc="0" baseline="0">
                <a:solidFill>
                  <a:srgbClr val="000000"/>
                </a:solidFill>
                <a:uFillTx/>
              </a:defRPr>
            </a:pPr>
            <a:r>
              <a:rPr lang="en-US" kern="0" dirty="0">
                <a:solidFill>
                  <a:srgbClr val="000000"/>
                </a:solidFill>
                <a:latin typeface="Calibri Light" pitchFamily="34"/>
                <a:cs typeface="Arial"/>
              </a:rPr>
              <a:t>Scientific relations with </a:t>
            </a:r>
            <a:r>
              <a:rPr lang="en-US" kern="0" dirty="0" err="1">
                <a:solidFill>
                  <a:srgbClr val="000000"/>
                </a:solidFill>
                <a:latin typeface="Calibri Light" pitchFamily="34"/>
                <a:cs typeface="Arial"/>
              </a:rPr>
              <a:t>Forschungszentrum</a:t>
            </a:r>
            <a:r>
              <a:rPr lang="en-US" kern="0" dirty="0">
                <a:solidFill>
                  <a:srgbClr val="000000"/>
                </a:solidFill>
                <a:latin typeface="Calibri Light" pitchFamily="34"/>
                <a:cs typeface="Arial"/>
              </a:rPr>
              <a:t> </a:t>
            </a:r>
            <a:r>
              <a:rPr lang="en-US" kern="0" dirty="0" err="1">
                <a:solidFill>
                  <a:srgbClr val="000000"/>
                </a:solidFill>
                <a:latin typeface="Calibri Light" pitchFamily="34"/>
                <a:cs typeface="Arial"/>
              </a:rPr>
              <a:t>Jülich</a:t>
            </a:r>
            <a:r>
              <a:rPr lang="en-US" kern="0" dirty="0">
                <a:solidFill>
                  <a:srgbClr val="000000"/>
                </a:solidFill>
                <a:latin typeface="Calibri Light" pitchFamily="34"/>
                <a:cs typeface="Arial"/>
              </a:rPr>
              <a:t>  since 2018;</a:t>
            </a:r>
          </a:p>
          <a:p>
            <a:pPr marL="285749" indent="-285749" defTabSz="1219170">
              <a:buSzPct val="100000"/>
              <a:buFont typeface="Arial" pitchFamily="34"/>
              <a:buChar char="•"/>
              <a:defRPr sz="1800" b="0" i="0" u="none" strike="noStrike" kern="0" cap="none" spc="0" baseline="0">
                <a:solidFill>
                  <a:srgbClr val="000000"/>
                </a:solidFill>
                <a:uFillTx/>
              </a:defRPr>
            </a:pPr>
            <a:r>
              <a:rPr lang="en-US" kern="0" dirty="0">
                <a:solidFill>
                  <a:srgbClr val="000000"/>
                </a:solidFill>
                <a:latin typeface="Calibri Light" pitchFamily="34"/>
                <a:cs typeface="Arial"/>
              </a:rPr>
              <a:t>Internship in Molecular Imaging at University Cologne-2021;</a:t>
            </a:r>
          </a:p>
          <a:p>
            <a:pPr marL="285749" indent="-285749" defTabSz="1219170">
              <a:buSzPct val="100000"/>
              <a:buFont typeface="Arial" pitchFamily="34"/>
              <a:buChar char="•"/>
              <a:defRPr sz="1800" b="0" i="0" u="none" strike="noStrike" kern="0" cap="none" spc="0" baseline="0">
                <a:solidFill>
                  <a:srgbClr val="000000"/>
                </a:solidFill>
                <a:uFillTx/>
              </a:defRPr>
            </a:pPr>
            <a:r>
              <a:rPr lang="en-US" kern="0" dirty="0">
                <a:solidFill>
                  <a:srgbClr val="000000"/>
                </a:solidFill>
                <a:latin typeface="Calibri Light" pitchFamily="34"/>
                <a:cs typeface="Arial"/>
              </a:rPr>
              <a:t>Iv. Javakhishvili TSU – Ph.D. Student – 2022</a:t>
            </a:r>
          </a:p>
          <a:p>
            <a:pPr marL="285749" indent="-285749" defTabSz="1219170">
              <a:buSzPct val="100000"/>
              <a:buFont typeface="Arial" pitchFamily="34"/>
              <a:buChar char="•"/>
              <a:defRPr sz="1800" b="0" i="0" u="none" strike="noStrike" kern="0" cap="none" spc="0" baseline="0">
                <a:solidFill>
                  <a:srgbClr val="000000"/>
                </a:solidFill>
                <a:uFillTx/>
              </a:defRPr>
            </a:pPr>
            <a:r>
              <a:rPr lang="en-US" kern="0" dirty="0">
                <a:solidFill>
                  <a:srgbClr val="000000"/>
                </a:solidFill>
                <a:latin typeface="Calibri Light" pitchFamily="34"/>
                <a:cs typeface="Arial"/>
              </a:rPr>
              <a:t>Shota Rustaveli Foundation NG and </a:t>
            </a:r>
            <a:r>
              <a:rPr lang="en-US" kern="0" dirty="0" err="1">
                <a:solidFill>
                  <a:srgbClr val="000000"/>
                </a:solidFill>
                <a:latin typeface="Calibri Light" pitchFamily="34"/>
                <a:cs typeface="Arial"/>
              </a:rPr>
              <a:t>Forschungszentrum</a:t>
            </a:r>
            <a:r>
              <a:rPr lang="en-US" kern="0" dirty="0">
                <a:solidFill>
                  <a:srgbClr val="000000"/>
                </a:solidFill>
                <a:latin typeface="Calibri Light" pitchFamily="34"/>
                <a:cs typeface="Arial"/>
              </a:rPr>
              <a:t> </a:t>
            </a:r>
            <a:r>
              <a:rPr lang="en-US" kern="0" dirty="0" err="1">
                <a:solidFill>
                  <a:srgbClr val="000000"/>
                </a:solidFill>
                <a:latin typeface="Calibri Light" pitchFamily="34"/>
                <a:cs typeface="Arial"/>
              </a:rPr>
              <a:t>Jülich</a:t>
            </a:r>
            <a:r>
              <a:rPr lang="en-US" kern="0" dirty="0">
                <a:solidFill>
                  <a:srgbClr val="000000"/>
                </a:solidFill>
                <a:latin typeface="Calibri Light" pitchFamily="34"/>
                <a:cs typeface="Arial"/>
              </a:rPr>
              <a:t> joint grant – 2022</a:t>
            </a:r>
          </a:p>
          <a:p>
            <a:pPr marL="285749" indent="-285749">
              <a:buSzPct val="100000"/>
              <a:buFont typeface="Arial" pitchFamily="34"/>
              <a:buChar char="•"/>
              <a:defRPr sz="1800" b="0" i="0" u="none" strike="noStrike" kern="0" cap="none" spc="0" baseline="0">
                <a:solidFill>
                  <a:srgbClr val="000000"/>
                </a:solidFill>
                <a:uFillTx/>
              </a:defRPr>
            </a:pPr>
            <a:r>
              <a:rPr lang="en-US" kern="0" dirty="0">
                <a:solidFill>
                  <a:srgbClr val="000000"/>
                </a:solidFill>
                <a:latin typeface="Calibri Light" pitchFamily="34"/>
                <a:cs typeface="Arial"/>
              </a:rPr>
              <a:t>Admission at the graduate school Interdisciplinary Program of Molecular Medicine at University of Cologne.</a:t>
            </a:r>
          </a:p>
          <a:p>
            <a:pPr marL="285749" indent="-285749">
              <a:buSzPct val="100000"/>
              <a:buFont typeface="Arial" pitchFamily="34"/>
              <a:buChar char="•"/>
              <a:defRPr sz="1800" b="0" i="0" u="none" strike="noStrike" kern="0" cap="none" spc="0" baseline="0">
                <a:solidFill>
                  <a:srgbClr val="000000"/>
                </a:solidFill>
                <a:uFillTx/>
              </a:defRPr>
            </a:pPr>
            <a:r>
              <a:rPr lang="en-US" b="1" kern="0" dirty="0">
                <a:solidFill>
                  <a:srgbClr val="000000"/>
                </a:solidFill>
                <a:latin typeface="Calibri Light" pitchFamily="34"/>
                <a:cs typeface="Arial"/>
              </a:rPr>
              <a:t>Submitted grant application - </a:t>
            </a:r>
            <a:r>
              <a:rPr lang="ka-GE" altLang="ka-GE" b="1" dirty="0">
                <a:latin typeface="Calibri" panose="020F0502020204030204" pitchFamily="34" charset="0"/>
                <a:ea typeface="Calibri" panose="020F0502020204030204" pitchFamily="34" charset="0"/>
                <a:cs typeface="Calibri" panose="020F0502020204030204" pitchFamily="34" charset="0"/>
              </a:rPr>
              <a:t>Partnerships for sustainable solutions with the countries of the South Caucasus and Central Asia</a:t>
            </a:r>
            <a:r>
              <a:rPr lang="en-US" altLang="ka-GE" b="1" dirty="0">
                <a:latin typeface="Calibri" panose="020F0502020204030204" pitchFamily="34" charset="0"/>
                <a:ea typeface="Calibri" panose="020F0502020204030204" pitchFamily="34" charset="0"/>
                <a:cs typeface="Calibri" panose="020F0502020204030204" pitchFamily="34" charset="0"/>
              </a:rPr>
              <a:t> 2024 - </a:t>
            </a:r>
            <a:r>
              <a:rPr lang="ka-GE" altLang="ka-GE"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Development of bispecific radioligands for PET imaging and radioligand therapy metastatic prostate cancer</a:t>
            </a:r>
            <a:r>
              <a:rPr lang="en-US" altLang="ka-GE"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a:t>
            </a:r>
            <a:endParaRPr lang="ka-GE" altLang="ka-GE"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endParaRPr>
          </a:p>
          <a:p>
            <a:pPr marL="285749" indent="-285749">
              <a:buSzPct val="100000"/>
              <a:buFont typeface="Arial" pitchFamily="34"/>
              <a:buChar char="•"/>
              <a:defRPr sz="1800" b="0" i="0" u="none" strike="noStrike" kern="0" cap="none" spc="0" baseline="0">
                <a:solidFill>
                  <a:srgbClr val="000000"/>
                </a:solidFill>
                <a:uFillTx/>
              </a:defRPr>
            </a:pPr>
            <a:endParaRPr lang="en-US" kern="0" dirty="0">
              <a:solidFill>
                <a:srgbClr val="000000"/>
              </a:solidFill>
              <a:latin typeface="Calibri Light" pitchFamily="34"/>
              <a:cs typeface="Arial"/>
            </a:endParaRPr>
          </a:p>
          <a:p>
            <a:pPr marL="285749" indent="-285749" defTabSz="1219170">
              <a:buSzPct val="100000"/>
              <a:buFont typeface="Arial" pitchFamily="34"/>
              <a:buChar char="•"/>
              <a:defRPr sz="1800" b="0" i="0" u="none" strike="noStrike" kern="0" cap="none" spc="0" baseline="0">
                <a:solidFill>
                  <a:srgbClr val="000000"/>
                </a:solidFill>
                <a:uFillTx/>
              </a:defRPr>
            </a:pPr>
            <a:endParaRPr lang="en-US" kern="0" dirty="0">
              <a:solidFill>
                <a:srgbClr val="000000"/>
              </a:solidFill>
              <a:latin typeface="Calibri Light" pitchFamily="34"/>
              <a:cs typeface="Arial"/>
            </a:endParaRPr>
          </a:p>
          <a:p>
            <a:pPr marL="285749" indent="-285749" defTabSz="914377">
              <a:buSzPct val="100000"/>
              <a:buFont typeface="Arial" pitchFamily="34"/>
              <a:buChar char="•"/>
              <a:defRPr sz="1800" b="0" i="0" u="none" strike="noStrike" kern="0" cap="none" spc="0" baseline="0">
                <a:solidFill>
                  <a:srgbClr val="000000"/>
                </a:solidFill>
                <a:uFillTx/>
              </a:defRPr>
            </a:pPr>
            <a:endParaRPr lang="ka-GE" kern="0" dirty="0">
              <a:solidFill>
                <a:srgbClr val="000000"/>
              </a:solidFill>
              <a:latin typeface="Sylfaen" pitchFamily="18"/>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0"/>
                                          </p:val>
                                        </p:tav>
                                        <p:tav tm="100000">
                                          <p:val>
                                            <p:strVal val="#ppt_w"/>
                                          </p:val>
                                        </p:tav>
                                      </p:tavLst>
                                    </p:anim>
                                    <p:anim calcmode="lin" valueType="num">
                                      <p:cBhvr>
                                        <p:cTn id="8" dur="500" fill="hold"/>
                                        <p:tgtEl>
                                          <p:spTgt spid="5"/>
                                        </p:tgtEl>
                                        <p:attrNameLst>
                                          <p:attrName>ppt_h</p:attrName>
                                        </p:attrNameLst>
                                      </p:cBhvr>
                                      <p:tavLst>
                                        <p:tav tm="0">
                                          <p:val>
                                            <p:str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6">
            <a:extLst>
              <a:ext uri="{FF2B5EF4-FFF2-40B4-BE49-F238E27FC236}">
                <a16:creationId xmlns:a16="http://schemas.microsoft.com/office/drawing/2014/main" id="{C230C3A4-30D7-7328-0272-6BFC54F8B7CC}"/>
              </a:ext>
            </a:extLst>
          </p:cNvPr>
          <p:cNvSpPr/>
          <p:nvPr/>
        </p:nvSpPr>
        <p:spPr>
          <a:xfrm>
            <a:off x="5998707" y="4429854"/>
            <a:ext cx="4565245" cy="477611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7C80"/>
          </a:solidFill>
          <a:ln w="12701" cap="flat">
            <a:solidFill>
              <a:srgbClr val="172C51"/>
            </a:solidFill>
            <a:prstDash val="solid"/>
            <a:miter/>
          </a:ln>
        </p:spPr>
        <p:txBody>
          <a:bodyPr vert="horz" wrap="square" lIns="91440" tIns="45720" rIns="91440" bIns="45720" anchor="ctr" anchorCtr="1" compatLnSpc="1">
            <a:noAutofit/>
          </a:bodyPr>
          <a:lstStyle/>
          <a:p>
            <a:pPr algn="ctr" defTabSz="914377">
              <a:defRPr sz="1800" b="0" i="0" u="none" strike="noStrike" kern="0" cap="none" spc="0" baseline="0">
                <a:solidFill>
                  <a:srgbClr val="000000"/>
                </a:solidFill>
                <a:uFillTx/>
              </a:defRPr>
            </a:pPr>
            <a:endParaRPr lang="ka-GE" kern="0">
              <a:solidFill>
                <a:srgbClr val="FFFFFF"/>
              </a:solidFill>
              <a:latin typeface="Sylfaen" pitchFamily="18"/>
              <a:cs typeface="Arial"/>
            </a:endParaRPr>
          </a:p>
        </p:txBody>
      </p:sp>
      <p:sp>
        <p:nvSpPr>
          <p:cNvPr id="4" name="Oval 7">
            <a:extLst>
              <a:ext uri="{FF2B5EF4-FFF2-40B4-BE49-F238E27FC236}">
                <a16:creationId xmlns:a16="http://schemas.microsoft.com/office/drawing/2014/main" id="{46D20740-5F75-1CBD-495C-28EBE4E80A68}"/>
              </a:ext>
            </a:extLst>
          </p:cNvPr>
          <p:cNvSpPr/>
          <p:nvPr/>
        </p:nvSpPr>
        <p:spPr>
          <a:xfrm>
            <a:off x="7027237" y="5853891"/>
            <a:ext cx="2135537" cy="214531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203864"/>
          </a:solidFill>
          <a:ln w="12701" cap="flat">
            <a:solidFill>
              <a:srgbClr val="172C51"/>
            </a:solidFill>
            <a:prstDash val="solid"/>
            <a:miter/>
          </a:ln>
        </p:spPr>
        <p:txBody>
          <a:bodyPr vert="horz" wrap="square" lIns="91440" tIns="45720" rIns="91440" bIns="45720" anchor="ctr" anchorCtr="1" compatLnSpc="1">
            <a:noAutofit/>
          </a:bodyPr>
          <a:lstStyle/>
          <a:p>
            <a:pPr algn="ctr" defTabSz="914377">
              <a:defRPr sz="1800" b="0" i="0" u="none" strike="noStrike" kern="0" cap="none" spc="0" baseline="0">
                <a:solidFill>
                  <a:srgbClr val="000000"/>
                </a:solidFill>
                <a:uFillTx/>
              </a:defRPr>
            </a:pPr>
            <a:endParaRPr lang="ka-GE" kern="0">
              <a:solidFill>
                <a:srgbClr val="FFFFFF"/>
              </a:solidFill>
              <a:latin typeface="Sylfaen" pitchFamily="18"/>
              <a:cs typeface="Arial"/>
            </a:endParaRPr>
          </a:p>
        </p:txBody>
      </p:sp>
      <p:grpSp>
        <p:nvGrpSpPr>
          <p:cNvPr id="5" name="Group 33">
            <a:extLst>
              <a:ext uri="{FF2B5EF4-FFF2-40B4-BE49-F238E27FC236}">
                <a16:creationId xmlns:a16="http://schemas.microsoft.com/office/drawing/2014/main" id="{241A079F-4682-740B-1C4A-0EA0D0F4884A}"/>
              </a:ext>
            </a:extLst>
          </p:cNvPr>
          <p:cNvGrpSpPr/>
          <p:nvPr/>
        </p:nvGrpSpPr>
        <p:grpSpPr>
          <a:xfrm>
            <a:off x="6386655" y="4918401"/>
            <a:ext cx="505693" cy="825932"/>
            <a:chOff x="4789991" y="3688800"/>
            <a:chExt cx="379270" cy="619449"/>
          </a:xfrm>
        </p:grpSpPr>
        <p:sp>
          <p:nvSpPr>
            <p:cNvPr id="6" name="Rectangle 34">
              <a:extLst>
                <a:ext uri="{FF2B5EF4-FFF2-40B4-BE49-F238E27FC236}">
                  <a16:creationId xmlns:a16="http://schemas.microsoft.com/office/drawing/2014/main" id="{5A270921-16C5-8F6B-4EB2-424A784532B1}"/>
                </a:ext>
              </a:extLst>
            </p:cNvPr>
            <p:cNvSpPr/>
            <p:nvPr/>
          </p:nvSpPr>
          <p:spPr>
            <a:xfrm rot="3485600">
              <a:off x="4944342" y="4083330"/>
              <a:ext cx="393786" cy="56052"/>
            </a:xfrm>
            <a:prstGeom prst="rect">
              <a:avLst/>
            </a:prstGeom>
            <a:solidFill>
              <a:srgbClr val="0070C0"/>
            </a:solidFill>
            <a:ln cap="flat">
              <a:noFill/>
              <a:prstDash val="solid"/>
            </a:ln>
          </p:spPr>
          <p:txBody>
            <a:bodyPr vert="horz" wrap="square" lIns="91440" tIns="45720" rIns="91440" bIns="45720" anchor="ctr" anchorCtr="1" compatLnSpc="1">
              <a:noAutofit/>
            </a:bodyPr>
            <a:lstStyle/>
            <a:p>
              <a:pPr algn="ctr" defTabSz="914377">
                <a:defRPr sz="1800" b="0" i="0" u="none" strike="noStrike" kern="0" cap="none" spc="0" baseline="0">
                  <a:solidFill>
                    <a:srgbClr val="000000"/>
                  </a:solidFill>
                  <a:uFillTx/>
                </a:defRPr>
              </a:pPr>
              <a:endParaRPr lang="ka-GE" kern="0">
                <a:solidFill>
                  <a:srgbClr val="FFFFFF"/>
                </a:solidFill>
                <a:latin typeface="Sylfaen" pitchFamily="18"/>
                <a:cs typeface="Arial"/>
              </a:endParaRPr>
            </a:p>
          </p:txBody>
        </p:sp>
        <p:sp>
          <p:nvSpPr>
            <p:cNvPr id="7" name="Rectangle 35">
              <a:extLst>
                <a:ext uri="{FF2B5EF4-FFF2-40B4-BE49-F238E27FC236}">
                  <a16:creationId xmlns:a16="http://schemas.microsoft.com/office/drawing/2014/main" id="{CDB177C5-8A3D-380F-1165-32A77CC47B1E}"/>
                </a:ext>
              </a:extLst>
            </p:cNvPr>
            <p:cNvSpPr/>
            <p:nvPr/>
          </p:nvSpPr>
          <p:spPr>
            <a:xfrm rot="5565162">
              <a:off x="4923979" y="3807123"/>
              <a:ext cx="298140" cy="61493"/>
            </a:xfrm>
            <a:prstGeom prst="rect">
              <a:avLst/>
            </a:prstGeom>
            <a:solidFill>
              <a:srgbClr val="0070C0"/>
            </a:solidFill>
            <a:ln cap="flat">
              <a:noFill/>
              <a:prstDash val="solid"/>
            </a:ln>
          </p:spPr>
          <p:txBody>
            <a:bodyPr vert="horz" wrap="square" lIns="91440" tIns="45720" rIns="91440" bIns="45720" anchor="ctr" anchorCtr="1" compatLnSpc="1">
              <a:noAutofit/>
            </a:bodyPr>
            <a:lstStyle/>
            <a:p>
              <a:pPr algn="ctr" defTabSz="914377">
                <a:defRPr sz="1800" b="0" i="0" u="none" strike="noStrike" kern="0" cap="none" spc="0" baseline="0">
                  <a:solidFill>
                    <a:srgbClr val="000000"/>
                  </a:solidFill>
                  <a:uFillTx/>
                </a:defRPr>
              </a:pPr>
              <a:endParaRPr lang="ka-GE" kern="0">
                <a:solidFill>
                  <a:srgbClr val="FFFFFF"/>
                </a:solidFill>
                <a:latin typeface="Sylfaen" pitchFamily="18"/>
                <a:cs typeface="Arial"/>
              </a:endParaRPr>
            </a:p>
          </p:txBody>
        </p:sp>
        <p:sp>
          <p:nvSpPr>
            <p:cNvPr id="8" name="Rectangle 36">
              <a:extLst>
                <a:ext uri="{FF2B5EF4-FFF2-40B4-BE49-F238E27FC236}">
                  <a16:creationId xmlns:a16="http://schemas.microsoft.com/office/drawing/2014/main" id="{F06FDB3B-606C-C5DD-D2F7-D081AC3AF724}"/>
                </a:ext>
              </a:extLst>
            </p:cNvPr>
            <p:cNvSpPr/>
            <p:nvPr/>
          </p:nvSpPr>
          <p:spPr>
            <a:xfrm rot="12052328">
              <a:off x="4789991" y="3900964"/>
              <a:ext cx="298140" cy="61493"/>
            </a:xfrm>
            <a:prstGeom prst="rect">
              <a:avLst/>
            </a:prstGeom>
            <a:solidFill>
              <a:srgbClr val="0070C0"/>
            </a:solidFill>
            <a:ln cap="flat">
              <a:noFill/>
              <a:prstDash val="solid"/>
            </a:ln>
          </p:spPr>
          <p:txBody>
            <a:bodyPr vert="horz" wrap="square" lIns="91440" tIns="45720" rIns="91440" bIns="45720" anchor="ctr" anchorCtr="1" compatLnSpc="1">
              <a:noAutofit/>
            </a:bodyPr>
            <a:lstStyle/>
            <a:p>
              <a:pPr algn="ctr" defTabSz="914377">
                <a:defRPr sz="1800" b="0" i="0" u="none" strike="noStrike" kern="0" cap="none" spc="0" baseline="0">
                  <a:solidFill>
                    <a:srgbClr val="000000"/>
                  </a:solidFill>
                  <a:uFillTx/>
                </a:defRPr>
              </a:pPr>
              <a:endParaRPr lang="ka-GE" kern="0">
                <a:solidFill>
                  <a:srgbClr val="FFFFFF"/>
                </a:solidFill>
                <a:latin typeface="Sylfaen" pitchFamily="18"/>
                <a:cs typeface="Arial"/>
              </a:endParaRPr>
            </a:p>
          </p:txBody>
        </p:sp>
      </p:grpSp>
      <p:grpSp>
        <p:nvGrpSpPr>
          <p:cNvPr id="9" name="Group 21">
            <a:extLst>
              <a:ext uri="{FF2B5EF4-FFF2-40B4-BE49-F238E27FC236}">
                <a16:creationId xmlns:a16="http://schemas.microsoft.com/office/drawing/2014/main" id="{24BA61E0-945A-6BD7-3F24-EDA857B8DDE9}"/>
              </a:ext>
            </a:extLst>
          </p:cNvPr>
          <p:cNvGrpSpPr/>
          <p:nvPr/>
        </p:nvGrpSpPr>
        <p:grpSpPr>
          <a:xfrm>
            <a:off x="7130673" y="3800441"/>
            <a:ext cx="556224" cy="1611696"/>
            <a:chOff x="5348005" y="2850331"/>
            <a:chExt cx="417168" cy="1208772"/>
          </a:xfrm>
        </p:grpSpPr>
        <p:sp>
          <p:nvSpPr>
            <p:cNvPr id="10" name="Rectangle 22">
              <a:extLst>
                <a:ext uri="{FF2B5EF4-FFF2-40B4-BE49-F238E27FC236}">
                  <a16:creationId xmlns:a16="http://schemas.microsoft.com/office/drawing/2014/main" id="{5E5AF776-129A-75DC-51DC-50A8B9691888}"/>
                </a:ext>
              </a:extLst>
            </p:cNvPr>
            <p:cNvSpPr/>
            <p:nvPr/>
          </p:nvSpPr>
          <p:spPr>
            <a:xfrm rot="5288802">
              <a:off x="5178092" y="3621088"/>
              <a:ext cx="771863" cy="104168"/>
            </a:xfrm>
            <a:prstGeom prst="rect">
              <a:avLst/>
            </a:prstGeom>
            <a:solidFill>
              <a:srgbClr val="0070C0"/>
            </a:solidFill>
            <a:ln cap="flat">
              <a:noFill/>
              <a:prstDash val="solid"/>
            </a:ln>
          </p:spPr>
          <p:txBody>
            <a:bodyPr vert="horz" wrap="square" lIns="91440" tIns="45720" rIns="91440" bIns="45720" anchor="ctr" anchorCtr="1" compatLnSpc="1">
              <a:noAutofit/>
            </a:bodyPr>
            <a:lstStyle/>
            <a:p>
              <a:pPr algn="ctr" defTabSz="914377">
                <a:defRPr sz="1800" b="0" i="0" u="none" strike="noStrike" kern="0" cap="none" spc="0" baseline="0">
                  <a:solidFill>
                    <a:srgbClr val="000000"/>
                  </a:solidFill>
                  <a:uFillTx/>
                </a:defRPr>
              </a:pPr>
              <a:endParaRPr lang="ka-GE" kern="0">
                <a:solidFill>
                  <a:srgbClr val="FFFFFF"/>
                </a:solidFill>
                <a:latin typeface="Sylfaen" pitchFamily="18"/>
                <a:cs typeface="Arial"/>
              </a:endParaRPr>
            </a:p>
          </p:txBody>
        </p:sp>
        <p:sp>
          <p:nvSpPr>
            <p:cNvPr id="11" name="Rectangle 23">
              <a:extLst>
                <a:ext uri="{FF2B5EF4-FFF2-40B4-BE49-F238E27FC236}">
                  <a16:creationId xmlns:a16="http://schemas.microsoft.com/office/drawing/2014/main" id="{EF9ADCD3-635D-B915-3EF5-C6720663AFA8}"/>
                </a:ext>
              </a:extLst>
            </p:cNvPr>
            <p:cNvSpPr/>
            <p:nvPr/>
          </p:nvSpPr>
          <p:spPr>
            <a:xfrm rot="7368363">
              <a:off x="5415836" y="3085368"/>
              <a:ext cx="584374" cy="114300"/>
            </a:xfrm>
            <a:prstGeom prst="rect">
              <a:avLst/>
            </a:prstGeom>
            <a:solidFill>
              <a:srgbClr val="0070C0"/>
            </a:solidFill>
            <a:ln cap="flat">
              <a:noFill/>
              <a:prstDash val="solid"/>
            </a:ln>
          </p:spPr>
          <p:txBody>
            <a:bodyPr vert="horz" wrap="square" lIns="91440" tIns="45720" rIns="91440" bIns="45720" anchor="ctr" anchorCtr="1" compatLnSpc="1">
              <a:noAutofit/>
            </a:bodyPr>
            <a:lstStyle/>
            <a:p>
              <a:pPr algn="ctr" defTabSz="914377">
                <a:defRPr sz="1800" b="0" i="0" u="none" strike="noStrike" kern="0" cap="none" spc="0" baseline="0">
                  <a:solidFill>
                    <a:srgbClr val="000000"/>
                  </a:solidFill>
                  <a:uFillTx/>
                </a:defRPr>
              </a:pPr>
              <a:endParaRPr lang="ka-GE" kern="0">
                <a:solidFill>
                  <a:srgbClr val="FFFFFF"/>
                </a:solidFill>
                <a:latin typeface="Sylfaen" pitchFamily="18"/>
                <a:cs typeface="Arial"/>
              </a:endParaRPr>
            </a:p>
          </p:txBody>
        </p:sp>
        <p:sp>
          <p:nvSpPr>
            <p:cNvPr id="12" name="Rectangle 24">
              <a:extLst>
                <a:ext uri="{FF2B5EF4-FFF2-40B4-BE49-F238E27FC236}">
                  <a16:creationId xmlns:a16="http://schemas.microsoft.com/office/drawing/2014/main" id="{3CC38CB4-BF12-95D8-4A99-68BE73ABEE9C}"/>
                </a:ext>
              </a:extLst>
            </p:cNvPr>
            <p:cNvSpPr/>
            <p:nvPr/>
          </p:nvSpPr>
          <p:spPr>
            <a:xfrm rot="13855529">
              <a:off x="5112968" y="3112535"/>
              <a:ext cx="584374" cy="114300"/>
            </a:xfrm>
            <a:prstGeom prst="rect">
              <a:avLst/>
            </a:prstGeom>
            <a:solidFill>
              <a:srgbClr val="0070C0"/>
            </a:solidFill>
            <a:ln cap="flat">
              <a:noFill/>
              <a:prstDash val="solid"/>
            </a:ln>
          </p:spPr>
          <p:txBody>
            <a:bodyPr vert="horz" wrap="square" lIns="91440" tIns="45720" rIns="91440" bIns="45720" anchor="ctr" anchorCtr="1" compatLnSpc="1">
              <a:noAutofit/>
            </a:bodyPr>
            <a:lstStyle/>
            <a:p>
              <a:pPr algn="ctr" defTabSz="914377">
                <a:defRPr sz="1800" b="0" i="0" u="none" strike="noStrike" kern="0" cap="none" spc="0" baseline="0">
                  <a:solidFill>
                    <a:srgbClr val="000000"/>
                  </a:solidFill>
                  <a:uFillTx/>
                </a:defRPr>
              </a:pPr>
              <a:endParaRPr lang="ka-GE" kern="0">
                <a:solidFill>
                  <a:srgbClr val="FFFFFF"/>
                </a:solidFill>
                <a:latin typeface="Sylfaen" pitchFamily="18"/>
                <a:cs typeface="Arial"/>
              </a:endParaRPr>
            </a:p>
          </p:txBody>
        </p:sp>
      </p:grpSp>
      <p:grpSp>
        <p:nvGrpSpPr>
          <p:cNvPr id="17" name="Group 1066">
            <a:extLst>
              <a:ext uri="{FF2B5EF4-FFF2-40B4-BE49-F238E27FC236}">
                <a16:creationId xmlns:a16="http://schemas.microsoft.com/office/drawing/2014/main" id="{43E28F1C-D0DD-26C2-C7C8-719ED5B05993}"/>
              </a:ext>
            </a:extLst>
          </p:cNvPr>
          <p:cNvGrpSpPr/>
          <p:nvPr/>
        </p:nvGrpSpPr>
        <p:grpSpPr>
          <a:xfrm>
            <a:off x="9162400" y="4623947"/>
            <a:ext cx="226541" cy="653797"/>
            <a:chOff x="6871800" y="3467960"/>
            <a:chExt cx="169906" cy="490348"/>
          </a:xfrm>
        </p:grpSpPr>
        <p:sp>
          <p:nvSpPr>
            <p:cNvPr id="18" name="Rectangle 1073">
              <a:extLst>
                <a:ext uri="{FF2B5EF4-FFF2-40B4-BE49-F238E27FC236}">
                  <a16:creationId xmlns:a16="http://schemas.microsoft.com/office/drawing/2014/main" id="{0DCC1657-59F1-9887-FA6F-D8CAE9D2CC06}"/>
                </a:ext>
              </a:extLst>
            </p:cNvPr>
            <p:cNvSpPr/>
            <p:nvPr/>
          </p:nvSpPr>
          <p:spPr>
            <a:xfrm rot="5815155">
              <a:off x="6769829" y="3779411"/>
              <a:ext cx="315431" cy="42364"/>
            </a:xfrm>
            <a:prstGeom prst="rect">
              <a:avLst/>
            </a:prstGeom>
            <a:solidFill>
              <a:srgbClr val="0070C0"/>
            </a:solidFill>
            <a:ln cap="flat">
              <a:noFill/>
              <a:prstDash val="solid"/>
            </a:ln>
          </p:spPr>
          <p:txBody>
            <a:bodyPr vert="horz" wrap="square" lIns="91440" tIns="45720" rIns="91440" bIns="45720" anchor="ctr" anchorCtr="1" compatLnSpc="1">
              <a:noAutofit/>
            </a:bodyPr>
            <a:lstStyle/>
            <a:p>
              <a:pPr algn="ctr" defTabSz="914377">
                <a:defRPr sz="1800" b="0" i="0" u="none" strike="noStrike" kern="0" cap="none" spc="0" baseline="0">
                  <a:solidFill>
                    <a:srgbClr val="000000"/>
                  </a:solidFill>
                  <a:uFillTx/>
                </a:defRPr>
              </a:pPr>
              <a:endParaRPr lang="ka-GE" kern="0">
                <a:solidFill>
                  <a:srgbClr val="FFFFFF"/>
                </a:solidFill>
                <a:latin typeface="Sylfaen" pitchFamily="18"/>
                <a:cs typeface="Arial"/>
              </a:endParaRPr>
            </a:p>
          </p:txBody>
        </p:sp>
        <p:sp>
          <p:nvSpPr>
            <p:cNvPr id="19" name="Rectangle 1074">
              <a:extLst>
                <a:ext uri="{FF2B5EF4-FFF2-40B4-BE49-F238E27FC236}">
                  <a16:creationId xmlns:a16="http://schemas.microsoft.com/office/drawing/2014/main" id="{BAB94232-11C4-94F5-FB75-A9320CAADB1A}"/>
                </a:ext>
              </a:extLst>
            </p:cNvPr>
            <p:cNvSpPr/>
            <p:nvPr/>
          </p:nvSpPr>
          <p:spPr>
            <a:xfrm rot="7894682">
              <a:off x="6899055" y="3571954"/>
              <a:ext cx="238813" cy="46488"/>
            </a:xfrm>
            <a:prstGeom prst="rect">
              <a:avLst/>
            </a:prstGeom>
            <a:solidFill>
              <a:srgbClr val="0070C0"/>
            </a:solidFill>
            <a:ln cap="flat">
              <a:noFill/>
              <a:prstDash val="solid"/>
            </a:ln>
          </p:spPr>
          <p:txBody>
            <a:bodyPr vert="horz" wrap="square" lIns="91440" tIns="45720" rIns="91440" bIns="45720" anchor="ctr" anchorCtr="1" compatLnSpc="1">
              <a:noAutofit/>
            </a:bodyPr>
            <a:lstStyle/>
            <a:p>
              <a:pPr algn="ctr" defTabSz="914377">
                <a:defRPr sz="1800" b="0" i="0" u="none" strike="noStrike" kern="0" cap="none" spc="0" baseline="0">
                  <a:solidFill>
                    <a:srgbClr val="000000"/>
                  </a:solidFill>
                  <a:uFillTx/>
                </a:defRPr>
              </a:pPr>
              <a:endParaRPr lang="ka-GE" kern="0">
                <a:solidFill>
                  <a:srgbClr val="FFFFFF"/>
                </a:solidFill>
                <a:latin typeface="Sylfaen" pitchFamily="18"/>
                <a:cs typeface="Arial"/>
              </a:endParaRPr>
            </a:p>
          </p:txBody>
        </p:sp>
        <p:sp>
          <p:nvSpPr>
            <p:cNvPr id="20" name="Rectangle 1075">
              <a:extLst>
                <a:ext uri="{FF2B5EF4-FFF2-40B4-BE49-F238E27FC236}">
                  <a16:creationId xmlns:a16="http://schemas.microsoft.com/office/drawing/2014/main" id="{481020C2-07A9-0839-E861-B865D33B4CEF}"/>
                </a:ext>
              </a:extLst>
            </p:cNvPr>
            <p:cNvSpPr/>
            <p:nvPr/>
          </p:nvSpPr>
          <p:spPr>
            <a:xfrm rot="14381848">
              <a:off x="6775637" y="3564123"/>
              <a:ext cx="238813" cy="46488"/>
            </a:xfrm>
            <a:prstGeom prst="rect">
              <a:avLst/>
            </a:prstGeom>
            <a:solidFill>
              <a:srgbClr val="0070C0"/>
            </a:solidFill>
            <a:ln cap="flat">
              <a:noFill/>
              <a:prstDash val="solid"/>
            </a:ln>
          </p:spPr>
          <p:txBody>
            <a:bodyPr vert="horz" wrap="square" lIns="91440" tIns="45720" rIns="91440" bIns="45720" anchor="ctr" anchorCtr="1" compatLnSpc="1">
              <a:noAutofit/>
            </a:bodyPr>
            <a:lstStyle/>
            <a:p>
              <a:pPr algn="ctr" defTabSz="914377">
                <a:defRPr sz="1800" b="0" i="0" u="none" strike="noStrike" kern="0" cap="none" spc="0" baseline="0">
                  <a:solidFill>
                    <a:srgbClr val="000000"/>
                  </a:solidFill>
                  <a:uFillTx/>
                </a:defRPr>
              </a:pPr>
              <a:endParaRPr lang="ka-GE" kern="0">
                <a:solidFill>
                  <a:srgbClr val="FFFFFF"/>
                </a:solidFill>
                <a:latin typeface="Sylfaen" pitchFamily="18"/>
                <a:cs typeface="Arial"/>
              </a:endParaRPr>
            </a:p>
          </p:txBody>
        </p:sp>
      </p:grpSp>
      <p:grpSp>
        <p:nvGrpSpPr>
          <p:cNvPr id="136" name="Group 135">
            <a:extLst>
              <a:ext uri="{FF2B5EF4-FFF2-40B4-BE49-F238E27FC236}">
                <a16:creationId xmlns:a16="http://schemas.microsoft.com/office/drawing/2014/main" id="{B39EE32C-43D9-E7E7-E274-F68EF9EFAEA0}"/>
              </a:ext>
            </a:extLst>
          </p:cNvPr>
          <p:cNvGrpSpPr/>
          <p:nvPr/>
        </p:nvGrpSpPr>
        <p:grpSpPr>
          <a:xfrm>
            <a:off x="9160947" y="3744396"/>
            <a:ext cx="350336" cy="1053022"/>
            <a:chOff x="9160947" y="3744396"/>
            <a:chExt cx="350336" cy="1053022"/>
          </a:xfrm>
        </p:grpSpPr>
        <p:grpSp>
          <p:nvGrpSpPr>
            <p:cNvPr id="21" name="Group 202">
              <a:extLst>
                <a:ext uri="{FF2B5EF4-FFF2-40B4-BE49-F238E27FC236}">
                  <a16:creationId xmlns:a16="http://schemas.microsoft.com/office/drawing/2014/main" id="{65C8DA23-96F6-D6E9-8A06-770488EB5EE3}"/>
                </a:ext>
              </a:extLst>
            </p:cNvPr>
            <p:cNvGrpSpPr/>
            <p:nvPr/>
          </p:nvGrpSpPr>
          <p:grpSpPr>
            <a:xfrm>
              <a:off x="9228151" y="3744396"/>
              <a:ext cx="283132" cy="690737"/>
              <a:chOff x="6921113" y="2808296"/>
              <a:chExt cx="212349" cy="518053"/>
            </a:xfrm>
          </p:grpSpPr>
          <p:cxnSp>
            <p:nvCxnSpPr>
              <p:cNvPr id="22" name="Straight Connector 1064">
                <a:extLst>
                  <a:ext uri="{FF2B5EF4-FFF2-40B4-BE49-F238E27FC236}">
                    <a16:creationId xmlns:a16="http://schemas.microsoft.com/office/drawing/2014/main" id="{270F5202-7236-B2A7-6B3A-9A17950724AD}"/>
                  </a:ext>
                </a:extLst>
              </p:cNvPr>
              <p:cNvCxnSpPr>
                <a:endCxn id="23" idx="5"/>
              </p:cNvCxnSpPr>
              <p:nvPr/>
            </p:nvCxnSpPr>
            <p:spPr>
              <a:xfrm flipV="1">
                <a:off x="6989170" y="3249156"/>
                <a:ext cx="3022" cy="57552"/>
              </a:xfrm>
              <a:prstGeom prst="straightConnector1">
                <a:avLst/>
              </a:prstGeom>
              <a:noFill/>
              <a:ln w="28575" cap="flat">
                <a:solidFill>
                  <a:srgbClr val="4472C4"/>
                </a:solidFill>
                <a:prstDash val="solid"/>
                <a:miter/>
              </a:ln>
            </p:spPr>
          </p:cxnSp>
          <p:sp>
            <p:nvSpPr>
              <p:cNvPr id="23" name="Arrow: Chevron 1068">
                <a:extLst>
                  <a:ext uri="{FF2B5EF4-FFF2-40B4-BE49-F238E27FC236}">
                    <a16:creationId xmlns:a16="http://schemas.microsoft.com/office/drawing/2014/main" id="{07C17EC7-B34B-7A82-A4C9-455CBD7FA97B}"/>
                  </a:ext>
                </a:extLst>
              </p:cNvPr>
              <p:cNvSpPr/>
              <p:nvPr/>
            </p:nvSpPr>
            <p:spPr>
              <a:xfrm rot="16534531">
                <a:off x="6861105" y="3112522"/>
                <a:ext cx="273835" cy="153820"/>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669900"/>
              </a:solidFill>
              <a:ln w="12701" cap="flat">
                <a:solidFill>
                  <a:srgbClr val="172C51"/>
                </a:solidFill>
                <a:prstDash val="solid"/>
                <a:miter/>
              </a:ln>
            </p:spPr>
            <p:txBody>
              <a:bodyPr vert="horz" wrap="square" lIns="91440" tIns="45720" rIns="91440" bIns="45720" anchor="ctr" anchorCtr="1" compatLnSpc="1">
                <a:noAutofit/>
              </a:bodyPr>
              <a:lstStyle/>
              <a:p>
                <a:pPr algn="ctr" defTabSz="914377">
                  <a:defRPr sz="1800" b="0" i="0" u="none" strike="noStrike" kern="0" cap="none" spc="0" baseline="0">
                    <a:solidFill>
                      <a:srgbClr val="000000"/>
                    </a:solidFill>
                    <a:uFillTx/>
                  </a:defRPr>
                </a:pPr>
                <a:endParaRPr lang="ka-GE" kern="0">
                  <a:solidFill>
                    <a:srgbClr val="000000"/>
                  </a:solidFill>
                  <a:latin typeface="Sylfaen" pitchFamily="18"/>
                  <a:cs typeface="Arial"/>
                </a:endParaRPr>
              </a:p>
            </p:txBody>
          </p:sp>
          <p:pic>
            <p:nvPicPr>
              <p:cNvPr id="24" name="Picture 2">
                <a:extLst>
                  <a:ext uri="{FF2B5EF4-FFF2-40B4-BE49-F238E27FC236}">
                    <a16:creationId xmlns:a16="http://schemas.microsoft.com/office/drawing/2014/main" id="{36693FC3-7934-95CF-501B-4EFA25795025}"/>
                  </a:ext>
                </a:extLst>
              </p:cNvPr>
              <p:cNvPicPr>
                <a:picLocks noChangeAspect="1"/>
              </p:cNvPicPr>
              <p:nvPr/>
            </p:nvPicPr>
            <p:blipFill>
              <a:blip r:embed="rId3"/>
              <a:srcRect/>
              <a:stretch>
                <a:fillRect/>
              </a:stretch>
            </p:blipFill>
            <p:spPr>
              <a:xfrm rot="358179">
                <a:off x="6923114" y="2808296"/>
                <a:ext cx="210348" cy="211372"/>
              </a:xfrm>
              <a:prstGeom prst="rect">
                <a:avLst/>
              </a:prstGeom>
              <a:noFill/>
              <a:ln cap="flat">
                <a:noFill/>
              </a:ln>
            </p:spPr>
          </p:pic>
          <p:cxnSp>
            <p:nvCxnSpPr>
              <p:cNvPr id="25" name="Straight Connector 1070">
                <a:extLst>
                  <a:ext uri="{FF2B5EF4-FFF2-40B4-BE49-F238E27FC236}">
                    <a16:creationId xmlns:a16="http://schemas.microsoft.com/office/drawing/2014/main" id="{CADAC31E-894B-C4EF-7431-8DDA94407881}"/>
                  </a:ext>
                </a:extLst>
              </p:cNvPr>
              <p:cNvCxnSpPr>
                <a:stCxn id="23" idx="1"/>
              </p:cNvCxnSpPr>
              <p:nvPr/>
            </p:nvCxnSpPr>
            <p:spPr>
              <a:xfrm rot="1347287" flipH="1" flipV="1">
                <a:off x="7008978" y="3018973"/>
                <a:ext cx="9327" cy="33769"/>
              </a:xfrm>
              <a:prstGeom prst="straightConnector1">
                <a:avLst/>
              </a:prstGeom>
              <a:noFill/>
              <a:ln w="28575" cap="flat">
                <a:solidFill>
                  <a:srgbClr val="4472C4"/>
                </a:solidFill>
                <a:prstDash val="solid"/>
                <a:miter/>
              </a:ln>
            </p:spPr>
          </p:cxnSp>
        </p:grpSp>
        <p:grpSp>
          <p:nvGrpSpPr>
            <p:cNvPr id="26" name="Group 220">
              <a:extLst>
                <a:ext uri="{FF2B5EF4-FFF2-40B4-BE49-F238E27FC236}">
                  <a16:creationId xmlns:a16="http://schemas.microsoft.com/office/drawing/2014/main" id="{77AA3CD4-5C71-D8FD-DB98-99F7ECEE87B7}"/>
                </a:ext>
              </a:extLst>
            </p:cNvPr>
            <p:cNvGrpSpPr/>
            <p:nvPr/>
          </p:nvGrpSpPr>
          <p:grpSpPr>
            <a:xfrm>
              <a:off x="9160947" y="4407531"/>
              <a:ext cx="269101" cy="389887"/>
              <a:chOff x="6870710" y="3305648"/>
              <a:chExt cx="201826" cy="292415"/>
            </a:xfrm>
          </p:grpSpPr>
          <p:sp>
            <p:nvSpPr>
              <p:cNvPr id="27" name="Diamond 1067">
                <a:extLst>
                  <a:ext uri="{FF2B5EF4-FFF2-40B4-BE49-F238E27FC236}">
                    <a16:creationId xmlns:a16="http://schemas.microsoft.com/office/drawing/2014/main" id="{ED7FA230-8727-129B-DB8F-202CB15F0458}"/>
                  </a:ext>
                </a:extLst>
              </p:cNvPr>
              <p:cNvSpPr/>
              <p:nvPr/>
            </p:nvSpPr>
            <p:spPr>
              <a:xfrm rot="413561">
                <a:off x="6870710" y="3305648"/>
                <a:ext cx="201826" cy="292415"/>
              </a:xfrm>
              <a:custGeom>
                <a:avLst/>
                <a:gdLst>
                  <a:gd name="f0" fmla="val w"/>
                  <a:gd name="f1" fmla="val h"/>
                  <a:gd name="f2" fmla="val ss"/>
                  <a:gd name="f3" fmla="val 0"/>
                  <a:gd name="f4" fmla="abs f0"/>
                  <a:gd name="f5" fmla="abs f1"/>
                  <a:gd name="f6" fmla="abs f2"/>
                  <a:gd name="f7" fmla="?: f4 f0 1"/>
                  <a:gd name="f8" fmla="?: f5 f1 1"/>
                  <a:gd name="f9" fmla="?: f6 f2 1"/>
                  <a:gd name="f10" fmla="*/ f7 1 21600"/>
                  <a:gd name="f11" fmla="*/ f8 1 21600"/>
                  <a:gd name="f12" fmla="*/ 21600 f7 1"/>
                  <a:gd name="f13" fmla="*/ 21600 f8 1"/>
                  <a:gd name="f14" fmla="min f11 f10"/>
                  <a:gd name="f15" fmla="*/ f12 1 f9"/>
                  <a:gd name="f16" fmla="*/ f13 1 f9"/>
                  <a:gd name="f17" fmla="val f15"/>
                  <a:gd name="f18" fmla="val f16"/>
                  <a:gd name="f19" fmla="*/ f3 f14 1"/>
                  <a:gd name="f20" fmla="+- f18 0 f3"/>
                  <a:gd name="f21" fmla="+- f17 0 f3"/>
                  <a:gd name="f22" fmla="*/ f17 f14 1"/>
                  <a:gd name="f23" fmla="*/ f18 f14 1"/>
                  <a:gd name="f24" fmla="*/ f20 1 2"/>
                  <a:gd name="f25" fmla="*/ f20 1 4"/>
                  <a:gd name="f26" fmla="*/ f21 1 2"/>
                  <a:gd name="f27" fmla="*/ f21 1 4"/>
                  <a:gd name="f28" fmla="*/ f21 3 1"/>
                  <a:gd name="f29" fmla="*/ f20 3 1"/>
                  <a:gd name="f30" fmla="+- f3 f24 0"/>
                  <a:gd name="f31" fmla="+- f3 f26 0"/>
                  <a:gd name="f32" fmla="*/ f28 1 4"/>
                  <a:gd name="f33" fmla="*/ f29 1 4"/>
                  <a:gd name="f34" fmla="*/ f27 f14 1"/>
                  <a:gd name="f35" fmla="*/ f25 f14 1"/>
                  <a:gd name="f36" fmla="*/ f32 f14 1"/>
                  <a:gd name="f37" fmla="*/ f33 f14 1"/>
                  <a:gd name="f38" fmla="*/ f30 f14 1"/>
                  <a:gd name="f39" fmla="*/ f31 f14 1"/>
                </a:gdLst>
                <a:ahLst/>
                <a:cxnLst>
                  <a:cxn ang="3cd4">
                    <a:pos x="hc" y="t"/>
                  </a:cxn>
                  <a:cxn ang="0">
                    <a:pos x="r" y="vc"/>
                  </a:cxn>
                  <a:cxn ang="cd4">
                    <a:pos x="hc" y="b"/>
                  </a:cxn>
                  <a:cxn ang="cd2">
                    <a:pos x="l" y="vc"/>
                  </a:cxn>
                </a:cxnLst>
                <a:rect l="f34" t="f35" r="f36" b="f37"/>
                <a:pathLst>
                  <a:path>
                    <a:moveTo>
                      <a:pt x="f19" y="f38"/>
                    </a:moveTo>
                    <a:lnTo>
                      <a:pt x="f39" y="f19"/>
                    </a:lnTo>
                    <a:lnTo>
                      <a:pt x="f22" y="f38"/>
                    </a:lnTo>
                    <a:lnTo>
                      <a:pt x="f39" y="f23"/>
                    </a:lnTo>
                    <a:close/>
                  </a:path>
                </a:pathLst>
              </a:custGeom>
              <a:solidFill>
                <a:srgbClr val="FF0066"/>
              </a:solidFill>
              <a:ln w="12701" cap="flat">
                <a:solidFill>
                  <a:srgbClr val="172C51"/>
                </a:solidFill>
                <a:prstDash val="solid"/>
                <a:miter/>
              </a:ln>
            </p:spPr>
            <p:txBody>
              <a:bodyPr vert="horz" wrap="square" lIns="91440" tIns="45720" rIns="91440" bIns="45720" anchor="ctr" anchorCtr="1" compatLnSpc="1">
                <a:noAutofit/>
              </a:bodyPr>
              <a:lstStyle/>
              <a:p>
                <a:pPr algn="ctr" defTabSz="914377">
                  <a:defRPr sz="1800" b="0" i="0" u="none" strike="noStrike" kern="0" cap="none" spc="0" baseline="0">
                    <a:solidFill>
                      <a:srgbClr val="000000"/>
                    </a:solidFill>
                    <a:uFillTx/>
                  </a:defRPr>
                </a:pPr>
                <a:endParaRPr lang="ka-GE" kern="0">
                  <a:solidFill>
                    <a:srgbClr val="FFFFFF"/>
                  </a:solidFill>
                  <a:latin typeface="Sylfaen" pitchFamily="18"/>
                  <a:cs typeface="Arial"/>
                </a:endParaRPr>
              </a:p>
            </p:txBody>
          </p:sp>
          <p:cxnSp>
            <p:nvCxnSpPr>
              <p:cNvPr id="28" name="Straight Connector 1071">
                <a:extLst>
                  <a:ext uri="{FF2B5EF4-FFF2-40B4-BE49-F238E27FC236}">
                    <a16:creationId xmlns:a16="http://schemas.microsoft.com/office/drawing/2014/main" id="{49165C65-766D-FC06-B306-7E26E20CA7E0}"/>
                  </a:ext>
                </a:extLst>
              </p:cNvPr>
              <p:cNvCxnSpPr/>
              <p:nvPr/>
            </p:nvCxnSpPr>
            <p:spPr>
              <a:xfrm rot="1347287" flipH="1" flipV="1">
                <a:off x="6976504" y="3565446"/>
                <a:ext cx="35844" cy="28264"/>
              </a:xfrm>
              <a:prstGeom prst="straightConnector1">
                <a:avLst/>
              </a:prstGeom>
              <a:noFill/>
              <a:ln w="28575" cap="flat">
                <a:solidFill>
                  <a:srgbClr val="4472C4"/>
                </a:solidFill>
                <a:prstDash val="solid"/>
                <a:miter/>
              </a:ln>
            </p:spPr>
          </p:cxnSp>
          <p:cxnSp>
            <p:nvCxnSpPr>
              <p:cNvPr id="29" name="Straight Connector 1072">
                <a:extLst>
                  <a:ext uri="{FF2B5EF4-FFF2-40B4-BE49-F238E27FC236}">
                    <a16:creationId xmlns:a16="http://schemas.microsoft.com/office/drawing/2014/main" id="{E0FE3B45-626F-DAA7-3E2A-3E5D61B0FCE2}"/>
                  </a:ext>
                </a:extLst>
              </p:cNvPr>
              <p:cNvCxnSpPr/>
              <p:nvPr/>
            </p:nvCxnSpPr>
            <p:spPr>
              <a:xfrm rot="1347287" flipH="1" flipV="1">
                <a:off x="7005293" y="3535454"/>
                <a:ext cx="35863" cy="28264"/>
              </a:xfrm>
              <a:prstGeom prst="straightConnector1">
                <a:avLst/>
              </a:prstGeom>
              <a:noFill/>
              <a:ln w="28575" cap="flat">
                <a:solidFill>
                  <a:srgbClr val="4472C4"/>
                </a:solidFill>
                <a:prstDash val="solid"/>
                <a:miter/>
              </a:ln>
            </p:spPr>
          </p:cxnSp>
        </p:grpSp>
      </p:grpSp>
      <p:grpSp>
        <p:nvGrpSpPr>
          <p:cNvPr id="30" name="Group 1079">
            <a:extLst>
              <a:ext uri="{FF2B5EF4-FFF2-40B4-BE49-F238E27FC236}">
                <a16:creationId xmlns:a16="http://schemas.microsoft.com/office/drawing/2014/main" id="{0CEF0252-BAB3-10E0-C8BD-F60000E39DD0}"/>
              </a:ext>
            </a:extLst>
          </p:cNvPr>
          <p:cNvGrpSpPr/>
          <p:nvPr/>
        </p:nvGrpSpPr>
        <p:grpSpPr>
          <a:xfrm>
            <a:off x="6061899" y="5359762"/>
            <a:ext cx="456832" cy="707673"/>
            <a:chOff x="4546424" y="4019821"/>
            <a:chExt cx="342624" cy="530755"/>
          </a:xfrm>
        </p:grpSpPr>
        <p:sp>
          <p:nvSpPr>
            <p:cNvPr id="31" name="Rectangle 1086">
              <a:extLst>
                <a:ext uri="{FF2B5EF4-FFF2-40B4-BE49-F238E27FC236}">
                  <a16:creationId xmlns:a16="http://schemas.microsoft.com/office/drawing/2014/main" id="{BB77D99D-019A-EAF7-E360-C47355B63C6E}"/>
                </a:ext>
              </a:extLst>
            </p:cNvPr>
            <p:cNvSpPr/>
            <p:nvPr/>
          </p:nvSpPr>
          <p:spPr>
            <a:xfrm rot="3129140">
              <a:off x="4693971" y="4355498"/>
              <a:ext cx="343430" cy="46725"/>
            </a:xfrm>
            <a:prstGeom prst="rect">
              <a:avLst/>
            </a:prstGeom>
            <a:solidFill>
              <a:srgbClr val="0070C0"/>
            </a:solidFill>
            <a:ln cap="flat">
              <a:noFill/>
              <a:prstDash val="solid"/>
            </a:ln>
          </p:spPr>
          <p:txBody>
            <a:bodyPr vert="horz" wrap="square" lIns="91440" tIns="45720" rIns="91440" bIns="45720" anchor="ctr" anchorCtr="1" compatLnSpc="1">
              <a:noAutofit/>
            </a:bodyPr>
            <a:lstStyle/>
            <a:p>
              <a:pPr algn="ctr" defTabSz="914377">
                <a:defRPr sz="1800" b="0" i="0" u="none" strike="noStrike" kern="0" cap="none" spc="0" baseline="0">
                  <a:solidFill>
                    <a:srgbClr val="000000"/>
                  </a:solidFill>
                  <a:uFillTx/>
                </a:defRPr>
              </a:pPr>
              <a:endParaRPr lang="ka-GE" kern="0">
                <a:solidFill>
                  <a:srgbClr val="FFFFFF"/>
                </a:solidFill>
                <a:latin typeface="Sylfaen" pitchFamily="18"/>
                <a:cs typeface="Arial"/>
              </a:endParaRPr>
            </a:p>
          </p:txBody>
        </p:sp>
        <p:sp>
          <p:nvSpPr>
            <p:cNvPr id="32" name="Rectangle 1087">
              <a:extLst>
                <a:ext uri="{FF2B5EF4-FFF2-40B4-BE49-F238E27FC236}">
                  <a16:creationId xmlns:a16="http://schemas.microsoft.com/office/drawing/2014/main" id="{BB40D7BA-D47F-2917-4BD0-81C12E5ED178}"/>
                </a:ext>
              </a:extLst>
            </p:cNvPr>
            <p:cNvSpPr/>
            <p:nvPr/>
          </p:nvSpPr>
          <p:spPr>
            <a:xfrm rot="5208702">
              <a:off x="4649216" y="4124195"/>
              <a:ext cx="260009" cy="51261"/>
            </a:xfrm>
            <a:prstGeom prst="rect">
              <a:avLst/>
            </a:prstGeom>
            <a:solidFill>
              <a:srgbClr val="0070C0"/>
            </a:solidFill>
            <a:ln cap="flat">
              <a:noFill/>
              <a:prstDash val="solid"/>
            </a:ln>
          </p:spPr>
          <p:txBody>
            <a:bodyPr vert="horz" wrap="square" lIns="91440" tIns="45720" rIns="91440" bIns="45720" anchor="ctr" anchorCtr="1" compatLnSpc="1">
              <a:noAutofit/>
            </a:bodyPr>
            <a:lstStyle/>
            <a:p>
              <a:pPr algn="ctr" defTabSz="914377">
                <a:defRPr sz="1800" b="0" i="0" u="none" strike="noStrike" kern="0" cap="none" spc="0" baseline="0">
                  <a:solidFill>
                    <a:srgbClr val="000000"/>
                  </a:solidFill>
                  <a:uFillTx/>
                </a:defRPr>
              </a:pPr>
              <a:endParaRPr lang="ka-GE" kern="0">
                <a:solidFill>
                  <a:srgbClr val="FFFFFF"/>
                </a:solidFill>
                <a:latin typeface="Sylfaen" pitchFamily="18"/>
                <a:cs typeface="Arial"/>
              </a:endParaRPr>
            </a:p>
          </p:txBody>
        </p:sp>
        <p:sp>
          <p:nvSpPr>
            <p:cNvPr id="33" name="Rectangle 1088">
              <a:extLst>
                <a:ext uri="{FF2B5EF4-FFF2-40B4-BE49-F238E27FC236}">
                  <a16:creationId xmlns:a16="http://schemas.microsoft.com/office/drawing/2014/main" id="{75E0D356-C6DB-4242-D087-4C54B6F6458A}"/>
                </a:ext>
              </a:extLst>
            </p:cNvPr>
            <p:cNvSpPr/>
            <p:nvPr/>
          </p:nvSpPr>
          <p:spPr>
            <a:xfrm rot="11695868">
              <a:off x="4546424" y="4213837"/>
              <a:ext cx="260009" cy="51261"/>
            </a:xfrm>
            <a:prstGeom prst="rect">
              <a:avLst/>
            </a:prstGeom>
            <a:solidFill>
              <a:srgbClr val="0070C0"/>
            </a:solidFill>
            <a:ln cap="flat">
              <a:noFill/>
              <a:prstDash val="solid"/>
            </a:ln>
          </p:spPr>
          <p:txBody>
            <a:bodyPr vert="horz" wrap="square" lIns="91440" tIns="45720" rIns="91440" bIns="45720" anchor="ctr" anchorCtr="1" compatLnSpc="1">
              <a:noAutofit/>
            </a:bodyPr>
            <a:lstStyle/>
            <a:p>
              <a:pPr algn="ctr" defTabSz="914377">
                <a:defRPr sz="1800" b="0" i="0" u="none" strike="noStrike" kern="0" cap="none" spc="0" baseline="0">
                  <a:solidFill>
                    <a:srgbClr val="000000"/>
                  </a:solidFill>
                  <a:uFillTx/>
                </a:defRPr>
              </a:pPr>
              <a:endParaRPr lang="ka-GE" kern="0">
                <a:solidFill>
                  <a:srgbClr val="FFFFFF"/>
                </a:solidFill>
                <a:latin typeface="Sylfaen" pitchFamily="18"/>
                <a:cs typeface="Arial"/>
              </a:endParaRPr>
            </a:p>
          </p:txBody>
        </p:sp>
      </p:grpSp>
      <p:grpSp>
        <p:nvGrpSpPr>
          <p:cNvPr id="132" name="Group 131">
            <a:extLst>
              <a:ext uri="{FF2B5EF4-FFF2-40B4-BE49-F238E27FC236}">
                <a16:creationId xmlns:a16="http://schemas.microsoft.com/office/drawing/2014/main" id="{949D3A1D-9922-6450-F79A-C58AF57D95D8}"/>
              </a:ext>
            </a:extLst>
          </p:cNvPr>
          <p:cNvGrpSpPr/>
          <p:nvPr/>
        </p:nvGrpSpPr>
        <p:grpSpPr>
          <a:xfrm>
            <a:off x="5526516" y="4669859"/>
            <a:ext cx="830431" cy="976862"/>
            <a:chOff x="5526516" y="4669859"/>
            <a:chExt cx="830431" cy="976862"/>
          </a:xfrm>
        </p:grpSpPr>
        <p:grpSp>
          <p:nvGrpSpPr>
            <p:cNvPr id="34" name="Group 213">
              <a:extLst>
                <a:ext uri="{FF2B5EF4-FFF2-40B4-BE49-F238E27FC236}">
                  <a16:creationId xmlns:a16="http://schemas.microsoft.com/office/drawing/2014/main" id="{0F67CC7A-DA16-FA87-3C54-D868CCCABDEC}"/>
                </a:ext>
              </a:extLst>
            </p:cNvPr>
            <p:cNvGrpSpPr/>
            <p:nvPr/>
          </p:nvGrpSpPr>
          <p:grpSpPr>
            <a:xfrm>
              <a:off x="5526516" y="4669859"/>
              <a:ext cx="519521" cy="666451"/>
              <a:chOff x="4144886" y="3502394"/>
              <a:chExt cx="389641" cy="499838"/>
            </a:xfrm>
          </p:grpSpPr>
          <p:cxnSp>
            <p:nvCxnSpPr>
              <p:cNvPr id="35" name="Straight Connector 1077">
                <a:extLst>
                  <a:ext uri="{FF2B5EF4-FFF2-40B4-BE49-F238E27FC236}">
                    <a16:creationId xmlns:a16="http://schemas.microsoft.com/office/drawing/2014/main" id="{CEC76919-FBCF-2E55-A59A-BDD2A4A85F2A}"/>
                  </a:ext>
                </a:extLst>
              </p:cNvPr>
              <p:cNvCxnSpPr>
                <a:endCxn id="36" idx="5"/>
              </p:cNvCxnSpPr>
              <p:nvPr/>
            </p:nvCxnSpPr>
            <p:spPr>
              <a:xfrm flipH="1" flipV="1">
                <a:off x="4490298" y="3902956"/>
                <a:ext cx="43443" cy="47261"/>
              </a:xfrm>
              <a:prstGeom prst="straightConnector1">
                <a:avLst/>
              </a:prstGeom>
              <a:noFill/>
              <a:ln w="28575" cap="flat">
                <a:solidFill>
                  <a:srgbClr val="4472C4"/>
                </a:solidFill>
                <a:prstDash val="solid"/>
                <a:miter/>
              </a:ln>
            </p:spPr>
          </p:cxnSp>
          <p:sp>
            <p:nvSpPr>
              <p:cNvPr id="36" name="Arrow: Chevron 1081">
                <a:extLst>
                  <a:ext uri="{FF2B5EF4-FFF2-40B4-BE49-F238E27FC236}">
                    <a16:creationId xmlns:a16="http://schemas.microsoft.com/office/drawing/2014/main" id="{BF0AE8DA-ADAD-2566-97BC-270101225F6E}"/>
                  </a:ext>
                </a:extLst>
              </p:cNvPr>
              <p:cNvSpPr/>
              <p:nvPr/>
            </p:nvSpPr>
            <p:spPr>
              <a:xfrm rot="13848516">
                <a:off x="4300638" y="3768343"/>
                <a:ext cx="298130" cy="169648"/>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669900"/>
              </a:solidFill>
              <a:ln w="12701" cap="flat">
                <a:solidFill>
                  <a:srgbClr val="172C51"/>
                </a:solidFill>
                <a:prstDash val="solid"/>
                <a:miter/>
              </a:ln>
            </p:spPr>
            <p:txBody>
              <a:bodyPr vert="horz" wrap="square" lIns="91440" tIns="45720" rIns="91440" bIns="45720" anchor="ctr" anchorCtr="1" compatLnSpc="1">
                <a:noAutofit/>
              </a:bodyPr>
              <a:lstStyle/>
              <a:p>
                <a:pPr algn="ctr" defTabSz="914377">
                  <a:defRPr sz="1800" b="0" i="0" u="none" strike="noStrike" kern="0" cap="none" spc="0" baseline="0">
                    <a:solidFill>
                      <a:srgbClr val="000000"/>
                    </a:solidFill>
                    <a:uFillTx/>
                  </a:defRPr>
                </a:pPr>
                <a:endParaRPr lang="ka-GE" kern="0">
                  <a:solidFill>
                    <a:srgbClr val="000000"/>
                  </a:solidFill>
                  <a:latin typeface="Sylfaen" pitchFamily="18"/>
                  <a:cs typeface="Arial"/>
                </a:endParaRPr>
              </a:p>
            </p:txBody>
          </p:sp>
          <p:pic>
            <p:nvPicPr>
              <p:cNvPr id="37" name="Picture 2">
                <a:extLst>
                  <a:ext uri="{FF2B5EF4-FFF2-40B4-BE49-F238E27FC236}">
                    <a16:creationId xmlns:a16="http://schemas.microsoft.com/office/drawing/2014/main" id="{6C1832EB-611A-E278-001B-2C8F31449B09}"/>
                  </a:ext>
                </a:extLst>
              </p:cNvPr>
              <p:cNvPicPr>
                <a:picLocks noChangeAspect="1"/>
              </p:cNvPicPr>
              <p:nvPr/>
            </p:nvPicPr>
            <p:blipFill>
              <a:blip r:embed="rId3"/>
              <a:srcRect/>
              <a:stretch>
                <a:fillRect/>
              </a:stretch>
            </p:blipFill>
            <p:spPr>
              <a:xfrm rot="19272180">
                <a:off x="4144886" y="3502394"/>
                <a:ext cx="231992" cy="230145"/>
              </a:xfrm>
              <a:prstGeom prst="rect">
                <a:avLst/>
              </a:prstGeom>
              <a:noFill/>
              <a:ln cap="flat">
                <a:noFill/>
              </a:ln>
            </p:spPr>
          </p:pic>
          <p:cxnSp>
            <p:nvCxnSpPr>
              <p:cNvPr id="38" name="Straight Connector 1083">
                <a:extLst>
                  <a:ext uri="{FF2B5EF4-FFF2-40B4-BE49-F238E27FC236}">
                    <a16:creationId xmlns:a16="http://schemas.microsoft.com/office/drawing/2014/main" id="{AC0787CA-1FE3-2BFA-1692-761C39DFF3F9}"/>
                  </a:ext>
                </a:extLst>
              </p:cNvPr>
              <p:cNvCxnSpPr>
                <a:stCxn id="36" idx="1"/>
              </p:cNvCxnSpPr>
              <p:nvPr/>
            </p:nvCxnSpPr>
            <p:spPr>
              <a:xfrm rot="20261323" flipH="1" flipV="1">
                <a:off x="4338281" y="3704343"/>
                <a:ext cx="10296" cy="36768"/>
              </a:xfrm>
              <a:prstGeom prst="straightConnector1">
                <a:avLst/>
              </a:prstGeom>
              <a:noFill/>
              <a:ln w="28575" cap="flat">
                <a:solidFill>
                  <a:srgbClr val="4472C4"/>
                </a:solidFill>
                <a:prstDash val="solid"/>
                <a:miter/>
              </a:ln>
            </p:spPr>
          </p:cxnSp>
        </p:grpSp>
        <p:grpSp>
          <p:nvGrpSpPr>
            <p:cNvPr id="39" name="Group 215">
              <a:extLst>
                <a:ext uri="{FF2B5EF4-FFF2-40B4-BE49-F238E27FC236}">
                  <a16:creationId xmlns:a16="http://schemas.microsoft.com/office/drawing/2014/main" id="{0A7FCD84-43E2-E11F-97AC-089F2F4AD075}"/>
                </a:ext>
              </a:extLst>
            </p:cNvPr>
            <p:cNvGrpSpPr/>
            <p:nvPr/>
          </p:nvGrpSpPr>
          <p:grpSpPr>
            <a:xfrm>
              <a:off x="6026904" y="5222233"/>
              <a:ext cx="330043" cy="424488"/>
              <a:chOff x="4520178" y="3916675"/>
              <a:chExt cx="247532" cy="318366"/>
            </a:xfrm>
          </p:grpSpPr>
          <p:sp>
            <p:nvSpPr>
              <p:cNvPr id="40" name="Diamond 1080">
                <a:extLst>
                  <a:ext uri="{FF2B5EF4-FFF2-40B4-BE49-F238E27FC236}">
                    <a16:creationId xmlns:a16="http://schemas.microsoft.com/office/drawing/2014/main" id="{B22DDBFF-34B3-9702-CF49-2B0D6B77B540}"/>
                  </a:ext>
                </a:extLst>
              </p:cNvPr>
              <p:cNvSpPr/>
              <p:nvPr/>
            </p:nvSpPr>
            <p:spPr>
              <a:xfrm rot="19327562">
                <a:off x="4520178" y="3916675"/>
                <a:ext cx="222592" cy="318366"/>
              </a:xfrm>
              <a:custGeom>
                <a:avLst/>
                <a:gdLst>
                  <a:gd name="f0" fmla="val w"/>
                  <a:gd name="f1" fmla="val h"/>
                  <a:gd name="f2" fmla="val ss"/>
                  <a:gd name="f3" fmla="val 0"/>
                  <a:gd name="f4" fmla="abs f0"/>
                  <a:gd name="f5" fmla="abs f1"/>
                  <a:gd name="f6" fmla="abs f2"/>
                  <a:gd name="f7" fmla="?: f4 f0 1"/>
                  <a:gd name="f8" fmla="?: f5 f1 1"/>
                  <a:gd name="f9" fmla="?: f6 f2 1"/>
                  <a:gd name="f10" fmla="*/ f7 1 21600"/>
                  <a:gd name="f11" fmla="*/ f8 1 21600"/>
                  <a:gd name="f12" fmla="*/ 21600 f7 1"/>
                  <a:gd name="f13" fmla="*/ 21600 f8 1"/>
                  <a:gd name="f14" fmla="min f11 f10"/>
                  <a:gd name="f15" fmla="*/ f12 1 f9"/>
                  <a:gd name="f16" fmla="*/ f13 1 f9"/>
                  <a:gd name="f17" fmla="val f15"/>
                  <a:gd name="f18" fmla="val f16"/>
                  <a:gd name="f19" fmla="*/ f3 f14 1"/>
                  <a:gd name="f20" fmla="+- f18 0 f3"/>
                  <a:gd name="f21" fmla="+- f17 0 f3"/>
                  <a:gd name="f22" fmla="*/ f17 f14 1"/>
                  <a:gd name="f23" fmla="*/ f18 f14 1"/>
                  <a:gd name="f24" fmla="*/ f20 1 2"/>
                  <a:gd name="f25" fmla="*/ f20 1 4"/>
                  <a:gd name="f26" fmla="*/ f21 1 2"/>
                  <a:gd name="f27" fmla="*/ f21 1 4"/>
                  <a:gd name="f28" fmla="*/ f21 3 1"/>
                  <a:gd name="f29" fmla="*/ f20 3 1"/>
                  <a:gd name="f30" fmla="+- f3 f24 0"/>
                  <a:gd name="f31" fmla="+- f3 f26 0"/>
                  <a:gd name="f32" fmla="*/ f28 1 4"/>
                  <a:gd name="f33" fmla="*/ f29 1 4"/>
                  <a:gd name="f34" fmla="*/ f27 f14 1"/>
                  <a:gd name="f35" fmla="*/ f25 f14 1"/>
                  <a:gd name="f36" fmla="*/ f32 f14 1"/>
                  <a:gd name="f37" fmla="*/ f33 f14 1"/>
                  <a:gd name="f38" fmla="*/ f30 f14 1"/>
                  <a:gd name="f39" fmla="*/ f31 f14 1"/>
                </a:gdLst>
                <a:ahLst/>
                <a:cxnLst>
                  <a:cxn ang="3cd4">
                    <a:pos x="hc" y="t"/>
                  </a:cxn>
                  <a:cxn ang="0">
                    <a:pos x="r" y="vc"/>
                  </a:cxn>
                  <a:cxn ang="cd4">
                    <a:pos x="hc" y="b"/>
                  </a:cxn>
                  <a:cxn ang="cd2">
                    <a:pos x="l" y="vc"/>
                  </a:cxn>
                </a:cxnLst>
                <a:rect l="f34" t="f35" r="f36" b="f37"/>
                <a:pathLst>
                  <a:path>
                    <a:moveTo>
                      <a:pt x="f19" y="f38"/>
                    </a:moveTo>
                    <a:lnTo>
                      <a:pt x="f39" y="f19"/>
                    </a:lnTo>
                    <a:lnTo>
                      <a:pt x="f22" y="f38"/>
                    </a:lnTo>
                    <a:lnTo>
                      <a:pt x="f39" y="f23"/>
                    </a:lnTo>
                    <a:close/>
                  </a:path>
                </a:pathLst>
              </a:custGeom>
              <a:solidFill>
                <a:srgbClr val="FF0066"/>
              </a:solidFill>
              <a:ln w="12701" cap="flat">
                <a:solidFill>
                  <a:srgbClr val="172C51"/>
                </a:solidFill>
                <a:prstDash val="solid"/>
                <a:miter/>
              </a:ln>
            </p:spPr>
            <p:txBody>
              <a:bodyPr vert="horz" wrap="square" lIns="91440" tIns="45720" rIns="91440" bIns="45720" anchor="ctr" anchorCtr="1" compatLnSpc="1">
                <a:noAutofit/>
              </a:bodyPr>
              <a:lstStyle/>
              <a:p>
                <a:pPr algn="ctr" defTabSz="914377">
                  <a:defRPr sz="1800" b="0" i="0" u="none" strike="noStrike" kern="0" cap="none" spc="0" baseline="0">
                    <a:solidFill>
                      <a:srgbClr val="000000"/>
                    </a:solidFill>
                    <a:uFillTx/>
                  </a:defRPr>
                </a:pPr>
                <a:endParaRPr lang="ka-GE" kern="0">
                  <a:solidFill>
                    <a:srgbClr val="FFFFFF"/>
                  </a:solidFill>
                  <a:latin typeface="Sylfaen" pitchFamily="18"/>
                  <a:cs typeface="Arial"/>
                </a:endParaRPr>
              </a:p>
            </p:txBody>
          </p:sp>
          <p:cxnSp>
            <p:nvCxnSpPr>
              <p:cNvPr id="41" name="Straight Connector 1084">
                <a:extLst>
                  <a:ext uri="{FF2B5EF4-FFF2-40B4-BE49-F238E27FC236}">
                    <a16:creationId xmlns:a16="http://schemas.microsoft.com/office/drawing/2014/main" id="{54D12904-2595-017C-C644-B083C2E08BC7}"/>
                  </a:ext>
                </a:extLst>
              </p:cNvPr>
              <p:cNvCxnSpPr/>
              <p:nvPr/>
            </p:nvCxnSpPr>
            <p:spPr>
              <a:xfrm rot="20261323" flipH="1" flipV="1">
                <a:off x="4728171" y="4141344"/>
                <a:ext cx="39539" cy="30769"/>
              </a:xfrm>
              <a:prstGeom prst="straightConnector1">
                <a:avLst/>
              </a:prstGeom>
              <a:noFill/>
              <a:ln w="28575" cap="flat">
                <a:solidFill>
                  <a:srgbClr val="4472C4"/>
                </a:solidFill>
                <a:prstDash val="solid"/>
                <a:miter/>
              </a:ln>
            </p:spPr>
          </p:cxnSp>
          <p:cxnSp>
            <p:nvCxnSpPr>
              <p:cNvPr id="42" name="Straight Connector 1085">
                <a:extLst>
                  <a:ext uri="{FF2B5EF4-FFF2-40B4-BE49-F238E27FC236}">
                    <a16:creationId xmlns:a16="http://schemas.microsoft.com/office/drawing/2014/main" id="{89E3DC7B-D330-0321-9D13-E94876AB4AE6}"/>
                  </a:ext>
                </a:extLst>
              </p:cNvPr>
              <p:cNvCxnSpPr/>
              <p:nvPr/>
            </p:nvCxnSpPr>
            <p:spPr>
              <a:xfrm rot="20261323" flipH="1" flipV="1">
                <a:off x="4727639" y="4095990"/>
                <a:ext cx="39538" cy="30779"/>
              </a:xfrm>
              <a:prstGeom prst="straightConnector1">
                <a:avLst/>
              </a:prstGeom>
              <a:noFill/>
              <a:ln w="28575" cap="flat">
                <a:solidFill>
                  <a:srgbClr val="4472C4"/>
                </a:solidFill>
                <a:prstDash val="solid"/>
                <a:miter/>
              </a:ln>
            </p:spPr>
          </p:cxnSp>
        </p:grpSp>
      </p:grpSp>
      <p:grpSp>
        <p:nvGrpSpPr>
          <p:cNvPr id="43" name="Group 1092">
            <a:extLst>
              <a:ext uri="{FF2B5EF4-FFF2-40B4-BE49-F238E27FC236}">
                <a16:creationId xmlns:a16="http://schemas.microsoft.com/office/drawing/2014/main" id="{962F638A-849D-3AB1-916B-0F6799F6829B}"/>
              </a:ext>
            </a:extLst>
          </p:cNvPr>
          <p:cNvGrpSpPr/>
          <p:nvPr/>
        </p:nvGrpSpPr>
        <p:grpSpPr>
          <a:xfrm>
            <a:off x="9898917" y="5245397"/>
            <a:ext cx="506035" cy="947384"/>
            <a:chOff x="7424188" y="3934048"/>
            <a:chExt cx="379526" cy="710538"/>
          </a:xfrm>
        </p:grpSpPr>
        <p:sp>
          <p:nvSpPr>
            <p:cNvPr id="44" name="Rectangle 1099">
              <a:extLst>
                <a:ext uri="{FF2B5EF4-FFF2-40B4-BE49-F238E27FC236}">
                  <a16:creationId xmlns:a16="http://schemas.microsoft.com/office/drawing/2014/main" id="{80F6C7AA-785E-C025-D83B-130D8A3BD78D}"/>
                </a:ext>
              </a:extLst>
            </p:cNvPr>
            <p:cNvSpPr/>
            <p:nvPr/>
          </p:nvSpPr>
          <p:spPr>
            <a:xfrm rot="6032489">
              <a:off x="7255182" y="4386666"/>
              <a:ext cx="455755" cy="60085"/>
            </a:xfrm>
            <a:prstGeom prst="rect">
              <a:avLst/>
            </a:prstGeom>
            <a:solidFill>
              <a:srgbClr val="0070C0"/>
            </a:solidFill>
            <a:ln cap="flat">
              <a:noFill/>
              <a:prstDash val="solid"/>
            </a:ln>
          </p:spPr>
          <p:txBody>
            <a:bodyPr vert="horz" wrap="square" lIns="91440" tIns="45720" rIns="91440" bIns="45720" anchor="ctr" anchorCtr="1" compatLnSpc="1">
              <a:noAutofit/>
            </a:bodyPr>
            <a:lstStyle/>
            <a:p>
              <a:pPr algn="ctr" defTabSz="914377">
                <a:defRPr sz="1800" b="0" i="0" u="none" strike="noStrike" kern="0" cap="none" spc="0" baseline="0">
                  <a:solidFill>
                    <a:srgbClr val="000000"/>
                  </a:solidFill>
                  <a:uFillTx/>
                </a:defRPr>
              </a:pPr>
              <a:endParaRPr lang="ka-GE" kern="0">
                <a:solidFill>
                  <a:srgbClr val="FFFFFF"/>
                </a:solidFill>
                <a:latin typeface="Sylfaen" pitchFamily="18"/>
                <a:cs typeface="Arial"/>
              </a:endParaRPr>
            </a:p>
          </p:txBody>
        </p:sp>
        <p:sp>
          <p:nvSpPr>
            <p:cNvPr id="45" name="Rectangle 1100">
              <a:extLst>
                <a:ext uri="{FF2B5EF4-FFF2-40B4-BE49-F238E27FC236}">
                  <a16:creationId xmlns:a16="http://schemas.microsoft.com/office/drawing/2014/main" id="{CEF4E4B6-716D-6F66-1554-23B554520EBF}"/>
                </a:ext>
              </a:extLst>
            </p:cNvPr>
            <p:cNvSpPr/>
            <p:nvPr/>
          </p:nvSpPr>
          <p:spPr>
            <a:xfrm rot="8112017">
              <a:off x="7458657" y="4095563"/>
              <a:ext cx="345057" cy="65937"/>
            </a:xfrm>
            <a:prstGeom prst="rect">
              <a:avLst/>
            </a:prstGeom>
            <a:solidFill>
              <a:srgbClr val="0070C0"/>
            </a:solidFill>
            <a:ln cap="flat">
              <a:noFill/>
              <a:prstDash val="solid"/>
            </a:ln>
          </p:spPr>
          <p:txBody>
            <a:bodyPr vert="horz" wrap="square" lIns="91440" tIns="45720" rIns="91440" bIns="45720" anchor="ctr" anchorCtr="1" compatLnSpc="1">
              <a:noAutofit/>
            </a:bodyPr>
            <a:lstStyle/>
            <a:p>
              <a:pPr algn="ctr" defTabSz="914377">
                <a:defRPr sz="1800" b="0" i="0" u="none" strike="noStrike" kern="0" cap="none" spc="0" baseline="0">
                  <a:solidFill>
                    <a:srgbClr val="000000"/>
                  </a:solidFill>
                  <a:uFillTx/>
                </a:defRPr>
              </a:pPr>
              <a:endParaRPr lang="ka-GE" kern="0">
                <a:solidFill>
                  <a:srgbClr val="FFFFFF"/>
                </a:solidFill>
                <a:latin typeface="Sylfaen" pitchFamily="18"/>
                <a:cs typeface="Arial"/>
              </a:endParaRPr>
            </a:p>
          </p:txBody>
        </p:sp>
        <p:sp>
          <p:nvSpPr>
            <p:cNvPr id="46" name="Rectangle 1101">
              <a:extLst>
                <a:ext uri="{FF2B5EF4-FFF2-40B4-BE49-F238E27FC236}">
                  <a16:creationId xmlns:a16="http://schemas.microsoft.com/office/drawing/2014/main" id="{48DB4531-4468-1E0E-D07D-20406CC7C733}"/>
                </a:ext>
              </a:extLst>
            </p:cNvPr>
            <p:cNvSpPr/>
            <p:nvPr/>
          </p:nvSpPr>
          <p:spPr>
            <a:xfrm rot="14599182">
              <a:off x="7284633" y="4073603"/>
              <a:ext cx="345048" cy="65937"/>
            </a:xfrm>
            <a:prstGeom prst="rect">
              <a:avLst/>
            </a:prstGeom>
            <a:solidFill>
              <a:srgbClr val="0070C0"/>
            </a:solidFill>
            <a:ln cap="flat">
              <a:noFill/>
              <a:prstDash val="solid"/>
            </a:ln>
          </p:spPr>
          <p:txBody>
            <a:bodyPr vert="horz" wrap="square" lIns="91440" tIns="45720" rIns="91440" bIns="45720" anchor="ctr" anchorCtr="1" compatLnSpc="1">
              <a:noAutofit/>
            </a:bodyPr>
            <a:lstStyle/>
            <a:p>
              <a:pPr algn="ctr" defTabSz="914377">
                <a:defRPr sz="1800" b="0" i="0" u="none" strike="noStrike" kern="0" cap="none" spc="0" baseline="0">
                  <a:solidFill>
                    <a:srgbClr val="000000"/>
                  </a:solidFill>
                  <a:uFillTx/>
                </a:defRPr>
              </a:pPr>
              <a:endParaRPr lang="ka-GE" kern="0">
                <a:solidFill>
                  <a:srgbClr val="FFFFFF"/>
                </a:solidFill>
                <a:latin typeface="Sylfaen" pitchFamily="18"/>
                <a:cs typeface="Arial"/>
              </a:endParaRPr>
            </a:p>
          </p:txBody>
        </p:sp>
      </p:grpSp>
      <p:grpSp>
        <p:nvGrpSpPr>
          <p:cNvPr id="137" name="Group 136">
            <a:extLst>
              <a:ext uri="{FF2B5EF4-FFF2-40B4-BE49-F238E27FC236}">
                <a16:creationId xmlns:a16="http://schemas.microsoft.com/office/drawing/2014/main" id="{D1D03477-FF97-7DF4-5763-964D40F876FF}"/>
              </a:ext>
            </a:extLst>
          </p:cNvPr>
          <p:cNvGrpSpPr/>
          <p:nvPr/>
        </p:nvGrpSpPr>
        <p:grpSpPr>
          <a:xfrm>
            <a:off x="9919399" y="3996452"/>
            <a:ext cx="565502" cy="1511797"/>
            <a:chOff x="9919399" y="3996452"/>
            <a:chExt cx="565502" cy="1511797"/>
          </a:xfrm>
        </p:grpSpPr>
        <p:grpSp>
          <p:nvGrpSpPr>
            <p:cNvPr id="47" name="Group 203">
              <a:extLst>
                <a:ext uri="{FF2B5EF4-FFF2-40B4-BE49-F238E27FC236}">
                  <a16:creationId xmlns:a16="http://schemas.microsoft.com/office/drawing/2014/main" id="{84F4B84F-F9E8-4BF9-A98F-B07A145F8391}"/>
                </a:ext>
              </a:extLst>
            </p:cNvPr>
            <p:cNvGrpSpPr/>
            <p:nvPr/>
          </p:nvGrpSpPr>
          <p:grpSpPr>
            <a:xfrm>
              <a:off x="10046404" y="3996452"/>
              <a:ext cx="438497" cy="992089"/>
              <a:chOff x="7534802" y="2997338"/>
              <a:chExt cx="328873" cy="744067"/>
            </a:xfrm>
          </p:grpSpPr>
          <p:cxnSp>
            <p:nvCxnSpPr>
              <p:cNvPr id="48" name="Straight Connector 1090">
                <a:extLst>
                  <a:ext uri="{FF2B5EF4-FFF2-40B4-BE49-F238E27FC236}">
                    <a16:creationId xmlns:a16="http://schemas.microsoft.com/office/drawing/2014/main" id="{2B7F884D-D1EF-0835-1FEE-DDF3C55C2EE0}"/>
                  </a:ext>
                </a:extLst>
              </p:cNvPr>
              <p:cNvCxnSpPr>
                <a:endCxn id="49" idx="5"/>
              </p:cNvCxnSpPr>
              <p:nvPr/>
            </p:nvCxnSpPr>
            <p:spPr>
              <a:xfrm flipV="1">
                <a:off x="7621240" y="3631176"/>
                <a:ext cx="8467" cy="81041"/>
              </a:xfrm>
              <a:prstGeom prst="straightConnector1">
                <a:avLst/>
              </a:prstGeom>
              <a:noFill/>
              <a:ln w="28575" cap="flat">
                <a:solidFill>
                  <a:srgbClr val="4472C4"/>
                </a:solidFill>
                <a:prstDash val="solid"/>
                <a:miter/>
              </a:ln>
            </p:spPr>
          </p:cxnSp>
          <p:sp>
            <p:nvSpPr>
              <p:cNvPr id="49" name="Arrow: Chevron 1094">
                <a:extLst>
                  <a:ext uri="{FF2B5EF4-FFF2-40B4-BE49-F238E27FC236}">
                    <a16:creationId xmlns:a16="http://schemas.microsoft.com/office/drawing/2014/main" id="{C9CC7010-A960-66D3-F4C2-46BD6A45B64C}"/>
                  </a:ext>
                </a:extLst>
              </p:cNvPr>
              <p:cNvSpPr/>
              <p:nvPr/>
            </p:nvSpPr>
            <p:spPr>
              <a:xfrm rot="16751865">
                <a:off x="7446069" y="3434496"/>
                <a:ext cx="395642" cy="218175"/>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669900"/>
              </a:solidFill>
              <a:ln w="12701" cap="flat">
                <a:solidFill>
                  <a:srgbClr val="172C51"/>
                </a:solidFill>
                <a:prstDash val="solid"/>
                <a:miter/>
              </a:ln>
            </p:spPr>
            <p:txBody>
              <a:bodyPr vert="horz" wrap="square" lIns="91440" tIns="45720" rIns="91440" bIns="45720" anchor="ctr" anchorCtr="1" compatLnSpc="1">
                <a:noAutofit/>
              </a:bodyPr>
              <a:lstStyle/>
              <a:p>
                <a:pPr algn="ctr" defTabSz="914377">
                  <a:defRPr sz="1800" b="0" i="0" u="none" strike="noStrike" kern="0" cap="none" spc="0" baseline="0">
                    <a:solidFill>
                      <a:srgbClr val="000000"/>
                    </a:solidFill>
                    <a:uFillTx/>
                  </a:defRPr>
                </a:pPr>
                <a:endParaRPr lang="ka-GE" kern="0">
                  <a:solidFill>
                    <a:srgbClr val="000000"/>
                  </a:solidFill>
                  <a:latin typeface="Sylfaen" pitchFamily="18"/>
                  <a:cs typeface="Arial"/>
                </a:endParaRPr>
              </a:p>
            </p:txBody>
          </p:sp>
          <p:pic>
            <p:nvPicPr>
              <p:cNvPr id="50" name="Picture 2">
                <a:extLst>
                  <a:ext uri="{FF2B5EF4-FFF2-40B4-BE49-F238E27FC236}">
                    <a16:creationId xmlns:a16="http://schemas.microsoft.com/office/drawing/2014/main" id="{EA7C48E0-FBC4-B810-5044-FA68E74D6584}"/>
                  </a:ext>
                </a:extLst>
              </p:cNvPr>
              <p:cNvPicPr>
                <a:picLocks noChangeAspect="1"/>
              </p:cNvPicPr>
              <p:nvPr/>
            </p:nvPicPr>
            <p:blipFill>
              <a:blip r:embed="rId3"/>
              <a:srcRect/>
              <a:stretch>
                <a:fillRect/>
              </a:stretch>
            </p:blipFill>
            <p:spPr>
              <a:xfrm rot="575513">
                <a:off x="7565316" y="2997338"/>
                <a:ext cx="298359" cy="305409"/>
              </a:xfrm>
              <a:prstGeom prst="rect">
                <a:avLst/>
              </a:prstGeom>
              <a:noFill/>
              <a:ln cap="flat">
                <a:noFill/>
              </a:ln>
            </p:spPr>
          </p:pic>
          <p:cxnSp>
            <p:nvCxnSpPr>
              <p:cNvPr id="51" name="Straight Connector 1096">
                <a:extLst>
                  <a:ext uri="{FF2B5EF4-FFF2-40B4-BE49-F238E27FC236}">
                    <a16:creationId xmlns:a16="http://schemas.microsoft.com/office/drawing/2014/main" id="{585DEF02-9E4B-168C-F7C7-8E14825E75DA}"/>
                  </a:ext>
                </a:extLst>
              </p:cNvPr>
              <p:cNvCxnSpPr>
                <a:stCxn id="49" idx="1"/>
              </p:cNvCxnSpPr>
              <p:nvPr/>
            </p:nvCxnSpPr>
            <p:spPr>
              <a:xfrm rot="1564656" flipH="1" flipV="1">
                <a:off x="7674858" y="3299668"/>
                <a:ext cx="13232" cy="48801"/>
              </a:xfrm>
              <a:prstGeom prst="straightConnector1">
                <a:avLst/>
              </a:prstGeom>
              <a:noFill/>
              <a:ln w="28575" cap="flat">
                <a:solidFill>
                  <a:srgbClr val="4472C4"/>
                </a:solidFill>
                <a:prstDash val="solid"/>
                <a:miter/>
              </a:ln>
            </p:spPr>
          </p:cxnSp>
        </p:grpSp>
        <p:grpSp>
          <p:nvGrpSpPr>
            <p:cNvPr id="52" name="Group 221">
              <a:extLst>
                <a:ext uri="{FF2B5EF4-FFF2-40B4-BE49-F238E27FC236}">
                  <a16:creationId xmlns:a16="http://schemas.microsoft.com/office/drawing/2014/main" id="{64D16CC7-259B-595D-6258-188323759FAD}"/>
                </a:ext>
              </a:extLst>
            </p:cNvPr>
            <p:cNvGrpSpPr/>
            <p:nvPr/>
          </p:nvGrpSpPr>
          <p:grpSpPr>
            <a:xfrm>
              <a:off x="9919399" y="4944906"/>
              <a:ext cx="381695" cy="563343"/>
              <a:chOff x="7439549" y="3708679"/>
              <a:chExt cx="286271" cy="422507"/>
            </a:xfrm>
          </p:grpSpPr>
          <p:sp>
            <p:nvSpPr>
              <p:cNvPr id="53" name="Diamond 1093">
                <a:extLst>
                  <a:ext uri="{FF2B5EF4-FFF2-40B4-BE49-F238E27FC236}">
                    <a16:creationId xmlns:a16="http://schemas.microsoft.com/office/drawing/2014/main" id="{1EBCAC93-7B9B-D20A-1B5B-7F408A6482F2}"/>
                  </a:ext>
                </a:extLst>
              </p:cNvPr>
              <p:cNvSpPr/>
              <p:nvPr/>
            </p:nvSpPr>
            <p:spPr>
              <a:xfrm rot="630895">
                <a:off x="7439549" y="3708679"/>
                <a:ext cx="286271" cy="422507"/>
              </a:xfrm>
              <a:custGeom>
                <a:avLst/>
                <a:gdLst>
                  <a:gd name="f0" fmla="val w"/>
                  <a:gd name="f1" fmla="val h"/>
                  <a:gd name="f2" fmla="val ss"/>
                  <a:gd name="f3" fmla="val 0"/>
                  <a:gd name="f4" fmla="abs f0"/>
                  <a:gd name="f5" fmla="abs f1"/>
                  <a:gd name="f6" fmla="abs f2"/>
                  <a:gd name="f7" fmla="?: f4 f0 1"/>
                  <a:gd name="f8" fmla="?: f5 f1 1"/>
                  <a:gd name="f9" fmla="?: f6 f2 1"/>
                  <a:gd name="f10" fmla="*/ f7 1 21600"/>
                  <a:gd name="f11" fmla="*/ f8 1 21600"/>
                  <a:gd name="f12" fmla="*/ 21600 f7 1"/>
                  <a:gd name="f13" fmla="*/ 21600 f8 1"/>
                  <a:gd name="f14" fmla="min f11 f10"/>
                  <a:gd name="f15" fmla="*/ f12 1 f9"/>
                  <a:gd name="f16" fmla="*/ f13 1 f9"/>
                  <a:gd name="f17" fmla="val f15"/>
                  <a:gd name="f18" fmla="val f16"/>
                  <a:gd name="f19" fmla="*/ f3 f14 1"/>
                  <a:gd name="f20" fmla="+- f18 0 f3"/>
                  <a:gd name="f21" fmla="+- f17 0 f3"/>
                  <a:gd name="f22" fmla="*/ f17 f14 1"/>
                  <a:gd name="f23" fmla="*/ f18 f14 1"/>
                  <a:gd name="f24" fmla="*/ f20 1 2"/>
                  <a:gd name="f25" fmla="*/ f20 1 4"/>
                  <a:gd name="f26" fmla="*/ f21 1 2"/>
                  <a:gd name="f27" fmla="*/ f21 1 4"/>
                  <a:gd name="f28" fmla="*/ f21 3 1"/>
                  <a:gd name="f29" fmla="*/ f20 3 1"/>
                  <a:gd name="f30" fmla="+- f3 f24 0"/>
                  <a:gd name="f31" fmla="+- f3 f26 0"/>
                  <a:gd name="f32" fmla="*/ f28 1 4"/>
                  <a:gd name="f33" fmla="*/ f29 1 4"/>
                  <a:gd name="f34" fmla="*/ f27 f14 1"/>
                  <a:gd name="f35" fmla="*/ f25 f14 1"/>
                  <a:gd name="f36" fmla="*/ f32 f14 1"/>
                  <a:gd name="f37" fmla="*/ f33 f14 1"/>
                  <a:gd name="f38" fmla="*/ f30 f14 1"/>
                  <a:gd name="f39" fmla="*/ f31 f14 1"/>
                </a:gdLst>
                <a:ahLst/>
                <a:cxnLst>
                  <a:cxn ang="3cd4">
                    <a:pos x="hc" y="t"/>
                  </a:cxn>
                  <a:cxn ang="0">
                    <a:pos x="r" y="vc"/>
                  </a:cxn>
                  <a:cxn ang="cd4">
                    <a:pos x="hc" y="b"/>
                  </a:cxn>
                  <a:cxn ang="cd2">
                    <a:pos x="l" y="vc"/>
                  </a:cxn>
                </a:cxnLst>
                <a:rect l="f34" t="f35" r="f36" b="f37"/>
                <a:pathLst>
                  <a:path>
                    <a:moveTo>
                      <a:pt x="f19" y="f38"/>
                    </a:moveTo>
                    <a:lnTo>
                      <a:pt x="f39" y="f19"/>
                    </a:lnTo>
                    <a:lnTo>
                      <a:pt x="f22" y="f38"/>
                    </a:lnTo>
                    <a:lnTo>
                      <a:pt x="f39" y="f23"/>
                    </a:lnTo>
                    <a:close/>
                  </a:path>
                </a:pathLst>
              </a:custGeom>
              <a:solidFill>
                <a:srgbClr val="FF0066"/>
              </a:solidFill>
              <a:ln w="12701" cap="flat">
                <a:solidFill>
                  <a:srgbClr val="172C51"/>
                </a:solidFill>
                <a:prstDash val="solid"/>
                <a:miter/>
              </a:ln>
            </p:spPr>
            <p:txBody>
              <a:bodyPr vert="horz" wrap="square" lIns="91440" tIns="45720" rIns="91440" bIns="45720" anchor="ctr" anchorCtr="1" compatLnSpc="1">
                <a:noAutofit/>
              </a:bodyPr>
              <a:lstStyle/>
              <a:p>
                <a:pPr algn="ctr" defTabSz="914377">
                  <a:defRPr sz="1800" b="0" i="0" u="none" strike="noStrike" kern="0" cap="none" spc="0" baseline="0">
                    <a:solidFill>
                      <a:srgbClr val="000000"/>
                    </a:solidFill>
                    <a:uFillTx/>
                  </a:defRPr>
                </a:pPr>
                <a:endParaRPr lang="ka-GE" kern="0">
                  <a:solidFill>
                    <a:srgbClr val="FFFFFF"/>
                  </a:solidFill>
                  <a:latin typeface="Sylfaen" pitchFamily="18"/>
                  <a:cs typeface="Arial"/>
                </a:endParaRPr>
              </a:p>
            </p:txBody>
          </p:sp>
          <p:cxnSp>
            <p:nvCxnSpPr>
              <p:cNvPr id="54" name="Straight Connector 1097">
                <a:extLst>
                  <a:ext uri="{FF2B5EF4-FFF2-40B4-BE49-F238E27FC236}">
                    <a16:creationId xmlns:a16="http://schemas.microsoft.com/office/drawing/2014/main" id="{584C6F84-AC0E-1856-2FEC-D81DEFB5C689}"/>
                  </a:ext>
                </a:extLst>
              </p:cNvPr>
              <p:cNvCxnSpPr/>
              <p:nvPr/>
            </p:nvCxnSpPr>
            <p:spPr>
              <a:xfrm rot="1564656" flipH="1" flipV="1">
                <a:off x="7574205" y="4083721"/>
                <a:ext cx="50850" cy="40828"/>
              </a:xfrm>
              <a:prstGeom prst="straightConnector1">
                <a:avLst/>
              </a:prstGeom>
              <a:noFill/>
              <a:ln w="28575" cap="flat">
                <a:solidFill>
                  <a:srgbClr val="4472C4"/>
                </a:solidFill>
                <a:prstDash val="solid"/>
                <a:miter/>
              </a:ln>
            </p:spPr>
          </p:cxnSp>
          <p:cxnSp>
            <p:nvCxnSpPr>
              <p:cNvPr id="55" name="Straight Connector 1098">
                <a:extLst>
                  <a:ext uri="{FF2B5EF4-FFF2-40B4-BE49-F238E27FC236}">
                    <a16:creationId xmlns:a16="http://schemas.microsoft.com/office/drawing/2014/main" id="{4B3394D9-4819-92B5-2803-E485FDC6FC0E}"/>
                  </a:ext>
                </a:extLst>
              </p:cNvPr>
              <p:cNvCxnSpPr/>
              <p:nvPr/>
            </p:nvCxnSpPr>
            <p:spPr>
              <a:xfrm rot="1564656" flipH="1" flipV="1">
                <a:off x="7618102" y="4042919"/>
                <a:ext cx="50859" cy="40846"/>
              </a:xfrm>
              <a:prstGeom prst="straightConnector1">
                <a:avLst/>
              </a:prstGeom>
              <a:noFill/>
              <a:ln w="28575" cap="flat">
                <a:solidFill>
                  <a:srgbClr val="4472C4"/>
                </a:solidFill>
                <a:prstDash val="solid"/>
                <a:miter/>
              </a:ln>
            </p:spPr>
          </p:cxnSp>
        </p:grpSp>
      </p:grpSp>
      <p:grpSp>
        <p:nvGrpSpPr>
          <p:cNvPr id="56" name="Group 1105">
            <a:extLst>
              <a:ext uri="{FF2B5EF4-FFF2-40B4-BE49-F238E27FC236}">
                <a16:creationId xmlns:a16="http://schemas.microsoft.com/office/drawing/2014/main" id="{4F44AE53-3F0C-1AA4-6326-17DCA291E106}"/>
              </a:ext>
            </a:extLst>
          </p:cNvPr>
          <p:cNvGrpSpPr/>
          <p:nvPr/>
        </p:nvGrpSpPr>
        <p:grpSpPr>
          <a:xfrm>
            <a:off x="8172517" y="4610173"/>
            <a:ext cx="346267" cy="668879"/>
            <a:chOff x="6129388" y="3457629"/>
            <a:chExt cx="259700" cy="501659"/>
          </a:xfrm>
        </p:grpSpPr>
        <p:sp>
          <p:nvSpPr>
            <p:cNvPr id="57" name="Rectangle 1112">
              <a:extLst>
                <a:ext uri="{FF2B5EF4-FFF2-40B4-BE49-F238E27FC236}">
                  <a16:creationId xmlns:a16="http://schemas.microsoft.com/office/drawing/2014/main" id="{49AAD814-2F26-3D76-09C5-54502C43B0F4}"/>
                </a:ext>
              </a:extLst>
            </p:cNvPr>
            <p:cNvSpPr/>
            <p:nvPr/>
          </p:nvSpPr>
          <p:spPr>
            <a:xfrm rot="4467833">
              <a:off x="6202562" y="3780391"/>
              <a:ext cx="315431" cy="42364"/>
            </a:xfrm>
            <a:prstGeom prst="rect">
              <a:avLst/>
            </a:prstGeom>
            <a:solidFill>
              <a:srgbClr val="0070C0"/>
            </a:solidFill>
            <a:ln cap="flat">
              <a:noFill/>
              <a:prstDash val="solid"/>
            </a:ln>
          </p:spPr>
          <p:txBody>
            <a:bodyPr vert="horz" wrap="square" lIns="91440" tIns="45720" rIns="91440" bIns="45720" anchor="ctr" anchorCtr="1" compatLnSpc="1">
              <a:noAutofit/>
            </a:bodyPr>
            <a:lstStyle/>
            <a:p>
              <a:pPr algn="ctr" defTabSz="914377">
                <a:defRPr sz="1800" b="0" i="0" u="none" strike="noStrike" kern="0" cap="none" spc="0" baseline="0">
                  <a:solidFill>
                    <a:srgbClr val="000000"/>
                  </a:solidFill>
                  <a:uFillTx/>
                </a:defRPr>
              </a:pPr>
              <a:endParaRPr lang="ka-GE" kern="0">
                <a:solidFill>
                  <a:srgbClr val="FFFFFF"/>
                </a:solidFill>
                <a:latin typeface="Sylfaen" pitchFamily="18"/>
                <a:cs typeface="Arial"/>
              </a:endParaRPr>
            </a:p>
          </p:txBody>
        </p:sp>
        <p:sp>
          <p:nvSpPr>
            <p:cNvPr id="58" name="Rectangle 1113">
              <a:extLst>
                <a:ext uri="{FF2B5EF4-FFF2-40B4-BE49-F238E27FC236}">
                  <a16:creationId xmlns:a16="http://schemas.microsoft.com/office/drawing/2014/main" id="{52C791C6-E3C6-47E0-6EDE-E4FAAC72F4D7}"/>
                </a:ext>
              </a:extLst>
            </p:cNvPr>
            <p:cNvSpPr/>
            <p:nvPr/>
          </p:nvSpPr>
          <p:spPr>
            <a:xfrm rot="6547395">
              <a:off x="6246437" y="3553792"/>
              <a:ext cx="238813" cy="46488"/>
            </a:xfrm>
            <a:prstGeom prst="rect">
              <a:avLst/>
            </a:prstGeom>
            <a:solidFill>
              <a:srgbClr val="0070C0"/>
            </a:solidFill>
            <a:ln cap="flat">
              <a:noFill/>
              <a:prstDash val="solid"/>
            </a:ln>
          </p:spPr>
          <p:txBody>
            <a:bodyPr vert="horz" wrap="square" lIns="91440" tIns="45720" rIns="91440" bIns="45720" anchor="ctr" anchorCtr="1" compatLnSpc="1">
              <a:noAutofit/>
            </a:bodyPr>
            <a:lstStyle/>
            <a:p>
              <a:pPr algn="ctr" defTabSz="914377">
                <a:defRPr sz="1800" b="0" i="0" u="none" strike="noStrike" kern="0" cap="none" spc="0" baseline="0">
                  <a:solidFill>
                    <a:srgbClr val="000000"/>
                  </a:solidFill>
                  <a:uFillTx/>
                </a:defRPr>
              </a:pPr>
              <a:endParaRPr lang="ka-GE" kern="0">
                <a:solidFill>
                  <a:srgbClr val="FFFFFF"/>
                </a:solidFill>
                <a:latin typeface="Sylfaen" pitchFamily="18"/>
                <a:cs typeface="Arial"/>
              </a:endParaRPr>
            </a:p>
          </p:txBody>
        </p:sp>
        <p:sp>
          <p:nvSpPr>
            <p:cNvPr id="59" name="Rectangle 1114">
              <a:extLst>
                <a:ext uri="{FF2B5EF4-FFF2-40B4-BE49-F238E27FC236}">
                  <a16:creationId xmlns:a16="http://schemas.microsoft.com/office/drawing/2014/main" id="{B4F112F9-D935-34A8-368E-C4E05BBDDB9B}"/>
                </a:ext>
              </a:extLst>
            </p:cNvPr>
            <p:cNvSpPr/>
            <p:nvPr/>
          </p:nvSpPr>
          <p:spPr>
            <a:xfrm rot="13034561">
              <a:off x="6129388" y="3593695"/>
              <a:ext cx="238813" cy="46488"/>
            </a:xfrm>
            <a:prstGeom prst="rect">
              <a:avLst/>
            </a:prstGeom>
            <a:solidFill>
              <a:srgbClr val="0070C0"/>
            </a:solidFill>
            <a:ln cap="flat">
              <a:noFill/>
              <a:prstDash val="solid"/>
            </a:ln>
          </p:spPr>
          <p:txBody>
            <a:bodyPr vert="horz" wrap="square" lIns="91440" tIns="45720" rIns="91440" bIns="45720" anchor="ctr" anchorCtr="1" compatLnSpc="1">
              <a:noAutofit/>
            </a:bodyPr>
            <a:lstStyle/>
            <a:p>
              <a:pPr algn="ctr" defTabSz="914377">
                <a:defRPr sz="1800" b="0" i="0" u="none" strike="noStrike" kern="0" cap="none" spc="0" baseline="0">
                  <a:solidFill>
                    <a:srgbClr val="000000"/>
                  </a:solidFill>
                  <a:uFillTx/>
                </a:defRPr>
              </a:pPr>
              <a:endParaRPr lang="ka-GE" kern="0">
                <a:solidFill>
                  <a:srgbClr val="FFFFFF"/>
                </a:solidFill>
                <a:latin typeface="Sylfaen" pitchFamily="18"/>
                <a:cs typeface="Arial"/>
              </a:endParaRPr>
            </a:p>
          </p:txBody>
        </p:sp>
      </p:grpSp>
      <p:grpSp>
        <p:nvGrpSpPr>
          <p:cNvPr id="64" name="Group 1118">
            <a:extLst>
              <a:ext uri="{FF2B5EF4-FFF2-40B4-BE49-F238E27FC236}">
                <a16:creationId xmlns:a16="http://schemas.microsoft.com/office/drawing/2014/main" id="{B2B1C8F9-2C68-0A53-4382-05EC378A45D2}"/>
              </a:ext>
            </a:extLst>
          </p:cNvPr>
          <p:cNvGrpSpPr/>
          <p:nvPr/>
        </p:nvGrpSpPr>
        <p:grpSpPr>
          <a:xfrm>
            <a:off x="6756477" y="4703087"/>
            <a:ext cx="346267" cy="668891"/>
            <a:chOff x="5067358" y="3527315"/>
            <a:chExt cx="259700" cy="501668"/>
          </a:xfrm>
        </p:grpSpPr>
        <p:sp>
          <p:nvSpPr>
            <p:cNvPr id="65" name="Rectangle 1125">
              <a:extLst>
                <a:ext uri="{FF2B5EF4-FFF2-40B4-BE49-F238E27FC236}">
                  <a16:creationId xmlns:a16="http://schemas.microsoft.com/office/drawing/2014/main" id="{11BA8A2C-F497-FEC4-BEC9-D6BDA3C82E53}"/>
                </a:ext>
              </a:extLst>
            </p:cNvPr>
            <p:cNvSpPr/>
            <p:nvPr/>
          </p:nvSpPr>
          <p:spPr>
            <a:xfrm rot="4467833">
              <a:off x="5140533" y="3850086"/>
              <a:ext cx="315431" cy="42364"/>
            </a:xfrm>
            <a:prstGeom prst="rect">
              <a:avLst/>
            </a:prstGeom>
            <a:solidFill>
              <a:srgbClr val="0070C0"/>
            </a:solidFill>
            <a:ln cap="flat">
              <a:noFill/>
              <a:prstDash val="solid"/>
            </a:ln>
          </p:spPr>
          <p:txBody>
            <a:bodyPr vert="horz" wrap="square" lIns="91440" tIns="45720" rIns="91440" bIns="45720" anchor="ctr" anchorCtr="1" compatLnSpc="1">
              <a:noAutofit/>
            </a:bodyPr>
            <a:lstStyle/>
            <a:p>
              <a:pPr algn="ctr" defTabSz="914377">
                <a:defRPr sz="1800" b="0" i="0" u="none" strike="noStrike" kern="0" cap="none" spc="0" baseline="0">
                  <a:solidFill>
                    <a:srgbClr val="000000"/>
                  </a:solidFill>
                  <a:uFillTx/>
                </a:defRPr>
              </a:pPr>
              <a:endParaRPr lang="ka-GE" kern="0">
                <a:solidFill>
                  <a:srgbClr val="FFFFFF"/>
                </a:solidFill>
                <a:latin typeface="Sylfaen" pitchFamily="18"/>
                <a:cs typeface="Arial"/>
              </a:endParaRPr>
            </a:p>
          </p:txBody>
        </p:sp>
        <p:sp>
          <p:nvSpPr>
            <p:cNvPr id="66" name="Rectangle 1126">
              <a:extLst>
                <a:ext uri="{FF2B5EF4-FFF2-40B4-BE49-F238E27FC236}">
                  <a16:creationId xmlns:a16="http://schemas.microsoft.com/office/drawing/2014/main" id="{7F1393B4-B80F-041F-8059-B446CDC9C2D0}"/>
                </a:ext>
              </a:extLst>
            </p:cNvPr>
            <p:cNvSpPr/>
            <p:nvPr/>
          </p:nvSpPr>
          <p:spPr>
            <a:xfrm rot="6547395">
              <a:off x="5184407" y="3623478"/>
              <a:ext cx="238813" cy="46488"/>
            </a:xfrm>
            <a:prstGeom prst="rect">
              <a:avLst/>
            </a:prstGeom>
            <a:solidFill>
              <a:srgbClr val="0070C0"/>
            </a:solidFill>
            <a:ln cap="flat">
              <a:noFill/>
              <a:prstDash val="solid"/>
            </a:ln>
          </p:spPr>
          <p:txBody>
            <a:bodyPr vert="horz" wrap="square" lIns="91440" tIns="45720" rIns="91440" bIns="45720" anchor="ctr" anchorCtr="1" compatLnSpc="1">
              <a:noAutofit/>
            </a:bodyPr>
            <a:lstStyle/>
            <a:p>
              <a:pPr algn="ctr" defTabSz="914377">
                <a:defRPr sz="1800" b="0" i="0" u="none" strike="noStrike" kern="0" cap="none" spc="0" baseline="0">
                  <a:solidFill>
                    <a:srgbClr val="000000"/>
                  </a:solidFill>
                  <a:uFillTx/>
                </a:defRPr>
              </a:pPr>
              <a:endParaRPr lang="ka-GE" kern="0">
                <a:solidFill>
                  <a:srgbClr val="FFFFFF"/>
                </a:solidFill>
                <a:latin typeface="Sylfaen" pitchFamily="18"/>
                <a:cs typeface="Arial"/>
              </a:endParaRPr>
            </a:p>
          </p:txBody>
        </p:sp>
        <p:sp>
          <p:nvSpPr>
            <p:cNvPr id="67" name="Rectangle 1127">
              <a:extLst>
                <a:ext uri="{FF2B5EF4-FFF2-40B4-BE49-F238E27FC236}">
                  <a16:creationId xmlns:a16="http://schemas.microsoft.com/office/drawing/2014/main" id="{9F1FC132-CDDD-840A-229A-34F1405FB39D}"/>
                </a:ext>
              </a:extLst>
            </p:cNvPr>
            <p:cNvSpPr/>
            <p:nvPr/>
          </p:nvSpPr>
          <p:spPr>
            <a:xfrm rot="13034561">
              <a:off x="5067358" y="3663382"/>
              <a:ext cx="238813" cy="46488"/>
            </a:xfrm>
            <a:prstGeom prst="rect">
              <a:avLst/>
            </a:prstGeom>
            <a:solidFill>
              <a:srgbClr val="0070C0"/>
            </a:solidFill>
            <a:ln cap="flat">
              <a:noFill/>
              <a:prstDash val="solid"/>
            </a:ln>
          </p:spPr>
          <p:txBody>
            <a:bodyPr vert="horz" wrap="square" lIns="91440" tIns="45720" rIns="91440" bIns="45720" anchor="ctr" anchorCtr="1" compatLnSpc="1">
              <a:noAutofit/>
            </a:bodyPr>
            <a:lstStyle/>
            <a:p>
              <a:pPr algn="ctr" defTabSz="914377">
                <a:defRPr sz="1800" b="0" i="0" u="none" strike="noStrike" kern="0" cap="none" spc="0" baseline="0">
                  <a:solidFill>
                    <a:srgbClr val="000000"/>
                  </a:solidFill>
                  <a:uFillTx/>
                </a:defRPr>
              </a:pPr>
              <a:endParaRPr lang="ka-GE" kern="0">
                <a:solidFill>
                  <a:srgbClr val="FFFFFF"/>
                </a:solidFill>
                <a:latin typeface="Sylfaen" pitchFamily="18"/>
                <a:cs typeface="Arial"/>
              </a:endParaRPr>
            </a:p>
          </p:txBody>
        </p:sp>
      </p:grpSp>
      <p:grpSp>
        <p:nvGrpSpPr>
          <p:cNvPr id="72" name="Group 1141">
            <a:extLst>
              <a:ext uri="{FF2B5EF4-FFF2-40B4-BE49-F238E27FC236}">
                <a16:creationId xmlns:a16="http://schemas.microsoft.com/office/drawing/2014/main" id="{7D86BD44-AE99-9634-D269-035CB9669385}"/>
              </a:ext>
            </a:extLst>
          </p:cNvPr>
          <p:cNvGrpSpPr/>
          <p:nvPr/>
        </p:nvGrpSpPr>
        <p:grpSpPr>
          <a:xfrm>
            <a:off x="8693637" y="4220630"/>
            <a:ext cx="299775" cy="818897"/>
            <a:chOff x="6520227" y="3165472"/>
            <a:chExt cx="224831" cy="614173"/>
          </a:xfrm>
        </p:grpSpPr>
        <p:sp>
          <p:nvSpPr>
            <p:cNvPr id="73" name="Rectangle 1142">
              <a:extLst>
                <a:ext uri="{FF2B5EF4-FFF2-40B4-BE49-F238E27FC236}">
                  <a16:creationId xmlns:a16="http://schemas.microsoft.com/office/drawing/2014/main" id="{93F7A183-8F4A-B754-D009-E7895F311A1C}"/>
                </a:ext>
              </a:extLst>
            </p:cNvPr>
            <p:cNvSpPr/>
            <p:nvPr/>
          </p:nvSpPr>
          <p:spPr>
            <a:xfrm rot="5400013">
              <a:off x="6430751" y="3554726"/>
              <a:ext cx="393786" cy="56052"/>
            </a:xfrm>
            <a:prstGeom prst="rect">
              <a:avLst/>
            </a:prstGeom>
            <a:solidFill>
              <a:srgbClr val="0070C0"/>
            </a:solidFill>
            <a:ln cap="flat">
              <a:noFill/>
              <a:prstDash val="solid"/>
            </a:ln>
          </p:spPr>
          <p:txBody>
            <a:bodyPr vert="horz" wrap="square" lIns="91440" tIns="45720" rIns="91440" bIns="45720" anchor="ctr" anchorCtr="1" compatLnSpc="1">
              <a:noAutofit/>
            </a:bodyPr>
            <a:lstStyle/>
            <a:p>
              <a:pPr algn="ctr" defTabSz="914377">
                <a:defRPr sz="1800" b="0" i="0" u="none" strike="noStrike" kern="0" cap="none" spc="0" baseline="0">
                  <a:solidFill>
                    <a:srgbClr val="000000"/>
                  </a:solidFill>
                  <a:uFillTx/>
                </a:defRPr>
              </a:pPr>
              <a:endParaRPr lang="ka-GE" kern="0">
                <a:solidFill>
                  <a:srgbClr val="FFFFFF"/>
                </a:solidFill>
                <a:latin typeface="Sylfaen" pitchFamily="18"/>
                <a:cs typeface="Arial"/>
              </a:endParaRPr>
            </a:p>
          </p:txBody>
        </p:sp>
        <p:sp>
          <p:nvSpPr>
            <p:cNvPr id="74" name="Rectangle 1143">
              <a:extLst>
                <a:ext uri="{FF2B5EF4-FFF2-40B4-BE49-F238E27FC236}">
                  <a16:creationId xmlns:a16="http://schemas.microsoft.com/office/drawing/2014/main" id="{76684832-35B0-3B25-F8BD-0349B4CF8BA3}"/>
                </a:ext>
              </a:extLst>
            </p:cNvPr>
            <p:cNvSpPr/>
            <p:nvPr/>
          </p:nvSpPr>
          <p:spPr>
            <a:xfrm rot="7479540">
              <a:off x="6565242" y="3283795"/>
              <a:ext cx="298140" cy="61493"/>
            </a:xfrm>
            <a:prstGeom prst="rect">
              <a:avLst/>
            </a:prstGeom>
            <a:solidFill>
              <a:srgbClr val="0070C0"/>
            </a:solidFill>
            <a:ln cap="flat">
              <a:noFill/>
              <a:prstDash val="solid"/>
            </a:ln>
          </p:spPr>
          <p:txBody>
            <a:bodyPr vert="horz" wrap="square" lIns="91440" tIns="45720" rIns="91440" bIns="45720" anchor="ctr" anchorCtr="1" compatLnSpc="1">
              <a:noAutofit/>
            </a:bodyPr>
            <a:lstStyle/>
            <a:p>
              <a:pPr algn="ctr" defTabSz="914377">
                <a:defRPr sz="1800" b="0" i="0" u="none" strike="noStrike" kern="0" cap="none" spc="0" baseline="0">
                  <a:solidFill>
                    <a:srgbClr val="000000"/>
                  </a:solidFill>
                  <a:uFillTx/>
                </a:defRPr>
              </a:pPr>
              <a:endParaRPr lang="ka-GE" kern="0">
                <a:solidFill>
                  <a:srgbClr val="FFFFFF"/>
                </a:solidFill>
                <a:latin typeface="Sylfaen" pitchFamily="18"/>
                <a:cs typeface="Arial"/>
              </a:endParaRPr>
            </a:p>
          </p:txBody>
        </p:sp>
        <p:sp>
          <p:nvSpPr>
            <p:cNvPr id="75" name="Rectangle 1144">
              <a:extLst>
                <a:ext uri="{FF2B5EF4-FFF2-40B4-BE49-F238E27FC236}">
                  <a16:creationId xmlns:a16="http://schemas.microsoft.com/office/drawing/2014/main" id="{556C1F8B-6558-4CDA-FDA8-428E9FE971D4}"/>
                </a:ext>
              </a:extLst>
            </p:cNvPr>
            <p:cNvSpPr/>
            <p:nvPr/>
          </p:nvSpPr>
          <p:spPr>
            <a:xfrm rot="13966706">
              <a:off x="6401904" y="3292629"/>
              <a:ext cx="298140" cy="61493"/>
            </a:xfrm>
            <a:prstGeom prst="rect">
              <a:avLst/>
            </a:prstGeom>
            <a:solidFill>
              <a:srgbClr val="0070C0"/>
            </a:solidFill>
            <a:ln cap="flat">
              <a:noFill/>
              <a:prstDash val="solid"/>
            </a:ln>
          </p:spPr>
          <p:txBody>
            <a:bodyPr vert="horz" wrap="square" lIns="91440" tIns="45720" rIns="91440" bIns="45720" anchor="ctr" anchorCtr="1" compatLnSpc="1">
              <a:noAutofit/>
            </a:bodyPr>
            <a:lstStyle/>
            <a:p>
              <a:pPr algn="ctr" defTabSz="914377">
                <a:defRPr sz="1800" b="0" i="0" u="none" strike="noStrike" kern="0" cap="none" spc="0" baseline="0">
                  <a:solidFill>
                    <a:srgbClr val="000000"/>
                  </a:solidFill>
                  <a:uFillTx/>
                </a:defRPr>
              </a:pPr>
              <a:endParaRPr lang="ka-GE" kern="0">
                <a:solidFill>
                  <a:srgbClr val="FFFFFF"/>
                </a:solidFill>
                <a:latin typeface="Sylfaen" pitchFamily="18"/>
                <a:cs typeface="Arial"/>
              </a:endParaRPr>
            </a:p>
          </p:txBody>
        </p:sp>
      </p:grpSp>
      <p:grpSp>
        <p:nvGrpSpPr>
          <p:cNvPr id="76" name="Group 1145">
            <a:extLst>
              <a:ext uri="{FF2B5EF4-FFF2-40B4-BE49-F238E27FC236}">
                <a16:creationId xmlns:a16="http://schemas.microsoft.com/office/drawing/2014/main" id="{CF6714E3-99A8-6474-E135-29012A2BA286}"/>
              </a:ext>
            </a:extLst>
          </p:cNvPr>
          <p:cNvGrpSpPr/>
          <p:nvPr/>
        </p:nvGrpSpPr>
        <p:grpSpPr>
          <a:xfrm>
            <a:off x="9297897" y="5426490"/>
            <a:ext cx="484515" cy="819228"/>
            <a:chOff x="6973423" y="4069867"/>
            <a:chExt cx="363386" cy="614421"/>
          </a:xfrm>
        </p:grpSpPr>
        <p:sp>
          <p:nvSpPr>
            <p:cNvPr id="77" name="Rectangle 1146">
              <a:extLst>
                <a:ext uri="{FF2B5EF4-FFF2-40B4-BE49-F238E27FC236}">
                  <a16:creationId xmlns:a16="http://schemas.microsoft.com/office/drawing/2014/main" id="{70AC3891-28BE-AB20-075F-E29BA8E61455}"/>
                </a:ext>
              </a:extLst>
            </p:cNvPr>
            <p:cNvSpPr/>
            <p:nvPr/>
          </p:nvSpPr>
          <p:spPr>
            <a:xfrm rot="6807804">
              <a:off x="6804556" y="4459369"/>
              <a:ext cx="393786" cy="56052"/>
            </a:xfrm>
            <a:prstGeom prst="rect">
              <a:avLst/>
            </a:prstGeom>
            <a:solidFill>
              <a:srgbClr val="0070C0"/>
            </a:solidFill>
            <a:ln cap="flat">
              <a:noFill/>
              <a:prstDash val="solid"/>
            </a:ln>
          </p:spPr>
          <p:txBody>
            <a:bodyPr vert="horz" wrap="square" lIns="91440" tIns="45720" rIns="91440" bIns="45720" anchor="ctr" anchorCtr="1" compatLnSpc="1">
              <a:noAutofit/>
            </a:bodyPr>
            <a:lstStyle/>
            <a:p>
              <a:pPr algn="ctr" defTabSz="914377">
                <a:defRPr sz="1800" b="0" i="0" u="none" strike="noStrike" kern="0" cap="none" spc="0" baseline="0">
                  <a:solidFill>
                    <a:srgbClr val="000000"/>
                  </a:solidFill>
                  <a:uFillTx/>
                </a:defRPr>
              </a:pPr>
              <a:endParaRPr lang="ka-GE" kern="0">
                <a:solidFill>
                  <a:srgbClr val="FFFFFF"/>
                </a:solidFill>
                <a:latin typeface="Sylfaen" pitchFamily="18"/>
                <a:cs typeface="Arial"/>
              </a:endParaRPr>
            </a:p>
          </p:txBody>
        </p:sp>
        <p:sp>
          <p:nvSpPr>
            <p:cNvPr id="78" name="Rectangle 1147">
              <a:extLst>
                <a:ext uri="{FF2B5EF4-FFF2-40B4-BE49-F238E27FC236}">
                  <a16:creationId xmlns:a16="http://schemas.microsoft.com/office/drawing/2014/main" id="{EE975917-3620-DE85-696A-4405CFC93A3C}"/>
                </a:ext>
              </a:extLst>
            </p:cNvPr>
            <p:cNvSpPr/>
            <p:nvPr/>
          </p:nvSpPr>
          <p:spPr>
            <a:xfrm rot="8887366">
              <a:off x="7038669" y="4245122"/>
              <a:ext cx="298140" cy="61493"/>
            </a:xfrm>
            <a:prstGeom prst="rect">
              <a:avLst/>
            </a:prstGeom>
            <a:solidFill>
              <a:srgbClr val="0070C0"/>
            </a:solidFill>
            <a:ln cap="flat">
              <a:noFill/>
              <a:prstDash val="solid"/>
            </a:ln>
          </p:spPr>
          <p:txBody>
            <a:bodyPr vert="horz" wrap="square" lIns="91440" tIns="45720" rIns="91440" bIns="45720" anchor="ctr" anchorCtr="1" compatLnSpc="1">
              <a:noAutofit/>
            </a:bodyPr>
            <a:lstStyle/>
            <a:p>
              <a:pPr algn="ctr" defTabSz="914377">
                <a:defRPr sz="1800" b="0" i="0" u="none" strike="noStrike" kern="0" cap="none" spc="0" baseline="0">
                  <a:solidFill>
                    <a:srgbClr val="000000"/>
                  </a:solidFill>
                  <a:uFillTx/>
                </a:defRPr>
              </a:pPr>
              <a:endParaRPr lang="ka-GE" kern="0">
                <a:solidFill>
                  <a:srgbClr val="FFFFFF"/>
                </a:solidFill>
                <a:latin typeface="Sylfaen" pitchFamily="18"/>
                <a:cs typeface="Arial"/>
              </a:endParaRPr>
            </a:p>
          </p:txBody>
        </p:sp>
        <p:sp>
          <p:nvSpPr>
            <p:cNvPr id="79" name="Rectangle 1148">
              <a:extLst>
                <a:ext uri="{FF2B5EF4-FFF2-40B4-BE49-F238E27FC236}">
                  <a16:creationId xmlns:a16="http://schemas.microsoft.com/office/drawing/2014/main" id="{BDD5006A-87B5-9734-B06B-DF13468AF0E7}"/>
                </a:ext>
              </a:extLst>
            </p:cNvPr>
            <p:cNvSpPr/>
            <p:nvPr/>
          </p:nvSpPr>
          <p:spPr>
            <a:xfrm rot="15374532">
              <a:off x="6885321" y="4188190"/>
              <a:ext cx="298140" cy="61493"/>
            </a:xfrm>
            <a:prstGeom prst="rect">
              <a:avLst/>
            </a:prstGeom>
            <a:solidFill>
              <a:srgbClr val="0070C0"/>
            </a:solidFill>
            <a:ln cap="flat">
              <a:noFill/>
              <a:prstDash val="solid"/>
            </a:ln>
          </p:spPr>
          <p:txBody>
            <a:bodyPr vert="horz" wrap="square" lIns="91440" tIns="45720" rIns="91440" bIns="45720" anchor="ctr" anchorCtr="1" compatLnSpc="1">
              <a:noAutofit/>
            </a:bodyPr>
            <a:lstStyle/>
            <a:p>
              <a:pPr algn="ctr" defTabSz="914377">
                <a:defRPr sz="1800" b="0" i="0" u="none" strike="noStrike" kern="0" cap="none" spc="0" baseline="0">
                  <a:solidFill>
                    <a:srgbClr val="000000"/>
                  </a:solidFill>
                  <a:uFillTx/>
                </a:defRPr>
              </a:pPr>
              <a:endParaRPr lang="ka-GE" kern="0">
                <a:solidFill>
                  <a:srgbClr val="FFFFFF"/>
                </a:solidFill>
                <a:latin typeface="Sylfaen" pitchFamily="18"/>
                <a:cs typeface="Arial"/>
              </a:endParaRPr>
            </a:p>
          </p:txBody>
        </p:sp>
      </p:grpSp>
      <p:grpSp>
        <p:nvGrpSpPr>
          <p:cNvPr id="80" name="Group 1149">
            <a:extLst>
              <a:ext uri="{FF2B5EF4-FFF2-40B4-BE49-F238E27FC236}">
                <a16:creationId xmlns:a16="http://schemas.microsoft.com/office/drawing/2014/main" id="{FED590A1-C1BA-587C-BB0B-6EDD7E6FD8F9}"/>
              </a:ext>
            </a:extLst>
          </p:cNvPr>
          <p:cNvGrpSpPr/>
          <p:nvPr/>
        </p:nvGrpSpPr>
        <p:grpSpPr>
          <a:xfrm>
            <a:off x="5814954" y="5931123"/>
            <a:ext cx="821055" cy="454876"/>
            <a:chOff x="4361215" y="4448342"/>
            <a:chExt cx="615791" cy="341157"/>
          </a:xfrm>
        </p:grpSpPr>
        <p:sp>
          <p:nvSpPr>
            <p:cNvPr id="81" name="Rectangle 1150">
              <a:extLst>
                <a:ext uri="{FF2B5EF4-FFF2-40B4-BE49-F238E27FC236}">
                  <a16:creationId xmlns:a16="http://schemas.microsoft.com/office/drawing/2014/main" id="{0AFFB322-0A2D-0D24-8491-1CC42C412177}"/>
                </a:ext>
              </a:extLst>
            </p:cNvPr>
            <p:cNvSpPr/>
            <p:nvPr/>
          </p:nvSpPr>
          <p:spPr>
            <a:xfrm rot="754895">
              <a:off x="4583220" y="4712389"/>
              <a:ext cx="393786" cy="56052"/>
            </a:xfrm>
            <a:prstGeom prst="rect">
              <a:avLst/>
            </a:prstGeom>
            <a:solidFill>
              <a:srgbClr val="0070C0"/>
            </a:solidFill>
            <a:ln cap="flat">
              <a:noFill/>
              <a:prstDash val="solid"/>
            </a:ln>
          </p:spPr>
          <p:txBody>
            <a:bodyPr vert="horz" wrap="square" lIns="91440" tIns="45720" rIns="91440" bIns="45720" anchor="ctr" anchorCtr="1" compatLnSpc="1">
              <a:noAutofit/>
            </a:bodyPr>
            <a:lstStyle/>
            <a:p>
              <a:pPr algn="ctr" defTabSz="914377">
                <a:defRPr sz="1800" b="0" i="0" u="none" strike="noStrike" kern="0" cap="none" spc="0" baseline="0">
                  <a:solidFill>
                    <a:srgbClr val="000000"/>
                  </a:solidFill>
                  <a:uFillTx/>
                </a:defRPr>
              </a:pPr>
              <a:endParaRPr lang="ka-GE" kern="0">
                <a:solidFill>
                  <a:srgbClr val="FFFFFF"/>
                </a:solidFill>
                <a:latin typeface="Sylfaen" pitchFamily="18"/>
                <a:cs typeface="Arial"/>
              </a:endParaRPr>
            </a:p>
          </p:txBody>
        </p:sp>
        <p:sp>
          <p:nvSpPr>
            <p:cNvPr id="82" name="Rectangle 1151">
              <a:extLst>
                <a:ext uri="{FF2B5EF4-FFF2-40B4-BE49-F238E27FC236}">
                  <a16:creationId xmlns:a16="http://schemas.microsoft.com/office/drawing/2014/main" id="{D3C47880-24C4-E9D5-B5FE-FE13EF74CD3F}"/>
                </a:ext>
              </a:extLst>
            </p:cNvPr>
            <p:cNvSpPr/>
            <p:nvPr/>
          </p:nvSpPr>
          <p:spPr>
            <a:xfrm rot="2834457">
              <a:off x="4388153" y="4566665"/>
              <a:ext cx="298140" cy="61493"/>
            </a:xfrm>
            <a:prstGeom prst="rect">
              <a:avLst/>
            </a:prstGeom>
            <a:solidFill>
              <a:srgbClr val="0070C0"/>
            </a:solidFill>
            <a:ln cap="flat">
              <a:noFill/>
              <a:prstDash val="solid"/>
            </a:ln>
          </p:spPr>
          <p:txBody>
            <a:bodyPr vert="horz" wrap="square" lIns="91440" tIns="45720" rIns="91440" bIns="45720" anchor="ctr" anchorCtr="1" compatLnSpc="1">
              <a:noAutofit/>
            </a:bodyPr>
            <a:lstStyle/>
            <a:p>
              <a:pPr algn="ctr" defTabSz="914377">
                <a:defRPr sz="1800" b="0" i="0" u="none" strike="noStrike" kern="0" cap="none" spc="0" baseline="0">
                  <a:solidFill>
                    <a:srgbClr val="000000"/>
                  </a:solidFill>
                  <a:uFillTx/>
                </a:defRPr>
              </a:pPr>
              <a:endParaRPr lang="ka-GE" kern="0">
                <a:solidFill>
                  <a:srgbClr val="FFFFFF"/>
                </a:solidFill>
                <a:latin typeface="Sylfaen" pitchFamily="18"/>
                <a:cs typeface="Arial"/>
              </a:endParaRPr>
            </a:p>
          </p:txBody>
        </p:sp>
        <p:sp>
          <p:nvSpPr>
            <p:cNvPr id="83" name="Rectangle 1152">
              <a:extLst>
                <a:ext uri="{FF2B5EF4-FFF2-40B4-BE49-F238E27FC236}">
                  <a16:creationId xmlns:a16="http://schemas.microsoft.com/office/drawing/2014/main" id="{5BCDBDAD-66A3-6BCA-B99C-0B82AEB88766}"/>
                </a:ext>
              </a:extLst>
            </p:cNvPr>
            <p:cNvSpPr/>
            <p:nvPr/>
          </p:nvSpPr>
          <p:spPr>
            <a:xfrm rot="9321622">
              <a:off x="4361215" y="4728006"/>
              <a:ext cx="298140" cy="61493"/>
            </a:xfrm>
            <a:prstGeom prst="rect">
              <a:avLst/>
            </a:prstGeom>
            <a:solidFill>
              <a:srgbClr val="0070C0"/>
            </a:solidFill>
            <a:ln cap="flat">
              <a:noFill/>
              <a:prstDash val="solid"/>
            </a:ln>
          </p:spPr>
          <p:txBody>
            <a:bodyPr vert="horz" wrap="square" lIns="91440" tIns="45720" rIns="91440" bIns="45720" anchor="ctr" anchorCtr="1" compatLnSpc="1">
              <a:noAutofit/>
            </a:bodyPr>
            <a:lstStyle/>
            <a:p>
              <a:pPr algn="ctr" defTabSz="914377">
                <a:defRPr sz="1800" b="0" i="0" u="none" strike="noStrike" kern="0" cap="none" spc="0" baseline="0">
                  <a:solidFill>
                    <a:srgbClr val="000000"/>
                  </a:solidFill>
                  <a:uFillTx/>
                </a:defRPr>
              </a:pPr>
              <a:endParaRPr lang="ka-GE" kern="0">
                <a:solidFill>
                  <a:srgbClr val="FFFFFF"/>
                </a:solidFill>
                <a:latin typeface="Sylfaen" pitchFamily="18"/>
                <a:cs typeface="Arial"/>
              </a:endParaRPr>
            </a:p>
          </p:txBody>
        </p:sp>
      </p:grpSp>
      <p:sp>
        <p:nvSpPr>
          <p:cNvPr id="84" name="TextBox 1158">
            <a:extLst>
              <a:ext uri="{FF2B5EF4-FFF2-40B4-BE49-F238E27FC236}">
                <a16:creationId xmlns:a16="http://schemas.microsoft.com/office/drawing/2014/main" id="{D78E1F31-C878-4BE2-07CC-369B7AEF85C3}"/>
              </a:ext>
            </a:extLst>
          </p:cNvPr>
          <p:cNvSpPr txBox="1"/>
          <p:nvPr/>
        </p:nvSpPr>
        <p:spPr>
          <a:xfrm>
            <a:off x="7359494" y="5407335"/>
            <a:ext cx="1425609" cy="369332"/>
          </a:xfrm>
          <a:prstGeom prst="rect">
            <a:avLst/>
          </a:prstGeom>
          <a:noFill/>
          <a:ln cap="flat">
            <a:noFill/>
          </a:ln>
        </p:spPr>
        <p:txBody>
          <a:bodyPr vert="horz" wrap="square" lIns="91440" tIns="45720" rIns="91440" bIns="45720" anchor="t" anchorCtr="0" compatLnSpc="1">
            <a:spAutoFit/>
          </a:bodyPr>
          <a:lstStyle/>
          <a:p>
            <a:pPr defTabSz="914377">
              <a:defRPr sz="1800" b="0" i="0" u="none" strike="noStrike" kern="0" cap="none" spc="0" baseline="0">
                <a:solidFill>
                  <a:srgbClr val="000000"/>
                </a:solidFill>
                <a:uFillTx/>
              </a:defRPr>
            </a:pPr>
            <a:r>
              <a:rPr lang="en-US" kern="0">
                <a:solidFill>
                  <a:srgbClr val="000000"/>
                </a:solidFill>
                <a:latin typeface="Calibri"/>
                <a:cs typeface="Arial"/>
              </a:rPr>
              <a:t>Cancer cell</a:t>
            </a:r>
            <a:endParaRPr lang="ka-GE" kern="0">
              <a:solidFill>
                <a:srgbClr val="000000"/>
              </a:solidFill>
              <a:latin typeface="Sylfaen" pitchFamily="18"/>
              <a:cs typeface="Arial"/>
            </a:endParaRPr>
          </a:p>
        </p:txBody>
      </p:sp>
      <p:grpSp>
        <p:nvGrpSpPr>
          <p:cNvPr id="85" name="Group 123">
            <a:extLst>
              <a:ext uri="{FF2B5EF4-FFF2-40B4-BE49-F238E27FC236}">
                <a16:creationId xmlns:a16="http://schemas.microsoft.com/office/drawing/2014/main" id="{8C85C1F4-FF6C-4AA4-2C68-30273B6831B3}"/>
              </a:ext>
            </a:extLst>
          </p:cNvPr>
          <p:cNvGrpSpPr/>
          <p:nvPr/>
        </p:nvGrpSpPr>
        <p:grpSpPr>
          <a:xfrm>
            <a:off x="7891443" y="3143284"/>
            <a:ext cx="2750172" cy="565526"/>
            <a:chOff x="5918582" y="2357460"/>
            <a:chExt cx="2062629" cy="424144"/>
          </a:xfrm>
        </p:grpSpPr>
        <p:sp>
          <p:nvSpPr>
            <p:cNvPr id="86" name="TextBox 1159">
              <a:extLst>
                <a:ext uri="{FF2B5EF4-FFF2-40B4-BE49-F238E27FC236}">
                  <a16:creationId xmlns:a16="http://schemas.microsoft.com/office/drawing/2014/main" id="{1EC7F85E-E182-4A92-D285-AB53EABB45BC}"/>
                </a:ext>
              </a:extLst>
            </p:cNvPr>
            <p:cNvSpPr txBox="1"/>
            <p:nvPr/>
          </p:nvSpPr>
          <p:spPr>
            <a:xfrm>
              <a:off x="6292781" y="2357460"/>
              <a:ext cx="1688430" cy="276999"/>
            </a:xfrm>
            <a:prstGeom prst="rect">
              <a:avLst/>
            </a:prstGeom>
            <a:noFill/>
            <a:ln cap="flat">
              <a:noFill/>
            </a:ln>
          </p:spPr>
          <p:txBody>
            <a:bodyPr vert="horz" wrap="square" lIns="91440" tIns="45720" rIns="91440" bIns="45720" anchor="t" anchorCtr="0" compatLnSpc="1">
              <a:spAutoFit/>
            </a:bodyPr>
            <a:lstStyle/>
            <a:p>
              <a:pPr defTabSz="914377">
                <a:defRPr sz="1800" b="0" i="0" u="none" strike="noStrike" kern="0" cap="none" spc="0" baseline="0">
                  <a:solidFill>
                    <a:srgbClr val="000000"/>
                  </a:solidFill>
                  <a:uFillTx/>
                </a:defRPr>
              </a:pPr>
              <a:r>
                <a:rPr lang="en-US" kern="0" dirty="0">
                  <a:solidFill>
                    <a:srgbClr val="000000"/>
                  </a:solidFill>
                  <a:latin typeface="Calibri"/>
                  <a:cs typeface="Arial"/>
                </a:rPr>
                <a:t>Target</a:t>
              </a:r>
              <a:endParaRPr lang="ka-GE" kern="0" dirty="0">
                <a:solidFill>
                  <a:srgbClr val="000000"/>
                </a:solidFill>
                <a:latin typeface="Sylfaen" pitchFamily="18"/>
                <a:cs typeface="Arial"/>
              </a:endParaRPr>
            </a:p>
          </p:txBody>
        </p:sp>
        <p:cxnSp>
          <p:nvCxnSpPr>
            <p:cNvPr id="87" name="Straight Connector 1161">
              <a:extLst>
                <a:ext uri="{FF2B5EF4-FFF2-40B4-BE49-F238E27FC236}">
                  <a16:creationId xmlns:a16="http://schemas.microsoft.com/office/drawing/2014/main" id="{69508D86-1F6A-55B0-2435-58AD61EB6B9D}"/>
                </a:ext>
              </a:extLst>
            </p:cNvPr>
            <p:cNvCxnSpPr/>
            <p:nvPr/>
          </p:nvCxnSpPr>
          <p:spPr>
            <a:xfrm flipH="1">
              <a:off x="5918582" y="2495635"/>
              <a:ext cx="374199" cy="285969"/>
            </a:xfrm>
            <a:prstGeom prst="straightConnector1">
              <a:avLst/>
            </a:prstGeom>
            <a:noFill/>
            <a:ln w="6345" cap="flat">
              <a:solidFill>
                <a:srgbClr val="4472C4"/>
              </a:solidFill>
              <a:prstDash val="solid"/>
              <a:miter/>
            </a:ln>
          </p:spPr>
        </p:cxnSp>
      </p:grpSp>
      <p:grpSp>
        <p:nvGrpSpPr>
          <p:cNvPr id="88" name="Group 124">
            <a:extLst>
              <a:ext uri="{FF2B5EF4-FFF2-40B4-BE49-F238E27FC236}">
                <a16:creationId xmlns:a16="http://schemas.microsoft.com/office/drawing/2014/main" id="{FB28C871-D85E-9832-4F5A-878D86EC3F59}"/>
              </a:ext>
            </a:extLst>
          </p:cNvPr>
          <p:cNvGrpSpPr/>
          <p:nvPr/>
        </p:nvGrpSpPr>
        <p:grpSpPr>
          <a:xfrm>
            <a:off x="7785516" y="2746647"/>
            <a:ext cx="2136744" cy="768608"/>
            <a:chOff x="5729310" y="2016041"/>
            <a:chExt cx="1602558" cy="576456"/>
          </a:xfrm>
        </p:grpSpPr>
        <p:cxnSp>
          <p:nvCxnSpPr>
            <p:cNvPr id="89" name="Straight Connector 1163">
              <a:extLst>
                <a:ext uri="{FF2B5EF4-FFF2-40B4-BE49-F238E27FC236}">
                  <a16:creationId xmlns:a16="http://schemas.microsoft.com/office/drawing/2014/main" id="{38740DFE-0258-7F8F-821F-2C6157C59152}"/>
                </a:ext>
              </a:extLst>
            </p:cNvPr>
            <p:cNvCxnSpPr/>
            <p:nvPr/>
          </p:nvCxnSpPr>
          <p:spPr>
            <a:xfrm flipH="1">
              <a:off x="5729310" y="2153393"/>
              <a:ext cx="534595" cy="439104"/>
            </a:xfrm>
            <a:prstGeom prst="straightConnector1">
              <a:avLst/>
            </a:prstGeom>
            <a:noFill/>
            <a:ln w="6345" cap="flat">
              <a:solidFill>
                <a:srgbClr val="4472C4"/>
              </a:solidFill>
              <a:prstDash val="solid"/>
              <a:miter/>
            </a:ln>
          </p:spPr>
        </p:cxnSp>
        <p:sp>
          <p:nvSpPr>
            <p:cNvPr id="90" name="TextBox 1165">
              <a:extLst>
                <a:ext uri="{FF2B5EF4-FFF2-40B4-BE49-F238E27FC236}">
                  <a16:creationId xmlns:a16="http://schemas.microsoft.com/office/drawing/2014/main" id="{A7960801-BEDF-1B93-3461-5E45A48395EE}"/>
                </a:ext>
              </a:extLst>
            </p:cNvPr>
            <p:cNvSpPr txBox="1"/>
            <p:nvPr/>
          </p:nvSpPr>
          <p:spPr>
            <a:xfrm>
              <a:off x="6262661" y="2016041"/>
              <a:ext cx="1069207" cy="276999"/>
            </a:xfrm>
            <a:prstGeom prst="rect">
              <a:avLst/>
            </a:prstGeom>
            <a:noFill/>
            <a:ln cap="flat">
              <a:noFill/>
            </a:ln>
          </p:spPr>
          <p:txBody>
            <a:bodyPr vert="horz" wrap="square" lIns="91440" tIns="45720" rIns="91440" bIns="45720" anchor="t" anchorCtr="0" compatLnSpc="1">
              <a:spAutoFit/>
            </a:bodyPr>
            <a:lstStyle/>
            <a:p>
              <a:pPr defTabSz="914377">
                <a:defRPr sz="1800" b="0" i="0" u="none" strike="noStrike" kern="0" cap="none" spc="0" baseline="0">
                  <a:solidFill>
                    <a:srgbClr val="000000"/>
                  </a:solidFill>
                  <a:uFillTx/>
                </a:defRPr>
              </a:pPr>
              <a:r>
                <a:rPr lang="en-US" kern="0" dirty="0">
                  <a:solidFill>
                    <a:srgbClr val="000000"/>
                  </a:solidFill>
                  <a:latin typeface="Calibri"/>
                  <a:cs typeface="Arial"/>
                </a:rPr>
                <a:t>Ligand</a:t>
              </a:r>
              <a:endParaRPr lang="ka-GE" kern="0" dirty="0">
                <a:solidFill>
                  <a:srgbClr val="000000"/>
                </a:solidFill>
                <a:latin typeface="Sylfaen" pitchFamily="18"/>
                <a:cs typeface="Arial"/>
              </a:endParaRPr>
            </a:p>
          </p:txBody>
        </p:sp>
      </p:grpSp>
      <p:grpSp>
        <p:nvGrpSpPr>
          <p:cNvPr id="91" name="Group 125">
            <a:extLst>
              <a:ext uri="{FF2B5EF4-FFF2-40B4-BE49-F238E27FC236}">
                <a16:creationId xmlns:a16="http://schemas.microsoft.com/office/drawing/2014/main" id="{8F3E9553-7776-12EA-F266-539E74A43734}"/>
              </a:ext>
            </a:extLst>
          </p:cNvPr>
          <p:cNvGrpSpPr/>
          <p:nvPr/>
        </p:nvGrpSpPr>
        <p:grpSpPr>
          <a:xfrm>
            <a:off x="7608794" y="2110554"/>
            <a:ext cx="2232329" cy="845333"/>
            <a:chOff x="5596768" y="1538971"/>
            <a:chExt cx="1674247" cy="634000"/>
          </a:xfrm>
        </p:grpSpPr>
        <p:sp>
          <p:nvSpPr>
            <p:cNvPr id="92" name="TextBox 1166">
              <a:extLst>
                <a:ext uri="{FF2B5EF4-FFF2-40B4-BE49-F238E27FC236}">
                  <a16:creationId xmlns:a16="http://schemas.microsoft.com/office/drawing/2014/main" id="{732C89F0-89BF-78D8-9C15-C487493DFA75}"/>
                </a:ext>
              </a:extLst>
            </p:cNvPr>
            <p:cNvSpPr txBox="1"/>
            <p:nvPr/>
          </p:nvSpPr>
          <p:spPr>
            <a:xfrm>
              <a:off x="6201808" y="1538971"/>
              <a:ext cx="1069207" cy="276999"/>
            </a:xfrm>
            <a:prstGeom prst="rect">
              <a:avLst/>
            </a:prstGeom>
            <a:noFill/>
            <a:ln cap="flat">
              <a:noFill/>
            </a:ln>
          </p:spPr>
          <p:txBody>
            <a:bodyPr vert="horz" wrap="square" lIns="91440" tIns="45720" rIns="91440" bIns="45720" anchor="t" anchorCtr="0" compatLnSpc="1">
              <a:spAutoFit/>
            </a:bodyPr>
            <a:lstStyle/>
            <a:p>
              <a:pPr defTabSz="914377">
                <a:defRPr sz="1800" b="0" i="0" u="none" strike="noStrike" kern="0" cap="none" spc="0" baseline="0">
                  <a:solidFill>
                    <a:srgbClr val="000000"/>
                  </a:solidFill>
                  <a:uFillTx/>
                </a:defRPr>
              </a:pPr>
              <a:r>
                <a:rPr lang="en-US" kern="0">
                  <a:solidFill>
                    <a:srgbClr val="000000"/>
                  </a:solidFill>
                  <a:latin typeface="Calibri"/>
                  <a:cs typeface="Arial"/>
                </a:rPr>
                <a:t>Linker</a:t>
              </a:r>
              <a:endParaRPr lang="ka-GE" kern="0">
                <a:solidFill>
                  <a:srgbClr val="000000"/>
                </a:solidFill>
                <a:latin typeface="Sylfaen" pitchFamily="18"/>
                <a:cs typeface="Arial"/>
              </a:endParaRPr>
            </a:p>
          </p:txBody>
        </p:sp>
        <p:cxnSp>
          <p:nvCxnSpPr>
            <p:cNvPr id="93" name="Straight Connector 1167">
              <a:extLst>
                <a:ext uri="{FF2B5EF4-FFF2-40B4-BE49-F238E27FC236}">
                  <a16:creationId xmlns:a16="http://schemas.microsoft.com/office/drawing/2014/main" id="{7DE61346-015A-473F-CBB1-542FD5E53671}"/>
                </a:ext>
              </a:extLst>
            </p:cNvPr>
            <p:cNvCxnSpPr/>
            <p:nvPr/>
          </p:nvCxnSpPr>
          <p:spPr>
            <a:xfrm flipH="1">
              <a:off x="5596768" y="1792992"/>
              <a:ext cx="624965" cy="379979"/>
            </a:xfrm>
            <a:prstGeom prst="straightConnector1">
              <a:avLst/>
            </a:prstGeom>
            <a:noFill/>
            <a:ln w="6345" cap="flat">
              <a:solidFill>
                <a:srgbClr val="4472C4"/>
              </a:solidFill>
              <a:prstDash val="solid"/>
              <a:miter/>
            </a:ln>
          </p:spPr>
        </p:cxnSp>
      </p:grpSp>
      <p:sp>
        <p:nvSpPr>
          <p:cNvPr id="94" name="TextBox 1168">
            <a:extLst>
              <a:ext uri="{FF2B5EF4-FFF2-40B4-BE49-F238E27FC236}">
                <a16:creationId xmlns:a16="http://schemas.microsoft.com/office/drawing/2014/main" id="{5A9A7020-03D6-7940-6838-35162BF154CA}"/>
              </a:ext>
            </a:extLst>
          </p:cNvPr>
          <p:cNvSpPr txBox="1"/>
          <p:nvPr/>
        </p:nvSpPr>
        <p:spPr>
          <a:xfrm>
            <a:off x="6580910" y="1204858"/>
            <a:ext cx="1425609" cy="369332"/>
          </a:xfrm>
          <a:prstGeom prst="rect">
            <a:avLst/>
          </a:prstGeom>
          <a:noFill/>
          <a:ln cap="flat">
            <a:noFill/>
          </a:ln>
        </p:spPr>
        <p:txBody>
          <a:bodyPr vert="horz" wrap="square" lIns="91440" tIns="45720" rIns="91440" bIns="45720" anchor="t" anchorCtr="0" compatLnSpc="1">
            <a:spAutoFit/>
          </a:bodyPr>
          <a:lstStyle/>
          <a:p>
            <a:pPr defTabSz="914377">
              <a:defRPr sz="1800" b="0" i="0" u="none" strike="noStrike" kern="0" cap="none" spc="0" baseline="0">
                <a:solidFill>
                  <a:srgbClr val="000000"/>
                </a:solidFill>
                <a:uFillTx/>
              </a:defRPr>
            </a:pPr>
            <a:r>
              <a:rPr lang="en-US" kern="0" dirty="0">
                <a:solidFill>
                  <a:srgbClr val="000000"/>
                </a:solidFill>
                <a:latin typeface="Calibri"/>
                <a:cs typeface="Arial"/>
              </a:rPr>
              <a:t>Radionuclide</a:t>
            </a:r>
            <a:endParaRPr lang="ka-GE" kern="0" dirty="0">
              <a:solidFill>
                <a:srgbClr val="000000"/>
              </a:solidFill>
              <a:latin typeface="Sylfaen" pitchFamily="18"/>
              <a:cs typeface="Arial"/>
            </a:endParaRPr>
          </a:p>
        </p:txBody>
      </p:sp>
      <p:grpSp>
        <p:nvGrpSpPr>
          <p:cNvPr id="134" name="Group 133">
            <a:extLst>
              <a:ext uri="{FF2B5EF4-FFF2-40B4-BE49-F238E27FC236}">
                <a16:creationId xmlns:a16="http://schemas.microsoft.com/office/drawing/2014/main" id="{9345131F-1FC1-3748-E17F-D3DA949C7150}"/>
              </a:ext>
            </a:extLst>
          </p:cNvPr>
          <p:cNvGrpSpPr/>
          <p:nvPr/>
        </p:nvGrpSpPr>
        <p:grpSpPr>
          <a:xfrm>
            <a:off x="6949125" y="1648297"/>
            <a:ext cx="760191" cy="2631093"/>
            <a:chOff x="6949125" y="1648297"/>
            <a:chExt cx="760191" cy="2631093"/>
          </a:xfrm>
        </p:grpSpPr>
        <p:grpSp>
          <p:nvGrpSpPr>
            <p:cNvPr id="13" name="Group 222">
              <a:extLst>
                <a:ext uri="{FF2B5EF4-FFF2-40B4-BE49-F238E27FC236}">
                  <a16:creationId xmlns:a16="http://schemas.microsoft.com/office/drawing/2014/main" id="{E863F982-4642-BA94-BC6B-C4ECCC1C6767}"/>
                </a:ext>
              </a:extLst>
            </p:cNvPr>
            <p:cNvGrpSpPr/>
            <p:nvPr/>
          </p:nvGrpSpPr>
          <p:grpSpPr>
            <a:xfrm>
              <a:off x="7047608" y="3325330"/>
              <a:ext cx="661708" cy="954060"/>
              <a:chOff x="5286201" y="2485695"/>
              <a:chExt cx="496281" cy="715545"/>
            </a:xfrm>
          </p:grpSpPr>
          <p:sp>
            <p:nvSpPr>
              <p:cNvPr id="14" name="Diamond 37">
                <a:extLst>
                  <a:ext uri="{FF2B5EF4-FFF2-40B4-BE49-F238E27FC236}">
                    <a16:creationId xmlns:a16="http://schemas.microsoft.com/office/drawing/2014/main" id="{D8E8DBB3-E78E-571C-4BAF-19B7C22000F2}"/>
                  </a:ext>
                </a:extLst>
              </p:cNvPr>
              <p:cNvSpPr/>
              <p:nvPr/>
            </p:nvSpPr>
            <p:spPr>
              <a:xfrm rot="21487224">
                <a:off x="5286201" y="2485695"/>
                <a:ext cx="496281" cy="715545"/>
              </a:xfrm>
              <a:custGeom>
                <a:avLst/>
                <a:gdLst>
                  <a:gd name="f0" fmla="val w"/>
                  <a:gd name="f1" fmla="val h"/>
                  <a:gd name="f2" fmla="val ss"/>
                  <a:gd name="f3" fmla="val 0"/>
                  <a:gd name="f4" fmla="abs f0"/>
                  <a:gd name="f5" fmla="abs f1"/>
                  <a:gd name="f6" fmla="abs f2"/>
                  <a:gd name="f7" fmla="?: f4 f0 1"/>
                  <a:gd name="f8" fmla="?: f5 f1 1"/>
                  <a:gd name="f9" fmla="?: f6 f2 1"/>
                  <a:gd name="f10" fmla="*/ f7 1 21600"/>
                  <a:gd name="f11" fmla="*/ f8 1 21600"/>
                  <a:gd name="f12" fmla="*/ 21600 f7 1"/>
                  <a:gd name="f13" fmla="*/ 21600 f8 1"/>
                  <a:gd name="f14" fmla="min f11 f10"/>
                  <a:gd name="f15" fmla="*/ f12 1 f9"/>
                  <a:gd name="f16" fmla="*/ f13 1 f9"/>
                  <a:gd name="f17" fmla="val f15"/>
                  <a:gd name="f18" fmla="val f16"/>
                  <a:gd name="f19" fmla="*/ f3 f14 1"/>
                  <a:gd name="f20" fmla="+- f18 0 f3"/>
                  <a:gd name="f21" fmla="+- f17 0 f3"/>
                  <a:gd name="f22" fmla="*/ f17 f14 1"/>
                  <a:gd name="f23" fmla="*/ f18 f14 1"/>
                  <a:gd name="f24" fmla="*/ f20 1 2"/>
                  <a:gd name="f25" fmla="*/ f20 1 4"/>
                  <a:gd name="f26" fmla="*/ f21 1 2"/>
                  <a:gd name="f27" fmla="*/ f21 1 4"/>
                  <a:gd name="f28" fmla="*/ f21 3 1"/>
                  <a:gd name="f29" fmla="*/ f20 3 1"/>
                  <a:gd name="f30" fmla="+- f3 f24 0"/>
                  <a:gd name="f31" fmla="+- f3 f26 0"/>
                  <a:gd name="f32" fmla="*/ f28 1 4"/>
                  <a:gd name="f33" fmla="*/ f29 1 4"/>
                  <a:gd name="f34" fmla="*/ f27 f14 1"/>
                  <a:gd name="f35" fmla="*/ f25 f14 1"/>
                  <a:gd name="f36" fmla="*/ f32 f14 1"/>
                  <a:gd name="f37" fmla="*/ f33 f14 1"/>
                  <a:gd name="f38" fmla="*/ f30 f14 1"/>
                  <a:gd name="f39" fmla="*/ f31 f14 1"/>
                </a:gdLst>
                <a:ahLst/>
                <a:cxnLst>
                  <a:cxn ang="3cd4">
                    <a:pos x="hc" y="t"/>
                  </a:cxn>
                  <a:cxn ang="0">
                    <a:pos x="r" y="vc"/>
                  </a:cxn>
                  <a:cxn ang="cd4">
                    <a:pos x="hc" y="b"/>
                  </a:cxn>
                  <a:cxn ang="cd2">
                    <a:pos x="l" y="vc"/>
                  </a:cxn>
                </a:cxnLst>
                <a:rect l="f34" t="f35" r="f36" b="f37"/>
                <a:pathLst>
                  <a:path>
                    <a:moveTo>
                      <a:pt x="f19" y="f38"/>
                    </a:moveTo>
                    <a:lnTo>
                      <a:pt x="f39" y="f19"/>
                    </a:lnTo>
                    <a:lnTo>
                      <a:pt x="f22" y="f38"/>
                    </a:lnTo>
                    <a:lnTo>
                      <a:pt x="f39" y="f23"/>
                    </a:lnTo>
                    <a:close/>
                  </a:path>
                </a:pathLst>
              </a:custGeom>
              <a:solidFill>
                <a:srgbClr val="FF0066"/>
              </a:solidFill>
              <a:ln w="12701" cap="flat">
                <a:solidFill>
                  <a:srgbClr val="172C51"/>
                </a:solidFill>
                <a:prstDash val="solid"/>
                <a:miter/>
              </a:ln>
            </p:spPr>
            <p:txBody>
              <a:bodyPr vert="horz" wrap="square" lIns="91440" tIns="45720" rIns="91440" bIns="45720" anchor="ctr" anchorCtr="1" compatLnSpc="1">
                <a:noAutofit/>
              </a:bodyPr>
              <a:lstStyle/>
              <a:p>
                <a:pPr algn="ctr" defTabSz="914377">
                  <a:defRPr sz="1800" b="0" i="0" u="none" strike="noStrike" kern="0" cap="none" spc="0" baseline="0">
                    <a:solidFill>
                      <a:srgbClr val="000000"/>
                    </a:solidFill>
                    <a:uFillTx/>
                  </a:defRPr>
                </a:pPr>
                <a:endParaRPr lang="ka-GE" kern="0">
                  <a:solidFill>
                    <a:srgbClr val="FFFFFF"/>
                  </a:solidFill>
                  <a:latin typeface="Sylfaen" pitchFamily="18"/>
                  <a:cs typeface="Arial"/>
                </a:endParaRPr>
              </a:p>
            </p:txBody>
          </p:sp>
          <p:cxnSp>
            <p:nvCxnSpPr>
              <p:cNvPr id="15" name="Straight Connector 46">
                <a:extLst>
                  <a:ext uri="{FF2B5EF4-FFF2-40B4-BE49-F238E27FC236}">
                    <a16:creationId xmlns:a16="http://schemas.microsoft.com/office/drawing/2014/main" id="{E2CC0D10-CBD0-78EE-AD33-433D3CB048C3}"/>
                  </a:ext>
                </a:extLst>
              </p:cNvPr>
              <p:cNvCxnSpPr/>
              <p:nvPr/>
            </p:nvCxnSpPr>
            <p:spPr>
              <a:xfrm rot="820968" flipH="1" flipV="1">
                <a:off x="5593905" y="3109425"/>
                <a:ext cx="88157" cy="69156"/>
              </a:xfrm>
              <a:prstGeom prst="straightConnector1">
                <a:avLst/>
              </a:prstGeom>
              <a:noFill/>
              <a:ln w="28575" cap="flat">
                <a:solidFill>
                  <a:srgbClr val="4472C4"/>
                </a:solidFill>
                <a:prstDash val="solid"/>
                <a:miter/>
              </a:ln>
            </p:spPr>
          </p:cxnSp>
          <p:cxnSp>
            <p:nvCxnSpPr>
              <p:cNvPr id="16" name="Straight Connector 48">
                <a:extLst>
                  <a:ext uri="{FF2B5EF4-FFF2-40B4-BE49-F238E27FC236}">
                    <a16:creationId xmlns:a16="http://schemas.microsoft.com/office/drawing/2014/main" id="{002B7F13-DCA6-B26A-E29F-A49B6A803B65}"/>
                  </a:ext>
                </a:extLst>
              </p:cNvPr>
              <p:cNvCxnSpPr/>
              <p:nvPr/>
            </p:nvCxnSpPr>
            <p:spPr>
              <a:xfrm rot="820968" flipH="1" flipV="1">
                <a:off x="5652544" y="3026187"/>
                <a:ext cx="88148" cy="69156"/>
              </a:xfrm>
              <a:prstGeom prst="straightConnector1">
                <a:avLst/>
              </a:prstGeom>
              <a:noFill/>
              <a:ln w="28575" cap="flat">
                <a:solidFill>
                  <a:srgbClr val="4472C4"/>
                </a:solidFill>
                <a:prstDash val="solid"/>
                <a:miter/>
              </a:ln>
            </p:spPr>
          </p:cxnSp>
        </p:grpSp>
        <p:grpSp>
          <p:nvGrpSpPr>
            <p:cNvPr id="95" name="Group 211">
              <a:extLst>
                <a:ext uri="{FF2B5EF4-FFF2-40B4-BE49-F238E27FC236}">
                  <a16:creationId xmlns:a16="http://schemas.microsoft.com/office/drawing/2014/main" id="{78CD0792-C392-BC18-81B4-77CB201A76AC}"/>
                </a:ext>
              </a:extLst>
            </p:cNvPr>
            <p:cNvGrpSpPr/>
            <p:nvPr/>
          </p:nvGrpSpPr>
          <p:grpSpPr>
            <a:xfrm>
              <a:off x="6949125" y="1648297"/>
              <a:ext cx="689652" cy="1702320"/>
              <a:chOff x="5211843" y="1236223"/>
              <a:chExt cx="517239" cy="1276740"/>
            </a:xfrm>
          </p:grpSpPr>
          <p:cxnSp>
            <p:nvCxnSpPr>
              <p:cNvPr id="96" name="Straight Connector 43">
                <a:extLst>
                  <a:ext uri="{FF2B5EF4-FFF2-40B4-BE49-F238E27FC236}">
                    <a16:creationId xmlns:a16="http://schemas.microsoft.com/office/drawing/2014/main" id="{303BF680-9C31-A744-6D86-E12A1AA483EE}"/>
                  </a:ext>
                </a:extLst>
              </p:cNvPr>
              <p:cNvCxnSpPr>
                <a:endCxn id="97" idx="5"/>
              </p:cNvCxnSpPr>
              <p:nvPr/>
            </p:nvCxnSpPr>
            <p:spPr>
              <a:xfrm flipH="1" flipV="1">
                <a:off x="5498487" y="2323620"/>
                <a:ext cx="24123" cy="162258"/>
              </a:xfrm>
              <a:prstGeom prst="straightConnector1">
                <a:avLst/>
              </a:prstGeom>
              <a:noFill/>
              <a:ln w="28575" cap="flat">
                <a:solidFill>
                  <a:srgbClr val="4472C4"/>
                </a:solidFill>
                <a:prstDash val="solid"/>
                <a:miter/>
              </a:ln>
            </p:spPr>
          </p:cxnSp>
          <p:sp>
            <p:nvSpPr>
              <p:cNvPr id="97" name="Arrow: Chevron 39">
                <a:extLst>
                  <a:ext uri="{FF2B5EF4-FFF2-40B4-BE49-F238E27FC236}">
                    <a16:creationId xmlns:a16="http://schemas.microsoft.com/office/drawing/2014/main" id="{5609DA47-F660-42AE-AEDA-8A8AD8B5A23A}"/>
                  </a:ext>
                </a:extLst>
              </p:cNvPr>
              <p:cNvSpPr/>
              <p:nvPr/>
            </p:nvSpPr>
            <p:spPr>
              <a:xfrm rot="16008177">
                <a:off x="5155318" y="1988816"/>
                <a:ext cx="670063" cy="378232"/>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669900"/>
              </a:solidFill>
              <a:ln w="12701" cap="flat">
                <a:solidFill>
                  <a:srgbClr val="172C51"/>
                </a:solidFill>
                <a:prstDash val="solid"/>
                <a:miter/>
              </a:ln>
            </p:spPr>
            <p:txBody>
              <a:bodyPr vert="horz" wrap="square" lIns="91440" tIns="45720" rIns="91440" bIns="45720" anchor="ctr" anchorCtr="1" compatLnSpc="1">
                <a:noAutofit/>
              </a:bodyPr>
              <a:lstStyle/>
              <a:p>
                <a:pPr algn="ctr" defTabSz="914377">
                  <a:defRPr sz="1800" b="0" i="0" u="none" strike="noStrike" kern="0" cap="none" spc="0" baseline="0">
                    <a:solidFill>
                      <a:srgbClr val="000000"/>
                    </a:solidFill>
                    <a:uFillTx/>
                  </a:defRPr>
                </a:pPr>
                <a:endParaRPr lang="ka-GE" kern="0">
                  <a:solidFill>
                    <a:srgbClr val="000000"/>
                  </a:solidFill>
                  <a:latin typeface="Sylfaen" pitchFamily="18"/>
                  <a:cs typeface="Arial"/>
                </a:endParaRPr>
              </a:p>
            </p:txBody>
          </p:sp>
          <p:cxnSp>
            <p:nvCxnSpPr>
              <p:cNvPr id="98" name="Straight Connector 41">
                <a:extLst>
                  <a:ext uri="{FF2B5EF4-FFF2-40B4-BE49-F238E27FC236}">
                    <a16:creationId xmlns:a16="http://schemas.microsoft.com/office/drawing/2014/main" id="{26B2E14E-F6BB-10EE-D332-F759324898EC}"/>
                  </a:ext>
                </a:extLst>
              </p:cNvPr>
              <p:cNvCxnSpPr>
                <a:stCxn id="97" idx="1"/>
              </p:cNvCxnSpPr>
              <p:nvPr/>
            </p:nvCxnSpPr>
            <p:spPr>
              <a:xfrm rot="820968" flipH="1" flipV="1">
                <a:off x="5458811" y="1759259"/>
                <a:ext cx="22951" cy="82635"/>
              </a:xfrm>
              <a:prstGeom prst="straightConnector1">
                <a:avLst/>
              </a:prstGeom>
              <a:noFill/>
              <a:ln w="28575" cap="flat">
                <a:solidFill>
                  <a:srgbClr val="4472C4"/>
                </a:solidFill>
                <a:prstDash val="solid"/>
                <a:miter/>
              </a:ln>
            </p:spPr>
          </p:cxnSp>
          <p:pic>
            <p:nvPicPr>
              <p:cNvPr id="99" name="Picture 2">
                <a:extLst>
                  <a:ext uri="{FF2B5EF4-FFF2-40B4-BE49-F238E27FC236}">
                    <a16:creationId xmlns:a16="http://schemas.microsoft.com/office/drawing/2014/main" id="{8CCAFD8A-4C16-CF3B-79B9-F6D78674A8A6}"/>
                  </a:ext>
                </a:extLst>
              </p:cNvPr>
              <p:cNvPicPr>
                <a:picLocks noChangeAspect="1"/>
              </p:cNvPicPr>
              <p:nvPr/>
            </p:nvPicPr>
            <p:blipFill>
              <a:blip r:embed="rId3"/>
              <a:srcRect/>
              <a:stretch>
                <a:fillRect/>
              </a:stretch>
            </p:blipFill>
            <p:spPr>
              <a:xfrm rot="21431842">
                <a:off x="5211843" y="1236223"/>
                <a:ext cx="517239" cy="517239"/>
              </a:xfrm>
              <a:prstGeom prst="rect">
                <a:avLst/>
              </a:prstGeom>
              <a:noFill/>
              <a:ln cap="flat">
                <a:noFill/>
              </a:ln>
            </p:spPr>
          </p:pic>
        </p:grpSp>
      </p:grpSp>
      <p:grpSp>
        <p:nvGrpSpPr>
          <p:cNvPr id="135" name="Group 134">
            <a:extLst>
              <a:ext uri="{FF2B5EF4-FFF2-40B4-BE49-F238E27FC236}">
                <a16:creationId xmlns:a16="http://schemas.microsoft.com/office/drawing/2014/main" id="{9F1CD49F-A501-9B87-1C77-74FEC25C626D}"/>
              </a:ext>
            </a:extLst>
          </p:cNvPr>
          <p:cNvGrpSpPr/>
          <p:nvPr/>
        </p:nvGrpSpPr>
        <p:grpSpPr>
          <a:xfrm>
            <a:off x="8008509" y="3779264"/>
            <a:ext cx="485828" cy="1032272"/>
            <a:chOff x="8008509" y="3779264"/>
            <a:chExt cx="485828" cy="1032272"/>
          </a:xfrm>
        </p:grpSpPr>
        <p:grpSp>
          <p:nvGrpSpPr>
            <p:cNvPr id="60" name="Group 219">
              <a:extLst>
                <a:ext uri="{FF2B5EF4-FFF2-40B4-BE49-F238E27FC236}">
                  <a16:creationId xmlns:a16="http://schemas.microsoft.com/office/drawing/2014/main" id="{C6B23735-A9BB-F601-B90D-9F7B90F9BDFF}"/>
                </a:ext>
              </a:extLst>
            </p:cNvPr>
            <p:cNvGrpSpPr/>
            <p:nvPr/>
          </p:nvGrpSpPr>
          <p:grpSpPr>
            <a:xfrm>
              <a:off x="8222528" y="4421649"/>
              <a:ext cx="271809" cy="389887"/>
              <a:chOff x="6166895" y="3316236"/>
              <a:chExt cx="203857" cy="292415"/>
            </a:xfrm>
          </p:grpSpPr>
          <p:sp>
            <p:nvSpPr>
              <p:cNvPr id="61" name="Diamond 1106">
                <a:extLst>
                  <a:ext uri="{FF2B5EF4-FFF2-40B4-BE49-F238E27FC236}">
                    <a16:creationId xmlns:a16="http://schemas.microsoft.com/office/drawing/2014/main" id="{4167C547-16DF-5489-4D9B-5C3D511D6636}"/>
                  </a:ext>
                </a:extLst>
              </p:cNvPr>
              <p:cNvSpPr/>
              <p:nvPr/>
            </p:nvSpPr>
            <p:spPr>
              <a:xfrm rot="20666255">
                <a:off x="6166895" y="3316236"/>
                <a:ext cx="201826" cy="292415"/>
              </a:xfrm>
              <a:custGeom>
                <a:avLst/>
                <a:gdLst>
                  <a:gd name="f0" fmla="val w"/>
                  <a:gd name="f1" fmla="val h"/>
                  <a:gd name="f2" fmla="val ss"/>
                  <a:gd name="f3" fmla="val 0"/>
                  <a:gd name="f4" fmla="abs f0"/>
                  <a:gd name="f5" fmla="abs f1"/>
                  <a:gd name="f6" fmla="abs f2"/>
                  <a:gd name="f7" fmla="?: f4 f0 1"/>
                  <a:gd name="f8" fmla="?: f5 f1 1"/>
                  <a:gd name="f9" fmla="?: f6 f2 1"/>
                  <a:gd name="f10" fmla="*/ f7 1 21600"/>
                  <a:gd name="f11" fmla="*/ f8 1 21600"/>
                  <a:gd name="f12" fmla="*/ 21600 f7 1"/>
                  <a:gd name="f13" fmla="*/ 21600 f8 1"/>
                  <a:gd name="f14" fmla="min f11 f10"/>
                  <a:gd name="f15" fmla="*/ f12 1 f9"/>
                  <a:gd name="f16" fmla="*/ f13 1 f9"/>
                  <a:gd name="f17" fmla="val f15"/>
                  <a:gd name="f18" fmla="val f16"/>
                  <a:gd name="f19" fmla="*/ f3 f14 1"/>
                  <a:gd name="f20" fmla="+- f18 0 f3"/>
                  <a:gd name="f21" fmla="+- f17 0 f3"/>
                  <a:gd name="f22" fmla="*/ f17 f14 1"/>
                  <a:gd name="f23" fmla="*/ f18 f14 1"/>
                  <a:gd name="f24" fmla="*/ f20 1 2"/>
                  <a:gd name="f25" fmla="*/ f20 1 4"/>
                  <a:gd name="f26" fmla="*/ f21 1 2"/>
                  <a:gd name="f27" fmla="*/ f21 1 4"/>
                  <a:gd name="f28" fmla="*/ f21 3 1"/>
                  <a:gd name="f29" fmla="*/ f20 3 1"/>
                  <a:gd name="f30" fmla="+- f3 f24 0"/>
                  <a:gd name="f31" fmla="+- f3 f26 0"/>
                  <a:gd name="f32" fmla="*/ f28 1 4"/>
                  <a:gd name="f33" fmla="*/ f29 1 4"/>
                  <a:gd name="f34" fmla="*/ f27 f14 1"/>
                  <a:gd name="f35" fmla="*/ f25 f14 1"/>
                  <a:gd name="f36" fmla="*/ f32 f14 1"/>
                  <a:gd name="f37" fmla="*/ f33 f14 1"/>
                  <a:gd name="f38" fmla="*/ f30 f14 1"/>
                  <a:gd name="f39" fmla="*/ f31 f14 1"/>
                </a:gdLst>
                <a:ahLst/>
                <a:cxnLst>
                  <a:cxn ang="3cd4">
                    <a:pos x="hc" y="t"/>
                  </a:cxn>
                  <a:cxn ang="0">
                    <a:pos x="r" y="vc"/>
                  </a:cxn>
                  <a:cxn ang="cd4">
                    <a:pos x="hc" y="b"/>
                  </a:cxn>
                  <a:cxn ang="cd2">
                    <a:pos x="l" y="vc"/>
                  </a:cxn>
                </a:cxnLst>
                <a:rect l="f34" t="f35" r="f36" b="f37"/>
                <a:pathLst>
                  <a:path>
                    <a:moveTo>
                      <a:pt x="f19" y="f38"/>
                    </a:moveTo>
                    <a:lnTo>
                      <a:pt x="f39" y="f19"/>
                    </a:lnTo>
                    <a:lnTo>
                      <a:pt x="f22" y="f38"/>
                    </a:lnTo>
                    <a:lnTo>
                      <a:pt x="f39" y="f23"/>
                    </a:lnTo>
                    <a:close/>
                  </a:path>
                </a:pathLst>
              </a:custGeom>
              <a:solidFill>
                <a:srgbClr val="FF0066"/>
              </a:solidFill>
              <a:ln w="12701" cap="flat">
                <a:solidFill>
                  <a:srgbClr val="172C51"/>
                </a:solidFill>
                <a:prstDash val="solid"/>
                <a:miter/>
              </a:ln>
            </p:spPr>
            <p:txBody>
              <a:bodyPr vert="horz" wrap="square" lIns="91440" tIns="45720" rIns="91440" bIns="45720" anchor="ctr" anchorCtr="1" compatLnSpc="1">
                <a:noAutofit/>
              </a:bodyPr>
              <a:lstStyle/>
              <a:p>
                <a:pPr algn="ctr" defTabSz="914377">
                  <a:defRPr sz="1800" b="0" i="0" u="none" strike="noStrike" kern="0" cap="none" spc="0" baseline="0">
                    <a:solidFill>
                      <a:srgbClr val="000000"/>
                    </a:solidFill>
                    <a:uFillTx/>
                  </a:defRPr>
                </a:pPr>
                <a:endParaRPr lang="ka-GE" kern="0">
                  <a:solidFill>
                    <a:srgbClr val="FFFFFF"/>
                  </a:solidFill>
                  <a:latin typeface="Sylfaen" pitchFamily="18"/>
                  <a:cs typeface="Arial"/>
                </a:endParaRPr>
              </a:p>
            </p:txBody>
          </p:sp>
          <p:cxnSp>
            <p:nvCxnSpPr>
              <p:cNvPr id="62" name="Straight Connector 1110">
                <a:extLst>
                  <a:ext uri="{FF2B5EF4-FFF2-40B4-BE49-F238E27FC236}">
                    <a16:creationId xmlns:a16="http://schemas.microsoft.com/office/drawing/2014/main" id="{AD328F70-8E49-52D8-5E35-DCDF3E17DAD8}"/>
                  </a:ext>
                </a:extLst>
              </p:cNvPr>
              <p:cNvCxnSpPr/>
              <p:nvPr/>
            </p:nvCxnSpPr>
            <p:spPr>
              <a:xfrm flipH="1" flipV="1">
                <a:off x="6319747" y="3557637"/>
                <a:ext cx="35845" cy="28264"/>
              </a:xfrm>
              <a:prstGeom prst="straightConnector1">
                <a:avLst/>
              </a:prstGeom>
              <a:noFill/>
              <a:ln w="28575" cap="flat">
                <a:solidFill>
                  <a:srgbClr val="4472C4"/>
                </a:solidFill>
                <a:prstDash val="solid"/>
                <a:miter/>
              </a:ln>
            </p:spPr>
          </p:cxnSp>
          <p:cxnSp>
            <p:nvCxnSpPr>
              <p:cNvPr id="63" name="Straight Connector 1111">
                <a:extLst>
                  <a:ext uri="{FF2B5EF4-FFF2-40B4-BE49-F238E27FC236}">
                    <a16:creationId xmlns:a16="http://schemas.microsoft.com/office/drawing/2014/main" id="{44315F07-034A-C632-19CD-27033AE87CA4}"/>
                  </a:ext>
                </a:extLst>
              </p:cNvPr>
              <p:cNvCxnSpPr/>
              <p:nvPr/>
            </p:nvCxnSpPr>
            <p:spPr>
              <a:xfrm flipH="1" flipV="1">
                <a:off x="6334908" y="3518922"/>
                <a:ext cx="35844" cy="28264"/>
              </a:xfrm>
              <a:prstGeom prst="straightConnector1">
                <a:avLst/>
              </a:prstGeom>
              <a:noFill/>
              <a:ln w="28575" cap="flat">
                <a:solidFill>
                  <a:srgbClr val="4472C4"/>
                </a:solidFill>
                <a:prstDash val="solid"/>
                <a:miter/>
              </a:ln>
            </p:spPr>
          </p:cxnSp>
        </p:grpSp>
        <p:grpSp>
          <p:nvGrpSpPr>
            <p:cNvPr id="100" name="Group 201">
              <a:extLst>
                <a:ext uri="{FF2B5EF4-FFF2-40B4-BE49-F238E27FC236}">
                  <a16:creationId xmlns:a16="http://schemas.microsoft.com/office/drawing/2014/main" id="{55357023-8120-1A15-E4C0-E3887D1021C8}"/>
                </a:ext>
              </a:extLst>
            </p:cNvPr>
            <p:cNvGrpSpPr/>
            <p:nvPr/>
          </p:nvGrpSpPr>
          <p:grpSpPr>
            <a:xfrm>
              <a:off x="8008509" y="3779264"/>
              <a:ext cx="346947" cy="678288"/>
              <a:chOff x="6006382" y="2834448"/>
              <a:chExt cx="260210" cy="508716"/>
            </a:xfrm>
          </p:grpSpPr>
          <p:cxnSp>
            <p:nvCxnSpPr>
              <p:cNvPr id="101" name="Straight Connector 1103">
                <a:extLst>
                  <a:ext uri="{FF2B5EF4-FFF2-40B4-BE49-F238E27FC236}">
                    <a16:creationId xmlns:a16="http://schemas.microsoft.com/office/drawing/2014/main" id="{7825CDBA-C2F8-4EC3-714F-DB026335F1CA}"/>
                  </a:ext>
                </a:extLst>
              </p:cNvPr>
              <p:cNvCxnSpPr/>
              <p:nvPr/>
            </p:nvCxnSpPr>
            <p:spPr>
              <a:xfrm flipH="1" flipV="1">
                <a:off x="6206233" y="3263676"/>
                <a:ext cx="19185" cy="54352"/>
              </a:xfrm>
              <a:prstGeom prst="straightConnector1">
                <a:avLst/>
              </a:prstGeom>
              <a:noFill/>
              <a:ln w="28575" cap="flat">
                <a:solidFill>
                  <a:srgbClr val="4472C4"/>
                </a:solidFill>
                <a:prstDash val="solid"/>
                <a:miter/>
              </a:ln>
            </p:spPr>
          </p:cxnSp>
          <p:pic>
            <p:nvPicPr>
              <p:cNvPr id="102" name="Picture 2">
                <a:extLst>
                  <a:ext uri="{FF2B5EF4-FFF2-40B4-BE49-F238E27FC236}">
                    <a16:creationId xmlns:a16="http://schemas.microsoft.com/office/drawing/2014/main" id="{855BAA4E-EB2B-D19F-084E-7BC65AEF06B1}"/>
                  </a:ext>
                </a:extLst>
              </p:cNvPr>
              <p:cNvPicPr>
                <a:picLocks noChangeAspect="1"/>
              </p:cNvPicPr>
              <p:nvPr/>
            </p:nvPicPr>
            <p:blipFill>
              <a:blip r:embed="rId3"/>
              <a:srcRect/>
              <a:stretch>
                <a:fillRect/>
              </a:stretch>
            </p:blipFill>
            <p:spPr>
              <a:xfrm rot="20610873">
                <a:off x="6006382" y="2834448"/>
                <a:ext cx="210348" cy="211372"/>
              </a:xfrm>
              <a:prstGeom prst="rect">
                <a:avLst/>
              </a:prstGeom>
              <a:noFill/>
              <a:ln cap="flat">
                <a:noFill/>
              </a:ln>
            </p:spPr>
          </p:pic>
          <p:cxnSp>
            <p:nvCxnSpPr>
              <p:cNvPr id="103" name="Straight Connector 1109">
                <a:extLst>
                  <a:ext uri="{FF2B5EF4-FFF2-40B4-BE49-F238E27FC236}">
                    <a16:creationId xmlns:a16="http://schemas.microsoft.com/office/drawing/2014/main" id="{C507AC47-EA8E-6837-4995-A13710B035D1}"/>
                  </a:ext>
                </a:extLst>
              </p:cNvPr>
              <p:cNvCxnSpPr/>
              <p:nvPr/>
            </p:nvCxnSpPr>
            <p:spPr>
              <a:xfrm flipH="1" flipV="1">
                <a:off x="6139912" y="3041477"/>
                <a:ext cx="9336" cy="33769"/>
              </a:xfrm>
              <a:prstGeom prst="straightConnector1">
                <a:avLst/>
              </a:prstGeom>
              <a:noFill/>
              <a:ln w="28575" cap="flat">
                <a:solidFill>
                  <a:srgbClr val="4472C4"/>
                </a:solidFill>
                <a:prstDash val="solid"/>
                <a:miter/>
              </a:ln>
            </p:spPr>
          </p:cxnSp>
          <p:sp>
            <p:nvSpPr>
              <p:cNvPr id="104" name="Arrow: Chevron 1107">
                <a:extLst>
                  <a:ext uri="{FF2B5EF4-FFF2-40B4-BE49-F238E27FC236}">
                    <a16:creationId xmlns:a16="http://schemas.microsoft.com/office/drawing/2014/main" id="{38D84BB9-B3BF-7278-8A00-FCACBB3F60A1}"/>
                  </a:ext>
                </a:extLst>
              </p:cNvPr>
              <p:cNvSpPr/>
              <p:nvPr/>
            </p:nvSpPr>
            <p:spPr>
              <a:xfrm rot="15187209">
                <a:off x="6052764" y="3129337"/>
                <a:ext cx="273835" cy="153820"/>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669900"/>
              </a:solidFill>
              <a:ln w="12701" cap="flat">
                <a:solidFill>
                  <a:srgbClr val="172C51"/>
                </a:solidFill>
                <a:prstDash val="solid"/>
                <a:miter/>
              </a:ln>
            </p:spPr>
            <p:txBody>
              <a:bodyPr vert="horz" wrap="square" lIns="91440" tIns="45720" rIns="91440" bIns="45720" anchor="ctr" anchorCtr="1" compatLnSpc="1">
                <a:noAutofit/>
              </a:bodyPr>
              <a:lstStyle/>
              <a:p>
                <a:pPr algn="ctr" defTabSz="914377">
                  <a:defRPr sz="1800" b="0" i="0" u="none" strike="noStrike" kern="0" cap="none" spc="0" baseline="0">
                    <a:solidFill>
                      <a:srgbClr val="000000"/>
                    </a:solidFill>
                    <a:uFillTx/>
                  </a:defRPr>
                </a:pPr>
                <a:endParaRPr lang="ka-GE" kern="0">
                  <a:solidFill>
                    <a:srgbClr val="000000"/>
                  </a:solidFill>
                  <a:latin typeface="Sylfaen" pitchFamily="18"/>
                  <a:cs typeface="Arial"/>
                </a:endParaRPr>
              </a:p>
            </p:txBody>
          </p:sp>
        </p:grpSp>
      </p:grpSp>
      <p:grpSp>
        <p:nvGrpSpPr>
          <p:cNvPr id="133" name="Group 132">
            <a:extLst>
              <a:ext uri="{FF2B5EF4-FFF2-40B4-BE49-F238E27FC236}">
                <a16:creationId xmlns:a16="http://schemas.microsoft.com/office/drawing/2014/main" id="{7A7FF3A3-20D6-3D8B-5D11-B4F920B62E90}"/>
              </a:ext>
            </a:extLst>
          </p:cNvPr>
          <p:cNvGrpSpPr/>
          <p:nvPr/>
        </p:nvGrpSpPr>
        <p:grpSpPr>
          <a:xfrm>
            <a:off x="6591751" y="3865339"/>
            <a:ext cx="486546" cy="1039125"/>
            <a:chOff x="6591751" y="3865339"/>
            <a:chExt cx="486546" cy="1039125"/>
          </a:xfrm>
        </p:grpSpPr>
        <p:grpSp>
          <p:nvGrpSpPr>
            <p:cNvPr id="68" name="Group 216">
              <a:extLst>
                <a:ext uri="{FF2B5EF4-FFF2-40B4-BE49-F238E27FC236}">
                  <a16:creationId xmlns:a16="http://schemas.microsoft.com/office/drawing/2014/main" id="{C6B66C3F-67EC-B6FD-2B35-BB2C20E2CFBB}"/>
                </a:ext>
              </a:extLst>
            </p:cNvPr>
            <p:cNvGrpSpPr/>
            <p:nvPr/>
          </p:nvGrpSpPr>
          <p:grpSpPr>
            <a:xfrm>
              <a:off x="6806488" y="4514577"/>
              <a:ext cx="271809" cy="389887"/>
              <a:chOff x="5104865" y="3385932"/>
              <a:chExt cx="203857" cy="292415"/>
            </a:xfrm>
          </p:grpSpPr>
          <p:sp>
            <p:nvSpPr>
              <p:cNvPr id="69" name="Diamond 1119">
                <a:extLst>
                  <a:ext uri="{FF2B5EF4-FFF2-40B4-BE49-F238E27FC236}">
                    <a16:creationId xmlns:a16="http://schemas.microsoft.com/office/drawing/2014/main" id="{5B6A18CA-54CF-510A-BE03-F08CCAD715F0}"/>
                  </a:ext>
                </a:extLst>
              </p:cNvPr>
              <p:cNvSpPr/>
              <p:nvPr/>
            </p:nvSpPr>
            <p:spPr>
              <a:xfrm rot="20666255">
                <a:off x="5104865" y="3385932"/>
                <a:ext cx="201826" cy="292415"/>
              </a:xfrm>
              <a:custGeom>
                <a:avLst/>
                <a:gdLst>
                  <a:gd name="f0" fmla="val w"/>
                  <a:gd name="f1" fmla="val h"/>
                  <a:gd name="f2" fmla="val ss"/>
                  <a:gd name="f3" fmla="val 0"/>
                  <a:gd name="f4" fmla="abs f0"/>
                  <a:gd name="f5" fmla="abs f1"/>
                  <a:gd name="f6" fmla="abs f2"/>
                  <a:gd name="f7" fmla="?: f4 f0 1"/>
                  <a:gd name="f8" fmla="?: f5 f1 1"/>
                  <a:gd name="f9" fmla="?: f6 f2 1"/>
                  <a:gd name="f10" fmla="*/ f7 1 21600"/>
                  <a:gd name="f11" fmla="*/ f8 1 21600"/>
                  <a:gd name="f12" fmla="*/ 21600 f7 1"/>
                  <a:gd name="f13" fmla="*/ 21600 f8 1"/>
                  <a:gd name="f14" fmla="min f11 f10"/>
                  <a:gd name="f15" fmla="*/ f12 1 f9"/>
                  <a:gd name="f16" fmla="*/ f13 1 f9"/>
                  <a:gd name="f17" fmla="val f15"/>
                  <a:gd name="f18" fmla="val f16"/>
                  <a:gd name="f19" fmla="*/ f3 f14 1"/>
                  <a:gd name="f20" fmla="+- f18 0 f3"/>
                  <a:gd name="f21" fmla="+- f17 0 f3"/>
                  <a:gd name="f22" fmla="*/ f17 f14 1"/>
                  <a:gd name="f23" fmla="*/ f18 f14 1"/>
                  <a:gd name="f24" fmla="*/ f20 1 2"/>
                  <a:gd name="f25" fmla="*/ f20 1 4"/>
                  <a:gd name="f26" fmla="*/ f21 1 2"/>
                  <a:gd name="f27" fmla="*/ f21 1 4"/>
                  <a:gd name="f28" fmla="*/ f21 3 1"/>
                  <a:gd name="f29" fmla="*/ f20 3 1"/>
                  <a:gd name="f30" fmla="+- f3 f24 0"/>
                  <a:gd name="f31" fmla="+- f3 f26 0"/>
                  <a:gd name="f32" fmla="*/ f28 1 4"/>
                  <a:gd name="f33" fmla="*/ f29 1 4"/>
                  <a:gd name="f34" fmla="*/ f27 f14 1"/>
                  <a:gd name="f35" fmla="*/ f25 f14 1"/>
                  <a:gd name="f36" fmla="*/ f32 f14 1"/>
                  <a:gd name="f37" fmla="*/ f33 f14 1"/>
                  <a:gd name="f38" fmla="*/ f30 f14 1"/>
                  <a:gd name="f39" fmla="*/ f31 f14 1"/>
                </a:gdLst>
                <a:ahLst/>
                <a:cxnLst>
                  <a:cxn ang="3cd4">
                    <a:pos x="hc" y="t"/>
                  </a:cxn>
                  <a:cxn ang="0">
                    <a:pos x="r" y="vc"/>
                  </a:cxn>
                  <a:cxn ang="cd4">
                    <a:pos x="hc" y="b"/>
                  </a:cxn>
                  <a:cxn ang="cd2">
                    <a:pos x="l" y="vc"/>
                  </a:cxn>
                </a:cxnLst>
                <a:rect l="f34" t="f35" r="f36" b="f37"/>
                <a:pathLst>
                  <a:path>
                    <a:moveTo>
                      <a:pt x="f19" y="f38"/>
                    </a:moveTo>
                    <a:lnTo>
                      <a:pt x="f39" y="f19"/>
                    </a:lnTo>
                    <a:lnTo>
                      <a:pt x="f22" y="f38"/>
                    </a:lnTo>
                    <a:lnTo>
                      <a:pt x="f39" y="f23"/>
                    </a:lnTo>
                    <a:close/>
                  </a:path>
                </a:pathLst>
              </a:custGeom>
              <a:solidFill>
                <a:srgbClr val="FF0066"/>
              </a:solidFill>
              <a:ln w="12701" cap="flat">
                <a:solidFill>
                  <a:srgbClr val="172C51"/>
                </a:solidFill>
                <a:prstDash val="solid"/>
                <a:miter/>
              </a:ln>
            </p:spPr>
            <p:txBody>
              <a:bodyPr vert="horz" wrap="square" lIns="91440" tIns="45720" rIns="91440" bIns="45720" anchor="ctr" anchorCtr="1" compatLnSpc="1">
                <a:noAutofit/>
              </a:bodyPr>
              <a:lstStyle/>
              <a:p>
                <a:pPr algn="ctr" defTabSz="914377">
                  <a:defRPr sz="1800" b="0" i="0" u="none" strike="noStrike" kern="0" cap="none" spc="0" baseline="0">
                    <a:solidFill>
                      <a:srgbClr val="000000"/>
                    </a:solidFill>
                    <a:uFillTx/>
                  </a:defRPr>
                </a:pPr>
                <a:endParaRPr lang="ka-GE" kern="0">
                  <a:solidFill>
                    <a:srgbClr val="FFFFFF"/>
                  </a:solidFill>
                  <a:latin typeface="Sylfaen" pitchFamily="18"/>
                  <a:cs typeface="Arial"/>
                </a:endParaRPr>
              </a:p>
            </p:txBody>
          </p:sp>
          <p:cxnSp>
            <p:nvCxnSpPr>
              <p:cNvPr id="70" name="Straight Connector 1123">
                <a:extLst>
                  <a:ext uri="{FF2B5EF4-FFF2-40B4-BE49-F238E27FC236}">
                    <a16:creationId xmlns:a16="http://schemas.microsoft.com/office/drawing/2014/main" id="{FF33F5F6-6090-EC41-E87C-9222A1BF2923}"/>
                  </a:ext>
                </a:extLst>
              </p:cNvPr>
              <p:cNvCxnSpPr/>
              <p:nvPr/>
            </p:nvCxnSpPr>
            <p:spPr>
              <a:xfrm flipH="1" flipV="1">
                <a:off x="5257717" y="3627333"/>
                <a:ext cx="35845" cy="28264"/>
              </a:xfrm>
              <a:prstGeom prst="straightConnector1">
                <a:avLst/>
              </a:prstGeom>
              <a:noFill/>
              <a:ln w="28575" cap="flat">
                <a:solidFill>
                  <a:srgbClr val="4472C4"/>
                </a:solidFill>
                <a:prstDash val="solid"/>
                <a:miter/>
              </a:ln>
            </p:spPr>
          </p:cxnSp>
          <p:cxnSp>
            <p:nvCxnSpPr>
              <p:cNvPr id="71" name="Straight Connector 1124">
                <a:extLst>
                  <a:ext uri="{FF2B5EF4-FFF2-40B4-BE49-F238E27FC236}">
                    <a16:creationId xmlns:a16="http://schemas.microsoft.com/office/drawing/2014/main" id="{86C8EF11-452D-2581-7B47-157CC5908F47}"/>
                  </a:ext>
                </a:extLst>
              </p:cNvPr>
              <p:cNvCxnSpPr/>
              <p:nvPr/>
            </p:nvCxnSpPr>
            <p:spPr>
              <a:xfrm flipH="1" flipV="1">
                <a:off x="5272878" y="3588608"/>
                <a:ext cx="35844" cy="28264"/>
              </a:xfrm>
              <a:prstGeom prst="straightConnector1">
                <a:avLst/>
              </a:prstGeom>
              <a:noFill/>
              <a:ln w="28575" cap="flat">
                <a:solidFill>
                  <a:srgbClr val="4472C4"/>
                </a:solidFill>
                <a:prstDash val="solid"/>
                <a:miter/>
              </a:ln>
            </p:spPr>
          </p:cxnSp>
        </p:grpSp>
        <p:grpSp>
          <p:nvGrpSpPr>
            <p:cNvPr id="105" name="Group 200">
              <a:extLst>
                <a:ext uri="{FF2B5EF4-FFF2-40B4-BE49-F238E27FC236}">
                  <a16:creationId xmlns:a16="http://schemas.microsoft.com/office/drawing/2014/main" id="{CFB14FFE-8A64-EB85-9CD3-04C825751078}"/>
                </a:ext>
              </a:extLst>
            </p:cNvPr>
            <p:cNvGrpSpPr/>
            <p:nvPr/>
          </p:nvGrpSpPr>
          <p:grpSpPr>
            <a:xfrm>
              <a:off x="6591751" y="3865339"/>
              <a:ext cx="345776" cy="678300"/>
              <a:chOff x="4943813" y="2899004"/>
              <a:chExt cx="259332" cy="508725"/>
            </a:xfrm>
          </p:grpSpPr>
          <p:cxnSp>
            <p:nvCxnSpPr>
              <p:cNvPr id="106" name="Straight Connector 1122">
                <a:extLst>
                  <a:ext uri="{FF2B5EF4-FFF2-40B4-BE49-F238E27FC236}">
                    <a16:creationId xmlns:a16="http://schemas.microsoft.com/office/drawing/2014/main" id="{1B8CC33B-37CF-CB40-7ACF-33B9115EB690}"/>
                  </a:ext>
                </a:extLst>
              </p:cNvPr>
              <p:cNvCxnSpPr/>
              <p:nvPr/>
            </p:nvCxnSpPr>
            <p:spPr>
              <a:xfrm flipH="1" flipV="1">
                <a:off x="5076456" y="3106024"/>
                <a:ext cx="9336" cy="33769"/>
              </a:xfrm>
              <a:prstGeom prst="straightConnector1">
                <a:avLst/>
              </a:prstGeom>
              <a:noFill/>
              <a:ln w="28575" cap="flat">
                <a:solidFill>
                  <a:srgbClr val="4472C4"/>
                </a:solidFill>
                <a:prstDash val="solid"/>
                <a:miter/>
              </a:ln>
            </p:spPr>
          </p:cxnSp>
          <p:cxnSp>
            <p:nvCxnSpPr>
              <p:cNvPr id="107" name="Straight Connector 1116">
                <a:extLst>
                  <a:ext uri="{FF2B5EF4-FFF2-40B4-BE49-F238E27FC236}">
                    <a16:creationId xmlns:a16="http://schemas.microsoft.com/office/drawing/2014/main" id="{4D9D266F-88DA-70AB-FDB0-608EF17221F2}"/>
                  </a:ext>
                </a:extLst>
              </p:cNvPr>
              <p:cNvCxnSpPr>
                <a:endCxn id="108" idx="5"/>
              </p:cNvCxnSpPr>
              <p:nvPr/>
            </p:nvCxnSpPr>
            <p:spPr>
              <a:xfrm flipH="1" flipV="1">
                <a:off x="5143659" y="3328234"/>
                <a:ext cx="19180" cy="54351"/>
              </a:xfrm>
              <a:prstGeom prst="straightConnector1">
                <a:avLst/>
              </a:prstGeom>
              <a:noFill/>
              <a:ln w="28575" cap="flat">
                <a:solidFill>
                  <a:srgbClr val="4472C4"/>
                </a:solidFill>
                <a:prstDash val="solid"/>
                <a:miter/>
              </a:ln>
            </p:spPr>
          </p:cxnSp>
          <p:sp>
            <p:nvSpPr>
              <p:cNvPr id="108" name="Arrow: Chevron 1120">
                <a:extLst>
                  <a:ext uri="{FF2B5EF4-FFF2-40B4-BE49-F238E27FC236}">
                    <a16:creationId xmlns:a16="http://schemas.microsoft.com/office/drawing/2014/main" id="{F780441F-3121-E6E9-A8D0-01F14EACB969}"/>
                  </a:ext>
                </a:extLst>
              </p:cNvPr>
              <p:cNvSpPr/>
              <p:nvPr/>
            </p:nvSpPr>
            <p:spPr>
              <a:xfrm rot="15187209">
                <a:off x="4989317" y="3193902"/>
                <a:ext cx="273835" cy="153820"/>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669900"/>
              </a:solidFill>
              <a:ln w="12701" cap="flat">
                <a:solidFill>
                  <a:srgbClr val="172C51"/>
                </a:solidFill>
                <a:prstDash val="solid"/>
                <a:miter/>
              </a:ln>
            </p:spPr>
            <p:txBody>
              <a:bodyPr vert="horz" wrap="square" lIns="91440" tIns="45720" rIns="91440" bIns="45720" anchor="ctr" anchorCtr="1" compatLnSpc="1">
                <a:noAutofit/>
              </a:bodyPr>
              <a:lstStyle/>
              <a:p>
                <a:pPr algn="ctr" defTabSz="914377">
                  <a:defRPr sz="1800" b="0" i="0" u="none" strike="noStrike" kern="0" cap="none" spc="0" baseline="0">
                    <a:solidFill>
                      <a:srgbClr val="000000"/>
                    </a:solidFill>
                    <a:uFillTx/>
                  </a:defRPr>
                </a:pPr>
                <a:endParaRPr lang="ka-GE" kern="0">
                  <a:solidFill>
                    <a:srgbClr val="000000"/>
                  </a:solidFill>
                  <a:latin typeface="Sylfaen" pitchFamily="18"/>
                  <a:cs typeface="Arial"/>
                </a:endParaRPr>
              </a:p>
            </p:txBody>
          </p:sp>
          <p:pic>
            <p:nvPicPr>
              <p:cNvPr id="109" name="Picture 2">
                <a:extLst>
                  <a:ext uri="{FF2B5EF4-FFF2-40B4-BE49-F238E27FC236}">
                    <a16:creationId xmlns:a16="http://schemas.microsoft.com/office/drawing/2014/main" id="{C0686B59-3A7C-8B3F-17FE-FECBF09FF2C5}"/>
                  </a:ext>
                </a:extLst>
              </p:cNvPr>
              <p:cNvPicPr>
                <a:picLocks noChangeAspect="1"/>
              </p:cNvPicPr>
              <p:nvPr/>
            </p:nvPicPr>
            <p:blipFill>
              <a:blip r:embed="rId3"/>
              <a:srcRect/>
              <a:stretch>
                <a:fillRect/>
              </a:stretch>
            </p:blipFill>
            <p:spPr>
              <a:xfrm rot="20610873">
                <a:off x="4943813" y="2899004"/>
                <a:ext cx="210348" cy="211372"/>
              </a:xfrm>
              <a:prstGeom prst="rect">
                <a:avLst/>
              </a:prstGeom>
              <a:noFill/>
              <a:ln cap="flat">
                <a:noFill/>
              </a:ln>
            </p:spPr>
          </p:pic>
        </p:grpSp>
      </p:grpSp>
      <p:sp>
        <p:nvSpPr>
          <p:cNvPr id="111" name="TextBox 107">
            <a:extLst>
              <a:ext uri="{FF2B5EF4-FFF2-40B4-BE49-F238E27FC236}">
                <a16:creationId xmlns:a16="http://schemas.microsoft.com/office/drawing/2014/main" id="{F3B7495A-A6E6-942B-BD19-EB8D6C97F31B}"/>
              </a:ext>
            </a:extLst>
          </p:cNvPr>
          <p:cNvSpPr txBox="1"/>
          <p:nvPr/>
        </p:nvSpPr>
        <p:spPr>
          <a:xfrm>
            <a:off x="9351522" y="992334"/>
            <a:ext cx="1537849" cy="861774"/>
          </a:xfrm>
          <a:prstGeom prst="rect">
            <a:avLst/>
          </a:prstGeom>
          <a:noFill/>
          <a:ln w="28575" cap="flat">
            <a:solidFill>
              <a:srgbClr val="7030A0"/>
            </a:solidFill>
            <a:prstDash val="solid"/>
          </a:ln>
        </p:spPr>
        <p:txBody>
          <a:bodyPr vert="horz" wrap="square" lIns="121920" tIns="60960" rIns="121920" bIns="60960" numCol="2" anchor="t" anchorCtr="0" compatLnSpc="1">
            <a:spAutoFit/>
          </a:bodyPr>
          <a:lstStyle/>
          <a:p>
            <a:pPr defTabSz="1219170">
              <a:defRPr sz="1800" b="0" i="0" u="none" strike="noStrike" kern="0" cap="none" spc="0" baseline="0">
                <a:solidFill>
                  <a:srgbClr val="000000"/>
                </a:solidFill>
                <a:uFillTx/>
              </a:defRPr>
            </a:pPr>
            <a:r>
              <a:rPr lang="en-US" sz="2400" baseline="30000" dirty="0">
                <a:solidFill>
                  <a:srgbClr val="000000"/>
                </a:solidFill>
                <a:latin typeface="Calibri Light" pitchFamily="34"/>
                <a:cs typeface="Arial"/>
              </a:rPr>
              <a:t>18</a:t>
            </a:r>
            <a:r>
              <a:rPr lang="en-US" sz="2400" dirty="0">
                <a:solidFill>
                  <a:srgbClr val="000000"/>
                </a:solidFill>
                <a:latin typeface="Calibri Light" pitchFamily="34"/>
                <a:cs typeface="Arial"/>
              </a:rPr>
              <a:t>F</a:t>
            </a:r>
          </a:p>
          <a:p>
            <a:pPr defTabSz="1219170">
              <a:defRPr sz="1800" b="0" i="0" u="none" strike="noStrike" kern="0" cap="none" spc="0" baseline="0">
                <a:solidFill>
                  <a:srgbClr val="000000"/>
                </a:solidFill>
                <a:uFillTx/>
              </a:defRPr>
            </a:pPr>
            <a:r>
              <a:rPr lang="en-US" sz="2400" baseline="30000" dirty="0">
                <a:solidFill>
                  <a:srgbClr val="000000"/>
                </a:solidFill>
                <a:latin typeface="Calibri Light" pitchFamily="34"/>
                <a:cs typeface="Arial"/>
              </a:rPr>
              <a:t>68</a:t>
            </a:r>
            <a:r>
              <a:rPr lang="en-US" sz="2400" dirty="0">
                <a:solidFill>
                  <a:srgbClr val="000000"/>
                </a:solidFill>
                <a:latin typeface="Calibri Light" pitchFamily="34"/>
                <a:cs typeface="Arial"/>
              </a:rPr>
              <a:t>Ga </a:t>
            </a:r>
            <a:r>
              <a:rPr lang="en-US" sz="2400" baseline="30000" dirty="0">
                <a:solidFill>
                  <a:srgbClr val="000000"/>
                </a:solidFill>
                <a:latin typeface="Calibri Light" pitchFamily="34"/>
                <a:cs typeface="Arial"/>
              </a:rPr>
              <a:t>89</a:t>
            </a:r>
            <a:r>
              <a:rPr lang="en-US" sz="2400" dirty="0">
                <a:solidFill>
                  <a:srgbClr val="000000"/>
                </a:solidFill>
                <a:latin typeface="Calibri Light" pitchFamily="34"/>
                <a:cs typeface="Arial"/>
              </a:rPr>
              <a:t>Zr</a:t>
            </a:r>
          </a:p>
          <a:p>
            <a:pPr defTabSz="1219170">
              <a:defRPr sz="1800" b="0" i="0" u="none" strike="noStrike" kern="0" cap="none" spc="0" baseline="0">
                <a:solidFill>
                  <a:srgbClr val="000000"/>
                </a:solidFill>
                <a:uFillTx/>
              </a:defRPr>
            </a:pPr>
            <a:r>
              <a:rPr lang="en-US" sz="2400" baseline="30000" dirty="0">
                <a:solidFill>
                  <a:srgbClr val="000000"/>
                </a:solidFill>
                <a:latin typeface="Calibri Light" pitchFamily="34"/>
                <a:cs typeface="Arial"/>
              </a:rPr>
              <a:t>11</a:t>
            </a:r>
            <a:r>
              <a:rPr lang="en-US" sz="2400" dirty="0">
                <a:solidFill>
                  <a:srgbClr val="000000"/>
                </a:solidFill>
                <a:latin typeface="Calibri Light" pitchFamily="34"/>
                <a:cs typeface="Arial"/>
              </a:rPr>
              <a:t>C</a:t>
            </a:r>
            <a:endParaRPr lang="ka-GE" sz="2400" dirty="0">
              <a:solidFill>
                <a:srgbClr val="000000"/>
              </a:solidFill>
              <a:latin typeface="Calibri Light" pitchFamily="34"/>
              <a:cs typeface="Arial"/>
            </a:endParaRPr>
          </a:p>
        </p:txBody>
      </p:sp>
      <p:sp>
        <p:nvSpPr>
          <p:cNvPr id="114" name="TextBox 110">
            <a:extLst>
              <a:ext uri="{FF2B5EF4-FFF2-40B4-BE49-F238E27FC236}">
                <a16:creationId xmlns:a16="http://schemas.microsoft.com/office/drawing/2014/main" id="{4A6E85E7-4A3D-D214-AB5F-9874B15CFFCC}"/>
              </a:ext>
            </a:extLst>
          </p:cNvPr>
          <p:cNvSpPr txBox="1"/>
          <p:nvPr/>
        </p:nvSpPr>
        <p:spPr>
          <a:xfrm>
            <a:off x="9282378" y="440734"/>
            <a:ext cx="2555687" cy="492443"/>
          </a:xfrm>
          <a:prstGeom prst="rect">
            <a:avLst/>
          </a:prstGeom>
          <a:noFill/>
          <a:ln cap="flat">
            <a:noFill/>
          </a:ln>
        </p:spPr>
        <p:txBody>
          <a:bodyPr vert="horz" wrap="square" lIns="121920" tIns="60960" rIns="121920" bIns="60960" anchor="t" anchorCtr="0" compatLnSpc="1">
            <a:spAutoFit/>
          </a:bodyPr>
          <a:lstStyle/>
          <a:p>
            <a:pPr defTabSz="1219170">
              <a:defRPr sz="1800" b="0" i="0" u="none" strike="noStrike" kern="0" cap="none" spc="0" baseline="0">
                <a:solidFill>
                  <a:srgbClr val="000000"/>
                </a:solidFill>
                <a:uFillTx/>
              </a:defRPr>
            </a:pPr>
            <a:r>
              <a:rPr lang="en-US" sz="2400" dirty="0">
                <a:solidFill>
                  <a:srgbClr val="000000"/>
                </a:solidFill>
                <a:latin typeface="Calibri Light" pitchFamily="34"/>
                <a:cs typeface="Arial"/>
              </a:rPr>
              <a:t>Diagnosis</a:t>
            </a:r>
            <a:endParaRPr lang="ka-GE" sz="2400" dirty="0">
              <a:solidFill>
                <a:srgbClr val="000000"/>
              </a:solidFill>
              <a:latin typeface="Calibri Light" pitchFamily="34"/>
              <a:cs typeface="Arial"/>
            </a:endParaRPr>
          </a:p>
        </p:txBody>
      </p:sp>
      <p:sp>
        <p:nvSpPr>
          <p:cNvPr id="118" name="TextBox 114">
            <a:extLst>
              <a:ext uri="{FF2B5EF4-FFF2-40B4-BE49-F238E27FC236}">
                <a16:creationId xmlns:a16="http://schemas.microsoft.com/office/drawing/2014/main" id="{BC3A7724-0120-9CC1-D9F1-3A9D67DC2241}"/>
              </a:ext>
            </a:extLst>
          </p:cNvPr>
          <p:cNvSpPr txBox="1"/>
          <p:nvPr/>
        </p:nvSpPr>
        <p:spPr>
          <a:xfrm>
            <a:off x="11030637" y="923111"/>
            <a:ext cx="807427" cy="410433"/>
          </a:xfrm>
          <a:prstGeom prst="rect">
            <a:avLst/>
          </a:prstGeom>
          <a:noFill/>
          <a:ln cap="flat">
            <a:noFill/>
          </a:ln>
        </p:spPr>
        <p:txBody>
          <a:bodyPr vert="horz" wrap="square" lIns="121920" tIns="60960" rIns="121920" bIns="60960" anchor="t" anchorCtr="0" compatLnSpc="1">
            <a:spAutoFit/>
          </a:bodyPr>
          <a:lstStyle/>
          <a:p>
            <a:pPr lvl="0">
              <a:defRPr sz="1800" b="0" i="0" u="none" strike="noStrike" kern="0" cap="none" spc="0" baseline="0">
                <a:solidFill>
                  <a:srgbClr val="000000"/>
                </a:solidFill>
                <a:uFillTx/>
              </a:defRPr>
            </a:pPr>
            <a:r>
              <a:rPr lang="el-GR" sz="1867" dirty="0">
                <a:solidFill>
                  <a:srgbClr val="00B050"/>
                </a:solidFill>
                <a:cs typeface="Arial"/>
              </a:rPr>
              <a:t>β</a:t>
            </a:r>
            <a:r>
              <a:rPr lang="en-US" baseline="30000" dirty="0">
                <a:solidFill>
                  <a:srgbClr val="00B050"/>
                </a:solidFill>
                <a:cs typeface="Arial"/>
              </a:rPr>
              <a:t>+ </a:t>
            </a:r>
            <a:endParaRPr lang="ka-GE" sz="2400" dirty="0">
              <a:solidFill>
                <a:srgbClr val="000000"/>
              </a:solidFill>
              <a:latin typeface="Calibri Light" pitchFamily="34"/>
              <a:cs typeface="Arial"/>
            </a:endParaRPr>
          </a:p>
        </p:txBody>
      </p:sp>
      <p:sp>
        <p:nvSpPr>
          <p:cNvPr id="122" name="Arrow: Right 122">
            <a:extLst>
              <a:ext uri="{FF2B5EF4-FFF2-40B4-BE49-F238E27FC236}">
                <a16:creationId xmlns:a16="http://schemas.microsoft.com/office/drawing/2014/main" id="{60F1F925-A822-54E7-74B2-367D9C1B8CAD}"/>
              </a:ext>
            </a:extLst>
          </p:cNvPr>
          <p:cNvSpPr/>
          <p:nvPr/>
        </p:nvSpPr>
        <p:spPr>
          <a:xfrm rot="10799991" flipH="1" flipV="1">
            <a:off x="8006518" y="1873690"/>
            <a:ext cx="1132004" cy="61796"/>
          </a:xfrm>
          <a:custGeom>
            <a:avLst>
              <a:gd name="f0" fmla="val 19754"/>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pin 0 f0 21600"/>
              <a:gd name="f15" fmla="pin 0 f1 10800"/>
              <a:gd name="f16" fmla="*/ f10 f2 1"/>
              <a:gd name="f17" fmla="*/ f11 f2 1"/>
              <a:gd name="f18" fmla="val f15"/>
              <a:gd name="f19" fmla="val f14"/>
              <a:gd name="f20" fmla="+- 21600 0 f15"/>
              <a:gd name="f21" fmla="*/ f14 f12 1"/>
              <a:gd name="f22" fmla="*/ f15 f13 1"/>
              <a:gd name="f23" fmla="*/ 0 f12 1"/>
              <a:gd name="f24" fmla="*/ 0 f13 1"/>
              <a:gd name="f25" fmla="*/ f16 1 f4"/>
              <a:gd name="f26" fmla="*/ 21600 f13 1"/>
              <a:gd name="f27" fmla="*/ f17 1 f4"/>
              <a:gd name="f28" fmla="+- 21600 0 f19"/>
              <a:gd name="f29" fmla="*/ f20 f13 1"/>
              <a:gd name="f30" fmla="*/ f18 f13 1"/>
              <a:gd name="f31" fmla="*/ f19 f12 1"/>
              <a:gd name="f32" fmla="+- f25 0 f3"/>
              <a:gd name="f33" fmla="+- f27 0 f3"/>
              <a:gd name="f34" fmla="*/ f28 f18 1"/>
              <a:gd name="f35" fmla="*/ f34 1 10800"/>
              <a:gd name="f36" fmla="+- f19 f35 0"/>
              <a:gd name="f37" fmla="*/ f36 f12 1"/>
            </a:gdLst>
            <a:ahLst>
              <a:ahXY gdRefX="f0" minX="f7" maxX="f8" gdRefY="f1" minY="f7" maxY="f9">
                <a:pos x="f21" y="f22"/>
              </a:ahXY>
            </a:ahLst>
            <a:cxnLst>
              <a:cxn ang="3cd4">
                <a:pos x="hc" y="t"/>
              </a:cxn>
              <a:cxn ang="0">
                <a:pos x="r" y="vc"/>
              </a:cxn>
              <a:cxn ang="cd4">
                <a:pos x="hc" y="b"/>
              </a:cxn>
              <a:cxn ang="cd2">
                <a:pos x="l" y="vc"/>
              </a:cxn>
              <a:cxn ang="f32">
                <a:pos x="f31" y="f24"/>
              </a:cxn>
              <a:cxn ang="f33">
                <a:pos x="f31" y="f26"/>
              </a:cxn>
            </a:cxnLst>
            <a:rect l="f23" t="f30" r="f37" b="f29"/>
            <a:pathLst>
              <a:path w="21600" h="21600">
                <a:moveTo>
                  <a:pt x="f7" y="f18"/>
                </a:moveTo>
                <a:lnTo>
                  <a:pt x="f19" y="f18"/>
                </a:lnTo>
                <a:lnTo>
                  <a:pt x="f19" y="f7"/>
                </a:lnTo>
                <a:lnTo>
                  <a:pt x="f8" y="f9"/>
                </a:lnTo>
                <a:lnTo>
                  <a:pt x="f19" y="f8"/>
                </a:lnTo>
                <a:lnTo>
                  <a:pt x="f19" y="f20"/>
                </a:lnTo>
                <a:lnTo>
                  <a:pt x="f7" y="f20"/>
                </a:lnTo>
                <a:close/>
              </a:path>
            </a:pathLst>
          </a:custGeom>
          <a:solidFill>
            <a:srgbClr val="009BDC"/>
          </a:solidFill>
          <a:ln w="25402" cap="flat">
            <a:solidFill>
              <a:srgbClr val="003F5C"/>
            </a:solidFill>
            <a:prstDash val="solid"/>
          </a:ln>
        </p:spPr>
        <p:txBody>
          <a:bodyPr vert="horz" wrap="square" lIns="121920" tIns="60960" rIns="121920" bIns="60960" anchor="ctr" anchorCtr="1" compatLnSpc="1">
            <a:noAutofit/>
          </a:bodyPr>
          <a:lstStyle/>
          <a:p>
            <a:pPr algn="ctr" defTabSz="1219170">
              <a:defRPr sz="1800" b="0" i="0" u="none" strike="noStrike" kern="0" cap="none" spc="0" baseline="0">
                <a:solidFill>
                  <a:srgbClr val="000000"/>
                </a:solidFill>
                <a:uFillTx/>
              </a:defRPr>
            </a:pPr>
            <a:endParaRPr lang="ka-GE" sz="2400">
              <a:solidFill>
                <a:srgbClr val="FFFFFF"/>
              </a:solidFill>
              <a:latin typeface="Calibri Light"/>
            </a:endParaRPr>
          </a:p>
        </p:txBody>
      </p:sp>
      <p:grpSp>
        <p:nvGrpSpPr>
          <p:cNvPr id="110" name="Group 10">
            <a:extLst>
              <a:ext uri="{FF2B5EF4-FFF2-40B4-BE49-F238E27FC236}">
                <a16:creationId xmlns:a16="http://schemas.microsoft.com/office/drawing/2014/main" id="{6FB15B4F-C5A3-369C-F49B-85B054118489}"/>
              </a:ext>
            </a:extLst>
          </p:cNvPr>
          <p:cNvGrpSpPr/>
          <p:nvPr/>
        </p:nvGrpSpPr>
        <p:grpSpPr>
          <a:xfrm>
            <a:off x="959684" y="5020042"/>
            <a:ext cx="5150729" cy="4224759"/>
            <a:chOff x="1608164" y="3819640"/>
            <a:chExt cx="3863047" cy="3168569"/>
          </a:xfrm>
        </p:grpSpPr>
        <p:sp>
          <p:nvSpPr>
            <p:cNvPr id="112" name="Hexagon 5">
              <a:extLst>
                <a:ext uri="{FF2B5EF4-FFF2-40B4-BE49-F238E27FC236}">
                  <a16:creationId xmlns:a16="http://schemas.microsoft.com/office/drawing/2014/main" id="{7B7237BF-452F-241C-E3B2-17DF858F5EF7}"/>
                </a:ext>
              </a:extLst>
            </p:cNvPr>
            <p:cNvSpPr/>
            <p:nvPr/>
          </p:nvSpPr>
          <p:spPr>
            <a:xfrm>
              <a:off x="1608164" y="3819640"/>
              <a:ext cx="3863047" cy="3168569"/>
            </a:xfrm>
            <a:custGeom>
              <a:avLst/>
              <a:gdLst>
                <a:gd name="f0" fmla="val 10800000"/>
                <a:gd name="f1" fmla="val 5400000"/>
                <a:gd name="f2" fmla="val 180"/>
                <a:gd name="f3" fmla="val w"/>
                <a:gd name="f4" fmla="val h"/>
                <a:gd name="f5" fmla="val ss"/>
                <a:gd name="f6" fmla="val 0"/>
                <a:gd name="f7" fmla="*/ 5419351 1 1725033"/>
                <a:gd name="f8" fmla="+- 0 0 1"/>
                <a:gd name="f9" fmla="val 115470"/>
                <a:gd name="f10" fmla="val 25000"/>
                <a:gd name="f11" fmla="+- 0 0 -180"/>
                <a:gd name="f12" fmla="+- 0 0 -360"/>
                <a:gd name="f13" fmla="abs f3"/>
                <a:gd name="f14" fmla="abs f4"/>
                <a:gd name="f15" fmla="abs f5"/>
                <a:gd name="f16" fmla="+- 3600000 f1 0"/>
                <a:gd name="f17" fmla="*/ f11 f0 1"/>
                <a:gd name="f18" fmla="*/ f12 f0 1"/>
                <a:gd name="f19" fmla="?: f13 f3 1"/>
                <a:gd name="f20" fmla="?: f14 f4 1"/>
                <a:gd name="f21" fmla="?: f15 f5 1"/>
                <a:gd name="f22" fmla="+- f16 0 f1"/>
                <a:gd name="f23" fmla="*/ f17 1 f2"/>
                <a:gd name="f24" fmla="*/ f18 1 f2"/>
                <a:gd name="f25" fmla="*/ f19 1 21600"/>
                <a:gd name="f26" fmla="*/ f20 1 21600"/>
                <a:gd name="f27" fmla="*/ 21600 f19 1"/>
                <a:gd name="f28" fmla="*/ 21600 f20 1"/>
                <a:gd name="f29" fmla="+- f22 f1 0"/>
                <a:gd name="f30" fmla="+- f23 0 f1"/>
                <a:gd name="f31" fmla="+- f24 0 f1"/>
                <a:gd name="f32" fmla="min f26 f25"/>
                <a:gd name="f33" fmla="*/ f27 1 f21"/>
                <a:gd name="f34" fmla="*/ f28 1 f21"/>
                <a:gd name="f35" fmla="*/ f29 f7 1"/>
                <a:gd name="f36" fmla="val f33"/>
                <a:gd name="f37" fmla="val f34"/>
                <a:gd name="f38" fmla="*/ f35 1 f0"/>
                <a:gd name="f39" fmla="*/ f6 f32 1"/>
                <a:gd name="f40" fmla="+- f37 0 f6"/>
                <a:gd name="f41" fmla="+- f36 0 f6"/>
                <a:gd name="f42" fmla="+- 0 0 f38"/>
                <a:gd name="f43" fmla="*/ f36 f32 1"/>
                <a:gd name="f44" fmla="*/ f40 1 2"/>
                <a:gd name="f45" fmla="min f41 f40"/>
                <a:gd name="f46" fmla="*/ 50000 f41 1"/>
                <a:gd name="f47" fmla="+- 0 0 f42"/>
                <a:gd name="f48" fmla="+- f6 f44 0"/>
                <a:gd name="f49" fmla="*/ f46 1 f45"/>
                <a:gd name="f50" fmla="*/ f44 f9 1"/>
                <a:gd name="f51" fmla="*/ f45 f10 1"/>
                <a:gd name="f52" fmla="*/ f47 f0 1"/>
                <a:gd name="f53" fmla="*/ f50 1 100000"/>
                <a:gd name="f54" fmla="*/ f51 1 100000"/>
                <a:gd name="f55" fmla="*/ f49 f8 1"/>
                <a:gd name="f56" fmla="*/ f52 1 f7"/>
                <a:gd name="f57" fmla="*/ f48 f32 1"/>
                <a:gd name="f58" fmla="+- f36 0 f54"/>
                <a:gd name="f59" fmla="*/ f55 1 2"/>
                <a:gd name="f60" fmla="+- f56 0 f1"/>
                <a:gd name="f61" fmla="*/ f54 f32 1"/>
                <a:gd name="f62" fmla="sin 1 f60"/>
                <a:gd name="f63" fmla="+- f10 f59 0"/>
                <a:gd name="f64" fmla="*/ f58 f32 1"/>
                <a:gd name="f65" fmla="+- 0 0 f62"/>
                <a:gd name="f66" fmla="?: f63 4 2"/>
                <a:gd name="f67" fmla="?: f63 3 2"/>
                <a:gd name="f68" fmla="?: f63 f59 0"/>
                <a:gd name="f69" fmla="+- 0 0 f65"/>
                <a:gd name="f70" fmla="+- f10 f68 0"/>
                <a:gd name="f71" fmla="val f69"/>
                <a:gd name="f72" fmla="*/ f70 1 f59"/>
                <a:gd name="f73" fmla="*/ f71 f53 1"/>
                <a:gd name="f74" fmla="*/ f72 f67 1"/>
                <a:gd name="f75" fmla="+- f48 0 f73"/>
                <a:gd name="f76" fmla="+- f48 f73 0"/>
                <a:gd name="f77" fmla="*/ f74 1 f8"/>
                <a:gd name="f78" fmla="+- f66 f77 0"/>
                <a:gd name="f79" fmla="*/ f75 f32 1"/>
                <a:gd name="f80" fmla="*/ f76 f32 1"/>
                <a:gd name="f81" fmla="*/ f41 f78 1"/>
                <a:gd name="f82" fmla="*/ f40 f78 1"/>
                <a:gd name="f83" fmla="*/ f81 1 24"/>
                <a:gd name="f84" fmla="*/ f82 1 24"/>
                <a:gd name="f85" fmla="+- f36 0 f83"/>
                <a:gd name="f86" fmla="+- f37 0 f84"/>
                <a:gd name="f87" fmla="*/ f83 f32 1"/>
                <a:gd name="f88" fmla="*/ f84 f32 1"/>
                <a:gd name="f89" fmla="*/ f85 f32 1"/>
                <a:gd name="f90" fmla="*/ f86 f32 1"/>
              </a:gdLst>
              <a:ahLst/>
              <a:cxnLst>
                <a:cxn ang="3cd4">
                  <a:pos x="hc" y="t"/>
                </a:cxn>
                <a:cxn ang="0">
                  <a:pos x="r" y="vc"/>
                </a:cxn>
                <a:cxn ang="cd4">
                  <a:pos x="hc" y="b"/>
                </a:cxn>
                <a:cxn ang="cd2">
                  <a:pos x="l" y="vc"/>
                </a:cxn>
                <a:cxn ang="f30">
                  <a:pos x="f64" y="f80"/>
                </a:cxn>
                <a:cxn ang="f30">
                  <a:pos x="f61" y="f80"/>
                </a:cxn>
                <a:cxn ang="f31">
                  <a:pos x="f61" y="f79"/>
                </a:cxn>
                <a:cxn ang="f31">
                  <a:pos x="f64" y="f79"/>
                </a:cxn>
              </a:cxnLst>
              <a:rect l="f87" t="f88" r="f89" b="f90"/>
              <a:pathLst>
                <a:path>
                  <a:moveTo>
                    <a:pt x="f39" y="f57"/>
                  </a:moveTo>
                  <a:lnTo>
                    <a:pt x="f61" y="f79"/>
                  </a:lnTo>
                  <a:lnTo>
                    <a:pt x="f64" y="f79"/>
                  </a:lnTo>
                  <a:lnTo>
                    <a:pt x="f43" y="f57"/>
                  </a:lnTo>
                  <a:lnTo>
                    <a:pt x="f64" y="f80"/>
                  </a:lnTo>
                  <a:lnTo>
                    <a:pt x="f61" y="f80"/>
                  </a:lnTo>
                  <a:close/>
                </a:path>
              </a:pathLst>
            </a:custGeom>
            <a:solidFill>
              <a:srgbClr val="FF7C80"/>
            </a:solidFill>
            <a:ln w="12701" cap="flat">
              <a:solidFill>
                <a:srgbClr val="172C51"/>
              </a:solidFill>
              <a:prstDash val="solid"/>
              <a:miter/>
            </a:ln>
          </p:spPr>
          <p:txBody>
            <a:bodyPr vert="horz" wrap="square" lIns="91440" tIns="45720" rIns="91440" bIns="45720" anchor="ctr" anchorCtr="1" compatLnSpc="1">
              <a:noAutofit/>
            </a:bodyPr>
            <a:lstStyle/>
            <a:p>
              <a:pPr algn="ctr" defTabSz="914377">
                <a:defRPr sz="1800" b="0" i="0" u="none" strike="noStrike" kern="0" cap="none" spc="0" baseline="0">
                  <a:solidFill>
                    <a:srgbClr val="000000"/>
                  </a:solidFill>
                  <a:uFillTx/>
                </a:defRPr>
              </a:pPr>
              <a:endParaRPr lang="ka-GE" kern="0" dirty="0">
                <a:solidFill>
                  <a:srgbClr val="FFFFFF"/>
                </a:solidFill>
                <a:latin typeface="Sylfaen" pitchFamily="18"/>
                <a:cs typeface="Arial"/>
              </a:endParaRPr>
            </a:p>
          </p:txBody>
        </p:sp>
        <p:sp>
          <p:nvSpPr>
            <p:cNvPr id="113" name="Oval 8">
              <a:extLst>
                <a:ext uri="{FF2B5EF4-FFF2-40B4-BE49-F238E27FC236}">
                  <a16:creationId xmlns:a16="http://schemas.microsoft.com/office/drawing/2014/main" id="{0CBE631D-7013-517F-ADE0-6B3875186A4B}"/>
                </a:ext>
              </a:extLst>
            </p:cNvPr>
            <p:cNvSpPr/>
            <p:nvPr/>
          </p:nvSpPr>
          <p:spPr>
            <a:xfrm>
              <a:off x="2851419" y="4648334"/>
              <a:ext cx="1586291" cy="151118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203864"/>
            </a:solidFill>
            <a:ln w="12701" cap="flat">
              <a:solidFill>
                <a:srgbClr val="172C51"/>
              </a:solidFill>
              <a:prstDash val="solid"/>
              <a:miter/>
            </a:ln>
          </p:spPr>
          <p:txBody>
            <a:bodyPr vert="horz" wrap="square" lIns="91440" tIns="45720" rIns="91440" bIns="45720" anchor="ctr" anchorCtr="1" compatLnSpc="1">
              <a:noAutofit/>
            </a:bodyPr>
            <a:lstStyle/>
            <a:p>
              <a:pPr algn="ctr" defTabSz="914377">
                <a:defRPr sz="1800" b="0" i="0" u="none" strike="noStrike" kern="0" cap="none" spc="0" baseline="0">
                  <a:solidFill>
                    <a:srgbClr val="000000"/>
                  </a:solidFill>
                  <a:uFillTx/>
                </a:defRPr>
              </a:pPr>
              <a:endParaRPr lang="ka-GE" kern="0">
                <a:solidFill>
                  <a:srgbClr val="FFFFFF"/>
                </a:solidFill>
                <a:latin typeface="Sylfaen" pitchFamily="18"/>
                <a:cs typeface="Arial"/>
              </a:endParaRPr>
            </a:p>
          </p:txBody>
        </p:sp>
      </p:grpSp>
      <p:sp>
        <p:nvSpPr>
          <p:cNvPr id="148" name="TextBox 1157">
            <a:extLst>
              <a:ext uri="{FF2B5EF4-FFF2-40B4-BE49-F238E27FC236}">
                <a16:creationId xmlns:a16="http://schemas.microsoft.com/office/drawing/2014/main" id="{4D3DB0B6-072C-F90A-9A6E-AB0234BC5D03}"/>
              </a:ext>
            </a:extLst>
          </p:cNvPr>
          <p:cNvSpPr txBox="1"/>
          <p:nvPr/>
        </p:nvSpPr>
        <p:spPr>
          <a:xfrm>
            <a:off x="3008792" y="5452850"/>
            <a:ext cx="1425609" cy="369332"/>
          </a:xfrm>
          <a:prstGeom prst="rect">
            <a:avLst/>
          </a:prstGeom>
          <a:noFill/>
          <a:ln cap="flat">
            <a:noFill/>
          </a:ln>
        </p:spPr>
        <p:txBody>
          <a:bodyPr vert="horz" wrap="square" lIns="91440" tIns="45720" rIns="91440" bIns="45720" anchor="t" anchorCtr="0" compatLnSpc="1">
            <a:spAutoFit/>
          </a:bodyPr>
          <a:lstStyle/>
          <a:p>
            <a:pPr defTabSz="914377">
              <a:defRPr sz="1800" b="0" i="0" u="none" strike="noStrike" kern="0" cap="none" spc="0" baseline="0">
                <a:solidFill>
                  <a:srgbClr val="000000"/>
                </a:solidFill>
                <a:uFillTx/>
              </a:defRPr>
            </a:pPr>
            <a:r>
              <a:rPr lang="en-US" kern="0" dirty="0">
                <a:solidFill>
                  <a:srgbClr val="000000"/>
                </a:solidFill>
                <a:latin typeface="Calibri"/>
                <a:cs typeface="Arial"/>
              </a:rPr>
              <a:t>Normal cell</a:t>
            </a:r>
            <a:endParaRPr lang="ka-GE" kern="0" dirty="0">
              <a:solidFill>
                <a:srgbClr val="000000"/>
              </a:solidFill>
              <a:latin typeface="Sylfaen" pitchFamily="18"/>
              <a:cs typeface="Arial"/>
            </a:endParaRPr>
          </a:p>
        </p:txBody>
      </p:sp>
      <p:sp>
        <p:nvSpPr>
          <p:cNvPr id="149" name="Content Placeholder 1">
            <a:extLst>
              <a:ext uri="{FF2B5EF4-FFF2-40B4-BE49-F238E27FC236}">
                <a16:creationId xmlns:a16="http://schemas.microsoft.com/office/drawing/2014/main" id="{08F0B61C-1A88-3E78-017C-2D6B7C11C365}"/>
              </a:ext>
            </a:extLst>
          </p:cNvPr>
          <p:cNvSpPr>
            <a:spLocks noGrp="1"/>
          </p:cNvSpPr>
          <p:nvPr>
            <p:ph idx="1"/>
          </p:nvPr>
        </p:nvSpPr>
        <p:spPr>
          <a:xfrm>
            <a:off x="790334" y="759908"/>
            <a:ext cx="4857879" cy="961329"/>
          </a:xfrm>
        </p:spPr>
        <p:txBody>
          <a:bodyPr>
            <a:noAutofit/>
          </a:bodyPr>
          <a:lstStyle/>
          <a:p>
            <a:pPr marL="0" indent="0">
              <a:buNone/>
            </a:pPr>
            <a:r>
              <a:rPr lang="en-US" sz="3200" b="1" dirty="0">
                <a:solidFill>
                  <a:schemeClr val="accent1">
                    <a:lumMod val="50000"/>
                  </a:schemeClr>
                </a:solidFill>
                <a:latin typeface="+mj-lt"/>
              </a:rPr>
              <a:t>Molecular Probes for Targeting Tumors</a:t>
            </a:r>
            <a:endParaRPr lang="ka-GE" sz="3200" b="1" dirty="0">
              <a:solidFill>
                <a:schemeClr val="accent1">
                  <a:lumMod val="50000"/>
                </a:schemeClr>
              </a:solidFill>
              <a:latin typeface="+mj-lt"/>
            </a:endParaRPr>
          </a:p>
        </p:txBody>
      </p:sp>
      <p:grpSp>
        <p:nvGrpSpPr>
          <p:cNvPr id="131" name="Group 130">
            <a:extLst>
              <a:ext uri="{FF2B5EF4-FFF2-40B4-BE49-F238E27FC236}">
                <a16:creationId xmlns:a16="http://schemas.microsoft.com/office/drawing/2014/main" id="{EFAF64AE-CF18-AF3F-3B16-1963F85620F4}"/>
              </a:ext>
            </a:extLst>
          </p:cNvPr>
          <p:cNvGrpSpPr/>
          <p:nvPr/>
        </p:nvGrpSpPr>
        <p:grpSpPr>
          <a:xfrm>
            <a:off x="1690704" y="3422961"/>
            <a:ext cx="480181" cy="1843504"/>
            <a:chOff x="1690704" y="3422961"/>
            <a:chExt cx="480181" cy="1843504"/>
          </a:xfrm>
        </p:grpSpPr>
        <p:sp>
          <p:nvSpPr>
            <p:cNvPr id="332" name="Diamond 1132">
              <a:extLst>
                <a:ext uri="{FF2B5EF4-FFF2-40B4-BE49-F238E27FC236}">
                  <a16:creationId xmlns:a16="http://schemas.microsoft.com/office/drawing/2014/main" id="{5913877D-A4F7-BC06-1EC7-D5108FDF0B7F}"/>
                </a:ext>
              </a:extLst>
            </p:cNvPr>
            <p:cNvSpPr/>
            <p:nvPr/>
          </p:nvSpPr>
          <p:spPr>
            <a:xfrm rot="4194">
              <a:off x="1704169" y="4598466"/>
              <a:ext cx="460722" cy="667999"/>
            </a:xfrm>
            <a:custGeom>
              <a:avLst/>
              <a:gdLst>
                <a:gd name="f0" fmla="val w"/>
                <a:gd name="f1" fmla="val h"/>
                <a:gd name="f2" fmla="val ss"/>
                <a:gd name="f3" fmla="val 0"/>
                <a:gd name="f4" fmla="abs f0"/>
                <a:gd name="f5" fmla="abs f1"/>
                <a:gd name="f6" fmla="abs f2"/>
                <a:gd name="f7" fmla="?: f4 f0 1"/>
                <a:gd name="f8" fmla="?: f5 f1 1"/>
                <a:gd name="f9" fmla="?: f6 f2 1"/>
                <a:gd name="f10" fmla="*/ f7 1 21600"/>
                <a:gd name="f11" fmla="*/ f8 1 21600"/>
                <a:gd name="f12" fmla="*/ 21600 f7 1"/>
                <a:gd name="f13" fmla="*/ 21600 f8 1"/>
                <a:gd name="f14" fmla="min f11 f10"/>
                <a:gd name="f15" fmla="*/ f12 1 f9"/>
                <a:gd name="f16" fmla="*/ f13 1 f9"/>
                <a:gd name="f17" fmla="val f15"/>
                <a:gd name="f18" fmla="val f16"/>
                <a:gd name="f19" fmla="*/ f3 f14 1"/>
                <a:gd name="f20" fmla="+- f18 0 f3"/>
                <a:gd name="f21" fmla="+- f17 0 f3"/>
                <a:gd name="f22" fmla="*/ f17 f14 1"/>
                <a:gd name="f23" fmla="*/ f18 f14 1"/>
                <a:gd name="f24" fmla="*/ f20 1 2"/>
                <a:gd name="f25" fmla="*/ f20 1 4"/>
                <a:gd name="f26" fmla="*/ f21 1 2"/>
                <a:gd name="f27" fmla="*/ f21 1 4"/>
                <a:gd name="f28" fmla="*/ f21 3 1"/>
                <a:gd name="f29" fmla="*/ f20 3 1"/>
                <a:gd name="f30" fmla="+- f3 f24 0"/>
                <a:gd name="f31" fmla="+- f3 f26 0"/>
                <a:gd name="f32" fmla="*/ f28 1 4"/>
                <a:gd name="f33" fmla="*/ f29 1 4"/>
                <a:gd name="f34" fmla="*/ f27 f14 1"/>
                <a:gd name="f35" fmla="*/ f25 f14 1"/>
                <a:gd name="f36" fmla="*/ f32 f14 1"/>
                <a:gd name="f37" fmla="*/ f33 f14 1"/>
                <a:gd name="f38" fmla="*/ f30 f14 1"/>
                <a:gd name="f39" fmla="*/ f31 f14 1"/>
              </a:gdLst>
              <a:ahLst/>
              <a:cxnLst>
                <a:cxn ang="3cd4">
                  <a:pos x="hc" y="t"/>
                </a:cxn>
                <a:cxn ang="0">
                  <a:pos x="r" y="vc"/>
                </a:cxn>
                <a:cxn ang="cd4">
                  <a:pos x="hc" y="b"/>
                </a:cxn>
                <a:cxn ang="cd2">
                  <a:pos x="l" y="vc"/>
                </a:cxn>
              </a:cxnLst>
              <a:rect l="f34" t="f35" r="f36" b="f37"/>
              <a:pathLst>
                <a:path>
                  <a:moveTo>
                    <a:pt x="f19" y="f38"/>
                  </a:moveTo>
                  <a:lnTo>
                    <a:pt x="f39" y="f19"/>
                  </a:lnTo>
                  <a:lnTo>
                    <a:pt x="f22" y="f38"/>
                  </a:lnTo>
                  <a:lnTo>
                    <a:pt x="f39" y="f23"/>
                  </a:lnTo>
                  <a:close/>
                </a:path>
              </a:pathLst>
            </a:custGeom>
            <a:solidFill>
              <a:srgbClr val="FF0066"/>
            </a:solidFill>
            <a:ln w="12701" cap="flat">
              <a:solidFill>
                <a:srgbClr val="172C51"/>
              </a:solidFill>
              <a:prstDash val="solid"/>
              <a:miter/>
            </a:ln>
          </p:spPr>
          <p:txBody>
            <a:bodyPr vert="horz" wrap="square" lIns="91440" tIns="45720" rIns="91440" bIns="45720" anchor="ctr" anchorCtr="1" compatLnSpc="1">
              <a:noAutofit/>
            </a:bodyPr>
            <a:lstStyle/>
            <a:p>
              <a:pPr algn="ctr" defTabSz="914377">
                <a:defRPr sz="1800" b="0" i="0" u="none" strike="noStrike" kern="0" cap="none" spc="0" baseline="0">
                  <a:solidFill>
                    <a:srgbClr val="000000"/>
                  </a:solidFill>
                  <a:uFillTx/>
                </a:defRPr>
              </a:pPr>
              <a:endParaRPr lang="ka-GE" kern="0" dirty="0">
                <a:solidFill>
                  <a:srgbClr val="FFFFFF"/>
                </a:solidFill>
                <a:latin typeface="Sylfaen" pitchFamily="18"/>
                <a:cs typeface="Arial"/>
              </a:endParaRPr>
            </a:p>
          </p:txBody>
        </p:sp>
        <p:grpSp>
          <p:nvGrpSpPr>
            <p:cNvPr id="119" name="Group 118">
              <a:extLst>
                <a:ext uri="{FF2B5EF4-FFF2-40B4-BE49-F238E27FC236}">
                  <a16:creationId xmlns:a16="http://schemas.microsoft.com/office/drawing/2014/main" id="{703E1A6A-595A-26F0-E070-AAB7EBEF4AF5}"/>
                </a:ext>
              </a:extLst>
            </p:cNvPr>
            <p:cNvGrpSpPr/>
            <p:nvPr/>
          </p:nvGrpSpPr>
          <p:grpSpPr>
            <a:xfrm>
              <a:off x="1690704" y="3422961"/>
              <a:ext cx="480181" cy="1191776"/>
              <a:chOff x="1690704" y="3422961"/>
              <a:chExt cx="480181" cy="1191776"/>
            </a:xfrm>
          </p:grpSpPr>
          <p:cxnSp>
            <p:nvCxnSpPr>
              <p:cNvPr id="329" name="Straight Connector 1129">
                <a:extLst>
                  <a:ext uri="{FF2B5EF4-FFF2-40B4-BE49-F238E27FC236}">
                    <a16:creationId xmlns:a16="http://schemas.microsoft.com/office/drawing/2014/main" id="{FB319F57-CEC6-5D5C-FD06-0E073B399541}"/>
                  </a:ext>
                </a:extLst>
              </p:cNvPr>
              <p:cNvCxnSpPr>
                <a:cxnSpLocks/>
                <a:stCxn id="332" idx="0"/>
                <a:endCxn id="333" idx="5"/>
              </p:cNvCxnSpPr>
              <p:nvPr/>
            </p:nvCxnSpPr>
            <p:spPr>
              <a:xfrm flipH="1" flipV="1">
                <a:off x="1930795" y="4439139"/>
                <a:ext cx="4142" cy="159327"/>
              </a:xfrm>
              <a:prstGeom prst="straightConnector1">
                <a:avLst/>
              </a:prstGeom>
              <a:noFill/>
              <a:ln w="28575" cap="flat">
                <a:solidFill>
                  <a:srgbClr val="4472C4"/>
                </a:solidFill>
                <a:prstDash val="solid"/>
                <a:miter/>
              </a:ln>
            </p:spPr>
          </p:cxnSp>
          <p:sp>
            <p:nvSpPr>
              <p:cNvPr id="333" name="Arrow: Chevron 1133">
                <a:extLst>
                  <a:ext uri="{FF2B5EF4-FFF2-40B4-BE49-F238E27FC236}">
                    <a16:creationId xmlns:a16="http://schemas.microsoft.com/office/drawing/2014/main" id="{53354590-C4C5-69BC-9402-88D8CA548310}"/>
                  </a:ext>
                </a:extLst>
              </p:cNvPr>
              <p:cNvSpPr/>
              <p:nvPr/>
            </p:nvSpPr>
            <p:spPr>
              <a:xfrm rot="16125164">
                <a:off x="1615034" y="4126399"/>
                <a:ext cx="625547" cy="351129"/>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669900"/>
              </a:solidFill>
              <a:ln w="12701" cap="flat">
                <a:solidFill>
                  <a:srgbClr val="172C51"/>
                </a:solidFill>
                <a:prstDash val="solid"/>
                <a:miter/>
              </a:ln>
            </p:spPr>
            <p:txBody>
              <a:bodyPr vert="horz" wrap="square" lIns="91440" tIns="45720" rIns="91440" bIns="45720" anchor="ctr" anchorCtr="1" compatLnSpc="1">
                <a:noAutofit/>
              </a:bodyPr>
              <a:lstStyle/>
              <a:p>
                <a:pPr algn="ctr" defTabSz="914377">
                  <a:defRPr sz="1800" b="0" i="0" u="none" strike="noStrike" kern="0" cap="none" spc="0" baseline="0">
                    <a:solidFill>
                      <a:srgbClr val="000000"/>
                    </a:solidFill>
                    <a:uFillTx/>
                  </a:defRPr>
                </a:pPr>
                <a:endParaRPr lang="ka-GE" kern="0">
                  <a:solidFill>
                    <a:srgbClr val="000000"/>
                  </a:solidFill>
                  <a:latin typeface="Sylfaen" pitchFamily="18"/>
                  <a:cs typeface="Arial"/>
                </a:endParaRPr>
              </a:p>
            </p:txBody>
          </p:sp>
          <p:pic>
            <p:nvPicPr>
              <p:cNvPr id="334" name="Picture 2">
                <a:extLst>
                  <a:ext uri="{FF2B5EF4-FFF2-40B4-BE49-F238E27FC236}">
                    <a16:creationId xmlns:a16="http://schemas.microsoft.com/office/drawing/2014/main" id="{728EE298-F359-CF68-7FEA-E5B249912A69}"/>
                  </a:ext>
                </a:extLst>
              </p:cNvPr>
              <p:cNvPicPr>
                <a:picLocks noChangeAspect="1"/>
              </p:cNvPicPr>
              <p:nvPr/>
            </p:nvPicPr>
            <p:blipFill>
              <a:blip r:embed="rId3"/>
              <a:srcRect/>
              <a:stretch>
                <a:fillRect/>
              </a:stretch>
            </p:blipFill>
            <p:spPr>
              <a:xfrm rot="21548794">
                <a:off x="1690704" y="3422961"/>
                <a:ext cx="480181" cy="482864"/>
              </a:xfrm>
              <a:prstGeom prst="rect">
                <a:avLst/>
              </a:prstGeom>
              <a:noFill/>
              <a:ln cap="flat">
                <a:noFill/>
              </a:ln>
            </p:spPr>
          </p:pic>
          <p:cxnSp>
            <p:nvCxnSpPr>
              <p:cNvPr id="335" name="Straight Connector 1135">
                <a:extLst>
                  <a:ext uri="{FF2B5EF4-FFF2-40B4-BE49-F238E27FC236}">
                    <a16:creationId xmlns:a16="http://schemas.microsoft.com/office/drawing/2014/main" id="{5021459B-1392-EA16-68DD-0B210C2893EC}"/>
                  </a:ext>
                </a:extLst>
              </p:cNvPr>
              <p:cNvCxnSpPr>
                <a:stCxn id="333" idx="1"/>
              </p:cNvCxnSpPr>
              <p:nvPr/>
            </p:nvCxnSpPr>
            <p:spPr>
              <a:xfrm rot="937920" flipH="1" flipV="1">
                <a:off x="1910957" y="3910819"/>
                <a:ext cx="21312" cy="77139"/>
              </a:xfrm>
              <a:prstGeom prst="straightConnector1">
                <a:avLst/>
              </a:prstGeom>
              <a:noFill/>
              <a:ln w="28575" cap="flat">
                <a:solidFill>
                  <a:srgbClr val="4472C4"/>
                </a:solidFill>
                <a:prstDash val="solid"/>
                <a:miter/>
              </a:ln>
            </p:spPr>
          </p:cxnSp>
        </p:grpSp>
      </p:grpSp>
      <p:grpSp>
        <p:nvGrpSpPr>
          <p:cNvPr id="347" name="Group 346">
            <a:extLst>
              <a:ext uri="{FF2B5EF4-FFF2-40B4-BE49-F238E27FC236}">
                <a16:creationId xmlns:a16="http://schemas.microsoft.com/office/drawing/2014/main" id="{E200409B-8E06-D9EA-1165-3DF57491DF95}"/>
              </a:ext>
            </a:extLst>
          </p:cNvPr>
          <p:cNvGrpSpPr/>
          <p:nvPr/>
        </p:nvGrpSpPr>
        <p:grpSpPr>
          <a:xfrm>
            <a:off x="1759891" y="5002164"/>
            <a:ext cx="387963" cy="1123569"/>
            <a:chOff x="1319918" y="3751622"/>
            <a:chExt cx="290972" cy="842677"/>
          </a:xfrm>
        </p:grpSpPr>
        <p:grpSp>
          <p:nvGrpSpPr>
            <p:cNvPr id="331" name="Group 1131">
              <a:extLst>
                <a:ext uri="{FF2B5EF4-FFF2-40B4-BE49-F238E27FC236}">
                  <a16:creationId xmlns:a16="http://schemas.microsoft.com/office/drawing/2014/main" id="{522B2A88-C3D6-0A21-68AE-3F6EEBF8C2A4}"/>
                </a:ext>
              </a:extLst>
            </p:cNvPr>
            <p:cNvGrpSpPr/>
            <p:nvPr/>
          </p:nvGrpSpPr>
          <p:grpSpPr>
            <a:xfrm>
              <a:off x="1319918" y="3751622"/>
              <a:ext cx="290972" cy="842677"/>
              <a:chOff x="2395633" y="3492995"/>
              <a:chExt cx="290972" cy="842677"/>
            </a:xfrm>
          </p:grpSpPr>
          <p:sp>
            <p:nvSpPr>
              <p:cNvPr id="338" name="Rectangle 1138">
                <a:extLst>
                  <a:ext uri="{FF2B5EF4-FFF2-40B4-BE49-F238E27FC236}">
                    <a16:creationId xmlns:a16="http://schemas.microsoft.com/office/drawing/2014/main" id="{87E789E9-F61A-30E2-4D71-172A3606E6E3}"/>
                  </a:ext>
                </a:extLst>
              </p:cNvPr>
              <p:cNvSpPr/>
              <p:nvPr/>
            </p:nvSpPr>
            <p:spPr>
              <a:xfrm rot="5405788">
                <a:off x="2263840" y="4029198"/>
                <a:ext cx="540419" cy="72530"/>
              </a:xfrm>
              <a:prstGeom prst="rect">
                <a:avLst/>
              </a:prstGeom>
              <a:solidFill>
                <a:srgbClr val="0070C0"/>
              </a:solidFill>
              <a:ln cap="flat">
                <a:noFill/>
                <a:prstDash val="solid"/>
              </a:ln>
            </p:spPr>
            <p:txBody>
              <a:bodyPr vert="horz" wrap="square" lIns="91440" tIns="45720" rIns="91440" bIns="45720" anchor="ctr" anchorCtr="1" compatLnSpc="1">
                <a:noAutofit/>
              </a:bodyPr>
              <a:lstStyle/>
              <a:p>
                <a:pPr algn="ctr" defTabSz="914377">
                  <a:defRPr sz="1800" b="0" i="0" u="none" strike="noStrike" kern="0" cap="none" spc="0" baseline="0">
                    <a:solidFill>
                      <a:srgbClr val="000000"/>
                    </a:solidFill>
                    <a:uFillTx/>
                  </a:defRPr>
                </a:pPr>
                <a:endParaRPr lang="ka-GE" kern="0" dirty="0">
                  <a:solidFill>
                    <a:srgbClr val="FFFFFF"/>
                  </a:solidFill>
                  <a:latin typeface="Sylfaen" pitchFamily="18"/>
                  <a:cs typeface="Arial"/>
                </a:endParaRPr>
              </a:p>
            </p:txBody>
          </p:sp>
          <p:sp>
            <p:nvSpPr>
              <p:cNvPr id="339" name="Rectangle 1139">
                <a:extLst>
                  <a:ext uri="{FF2B5EF4-FFF2-40B4-BE49-F238E27FC236}">
                    <a16:creationId xmlns:a16="http://schemas.microsoft.com/office/drawing/2014/main" id="{CEE0470A-025F-9169-FA17-D6D259F29D00}"/>
                  </a:ext>
                </a:extLst>
              </p:cNvPr>
              <p:cNvSpPr/>
              <p:nvPr/>
            </p:nvSpPr>
            <p:spPr>
              <a:xfrm rot="7485315">
                <a:off x="2442232" y="3657788"/>
                <a:ext cx="409166" cy="79580"/>
              </a:xfrm>
              <a:prstGeom prst="rect">
                <a:avLst/>
              </a:prstGeom>
              <a:solidFill>
                <a:srgbClr val="0070C0"/>
              </a:solidFill>
              <a:ln cap="flat">
                <a:noFill/>
                <a:prstDash val="solid"/>
              </a:ln>
            </p:spPr>
            <p:txBody>
              <a:bodyPr vert="horz" wrap="square" lIns="91440" tIns="45720" rIns="91440" bIns="45720" anchor="ctr" anchorCtr="1" compatLnSpc="1">
                <a:noAutofit/>
              </a:bodyPr>
              <a:lstStyle/>
              <a:p>
                <a:pPr algn="ctr" defTabSz="914377">
                  <a:defRPr sz="1800" b="0" i="0" u="none" strike="noStrike" kern="0" cap="none" spc="0" baseline="0">
                    <a:solidFill>
                      <a:srgbClr val="000000"/>
                    </a:solidFill>
                    <a:uFillTx/>
                  </a:defRPr>
                </a:pPr>
                <a:endParaRPr lang="ka-GE" kern="0" dirty="0">
                  <a:solidFill>
                    <a:srgbClr val="FFFFFF"/>
                  </a:solidFill>
                  <a:latin typeface="Sylfaen" pitchFamily="18"/>
                  <a:cs typeface="Arial"/>
                </a:endParaRPr>
              </a:p>
            </p:txBody>
          </p:sp>
          <p:sp>
            <p:nvSpPr>
              <p:cNvPr id="340" name="Rectangle 1140">
                <a:extLst>
                  <a:ext uri="{FF2B5EF4-FFF2-40B4-BE49-F238E27FC236}">
                    <a16:creationId xmlns:a16="http://schemas.microsoft.com/office/drawing/2014/main" id="{02E1AD48-36A2-2C28-B38F-6A4656946C74}"/>
                  </a:ext>
                </a:extLst>
              </p:cNvPr>
              <p:cNvSpPr/>
              <p:nvPr/>
            </p:nvSpPr>
            <p:spPr>
              <a:xfrm rot="13972481">
                <a:off x="2230840" y="3669576"/>
                <a:ext cx="409166" cy="79580"/>
              </a:xfrm>
              <a:prstGeom prst="rect">
                <a:avLst/>
              </a:prstGeom>
              <a:solidFill>
                <a:srgbClr val="0070C0"/>
              </a:solidFill>
              <a:ln cap="flat">
                <a:noFill/>
                <a:prstDash val="solid"/>
              </a:ln>
            </p:spPr>
            <p:txBody>
              <a:bodyPr vert="horz" wrap="square" lIns="91440" tIns="45720" rIns="91440" bIns="45720" anchor="ctr" anchorCtr="1" compatLnSpc="1">
                <a:noAutofit/>
              </a:bodyPr>
              <a:lstStyle/>
              <a:p>
                <a:pPr algn="ctr" defTabSz="914377">
                  <a:defRPr sz="1800" b="0" i="0" u="none" strike="noStrike" kern="0" cap="none" spc="0" baseline="0">
                    <a:solidFill>
                      <a:srgbClr val="000000"/>
                    </a:solidFill>
                    <a:uFillTx/>
                  </a:defRPr>
                </a:pPr>
                <a:endParaRPr lang="ka-GE" kern="0">
                  <a:solidFill>
                    <a:srgbClr val="FFFFFF"/>
                  </a:solidFill>
                  <a:latin typeface="Sylfaen" pitchFamily="18"/>
                  <a:cs typeface="Arial"/>
                </a:endParaRPr>
              </a:p>
            </p:txBody>
          </p:sp>
        </p:grpSp>
        <p:cxnSp>
          <p:nvCxnSpPr>
            <p:cNvPr id="336" name="Straight Connector 1136">
              <a:extLst>
                <a:ext uri="{FF2B5EF4-FFF2-40B4-BE49-F238E27FC236}">
                  <a16:creationId xmlns:a16="http://schemas.microsoft.com/office/drawing/2014/main" id="{C20D80A0-73D2-BDD4-33E6-83DAC8919D08}"/>
                </a:ext>
              </a:extLst>
            </p:cNvPr>
            <p:cNvCxnSpPr/>
            <p:nvPr/>
          </p:nvCxnSpPr>
          <p:spPr>
            <a:xfrm rot="937920" flipH="1" flipV="1">
              <a:off x="1496428" y="3910301"/>
              <a:ext cx="61374" cy="48427"/>
            </a:xfrm>
            <a:prstGeom prst="straightConnector1">
              <a:avLst/>
            </a:prstGeom>
            <a:noFill/>
            <a:ln w="28575" cap="flat">
              <a:solidFill>
                <a:srgbClr val="4472C4"/>
              </a:solidFill>
              <a:prstDash val="solid"/>
              <a:miter/>
            </a:ln>
          </p:spPr>
        </p:cxnSp>
        <p:cxnSp>
          <p:nvCxnSpPr>
            <p:cNvPr id="337" name="Straight Connector 1137">
              <a:extLst>
                <a:ext uri="{FF2B5EF4-FFF2-40B4-BE49-F238E27FC236}">
                  <a16:creationId xmlns:a16="http://schemas.microsoft.com/office/drawing/2014/main" id="{5016B088-0753-E583-72C9-F6A1E341580B}"/>
                </a:ext>
              </a:extLst>
            </p:cNvPr>
            <p:cNvCxnSpPr/>
            <p:nvPr/>
          </p:nvCxnSpPr>
          <p:spPr>
            <a:xfrm rot="937920" flipH="1" flipV="1">
              <a:off x="1539305" y="3853407"/>
              <a:ext cx="61374" cy="48427"/>
            </a:xfrm>
            <a:prstGeom prst="straightConnector1">
              <a:avLst/>
            </a:prstGeom>
            <a:noFill/>
            <a:ln w="28575" cap="flat">
              <a:solidFill>
                <a:srgbClr val="4472C4"/>
              </a:solidFill>
              <a:prstDash val="solid"/>
              <a:miter/>
            </a:ln>
          </p:spPr>
        </p:cxnSp>
      </p:grpSp>
      <p:grpSp>
        <p:nvGrpSpPr>
          <p:cNvPr id="341" name="Group 1153">
            <a:extLst>
              <a:ext uri="{FF2B5EF4-FFF2-40B4-BE49-F238E27FC236}">
                <a16:creationId xmlns:a16="http://schemas.microsoft.com/office/drawing/2014/main" id="{28B60F3E-D749-6BFC-3330-FE658FF94ED2}"/>
              </a:ext>
            </a:extLst>
          </p:cNvPr>
          <p:cNvGrpSpPr/>
          <p:nvPr/>
        </p:nvGrpSpPr>
        <p:grpSpPr>
          <a:xfrm>
            <a:off x="4640810" y="5691993"/>
            <a:ext cx="299775" cy="818884"/>
            <a:chOff x="4607357" y="4366235"/>
            <a:chExt cx="224831" cy="614163"/>
          </a:xfrm>
        </p:grpSpPr>
        <p:sp>
          <p:nvSpPr>
            <p:cNvPr id="342" name="Rectangle 1154">
              <a:extLst>
                <a:ext uri="{FF2B5EF4-FFF2-40B4-BE49-F238E27FC236}">
                  <a16:creationId xmlns:a16="http://schemas.microsoft.com/office/drawing/2014/main" id="{956CBAB9-710F-290B-CD59-074520A1DDED}"/>
                </a:ext>
              </a:extLst>
            </p:cNvPr>
            <p:cNvSpPr/>
            <p:nvPr/>
          </p:nvSpPr>
          <p:spPr>
            <a:xfrm rot="5400013">
              <a:off x="4517890" y="4755479"/>
              <a:ext cx="393786" cy="56052"/>
            </a:xfrm>
            <a:prstGeom prst="rect">
              <a:avLst/>
            </a:prstGeom>
            <a:solidFill>
              <a:srgbClr val="0070C0"/>
            </a:solidFill>
            <a:ln cap="flat">
              <a:noFill/>
              <a:prstDash val="solid"/>
            </a:ln>
          </p:spPr>
          <p:txBody>
            <a:bodyPr vert="horz" wrap="square" lIns="91440" tIns="45720" rIns="91440" bIns="45720" anchor="ctr" anchorCtr="1" compatLnSpc="1">
              <a:noAutofit/>
            </a:bodyPr>
            <a:lstStyle/>
            <a:p>
              <a:pPr algn="ctr" defTabSz="914377">
                <a:defRPr sz="1800" b="0" i="0" u="none" strike="noStrike" kern="0" cap="none" spc="0" baseline="0">
                  <a:solidFill>
                    <a:srgbClr val="000000"/>
                  </a:solidFill>
                  <a:uFillTx/>
                </a:defRPr>
              </a:pPr>
              <a:endParaRPr lang="ka-GE" kern="0">
                <a:solidFill>
                  <a:srgbClr val="FFFFFF"/>
                </a:solidFill>
                <a:latin typeface="Sylfaen" pitchFamily="18"/>
                <a:cs typeface="Arial"/>
              </a:endParaRPr>
            </a:p>
          </p:txBody>
        </p:sp>
        <p:sp>
          <p:nvSpPr>
            <p:cNvPr id="343" name="Rectangle 1155">
              <a:extLst>
                <a:ext uri="{FF2B5EF4-FFF2-40B4-BE49-F238E27FC236}">
                  <a16:creationId xmlns:a16="http://schemas.microsoft.com/office/drawing/2014/main" id="{8891B74A-3D37-1CAD-7D99-366C700402E9}"/>
                </a:ext>
              </a:extLst>
            </p:cNvPr>
            <p:cNvSpPr/>
            <p:nvPr/>
          </p:nvSpPr>
          <p:spPr>
            <a:xfrm rot="7479540">
              <a:off x="4652372" y="4484558"/>
              <a:ext cx="298140" cy="61493"/>
            </a:xfrm>
            <a:prstGeom prst="rect">
              <a:avLst/>
            </a:prstGeom>
            <a:solidFill>
              <a:srgbClr val="0070C0"/>
            </a:solidFill>
            <a:ln cap="flat">
              <a:noFill/>
              <a:prstDash val="solid"/>
            </a:ln>
          </p:spPr>
          <p:txBody>
            <a:bodyPr vert="horz" wrap="square" lIns="91440" tIns="45720" rIns="91440" bIns="45720" anchor="ctr" anchorCtr="1" compatLnSpc="1">
              <a:noAutofit/>
            </a:bodyPr>
            <a:lstStyle/>
            <a:p>
              <a:pPr algn="ctr" defTabSz="914377">
                <a:defRPr sz="1800" b="0" i="0" u="none" strike="noStrike" kern="0" cap="none" spc="0" baseline="0">
                  <a:solidFill>
                    <a:srgbClr val="000000"/>
                  </a:solidFill>
                  <a:uFillTx/>
                </a:defRPr>
              </a:pPr>
              <a:endParaRPr lang="ka-GE" kern="0">
                <a:solidFill>
                  <a:srgbClr val="FFFFFF"/>
                </a:solidFill>
                <a:latin typeface="Sylfaen" pitchFamily="18"/>
                <a:cs typeface="Arial"/>
              </a:endParaRPr>
            </a:p>
          </p:txBody>
        </p:sp>
        <p:sp>
          <p:nvSpPr>
            <p:cNvPr id="344" name="Rectangle 1156">
              <a:extLst>
                <a:ext uri="{FF2B5EF4-FFF2-40B4-BE49-F238E27FC236}">
                  <a16:creationId xmlns:a16="http://schemas.microsoft.com/office/drawing/2014/main" id="{DE3013BB-86D8-2C2B-FF44-D87834595C9C}"/>
                </a:ext>
              </a:extLst>
            </p:cNvPr>
            <p:cNvSpPr/>
            <p:nvPr/>
          </p:nvSpPr>
          <p:spPr>
            <a:xfrm rot="13966706">
              <a:off x="4489034" y="4493392"/>
              <a:ext cx="298140" cy="61493"/>
            </a:xfrm>
            <a:prstGeom prst="rect">
              <a:avLst/>
            </a:prstGeom>
            <a:solidFill>
              <a:srgbClr val="0070C0"/>
            </a:solidFill>
            <a:ln cap="flat">
              <a:noFill/>
              <a:prstDash val="solid"/>
            </a:ln>
          </p:spPr>
          <p:txBody>
            <a:bodyPr vert="horz" wrap="square" lIns="91440" tIns="45720" rIns="91440" bIns="45720" anchor="ctr" anchorCtr="1" compatLnSpc="1">
              <a:noAutofit/>
            </a:bodyPr>
            <a:lstStyle/>
            <a:p>
              <a:pPr algn="ctr" defTabSz="914377">
                <a:defRPr sz="1800" b="0" i="0" u="none" strike="noStrike" kern="0" cap="none" spc="0" baseline="0">
                  <a:solidFill>
                    <a:srgbClr val="000000"/>
                  </a:solidFill>
                  <a:uFillTx/>
                </a:defRPr>
              </a:pPr>
              <a:endParaRPr lang="ka-GE" kern="0">
                <a:solidFill>
                  <a:srgbClr val="FFFFFF"/>
                </a:solidFill>
                <a:latin typeface="Sylfaen" pitchFamily="18"/>
                <a:cs typeface="Arial"/>
              </a:endParaRPr>
            </a:p>
          </p:txBody>
        </p:sp>
      </p:grpSp>
    </p:spTree>
    <p:extLst>
      <p:ext uri="{BB962C8B-B14F-4D97-AF65-F5344CB8AC3E}">
        <p14:creationId xmlns:p14="http://schemas.microsoft.com/office/powerpoint/2010/main" val="761995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1"/>
                                        </p:tgtEl>
                                        <p:attrNameLst>
                                          <p:attrName>style.visibility</p:attrName>
                                        </p:attrNameLst>
                                      </p:cBhvr>
                                      <p:to>
                                        <p:strVal val="visible"/>
                                      </p:to>
                                    </p:set>
                                    <p:animEffect transition="in" filter="fade">
                                      <p:cBhvr>
                                        <p:cTn id="7" dur="500"/>
                                        <p:tgtEl>
                                          <p:spTgt spid="341"/>
                                        </p:tgtEl>
                                      </p:cBhvr>
                                    </p:animEffect>
                                  </p:childTnLst>
                                </p:cTn>
                              </p:par>
                              <p:par>
                                <p:cTn id="8" presetID="10" presetClass="entr" presetSubtype="0" fill="hold" nodeType="withEffect">
                                  <p:stCondLst>
                                    <p:cond delay="0"/>
                                  </p:stCondLst>
                                  <p:childTnLst>
                                    <p:set>
                                      <p:cBhvr>
                                        <p:cTn id="9" dur="1" fill="hold">
                                          <p:stCondLst>
                                            <p:cond delay="0"/>
                                          </p:stCondLst>
                                        </p:cTn>
                                        <p:tgtEl>
                                          <p:spTgt spid="347"/>
                                        </p:tgtEl>
                                        <p:attrNameLst>
                                          <p:attrName>style.visibility</p:attrName>
                                        </p:attrNameLst>
                                      </p:cBhvr>
                                      <p:to>
                                        <p:strVal val="visible"/>
                                      </p:to>
                                    </p:set>
                                    <p:animEffect transition="in" filter="fade">
                                      <p:cBhvr>
                                        <p:cTn id="10" dur="500"/>
                                        <p:tgtEl>
                                          <p:spTgt spid="347"/>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76"/>
                                        </p:tgtEl>
                                        <p:attrNameLst>
                                          <p:attrName>style.visibility</p:attrName>
                                        </p:attrNameLst>
                                      </p:cBhvr>
                                      <p:to>
                                        <p:strVal val="visible"/>
                                      </p:to>
                                    </p:set>
                                    <p:animEffect transition="in" filter="fade">
                                      <p:cBhvr>
                                        <p:cTn id="16" dur="500"/>
                                        <p:tgtEl>
                                          <p:spTgt spid="7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fade">
                                      <p:cBhvr>
                                        <p:cTn id="21" dur="500"/>
                                        <p:tgtEl>
                                          <p:spTgt spid="43"/>
                                        </p:tgtEl>
                                      </p:cBhvr>
                                    </p:animEffect>
                                  </p:childTnLst>
                                </p:cTn>
                              </p:par>
                              <p:par>
                                <p:cTn id="22" presetID="10"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0" presetClass="entr" presetSubtype="0" fill="hold" nodeType="withEffect">
                                  <p:stCondLst>
                                    <p:cond delay="0"/>
                                  </p:stCondLst>
                                  <p:childTnLst>
                                    <p:set>
                                      <p:cBhvr>
                                        <p:cTn id="26" dur="1" fill="hold">
                                          <p:stCondLst>
                                            <p:cond delay="0"/>
                                          </p:stCondLst>
                                        </p:cTn>
                                        <p:tgtEl>
                                          <p:spTgt spid="72"/>
                                        </p:tgtEl>
                                        <p:attrNameLst>
                                          <p:attrName>style.visibility</p:attrName>
                                        </p:attrNameLst>
                                      </p:cBhvr>
                                      <p:to>
                                        <p:strVal val="visible"/>
                                      </p:to>
                                    </p:set>
                                    <p:animEffect transition="in" filter="fade">
                                      <p:cBhvr>
                                        <p:cTn id="27" dur="500"/>
                                        <p:tgtEl>
                                          <p:spTgt spid="72"/>
                                        </p:tgtEl>
                                      </p:cBhvr>
                                    </p:animEffect>
                                  </p:childTnLst>
                                </p:cTn>
                              </p:par>
                              <p:par>
                                <p:cTn id="28" presetID="10" presetClass="entr" presetSubtype="0" fill="hold" nodeType="with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fade">
                                      <p:cBhvr>
                                        <p:cTn id="30" dur="500"/>
                                        <p:tgtEl>
                                          <p:spTgt spid="56"/>
                                        </p:tgtEl>
                                      </p:cBhvr>
                                    </p:animEffect>
                                  </p:childTnLst>
                                </p:cTn>
                              </p:par>
                              <p:par>
                                <p:cTn id="31" presetID="10" presetClass="entr" presetSubtype="0" fill="hold" nodeType="withEffect">
                                  <p:stCondLst>
                                    <p:cond delay="0"/>
                                  </p:stCondLst>
                                  <p:childTnLst>
                                    <p:set>
                                      <p:cBhvr>
                                        <p:cTn id="32" dur="1" fill="hold">
                                          <p:stCondLst>
                                            <p:cond delay="0"/>
                                          </p:stCondLst>
                                        </p:cTn>
                                        <p:tgtEl>
                                          <p:spTgt spid="64"/>
                                        </p:tgtEl>
                                        <p:attrNameLst>
                                          <p:attrName>style.visibility</p:attrName>
                                        </p:attrNameLst>
                                      </p:cBhvr>
                                      <p:to>
                                        <p:strVal val="visible"/>
                                      </p:to>
                                    </p:set>
                                    <p:animEffect transition="in" filter="fade">
                                      <p:cBhvr>
                                        <p:cTn id="33" dur="500"/>
                                        <p:tgtEl>
                                          <p:spTgt spid="64"/>
                                        </p:tgtEl>
                                      </p:cBhvr>
                                    </p:animEffect>
                                  </p:childTnLst>
                                </p:cTn>
                              </p:par>
                              <p:par>
                                <p:cTn id="34" presetID="10" presetClass="entr" presetSubtype="0" fill="hold"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par>
                                <p:cTn id="37" presetID="10" presetClass="entr" presetSubtype="0"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par>
                                <p:cTn id="40" presetID="10" presetClass="entr" presetSubtype="0" fill="hold" nodeType="withEffect">
                                  <p:stCondLst>
                                    <p:cond delay="0"/>
                                  </p:stCondLst>
                                  <p:childTnLst>
                                    <p:set>
                                      <p:cBhvr>
                                        <p:cTn id="41" dur="1" fill="hold">
                                          <p:stCondLst>
                                            <p:cond delay="0"/>
                                          </p:stCondLst>
                                        </p:cTn>
                                        <p:tgtEl>
                                          <p:spTgt spid="80"/>
                                        </p:tgtEl>
                                        <p:attrNameLst>
                                          <p:attrName>style.visibility</p:attrName>
                                        </p:attrNameLst>
                                      </p:cBhvr>
                                      <p:to>
                                        <p:strVal val="visible"/>
                                      </p:to>
                                    </p:set>
                                    <p:animEffect transition="in" filter="fade">
                                      <p:cBhvr>
                                        <p:cTn id="42" dur="500"/>
                                        <p:tgtEl>
                                          <p:spTgt spid="8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31"/>
                                        </p:tgtEl>
                                        <p:attrNameLst>
                                          <p:attrName>style.visibility</p:attrName>
                                        </p:attrNameLst>
                                      </p:cBhvr>
                                      <p:to>
                                        <p:strVal val="visible"/>
                                      </p:to>
                                    </p:set>
                                    <p:animEffect transition="in" filter="fade">
                                      <p:cBhvr>
                                        <p:cTn id="47" dur="500"/>
                                        <p:tgtEl>
                                          <p:spTgt spid="131"/>
                                        </p:tgtEl>
                                      </p:cBhvr>
                                    </p:animEffect>
                                  </p:childTnLst>
                                </p:cTn>
                              </p:par>
                              <p:par>
                                <p:cTn id="48" presetID="10" presetClass="entr" presetSubtype="0" fill="hold" nodeType="withEffect">
                                  <p:stCondLst>
                                    <p:cond delay="0"/>
                                  </p:stCondLst>
                                  <p:childTnLst>
                                    <p:set>
                                      <p:cBhvr>
                                        <p:cTn id="49" dur="1" fill="hold">
                                          <p:stCondLst>
                                            <p:cond delay="0"/>
                                          </p:stCondLst>
                                        </p:cTn>
                                        <p:tgtEl>
                                          <p:spTgt spid="132"/>
                                        </p:tgtEl>
                                        <p:attrNameLst>
                                          <p:attrName>style.visibility</p:attrName>
                                        </p:attrNameLst>
                                      </p:cBhvr>
                                      <p:to>
                                        <p:strVal val="visible"/>
                                      </p:to>
                                    </p:set>
                                    <p:animEffect transition="in" filter="fade">
                                      <p:cBhvr>
                                        <p:cTn id="50" dur="500"/>
                                        <p:tgtEl>
                                          <p:spTgt spid="132"/>
                                        </p:tgtEl>
                                      </p:cBhvr>
                                    </p:animEffect>
                                  </p:childTnLst>
                                </p:cTn>
                              </p:par>
                              <p:par>
                                <p:cTn id="51" presetID="10" presetClass="entr" presetSubtype="0" fill="hold" nodeType="withEffect">
                                  <p:stCondLst>
                                    <p:cond delay="0"/>
                                  </p:stCondLst>
                                  <p:childTnLst>
                                    <p:set>
                                      <p:cBhvr>
                                        <p:cTn id="52" dur="1" fill="hold">
                                          <p:stCondLst>
                                            <p:cond delay="0"/>
                                          </p:stCondLst>
                                        </p:cTn>
                                        <p:tgtEl>
                                          <p:spTgt spid="133"/>
                                        </p:tgtEl>
                                        <p:attrNameLst>
                                          <p:attrName>style.visibility</p:attrName>
                                        </p:attrNameLst>
                                      </p:cBhvr>
                                      <p:to>
                                        <p:strVal val="visible"/>
                                      </p:to>
                                    </p:set>
                                    <p:animEffect transition="in" filter="fade">
                                      <p:cBhvr>
                                        <p:cTn id="53" dur="500"/>
                                        <p:tgtEl>
                                          <p:spTgt spid="133"/>
                                        </p:tgtEl>
                                      </p:cBhvr>
                                    </p:animEffect>
                                  </p:childTnLst>
                                </p:cTn>
                              </p:par>
                              <p:par>
                                <p:cTn id="54" presetID="10" presetClass="entr" presetSubtype="0" fill="hold" nodeType="withEffect">
                                  <p:stCondLst>
                                    <p:cond delay="0"/>
                                  </p:stCondLst>
                                  <p:childTnLst>
                                    <p:set>
                                      <p:cBhvr>
                                        <p:cTn id="55" dur="1" fill="hold">
                                          <p:stCondLst>
                                            <p:cond delay="0"/>
                                          </p:stCondLst>
                                        </p:cTn>
                                        <p:tgtEl>
                                          <p:spTgt spid="134"/>
                                        </p:tgtEl>
                                        <p:attrNameLst>
                                          <p:attrName>style.visibility</p:attrName>
                                        </p:attrNameLst>
                                      </p:cBhvr>
                                      <p:to>
                                        <p:strVal val="visible"/>
                                      </p:to>
                                    </p:set>
                                    <p:animEffect transition="in" filter="fade">
                                      <p:cBhvr>
                                        <p:cTn id="56" dur="500"/>
                                        <p:tgtEl>
                                          <p:spTgt spid="134"/>
                                        </p:tgtEl>
                                      </p:cBhvr>
                                    </p:animEffect>
                                  </p:childTnLst>
                                </p:cTn>
                              </p:par>
                              <p:par>
                                <p:cTn id="57" presetID="10" presetClass="entr" presetSubtype="0" fill="hold" nodeType="withEffect">
                                  <p:stCondLst>
                                    <p:cond delay="0"/>
                                  </p:stCondLst>
                                  <p:childTnLst>
                                    <p:set>
                                      <p:cBhvr>
                                        <p:cTn id="58" dur="1" fill="hold">
                                          <p:stCondLst>
                                            <p:cond delay="0"/>
                                          </p:stCondLst>
                                        </p:cTn>
                                        <p:tgtEl>
                                          <p:spTgt spid="135"/>
                                        </p:tgtEl>
                                        <p:attrNameLst>
                                          <p:attrName>style.visibility</p:attrName>
                                        </p:attrNameLst>
                                      </p:cBhvr>
                                      <p:to>
                                        <p:strVal val="visible"/>
                                      </p:to>
                                    </p:set>
                                    <p:animEffect transition="in" filter="fade">
                                      <p:cBhvr>
                                        <p:cTn id="59" dur="500"/>
                                        <p:tgtEl>
                                          <p:spTgt spid="135"/>
                                        </p:tgtEl>
                                      </p:cBhvr>
                                    </p:animEffect>
                                  </p:childTnLst>
                                </p:cTn>
                              </p:par>
                              <p:par>
                                <p:cTn id="60" presetID="10" presetClass="entr" presetSubtype="0" fill="hold" nodeType="withEffect">
                                  <p:stCondLst>
                                    <p:cond delay="0"/>
                                  </p:stCondLst>
                                  <p:childTnLst>
                                    <p:set>
                                      <p:cBhvr>
                                        <p:cTn id="61" dur="1" fill="hold">
                                          <p:stCondLst>
                                            <p:cond delay="0"/>
                                          </p:stCondLst>
                                        </p:cTn>
                                        <p:tgtEl>
                                          <p:spTgt spid="136"/>
                                        </p:tgtEl>
                                        <p:attrNameLst>
                                          <p:attrName>style.visibility</p:attrName>
                                        </p:attrNameLst>
                                      </p:cBhvr>
                                      <p:to>
                                        <p:strVal val="visible"/>
                                      </p:to>
                                    </p:set>
                                    <p:animEffect transition="in" filter="fade">
                                      <p:cBhvr>
                                        <p:cTn id="62" dur="500"/>
                                        <p:tgtEl>
                                          <p:spTgt spid="136"/>
                                        </p:tgtEl>
                                      </p:cBhvr>
                                    </p:animEffect>
                                  </p:childTnLst>
                                </p:cTn>
                              </p:par>
                              <p:par>
                                <p:cTn id="63" presetID="10" presetClass="entr" presetSubtype="0" fill="hold" nodeType="withEffect">
                                  <p:stCondLst>
                                    <p:cond delay="0"/>
                                  </p:stCondLst>
                                  <p:childTnLst>
                                    <p:set>
                                      <p:cBhvr>
                                        <p:cTn id="64" dur="1" fill="hold">
                                          <p:stCondLst>
                                            <p:cond delay="0"/>
                                          </p:stCondLst>
                                        </p:cTn>
                                        <p:tgtEl>
                                          <p:spTgt spid="137"/>
                                        </p:tgtEl>
                                        <p:attrNameLst>
                                          <p:attrName>style.visibility</p:attrName>
                                        </p:attrNameLst>
                                      </p:cBhvr>
                                      <p:to>
                                        <p:strVal val="visible"/>
                                      </p:to>
                                    </p:set>
                                    <p:animEffect transition="in" filter="fade">
                                      <p:cBhvr>
                                        <p:cTn id="65" dur="500"/>
                                        <p:tgtEl>
                                          <p:spTgt spid="137"/>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85"/>
                                        </p:tgtEl>
                                        <p:attrNameLst>
                                          <p:attrName>style.visibility</p:attrName>
                                        </p:attrNameLst>
                                      </p:cBhvr>
                                      <p:to>
                                        <p:strVal val="visible"/>
                                      </p:to>
                                    </p:set>
                                    <p:animEffect transition="in" filter="fade">
                                      <p:cBhvr>
                                        <p:cTn id="70" dur="500"/>
                                        <p:tgtEl>
                                          <p:spTgt spid="85"/>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88"/>
                                        </p:tgtEl>
                                        <p:attrNameLst>
                                          <p:attrName>style.visibility</p:attrName>
                                        </p:attrNameLst>
                                      </p:cBhvr>
                                      <p:to>
                                        <p:strVal val="visible"/>
                                      </p:to>
                                    </p:set>
                                    <p:animEffect transition="in" filter="fade">
                                      <p:cBhvr>
                                        <p:cTn id="75" dur="500"/>
                                        <p:tgtEl>
                                          <p:spTgt spid="88"/>
                                        </p:tgtEl>
                                      </p:cBhvr>
                                    </p:animEffect>
                                  </p:childTnLst>
                                </p:cTn>
                              </p:par>
                              <p:par>
                                <p:cTn id="76" presetID="10" presetClass="entr" presetSubtype="0" fill="hold" nodeType="withEffect">
                                  <p:stCondLst>
                                    <p:cond delay="0"/>
                                  </p:stCondLst>
                                  <p:childTnLst>
                                    <p:set>
                                      <p:cBhvr>
                                        <p:cTn id="77" dur="1" fill="hold">
                                          <p:stCondLst>
                                            <p:cond delay="0"/>
                                          </p:stCondLst>
                                        </p:cTn>
                                        <p:tgtEl>
                                          <p:spTgt spid="91"/>
                                        </p:tgtEl>
                                        <p:attrNameLst>
                                          <p:attrName>style.visibility</p:attrName>
                                        </p:attrNameLst>
                                      </p:cBhvr>
                                      <p:to>
                                        <p:strVal val="visible"/>
                                      </p:to>
                                    </p:set>
                                    <p:animEffect transition="in" filter="fade">
                                      <p:cBhvr>
                                        <p:cTn id="78" dur="500"/>
                                        <p:tgtEl>
                                          <p:spTgt spid="91"/>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94"/>
                                        </p:tgtEl>
                                        <p:attrNameLst>
                                          <p:attrName>style.visibility</p:attrName>
                                        </p:attrNameLst>
                                      </p:cBhvr>
                                      <p:to>
                                        <p:strVal val="visible"/>
                                      </p:to>
                                    </p:set>
                                    <p:animEffect transition="in" filter="fade">
                                      <p:cBhvr>
                                        <p:cTn id="83" dur="500"/>
                                        <p:tgtEl>
                                          <p:spTgt spid="94"/>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122"/>
                                        </p:tgtEl>
                                        <p:attrNameLst>
                                          <p:attrName>style.visibility</p:attrName>
                                        </p:attrNameLst>
                                      </p:cBhvr>
                                      <p:to>
                                        <p:strVal val="visible"/>
                                      </p:to>
                                    </p:set>
                                    <p:animEffect transition="in" filter="fade">
                                      <p:cBhvr>
                                        <p:cTn id="88" dur="500"/>
                                        <p:tgtEl>
                                          <p:spTgt spid="122"/>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111"/>
                                        </p:tgtEl>
                                        <p:attrNameLst>
                                          <p:attrName>style.visibility</p:attrName>
                                        </p:attrNameLst>
                                      </p:cBhvr>
                                      <p:to>
                                        <p:strVal val="visible"/>
                                      </p:to>
                                    </p:set>
                                    <p:animEffect transition="in" filter="fade">
                                      <p:cBhvr>
                                        <p:cTn id="93" dur="500"/>
                                        <p:tgtEl>
                                          <p:spTgt spid="111"/>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118"/>
                                        </p:tgtEl>
                                        <p:attrNameLst>
                                          <p:attrName>style.visibility</p:attrName>
                                        </p:attrNameLst>
                                      </p:cBhvr>
                                      <p:to>
                                        <p:strVal val="visible"/>
                                      </p:to>
                                    </p:set>
                                    <p:animEffect transition="in" filter="fade">
                                      <p:cBhvr>
                                        <p:cTn id="96" dur="500"/>
                                        <p:tgtEl>
                                          <p:spTgt spid="118"/>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114"/>
                                        </p:tgtEl>
                                        <p:attrNameLst>
                                          <p:attrName>style.visibility</p:attrName>
                                        </p:attrNameLst>
                                      </p:cBhvr>
                                      <p:to>
                                        <p:strVal val="visible"/>
                                      </p:to>
                                    </p:set>
                                    <p:animEffect transition="in" filter="fade">
                                      <p:cBhvr>
                                        <p:cTn id="99"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111" grpId="0" animBg="1"/>
      <p:bldP spid="114" grpId="0"/>
      <p:bldP spid="118" grpId="0"/>
      <p:bldP spid="1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1"/>
          </p:nvPr>
        </p:nvSpPr>
        <p:spPr/>
        <p:txBody>
          <a:bodyPr/>
          <a:lstStyle/>
          <a:p>
            <a:r>
              <a:rPr lang="de-DE" dirty="0"/>
              <a:t>Seite </a:t>
            </a:r>
            <a:fld id="{A52F4D17-1AD6-42D9-B93A-EB002C62F438}" type="slidenum">
              <a:rPr lang="de-DE" smtClean="0"/>
              <a:pPr/>
              <a:t>9</a:t>
            </a:fld>
            <a:endParaRPr lang="de-DE" dirty="0"/>
          </a:p>
        </p:txBody>
      </p:sp>
      <p:pic>
        <p:nvPicPr>
          <p:cNvPr id="5" name="Grafik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25240" y="3602534"/>
            <a:ext cx="5600564" cy="4104456"/>
          </a:xfrm>
          <a:prstGeom prst="rect">
            <a:avLst/>
          </a:prstGeom>
        </p:spPr>
      </p:pic>
      <p:sp>
        <p:nvSpPr>
          <p:cNvPr id="6" name="Rectangle 3"/>
          <p:cNvSpPr>
            <a:spLocks noChangeArrowheads="1"/>
          </p:cNvSpPr>
          <p:nvPr/>
        </p:nvSpPr>
        <p:spPr bwMode="auto">
          <a:xfrm>
            <a:off x="6057489" y="2558448"/>
            <a:ext cx="8569325" cy="18002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lnSpc>
                <a:spcPct val="150000"/>
              </a:lnSpc>
              <a:defRPr/>
            </a:pPr>
            <a:endParaRPr lang="ru-RU" sz="3200">
              <a:latin typeface="Calibri Light" panose="020F0302020204030204" pitchFamily="34" charset="0"/>
              <a:ea typeface="ＭＳ Ｐゴシック" charset="0"/>
            </a:endParaRPr>
          </a:p>
        </p:txBody>
      </p:sp>
      <p:pic>
        <p:nvPicPr>
          <p:cNvPr id="7" name="Welle 1"/>
          <p:cNvPicPr>
            <a:picLocks noChangeAspect="1"/>
          </p:cNvPicPr>
          <p:nvPr/>
        </p:nvPicPr>
        <p:blipFill>
          <a:blip r:embed="rId4">
            <a:clrChange>
              <a:clrFrom>
                <a:srgbClr val="FFFFFF"/>
              </a:clrFrom>
              <a:clrTo>
                <a:srgbClr val="FFFFFF">
                  <a:alpha val="0"/>
                </a:srgbClr>
              </a:clrTo>
            </a:clrChange>
            <a:duotone>
              <a:schemeClr val="accent1">
                <a:shade val="45000"/>
                <a:satMod val="135000"/>
              </a:schemeClr>
              <a:prstClr val="white"/>
            </a:duotone>
          </a:blip>
          <a:stretch>
            <a:fillRect/>
          </a:stretch>
        </p:blipFill>
        <p:spPr>
          <a:xfrm rot="5685267" flipH="1">
            <a:off x="6984180" y="4142058"/>
            <a:ext cx="705477" cy="1361289"/>
          </a:xfrm>
          <a:prstGeom prst="rect">
            <a:avLst/>
          </a:prstGeom>
        </p:spPr>
      </p:pic>
      <p:sp>
        <p:nvSpPr>
          <p:cNvPr id="8" name="Oval 62"/>
          <p:cNvSpPr>
            <a:spLocks noChangeArrowheads="1"/>
          </p:cNvSpPr>
          <p:nvPr/>
        </p:nvSpPr>
        <p:spPr bwMode="auto">
          <a:xfrm>
            <a:off x="7266066" y="4780286"/>
            <a:ext cx="71438" cy="73025"/>
          </a:xfrm>
          <a:prstGeom prst="ellipse">
            <a:avLst/>
          </a:prstGeom>
          <a:solidFill>
            <a:srgbClr val="FF0000"/>
          </a:solidFill>
          <a:ln w="9525">
            <a:solidFill>
              <a:srgbClr val="B6DCDF"/>
            </a:solidFill>
            <a:round/>
            <a:headEnd/>
            <a:tailEnd/>
          </a:ln>
          <a:effectLst>
            <a:outerShdw blurRad="40000" dist="23000" dir="5400000" rotWithShape="0">
              <a:srgbClr val="808080">
                <a:alpha val="34999"/>
              </a:srgbClr>
            </a:outerShdw>
          </a:effectLst>
        </p:spPr>
        <p:txBody>
          <a:bodyPr anchor="ctr"/>
          <a:lstStyle/>
          <a:p>
            <a:pPr algn="ctr">
              <a:defRPr/>
            </a:pPr>
            <a:endParaRPr lang="de-DE">
              <a:solidFill>
                <a:schemeClr val="lt1"/>
              </a:solidFill>
              <a:latin typeface="Calibri Light" panose="020F0302020204030204" pitchFamily="34" charset="0"/>
            </a:endParaRPr>
          </a:p>
        </p:txBody>
      </p:sp>
      <p:sp>
        <p:nvSpPr>
          <p:cNvPr id="9" name="Oval 63"/>
          <p:cNvSpPr>
            <a:spLocks noChangeArrowheads="1"/>
          </p:cNvSpPr>
          <p:nvPr/>
        </p:nvSpPr>
        <p:spPr bwMode="auto">
          <a:xfrm>
            <a:off x="7266066" y="4777284"/>
            <a:ext cx="71438" cy="73025"/>
          </a:xfrm>
          <a:prstGeom prst="ellipse">
            <a:avLst/>
          </a:prstGeom>
          <a:solidFill>
            <a:srgbClr val="FF0000"/>
          </a:solidFill>
          <a:ln w="9525">
            <a:solidFill>
              <a:srgbClr val="B6DCDF"/>
            </a:solidFill>
            <a:round/>
            <a:headEnd/>
            <a:tailEnd/>
          </a:ln>
          <a:effectLst>
            <a:outerShdw blurRad="40000" dist="23000" dir="5400000" rotWithShape="0">
              <a:srgbClr val="808080">
                <a:alpha val="34999"/>
              </a:srgbClr>
            </a:outerShdw>
          </a:effectLst>
        </p:spPr>
        <p:txBody>
          <a:bodyPr anchor="ctr"/>
          <a:lstStyle/>
          <a:p>
            <a:pPr algn="ctr">
              <a:defRPr/>
            </a:pPr>
            <a:endParaRPr lang="de-DE">
              <a:solidFill>
                <a:schemeClr val="lt1"/>
              </a:solidFill>
              <a:latin typeface="Calibri Light" panose="020F0302020204030204" pitchFamily="34" charset="0"/>
            </a:endParaRPr>
          </a:p>
        </p:txBody>
      </p:sp>
      <p:sp>
        <p:nvSpPr>
          <p:cNvPr id="11" name="Oval 65"/>
          <p:cNvSpPr>
            <a:spLocks noChangeArrowheads="1"/>
          </p:cNvSpPr>
          <p:nvPr/>
        </p:nvSpPr>
        <p:spPr bwMode="auto">
          <a:xfrm>
            <a:off x="7266066" y="4777125"/>
            <a:ext cx="71438" cy="71438"/>
          </a:xfrm>
          <a:prstGeom prst="ellipse">
            <a:avLst/>
          </a:prstGeom>
          <a:solidFill>
            <a:srgbClr val="FF0000"/>
          </a:solidFill>
          <a:ln w="9525">
            <a:solidFill>
              <a:srgbClr val="B6DCDF"/>
            </a:solidFill>
            <a:round/>
            <a:headEnd/>
            <a:tailEnd/>
          </a:ln>
          <a:effectLst>
            <a:outerShdw blurRad="40000" dist="23000" dir="5400000" rotWithShape="0">
              <a:srgbClr val="808080">
                <a:alpha val="34999"/>
              </a:srgbClr>
            </a:outerShdw>
          </a:effectLst>
        </p:spPr>
        <p:txBody>
          <a:bodyPr anchor="ctr"/>
          <a:lstStyle/>
          <a:p>
            <a:pPr algn="ctr">
              <a:defRPr/>
            </a:pPr>
            <a:endParaRPr lang="de-DE">
              <a:solidFill>
                <a:schemeClr val="lt1"/>
              </a:solidFill>
              <a:latin typeface="Calibri Light" panose="020F0302020204030204" pitchFamily="34" charset="0"/>
            </a:endParaRPr>
          </a:p>
        </p:txBody>
      </p:sp>
      <p:sp>
        <p:nvSpPr>
          <p:cNvPr id="12" name="Oval 68"/>
          <p:cNvSpPr>
            <a:spLocks noChangeArrowheads="1"/>
          </p:cNvSpPr>
          <p:nvPr/>
        </p:nvSpPr>
        <p:spPr bwMode="auto">
          <a:xfrm>
            <a:off x="7266066" y="4778076"/>
            <a:ext cx="71438" cy="71438"/>
          </a:xfrm>
          <a:prstGeom prst="ellipse">
            <a:avLst/>
          </a:prstGeom>
          <a:solidFill>
            <a:srgbClr val="FF0000"/>
          </a:solidFill>
          <a:ln w="9525">
            <a:solidFill>
              <a:srgbClr val="B6DCDF"/>
            </a:solidFill>
            <a:round/>
            <a:headEnd/>
            <a:tailEnd/>
          </a:ln>
          <a:effectLst>
            <a:outerShdw blurRad="40000" dist="23000" dir="5400000" rotWithShape="0">
              <a:srgbClr val="808080">
                <a:alpha val="34999"/>
              </a:srgbClr>
            </a:outerShdw>
          </a:effectLst>
        </p:spPr>
        <p:txBody>
          <a:bodyPr anchor="ctr"/>
          <a:lstStyle/>
          <a:p>
            <a:pPr algn="ctr">
              <a:defRPr/>
            </a:pPr>
            <a:endParaRPr lang="de-DE" dirty="0">
              <a:solidFill>
                <a:schemeClr val="lt1"/>
              </a:solidFill>
              <a:latin typeface="Calibri Light" panose="020F0302020204030204" pitchFamily="34" charset="0"/>
            </a:endParaRPr>
          </a:p>
        </p:txBody>
      </p:sp>
      <p:pic>
        <p:nvPicPr>
          <p:cNvPr id="14" name="Welle 2"/>
          <p:cNvPicPr>
            <a:picLocks noChangeAspect="1"/>
          </p:cNvPicPr>
          <p:nvPr/>
        </p:nvPicPr>
        <p:blipFill>
          <a:blip r:embed="rId4">
            <a:clrChange>
              <a:clrFrom>
                <a:srgbClr val="FFFFFF"/>
              </a:clrFrom>
              <a:clrTo>
                <a:srgbClr val="FFFFFF">
                  <a:alpha val="0"/>
                </a:srgbClr>
              </a:clrTo>
            </a:clrChange>
            <a:duotone>
              <a:schemeClr val="accent1">
                <a:shade val="45000"/>
                <a:satMod val="135000"/>
              </a:schemeClr>
              <a:prstClr val="white"/>
            </a:duotone>
          </a:blip>
          <a:stretch>
            <a:fillRect/>
          </a:stretch>
        </p:blipFill>
        <p:spPr>
          <a:xfrm rot="19827495" flipH="1">
            <a:off x="6822932" y="3950360"/>
            <a:ext cx="935894" cy="1805900"/>
          </a:xfrm>
          <a:prstGeom prst="rect">
            <a:avLst/>
          </a:prstGeom>
        </p:spPr>
      </p:pic>
      <p:cxnSp>
        <p:nvCxnSpPr>
          <p:cNvPr id="19" name="Gerader Verbinder 18"/>
          <p:cNvCxnSpPr/>
          <p:nvPr/>
        </p:nvCxnSpPr>
        <p:spPr>
          <a:xfrm>
            <a:off x="5735960" y="1268312"/>
            <a:ext cx="0" cy="5069363"/>
          </a:xfrm>
          <a:prstGeom prst="line">
            <a:avLst/>
          </a:prstGeom>
          <a:ln w="28575">
            <a:solidFill>
              <a:srgbClr val="A42D62"/>
            </a:solidFill>
            <a:prstDash val="sysDash"/>
          </a:ln>
        </p:spPr>
        <p:style>
          <a:lnRef idx="1">
            <a:schemeClr val="accent1"/>
          </a:lnRef>
          <a:fillRef idx="0">
            <a:schemeClr val="accent1"/>
          </a:fillRef>
          <a:effectRef idx="0">
            <a:schemeClr val="accent1"/>
          </a:effectRef>
          <a:fontRef idx="minor">
            <a:schemeClr val="tx1"/>
          </a:fontRef>
        </p:style>
      </p:cxnSp>
      <p:graphicFrame>
        <p:nvGraphicFramePr>
          <p:cNvPr id="20" name="Bodyy"/>
          <p:cNvGraphicFramePr>
            <a:graphicFrameLocks noChangeAspect="1"/>
          </p:cNvGraphicFramePr>
          <p:nvPr/>
        </p:nvGraphicFramePr>
        <p:xfrm>
          <a:off x="2465389" y="1970396"/>
          <a:ext cx="1901825" cy="4049712"/>
        </p:xfrm>
        <a:graphic>
          <a:graphicData uri="http://schemas.openxmlformats.org/presentationml/2006/ole">
            <mc:AlternateContent xmlns:mc="http://schemas.openxmlformats.org/markup-compatibility/2006">
              <mc:Choice xmlns:v="urn:schemas-microsoft-com:vml" Requires="v">
                <p:oleObj name="CS ChemDraw Drawing" r:id="rId5" imgW="2334282" imgH="4969203" progId="ChemDraw.Document.6.0">
                  <p:embed/>
                </p:oleObj>
              </mc:Choice>
              <mc:Fallback>
                <p:oleObj name="CS ChemDraw Drawing" r:id="rId5" imgW="2334282" imgH="4969203" progId="ChemDraw.Document.6.0">
                  <p:embed/>
                  <p:pic>
                    <p:nvPicPr>
                      <p:cNvPr id="20" name="Bodyy"/>
                      <p:cNvPicPr/>
                      <p:nvPr/>
                    </p:nvPicPr>
                    <p:blipFill>
                      <a:blip r:embed="rId6"/>
                      <a:stretch>
                        <a:fillRect/>
                      </a:stretch>
                    </p:blipFill>
                    <p:spPr>
                      <a:xfrm>
                        <a:off x="2465389" y="1970396"/>
                        <a:ext cx="1901825" cy="4049712"/>
                      </a:xfrm>
                      <a:prstGeom prst="rect">
                        <a:avLst/>
                      </a:prstGeom>
                    </p:spPr>
                  </p:pic>
                </p:oleObj>
              </mc:Fallback>
            </mc:AlternateContent>
          </a:graphicData>
        </a:graphic>
      </p:graphicFrame>
      <p:grpSp>
        <p:nvGrpSpPr>
          <p:cNvPr id="21" name="Radiopharm"/>
          <p:cNvGrpSpPr>
            <a:grpSpLocks/>
          </p:cNvGrpSpPr>
          <p:nvPr/>
        </p:nvGrpSpPr>
        <p:grpSpPr bwMode="auto">
          <a:xfrm>
            <a:off x="3935735" y="4546607"/>
            <a:ext cx="1800225" cy="1577975"/>
            <a:chOff x="3515" y="3022"/>
            <a:chExt cx="1134" cy="994"/>
          </a:xfrm>
        </p:grpSpPr>
        <p:pic>
          <p:nvPicPr>
            <p:cNvPr id="22" name="Picture 40"/>
            <p:cNvPicPr>
              <a:picLocks noChangeAspect="1" noChangeArrowheads="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15" y="3022"/>
              <a:ext cx="1134" cy="9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3" name="Picture 41"/>
            <p:cNvPicPr>
              <a:picLocks noChangeAspect="1" noChangeArrowheads="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64" y="3742"/>
              <a:ext cx="136" cy="1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 name="Line 42"/>
            <p:cNvSpPr>
              <a:spLocks noChangeShapeType="1"/>
            </p:cNvSpPr>
            <p:nvPr/>
          </p:nvSpPr>
          <p:spPr bwMode="auto">
            <a:xfrm rot="-648881">
              <a:off x="4344" y="3722"/>
              <a:ext cx="45" cy="45"/>
            </a:xfrm>
            <a:prstGeom prst="line">
              <a:avLst/>
            </a:prstGeom>
            <a:noFill/>
            <a:ln w="38100">
              <a:solidFill>
                <a:srgbClr val="C0C0C0">
                  <a:alpha val="71001"/>
                </a:srgb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de-DE">
                <a:latin typeface="Calibri Light" panose="020F0302020204030204" pitchFamily="34" charset="0"/>
                <a:ea typeface="ＭＳ Ｐゴシック" charset="0"/>
              </a:endParaRPr>
            </a:p>
          </p:txBody>
        </p:sp>
      </p:grpSp>
      <p:pic>
        <p:nvPicPr>
          <p:cNvPr id="25" name="spritze" descr="1044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3394689" flipV="1">
            <a:off x="1677989" y="2794309"/>
            <a:ext cx="1152525" cy="733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graphicFrame>
        <p:nvGraphicFramePr>
          <p:cNvPr id="26" name="Objekt 25"/>
          <p:cNvGraphicFramePr>
            <a:graphicFrameLocks noGrp="1" noChangeAspect="1"/>
          </p:cNvGraphicFramePr>
          <p:nvPr/>
        </p:nvGraphicFramePr>
        <p:xfrm>
          <a:off x="2701595" y="3270960"/>
          <a:ext cx="271336" cy="316036"/>
        </p:xfrm>
        <a:graphic>
          <a:graphicData uri="http://schemas.openxmlformats.org/presentationml/2006/ole">
            <mc:AlternateContent xmlns:mc="http://schemas.openxmlformats.org/markup-compatibility/2006">
              <mc:Choice xmlns:v="urn:schemas-microsoft-com:vml" Requires="v">
                <p:oleObj name="CS Chem3D Model" r:id="rId10" imgW="4387680" imgH="5115240" progId="Chem3D.Document.9">
                  <p:embed/>
                </p:oleObj>
              </mc:Choice>
              <mc:Fallback>
                <p:oleObj name="CS Chem3D Model" r:id="rId10" imgW="4387680" imgH="5115240" progId="Chem3D.Document.9">
                  <p:embed/>
                  <p:pic>
                    <p:nvPicPr>
                      <p:cNvPr id="26" name="Objekt 25"/>
                      <p:cNvPicPr>
                        <a:picLocks noGrp="1"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01595" y="3270960"/>
                        <a:ext cx="271336" cy="316036"/>
                      </a:xfrm>
                      <a:prstGeom prst="rect">
                        <a:avLst/>
                      </a:prstGeom>
                      <a:noFill/>
                      <a:ln>
                        <a:noFill/>
                      </a:ln>
                    </p:spPr>
                  </p:pic>
                </p:oleObj>
              </mc:Fallback>
            </mc:AlternateContent>
          </a:graphicData>
        </a:graphic>
      </p:graphicFrame>
      <p:sp>
        <p:nvSpPr>
          <p:cNvPr id="27" name="Organ"/>
          <p:cNvSpPr>
            <a:spLocks noChangeArrowheads="1"/>
          </p:cNvSpPr>
          <p:nvPr/>
        </p:nvSpPr>
        <p:spPr bwMode="auto">
          <a:xfrm flipH="1">
            <a:off x="3416300" y="2163603"/>
            <a:ext cx="67114" cy="106192"/>
          </a:xfrm>
          <a:prstGeom prst="ellipse">
            <a:avLst/>
          </a:prstGeom>
          <a:solidFill>
            <a:srgbClr val="FA2626"/>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de-DE">
              <a:latin typeface="Calibri Light" panose="020F0302020204030204" pitchFamily="34" charset="0"/>
              <a:ea typeface="ＭＳ Ｐゴシック" charset="0"/>
              <a:cs typeface="ＭＳ Ｐゴシック" charset="0"/>
            </a:endParaRPr>
          </a:p>
        </p:txBody>
      </p:sp>
      <p:pic>
        <p:nvPicPr>
          <p:cNvPr id="28" name="Picture 29" descr="C:\Users\gonzo\Downloads\radio-waves-hi.png"/>
          <p:cNvPicPr>
            <a:picLocks noChangeAspect="1" noChangeArrowheads="1"/>
          </p:cNvPicPr>
          <p:nvPr/>
        </p:nvPicPr>
        <p:blipFill>
          <a:blip r:embed="rId12" cstate="email">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52984" y="1865923"/>
            <a:ext cx="993746" cy="737072"/>
          </a:xfrm>
          <a:prstGeom prst="rect">
            <a:avLst/>
          </a:prstGeom>
          <a:noFill/>
          <a:extLst>
            <a:ext uri="{909E8E84-426E-40dd-AFC4-6F175D3DCCD1}">
              <a14:hiddenFill xmlns:a14="http://schemas.microsoft.com/office/drawing/2010/main" xmlns="">
                <a:solidFill>
                  <a:srgbClr val="FFFFFF"/>
                </a:solidFill>
              </a14:hiddenFill>
            </a:ext>
          </a:extLst>
        </p:spPr>
      </p:pic>
      <p:pic>
        <p:nvPicPr>
          <p:cNvPr id="29" name="Grafik 28"/>
          <p:cNvPicPr>
            <a:picLocks noChangeAspect="1"/>
          </p:cNvPicPr>
          <p:nvPr/>
        </p:nvPicPr>
        <p:blipFill rotWithShape="1">
          <a:blip r:embed="rId13">
            <a:clrChange>
              <a:clrFrom>
                <a:srgbClr val="000000"/>
              </a:clrFrom>
              <a:clrTo>
                <a:srgbClr val="000000">
                  <a:alpha val="0"/>
                </a:srgbClr>
              </a:clrTo>
            </a:clrChange>
          </a:blip>
          <a:srcRect l="45061" t="4031" r="35639" b="55170"/>
          <a:stretch/>
        </p:blipFill>
        <p:spPr bwMode="auto">
          <a:xfrm>
            <a:off x="10179764" y="4228557"/>
            <a:ext cx="648072" cy="873967"/>
          </a:xfrm>
          <a:prstGeom prst="rect">
            <a:avLst/>
          </a:prstGeom>
          <a:ln>
            <a:noFill/>
          </a:ln>
          <a:effectLst>
            <a:softEdge rad="112500"/>
          </a:effectLst>
        </p:spPr>
      </p:pic>
      <p:sp>
        <p:nvSpPr>
          <p:cNvPr id="10" name="Content Placeholder 1">
            <a:extLst>
              <a:ext uri="{FF2B5EF4-FFF2-40B4-BE49-F238E27FC236}">
                <a16:creationId xmlns:a16="http://schemas.microsoft.com/office/drawing/2014/main" id="{EC21EE30-6720-5FAA-6EBD-047DB2D1723C}"/>
              </a:ext>
            </a:extLst>
          </p:cNvPr>
          <p:cNvSpPr txBox="1">
            <a:spLocks/>
          </p:cNvSpPr>
          <p:nvPr/>
        </p:nvSpPr>
        <p:spPr>
          <a:xfrm>
            <a:off x="826076" y="771002"/>
            <a:ext cx="4662396" cy="96132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b="1" dirty="0">
                <a:solidFill>
                  <a:schemeClr val="accent1">
                    <a:lumMod val="50000"/>
                  </a:schemeClr>
                </a:solidFill>
                <a:latin typeface="+mj-lt"/>
              </a:rPr>
              <a:t>Detection of Molecular probes via PET</a:t>
            </a:r>
            <a:endParaRPr lang="ka-GE" sz="3200" b="1" dirty="0">
              <a:solidFill>
                <a:schemeClr val="accent1">
                  <a:lumMod val="50000"/>
                </a:schemeClr>
              </a:solidFill>
              <a:latin typeface="+mj-lt"/>
            </a:endParaRPr>
          </a:p>
        </p:txBody>
      </p:sp>
      <p:sp>
        <p:nvSpPr>
          <p:cNvPr id="66" name="Rechteck 53">
            <a:extLst>
              <a:ext uri="{FF2B5EF4-FFF2-40B4-BE49-F238E27FC236}">
                <a16:creationId xmlns:a16="http://schemas.microsoft.com/office/drawing/2014/main" id="{8B5E5B32-81EE-D7EE-9CE9-57420123E259}"/>
              </a:ext>
            </a:extLst>
          </p:cNvPr>
          <p:cNvSpPr>
            <a:spLocks noChangeArrowheads="1"/>
          </p:cNvSpPr>
          <p:nvPr/>
        </p:nvSpPr>
        <p:spPr bwMode="auto">
          <a:xfrm>
            <a:off x="10772253" y="1039323"/>
            <a:ext cx="12065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de-DE" sz="1800" b="1" dirty="0">
                <a:latin typeface="Calibri Light" panose="020F0302020204030204" pitchFamily="34" charset="0"/>
                <a:cs typeface="Arial" panose="020B0604020202020204" pitchFamily="34" charset="0"/>
              </a:rPr>
              <a:t>511 </a:t>
            </a:r>
            <a:r>
              <a:rPr lang="de-DE" sz="1800" b="1" dirty="0" err="1">
                <a:latin typeface="Calibri Light" panose="020F0302020204030204" pitchFamily="34" charset="0"/>
                <a:cs typeface="Arial" panose="020B0604020202020204" pitchFamily="34" charset="0"/>
              </a:rPr>
              <a:t>keV</a:t>
            </a:r>
            <a:br>
              <a:rPr lang="de-DE" sz="1800" b="1" dirty="0">
                <a:latin typeface="Calibri Light" panose="020F0302020204030204" pitchFamily="34" charset="0"/>
                <a:cs typeface="Arial" panose="020B0604020202020204" pitchFamily="34" charset="0"/>
              </a:rPr>
            </a:br>
            <a:r>
              <a:rPr lang="de-DE" sz="1800" b="1" dirty="0">
                <a:latin typeface="Symbol" panose="05050102010706020507" pitchFamily="18" charset="2"/>
                <a:cs typeface="Arial" panose="020B0604020202020204" pitchFamily="34" charset="0"/>
              </a:rPr>
              <a:t>g</a:t>
            </a:r>
            <a:r>
              <a:rPr lang="de-DE" sz="1800" b="1" dirty="0">
                <a:latin typeface="Calibri Light" panose="020F0302020204030204" pitchFamily="34" charset="0"/>
                <a:cs typeface="Arial" panose="020B0604020202020204" pitchFamily="34" charset="0"/>
              </a:rPr>
              <a:t>-Photon</a:t>
            </a:r>
            <a:endParaRPr lang="el-GR" sz="1800" b="1" dirty="0">
              <a:latin typeface="Calibri Light" panose="020F0302020204030204" pitchFamily="34" charset="0"/>
              <a:cs typeface="Arial" panose="020B0604020202020204" pitchFamily="34" charset="0"/>
            </a:endParaRPr>
          </a:p>
        </p:txBody>
      </p:sp>
      <p:sp>
        <p:nvSpPr>
          <p:cNvPr id="67" name="Rechteck 54">
            <a:extLst>
              <a:ext uri="{FF2B5EF4-FFF2-40B4-BE49-F238E27FC236}">
                <a16:creationId xmlns:a16="http://schemas.microsoft.com/office/drawing/2014/main" id="{E0F66272-F1A6-10B6-4E83-BC6A995247FC}"/>
              </a:ext>
            </a:extLst>
          </p:cNvPr>
          <p:cNvSpPr>
            <a:spLocks noChangeArrowheads="1"/>
          </p:cNvSpPr>
          <p:nvPr/>
        </p:nvSpPr>
        <p:spPr bwMode="auto">
          <a:xfrm>
            <a:off x="7715079" y="2761800"/>
            <a:ext cx="1206500"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de-DE" sz="1800" b="1" dirty="0">
                <a:latin typeface="Calibri Light" panose="020F0302020204030204" pitchFamily="34" charset="0"/>
                <a:cs typeface="Arial" panose="020B0604020202020204" pitchFamily="34" charset="0"/>
              </a:rPr>
              <a:t>511 </a:t>
            </a:r>
            <a:r>
              <a:rPr lang="de-DE" sz="1800" b="1" dirty="0" err="1">
                <a:latin typeface="Calibri Light" panose="020F0302020204030204" pitchFamily="34" charset="0"/>
                <a:cs typeface="Arial" panose="020B0604020202020204" pitchFamily="34" charset="0"/>
              </a:rPr>
              <a:t>keV</a:t>
            </a:r>
            <a:br>
              <a:rPr lang="de-DE" sz="1800" b="1" dirty="0">
                <a:latin typeface="Calibri Light" panose="020F0302020204030204" pitchFamily="34" charset="0"/>
                <a:cs typeface="Arial" panose="020B0604020202020204" pitchFamily="34" charset="0"/>
              </a:rPr>
            </a:br>
            <a:r>
              <a:rPr lang="de-DE" sz="1800" b="1" dirty="0">
                <a:latin typeface="Symbol" panose="05050102010706020507" pitchFamily="18" charset="2"/>
                <a:cs typeface="Arial" panose="020B0604020202020204" pitchFamily="34" charset="0"/>
              </a:rPr>
              <a:t>g</a:t>
            </a:r>
            <a:r>
              <a:rPr lang="de-DE" sz="1800" b="1" dirty="0">
                <a:latin typeface="Calibri Light" panose="020F0302020204030204" pitchFamily="34" charset="0"/>
                <a:cs typeface="Arial" panose="020B0604020202020204" pitchFamily="34" charset="0"/>
              </a:rPr>
              <a:t>-Photon</a:t>
            </a:r>
            <a:endParaRPr lang="el-GR" sz="1800" b="1" dirty="0">
              <a:latin typeface="Calibri Light" panose="020F0302020204030204" pitchFamily="34" charset="0"/>
              <a:cs typeface="Arial" panose="020B0604020202020204" pitchFamily="34" charset="0"/>
            </a:endParaRPr>
          </a:p>
        </p:txBody>
      </p:sp>
      <p:grpSp>
        <p:nvGrpSpPr>
          <p:cNvPr id="68" name="Gruppierung 31743">
            <a:extLst>
              <a:ext uri="{FF2B5EF4-FFF2-40B4-BE49-F238E27FC236}">
                <a16:creationId xmlns:a16="http://schemas.microsoft.com/office/drawing/2014/main" id="{0A633269-DDD4-F516-190E-B451F88D9568}"/>
              </a:ext>
            </a:extLst>
          </p:cNvPr>
          <p:cNvGrpSpPr>
            <a:grpSpLocks/>
          </p:cNvGrpSpPr>
          <p:nvPr/>
        </p:nvGrpSpPr>
        <p:grpSpPr bwMode="auto">
          <a:xfrm>
            <a:off x="6420264" y="1497317"/>
            <a:ext cx="574675" cy="576263"/>
            <a:chOff x="7596336" y="3212976"/>
            <a:chExt cx="574676" cy="576322"/>
          </a:xfrm>
        </p:grpSpPr>
        <p:sp>
          <p:nvSpPr>
            <p:cNvPr id="69" name="Oval 216">
              <a:extLst>
                <a:ext uri="{FF2B5EF4-FFF2-40B4-BE49-F238E27FC236}">
                  <a16:creationId xmlns:a16="http://schemas.microsoft.com/office/drawing/2014/main" id="{5B6B8F98-FD84-7A26-C6C4-C88133ABAA8F}"/>
                </a:ext>
              </a:extLst>
            </p:cNvPr>
            <p:cNvSpPr>
              <a:spLocks noChangeArrowheads="1"/>
            </p:cNvSpPr>
            <p:nvPr/>
          </p:nvSpPr>
          <p:spPr bwMode="auto">
            <a:xfrm>
              <a:off x="7670949" y="3562262"/>
              <a:ext cx="207962" cy="207984"/>
            </a:xfrm>
            <a:prstGeom prst="ellipse">
              <a:avLst/>
            </a:prstGeom>
            <a:gradFill rotWithShape="1">
              <a:gsLst>
                <a:gs pos="0">
                  <a:schemeClr val="bg2"/>
                </a:gs>
                <a:gs pos="100000">
                  <a:schemeClr val="bg2">
                    <a:gamma/>
                    <a:shade val="46275"/>
                    <a:invGamma/>
                  </a:schemeClr>
                </a:gs>
              </a:gsLst>
              <a:path path="shape">
                <a:fillToRect l="50000" t="50000" r="50000" b="50000"/>
              </a:path>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de-DE">
                <a:latin typeface="Calibri Light" panose="020F0302020204030204" pitchFamily="34" charset="0"/>
                <a:ea typeface="MS PGothic" charset="0"/>
              </a:endParaRPr>
            </a:p>
          </p:txBody>
        </p:sp>
        <p:sp>
          <p:nvSpPr>
            <p:cNvPr id="70" name="Oval 217">
              <a:extLst>
                <a:ext uri="{FF2B5EF4-FFF2-40B4-BE49-F238E27FC236}">
                  <a16:creationId xmlns:a16="http://schemas.microsoft.com/office/drawing/2014/main" id="{F940A0A5-B429-5E53-4894-C7B1B2F41292}"/>
                </a:ext>
              </a:extLst>
            </p:cNvPr>
            <p:cNvSpPr>
              <a:spLocks noChangeArrowheads="1"/>
            </p:cNvSpPr>
            <p:nvPr/>
          </p:nvSpPr>
          <p:spPr bwMode="auto">
            <a:xfrm>
              <a:off x="7953525" y="3432073"/>
              <a:ext cx="207962" cy="207984"/>
            </a:xfrm>
            <a:prstGeom prst="ellipse">
              <a:avLst/>
            </a:prstGeom>
            <a:gradFill rotWithShape="1">
              <a:gsLst>
                <a:gs pos="0">
                  <a:srgbClr val="FF0000"/>
                </a:gs>
                <a:gs pos="100000">
                  <a:srgbClr val="FF0000">
                    <a:gamma/>
                    <a:shade val="46275"/>
                    <a:invGamma/>
                  </a:srgbClr>
                </a:gs>
              </a:gsLst>
              <a:path path="shape">
                <a:fillToRect l="50000" t="50000" r="50000" b="50000"/>
              </a:path>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de-DE">
                <a:latin typeface="Calibri Light" panose="020F0302020204030204" pitchFamily="34" charset="0"/>
                <a:ea typeface="MS PGothic" charset="0"/>
              </a:endParaRPr>
            </a:p>
          </p:txBody>
        </p:sp>
        <p:sp>
          <p:nvSpPr>
            <p:cNvPr id="71" name="Oval 218">
              <a:extLst>
                <a:ext uri="{FF2B5EF4-FFF2-40B4-BE49-F238E27FC236}">
                  <a16:creationId xmlns:a16="http://schemas.microsoft.com/office/drawing/2014/main" id="{242BAB70-980B-16A1-AF64-B4A2B62D03E6}"/>
                </a:ext>
              </a:extLst>
            </p:cNvPr>
            <p:cNvSpPr>
              <a:spLocks noChangeArrowheads="1"/>
            </p:cNvSpPr>
            <p:nvPr/>
          </p:nvSpPr>
          <p:spPr bwMode="auto">
            <a:xfrm>
              <a:off x="7743974" y="3565437"/>
              <a:ext cx="209550" cy="209571"/>
            </a:xfrm>
            <a:prstGeom prst="ellipse">
              <a:avLst/>
            </a:prstGeom>
            <a:gradFill rotWithShape="1">
              <a:gsLst>
                <a:gs pos="0">
                  <a:srgbClr val="FF0000"/>
                </a:gs>
                <a:gs pos="100000">
                  <a:srgbClr val="FF0000">
                    <a:gamma/>
                    <a:shade val="46275"/>
                    <a:invGamma/>
                  </a:srgbClr>
                </a:gs>
              </a:gsLst>
              <a:path path="shape">
                <a:fillToRect l="50000" t="50000" r="50000" b="50000"/>
              </a:path>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de-DE">
                <a:latin typeface="Calibri Light" panose="020F0302020204030204" pitchFamily="34" charset="0"/>
                <a:ea typeface="MS PGothic" charset="0"/>
              </a:endParaRPr>
            </a:p>
          </p:txBody>
        </p:sp>
        <p:sp>
          <p:nvSpPr>
            <p:cNvPr id="72" name="Oval 219">
              <a:extLst>
                <a:ext uri="{FF2B5EF4-FFF2-40B4-BE49-F238E27FC236}">
                  <a16:creationId xmlns:a16="http://schemas.microsoft.com/office/drawing/2014/main" id="{CC314F62-6E73-2F38-C7D3-547BDE0F0A1A}"/>
                </a:ext>
              </a:extLst>
            </p:cNvPr>
            <p:cNvSpPr>
              <a:spLocks noChangeArrowheads="1"/>
            </p:cNvSpPr>
            <p:nvPr/>
          </p:nvSpPr>
          <p:spPr bwMode="auto">
            <a:xfrm>
              <a:off x="7924950" y="3514632"/>
              <a:ext cx="209550" cy="209571"/>
            </a:xfrm>
            <a:prstGeom prst="ellipse">
              <a:avLst/>
            </a:prstGeom>
            <a:gradFill rotWithShape="1">
              <a:gsLst>
                <a:gs pos="0">
                  <a:schemeClr val="bg2"/>
                </a:gs>
                <a:gs pos="100000">
                  <a:schemeClr val="bg2">
                    <a:gamma/>
                    <a:shade val="46275"/>
                    <a:invGamma/>
                  </a:schemeClr>
                </a:gs>
              </a:gsLst>
              <a:path path="shape">
                <a:fillToRect l="50000" t="50000" r="50000" b="50000"/>
              </a:path>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de-DE">
                <a:latin typeface="Calibri Light" panose="020F0302020204030204" pitchFamily="34" charset="0"/>
                <a:ea typeface="MS PGothic" charset="0"/>
              </a:endParaRPr>
            </a:p>
          </p:txBody>
        </p:sp>
        <p:sp>
          <p:nvSpPr>
            <p:cNvPr id="73" name="Oval 220">
              <a:extLst>
                <a:ext uri="{FF2B5EF4-FFF2-40B4-BE49-F238E27FC236}">
                  <a16:creationId xmlns:a16="http://schemas.microsoft.com/office/drawing/2014/main" id="{84FAD5B4-3F32-B69A-F403-FCF7201BBBB4}"/>
                </a:ext>
              </a:extLst>
            </p:cNvPr>
            <p:cNvSpPr>
              <a:spLocks noChangeArrowheads="1"/>
            </p:cNvSpPr>
            <p:nvPr/>
          </p:nvSpPr>
          <p:spPr bwMode="auto">
            <a:xfrm>
              <a:off x="7897962" y="3249493"/>
              <a:ext cx="207963" cy="209571"/>
            </a:xfrm>
            <a:prstGeom prst="ellipse">
              <a:avLst/>
            </a:prstGeom>
            <a:gradFill rotWithShape="1">
              <a:gsLst>
                <a:gs pos="0">
                  <a:schemeClr val="bg2"/>
                </a:gs>
                <a:gs pos="100000">
                  <a:schemeClr val="bg2">
                    <a:gamma/>
                    <a:shade val="46275"/>
                    <a:invGamma/>
                  </a:schemeClr>
                </a:gs>
              </a:gsLst>
              <a:path path="shape">
                <a:fillToRect l="50000" t="50000" r="50000" b="50000"/>
              </a:path>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de-DE">
                <a:latin typeface="Calibri Light" panose="020F0302020204030204" pitchFamily="34" charset="0"/>
                <a:ea typeface="MS PGothic" charset="0"/>
              </a:endParaRPr>
            </a:p>
          </p:txBody>
        </p:sp>
        <p:sp>
          <p:nvSpPr>
            <p:cNvPr id="74" name="Oval 221">
              <a:extLst>
                <a:ext uri="{FF2B5EF4-FFF2-40B4-BE49-F238E27FC236}">
                  <a16:creationId xmlns:a16="http://schemas.microsoft.com/office/drawing/2014/main" id="{A3CD13F6-00F8-2FD6-E0F2-36AD26AD9A62}"/>
                </a:ext>
              </a:extLst>
            </p:cNvPr>
            <p:cNvSpPr>
              <a:spLocks noChangeArrowheads="1"/>
            </p:cNvSpPr>
            <p:nvPr/>
          </p:nvSpPr>
          <p:spPr bwMode="auto">
            <a:xfrm>
              <a:off x="7651899" y="3278071"/>
              <a:ext cx="207962" cy="209571"/>
            </a:xfrm>
            <a:prstGeom prst="ellipse">
              <a:avLst/>
            </a:prstGeom>
            <a:gradFill rotWithShape="1">
              <a:gsLst>
                <a:gs pos="0">
                  <a:srgbClr val="FF0000"/>
                </a:gs>
                <a:gs pos="100000">
                  <a:srgbClr val="FF0000">
                    <a:gamma/>
                    <a:shade val="46275"/>
                    <a:invGamma/>
                  </a:srgbClr>
                </a:gs>
              </a:gsLst>
              <a:path path="shape">
                <a:fillToRect l="50000" t="50000" r="50000" b="50000"/>
              </a:path>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de-DE">
                <a:latin typeface="Calibri Light" panose="020F0302020204030204" pitchFamily="34" charset="0"/>
                <a:ea typeface="MS PGothic" charset="0"/>
              </a:endParaRPr>
            </a:p>
          </p:txBody>
        </p:sp>
        <p:sp>
          <p:nvSpPr>
            <p:cNvPr id="75" name="Oval 222">
              <a:extLst>
                <a:ext uri="{FF2B5EF4-FFF2-40B4-BE49-F238E27FC236}">
                  <a16:creationId xmlns:a16="http://schemas.microsoft.com/office/drawing/2014/main" id="{A3279BBE-48DA-DBF6-EF3B-5E476FC8F98D}"/>
                </a:ext>
              </a:extLst>
            </p:cNvPr>
            <p:cNvSpPr>
              <a:spLocks noChangeArrowheads="1"/>
            </p:cNvSpPr>
            <p:nvPr/>
          </p:nvSpPr>
          <p:spPr bwMode="auto">
            <a:xfrm>
              <a:off x="7963050" y="3352690"/>
              <a:ext cx="207962" cy="209571"/>
            </a:xfrm>
            <a:prstGeom prst="ellipse">
              <a:avLst/>
            </a:prstGeom>
            <a:gradFill rotWithShape="1">
              <a:gsLst>
                <a:gs pos="0">
                  <a:schemeClr val="bg2"/>
                </a:gs>
                <a:gs pos="100000">
                  <a:schemeClr val="bg2">
                    <a:gamma/>
                    <a:shade val="46275"/>
                    <a:invGamma/>
                  </a:schemeClr>
                </a:gs>
              </a:gsLst>
              <a:path path="shape">
                <a:fillToRect l="50000" t="50000" r="50000" b="50000"/>
              </a:path>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de-DE">
                <a:latin typeface="Calibri Light" panose="020F0302020204030204" pitchFamily="34" charset="0"/>
                <a:ea typeface="MS PGothic" charset="0"/>
              </a:endParaRPr>
            </a:p>
          </p:txBody>
        </p:sp>
        <p:sp>
          <p:nvSpPr>
            <p:cNvPr id="76" name="Oval 223">
              <a:extLst>
                <a:ext uri="{FF2B5EF4-FFF2-40B4-BE49-F238E27FC236}">
                  <a16:creationId xmlns:a16="http://schemas.microsoft.com/office/drawing/2014/main" id="{55E39AE9-80C1-117C-3C7A-9E1C4292D6E6}"/>
                </a:ext>
              </a:extLst>
            </p:cNvPr>
            <p:cNvSpPr>
              <a:spLocks noChangeArrowheads="1"/>
            </p:cNvSpPr>
            <p:nvPr/>
          </p:nvSpPr>
          <p:spPr bwMode="auto">
            <a:xfrm>
              <a:off x="7596336" y="3362216"/>
              <a:ext cx="207963" cy="207984"/>
            </a:xfrm>
            <a:prstGeom prst="ellipse">
              <a:avLst/>
            </a:prstGeom>
            <a:gradFill rotWithShape="1">
              <a:gsLst>
                <a:gs pos="0">
                  <a:schemeClr val="bg2"/>
                </a:gs>
                <a:gs pos="100000">
                  <a:schemeClr val="bg2">
                    <a:gamma/>
                    <a:shade val="46275"/>
                    <a:invGamma/>
                  </a:schemeClr>
                </a:gs>
              </a:gsLst>
              <a:path path="shape">
                <a:fillToRect l="50000" t="50000" r="50000" b="50000"/>
              </a:path>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de-DE">
                <a:latin typeface="Calibri Light" panose="020F0302020204030204" pitchFamily="34" charset="0"/>
                <a:ea typeface="MS PGothic" charset="0"/>
              </a:endParaRPr>
            </a:p>
          </p:txBody>
        </p:sp>
        <p:sp>
          <p:nvSpPr>
            <p:cNvPr id="77" name="Oval 224">
              <a:extLst>
                <a:ext uri="{FF2B5EF4-FFF2-40B4-BE49-F238E27FC236}">
                  <a16:creationId xmlns:a16="http://schemas.microsoft.com/office/drawing/2014/main" id="{86FA3063-C097-2C36-BEF3-598BB0593070}"/>
                </a:ext>
              </a:extLst>
            </p:cNvPr>
            <p:cNvSpPr>
              <a:spLocks noChangeArrowheads="1"/>
            </p:cNvSpPr>
            <p:nvPr/>
          </p:nvSpPr>
          <p:spPr bwMode="auto">
            <a:xfrm>
              <a:off x="7818586" y="3212976"/>
              <a:ext cx="209550" cy="209571"/>
            </a:xfrm>
            <a:prstGeom prst="ellipse">
              <a:avLst/>
            </a:prstGeom>
            <a:gradFill rotWithShape="1">
              <a:gsLst>
                <a:gs pos="0">
                  <a:srgbClr val="FF0000"/>
                </a:gs>
                <a:gs pos="100000">
                  <a:srgbClr val="FF0000">
                    <a:gamma/>
                    <a:shade val="46275"/>
                    <a:invGamma/>
                  </a:srgbClr>
                </a:gs>
              </a:gsLst>
              <a:path path="shape">
                <a:fillToRect l="50000" t="50000" r="50000" b="50000"/>
              </a:path>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de-DE">
                <a:latin typeface="Calibri Light" panose="020F0302020204030204" pitchFamily="34" charset="0"/>
                <a:ea typeface="MS PGothic" charset="0"/>
              </a:endParaRPr>
            </a:p>
          </p:txBody>
        </p:sp>
        <p:sp>
          <p:nvSpPr>
            <p:cNvPr id="78" name="Oval 225">
              <a:extLst>
                <a:ext uri="{FF2B5EF4-FFF2-40B4-BE49-F238E27FC236}">
                  <a16:creationId xmlns:a16="http://schemas.microsoft.com/office/drawing/2014/main" id="{29495D82-57C8-1645-D7C3-4E8AB6E1B823}"/>
                </a:ext>
              </a:extLst>
            </p:cNvPr>
            <p:cNvSpPr>
              <a:spLocks noChangeArrowheads="1"/>
            </p:cNvSpPr>
            <p:nvPr/>
          </p:nvSpPr>
          <p:spPr bwMode="auto">
            <a:xfrm>
              <a:off x="7601099" y="3468590"/>
              <a:ext cx="207962" cy="209571"/>
            </a:xfrm>
            <a:prstGeom prst="ellipse">
              <a:avLst/>
            </a:prstGeom>
            <a:gradFill rotWithShape="1">
              <a:gsLst>
                <a:gs pos="0">
                  <a:srgbClr val="FF0000"/>
                </a:gs>
                <a:gs pos="100000">
                  <a:srgbClr val="FF0000">
                    <a:gamma/>
                    <a:shade val="46275"/>
                    <a:invGamma/>
                  </a:srgbClr>
                </a:gs>
              </a:gsLst>
              <a:path path="shape">
                <a:fillToRect l="50000" t="50000" r="50000" b="50000"/>
              </a:path>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de-DE">
                <a:latin typeface="Calibri Light" panose="020F0302020204030204" pitchFamily="34" charset="0"/>
                <a:ea typeface="MS PGothic" charset="0"/>
              </a:endParaRPr>
            </a:p>
          </p:txBody>
        </p:sp>
        <p:sp>
          <p:nvSpPr>
            <p:cNvPr id="79" name="Oval 226">
              <a:extLst>
                <a:ext uri="{FF2B5EF4-FFF2-40B4-BE49-F238E27FC236}">
                  <a16:creationId xmlns:a16="http://schemas.microsoft.com/office/drawing/2014/main" id="{DDB92791-7D5B-5476-4AE0-D21B8F7A7A63}"/>
                </a:ext>
              </a:extLst>
            </p:cNvPr>
            <p:cNvSpPr>
              <a:spLocks noChangeArrowheads="1"/>
            </p:cNvSpPr>
            <p:nvPr/>
          </p:nvSpPr>
          <p:spPr bwMode="auto">
            <a:xfrm>
              <a:off x="7851924" y="3579727"/>
              <a:ext cx="207962" cy="209571"/>
            </a:xfrm>
            <a:prstGeom prst="ellipse">
              <a:avLst/>
            </a:prstGeom>
            <a:gradFill rotWithShape="1">
              <a:gsLst>
                <a:gs pos="0">
                  <a:srgbClr val="FF0000"/>
                </a:gs>
                <a:gs pos="100000">
                  <a:srgbClr val="FF0000">
                    <a:gamma/>
                    <a:shade val="46275"/>
                    <a:invGamma/>
                  </a:srgbClr>
                </a:gs>
              </a:gsLst>
              <a:path path="shape">
                <a:fillToRect l="50000" t="50000" r="50000" b="50000"/>
              </a:path>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de-DE">
                <a:latin typeface="Calibri Light" panose="020F0302020204030204" pitchFamily="34" charset="0"/>
                <a:ea typeface="MS PGothic" charset="0"/>
              </a:endParaRPr>
            </a:p>
          </p:txBody>
        </p:sp>
        <p:sp>
          <p:nvSpPr>
            <p:cNvPr id="80" name="Oval 227">
              <a:extLst>
                <a:ext uri="{FF2B5EF4-FFF2-40B4-BE49-F238E27FC236}">
                  <a16:creationId xmlns:a16="http://schemas.microsoft.com/office/drawing/2014/main" id="{236AD387-EE9D-358A-5D0E-05051C4DFC8B}"/>
                </a:ext>
              </a:extLst>
            </p:cNvPr>
            <p:cNvSpPr>
              <a:spLocks noChangeArrowheads="1"/>
            </p:cNvSpPr>
            <p:nvPr/>
          </p:nvSpPr>
          <p:spPr bwMode="auto">
            <a:xfrm>
              <a:off x="7851924" y="3297123"/>
              <a:ext cx="207962" cy="207983"/>
            </a:xfrm>
            <a:prstGeom prst="ellipse">
              <a:avLst/>
            </a:prstGeom>
            <a:gradFill rotWithShape="1">
              <a:gsLst>
                <a:gs pos="0">
                  <a:srgbClr val="FF0000"/>
                </a:gs>
                <a:gs pos="100000">
                  <a:srgbClr val="FF0000">
                    <a:gamma/>
                    <a:shade val="46275"/>
                    <a:invGamma/>
                  </a:srgbClr>
                </a:gs>
              </a:gsLst>
              <a:path path="shape">
                <a:fillToRect l="50000" t="50000" r="50000" b="50000"/>
              </a:path>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de-DE">
                <a:latin typeface="Calibri Light" panose="020F0302020204030204" pitchFamily="34" charset="0"/>
                <a:ea typeface="MS PGothic" charset="0"/>
              </a:endParaRPr>
            </a:p>
          </p:txBody>
        </p:sp>
        <p:sp>
          <p:nvSpPr>
            <p:cNvPr id="81" name="Oval 228">
              <a:extLst>
                <a:ext uri="{FF2B5EF4-FFF2-40B4-BE49-F238E27FC236}">
                  <a16:creationId xmlns:a16="http://schemas.microsoft.com/office/drawing/2014/main" id="{5B35B432-7D10-9373-CD11-F6A0012A4F80}"/>
                </a:ext>
              </a:extLst>
            </p:cNvPr>
            <p:cNvSpPr>
              <a:spLocks noChangeArrowheads="1"/>
            </p:cNvSpPr>
            <p:nvPr/>
          </p:nvSpPr>
          <p:spPr bwMode="auto">
            <a:xfrm>
              <a:off x="7736036" y="3497168"/>
              <a:ext cx="207963" cy="207983"/>
            </a:xfrm>
            <a:prstGeom prst="ellipse">
              <a:avLst/>
            </a:prstGeom>
            <a:gradFill rotWithShape="1">
              <a:gsLst>
                <a:gs pos="0">
                  <a:schemeClr val="bg2"/>
                </a:gs>
                <a:gs pos="100000">
                  <a:schemeClr val="bg2">
                    <a:gamma/>
                    <a:shade val="46275"/>
                    <a:invGamma/>
                  </a:schemeClr>
                </a:gs>
              </a:gsLst>
              <a:path path="shape">
                <a:fillToRect l="50000" t="50000" r="50000" b="50000"/>
              </a:path>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de-DE">
                <a:latin typeface="Calibri Light" panose="020F0302020204030204" pitchFamily="34" charset="0"/>
                <a:ea typeface="MS PGothic" charset="0"/>
              </a:endParaRPr>
            </a:p>
          </p:txBody>
        </p:sp>
        <p:sp>
          <p:nvSpPr>
            <p:cNvPr id="82" name="Oval 229">
              <a:extLst>
                <a:ext uri="{FF2B5EF4-FFF2-40B4-BE49-F238E27FC236}">
                  <a16:creationId xmlns:a16="http://schemas.microsoft.com/office/drawing/2014/main" id="{DC6A02B5-4E46-93FA-E9AC-17DB2698921D}"/>
                </a:ext>
              </a:extLst>
            </p:cNvPr>
            <p:cNvSpPr>
              <a:spLocks noChangeArrowheads="1"/>
            </p:cNvSpPr>
            <p:nvPr/>
          </p:nvSpPr>
          <p:spPr bwMode="auto">
            <a:xfrm>
              <a:off x="7874149" y="3436837"/>
              <a:ext cx="209550" cy="207983"/>
            </a:xfrm>
            <a:prstGeom prst="ellipse">
              <a:avLst/>
            </a:prstGeom>
            <a:gradFill rotWithShape="1">
              <a:gsLst>
                <a:gs pos="0">
                  <a:srgbClr val="FF0000"/>
                </a:gs>
                <a:gs pos="100000">
                  <a:srgbClr val="FF0000">
                    <a:gamma/>
                    <a:shade val="46275"/>
                    <a:invGamma/>
                  </a:srgbClr>
                </a:gs>
              </a:gsLst>
              <a:path path="shape">
                <a:fillToRect l="50000" t="50000" r="50000" b="50000"/>
              </a:path>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de-DE">
                <a:latin typeface="Calibri Light" panose="020F0302020204030204" pitchFamily="34" charset="0"/>
                <a:ea typeface="MS PGothic" charset="0"/>
              </a:endParaRPr>
            </a:p>
          </p:txBody>
        </p:sp>
        <p:sp>
          <p:nvSpPr>
            <p:cNvPr id="83" name="Oval 230">
              <a:extLst>
                <a:ext uri="{FF2B5EF4-FFF2-40B4-BE49-F238E27FC236}">
                  <a16:creationId xmlns:a16="http://schemas.microsoft.com/office/drawing/2014/main" id="{FE3838A5-844B-936E-AB5D-769A82EE775E}"/>
                </a:ext>
              </a:extLst>
            </p:cNvPr>
            <p:cNvSpPr>
              <a:spLocks noChangeArrowheads="1"/>
            </p:cNvSpPr>
            <p:nvPr/>
          </p:nvSpPr>
          <p:spPr bwMode="auto">
            <a:xfrm>
              <a:off x="7726511" y="3249493"/>
              <a:ext cx="207963" cy="209571"/>
            </a:xfrm>
            <a:prstGeom prst="ellipse">
              <a:avLst/>
            </a:prstGeom>
            <a:gradFill rotWithShape="1">
              <a:gsLst>
                <a:gs pos="0">
                  <a:schemeClr val="bg2"/>
                </a:gs>
                <a:gs pos="100000">
                  <a:schemeClr val="bg2">
                    <a:gamma/>
                    <a:shade val="46275"/>
                    <a:invGamma/>
                  </a:schemeClr>
                </a:gs>
              </a:gsLst>
              <a:path path="shape">
                <a:fillToRect l="50000" t="50000" r="50000" b="50000"/>
              </a:path>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de-DE">
                <a:latin typeface="Calibri Light" panose="020F0302020204030204" pitchFamily="34" charset="0"/>
                <a:ea typeface="MS PGothic" charset="0"/>
              </a:endParaRPr>
            </a:p>
          </p:txBody>
        </p:sp>
        <p:sp>
          <p:nvSpPr>
            <p:cNvPr id="84" name="Oval 231">
              <a:extLst>
                <a:ext uri="{FF2B5EF4-FFF2-40B4-BE49-F238E27FC236}">
                  <a16:creationId xmlns:a16="http://schemas.microsoft.com/office/drawing/2014/main" id="{426FEED7-452F-EED0-C0BF-6A3DAE3648E0}"/>
                </a:ext>
              </a:extLst>
            </p:cNvPr>
            <p:cNvSpPr>
              <a:spLocks noChangeArrowheads="1"/>
            </p:cNvSpPr>
            <p:nvPr/>
          </p:nvSpPr>
          <p:spPr bwMode="auto">
            <a:xfrm>
              <a:off x="7763024" y="3362216"/>
              <a:ext cx="207962" cy="207984"/>
            </a:xfrm>
            <a:prstGeom prst="ellipse">
              <a:avLst/>
            </a:prstGeom>
            <a:gradFill rotWithShape="1">
              <a:gsLst>
                <a:gs pos="0">
                  <a:srgbClr val="FF0000"/>
                </a:gs>
                <a:gs pos="100000">
                  <a:srgbClr val="FF0000">
                    <a:gamma/>
                    <a:shade val="46275"/>
                    <a:invGamma/>
                  </a:srgbClr>
                </a:gs>
              </a:gsLst>
              <a:path path="shape">
                <a:fillToRect l="50000" t="50000" r="50000" b="50000"/>
              </a:path>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de-DE">
                <a:latin typeface="Calibri Light" panose="020F0302020204030204" pitchFamily="34" charset="0"/>
                <a:ea typeface="MS PGothic" charset="0"/>
              </a:endParaRPr>
            </a:p>
          </p:txBody>
        </p:sp>
      </p:grpSp>
      <p:grpSp>
        <p:nvGrpSpPr>
          <p:cNvPr id="85" name="Gruppierung 31745">
            <a:extLst>
              <a:ext uri="{FF2B5EF4-FFF2-40B4-BE49-F238E27FC236}">
                <a16:creationId xmlns:a16="http://schemas.microsoft.com/office/drawing/2014/main" id="{99361574-F4E9-A8D9-02D2-0B7E8E3E1B7E}"/>
              </a:ext>
            </a:extLst>
          </p:cNvPr>
          <p:cNvGrpSpPr>
            <a:grpSpLocks/>
          </p:cNvGrpSpPr>
          <p:nvPr/>
        </p:nvGrpSpPr>
        <p:grpSpPr bwMode="auto">
          <a:xfrm>
            <a:off x="6580604" y="1281415"/>
            <a:ext cx="1638300" cy="1304925"/>
            <a:chOff x="899592" y="2060849"/>
            <a:chExt cx="1639056" cy="1305438"/>
          </a:xfrm>
        </p:grpSpPr>
        <p:sp>
          <p:nvSpPr>
            <p:cNvPr id="86" name="Oval 248">
              <a:extLst>
                <a:ext uri="{FF2B5EF4-FFF2-40B4-BE49-F238E27FC236}">
                  <a16:creationId xmlns:a16="http://schemas.microsoft.com/office/drawing/2014/main" id="{A18FD9A9-F481-9339-F6AD-895C4EAD3858}"/>
                </a:ext>
              </a:extLst>
            </p:cNvPr>
            <p:cNvSpPr>
              <a:spLocks noChangeArrowheads="1"/>
            </p:cNvSpPr>
            <p:nvPr/>
          </p:nvSpPr>
          <p:spPr bwMode="auto">
            <a:xfrm>
              <a:off x="899592" y="2421356"/>
              <a:ext cx="208058" cy="209632"/>
            </a:xfrm>
            <a:prstGeom prst="ellipse">
              <a:avLst/>
            </a:prstGeom>
            <a:gradFill rotWithShape="1">
              <a:gsLst>
                <a:gs pos="0">
                  <a:schemeClr val="bg2"/>
                </a:gs>
                <a:gs pos="100000">
                  <a:schemeClr val="bg2">
                    <a:gamma/>
                    <a:shade val="46275"/>
                    <a:invGamma/>
                  </a:schemeClr>
                </a:gs>
              </a:gsLst>
              <a:path path="shape">
                <a:fillToRect l="50000" t="50000" r="50000" b="50000"/>
              </a:path>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de-DE">
                <a:latin typeface="Calibri Light" panose="020F0302020204030204" pitchFamily="34" charset="0"/>
                <a:ea typeface="MS PGothic" charset="0"/>
              </a:endParaRPr>
            </a:p>
          </p:txBody>
        </p:sp>
        <p:grpSp>
          <p:nvGrpSpPr>
            <p:cNvPr id="87" name="Gruppierung 31744">
              <a:extLst>
                <a:ext uri="{FF2B5EF4-FFF2-40B4-BE49-F238E27FC236}">
                  <a16:creationId xmlns:a16="http://schemas.microsoft.com/office/drawing/2014/main" id="{01A15FFA-51DE-0198-92DF-A2AB3F73CDE8}"/>
                </a:ext>
              </a:extLst>
            </p:cNvPr>
            <p:cNvGrpSpPr>
              <a:grpSpLocks/>
            </p:cNvGrpSpPr>
            <p:nvPr/>
          </p:nvGrpSpPr>
          <p:grpSpPr bwMode="auto">
            <a:xfrm>
              <a:off x="1115591" y="2060849"/>
              <a:ext cx="991009" cy="1305438"/>
              <a:chOff x="7973479" y="2996952"/>
              <a:chExt cx="991009" cy="1305436"/>
            </a:xfrm>
          </p:grpSpPr>
          <p:cxnSp>
            <p:nvCxnSpPr>
              <p:cNvPr id="89" name="Gerade Verbindung mit Pfeil 76">
                <a:extLst>
                  <a:ext uri="{FF2B5EF4-FFF2-40B4-BE49-F238E27FC236}">
                    <a16:creationId xmlns:a16="http://schemas.microsoft.com/office/drawing/2014/main" id="{63F1D832-625F-C7B3-C0E7-219BCFF39B4A}"/>
                  </a:ext>
                </a:extLst>
              </p:cNvPr>
              <p:cNvCxnSpPr/>
              <p:nvPr/>
            </p:nvCxnSpPr>
            <p:spPr>
              <a:xfrm flipV="1">
                <a:off x="7998891" y="3087475"/>
                <a:ext cx="821115" cy="31762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90" name="Gerade Verbindung mit Pfeil 77">
                <a:extLst>
                  <a:ext uri="{FF2B5EF4-FFF2-40B4-BE49-F238E27FC236}">
                    <a16:creationId xmlns:a16="http://schemas.microsoft.com/office/drawing/2014/main" id="{6E54A0A1-D33A-A9BF-7F34-B734D2D76817}"/>
                  </a:ext>
                </a:extLst>
              </p:cNvPr>
              <p:cNvCxnSpPr/>
              <p:nvPr/>
            </p:nvCxnSpPr>
            <p:spPr>
              <a:xfrm>
                <a:off x="7973479" y="3527385"/>
                <a:ext cx="606705" cy="39861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1" name="Oval 13">
                <a:extLst>
                  <a:ext uri="{FF2B5EF4-FFF2-40B4-BE49-F238E27FC236}">
                    <a16:creationId xmlns:a16="http://schemas.microsoft.com/office/drawing/2014/main" id="{716E65E2-57E0-FA36-51A0-F3D970B62FEB}"/>
                  </a:ext>
                </a:extLst>
              </p:cNvPr>
              <p:cNvSpPr/>
              <p:nvPr/>
            </p:nvSpPr>
            <p:spPr>
              <a:xfrm>
                <a:off x="8892480" y="2996952"/>
                <a:ext cx="72008" cy="72008"/>
              </a:xfrm>
              <a:prstGeom prst="ellipse">
                <a:avLst/>
              </a:prstGeom>
              <a:solidFill>
                <a:schemeClr val="bg1">
                  <a:lumMod val="5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dirty="0">
                  <a:latin typeface="Calibri Light" panose="020F0302020204030204" pitchFamily="34" charset="0"/>
                </a:endParaRPr>
              </a:p>
            </p:txBody>
          </p:sp>
          <p:sp>
            <p:nvSpPr>
              <p:cNvPr id="92" name="Oval 59">
                <a:extLst>
                  <a:ext uri="{FF2B5EF4-FFF2-40B4-BE49-F238E27FC236}">
                    <a16:creationId xmlns:a16="http://schemas.microsoft.com/office/drawing/2014/main" id="{D5FE09F5-F9F8-033E-2910-31A28055678F}"/>
                  </a:ext>
                </a:extLst>
              </p:cNvPr>
              <p:cNvSpPr/>
              <p:nvPr/>
            </p:nvSpPr>
            <p:spPr>
              <a:xfrm>
                <a:off x="8604448" y="3933056"/>
                <a:ext cx="72008" cy="72008"/>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dirty="0">
                  <a:latin typeface="Calibri Light" panose="020F0302020204030204" pitchFamily="34" charset="0"/>
                </a:endParaRPr>
              </a:p>
            </p:txBody>
          </p:sp>
          <p:sp>
            <p:nvSpPr>
              <p:cNvPr id="93" name="Textfeld 14">
                <a:extLst>
                  <a:ext uri="{FF2B5EF4-FFF2-40B4-BE49-F238E27FC236}">
                    <a16:creationId xmlns:a16="http://schemas.microsoft.com/office/drawing/2014/main" id="{FDCFBDEA-FCA7-0E99-BF8A-C91D74F270A5}"/>
                  </a:ext>
                </a:extLst>
              </p:cNvPr>
              <p:cNvSpPr txBox="1">
                <a:spLocks noChangeArrowheads="1"/>
              </p:cNvSpPr>
              <p:nvPr/>
            </p:nvSpPr>
            <p:spPr bwMode="auto">
              <a:xfrm>
                <a:off x="8496436" y="3933056"/>
                <a:ext cx="36004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l-GR" sz="1800" b="1" dirty="0">
                    <a:latin typeface="Calibri Light" panose="020F0302020204030204" pitchFamily="34" charset="0"/>
                  </a:rPr>
                  <a:t>γ</a:t>
                </a:r>
                <a:endParaRPr lang="de-DE" sz="1800" b="1" dirty="0">
                  <a:latin typeface="Calibri Light" panose="020F0302020204030204" pitchFamily="34" charset="0"/>
                </a:endParaRPr>
              </a:p>
            </p:txBody>
          </p:sp>
        </p:grpSp>
        <p:sp>
          <p:nvSpPr>
            <p:cNvPr id="88" name="Textfeld 58">
              <a:extLst>
                <a:ext uri="{FF2B5EF4-FFF2-40B4-BE49-F238E27FC236}">
                  <a16:creationId xmlns:a16="http://schemas.microsoft.com/office/drawing/2014/main" id="{E646C38A-D82C-79DC-E486-9F5761A6C6DF}"/>
                </a:ext>
              </a:extLst>
            </p:cNvPr>
            <p:cNvSpPr txBox="1">
              <a:spLocks noChangeArrowheads="1"/>
            </p:cNvSpPr>
            <p:nvPr/>
          </p:nvSpPr>
          <p:spPr bwMode="auto">
            <a:xfrm>
              <a:off x="1890576" y="2123564"/>
              <a:ext cx="64807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de-DE" sz="1800" b="1">
                  <a:latin typeface="Calibri Light" panose="020F0302020204030204" pitchFamily="34" charset="0"/>
                </a:rPr>
                <a:t>e</a:t>
              </a:r>
              <a:r>
                <a:rPr lang="de-DE" sz="1800" b="1" baseline="30000">
                  <a:latin typeface="Calibri Light" panose="020F0302020204030204" pitchFamily="34" charset="0"/>
                </a:rPr>
                <a:t>+</a:t>
              </a:r>
            </a:p>
          </p:txBody>
        </p:sp>
      </p:grpSp>
      <p:sp>
        <p:nvSpPr>
          <p:cNvPr id="94" name="Textfeld 81">
            <a:extLst>
              <a:ext uri="{FF2B5EF4-FFF2-40B4-BE49-F238E27FC236}">
                <a16:creationId xmlns:a16="http://schemas.microsoft.com/office/drawing/2014/main" id="{9E93A15B-9B36-561F-84C7-894D254B0D61}"/>
              </a:ext>
            </a:extLst>
          </p:cNvPr>
          <p:cNvSpPr txBox="1">
            <a:spLocks noChangeArrowheads="1"/>
          </p:cNvSpPr>
          <p:nvPr/>
        </p:nvSpPr>
        <p:spPr bwMode="auto">
          <a:xfrm>
            <a:off x="6118829" y="1307083"/>
            <a:ext cx="79216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de-DE" sz="1800" b="1" baseline="30000" dirty="0">
                <a:latin typeface="Calibri Light" panose="020F0302020204030204" pitchFamily="34" charset="0"/>
              </a:rPr>
              <a:t>18</a:t>
            </a:r>
            <a:r>
              <a:rPr lang="de-DE" sz="1800" b="1" dirty="0">
                <a:latin typeface="Calibri Light" panose="020F0302020204030204" pitchFamily="34" charset="0"/>
              </a:rPr>
              <a:t>F</a:t>
            </a:r>
          </a:p>
        </p:txBody>
      </p:sp>
      <p:sp>
        <p:nvSpPr>
          <p:cNvPr id="95" name="Textfeld 82">
            <a:extLst>
              <a:ext uri="{FF2B5EF4-FFF2-40B4-BE49-F238E27FC236}">
                <a16:creationId xmlns:a16="http://schemas.microsoft.com/office/drawing/2014/main" id="{B7E3F8C7-F200-8A49-93CB-CD89545FB8E3}"/>
              </a:ext>
            </a:extLst>
          </p:cNvPr>
          <p:cNvSpPr txBox="1">
            <a:spLocks noChangeArrowheads="1"/>
          </p:cNvSpPr>
          <p:nvPr/>
        </p:nvSpPr>
        <p:spPr bwMode="auto">
          <a:xfrm>
            <a:off x="6102800" y="1315548"/>
            <a:ext cx="79216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de-DE" sz="1800" b="1" baseline="30000" dirty="0">
                <a:latin typeface="Calibri Light" panose="020F0302020204030204" pitchFamily="34" charset="0"/>
              </a:rPr>
              <a:t>18</a:t>
            </a:r>
            <a:r>
              <a:rPr lang="de-DE" sz="1800" b="1" dirty="0">
                <a:latin typeface="Calibri Light" panose="020F0302020204030204" pitchFamily="34" charset="0"/>
              </a:rPr>
              <a:t>O</a:t>
            </a:r>
          </a:p>
        </p:txBody>
      </p:sp>
      <p:grpSp>
        <p:nvGrpSpPr>
          <p:cNvPr id="96" name="Gruppierung 70">
            <a:extLst>
              <a:ext uri="{FF2B5EF4-FFF2-40B4-BE49-F238E27FC236}">
                <a16:creationId xmlns:a16="http://schemas.microsoft.com/office/drawing/2014/main" id="{CE01493A-43E4-54B7-9815-4230DC4C97E6}"/>
              </a:ext>
            </a:extLst>
          </p:cNvPr>
          <p:cNvGrpSpPr>
            <a:grpSpLocks/>
          </p:cNvGrpSpPr>
          <p:nvPr/>
        </p:nvGrpSpPr>
        <p:grpSpPr bwMode="auto">
          <a:xfrm>
            <a:off x="7572789" y="1281417"/>
            <a:ext cx="647700" cy="431800"/>
            <a:chOff x="1890576" y="2060848"/>
            <a:chExt cx="648072" cy="432048"/>
          </a:xfrm>
        </p:grpSpPr>
        <p:sp>
          <p:nvSpPr>
            <p:cNvPr id="97" name="Oval 76">
              <a:extLst>
                <a:ext uri="{FF2B5EF4-FFF2-40B4-BE49-F238E27FC236}">
                  <a16:creationId xmlns:a16="http://schemas.microsoft.com/office/drawing/2014/main" id="{661AE72B-DC47-1AA5-BB41-3A50B02F4707}"/>
                </a:ext>
              </a:extLst>
            </p:cNvPr>
            <p:cNvSpPr/>
            <p:nvPr/>
          </p:nvSpPr>
          <p:spPr>
            <a:xfrm>
              <a:off x="2034592" y="2060848"/>
              <a:ext cx="72008" cy="72008"/>
            </a:xfrm>
            <a:prstGeom prst="ellipse">
              <a:avLst/>
            </a:prstGeom>
            <a:solidFill>
              <a:schemeClr val="bg1">
                <a:lumMod val="5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dirty="0">
                <a:latin typeface="Calibri Light" panose="020F0302020204030204" pitchFamily="34" charset="0"/>
              </a:endParaRPr>
            </a:p>
          </p:txBody>
        </p:sp>
        <p:sp>
          <p:nvSpPr>
            <p:cNvPr id="98" name="Textfeld 73">
              <a:extLst>
                <a:ext uri="{FF2B5EF4-FFF2-40B4-BE49-F238E27FC236}">
                  <a16:creationId xmlns:a16="http://schemas.microsoft.com/office/drawing/2014/main" id="{1FE4A724-0727-7E28-0CF1-876FB156B7A9}"/>
                </a:ext>
              </a:extLst>
            </p:cNvPr>
            <p:cNvSpPr txBox="1">
              <a:spLocks noChangeArrowheads="1"/>
            </p:cNvSpPr>
            <p:nvPr/>
          </p:nvSpPr>
          <p:spPr bwMode="auto">
            <a:xfrm>
              <a:off x="1890576" y="2123564"/>
              <a:ext cx="64807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de-DE" sz="1800" b="1">
                  <a:latin typeface="Calibri Light" panose="020F0302020204030204" pitchFamily="34" charset="0"/>
                </a:rPr>
                <a:t>e</a:t>
              </a:r>
              <a:r>
                <a:rPr lang="de-DE" sz="1800" b="1" baseline="30000">
                  <a:latin typeface="Calibri Light" panose="020F0302020204030204" pitchFamily="34" charset="0"/>
                </a:rPr>
                <a:t>+</a:t>
              </a:r>
            </a:p>
          </p:txBody>
        </p:sp>
      </p:grpSp>
      <p:grpSp>
        <p:nvGrpSpPr>
          <p:cNvPr id="99" name="Gruppierung 79">
            <a:extLst>
              <a:ext uri="{FF2B5EF4-FFF2-40B4-BE49-F238E27FC236}">
                <a16:creationId xmlns:a16="http://schemas.microsoft.com/office/drawing/2014/main" id="{C9B4027C-F80F-1986-2534-2B421E078E84}"/>
              </a:ext>
            </a:extLst>
          </p:cNvPr>
          <p:cNvGrpSpPr>
            <a:grpSpLocks/>
          </p:cNvGrpSpPr>
          <p:nvPr/>
        </p:nvGrpSpPr>
        <p:grpSpPr bwMode="auto">
          <a:xfrm>
            <a:off x="9652884" y="2164861"/>
            <a:ext cx="647700" cy="431800"/>
            <a:chOff x="1890576" y="2060848"/>
            <a:chExt cx="648072" cy="432048"/>
          </a:xfrm>
        </p:grpSpPr>
        <p:sp>
          <p:nvSpPr>
            <p:cNvPr id="100" name="Oval 80">
              <a:extLst>
                <a:ext uri="{FF2B5EF4-FFF2-40B4-BE49-F238E27FC236}">
                  <a16:creationId xmlns:a16="http://schemas.microsoft.com/office/drawing/2014/main" id="{A575CC56-9BD3-192F-82E7-43CBA32A74DC}"/>
                </a:ext>
              </a:extLst>
            </p:cNvPr>
            <p:cNvSpPr/>
            <p:nvPr/>
          </p:nvSpPr>
          <p:spPr>
            <a:xfrm>
              <a:off x="2034592" y="2060848"/>
              <a:ext cx="72008" cy="72008"/>
            </a:xfrm>
            <a:prstGeom prst="ellipse">
              <a:avLst/>
            </a:prstGeom>
            <a:solidFill>
              <a:schemeClr val="bg1">
                <a:lumMod val="5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dirty="0">
                <a:latin typeface="Calibri Light" panose="020F0302020204030204" pitchFamily="34" charset="0"/>
              </a:endParaRPr>
            </a:p>
          </p:txBody>
        </p:sp>
        <p:sp>
          <p:nvSpPr>
            <p:cNvPr id="101" name="Textfeld 81">
              <a:extLst>
                <a:ext uri="{FF2B5EF4-FFF2-40B4-BE49-F238E27FC236}">
                  <a16:creationId xmlns:a16="http://schemas.microsoft.com/office/drawing/2014/main" id="{9DECD33D-8449-080E-6C49-AFD7792928E3}"/>
                </a:ext>
              </a:extLst>
            </p:cNvPr>
            <p:cNvSpPr txBox="1">
              <a:spLocks noChangeArrowheads="1"/>
            </p:cNvSpPr>
            <p:nvPr/>
          </p:nvSpPr>
          <p:spPr bwMode="auto">
            <a:xfrm>
              <a:off x="1890576" y="2123564"/>
              <a:ext cx="64807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de-DE" sz="1800" b="1">
                  <a:latin typeface="Calibri Light" panose="020F0302020204030204" pitchFamily="34" charset="0"/>
                </a:rPr>
                <a:t>e</a:t>
              </a:r>
              <a:r>
                <a:rPr lang="de-DE" sz="1800" b="1" baseline="30000">
                  <a:latin typeface="Calibri Light" panose="020F0302020204030204" pitchFamily="34" charset="0"/>
                </a:rPr>
                <a:t>-</a:t>
              </a:r>
            </a:p>
          </p:txBody>
        </p:sp>
      </p:grpSp>
      <p:pic>
        <p:nvPicPr>
          <p:cNvPr id="102" name="Grafik 89">
            <a:extLst>
              <a:ext uri="{FF2B5EF4-FFF2-40B4-BE49-F238E27FC236}">
                <a16:creationId xmlns:a16="http://schemas.microsoft.com/office/drawing/2014/main" id="{E7C6C1B0-578F-0D7E-1A76-0CD50AAC4390}"/>
              </a:ext>
            </a:extLst>
          </p:cNvPr>
          <p:cNvPicPr>
            <a:picLocks noChangeAspect="1"/>
          </p:cNvPicPr>
          <p:nvPr/>
        </p:nvPicPr>
        <p:blipFill>
          <a:blip r:embed="rId14"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37753" y="1750523"/>
            <a:ext cx="1262062" cy="1055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 name="Oval 248">
            <a:extLst>
              <a:ext uri="{FF2B5EF4-FFF2-40B4-BE49-F238E27FC236}">
                <a16:creationId xmlns:a16="http://schemas.microsoft.com/office/drawing/2014/main" id="{26955383-30AB-6901-5F41-981A9ED59B1E}"/>
              </a:ext>
            </a:extLst>
          </p:cNvPr>
          <p:cNvSpPr>
            <a:spLocks noChangeArrowheads="1"/>
          </p:cNvSpPr>
          <p:nvPr/>
        </p:nvSpPr>
        <p:spPr bwMode="auto">
          <a:xfrm>
            <a:off x="6582984" y="1642140"/>
            <a:ext cx="207962" cy="209550"/>
          </a:xfrm>
          <a:prstGeom prst="ellipse">
            <a:avLst/>
          </a:prstGeom>
          <a:gradFill rotWithShape="1">
            <a:gsLst>
              <a:gs pos="0">
                <a:schemeClr val="bg2"/>
              </a:gs>
              <a:gs pos="100000">
                <a:schemeClr val="bg2">
                  <a:gamma/>
                  <a:shade val="46275"/>
                  <a:invGamma/>
                </a:schemeClr>
              </a:gs>
            </a:gsLst>
            <a:path path="shape">
              <a:fillToRect l="50000" t="50000" r="50000" b="50000"/>
            </a:path>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de-DE">
              <a:latin typeface="Calibri Light" panose="020F0302020204030204" pitchFamily="34" charset="0"/>
              <a:ea typeface="MS PGothic" charset="0"/>
            </a:endParaRPr>
          </a:p>
        </p:txBody>
      </p:sp>
    </p:spTree>
    <p:extLst>
      <p:ext uri="{BB962C8B-B14F-4D97-AF65-F5344CB8AC3E}">
        <p14:creationId xmlns:p14="http://schemas.microsoft.com/office/powerpoint/2010/main" val="2928968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4.58333E-6 7.40741E-7 L -0.23177 -0.34514 " pathEditMode="relative" rAng="0" ptsTypes="AA">
                                      <p:cBhvr>
                                        <p:cTn id="6" dur="2000" fill="hold"/>
                                        <p:tgtEl>
                                          <p:spTgt spid="21"/>
                                        </p:tgtEl>
                                        <p:attrNameLst>
                                          <p:attrName>ppt_x</p:attrName>
                                          <p:attrName>ppt_y</p:attrName>
                                        </p:attrNameLst>
                                      </p:cBhvr>
                                      <p:rCtr x="-11589" y="-17269"/>
                                    </p:animMotion>
                                  </p:childTnLst>
                                </p:cTn>
                              </p:par>
                              <p:par>
                                <p:cTn id="7" presetID="53" presetClass="exit" presetSubtype="32" fill="hold" nodeType="withEffect">
                                  <p:stCondLst>
                                    <p:cond delay="0"/>
                                  </p:stCondLst>
                                  <p:childTnLst>
                                    <p:anim calcmode="lin" valueType="num">
                                      <p:cBhvr>
                                        <p:cTn id="8" dur="2100"/>
                                        <p:tgtEl>
                                          <p:spTgt spid="21"/>
                                        </p:tgtEl>
                                        <p:attrNameLst>
                                          <p:attrName>ppt_w</p:attrName>
                                        </p:attrNameLst>
                                      </p:cBhvr>
                                      <p:tavLst>
                                        <p:tav tm="0">
                                          <p:val>
                                            <p:strVal val="ppt_w"/>
                                          </p:val>
                                        </p:tav>
                                        <p:tav tm="100000">
                                          <p:val>
                                            <p:fltVal val="0"/>
                                          </p:val>
                                        </p:tav>
                                      </p:tavLst>
                                    </p:anim>
                                    <p:anim calcmode="lin" valueType="num">
                                      <p:cBhvr>
                                        <p:cTn id="9" dur="2100"/>
                                        <p:tgtEl>
                                          <p:spTgt spid="21"/>
                                        </p:tgtEl>
                                        <p:attrNameLst>
                                          <p:attrName>ppt_h</p:attrName>
                                        </p:attrNameLst>
                                      </p:cBhvr>
                                      <p:tavLst>
                                        <p:tav tm="0">
                                          <p:val>
                                            <p:strVal val="ppt_h"/>
                                          </p:val>
                                        </p:tav>
                                        <p:tav tm="100000">
                                          <p:val>
                                            <p:fltVal val="0"/>
                                          </p:val>
                                        </p:tav>
                                      </p:tavLst>
                                    </p:anim>
                                    <p:animEffect transition="out" filter="fade">
                                      <p:cBhvr>
                                        <p:cTn id="10" dur="2100"/>
                                        <p:tgtEl>
                                          <p:spTgt spid="21"/>
                                        </p:tgtEl>
                                      </p:cBhvr>
                                    </p:animEffect>
                                    <p:set>
                                      <p:cBhvr>
                                        <p:cTn id="11" dur="1" fill="hold">
                                          <p:stCondLst>
                                            <p:cond delay="2099"/>
                                          </p:stCondLst>
                                        </p:cTn>
                                        <p:tgtEl>
                                          <p:spTgt spid="21"/>
                                        </p:tgtEl>
                                        <p:attrNameLst>
                                          <p:attrName>style.visibility</p:attrName>
                                        </p:attrNameLst>
                                      </p:cBhvr>
                                      <p:to>
                                        <p:strVal val="hidden"/>
                                      </p:to>
                                    </p:set>
                                  </p:childTnLst>
                                </p:cTn>
                              </p:par>
                            </p:childTnLst>
                          </p:cTn>
                        </p:par>
                        <p:par>
                          <p:cTn id="12" fill="hold">
                            <p:stCondLst>
                              <p:cond delay="2100"/>
                            </p:stCondLst>
                            <p:childTnLst>
                              <p:par>
                                <p:cTn id="13" presetID="1" presetClass="entr" presetSubtype="0" fill="hold" nodeType="afterEffect">
                                  <p:stCondLst>
                                    <p:cond delay="500"/>
                                  </p:stCondLst>
                                  <p:childTnLst>
                                    <p:set>
                                      <p:cBhvr>
                                        <p:cTn id="14" dur="1" fill="hold">
                                          <p:stCondLst>
                                            <p:cond delay="0"/>
                                          </p:stCondLst>
                                        </p:cTn>
                                        <p:tgtEl>
                                          <p:spTgt spid="26"/>
                                        </p:tgtEl>
                                        <p:attrNameLst>
                                          <p:attrName>style.visibility</p:attrName>
                                        </p:attrNameLst>
                                      </p:cBhvr>
                                      <p:to>
                                        <p:strVal val="visible"/>
                                      </p:to>
                                    </p:set>
                                  </p:childTnLst>
                                </p:cTn>
                              </p:par>
                            </p:childTnLst>
                          </p:cTn>
                        </p:par>
                        <p:par>
                          <p:cTn id="15" fill="hold">
                            <p:stCondLst>
                              <p:cond delay="2600"/>
                            </p:stCondLst>
                            <p:childTnLst>
                              <p:par>
                                <p:cTn id="16" presetID="0" presetClass="path" presetSubtype="0" accel="50000" decel="50000" fill="hold" nodeType="afterEffect">
                                  <p:stCondLst>
                                    <p:cond delay="0"/>
                                  </p:stCondLst>
                                  <p:childTnLst>
                                    <p:animMotion origin="layout" path="M -0.0095 -0.02569 L -0.0095 -0.02546 C -0.0069 -0.03079 -0.00442 -0.03588 -0.00169 -0.04051 C 0.003 -0.04838 0.003 -0.04468 0.00625 -0.05324 C 0.00938 -0.06157 0.00651 -0.05856 0.00938 -0.06806 C 0.01029 -0.07037 0.0112 -0.07269 0.01276 -0.07454 C 0.0155 -0.07778 0.02214 -0.08287 0.02214 -0.08264 C 0.02643 -0.08218 0.0306 -0.08171 0.0349 -0.08079 C 0.03646 -0.08032 0.03828 -0.08009 0.03959 -0.0787 C 0.04987 -0.06782 0.03568 -0.07546 0.04766 -0.07014 C 0.0487 -0.06806 0.04935 -0.06574 0.05078 -0.06389 C 0.06133 -0.04977 0.05026 -0.07014 0.05873 -0.05324 C 0.05925 -0.05116 0.05964 -0.04884 0.06029 -0.04699 C 0.0612 -0.04468 0.06276 -0.04282 0.06341 -0.04051 C 0.0711 -0.01782 0.0625 -0.03588 0.06979 -0.02153 C 0.06875 0.00741 0.07787 0.01968 0.06341 0.02917 C 0.06185 0.03032 0.06029 0.03056 0.05873 0.03148 C 0.05599 0.03056 0.05339 0.03009 0.05078 0.02917 C 0.04922 0.0287 0.04714 0.0287 0.0461 0.02708 C 0.04479 0.02546 0.04518 0.02269 0.04427 0.02083 C 0.03828 0.0044 0.04362 0.02407 0.03959 0.0081 C 0.04011 -0.00671 0.04037 -0.02153 0.04115 -0.03634 C 0.04141 -0.03866 0.04271 -0.04051 0.04271 -0.04259 C 0.04375 -0.06875 0.0431 -0.09491 0.04427 -0.12106 C 0.04466 -0.12546 0.04688 -0.1294 0.04766 -0.1338 C 0.05183 -0.16181 0.05078 -0.14769 0.05078 -0.17593 L 0.05078 -0.17384 " pathEditMode="relative" rAng="0" ptsTypes="AAAAAAAAAAAAAAAAAAAAAAAAAAA">
                                      <p:cBhvr>
                                        <p:cTn id="17" dur="3500" fill="hold"/>
                                        <p:tgtEl>
                                          <p:spTgt spid="26"/>
                                        </p:tgtEl>
                                        <p:attrNameLst>
                                          <p:attrName>ppt_x</p:attrName>
                                          <p:attrName>ppt_y</p:attrName>
                                        </p:attrNameLst>
                                      </p:cBhvr>
                                      <p:rCtr x="4049" y="-4653"/>
                                    </p:animMotion>
                                  </p:childTnLst>
                                </p:cTn>
                              </p:par>
                            </p:childTnLst>
                          </p:cTn>
                        </p:par>
                        <p:par>
                          <p:cTn id="18" fill="hold">
                            <p:stCondLst>
                              <p:cond delay="6100"/>
                            </p:stCondLst>
                            <p:childTnLst>
                              <p:par>
                                <p:cTn id="19" presetID="53" presetClass="exit" presetSubtype="32" fill="hold" nodeType="afterEffect">
                                  <p:stCondLst>
                                    <p:cond delay="0"/>
                                  </p:stCondLst>
                                  <p:childTnLst>
                                    <p:anim calcmode="lin" valueType="num">
                                      <p:cBhvr>
                                        <p:cTn id="20" dur="500"/>
                                        <p:tgtEl>
                                          <p:spTgt spid="26"/>
                                        </p:tgtEl>
                                        <p:attrNameLst>
                                          <p:attrName>ppt_w</p:attrName>
                                        </p:attrNameLst>
                                      </p:cBhvr>
                                      <p:tavLst>
                                        <p:tav tm="0">
                                          <p:val>
                                            <p:strVal val="ppt_w"/>
                                          </p:val>
                                        </p:tav>
                                        <p:tav tm="100000">
                                          <p:val>
                                            <p:fltVal val="0"/>
                                          </p:val>
                                        </p:tav>
                                      </p:tavLst>
                                    </p:anim>
                                    <p:anim calcmode="lin" valueType="num">
                                      <p:cBhvr>
                                        <p:cTn id="21" dur="500"/>
                                        <p:tgtEl>
                                          <p:spTgt spid="26"/>
                                        </p:tgtEl>
                                        <p:attrNameLst>
                                          <p:attrName>ppt_h</p:attrName>
                                        </p:attrNameLst>
                                      </p:cBhvr>
                                      <p:tavLst>
                                        <p:tav tm="0">
                                          <p:val>
                                            <p:strVal val="ppt_h"/>
                                          </p:val>
                                        </p:tav>
                                        <p:tav tm="100000">
                                          <p:val>
                                            <p:fltVal val="0"/>
                                          </p:val>
                                        </p:tav>
                                      </p:tavLst>
                                    </p:anim>
                                    <p:animEffect transition="out" filter="fade">
                                      <p:cBhvr>
                                        <p:cTn id="22" dur="500"/>
                                        <p:tgtEl>
                                          <p:spTgt spid="26"/>
                                        </p:tgtEl>
                                      </p:cBhvr>
                                    </p:animEffect>
                                    <p:set>
                                      <p:cBhvr>
                                        <p:cTn id="23" dur="1" fill="hold">
                                          <p:stCondLst>
                                            <p:cond delay="499"/>
                                          </p:stCondLst>
                                        </p:cTn>
                                        <p:tgtEl>
                                          <p:spTgt spid="26"/>
                                        </p:tgtEl>
                                        <p:attrNameLst>
                                          <p:attrName>style.visibility</p:attrName>
                                        </p:attrNameLst>
                                      </p:cBhvr>
                                      <p:to>
                                        <p:strVal val="hidden"/>
                                      </p:to>
                                    </p:set>
                                  </p:childTnLst>
                                </p:cTn>
                              </p:par>
                            </p:childTnLst>
                          </p:cTn>
                        </p:par>
                        <p:par>
                          <p:cTn id="24" fill="hold">
                            <p:stCondLst>
                              <p:cond delay="6600"/>
                            </p:stCondLst>
                            <p:childTnLst>
                              <p:par>
                                <p:cTn id="25" presetID="16" presetClass="entr" presetSubtype="37" repeatCount="indefinite" fill="hold"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arn(outVertical)">
                                      <p:cBhvr>
                                        <p:cTn id="27" dur="10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8"/>
                                        </p:tgtEl>
                                        <p:attrNameLst>
                                          <p:attrName>style.visibility</p:attrName>
                                        </p:attrNameLst>
                                      </p:cBhvr>
                                      <p:to>
                                        <p:strVal val="visible"/>
                                      </p:to>
                                    </p:set>
                                    <p:animEffect transition="in" filter="fade">
                                      <p:cBhvr>
                                        <p:cTn id="32" dur="500"/>
                                        <p:tgtEl>
                                          <p:spTgt spid="68"/>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85"/>
                                        </p:tgtEl>
                                        <p:attrNameLst>
                                          <p:attrName>style.visibility</p:attrName>
                                        </p:attrNameLst>
                                      </p:cBhvr>
                                      <p:to>
                                        <p:strVal val="visible"/>
                                      </p:to>
                                    </p:set>
                                    <p:animEffect transition="in" filter="blinds(horizontal)">
                                      <p:cBhvr>
                                        <p:cTn id="37" dur="500"/>
                                        <p:tgtEl>
                                          <p:spTgt spid="85"/>
                                        </p:tgtEl>
                                      </p:cBhvr>
                                    </p:animEffect>
                                  </p:childTnLst>
                                </p:cTn>
                              </p:par>
                              <p:par>
                                <p:cTn id="38" presetID="3" presetClass="exit" presetSubtype="10" fill="hold" grpId="0" nodeType="withEffect">
                                  <p:stCondLst>
                                    <p:cond delay="0"/>
                                  </p:stCondLst>
                                  <p:childTnLst>
                                    <p:animEffect transition="out" filter="blinds(horizontal)">
                                      <p:cBhvr>
                                        <p:cTn id="39" dur="500"/>
                                        <p:tgtEl>
                                          <p:spTgt spid="94"/>
                                        </p:tgtEl>
                                      </p:cBhvr>
                                    </p:animEffect>
                                    <p:set>
                                      <p:cBhvr>
                                        <p:cTn id="40" dur="1" fill="hold">
                                          <p:stCondLst>
                                            <p:cond delay="499"/>
                                          </p:stCondLst>
                                        </p:cTn>
                                        <p:tgtEl>
                                          <p:spTgt spid="94"/>
                                        </p:tgtEl>
                                        <p:attrNameLst>
                                          <p:attrName>style.visibility</p:attrName>
                                        </p:attrNameLst>
                                      </p:cBhvr>
                                      <p:to>
                                        <p:strVal val="hidden"/>
                                      </p:to>
                                    </p:set>
                                  </p:childTnLst>
                                </p:cTn>
                              </p:par>
                              <p:par>
                                <p:cTn id="41" presetID="3" presetClass="entr" presetSubtype="10" fill="hold" grpId="0" nodeType="withEffect">
                                  <p:stCondLst>
                                    <p:cond delay="0"/>
                                  </p:stCondLst>
                                  <p:childTnLst>
                                    <p:set>
                                      <p:cBhvr>
                                        <p:cTn id="42" dur="1" fill="hold">
                                          <p:stCondLst>
                                            <p:cond delay="0"/>
                                          </p:stCondLst>
                                        </p:cTn>
                                        <p:tgtEl>
                                          <p:spTgt spid="95"/>
                                        </p:tgtEl>
                                        <p:attrNameLst>
                                          <p:attrName>style.visibility</p:attrName>
                                        </p:attrNameLst>
                                      </p:cBhvr>
                                      <p:to>
                                        <p:strVal val="visible"/>
                                      </p:to>
                                    </p:set>
                                    <p:animEffect transition="in" filter="blinds(horizontal)">
                                      <p:cBhvr>
                                        <p:cTn id="43" dur="500"/>
                                        <p:tgtEl>
                                          <p:spTgt spid="95"/>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xit" presetSubtype="10" fill="hold" nodeType="clickEffect">
                                  <p:stCondLst>
                                    <p:cond delay="0"/>
                                  </p:stCondLst>
                                  <p:childTnLst>
                                    <p:animEffect transition="out" filter="blinds(horizontal)">
                                      <p:cBhvr>
                                        <p:cTn id="47" dur="500"/>
                                        <p:tgtEl>
                                          <p:spTgt spid="85"/>
                                        </p:tgtEl>
                                      </p:cBhvr>
                                    </p:animEffect>
                                    <p:set>
                                      <p:cBhvr>
                                        <p:cTn id="48" dur="1" fill="hold">
                                          <p:stCondLst>
                                            <p:cond delay="499"/>
                                          </p:stCondLst>
                                        </p:cTn>
                                        <p:tgtEl>
                                          <p:spTgt spid="85"/>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103"/>
                                        </p:tgtEl>
                                        <p:attrNameLst>
                                          <p:attrName>style.visibility</p:attrName>
                                        </p:attrNameLst>
                                      </p:cBhvr>
                                      <p:to>
                                        <p:strVal val="visible"/>
                                      </p:to>
                                    </p:set>
                                  </p:childTnLst>
                                </p:cTn>
                              </p:par>
                              <p:par>
                                <p:cTn id="51" presetID="3" presetClass="entr" presetSubtype="10" fill="hold" nodeType="withEffect">
                                  <p:stCondLst>
                                    <p:cond delay="0"/>
                                  </p:stCondLst>
                                  <p:childTnLst>
                                    <p:set>
                                      <p:cBhvr>
                                        <p:cTn id="52" dur="1" fill="hold">
                                          <p:stCondLst>
                                            <p:cond delay="0"/>
                                          </p:stCondLst>
                                        </p:cTn>
                                        <p:tgtEl>
                                          <p:spTgt spid="96"/>
                                        </p:tgtEl>
                                        <p:attrNameLst>
                                          <p:attrName>style.visibility</p:attrName>
                                        </p:attrNameLst>
                                      </p:cBhvr>
                                      <p:to>
                                        <p:strVal val="visible"/>
                                      </p:to>
                                    </p:set>
                                    <p:animEffect transition="in" filter="blinds(horizontal)">
                                      <p:cBhvr>
                                        <p:cTn id="53" dur="500"/>
                                        <p:tgtEl>
                                          <p:spTgt spid="96"/>
                                        </p:tgtEl>
                                      </p:cBhvr>
                                    </p:animEffect>
                                  </p:childTnLst>
                                </p:cTn>
                              </p:par>
                            </p:childTnLst>
                          </p:cTn>
                        </p:par>
                      </p:childTnLst>
                    </p:cTn>
                  </p:par>
                  <p:par>
                    <p:cTn id="54" fill="hold">
                      <p:stCondLst>
                        <p:cond delay="indefinite"/>
                      </p:stCondLst>
                      <p:childTnLst>
                        <p:par>
                          <p:cTn id="55" fill="hold">
                            <p:stCondLst>
                              <p:cond delay="0"/>
                            </p:stCondLst>
                            <p:childTnLst>
                              <p:par>
                                <p:cTn id="56" presetID="0" presetClass="path" presetSubtype="0" accel="50000" decel="50000" fill="hold" nodeType="clickEffect">
                                  <p:stCondLst>
                                    <p:cond delay="0"/>
                                  </p:stCondLst>
                                  <p:childTnLst>
                                    <p:animMotion origin="layout" path="M 3.75E-6 0.00046 L 0.22968 0.12639 " pathEditMode="relative" rAng="0" ptsTypes="AA">
                                      <p:cBhvr>
                                        <p:cTn id="57" dur="2000" fill="hold"/>
                                        <p:tgtEl>
                                          <p:spTgt spid="96"/>
                                        </p:tgtEl>
                                        <p:attrNameLst>
                                          <p:attrName>ppt_x</p:attrName>
                                          <p:attrName>ppt_y</p:attrName>
                                        </p:attrNameLst>
                                      </p:cBhvr>
                                      <p:rCtr x="11484" y="6296"/>
                                    </p:animMotion>
                                  </p:childTnLst>
                                </p:cTn>
                              </p:par>
                              <p:par>
                                <p:cTn id="58" presetID="3" presetClass="entr" presetSubtype="10" fill="hold" nodeType="withEffect">
                                  <p:stCondLst>
                                    <p:cond delay="0"/>
                                  </p:stCondLst>
                                  <p:childTnLst>
                                    <p:set>
                                      <p:cBhvr>
                                        <p:cTn id="59" dur="1" fill="hold">
                                          <p:stCondLst>
                                            <p:cond delay="0"/>
                                          </p:stCondLst>
                                        </p:cTn>
                                        <p:tgtEl>
                                          <p:spTgt spid="99"/>
                                        </p:tgtEl>
                                        <p:attrNameLst>
                                          <p:attrName>style.visibility</p:attrName>
                                        </p:attrNameLst>
                                      </p:cBhvr>
                                      <p:to>
                                        <p:strVal val="visible"/>
                                      </p:to>
                                    </p:set>
                                    <p:animEffect transition="in" filter="blinds(horizontal)">
                                      <p:cBhvr>
                                        <p:cTn id="60" dur="500"/>
                                        <p:tgtEl>
                                          <p:spTgt spid="99"/>
                                        </p:tgtEl>
                                      </p:cBhvr>
                                    </p:animEffect>
                                  </p:childTnLst>
                                </p:cTn>
                              </p:par>
                            </p:childTnLst>
                          </p:cTn>
                        </p:par>
                      </p:childTnLst>
                    </p:cTn>
                  </p:par>
                  <p:par>
                    <p:cTn id="61" fill="hold">
                      <p:stCondLst>
                        <p:cond delay="indefinite"/>
                      </p:stCondLst>
                      <p:childTnLst>
                        <p:par>
                          <p:cTn id="62" fill="hold">
                            <p:stCondLst>
                              <p:cond delay="0"/>
                            </p:stCondLst>
                            <p:childTnLst>
                              <p:par>
                                <p:cTn id="63" presetID="3" presetClass="entr" presetSubtype="10" fill="hold" nodeType="clickEffect">
                                  <p:stCondLst>
                                    <p:cond delay="0"/>
                                  </p:stCondLst>
                                  <p:childTnLst>
                                    <p:set>
                                      <p:cBhvr>
                                        <p:cTn id="64" dur="1" fill="hold">
                                          <p:stCondLst>
                                            <p:cond delay="0"/>
                                          </p:stCondLst>
                                        </p:cTn>
                                        <p:tgtEl>
                                          <p:spTgt spid="102"/>
                                        </p:tgtEl>
                                        <p:attrNameLst>
                                          <p:attrName>style.visibility</p:attrName>
                                        </p:attrNameLst>
                                      </p:cBhvr>
                                      <p:to>
                                        <p:strVal val="visible"/>
                                      </p:to>
                                    </p:set>
                                    <p:animEffect transition="in" filter="blinds(horizontal)">
                                      <p:cBhvr>
                                        <p:cTn id="65" dur="500"/>
                                        <p:tgtEl>
                                          <p:spTgt spid="102"/>
                                        </p:tgtEl>
                                      </p:cBhvr>
                                    </p:animEffect>
                                  </p:childTnLst>
                                </p:cTn>
                              </p:par>
                              <p:par>
                                <p:cTn id="66" presetID="3" presetClass="exit" presetSubtype="10" fill="hold" nodeType="withEffect">
                                  <p:stCondLst>
                                    <p:cond delay="0"/>
                                  </p:stCondLst>
                                  <p:childTnLst>
                                    <p:animEffect transition="out" filter="blinds(horizontal)">
                                      <p:cBhvr>
                                        <p:cTn id="67" dur="500"/>
                                        <p:tgtEl>
                                          <p:spTgt spid="96"/>
                                        </p:tgtEl>
                                      </p:cBhvr>
                                    </p:animEffect>
                                    <p:set>
                                      <p:cBhvr>
                                        <p:cTn id="68" dur="1" fill="hold">
                                          <p:stCondLst>
                                            <p:cond delay="499"/>
                                          </p:stCondLst>
                                        </p:cTn>
                                        <p:tgtEl>
                                          <p:spTgt spid="96"/>
                                        </p:tgtEl>
                                        <p:attrNameLst>
                                          <p:attrName>style.visibility</p:attrName>
                                        </p:attrNameLst>
                                      </p:cBhvr>
                                      <p:to>
                                        <p:strVal val="hidden"/>
                                      </p:to>
                                    </p:set>
                                  </p:childTnLst>
                                </p:cTn>
                              </p:par>
                              <p:par>
                                <p:cTn id="69" presetID="3" presetClass="exit" presetSubtype="10" fill="hold" nodeType="withEffect">
                                  <p:stCondLst>
                                    <p:cond delay="0"/>
                                  </p:stCondLst>
                                  <p:childTnLst>
                                    <p:animEffect transition="out" filter="blinds(horizontal)">
                                      <p:cBhvr>
                                        <p:cTn id="70" dur="500"/>
                                        <p:tgtEl>
                                          <p:spTgt spid="99"/>
                                        </p:tgtEl>
                                      </p:cBhvr>
                                    </p:animEffect>
                                    <p:set>
                                      <p:cBhvr>
                                        <p:cTn id="71" dur="1" fill="hold">
                                          <p:stCondLst>
                                            <p:cond delay="499"/>
                                          </p:stCondLst>
                                        </p:cTn>
                                        <p:tgtEl>
                                          <p:spTgt spid="99"/>
                                        </p:tgtEl>
                                        <p:attrNameLst>
                                          <p:attrName>style.visibility</p:attrName>
                                        </p:attrNameLst>
                                      </p:cBhvr>
                                      <p:to>
                                        <p:strVal val="hidden"/>
                                      </p:to>
                                    </p:set>
                                  </p:childTnLst>
                                </p:cTn>
                              </p:par>
                            </p:childTnLst>
                          </p:cTn>
                        </p:par>
                        <p:par>
                          <p:cTn id="72" fill="hold">
                            <p:stCondLst>
                              <p:cond delay="500"/>
                            </p:stCondLst>
                            <p:childTnLst>
                              <p:par>
                                <p:cTn id="73" presetID="26" presetClass="emph" presetSubtype="0" fill="hold" nodeType="afterEffect">
                                  <p:stCondLst>
                                    <p:cond delay="0"/>
                                  </p:stCondLst>
                                  <p:childTnLst>
                                    <p:animEffect transition="out" filter="fade">
                                      <p:cBhvr>
                                        <p:cTn id="74" dur="200" tmFilter="0, 0; .2, .5; .8, .5; 1, 0"/>
                                        <p:tgtEl>
                                          <p:spTgt spid="102"/>
                                        </p:tgtEl>
                                      </p:cBhvr>
                                    </p:animEffect>
                                    <p:animScale>
                                      <p:cBhvr>
                                        <p:cTn id="75" dur="100" autoRev="1" fill="hold"/>
                                        <p:tgtEl>
                                          <p:spTgt spid="102"/>
                                        </p:tgtEl>
                                      </p:cBhvr>
                                      <p:by x="105000" y="105000"/>
                                    </p:animScale>
                                  </p:childTnLst>
                                </p:cTn>
                              </p:par>
                            </p:childTnLst>
                          </p:cTn>
                        </p:par>
                        <p:par>
                          <p:cTn id="76" fill="hold">
                            <p:stCondLst>
                              <p:cond delay="700"/>
                            </p:stCondLst>
                            <p:childTnLst>
                              <p:par>
                                <p:cTn id="77" presetID="10" presetClass="exit" presetSubtype="0" fill="hold" nodeType="afterEffect">
                                  <p:stCondLst>
                                    <p:cond delay="0"/>
                                  </p:stCondLst>
                                  <p:childTnLst>
                                    <p:animEffect transition="out" filter="fade">
                                      <p:cBhvr>
                                        <p:cTn id="78" dur="200"/>
                                        <p:tgtEl>
                                          <p:spTgt spid="102"/>
                                        </p:tgtEl>
                                      </p:cBhvr>
                                    </p:animEffect>
                                    <p:set>
                                      <p:cBhvr>
                                        <p:cTn id="79" dur="1" fill="hold">
                                          <p:stCondLst>
                                            <p:cond delay="199"/>
                                          </p:stCondLst>
                                        </p:cTn>
                                        <p:tgtEl>
                                          <p:spTgt spid="102"/>
                                        </p:tgtEl>
                                        <p:attrNameLst>
                                          <p:attrName>style.visibility</p:attrName>
                                        </p:attrNameLst>
                                      </p:cBhvr>
                                      <p:to>
                                        <p:strVal val="hidden"/>
                                      </p:to>
                                    </p:set>
                                  </p:childTnLst>
                                </p:cTn>
                              </p:par>
                            </p:childTnLst>
                          </p:cTn>
                        </p:par>
                        <p:par>
                          <p:cTn id="80" fill="hold">
                            <p:stCondLst>
                              <p:cond delay="900"/>
                            </p:stCondLst>
                            <p:childTnLst>
                              <p:par>
                                <p:cTn id="81" presetID="10" presetClass="entr" presetSubtype="0" fill="hold" grpId="0" nodeType="afterEffect">
                                  <p:stCondLst>
                                    <p:cond delay="0"/>
                                  </p:stCondLst>
                                  <p:childTnLst>
                                    <p:set>
                                      <p:cBhvr>
                                        <p:cTn id="82" dur="1" fill="hold">
                                          <p:stCondLst>
                                            <p:cond delay="0"/>
                                          </p:stCondLst>
                                        </p:cTn>
                                        <p:tgtEl>
                                          <p:spTgt spid="66"/>
                                        </p:tgtEl>
                                        <p:attrNameLst>
                                          <p:attrName>style.visibility</p:attrName>
                                        </p:attrNameLst>
                                      </p:cBhvr>
                                      <p:to>
                                        <p:strVal val="visible"/>
                                      </p:to>
                                    </p:set>
                                    <p:animEffect transition="in" filter="fade">
                                      <p:cBhvr>
                                        <p:cTn id="83" dur="500"/>
                                        <p:tgtEl>
                                          <p:spTgt spid="66"/>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67"/>
                                        </p:tgtEl>
                                        <p:attrNameLst>
                                          <p:attrName>style.visibility</p:attrName>
                                        </p:attrNameLst>
                                      </p:cBhvr>
                                      <p:to>
                                        <p:strVal val="visible"/>
                                      </p:to>
                                    </p:set>
                                    <p:animEffect transition="in" filter="fade">
                                      <p:cBhvr>
                                        <p:cTn id="86" dur="500"/>
                                        <p:tgtEl>
                                          <p:spTgt spid="67"/>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1" fill="hold" nodeType="clickEffect">
                                  <p:stCondLst>
                                    <p:cond delay="0"/>
                                  </p:stCondLst>
                                  <p:childTnLst>
                                    <p:set>
                                      <p:cBhvr>
                                        <p:cTn id="90" dur="1" fill="hold">
                                          <p:stCondLst>
                                            <p:cond delay="0"/>
                                          </p:stCondLst>
                                        </p:cTn>
                                        <p:tgtEl>
                                          <p:spTgt spid="19"/>
                                        </p:tgtEl>
                                        <p:attrNameLst>
                                          <p:attrName>style.visibility</p:attrName>
                                        </p:attrNameLst>
                                      </p:cBhvr>
                                      <p:to>
                                        <p:strVal val="visible"/>
                                      </p:to>
                                    </p:set>
                                    <p:animEffect transition="in" filter="wipe(up)">
                                      <p:cBhvr>
                                        <p:cTn id="91" dur="500"/>
                                        <p:tgtEl>
                                          <p:spTgt spid="19"/>
                                        </p:tgtEl>
                                      </p:cBhvr>
                                    </p:animEffect>
                                  </p:childTnLst>
                                </p:cTn>
                              </p:par>
                            </p:childTnLst>
                          </p:cTn>
                        </p:par>
                        <p:par>
                          <p:cTn id="92" fill="hold">
                            <p:stCondLst>
                              <p:cond delay="500"/>
                            </p:stCondLst>
                            <p:childTnLst>
                              <p:par>
                                <p:cTn id="93" presetID="1" presetClass="entr" presetSubtype="0" fill="hold" nodeType="afterEffect">
                                  <p:stCondLst>
                                    <p:cond delay="0"/>
                                  </p:stCondLst>
                                  <p:childTnLst>
                                    <p:set>
                                      <p:cBhvr>
                                        <p:cTn id="94" dur="1" fill="hold">
                                          <p:stCondLst>
                                            <p:cond delay="0"/>
                                          </p:stCondLst>
                                        </p:cTn>
                                        <p:tgtEl>
                                          <p:spTgt spid="5"/>
                                        </p:tgtEl>
                                        <p:attrNameLst>
                                          <p:attrName>style.visibility</p:attrName>
                                        </p:attrNameLst>
                                      </p:cBhvr>
                                      <p:to>
                                        <p:strVal val="visible"/>
                                      </p:to>
                                    </p:set>
                                  </p:childTnLst>
                                </p:cTn>
                              </p:par>
                            </p:childTnLst>
                          </p:cTn>
                        </p:par>
                        <p:par>
                          <p:cTn id="95" fill="hold">
                            <p:stCondLst>
                              <p:cond delay="500"/>
                            </p:stCondLst>
                            <p:childTnLst>
                              <p:par>
                                <p:cTn id="96" presetID="1" presetClass="entr" presetSubtype="0" fill="hold" grpId="1" nodeType="afterEffect">
                                  <p:stCondLst>
                                    <p:cond delay="0"/>
                                  </p:stCondLst>
                                  <p:childTnLst>
                                    <p:set>
                                      <p:cBhvr>
                                        <p:cTn id="97" dur="1" fill="hold">
                                          <p:stCondLst>
                                            <p:cond delay="0"/>
                                          </p:stCondLst>
                                        </p:cTn>
                                        <p:tgtEl>
                                          <p:spTgt spid="8"/>
                                        </p:tgtEl>
                                        <p:attrNameLst>
                                          <p:attrName>style.visibility</p:attrName>
                                        </p:attrNameLst>
                                      </p:cBhvr>
                                      <p:to>
                                        <p:strVal val="visible"/>
                                      </p:to>
                                    </p:set>
                                  </p:childTnLst>
                                </p:cTn>
                              </p:par>
                              <p:par>
                                <p:cTn id="98" presetID="1" presetClass="entr" presetSubtype="0" fill="hold" grpId="1" nodeType="withEffect">
                                  <p:stCondLst>
                                    <p:cond delay="0"/>
                                  </p:stCondLst>
                                  <p:childTnLst>
                                    <p:set>
                                      <p:cBhvr>
                                        <p:cTn id="99" dur="1" fill="hold">
                                          <p:stCondLst>
                                            <p:cond delay="0"/>
                                          </p:stCondLst>
                                        </p:cTn>
                                        <p:tgtEl>
                                          <p:spTgt spid="9"/>
                                        </p:tgtEl>
                                        <p:attrNameLst>
                                          <p:attrName>style.visibility</p:attrName>
                                        </p:attrNameLst>
                                      </p:cBhvr>
                                      <p:to>
                                        <p:strVal val="visible"/>
                                      </p:to>
                                    </p:set>
                                  </p:childTnLst>
                                </p:cTn>
                              </p:par>
                              <p:par>
                                <p:cTn id="100" presetID="0" presetClass="path" presetSubtype="0" accel="50000" decel="50000" fill="hold" grpId="0" nodeType="withEffect">
                                  <p:stCondLst>
                                    <p:cond delay="0"/>
                                  </p:stCondLst>
                                  <p:childTnLst>
                                    <p:animMotion origin="layout" path="M 1.875E-6 -1.85185E-6 L 0.07435 0.05278 " pathEditMode="relative" rAng="0" ptsTypes="AA">
                                      <p:cBhvr>
                                        <p:cTn id="101" dur="2000" fill="hold"/>
                                        <p:tgtEl>
                                          <p:spTgt spid="9"/>
                                        </p:tgtEl>
                                        <p:attrNameLst>
                                          <p:attrName>ppt_x</p:attrName>
                                          <p:attrName>ppt_y</p:attrName>
                                        </p:attrNameLst>
                                      </p:cBhvr>
                                      <p:rCtr x="3711" y="2639"/>
                                    </p:animMotion>
                                  </p:childTnLst>
                                </p:cTn>
                              </p:par>
                              <p:par>
                                <p:cTn id="102" presetID="0" presetClass="path" presetSubtype="0" accel="50000" decel="50000" fill="hold" grpId="0" nodeType="withEffect">
                                  <p:stCondLst>
                                    <p:cond delay="0"/>
                                  </p:stCondLst>
                                  <p:childTnLst>
                                    <p:animMotion origin="layout" path="M 1.875E-6 -4.81481E-6 L -0.06315 -0.04791 " pathEditMode="relative" rAng="0" ptsTypes="AA">
                                      <p:cBhvr>
                                        <p:cTn id="103" dur="2000" fill="hold"/>
                                        <p:tgtEl>
                                          <p:spTgt spid="8"/>
                                        </p:tgtEl>
                                        <p:attrNameLst>
                                          <p:attrName>ppt_x</p:attrName>
                                          <p:attrName>ppt_y</p:attrName>
                                        </p:attrNameLst>
                                      </p:cBhvr>
                                      <p:rCtr x="-3164" y="-2407"/>
                                    </p:animMotion>
                                  </p:childTnLst>
                                </p:cTn>
                              </p:par>
                            </p:childTnLst>
                          </p:cTn>
                        </p:par>
                        <p:par>
                          <p:cTn id="104" fill="hold">
                            <p:stCondLst>
                              <p:cond delay="2500"/>
                            </p:stCondLst>
                            <p:childTnLst>
                              <p:par>
                                <p:cTn id="105" presetID="1" presetClass="entr" presetSubtype="0" fill="hold" nodeType="afterEffect">
                                  <p:stCondLst>
                                    <p:cond delay="0"/>
                                  </p:stCondLst>
                                  <p:childTnLst>
                                    <p:set>
                                      <p:cBhvr>
                                        <p:cTn id="106" dur="1" fill="hold">
                                          <p:stCondLst>
                                            <p:cond delay="0"/>
                                          </p:stCondLst>
                                        </p:cTn>
                                        <p:tgtEl>
                                          <p:spTgt spid="7"/>
                                        </p:tgtEl>
                                        <p:attrNameLst>
                                          <p:attrName>style.visibility</p:attrName>
                                        </p:attrNameLst>
                                      </p:cBhvr>
                                      <p:to>
                                        <p:strVal val="visible"/>
                                      </p:to>
                                    </p:set>
                                  </p:childTnLst>
                                </p:cTn>
                              </p:par>
                            </p:childTnLst>
                          </p:cTn>
                        </p:par>
                        <p:par>
                          <p:cTn id="107" fill="hold">
                            <p:stCondLst>
                              <p:cond delay="2500"/>
                            </p:stCondLst>
                            <p:childTnLst>
                              <p:par>
                                <p:cTn id="108" presetID="1" presetClass="entr" presetSubtype="0" fill="hold" grpId="0" nodeType="afterEffect">
                                  <p:stCondLst>
                                    <p:cond delay="0"/>
                                  </p:stCondLst>
                                  <p:childTnLst>
                                    <p:set>
                                      <p:cBhvr>
                                        <p:cTn id="109" dur="1" fill="hold">
                                          <p:stCondLst>
                                            <p:cond delay="0"/>
                                          </p:stCondLst>
                                        </p:cTn>
                                        <p:tgtEl>
                                          <p:spTgt spid="12"/>
                                        </p:tgtEl>
                                        <p:attrNameLst>
                                          <p:attrName>style.visibility</p:attrName>
                                        </p:attrNameLst>
                                      </p:cBhvr>
                                      <p:to>
                                        <p:strVal val="visible"/>
                                      </p:to>
                                    </p:set>
                                  </p:childTnLst>
                                </p:cTn>
                              </p:par>
                              <p:par>
                                <p:cTn id="110" presetID="0" presetClass="path" presetSubtype="0" accel="50000" decel="50000" fill="hold" grpId="1" nodeType="withEffect">
                                  <p:stCondLst>
                                    <p:cond delay="0"/>
                                  </p:stCondLst>
                                  <p:childTnLst>
                                    <p:animMotion origin="layout" path="M -0.00065 -1.85185E-6 L -0.00664 -0.11643 " pathEditMode="relative" rAng="0" ptsTypes="AA">
                                      <p:cBhvr>
                                        <p:cTn id="111" dur="2000" fill="hold"/>
                                        <p:tgtEl>
                                          <p:spTgt spid="12"/>
                                        </p:tgtEl>
                                        <p:attrNameLst>
                                          <p:attrName>ppt_x</p:attrName>
                                          <p:attrName>ppt_y</p:attrName>
                                        </p:attrNameLst>
                                      </p:cBhvr>
                                      <p:rCtr x="-299" y="-5833"/>
                                    </p:animMotion>
                                  </p:childTnLst>
                                </p:cTn>
                              </p:par>
                              <p:par>
                                <p:cTn id="112" presetID="1" presetClass="entr" presetSubtype="0" fill="hold" grpId="0" nodeType="withEffect">
                                  <p:stCondLst>
                                    <p:cond delay="0"/>
                                  </p:stCondLst>
                                  <p:childTnLst>
                                    <p:set>
                                      <p:cBhvr>
                                        <p:cTn id="113" dur="1" fill="hold">
                                          <p:stCondLst>
                                            <p:cond delay="0"/>
                                          </p:stCondLst>
                                        </p:cTn>
                                        <p:tgtEl>
                                          <p:spTgt spid="11"/>
                                        </p:tgtEl>
                                        <p:attrNameLst>
                                          <p:attrName>style.visibility</p:attrName>
                                        </p:attrNameLst>
                                      </p:cBhvr>
                                      <p:to>
                                        <p:strVal val="visible"/>
                                      </p:to>
                                    </p:set>
                                  </p:childTnLst>
                                </p:cTn>
                              </p:par>
                              <p:par>
                                <p:cTn id="114" presetID="0" presetClass="path" presetSubtype="0" accel="50000" decel="50000" fill="hold" grpId="1" nodeType="withEffect">
                                  <p:stCondLst>
                                    <p:cond delay="0"/>
                                  </p:stCondLst>
                                  <p:childTnLst>
                                    <p:animMotion origin="layout" path="M 1.875E-6 -3.7037E-7 L 0.00898 0.14884 " pathEditMode="relative" rAng="0" ptsTypes="AA">
                                      <p:cBhvr>
                                        <p:cTn id="115" dur="2000" fill="hold"/>
                                        <p:tgtEl>
                                          <p:spTgt spid="11"/>
                                        </p:tgtEl>
                                        <p:attrNameLst>
                                          <p:attrName>ppt_x</p:attrName>
                                          <p:attrName>ppt_y</p:attrName>
                                        </p:attrNameLst>
                                      </p:cBhvr>
                                      <p:rCtr x="443" y="7431"/>
                                    </p:animMotion>
                                  </p:childTnLst>
                                </p:cTn>
                              </p:par>
                            </p:childTnLst>
                          </p:cTn>
                        </p:par>
                        <p:par>
                          <p:cTn id="116" fill="hold">
                            <p:stCondLst>
                              <p:cond delay="4500"/>
                            </p:stCondLst>
                            <p:childTnLst>
                              <p:par>
                                <p:cTn id="117" presetID="1" presetClass="entr" presetSubtype="0" fill="hold" nodeType="afterEffect">
                                  <p:stCondLst>
                                    <p:cond delay="0"/>
                                  </p:stCondLst>
                                  <p:childTnLst>
                                    <p:set>
                                      <p:cBhvr>
                                        <p:cTn id="118" dur="1" fill="hold">
                                          <p:stCondLst>
                                            <p:cond delay="0"/>
                                          </p:stCondLst>
                                        </p:cTn>
                                        <p:tgtEl>
                                          <p:spTgt spid="14"/>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nodeType="clickEffect">
                                  <p:stCondLst>
                                    <p:cond delay="0"/>
                                  </p:stCondLst>
                                  <p:childTnLst>
                                    <p:set>
                                      <p:cBhvr>
                                        <p:cTn id="122" dur="1" fill="hold">
                                          <p:stCondLst>
                                            <p:cond delay="0"/>
                                          </p:stCondLst>
                                        </p:cTn>
                                        <p:tgtEl>
                                          <p:spTgt spid="29"/>
                                        </p:tgtEl>
                                        <p:attrNameLst>
                                          <p:attrName>style.visibility</p:attrName>
                                        </p:attrNameLst>
                                      </p:cBhvr>
                                      <p:to>
                                        <p:strVal val="visible"/>
                                      </p:to>
                                    </p:set>
                                    <p:animEffect transition="in" filter="fade">
                                      <p:cBhvr>
                                        <p:cTn id="123" dur="500"/>
                                        <p:tgtEl>
                                          <p:spTgt spid="29"/>
                                        </p:tgtEl>
                                      </p:cBhvr>
                                    </p:animEffect>
                                  </p:childTnLst>
                                </p:cTn>
                              </p:par>
                            </p:childTnLst>
                          </p:cTn>
                        </p:par>
                        <p:par>
                          <p:cTn id="124" fill="hold">
                            <p:stCondLst>
                              <p:cond delay="500"/>
                            </p:stCondLst>
                            <p:childTnLst>
                              <p:par>
                                <p:cTn id="125" presetID="6" presetClass="emph" presetSubtype="0" fill="hold" nodeType="afterEffect">
                                  <p:stCondLst>
                                    <p:cond delay="0"/>
                                  </p:stCondLst>
                                  <p:childTnLst>
                                    <p:animScale>
                                      <p:cBhvr>
                                        <p:cTn id="126" dur="2000" fill="hold"/>
                                        <p:tgtEl>
                                          <p:spTgt spid="2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1" grpId="0" animBg="1"/>
      <p:bldP spid="11" grpId="1" animBg="1"/>
      <p:bldP spid="12" grpId="0" animBg="1"/>
      <p:bldP spid="12" grpId="1" animBg="1"/>
      <p:bldP spid="66" grpId="0"/>
      <p:bldP spid="67" grpId="0"/>
      <p:bldP spid="94" grpId="0"/>
      <p:bldP spid="95" grpId="0"/>
      <p:bldP spid="103" grpId="0" animBg="1"/>
    </p:bld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1229</TotalTime>
  <Words>2277</Words>
  <Application>Microsoft Office PowerPoint</Application>
  <PresentationFormat>Widescreen</PresentationFormat>
  <Paragraphs>319</Paragraphs>
  <Slides>31</Slides>
  <Notes>18</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2</vt:i4>
      </vt:variant>
      <vt:variant>
        <vt:lpstr>Slide Titles</vt:lpstr>
      </vt:variant>
      <vt:variant>
        <vt:i4>31</vt:i4>
      </vt:variant>
    </vt:vector>
  </HeadingPairs>
  <TitlesOfParts>
    <vt:vector size="45" baseType="lpstr">
      <vt:lpstr>Arial</vt:lpstr>
      <vt:lpstr>Calibri</vt:lpstr>
      <vt:lpstr>Calibri Light</vt:lpstr>
      <vt:lpstr>Cambria</vt:lpstr>
      <vt:lpstr>Georgia</vt:lpstr>
      <vt:lpstr>Helvetica Neue</vt:lpstr>
      <vt:lpstr>Plantin</vt:lpstr>
      <vt:lpstr>Plantin-Italic</vt:lpstr>
      <vt:lpstr>Sylfaen</vt:lpstr>
      <vt:lpstr>Symbol</vt:lpstr>
      <vt:lpstr>Times New Roman</vt:lpstr>
      <vt:lpstr>Office</vt:lpstr>
      <vt:lpstr>CS Chem3D Model</vt:lpstr>
      <vt:lpstr>CS ChemDraw Drawing</vt:lpstr>
      <vt:lpstr>PET Tracer Development</vt:lpstr>
      <vt:lpstr>PowerPoint Presentation</vt:lpstr>
      <vt:lpstr>PowerPoint Presentation</vt:lpstr>
      <vt:lpstr>PowerPoint Presentation</vt:lpstr>
      <vt:lpstr>PowerPoint Presentation</vt:lpstr>
      <vt:lpstr>PowerPoint Presentation</vt:lpstr>
      <vt:lpstr>About me</vt:lpstr>
      <vt:lpstr>PowerPoint Presentation</vt:lpstr>
      <vt:lpstr>PowerPoint Presentation</vt:lpstr>
      <vt:lpstr>General aims of PET</vt:lpstr>
      <vt:lpstr>General aims of PET</vt:lpstr>
      <vt:lpstr>General aims of PET</vt:lpstr>
      <vt:lpstr>Preclinical Imaging</vt:lpstr>
      <vt:lpstr>Overexpression of FAP in Glioma and Prostate cancer</vt:lpstr>
      <vt:lpstr>PowerPoint Presentation</vt:lpstr>
      <vt:lpstr>PowerPoint Presentation</vt:lpstr>
      <vt:lpstr>PowerPoint Presentation</vt:lpstr>
      <vt:lpstr>U87 glioblastoma orthotope tumor model</vt:lpstr>
      <vt:lpstr>MRI measurements</vt:lpstr>
      <vt:lpstr>PowerPoint Presentation</vt:lpstr>
      <vt:lpstr>Results</vt:lpstr>
      <vt:lpstr>Next steps</vt:lpstr>
      <vt:lpstr>PowerPoint Presentation</vt:lpstr>
      <vt:lpstr>PowerPoint Presentation</vt:lpstr>
      <vt:lpstr>PowerPoint Presentation</vt:lpstr>
      <vt:lpstr>Outlook </vt:lpstr>
      <vt:lpstr>PowerPoint Presentation</vt:lpstr>
      <vt:lpstr>PowerPoint Presentation</vt:lpstr>
      <vt:lpstr>Specific aims of the project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Präsentator</dc:creator>
  <cp:lastModifiedBy>otari gokhadze</cp:lastModifiedBy>
  <cp:revision>26</cp:revision>
  <dcterms:created xsi:type="dcterms:W3CDTF">2024-06-10T14:12:31Z</dcterms:created>
  <dcterms:modified xsi:type="dcterms:W3CDTF">2024-09-11T16:22:45Z</dcterms:modified>
</cp:coreProperties>
</file>